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handoutMasterIdLst>
    <p:handoutMasterId r:id="rId10"/>
  </p:handoutMasterIdLst>
  <p:sldIdLst>
    <p:sldId id="459" r:id="rId2"/>
    <p:sldId id="421" r:id="rId3"/>
    <p:sldId id="477" r:id="rId4"/>
    <p:sldId id="478" r:id="rId5"/>
    <p:sldId id="481" r:id="rId6"/>
    <p:sldId id="479" r:id="rId7"/>
    <p:sldId id="476" r:id="rId8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2" autoAdjust="0"/>
    <p:restoredTop sz="94737" autoAdjust="0"/>
  </p:normalViewPr>
  <p:slideViewPr>
    <p:cSldViewPr snapToGrid="0">
      <p:cViewPr varScale="1">
        <p:scale>
          <a:sx n="70" d="100"/>
          <a:sy n="70" d="100"/>
        </p:scale>
        <p:origin x="1242" y="72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xmlns="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xmlns="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xmlns="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xmlns="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3030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xmlns="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xmlns="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xmlns="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xmlns="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xmlns="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1795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1313311-9057-42CD-8CB5-17409B045951}" type="slidenum">
              <a:rPr lang="en-US" altLang="en-US" sz="1200">
                <a:latin typeface="Times New Roman" panose="02020603050405020304" pitchFamily="18" charset="0"/>
              </a:rPr>
              <a:pPr/>
              <a:t>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506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EEA3F62-866A-4833-A64F-FCC3688CCDF7}" type="slidenum">
              <a:rPr lang="en-US" altLang="en-US" sz="1200">
                <a:latin typeface="Times New Roman" panose="02020603050405020304" pitchFamily="18" charset="0"/>
              </a:rPr>
              <a:pPr/>
              <a:t>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45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B8B323F-CDBA-4551-8AED-112BAA2E23DC}" type="slidenum">
              <a:rPr lang="en-US" altLang="en-US" sz="1300">
                <a:latin typeface="Helvetica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367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1BABCA9-9A19-43BD-A2CC-FCFD63AD0DA9}" type="slidenum">
              <a:rPr lang="en-US" altLang="en-US" sz="1300">
                <a:latin typeface="Helvetica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478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9CB355C-E1C8-43CC-B6F0-6D4EA25444B8}" type="slidenum">
              <a:rPr lang="en-US" altLang="en-US" sz="1300">
                <a:latin typeface="Helvetica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467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9BBCD89-6F00-48B6-82F2-1CE06DD190D0}" type="slidenum">
              <a:rPr lang="en-US" altLang="en-US" sz="1300">
                <a:latin typeface="Helvetica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506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EEA3F62-866A-4833-A64F-FCC3688CCDF7}" type="slidenum">
              <a:rPr lang="en-US" altLang="en-US" sz="1200">
                <a:latin typeface="Times New Roman" panose="02020603050405020304" pitchFamily="18" charset="0"/>
              </a:rPr>
              <a:pPr/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705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9708" y="2174875"/>
            <a:ext cx="3707679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38131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7558" y="1093788"/>
            <a:ext cx="772810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xmlns="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xmlns="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32884" y="6613525"/>
            <a:ext cx="34176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xmlns="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xmlns="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Performance Tuning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873125" y="873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Hardware Tuning: Choice of RAID Level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113" y="1150231"/>
            <a:ext cx="7661430" cy="5421312"/>
          </a:xfrm>
        </p:spPr>
        <p:txBody>
          <a:bodyPr/>
          <a:lstStyle/>
          <a:p>
            <a:r>
              <a:rPr lang="en-US" altLang="en-US" sz="1800" dirty="0"/>
              <a:t>To use RAID 1 or RAID 5?</a:t>
            </a:r>
          </a:p>
          <a:p>
            <a:pPr lvl="1"/>
            <a:r>
              <a:rPr lang="en-US" altLang="en-US" sz="1800" dirty="0"/>
              <a:t> Depends on ratio of reads and writes</a:t>
            </a:r>
          </a:p>
          <a:p>
            <a:pPr lvl="2"/>
            <a:r>
              <a:rPr lang="en-US" altLang="en-US" sz="1800" dirty="0"/>
              <a:t>RAID 5 requires 2 block reads and 2 block writes to write out one data block</a:t>
            </a:r>
          </a:p>
          <a:p>
            <a:endParaRPr lang="en-US" altLang="en-US" sz="1800" dirty="0" smtClean="0"/>
          </a:p>
          <a:p>
            <a:r>
              <a:rPr lang="en-US" altLang="en-US" sz="1800" dirty="0" smtClean="0"/>
              <a:t>If </a:t>
            </a:r>
            <a:r>
              <a:rPr lang="en-US" altLang="en-US" sz="1800" dirty="0"/>
              <a:t>an application requires </a:t>
            </a:r>
            <a:r>
              <a:rPr lang="en-US" altLang="en-US" sz="1800" i="1" dirty="0"/>
              <a:t>r </a:t>
            </a:r>
            <a:r>
              <a:rPr lang="en-US" altLang="en-US" sz="1800" dirty="0"/>
              <a:t>reads and </a:t>
            </a:r>
            <a:r>
              <a:rPr lang="en-US" altLang="en-US" sz="1800" i="1" dirty="0"/>
              <a:t>w</a:t>
            </a:r>
            <a:r>
              <a:rPr lang="en-US" altLang="en-US" sz="1800" dirty="0"/>
              <a:t> writes per second</a:t>
            </a:r>
          </a:p>
          <a:p>
            <a:pPr lvl="1"/>
            <a:r>
              <a:rPr lang="en-US" altLang="en-US" sz="1800" dirty="0"/>
              <a:t>RAID 1 requires  </a:t>
            </a:r>
            <a:r>
              <a:rPr lang="en-US" altLang="en-US" sz="1800" i="1" dirty="0"/>
              <a:t>r + 2w</a:t>
            </a:r>
            <a:r>
              <a:rPr lang="en-US" altLang="en-US" sz="1800" dirty="0"/>
              <a:t>  I/O operations per </a:t>
            </a:r>
            <a:r>
              <a:rPr lang="en-US" altLang="en-US" sz="1800" dirty="0" smtClean="0"/>
              <a:t>second 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>(How?)</a:t>
            </a:r>
            <a:endParaRPr lang="en-US" altLang="en-US" sz="1800" b="1" dirty="0">
              <a:solidFill>
                <a:srgbClr val="FF0000"/>
              </a:solidFill>
            </a:endParaRPr>
          </a:p>
          <a:p>
            <a:pPr lvl="1"/>
            <a:r>
              <a:rPr lang="en-US" altLang="en-US" sz="1800" dirty="0"/>
              <a:t>RAID 5 requires: </a:t>
            </a:r>
            <a:r>
              <a:rPr lang="en-US" altLang="en-US" sz="1800" i="1" dirty="0"/>
              <a:t>r + 4w  </a:t>
            </a:r>
            <a:r>
              <a:rPr lang="en-US" altLang="en-US" sz="1800" dirty="0"/>
              <a:t>I/O operations per </a:t>
            </a:r>
            <a:r>
              <a:rPr lang="en-US" altLang="en-US" sz="1800" dirty="0" smtClean="0"/>
              <a:t>second 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>(How?)</a:t>
            </a:r>
            <a:endParaRPr lang="en-US" altLang="en-US" sz="1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RAID Levels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2875" y="1677194"/>
            <a:ext cx="4375150" cy="1477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1800" b="1" dirty="0">
                <a:solidFill>
                  <a:srgbClr val="002060"/>
                </a:solidFill>
              </a:rPr>
              <a:t>RAID Level 1</a:t>
            </a:r>
            <a:r>
              <a:rPr lang="en-US" altLang="en-US" sz="1800" dirty="0"/>
              <a:t>:  </a:t>
            </a:r>
            <a:r>
              <a:rPr lang="en-US" altLang="en-US" sz="1800" dirty="0">
                <a:solidFill>
                  <a:srgbClr val="002060"/>
                </a:solidFill>
              </a:rPr>
              <a:t>Mirrored disks </a:t>
            </a:r>
            <a:r>
              <a:rPr lang="en-US" altLang="en-US" sz="1800" dirty="0"/>
              <a:t>with block striping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1800" dirty="0"/>
              <a:t>Offers best write performance.  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1800" dirty="0"/>
              <a:t>Popular for applications such as storing log files in a database system.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756150" y="1068388"/>
            <a:ext cx="4191000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/>
              <a:t>Example: You need 8TB of storage and there are available of 2TB disks.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rgbClr val="FF0000"/>
                </a:solidFill>
              </a:rPr>
              <a:t>How many disks will be needed for this storage system in RAID 1?  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630738" y="3651250"/>
            <a:ext cx="48117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/>
              <a:t>You have to store student relation file (B0, B1, B2, B3, B4, B5, B6, B7, B8, B9) into the storage system of RAID 1.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b="1">
                <a:solidFill>
                  <a:srgbClr val="FF0000"/>
                </a:solidFill>
              </a:rPr>
              <a:t>How? </a:t>
            </a:r>
          </a:p>
        </p:txBody>
      </p: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4572000" y="4921250"/>
            <a:ext cx="2068513" cy="1311275"/>
            <a:chOff x="5527253" y="2411909"/>
            <a:chExt cx="2069301" cy="1089758"/>
          </a:xfrm>
        </p:grpSpPr>
        <p:grpSp>
          <p:nvGrpSpPr>
            <p:cNvPr id="27682" name="Group 3"/>
            <p:cNvGrpSpPr>
              <a:grpSpLocks/>
            </p:cNvGrpSpPr>
            <p:nvPr/>
          </p:nvGrpSpPr>
          <p:grpSpPr bwMode="auto">
            <a:xfrm>
              <a:off x="5527253" y="2440745"/>
              <a:ext cx="1970585" cy="1060922"/>
              <a:chOff x="4950478" y="2781461"/>
              <a:chExt cx="1970585" cy="1060922"/>
            </a:xfrm>
          </p:grpSpPr>
          <p:sp>
            <p:nvSpPr>
              <p:cNvPr id="27684" name="Flowchart: Magnetic Disk 8"/>
              <p:cNvSpPr>
                <a:spLocks noChangeArrowheads="1"/>
              </p:cNvSpPr>
              <p:nvPr/>
            </p:nvSpPr>
            <p:spPr bwMode="auto">
              <a:xfrm>
                <a:off x="5477071" y="2781461"/>
                <a:ext cx="433116" cy="1060922"/>
              </a:xfrm>
              <a:prstGeom prst="flowChartMagneticDisk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/>
                  <a:t>B1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/>
                  <a:t>B5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/>
                  <a:t>B9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/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7685" name="Flowchart: Magnetic Disk 9"/>
              <p:cNvSpPr>
                <a:spLocks noChangeArrowheads="1"/>
              </p:cNvSpPr>
              <p:nvPr/>
            </p:nvSpPr>
            <p:spPr bwMode="auto">
              <a:xfrm>
                <a:off x="5992422" y="2781461"/>
                <a:ext cx="433116" cy="1060922"/>
              </a:xfrm>
              <a:prstGeom prst="flowChartMagneticDisk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/>
                  <a:t>B2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/>
                  <a:t>B6</a:t>
                </a:r>
              </a:p>
            </p:txBody>
          </p:sp>
          <p:sp>
            <p:nvSpPr>
              <p:cNvPr id="27686" name="Flowchart: Magnetic Disk 10"/>
              <p:cNvSpPr>
                <a:spLocks noChangeArrowheads="1"/>
              </p:cNvSpPr>
              <p:nvPr/>
            </p:nvSpPr>
            <p:spPr bwMode="auto">
              <a:xfrm>
                <a:off x="6487947" y="2781461"/>
                <a:ext cx="433116" cy="1060922"/>
              </a:xfrm>
              <a:prstGeom prst="flowChartMagneticDisk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/>
                  <a:t>B3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/>
                  <a:t>B7</a:t>
                </a:r>
              </a:p>
            </p:txBody>
          </p:sp>
          <p:sp>
            <p:nvSpPr>
              <p:cNvPr id="27687" name="Flowchart: Magnetic Disk 14"/>
              <p:cNvSpPr>
                <a:spLocks noChangeArrowheads="1"/>
              </p:cNvSpPr>
              <p:nvPr/>
            </p:nvSpPr>
            <p:spPr bwMode="auto">
              <a:xfrm>
                <a:off x="4950478" y="2781461"/>
                <a:ext cx="433116" cy="1060922"/>
              </a:xfrm>
              <a:prstGeom prst="flowChartMagneticDisk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/>
                  <a:t>B0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/>
                  <a:t>B4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/>
                  <a:t>B8</a:t>
                </a:r>
              </a:p>
            </p:txBody>
          </p:sp>
        </p:grpSp>
        <p:sp>
          <p:nvSpPr>
            <p:cNvPr id="27683" name="TextBox 15"/>
            <p:cNvSpPr txBox="1">
              <a:spLocks noChangeArrowheads="1"/>
            </p:cNvSpPr>
            <p:nvPr/>
          </p:nvSpPr>
          <p:spPr bwMode="auto">
            <a:xfrm>
              <a:off x="5527253" y="2411909"/>
              <a:ext cx="206930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/>
                <a:t>D0     D1      D2   D3</a:t>
              </a:r>
            </a:p>
          </p:txBody>
        </p:sp>
      </p:grp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089650" y="727075"/>
            <a:ext cx="2940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b="1">
                <a:solidFill>
                  <a:srgbClr val="0000FF"/>
                </a:solidFill>
              </a:rPr>
              <a:t>RAID Level 1 (Mirroring)</a:t>
            </a:r>
            <a:endParaRPr kumimoji="0" lang="en-US" altLang="en-US" b="1">
              <a:solidFill>
                <a:srgbClr val="0000FF"/>
              </a:solidFill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4625975" y="2416175"/>
            <a:ext cx="2070100" cy="1089025"/>
            <a:chOff x="4780903" y="2415442"/>
            <a:chExt cx="2069301" cy="1089758"/>
          </a:xfrm>
        </p:grpSpPr>
        <p:grpSp>
          <p:nvGrpSpPr>
            <p:cNvPr id="27674" name="Group 19"/>
            <p:cNvGrpSpPr>
              <a:grpSpLocks/>
            </p:cNvGrpSpPr>
            <p:nvPr/>
          </p:nvGrpSpPr>
          <p:grpSpPr bwMode="auto">
            <a:xfrm>
              <a:off x="4780903" y="2415442"/>
              <a:ext cx="2069301" cy="1089758"/>
              <a:chOff x="5527253" y="2411909"/>
              <a:chExt cx="2069301" cy="1089758"/>
            </a:xfrm>
          </p:grpSpPr>
          <p:grpSp>
            <p:nvGrpSpPr>
              <p:cNvPr id="27676" name="Group 20"/>
              <p:cNvGrpSpPr>
                <a:grpSpLocks/>
              </p:cNvGrpSpPr>
              <p:nvPr/>
            </p:nvGrpSpPr>
            <p:grpSpPr bwMode="auto">
              <a:xfrm>
                <a:off x="5527253" y="2440745"/>
                <a:ext cx="1970585" cy="1060922"/>
                <a:chOff x="4950478" y="2781461"/>
                <a:chExt cx="1970585" cy="1060922"/>
              </a:xfrm>
            </p:grpSpPr>
            <p:sp>
              <p:nvSpPr>
                <p:cNvPr id="27678" name="Flowchart: Magnetic Disk 22"/>
                <p:cNvSpPr>
                  <a:spLocks noChangeArrowheads="1"/>
                </p:cNvSpPr>
                <p:nvPr/>
              </p:nvSpPr>
              <p:spPr bwMode="auto">
                <a:xfrm>
                  <a:off x="5477071" y="2781461"/>
                  <a:ext cx="433116" cy="1060922"/>
                </a:xfrm>
                <a:prstGeom prst="flowChartMagneticDisk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35000"/>
                    </a:spcBef>
                    <a:buClr>
                      <a:schemeClr val="tx2"/>
                    </a:buClr>
                    <a:buSzPct val="90000"/>
                    <a:buFont typeface="Monotype Sorts" charset="2"/>
                    <a:buChar char="n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  <a:ea typeface="ＭＳ Ｐゴシック" pitchFamily="34" charset="-128"/>
                    </a:defRPr>
                  </a:lvl1pPr>
                  <a:lvl2pPr marL="742950" indent="-285750">
                    <a:spcBef>
                      <a:spcPct val="35000"/>
                    </a:spcBef>
                    <a:buClr>
                      <a:schemeClr val="folHlink"/>
                    </a:buClr>
                    <a:buSzPct val="80000"/>
                    <a:buFont typeface="Monotype Sorts" charset="2"/>
                    <a:buChar char="l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35000"/>
                    </a:spcBef>
                    <a:buClr>
                      <a:srgbClr val="33CC33"/>
                    </a:buClr>
                    <a:buSzPct val="75000"/>
                    <a:buFont typeface="Webdings" panose="05030102010509060703" pitchFamily="18" charset="2"/>
                    <a:buChar char="4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35000"/>
                    </a:spcBef>
                    <a:buClr>
                      <a:schemeClr val="hlink"/>
                    </a:buClr>
                    <a:buFont typeface="Times New Roman" panose="02020603050405020304" pitchFamily="18" charset="0"/>
                    <a:buChar char="–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35000"/>
                    </a:spcBef>
                    <a:buClr>
                      <a:schemeClr val="tx2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  <a:ea typeface="ＭＳ Ｐゴシック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en-US" altLang="en-US"/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en-US" altLang="en-US" b="1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679" name="Flowchart: Magnetic Disk 23"/>
                <p:cNvSpPr>
                  <a:spLocks noChangeArrowheads="1"/>
                </p:cNvSpPr>
                <p:nvPr/>
              </p:nvSpPr>
              <p:spPr bwMode="auto">
                <a:xfrm>
                  <a:off x="5992422" y="2781461"/>
                  <a:ext cx="433116" cy="1060922"/>
                </a:xfrm>
                <a:prstGeom prst="flowChartMagneticDisk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35000"/>
                    </a:spcBef>
                    <a:buClr>
                      <a:schemeClr val="tx2"/>
                    </a:buClr>
                    <a:buSzPct val="90000"/>
                    <a:buFont typeface="Monotype Sorts" charset="2"/>
                    <a:buChar char="n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  <a:ea typeface="ＭＳ Ｐゴシック" pitchFamily="34" charset="-128"/>
                    </a:defRPr>
                  </a:lvl1pPr>
                  <a:lvl2pPr marL="742950" indent="-285750">
                    <a:spcBef>
                      <a:spcPct val="35000"/>
                    </a:spcBef>
                    <a:buClr>
                      <a:schemeClr val="folHlink"/>
                    </a:buClr>
                    <a:buSzPct val="80000"/>
                    <a:buFont typeface="Monotype Sorts" charset="2"/>
                    <a:buChar char="l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35000"/>
                    </a:spcBef>
                    <a:buClr>
                      <a:srgbClr val="33CC33"/>
                    </a:buClr>
                    <a:buSzPct val="75000"/>
                    <a:buFont typeface="Webdings" panose="05030102010509060703" pitchFamily="18" charset="2"/>
                    <a:buChar char="4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35000"/>
                    </a:spcBef>
                    <a:buClr>
                      <a:schemeClr val="hlink"/>
                    </a:buClr>
                    <a:buFont typeface="Times New Roman" panose="02020603050405020304" pitchFamily="18" charset="0"/>
                    <a:buChar char="–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35000"/>
                    </a:spcBef>
                    <a:buClr>
                      <a:schemeClr val="tx2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  <a:ea typeface="ＭＳ Ｐゴシック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en-US" altLang="en-US"/>
                </a:p>
              </p:txBody>
            </p:sp>
            <p:sp>
              <p:nvSpPr>
                <p:cNvPr id="27680" name="Flowchart: Magnetic Disk 24"/>
                <p:cNvSpPr>
                  <a:spLocks noChangeArrowheads="1"/>
                </p:cNvSpPr>
                <p:nvPr/>
              </p:nvSpPr>
              <p:spPr bwMode="auto">
                <a:xfrm>
                  <a:off x="6487947" y="2781461"/>
                  <a:ext cx="433116" cy="1060922"/>
                </a:xfrm>
                <a:prstGeom prst="flowChartMagneticDisk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35000"/>
                    </a:spcBef>
                    <a:buClr>
                      <a:schemeClr val="tx2"/>
                    </a:buClr>
                    <a:buSzPct val="90000"/>
                    <a:buFont typeface="Monotype Sorts" charset="2"/>
                    <a:buChar char="n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  <a:ea typeface="ＭＳ Ｐゴシック" pitchFamily="34" charset="-128"/>
                    </a:defRPr>
                  </a:lvl1pPr>
                  <a:lvl2pPr marL="742950" indent="-285750">
                    <a:spcBef>
                      <a:spcPct val="35000"/>
                    </a:spcBef>
                    <a:buClr>
                      <a:schemeClr val="folHlink"/>
                    </a:buClr>
                    <a:buSzPct val="80000"/>
                    <a:buFont typeface="Monotype Sorts" charset="2"/>
                    <a:buChar char="l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35000"/>
                    </a:spcBef>
                    <a:buClr>
                      <a:srgbClr val="33CC33"/>
                    </a:buClr>
                    <a:buSzPct val="75000"/>
                    <a:buFont typeface="Webdings" panose="05030102010509060703" pitchFamily="18" charset="2"/>
                    <a:buChar char="4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35000"/>
                    </a:spcBef>
                    <a:buClr>
                      <a:schemeClr val="hlink"/>
                    </a:buClr>
                    <a:buFont typeface="Times New Roman" panose="02020603050405020304" pitchFamily="18" charset="0"/>
                    <a:buChar char="–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35000"/>
                    </a:spcBef>
                    <a:buClr>
                      <a:schemeClr val="tx2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  <a:ea typeface="ＭＳ Ｐゴシック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en-US" altLang="en-US"/>
                </a:p>
              </p:txBody>
            </p:sp>
            <p:sp>
              <p:nvSpPr>
                <p:cNvPr id="27681" name="Flowchart: Magnetic Disk 25"/>
                <p:cNvSpPr>
                  <a:spLocks noChangeArrowheads="1"/>
                </p:cNvSpPr>
                <p:nvPr/>
              </p:nvSpPr>
              <p:spPr bwMode="auto">
                <a:xfrm>
                  <a:off x="4950478" y="2781461"/>
                  <a:ext cx="433116" cy="1060922"/>
                </a:xfrm>
                <a:prstGeom prst="flowChartMagneticDisk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35000"/>
                    </a:spcBef>
                    <a:buClr>
                      <a:schemeClr val="tx2"/>
                    </a:buClr>
                    <a:buSzPct val="90000"/>
                    <a:buFont typeface="Monotype Sorts" charset="2"/>
                    <a:buChar char="n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  <a:ea typeface="ＭＳ Ｐゴシック" pitchFamily="34" charset="-128"/>
                    </a:defRPr>
                  </a:lvl1pPr>
                  <a:lvl2pPr marL="742950" indent="-285750">
                    <a:spcBef>
                      <a:spcPct val="35000"/>
                    </a:spcBef>
                    <a:buClr>
                      <a:schemeClr val="folHlink"/>
                    </a:buClr>
                    <a:buSzPct val="80000"/>
                    <a:buFont typeface="Monotype Sorts" charset="2"/>
                    <a:buChar char="l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35000"/>
                    </a:spcBef>
                    <a:buClr>
                      <a:srgbClr val="33CC33"/>
                    </a:buClr>
                    <a:buSzPct val="75000"/>
                    <a:buFont typeface="Webdings" panose="05030102010509060703" pitchFamily="18" charset="2"/>
                    <a:buChar char="4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35000"/>
                    </a:spcBef>
                    <a:buClr>
                      <a:schemeClr val="hlink"/>
                    </a:buClr>
                    <a:buFont typeface="Times New Roman" panose="02020603050405020304" pitchFamily="18" charset="0"/>
                    <a:buChar char="–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35000"/>
                    </a:spcBef>
                    <a:buClr>
                      <a:schemeClr val="tx2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  <a:ea typeface="ＭＳ Ｐゴシック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en-US" altLang="en-US"/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en-US" altLang="en-US" b="1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27677" name="TextBox 21"/>
              <p:cNvSpPr txBox="1">
                <a:spLocks noChangeArrowheads="1"/>
              </p:cNvSpPr>
              <p:nvPr/>
            </p:nvSpPr>
            <p:spPr bwMode="auto">
              <a:xfrm>
                <a:off x="5527253" y="2411909"/>
                <a:ext cx="206930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/>
                  <a:t>D0     D1      D2   D3</a:t>
                </a: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4996720" y="3001624"/>
              <a:ext cx="1586887" cy="33836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/>
                <a:t>    DATA</a:t>
              </a: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7002463" y="2441575"/>
            <a:ext cx="2070100" cy="1090613"/>
            <a:chOff x="6932439" y="2442257"/>
            <a:chExt cx="2069301" cy="1089758"/>
          </a:xfrm>
        </p:grpSpPr>
        <p:grpSp>
          <p:nvGrpSpPr>
            <p:cNvPr id="27666" name="Group 26"/>
            <p:cNvGrpSpPr>
              <a:grpSpLocks/>
            </p:cNvGrpSpPr>
            <p:nvPr/>
          </p:nvGrpSpPr>
          <p:grpSpPr bwMode="auto">
            <a:xfrm>
              <a:off x="6932439" y="2442257"/>
              <a:ext cx="2069301" cy="1089758"/>
              <a:chOff x="5527253" y="2411909"/>
              <a:chExt cx="2069301" cy="1089758"/>
            </a:xfrm>
          </p:grpSpPr>
          <p:grpSp>
            <p:nvGrpSpPr>
              <p:cNvPr id="27668" name="Group 27"/>
              <p:cNvGrpSpPr>
                <a:grpSpLocks/>
              </p:cNvGrpSpPr>
              <p:nvPr/>
            </p:nvGrpSpPr>
            <p:grpSpPr bwMode="auto">
              <a:xfrm>
                <a:off x="5527253" y="2440745"/>
                <a:ext cx="1970585" cy="1060922"/>
                <a:chOff x="4950478" y="2781461"/>
                <a:chExt cx="1970585" cy="1060922"/>
              </a:xfrm>
            </p:grpSpPr>
            <p:sp>
              <p:nvSpPr>
                <p:cNvPr id="27670" name="Flowchart: Magnetic Disk 29"/>
                <p:cNvSpPr>
                  <a:spLocks noChangeArrowheads="1"/>
                </p:cNvSpPr>
                <p:nvPr/>
              </p:nvSpPr>
              <p:spPr bwMode="auto">
                <a:xfrm>
                  <a:off x="5477071" y="2781461"/>
                  <a:ext cx="433116" cy="1060922"/>
                </a:xfrm>
                <a:prstGeom prst="flowChartMagneticDisk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35000"/>
                    </a:spcBef>
                    <a:buClr>
                      <a:schemeClr val="tx2"/>
                    </a:buClr>
                    <a:buSzPct val="90000"/>
                    <a:buFont typeface="Monotype Sorts" charset="2"/>
                    <a:buChar char="n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  <a:ea typeface="ＭＳ Ｐゴシック" pitchFamily="34" charset="-128"/>
                    </a:defRPr>
                  </a:lvl1pPr>
                  <a:lvl2pPr marL="742950" indent="-285750">
                    <a:spcBef>
                      <a:spcPct val="35000"/>
                    </a:spcBef>
                    <a:buClr>
                      <a:schemeClr val="folHlink"/>
                    </a:buClr>
                    <a:buSzPct val="80000"/>
                    <a:buFont typeface="Monotype Sorts" charset="2"/>
                    <a:buChar char="l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35000"/>
                    </a:spcBef>
                    <a:buClr>
                      <a:srgbClr val="33CC33"/>
                    </a:buClr>
                    <a:buSzPct val="75000"/>
                    <a:buFont typeface="Webdings" panose="05030102010509060703" pitchFamily="18" charset="2"/>
                    <a:buChar char="4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35000"/>
                    </a:spcBef>
                    <a:buClr>
                      <a:schemeClr val="hlink"/>
                    </a:buClr>
                    <a:buFont typeface="Times New Roman" panose="02020603050405020304" pitchFamily="18" charset="0"/>
                    <a:buChar char="–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35000"/>
                    </a:spcBef>
                    <a:buClr>
                      <a:schemeClr val="tx2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  <a:ea typeface="ＭＳ Ｐゴシック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en-US" altLang="en-US"/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en-US" altLang="en-US" b="1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671" name="Flowchart: Magnetic Disk 30"/>
                <p:cNvSpPr>
                  <a:spLocks noChangeArrowheads="1"/>
                </p:cNvSpPr>
                <p:nvPr/>
              </p:nvSpPr>
              <p:spPr bwMode="auto">
                <a:xfrm>
                  <a:off x="5992422" y="2781461"/>
                  <a:ext cx="433116" cy="1060922"/>
                </a:xfrm>
                <a:prstGeom prst="flowChartMagneticDisk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35000"/>
                    </a:spcBef>
                    <a:buClr>
                      <a:schemeClr val="tx2"/>
                    </a:buClr>
                    <a:buSzPct val="90000"/>
                    <a:buFont typeface="Monotype Sorts" charset="2"/>
                    <a:buChar char="n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  <a:ea typeface="ＭＳ Ｐゴシック" pitchFamily="34" charset="-128"/>
                    </a:defRPr>
                  </a:lvl1pPr>
                  <a:lvl2pPr marL="742950" indent="-285750">
                    <a:spcBef>
                      <a:spcPct val="35000"/>
                    </a:spcBef>
                    <a:buClr>
                      <a:schemeClr val="folHlink"/>
                    </a:buClr>
                    <a:buSzPct val="80000"/>
                    <a:buFont typeface="Monotype Sorts" charset="2"/>
                    <a:buChar char="l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35000"/>
                    </a:spcBef>
                    <a:buClr>
                      <a:srgbClr val="33CC33"/>
                    </a:buClr>
                    <a:buSzPct val="75000"/>
                    <a:buFont typeface="Webdings" panose="05030102010509060703" pitchFamily="18" charset="2"/>
                    <a:buChar char="4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35000"/>
                    </a:spcBef>
                    <a:buClr>
                      <a:schemeClr val="hlink"/>
                    </a:buClr>
                    <a:buFont typeface="Times New Roman" panose="02020603050405020304" pitchFamily="18" charset="0"/>
                    <a:buChar char="–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35000"/>
                    </a:spcBef>
                    <a:buClr>
                      <a:schemeClr val="tx2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  <a:ea typeface="ＭＳ Ｐゴシック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en-US" altLang="en-US"/>
                </a:p>
              </p:txBody>
            </p:sp>
            <p:sp>
              <p:nvSpPr>
                <p:cNvPr id="27672" name="Flowchart: Magnetic Disk 31"/>
                <p:cNvSpPr>
                  <a:spLocks noChangeArrowheads="1"/>
                </p:cNvSpPr>
                <p:nvPr/>
              </p:nvSpPr>
              <p:spPr bwMode="auto">
                <a:xfrm>
                  <a:off x="6487947" y="2781461"/>
                  <a:ext cx="433116" cy="1060922"/>
                </a:xfrm>
                <a:prstGeom prst="flowChartMagneticDisk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35000"/>
                    </a:spcBef>
                    <a:buClr>
                      <a:schemeClr val="tx2"/>
                    </a:buClr>
                    <a:buSzPct val="90000"/>
                    <a:buFont typeface="Monotype Sorts" charset="2"/>
                    <a:buChar char="n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  <a:ea typeface="ＭＳ Ｐゴシック" pitchFamily="34" charset="-128"/>
                    </a:defRPr>
                  </a:lvl1pPr>
                  <a:lvl2pPr marL="742950" indent="-285750">
                    <a:spcBef>
                      <a:spcPct val="35000"/>
                    </a:spcBef>
                    <a:buClr>
                      <a:schemeClr val="folHlink"/>
                    </a:buClr>
                    <a:buSzPct val="80000"/>
                    <a:buFont typeface="Monotype Sorts" charset="2"/>
                    <a:buChar char="l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35000"/>
                    </a:spcBef>
                    <a:buClr>
                      <a:srgbClr val="33CC33"/>
                    </a:buClr>
                    <a:buSzPct val="75000"/>
                    <a:buFont typeface="Webdings" panose="05030102010509060703" pitchFamily="18" charset="2"/>
                    <a:buChar char="4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35000"/>
                    </a:spcBef>
                    <a:buClr>
                      <a:schemeClr val="hlink"/>
                    </a:buClr>
                    <a:buFont typeface="Times New Roman" panose="02020603050405020304" pitchFamily="18" charset="0"/>
                    <a:buChar char="–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35000"/>
                    </a:spcBef>
                    <a:buClr>
                      <a:schemeClr val="tx2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  <a:ea typeface="ＭＳ Ｐゴシック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en-US" altLang="en-US"/>
                </a:p>
              </p:txBody>
            </p:sp>
            <p:sp>
              <p:nvSpPr>
                <p:cNvPr id="27673" name="Flowchart: Magnetic Disk 32"/>
                <p:cNvSpPr>
                  <a:spLocks noChangeArrowheads="1"/>
                </p:cNvSpPr>
                <p:nvPr/>
              </p:nvSpPr>
              <p:spPr bwMode="auto">
                <a:xfrm>
                  <a:off x="4950478" y="2781461"/>
                  <a:ext cx="433116" cy="1060922"/>
                </a:xfrm>
                <a:prstGeom prst="flowChartMagneticDisk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35000"/>
                    </a:spcBef>
                    <a:buClr>
                      <a:schemeClr val="tx2"/>
                    </a:buClr>
                    <a:buSzPct val="90000"/>
                    <a:buFont typeface="Monotype Sorts" charset="2"/>
                    <a:buChar char="n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  <a:ea typeface="ＭＳ Ｐゴシック" pitchFamily="34" charset="-128"/>
                    </a:defRPr>
                  </a:lvl1pPr>
                  <a:lvl2pPr marL="742950" indent="-285750">
                    <a:spcBef>
                      <a:spcPct val="35000"/>
                    </a:spcBef>
                    <a:buClr>
                      <a:schemeClr val="folHlink"/>
                    </a:buClr>
                    <a:buSzPct val="80000"/>
                    <a:buFont typeface="Monotype Sorts" charset="2"/>
                    <a:buChar char="l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  <a:ea typeface="ＭＳ Ｐゴシック" pitchFamily="34" charset="-128"/>
                    </a:defRPr>
                  </a:lvl2pPr>
                  <a:lvl3pPr marL="1143000" indent="-228600">
                    <a:spcBef>
                      <a:spcPct val="35000"/>
                    </a:spcBef>
                    <a:buClr>
                      <a:srgbClr val="33CC33"/>
                    </a:buClr>
                    <a:buSzPct val="75000"/>
                    <a:buFont typeface="Webdings" panose="05030102010509060703" pitchFamily="18" charset="2"/>
                    <a:buChar char="4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  <a:ea typeface="ＭＳ Ｐゴシック" pitchFamily="34" charset="-128"/>
                    </a:defRPr>
                  </a:lvl3pPr>
                  <a:lvl4pPr marL="1600200" indent="-228600">
                    <a:spcBef>
                      <a:spcPct val="35000"/>
                    </a:spcBef>
                    <a:buClr>
                      <a:schemeClr val="hlink"/>
                    </a:buClr>
                    <a:buFont typeface="Times New Roman" panose="02020603050405020304" pitchFamily="18" charset="0"/>
                    <a:buChar char="–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  <a:ea typeface="ＭＳ Ｐゴシック" pitchFamily="34" charset="-128"/>
                    </a:defRPr>
                  </a:lvl4pPr>
                  <a:lvl5pPr marL="2057400" indent="-228600">
                    <a:spcBef>
                      <a:spcPct val="35000"/>
                    </a:spcBef>
                    <a:buClr>
                      <a:schemeClr val="tx2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anose="020B0604020202020204" pitchFamily="34" charset="0"/>
                      <a:ea typeface="ＭＳ Ｐゴシック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en-US" altLang="en-US"/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en-US" altLang="en-US" b="1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27669" name="TextBox 28"/>
              <p:cNvSpPr txBox="1">
                <a:spLocks noChangeArrowheads="1"/>
              </p:cNvSpPr>
              <p:nvPr/>
            </p:nvSpPr>
            <p:spPr bwMode="auto">
              <a:xfrm>
                <a:off x="5527253" y="2411909"/>
                <a:ext cx="206930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/>
                  <a:t>D4     D5      D6   D7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7094302" y="2943514"/>
              <a:ext cx="1585300" cy="33787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/>
                <a:t>MIRROR DISK</a:t>
              </a: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6938963" y="4956175"/>
            <a:ext cx="2070100" cy="1311275"/>
            <a:chOff x="5527253" y="2411909"/>
            <a:chExt cx="2069301" cy="1089758"/>
          </a:xfrm>
        </p:grpSpPr>
        <p:grpSp>
          <p:nvGrpSpPr>
            <p:cNvPr id="27660" name="Group 35"/>
            <p:cNvGrpSpPr>
              <a:grpSpLocks/>
            </p:cNvGrpSpPr>
            <p:nvPr/>
          </p:nvGrpSpPr>
          <p:grpSpPr bwMode="auto">
            <a:xfrm>
              <a:off x="5527253" y="2440745"/>
              <a:ext cx="1970585" cy="1060922"/>
              <a:chOff x="4950478" y="2781461"/>
              <a:chExt cx="1970585" cy="1060922"/>
            </a:xfrm>
          </p:grpSpPr>
          <p:sp>
            <p:nvSpPr>
              <p:cNvPr id="27662" name="Flowchart: Magnetic Disk 37"/>
              <p:cNvSpPr>
                <a:spLocks noChangeArrowheads="1"/>
              </p:cNvSpPr>
              <p:nvPr/>
            </p:nvSpPr>
            <p:spPr bwMode="auto">
              <a:xfrm>
                <a:off x="5477071" y="2781461"/>
                <a:ext cx="433116" cy="1060922"/>
              </a:xfrm>
              <a:prstGeom prst="flowChartMagneticDisk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/>
                  <a:t>B1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/>
                  <a:t>B5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/>
                  <a:t>B9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/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7663" name="Flowchart: Magnetic Disk 38"/>
              <p:cNvSpPr>
                <a:spLocks noChangeArrowheads="1"/>
              </p:cNvSpPr>
              <p:nvPr/>
            </p:nvSpPr>
            <p:spPr bwMode="auto">
              <a:xfrm>
                <a:off x="5992422" y="2781461"/>
                <a:ext cx="433116" cy="1060922"/>
              </a:xfrm>
              <a:prstGeom prst="flowChartMagneticDisk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/>
                  <a:t>B2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/>
                  <a:t>B6</a:t>
                </a:r>
              </a:p>
            </p:txBody>
          </p:sp>
          <p:sp>
            <p:nvSpPr>
              <p:cNvPr id="27664" name="Flowchart: Magnetic Disk 39"/>
              <p:cNvSpPr>
                <a:spLocks noChangeArrowheads="1"/>
              </p:cNvSpPr>
              <p:nvPr/>
            </p:nvSpPr>
            <p:spPr bwMode="auto">
              <a:xfrm>
                <a:off x="6487947" y="2781461"/>
                <a:ext cx="433116" cy="1060922"/>
              </a:xfrm>
              <a:prstGeom prst="flowChartMagneticDisk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/>
                  <a:t>B3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/>
                  <a:t>B7</a:t>
                </a:r>
              </a:p>
            </p:txBody>
          </p:sp>
          <p:sp>
            <p:nvSpPr>
              <p:cNvPr id="27665" name="Flowchart: Magnetic Disk 40"/>
              <p:cNvSpPr>
                <a:spLocks noChangeArrowheads="1"/>
              </p:cNvSpPr>
              <p:nvPr/>
            </p:nvSpPr>
            <p:spPr bwMode="auto">
              <a:xfrm>
                <a:off x="4950478" y="2781461"/>
                <a:ext cx="433116" cy="1060922"/>
              </a:xfrm>
              <a:prstGeom prst="flowChartMagneticDisk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/>
                  <a:t>B0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/>
                  <a:t>B4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/>
                  <a:t>B8</a:t>
                </a:r>
              </a:p>
            </p:txBody>
          </p:sp>
        </p:grpSp>
        <p:sp>
          <p:nvSpPr>
            <p:cNvPr id="27661" name="TextBox 36"/>
            <p:cNvSpPr txBox="1">
              <a:spLocks noChangeArrowheads="1"/>
            </p:cNvSpPr>
            <p:nvPr/>
          </p:nvSpPr>
          <p:spPr bwMode="auto">
            <a:xfrm>
              <a:off x="5527253" y="2411909"/>
              <a:ext cx="2069301" cy="281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/>
                <a:t>D4     D5      D6   D7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45660" y="3848669"/>
            <a:ext cx="36848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Question 35-1:  </a:t>
            </a:r>
            <a:r>
              <a:rPr lang="en-US" altLang="en-US" sz="1800" dirty="0"/>
              <a:t>If an application requires </a:t>
            </a:r>
            <a:r>
              <a:rPr lang="en-US" altLang="en-US" sz="1800" i="1" dirty="0"/>
              <a:t>r </a:t>
            </a:r>
            <a:r>
              <a:rPr lang="en-US" altLang="en-US" sz="1800" dirty="0"/>
              <a:t>reads and </a:t>
            </a:r>
            <a:r>
              <a:rPr lang="en-US" altLang="en-US" sz="1800" i="1" dirty="0"/>
              <a:t>w</a:t>
            </a:r>
            <a:r>
              <a:rPr lang="en-US" altLang="en-US" sz="1800" dirty="0"/>
              <a:t> writes per </a:t>
            </a:r>
            <a:r>
              <a:rPr lang="en-US" altLang="en-US" sz="1800" dirty="0" smtClean="0"/>
              <a:t>second, RAID </a:t>
            </a:r>
            <a:r>
              <a:rPr lang="en-US" altLang="en-US" sz="1800" dirty="0"/>
              <a:t>1 requires  </a:t>
            </a:r>
            <a:r>
              <a:rPr lang="en-US" altLang="en-US" sz="1800" i="1" dirty="0"/>
              <a:t>r + 2w</a:t>
            </a:r>
            <a:r>
              <a:rPr lang="en-US" altLang="en-US" sz="1800" dirty="0"/>
              <a:t>  I/O operations per second </a:t>
            </a:r>
            <a:r>
              <a:rPr lang="en-US" altLang="en-US" sz="1800" b="1" dirty="0">
                <a:solidFill>
                  <a:srgbClr val="FF0000"/>
                </a:solidFill>
              </a:rPr>
              <a:t>(How?)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76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-131763" y="69850"/>
            <a:ext cx="4281488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RAID Levels (Cont.)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838" y="1527175"/>
            <a:ext cx="4670425" cy="5078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en-US" sz="1800" b="1" dirty="0">
                <a:solidFill>
                  <a:srgbClr val="002060"/>
                </a:solidFill>
              </a:rPr>
              <a:t>RAID Level 5</a:t>
            </a:r>
            <a:r>
              <a:rPr lang="en-US" altLang="en-US" sz="1800" b="1" dirty="0"/>
              <a:t>: </a:t>
            </a:r>
            <a:r>
              <a:rPr lang="en-US" altLang="en-US" sz="1800" dirty="0"/>
              <a:t> </a:t>
            </a:r>
            <a:r>
              <a:rPr lang="en-US" altLang="en-US" sz="1800" dirty="0">
                <a:solidFill>
                  <a:srgbClr val="002060"/>
                </a:solidFill>
              </a:rPr>
              <a:t>Block-Interleaved Distributed Parity</a:t>
            </a:r>
            <a:r>
              <a:rPr lang="en-US" altLang="en-US" sz="1800" dirty="0"/>
              <a:t>; </a:t>
            </a:r>
          </a:p>
          <a:p>
            <a:pPr>
              <a:spcAft>
                <a:spcPts val="0"/>
              </a:spcAft>
              <a:defRPr/>
            </a:pPr>
            <a:endParaRPr lang="en-US" altLang="en-US" sz="1800" dirty="0"/>
          </a:p>
          <a:p>
            <a:pPr marL="285750" indent="-285750"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1800" dirty="0"/>
              <a:t>partitions data and parity among all</a:t>
            </a:r>
            <a:r>
              <a:rPr lang="en-US" altLang="en-US" sz="1800" i="1" dirty="0"/>
              <a:t> N</a:t>
            </a:r>
            <a:r>
              <a:rPr lang="en-US" altLang="en-US" sz="1800" dirty="0"/>
              <a:t> + 1 disks.</a:t>
            </a:r>
            <a:endParaRPr lang="en-US" altLang="en-US" sz="1800" dirty="0">
              <a:solidFill>
                <a:srgbClr val="0000FF"/>
              </a:solidFill>
            </a:endParaRPr>
          </a:p>
          <a:p>
            <a:pPr marL="285750" indent="-285750"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endParaRPr lang="en-US" altLang="en-US" sz="1800" dirty="0"/>
          </a:p>
          <a:p>
            <a:pPr marL="285750" indent="-285750"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1800" dirty="0"/>
              <a:t>E.g., with 5 disks, parity block Pk for blocks 4k, 4k+1, 4k+2, 4k+3 is stored in disk k mod 5.</a:t>
            </a:r>
          </a:p>
          <a:p>
            <a:pPr marL="285750" indent="-285750"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endParaRPr lang="en-US" altLang="en-US" sz="1800" dirty="0"/>
          </a:p>
          <a:p>
            <a:pPr marL="285750" indent="-285750"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1800" dirty="0"/>
              <a:t>For k=0, blocks B0, B1, B2, B3, parity block P0 is stored in disk (0 mod 5 = 0) D0 disk.</a:t>
            </a:r>
          </a:p>
          <a:p>
            <a:pPr marL="285750" indent="-285750"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endParaRPr lang="en-US" altLang="en-US" sz="1800" dirty="0"/>
          </a:p>
          <a:p>
            <a:pPr marL="285750" indent="-285750"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1800" dirty="0"/>
              <a:t>For k=1, blocks B4, B5, B6, B7, parity block P1 is stored in disk (1 mod 5 = 1) D1 disk.</a:t>
            </a:r>
          </a:p>
          <a:p>
            <a:pPr>
              <a:spcAft>
                <a:spcPts val="0"/>
              </a:spcAft>
              <a:buClr>
                <a:srgbClr val="FF0000"/>
              </a:buClr>
              <a:defRPr/>
            </a:pPr>
            <a:endParaRPr lang="en-US" altLang="en-US" sz="1800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867275" y="2012950"/>
            <a:ext cx="41910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/>
              <a:t>Example: You need 8TB of storage and there are available of 2TB disks.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rgbClr val="FF0000"/>
                </a:solidFill>
              </a:rPr>
              <a:t>How many disks will be needed for this storage system in RAID 5?  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205413" y="1149350"/>
            <a:ext cx="36861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b="1">
                <a:solidFill>
                  <a:srgbClr val="0000FF"/>
                </a:solidFill>
              </a:rPr>
              <a:t>RAID Level 5 (Block striping distributed parity)</a:t>
            </a:r>
            <a:endParaRPr kumimoji="0" lang="en-US" altLang="en-US" b="1">
              <a:solidFill>
                <a:srgbClr val="0000FF"/>
              </a:solidFill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703888" y="3429000"/>
            <a:ext cx="2689225" cy="1276350"/>
            <a:chOff x="5231831" y="2807752"/>
            <a:chExt cx="2688280" cy="1277211"/>
          </a:xfrm>
        </p:grpSpPr>
        <p:sp>
          <p:nvSpPr>
            <p:cNvPr id="29703" name="Flowchart: Magnetic Disk 10"/>
            <p:cNvSpPr>
              <a:spLocks noChangeArrowheads="1"/>
            </p:cNvSpPr>
            <p:nvPr/>
          </p:nvSpPr>
          <p:spPr bwMode="auto">
            <a:xfrm>
              <a:off x="5758424" y="2807752"/>
              <a:ext cx="433116" cy="1277211"/>
            </a:xfrm>
            <a:prstGeom prst="flowChartMagneticDisk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/>
                <a:t>B0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b="1">
                  <a:solidFill>
                    <a:srgbClr val="FF0000"/>
                  </a:solidFill>
                </a:rPr>
                <a:t>P1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/>
                <a:t>B9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b="1">
                <a:solidFill>
                  <a:srgbClr val="FF0000"/>
                </a:solidFill>
              </a:endParaRPr>
            </a:p>
          </p:txBody>
        </p:sp>
        <p:sp>
          <p:nvSpPr>
            <p:cNvPr id="29704" name="Flowchart: Magnetic Disk 11"/>
            <p:cNvSpPr>
              <a:spLocks noChangeArrowheads="1"/>
            </p:cNvSpPr>
            <p:nvPr/>
          </p:nvSpPr>
          <p:spPr bwMode="auto">
            <a:xfrm>
              <a:off x="6273775" y="2807752"/>
              <a:ext cx="433116" cy="1277211"/>
            </a:xfrm>
            <a:prstGeom prst="flowChartMagneticDisk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/>
                <a:t>B1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/>
                <a:t>B5</a:t>
              </a:r>
            </a:p>
          </p:txBody>
        </p:sp>
        <p:sp>
          <p:nvSpPr>
            <p:cNvPr id="29705" name="Flowchart: Magnetic Disk 12"/>
            <p:cNvSpPr>
              <a:spLocks noChangeArrowheads="1"/>
            </p:cNvSpPr>
            <p:nvPr/>
          </p:nvSpPr>
          <p:spPr bwMode="auto">
            <a:xfrm>
              <a:off x="6769300" y="2807752"/>
              <a:ext cx="433116" cy="1277211"/>
            </a:xfrm>
            <a:prstGeom prst="flowChartMagneticDisk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/>
                <a:t>B2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/>
                <a:t>B6</a:t>
              </a:r>
            </a:p>
          </p:txBody>
        </p:sp>
        <p:sp>
          <p:nvSpPr>
            <p:cNvPr id="29706" name="Flowchart: Magnetic Disk 13"/>
            <p:cNvSpPr>
              <a:spLocks noChangeArrowheads="1"/>
            </p:cNvSpPr>
            <p:nvPr/>
          </p:nvSpPr>
          <p:spPr bwMode="auto">
            <a:xfrm>
              <a:off x="5231831" y="2807752"/>
              <a:ext cx="433116" cy="1277211"/>
            </a:xfrm>
            <a:prstGeom prst="flowChartMagneticDisk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b="1">
                  <a:solidFill>
                    <a:srgbClr val="FF0000"/>
                  </a:solidFill>
                </a:rPr>
                <a:t>P0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/>
                <a:t>B4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/>
                <a:t>B8</a:t>
              </a:r>
            </a:p>
          </p:txBody>
        </p:sp>
        <p:sp>
          <p:nvSpPr>
            <p:cNvPr id="29707" name="TextBox 9"/>
            <p:cNvSpPr txBox="1">
              <a:spLocks noChangeArrowheads="1"/>
            </p:cNvSpPr>
            <p:nvPr/>
          </p:nvSpPr>
          <p:spPr bwMode="auto">
            <a:xfrm>
              <a:off x="5231831" y="2807752"/>
              <a:ext cx="26882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/>
                <a:t>D0     D1      D2   D3    D4</a:t>
              </a:r>
            </a:p>
          </p:txBody>
        </p:sp>
        <p:sp>
          <p:nvSpPr>
            <p:cNvPr id="29708" name="Flowchart: Magnetic Disk 3"/>
            <p:cNvSpPr>
              <a:spLocks noChangeArrowheads="1"/>
            </p:cNvSpPr>
            <p:nvPr/>
          </p:nvSpPr>
          <p:spPr bwMode="auto">
            <a:xfrm>
              <a:off x="7302502" y="2807752"/>
              <a:ext cx="433116" cy="1277211"/>
            </a:xfrm>
            <a:prstGeom prst="flowChartMagneticDisk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/>
                <a:t>B3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/>
                <a:t>B7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212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-131763" y="69850"/>
            <a:ext cx="4281488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RAID Levels (Cont.)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68400"/>
            <a:ext cx="4670425" cy="59246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buClr>
                <a:srgbClr val="FF0000"/>
              </a:buClr>
              <a:defRPr/>
            </a:pPr>
            <a:r>
              <a:rPr lang="en-US" altLang="en-US" sz="1800" b="1" dirty="0">
                <a:solidFill>
                  <a:srgbClr val="002060"/>
                </a:solidFill>
              </a:rPr>
              <a:t>Parity blocks</a:t>
            </a:r>
            <a:r>
              <a:rPr lang="en-US" altLang="en-US" sz="1800" dirty="0"/>
              <a:t>: Parity block stores XOR of bits from corresponding blocks</a:t>
            </a:r>
            <a:r>
              <a:rPr lang="en-US" altLang="en-US" sz="1800" i="1" dirty="0"/>
              <a:t> </a:t>
            </a:r>
            <a:r>
              <a:rPr lang="en-US" altLang="en-US" sz="1800" dirty="0"/>
              <a:t> of each disk</a:t>
            </a:r>
          </a:p>
          <a:p>
            <a:pPr>
              <a:spcAft>
                <a:spcPts val="600"/>
              </a:spcAft>
              <a:buClr>
                <a:srgbClr val="FF0000"/>
              </a:buClr>
              <a:defRPr/>
            </a:pPr>
            <a:r>
              <a:rPr lang="en-US" altLang="en-US" sz="1800" dirty="0" smtClean="0"/>
              <a:t>How </a:t>
            </a:r>
            <a:r>
              <a:rPr lang="en-US" altLang="en-US" sz="1800" dirty="0"/>
              <a:t>is recovery performed single disk failure?</a:t>
            </a:r>
          </a:p>
          <a:p>
            <a:pPr marL="285750" indent="-285750"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1800" dirty="0"/>
              <a:t>To recover data for a block, compute XOR of bits from all other blocks in the set including the parity </a:t>
            </a:r>
            <a:r>
              <a:rPr lang="en-US" altLang="en-US" sz="1800" dirty="0" smtClean="0"/>
              <a:t>block</a:t>
            </a:r>
          </a:p>
          <a:p>
            <a:pPr marL="285750" indent="-285750"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endParaRPr lang="en-US" altLang="en-US" sz="1800" dirty="0"/>
          </a:p>
          <a:p>
            <a:pPr>
              <a:spcAft>
                <a:spcPts val="600"/>
              </a:spcAft>
              <a:buClr>
                <a:srgbClr val="FF0000"/>
              </a:buClr>
              <a:defRPr/>
            </a:pPr>
            <a:r>
              <a:rPr lang="en-US" altLang="en-US" sz="1800" dirty="0"/>
              <a:t>What will happen if two disks failed simultaneously</a:t>
            </a:r>
            <a:r>
              <a:rPr lang="en-US" altLang="en-US" sz="1800" dirty="0" smtClean="0"/>
              <a:t>?</a:t>
            </a:r>
          </a:p>
          <a:p>
            <a:pPr>
              <a:spcAft>
                <a:spcPts val="600"/>
              </a:spcAft>
              <a:buClr>
                <a:srgbClr val="FF0000"/>
              </a:buClr>
              <a:defRPr/>
            </a:pPr>
            <a:endParaRPr lang="en-US" altLang="en-US" sz="1800" dirty="0"/>
          </a:p>
          <a:p>
            <a:pPr>
              <a:spcAft>
                <a:spcPts val="600"/>
              </a:spcAft>
              <a:buClr>
                <a:srgbClr val="FF0000"/>
              </a:buClr>
              <a:defRPr/>
            </a:pPr>
            <a:r>
              <a:rPr lang="en-US" altLang="en-US" sz="1800" dirty="0" smtClean="0"/>
              <a:t>How is update block B3 performed?</a:t>
            </a:r>
          </a:p>
          <a:p>
            <a:pPr marL="342900" indent="-34290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1800" dirty="0" smtClean="0"/>
              <a:t>READ B3, P0 into memory</a:t>
            </a:r>
          </a:p>
          <a:p>
            <a:pPr marL="342900" indent="-34290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1800" dirty="0" smtClean="0"/>
              <a:t>Update B3 to B‘3 and compute P‘0 using B3 and </a:t>
            </a:r>
            <a:r>
              <a:rPr lang="en-US" altLang="en-US" sz="1800" dirty="0"/>
              <a:t>B‘3 </a:t>
            </a:r>
            <a:endParaRPr lang="en-US" altLang="en-US" sz="1800" dirty="0" smtClean="0"/>
          </a:p>
          <a:p>
            <a:pPr marL="342900" indent="-34290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1800" dirty="0" smtClean="0"/>
              <a:t>WRITE </a:t>
            </a:r>
            <a:r>
              <a:rPr lang="en-US" altLang="en-US" sz="1800" dirty="0"/>
              <a:t>B‘3 </a:t>
            </a:r>
            <a:r>
              <a:rPr lang="en-US" altLang="en-US" sz="1800" dirty="0" smtClean="0"/>
              <a:t>, P‘0 to disk.</a:t>
            </a:r>
          </a:p>
          <a:p>
            <a:pPr>
              <a:spcAft>
                <a:spcPts val="600"/>
              </a:spcAft>
              <a:buClr>
                <a:srgbClr val="FF0000"/>
              </a:buClr>
              <a:defRPr/>
            </a:pPr>
            <a:endParaRPr lang="en-US" altLang="en-US" sz="1800" dirty="0"/>
          </a:p>
          <a:p>
            <a:pPr>
              <a:spcAft>
                <a:spcPts val="600"/>
              </a:spcAft>
              <a:buClr>
                <a:srgbClr val="FF0000"/>
              </a:buClr>
              <a:defRPr/>
            </a:pPr>
            <a:endParaRPr lang="en-US" altLang="en-US" sz="1800" dirty="0"/>
          </a:p>
        </p:txBody>
      </p:sp>
      <p:sp>
        <p:nvSpPr>
          <p:cNvPr id="35844" name="TextBox 5"/>
          <p:cNvSpPr txBox="1">
            <a:spLocks noChangeArrowheads="1"/>
          </p:cNvSpPr>
          <p:nvPr/>
        </p:nvSpPr>
        <p:spPr bwMode="auto">
          <a:xfrm>
            <a:off x="4953000" y="1168400"/>
            <a:ext cx="41910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/>
              <a:t>Example: You need 8TB of storage and there are available of 2TB disks.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rgbClr val="FF0000"/>
                </a:solidFill>
              </a:rPr>
              <a:t>How many disks will be needed for this storage system in RAID 5?  </a:t>
            </a:r>
          </a:p>
        </p:txBody>
      </p:sp>
      <p:sp>
        <p:nvSpPr>
          <p:cNvPr id="35845" name="TextBox 6"/>
          <p:cNvSpPr txBox="1">
            <a:spLocks noChangeArrowheads="1"/>
          </p:cNvSpPr>
          <p:nvPr/>
        </p:nvSpPr>
        <p:spPr bwMode="auto">
          <a:xfrm>
            <a:off x="5457825" y="357188"/>
            <a:ext cx="36861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b="1">
                <a:solidFill>
                  <a:srgbClr val="0000FF"/>
                </a:solidFill>
              </a:rPr>
              <a:t>RAID Level 5 (Block striping distributed parity)</a:t>
            </a:r>
            <a:endParaRPr kumimoji="0" lang="en-US" altLang="en-US" b="1">
              <a:solidFill>
                <a:srgbClr val="0000FF"/>
              </a:solidFill>
            </a:endParaRPr>
          </a:p>
        </p:txBody>
      </p:sp>
      <p:grpSp>
        <p:nvGrpSpPr>
          <p:cNvPr id="35846" name="Group 14"/>
          <p:cNvGrpSpPr>
            <a:grpSpLocks/>
          </p:cNvGrpSpPr>
          <p:nvPr/>
        </p:nvGrpSpPr>
        <p:grpSpPr bwMode="auto">
          <a:xfrm>
            <a:off x="5330825" y="2790825"/>
            <a:ext cx="2687638" cy="1276350"/>
            <a:chOff x="5231831" y="2807752"/>
            <a:chExt cx="2688280" cy="1277211"/>
          </a:xfrm>
        </p:grpSpPr>
        <p:sp>
          <p:nvSpPr>
            <p:cNvPr id="35848" name="Flowchart: Magnetic Disk 16"/>
            <p:cNvSpPr>
              <a:spLocks noChangeArrowheads="1"/>
            </p:cNvSpPr>
            <p:nvPr/>
          </p:nvSpPr>
          <p:spPr bwMode="auto">
            <a:xfrm>
              <a:off x="5758424" y="2807752"/>
              <a:ext cx="433116" cy="1277211"/>
            </a:xfrm>
            <a:prstGeom prst="flowChartMagneticDisk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/>
                <a:t>B0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b="1">
                  <a:solidFill>
                    <a:srgbClr val="FF0000"/>
                  </a:solidFill>
                </a:rPr>
                <a:t>P1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/>
                <a:t>B9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b="1">
                <a:solidFill>
                  <a:srgbClr val="FF0000"/>
                </a:solidFill>
              </a:endParaRPr>
            </a:p>
          </p:txBody>
        </p:sp>
        <p:sp>
          <p:nvSpPr>
            <p:cNvPr id="35849" name="Flowchart: Magnetic Disk 17"/>
            <p:cNvSpPr>
              <a:spLocks noChangeArrowheads="1"/>
            </p:cNvSpPr>
            <p:nvPr/>
          </p:nvSpPr>
          <p:spPr bwMode="auto">
            <a:xfrm>
              <a:off x="6273775" y="2807752"/>
              <a:ext cx="433116" cy="1277211"/>
            </a:xfrm>
            <a:prstGeom prst="flowChartMagneticDisk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/>
                <a:t>B1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/>
                <a:t>B5</a:t>
              </a:r>
            </a:p>
          </p:txBody>
        </p:sp>
        <p:sp>
          <p:nvSpPr>
            <p:cNvPr id="35850" name="Flowchart: Magnetic Disk 18"/>
            <p:cNvSpPr>
              <a:spLocks noChangeArrowheads="1"/>
            </p:cNvSpPr>
            <p:nvPr/>
          </p:nvSpPr>
          <p:spPr bwMode="auto">
            <a:xfrm>
              <a:off x="6769300" y="2807752"/>
              <a:ext cx="433116" cy="1277211"/>
            </a:xfrm>
            <a:prstGeom prst="flowChartMagneticDisk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/>
                <a:t>B2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/>
                <a:t>B6</a:t>
              </a:r>
            </a:p>
          </p:txBody>
        </p:sp>
        <p:sp>
          <p:nvSpPr>
            <p:cNvPr id="35851" name="Flowchart: Magnetic Disk 19"/>
            <p:cNvSpPr>
              <a:spLocks noChangeArrowheads="1"/>
            </p:cNvSpPr>
            <p:nvPr/>
          </p:nvSpPr>
          <p:spPr bwMode="auto">
            <a:xfrm>
              <a:off x="5231831" y="2807752"/>
              <a:ext cx="433116" cy="1277211"/>
            </a:xfrm>
            <a:prstGeom prst="flowChartMagneticDisk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b="1">
                  <a:solidFill>
                    <a:srgbClr val="FF0000"/>
                  </a:solidFill>
                </a:rPr>
                <a:t>P0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/>
                <a:t>B4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/>
                <a:t>B8</a:t>
              </a:r>
            </a:p>
          </p:txBody>
        </p:sp>
        <p:sp>
          <p:nvSpPr>
            <p:cNvPr id="35852" name="TextBox 20"/>
            <p:cNvSpPr txBox="1">
              <a:spLocks noChangeArrowheads="1"/>
            </p:cNvSpPr>
            <p:nvPr/>
          </p:nvSpPr>
          <p:spPr bwMode="auto">
            <a:xfrm>
              <a:off x="5231831" y="2807752"/>
              <a:ext cx="26882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/>
                <a:t>D0     D1      D2   D3    D4</a:t>
              </a:r>
            </a:p>
          </p:txBody>
        </p:sp>
        <p:sp>
          <p:nvSpPr>
            <p:cNvPr id="35853" name="Flowchart: Magnetic Disk 21"/>
            <p:cNvSpPr>
              <a:spLocks noChangeArrowheads="1"/>
            </p:cNvSpPr>
            <p:nvPr/>
          </p:nvSpPr>
          <p:spPr bwMode="auto">
            <a:xfrm>
              <a:off x="7302502" y="2807752"/>
              <a:ext cx="433116" cy="1277211"/>
            </a:xfrm>
            <a:prstGeom prst="flowChartMagneticDisk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/>
                <a:t>B3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/>
                <a:t>B7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117910" y="4581525"/>
            <a:ext cx="39244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rgbClr val="FF0000"/>
                </a:solidFill>
              </a:rPr>
              <a:t>Question </a:t>
            </a:r>
            <a:r>
              <a:rPr lang="en-US" sz="1800" b="1" dirty="0" smtClean="0">
                <a:solidFill>
                  <a:srgbClr val="FF0000"/>
                </a:solidFill>
              </a:rPr>
              <a:t>35-2: </a:t>
            </a:r>
            <a:endParaRPr lang="en-US" sz="1800" b="1" dirty="0">
              <a:solidFill>
                <a:srgbClr val="FF0000"/>
              </a:solidFill>
            </a:endParaRPr>
          </a:p>
          <a:p>
            <a:r>
              <a:rPr lang="en-US" altLang="en-US" sz="1800" dirty="0"/>
              <a:t>If an application requires </a:t>
            </a:r>
            <a:r>
              <a:rPr lang="en-US" altLang="en-US" sz="1800" i="1" dirty="0"/>
              <a:t>r </a:t>
            </a:r>
            <a:r>
              <a:rPr lang="en-US" altLang="en-US" sz="1800" dirty="0"/>
              <a:t>reads and </a:t>
            </a:r>
            <a:r>
              <a:rPr lang="en-US" altLang="en-US" sz="1800" i="1" dirty="0"/>
              <a:t>w</a:t>
            </a:r>
            <a:r>
              <a:rPr lang="en-US" altLang="en-US" sz="1800" dirty="0"/>
              <a:t> writes per </a:t>
            </a:r>
            <a:r>
              <a:rPr lang="en-US" altLang="en-US" sz="1800" dirty="0" smtClean="0"/>
              <a:t>second, RAID </a:t>
            </a:r>
            <a:r>
              <a:rPr lang="en-US" altLang="en-US" sz="1800" dirty="0"/>
              <a:t>5 requires: </a:t>
            </a:r>
            <a:r>
              <a:rPr lang="en-US" altLang="en-US" sz="1800" i="1" dirty="0"/>
              <a:t>r </a:t>
            </a:r>
            <a:r>
              <a:rPr lang="en-US" altLang="en-US" sz="1800" i="1" dirty="0" smtClean="0"/>
              <a:t>+ 4w  </a:t>
            </a:r>
            <a:r>
              <a:rPr lang="en-US" altLang="en-US" sz="1800" dirty="0" smtClean="0"/>
              <a:t>I/O operations </a:t>
            </a:r>
            <a:r>
              <a:rPr lang="en-US" altLang="en-US" sz="1800" dirty="0"/>
              <a:t>per second </a:t>
            </a:r>
            <a:r>
              <a:rPr lang="en-US" altLang="en-US" sz="1800" b="1" dirty="0">
                <a:solidFill>
                  <a:srgbClr val="FF0000"/>
                </a:solidFill>
              </a:rPr>
              <a:t>(How?)</a:t>
            </a:r>
          </a:p>
        </p:txBody>
      </p:sp>
    </p:spTree>
    <p:extLst>
      <p:ext uri="{BB962C8B-B14F-4D97-AF65-F5344CB8AC3E}">
        <p14:creationId xmlns:p14="http://schemas.microsoft.com/office/powerpoint/2010/main" val="34167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-131763" y="69850"/>
            <a:ext cx="4281488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RAID Levels (Cont.)</a:t>
            </a:r>
          </a:p>
        </p:txBody>
      </p:sp>
      <p:sp>
        <p:nvSpPr>
          <p:cNvPr id="31748" name="TextBox 6"/>
          <p:cNvSpPr txBox="1">
            <a:spLocks noChangeArrowheads="1"/>
          </p:cNvSpPr>
          <p:nvPr/>
        </p:nvSpPr>
        <p:spPr bwMode="auto">
          <a:xfrm>
            <a:off x="5457825" y="357188"/>
            <a:ext cx="36861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b="1">
                <a:solidFill>
                  <a:srgbClr val="0000FF"/>
                </a:solidFill>
              </a:rPr>
              <a:t>RAID Level 5 (Block striping distributed parity)</a:t>
            </a:r>
            <a:endParaRPr kumimoji="0" lang="en-US" altLang="en-US" b="1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413669" y="1323620"/>
            <a:ext cx="4684712" cy="313932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en-US" sz="1800" b="1" dirty="0">
                <a:solidFill>
                  <a:srgbClr val="0000FF"/>
                </a:solidFill>
              </a:rPr>
              <a:t>Example:</a:t>
            </a:r>
            <a:r>
              <a:rPr kumimoji="0" lang="en-US" altLang="en-US" sz="1800" b="1" dirty="0">
                <a:solidFill>
                  <a:srgbClr val="FF0000"/>
                </a:solidFill>
              </a:rPr>
              <a:t> </a:t>
            </a:r>
            <a:r>
              <a:rPr kumimoji="0" lang="en-US" altLang="en-US" sz="1800" dirty="0"/>
              <a:t>You have been given six disks of 2TB each.</a:t>
            </a:r>
          </a:p>
          <a:p>
            <a:pPr marL="342900" indent="-342900">
              <a:spcBef>
                <a:spcPct val="0"/>
              </a:spcBef>
              <a:buClrTx/>
              <a:buSzTx/>
              <a:buFont typeface="+mj-lt"/>
              <a:buAutoNum type="alphaLcPeriod"/>
              <a:defRPr/>
            </a:pPr>
            <a:r>
              <a:rPr kumimoji="0" lang="en-US" altLang="en-US" sz="1800" dirty="0"/>
              <a:t>What are the effective storage capacity in </a:t>
            </a:r>
            <a:r>
              <a:rPr kumimoji="0" lang="en-US" altLang="en-US" sz="1800" dirty="0" smtClean="0"/>
              <a:t>RAID </a:t>
            </a:r>
            <a:r>
              <a:rPr kumimoji="0" lang="en-US" altLang="en-US" sz="1800" dirty="0"/>
              <a:t>1, RAID 5?</a:t>
            </a:r>
          </a:p>
          <a:p>
            <a:pPr>
              <a:spcBef>
                <a:spcPct val="0"/>
              </a:spcBef>
              <a:buClrTx/>
              <a:buSzTx/>
              <a:buFont typeface="Monotype Sorts" charset="2"/>
              <a:buNone/>
              <a:defRPr/>
            </a:pPr>
            <a:r>
              <a:rPr kumimoji="0" lang="en-US" altLang="en-US" sz="1800" dirty="0" smtClean="0"/>
              <a:t> </a:t>
            </a:r>
            <a:endParaRPr kumimoji="0" lang="en-US" altLang="en-US" sz="1800" dirty="0"/>
          </a:p>
          <a:p>
            <a:pPr>
              <a:spcBef>
                <a:spcPct val="0"/>
              </a:spcBef>
              <a:buClrTx/>
              <a:buSzTx/>
              <a:buFont typeface="Monotype Sorts" charset="2"/>
              <a:buNone/>
              <a:defRPr/>
            </a:pPr>
            <a:r>
              <a:rPr kumimoji="0" lang="en-US" altLang="en-US" sz="1800" dirty="0"/>
              <a:t>Effective storage capacity in RAID 1 = 6TB </a:t>
            </a:r>
          </a:p>
          <a:p>
            <a:pPr>
              <a:spcBef>
                <a:spcPct val="0"/>
              </a:spcBef>
              <a:buClrTx/>
              <a:buSzTx/>
              <a:buFont typeface="Monotype Sorts" charset="2"/>
              <a:buNone/>
              <a:defRPr/>
            </a:pPr>
            <a:r>
              <a:rPr kumimoji="0" lang="en-US" altLang="en-US" sz="1800" dirty="0"/>
              <a:t>Effective storage capacity in RAID 5 = 10TB </a:t>
            </a:r>
          </a:p>
          <a:p>
            <a:pPr>
              <a:spcBef>
                <a:spcPct val="0"/>
              </a:spcBef>
              <a:buClrTx/>
              <a:buSzTx/>
              <a:buFont typeface="Monotype Sorts" charset="2"/>
              <a:buNone/>
              <a:defRPr/>
            </a:pPr>
            <a:endParaRPr kumimoji="0" lang="en-US" altLang="en-US" sz="1800" dirty="0"/>
          </a:p>
          <a:p>
            <a:pPr>
              <a:spcBef>
                <a:spcPct val="0"/>
              </a:spcBef>
              <a:buClrTx/>
              <a:buSzTx/>
              <a:buFont typeface="Monotype Sorts" charset="2"/>
              <a:buNone/>
              <a:defRPr/>
            </a:pPr>
            <a:r>
              <a:rPr kumimoji="0" lang="en-US" altLang="en-US" sz="1800" dirty="0"/>
              <a:t>b. Show the storage of blocks B0, B1, B2, B3, B4, B5, B6, B7, B8, B9 into 6 disks using RAID5. 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008981" y="4980580"/>
            <a:ext cx="3197225" cy="1276350"/>
            <a:chOff x="559532" y="4857726"/>
            <a:chExt cx="3196542" cy="1276350"/>
          </a:xfrm>
        </p:grpSpPr>
        <p:sp>
          <p:nvSpPr>
            <p:cNvPr id="31752" name="Flowchart: Magnetic Disk 10"/>
            <p:cNvSpPr>
              <a:spLocks noChangeArrowheads="1"/>
            </p:cNvSpPr>
            <p:nvPr/>
          </p:nvSpPr>
          <p:spPr bwMode="auto">
            <a:xfrm>
              <a:off x="1085999" y="4857726"/>
              <a:ext cx="433013" cy="1276350"/>
            </a:xfrm>
            <a:prstGeom prst="flowChartMagneticDisk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/>
                <a:t>B0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b="1">
                  <a:solidFill>
                    <a:srgbClr val="FF0000"/>
                  </a:solidFill>
                </a:rPr>
                <a:t>P1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b="1">
                <a:solidFill>
                  <a:srgbClr val="FF0000"/>
                </a:solidFill>
              </a:endParaRPr>
            </a:p>
          </p:txBody>
        </p:sp>
        <p:sp>
          <p:nvSpPr>
            <p:cNvPr id="31753" name="Flowchart: Magnetic Disk 11"/>
            <p:cNvSpPr>
              <a:spLocks noChangeArrowheads="1"/>
            </p:cNvSpPr>
            <p:nvPr/>
          </p:nvSpPr>
          <p:spPr bwMode="auto">
            <a:xfrm>
              <a:off x="1601227" y="4857726"/>
              <a:ext cx="433013" cy="1276350"/>
            </a:xfrm>
            <a:prstGeom prst="flowChartMagneticDisk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/>
                <a:t>B1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/>
                <a:t>B6</a:t>
              </a:r>
            </a:p>
          </p:txBody>
        </p:sp>
        <p:sp>
          <p:nvSpPr>
            <p:cNvPr id="31754" name="Flowchart: Magnetic Disk 12"/>
            <p:cNvSpPr>
              <a:spLocks noChangeArrowheads="1"/>
            </p:cNvSpPr>
            <p:nvPr/>
          </p:nvSpPr>
          <p:spPr bwMode="auto">
            <a:xfrm>
              <a:off x="2096634" y="4857726"/>
              <a:ext cx="433013" cy="1276350"/>
            </a:xfrm>
            <a:prstGeom prst="flowChartMagneticDisk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/>
                <a:t>B2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/>
                <a:t>B7</a:t>
              </a:r>
            </a:p>
          </p:txBody>
        </p:sp>
        <p:sp>
          <p:nvSpPr>
            <p:cNvPr id="31755" name="Flowchart: Magnetic Disk 13"/>
            <p:cNvSpPr>
              <a:spLocks noChangeArrowheads="1"/>
            </p:cNvSpPr>
            <p:nvPr/>
          </p:nvSpPr>
          <p:spPr bwMode="auto">
            <a:xfrm>
              <a:off x="559532" y="4857726"/>
              <a:ext cx="433013" cy="1276350"/>
            </a:xfrm>
            <a:prstGeom prst="flowChartMagneticDisk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b="1">
                  <a:solidFill>
                    <a:srgbClr val="FF0000"/>
                  </a:solidFill>
                </a:rPr>
                <a:t>P0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/>
                <a:t>B5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  <p:sp>
          <p:nvSpPr>
            <p:cNvPr id="31756" name="TextBox 9"/>
            <p:cNvSpPr txBox="1">
              <a:spLocks noChangeArrowheads="1"/>
            </p:cNvSpPr>
            <p:nvPr/>
          </p:nvSpPr>
          <p:spPr bwMode="auto">
            <a:xfrm>
              <a:off x="559532" y="4857726"/>
              <a:ext cx="3196542" cy="338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/>
                <a:t>D0     D1      D2   D3    D4    D5</a:t>
              </a:r>
            </a:p>
          </p:txBody>
        </p:sp>
        <p:sp>
          <p:nvSpPr>
            <p:cNvPr id="31757" name="Flowchart: Magnetic Disk 3"/>
            <p:cNvSpPr>
              <a:spLocks noChangeArrowheads="1"/>
            </p:cNvSpPr>
            <p:nvPr/>
          </p:nvSpPr>
          <p:spPr bwMode="auto">
            <a:xfrm>
              <a:off x="2629708" y="4857726"/>
              <a:ext cx="433013" cy="1276350"/>
            </a:xfrm>
            <a:prstGeom prst="flowChartMagneticDisk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/>
                <a:t>B3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/>
                <a:t>B8</a:t>
              </a:r>
            </a:p>
          </p:txBody>
        </p:sp>
        <p:sp>
          <p:nvSpPr>
            <p:cNvPr id="31758" name="Flowchart: Magnetic Disk 3"/>
            <p:cNvSpPr>
              <a:spLocks noChangeArrowheads="1"/>
            </p:cNvSpPr>
            <p:nvPr/>
          </p:nvSpPr>
          <p:spPr bwMode="auto">
            <a:xfrm>
              <a:off x="3147662" y="4857726"/>
              <a:ext cx="433013" cy="1276350"/>
            </a:xfrm>
            <a:prstGeom prst="flowChartMagneticDisk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/>
                <a:t>B4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/>
                <a:t>B9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332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873125" y="873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Hardware Tuning: Choice of RAID Level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113" y="1150231"/>
            <a:ext cx="7661430" cy="5421312"/>
          </a:xfrm>
        </p:spPr>
        <p:txBody>
          <a:bodyPr/>
          <a:lstStyle/>
          <a:p>
            <a:r>
              <a:rPr lang="en-US" altLang="en-US" sz="1800" dirty="0" smtClean="0"/>
              <a:t>For </a:t>
            </a:r>
            <a:r>
              <a:rPr lang="en-US" altLang="en-US" sz="1800" dirty="0"/>
              <a:t>reasonably large r and w, this requires lots of disks to handle workload</a:t>
            </a:r>
          </a:p>
          <a:p>
            <a:pPr lvl="1"/>
            <a:r>
              <a:rPr lang="en-US" altLang="en-US" sz="1800" dirty="0"/>
              <a:t>RAID 5 may require more disks than RAID 1 to handle load!  </a:t>
            </a:r>
          </a:p>
          <a:p>
            <a:pPr lvl="1"/>
            <a:r>
              <a:rPr lang="en-US" altLang="en-US" sz="1800" dirty="0"/>
              <a:t>Apparent saving of number of disks by RAID 5 (by using parity, as opposed to the mirroring done by RAID 1) may be illusory!</a:t>
            </a:r>
          </a:p>
          <a:p>
            <a:endParaRPr lang="en-US" altLang="en-US" sz="1800" dirty="0" smtClean="0"/>
          </a:p>
          <a:p>
            <a:r>
              <a:rPr lang="en-US" altLang="en-US" sz="1800" dirty="0" smtClean="0"/>
              <a:t>Thumb </a:t>
            </a:r>
            <a:r>
              <a:rPr lang="en-US" altLang="en-US" sz="1800" dirty="0"/>
              <a:t>rule: RAID 5 is fine when writes are rare and data is very large, but RAID 1 is preferable otherwise</a:t>
            </a:r>
          </a:p>
          <a:p>
            <a:pPr lvl="1"/>
            <a:r>
              <a:rPr lang="en-US" altLang="en-US" sz="1800" dirty="0"/>
              <a:t>If you need more disks to handle I/O load, just mirror them since disk capacities these days are enormous!</a:t>
            </a:r>
          </a:p>
        </p:txBody>
      </p:sp>
    </p:spTree>
    <p:extLst>
      <p:ext uri="{BB962C8B-B14F-4D97-AF65-F5344CB8AC3E}">
        <p14:creationId xmlns:p14="http://schemas.microsoft.com/office/powerpoint/2010/main" val="318421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92825</TotalTime>
  <Words>806</Words>
  <Application>Microsoft Office PowerPoint</Application>
  <PresentationFormat>On-screen Show (4:3)</PresentationFormat>
  <Paragraphs>137</Paragraphs>
  <Slides>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  <vt:variant>
        <vt:lpstr>Custom Shows</vt:lpstr>
      </vt:variant>
      <vt:variant>
        <vt:i4>1</vt:i4>
      </vt:variant>
    </vt:vector>
  </HeadingPairs>
  <TitlesOfParts>
    <vt:vector size="17" baseType="lpstr">
      <vt:lpstr>Arial</vt:lpstr>
      <vt:lpstr>Helvetica</vt:lpstr>
      <vt:lpstr>Monotype Sorts</vt:lpstr>
      <vt:lpstr>ＭＳ Ｐゴシック</vt:lpstr>
      <vt:lpstr>ＭＳ Ｐゴシック</vt:lpstr>
      <vt:lpstr>Times New Roman</vt:lpstr>
      <vt:lpstr>Webdings</vt:lpstr>
      <vt:lpstr>Wingdings</vt:lpstr>
      <vt:lpstr>2_db-5-grey</vt:lpstr>
      <vt:lpstr>Performance Tuning</vt:lpstr>
      <vt:lpstr>Hardware Tuning: Choice of RAID Level</vt:lpstr>
      <vt:lpstr>RAID Levels </vt:lpstr>
      <vt:lpstr>RAID Levels (Cont.)</vt:lpstr>
      <vt:lpstr>RAID Levels (Cont.)</vt:lpstr>
      <vt:lpstr>RAID Levels (Cont.)</vt:lpstr>
      <vt:lpstr>Hardware Tuning: Choice of RAID Level</vt:lpstr>
      <vt:lpstr>Custom Show 1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Microsoft account</cp:lastModifiedBy>
  <cp:revision>479</cp:revision>
  <cp:lastPrinted>1999-06-28T19:27:31Z</cp:lastPrinted>
  <dcterms:created xsi:type="dcterms:W3CDTF">2009-12-21T15:40:22Z</dcterms:created>
  <dcterms:modified xsi:type="dcterms:W3CDTF">2021-07-11T01:59:34Z</dcterms:modified>
</cp:coreProperties>
</file>