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459" r:id="rId2"/>
    <p:sldId id="460" r:id="rId3"/>
    <p:sldId id="476" r:id="rId4"/>
    <p:sldId id="477" r:id="rId5"/>
    <p:sldId id="461" r:id="rId6"/>
    <p:sldId id="479" r:id="rId7"/>
    <p:sldId id="478" r:id="rId8"/>
    <p:sldId id="424" r:id="rId9"/>
    <p:sldId id="481" r:id="rId10"/>
    <p:sldId id="480" r:id="rId11"/>
    <p:sldId id="425" r:id="rId12"/>
    <p:sldId id="462" r:id="rId13"/>
    <p:sldId id="483" r:id="rId14"/>
    <p:sldId id="484" r:id="rId15"/>
    <p:sldId id="485" r:id="rId16"/>
    <p:sldId id="427" r:id="rId17"/>
    <p:sldId id="463" r:id="rId18"/>
    <p:sldId id="487" r:id="rId19"/>
    <p:sldId id="475" r:id="rId20"/>
    <p:sldId id="464" r:id="rId21"/>
    <p:sldId id="465" r:id="rId22"/>
    <p:sldId id="489" r:id="rId23"/>
    <p:sldId id="488" r:id="rId24"/>
    <p:sldId id="432" r:id="rId25"/>
    <p:sldId id="467" r:id="rId26"/>
    <p:sldId id="434" r:id="rId27"/>
    <p:sldId id="468" r:id="rId28"/>
    <p:sldId id="436" r:id="rId29"/>
    <p:sldId id="437" r:id="rId30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124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30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79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313311-9057-42CD-8CB5-17409B045951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06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34E565-31D4-4200-9E68-33B418A7D459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45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BE48A6-2928-4C69-A60F-C3DD05AC8E33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28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03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49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E878E3-D0F6-46A4-98E0-096C552291F6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69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EDDBF0-639C-4527-BB9A-B931B622DC6F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3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EDDBF0-639C-4527-BB9A-B931B622DC6F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6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313311-9057-42CD-8CB5-17409B04595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4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00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44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42C896-26C3-4A45-949B-42E3D646582D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31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5EBCC5-609B-4F66-AB25-656C7506E07C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84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E59EE8-4257-47B3-B00B-7435D3458DA6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59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0BE6C6-332D-49C9-942B-4BAA362D5B20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1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0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5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7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34E565-31D4-4200-9E68-33B418A7D459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2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34E565-31D4-4200-9E68-33B418A7D459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708" y="2174875"/>
            <a:ext cx="3707679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32884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pc.org/tpcc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pc.org/tpc_documents_current_versions/current_specifications5.as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Performance Tuning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the Database Design (Cont.)</a:t>
            </a:r>
          </a:p>
        </p:txBody>
      </p:sp>
      <p:sp>
        <p:nvSpPr>
          <p:cNvPr id="1536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772400" cy="515143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Materialized Views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Preferable </a:t>
            </a:r>
            <a:r>
              <a:rPr lang="en-US" altLang="en-US" dirty="0"/>
              <a:t>to denormalized schema since view maintenance </a:t>
            </a:r>
            <a:br>
              <a:rPr lang="en-US" altLang="en-US" dirty="0"/>
            </a:br>
            <a:r>
              <a:rPr lang="en-US" altLang="en-US" dirty="0"/>
              <a:t>is systems responsibility, not programmers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Avoids inconsistencies caused by errors in update programs</a:t>
            </a:r>
          </a:p>
        </p:txBody>
      </p:sp>
    </p:spTree>
    <p:extLst>
      <p:ext uri="{BB962C8B-B14F-4D97-AF65-F5344CB8AC3E}">
        <p14:creationId xmlns:p14="http://schemas.microsoft.com/office/powerpoint/2010/main" val="394637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the Database Design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How to choose set of materialized views</a:t>
            </a:r>
          </a:p>
          <a:p>
            <a:pPr lvl="1"/>
            <a:r>
              <a:rPr lang="en-US" altLang="en-US" sz="1800" dirty="0"/>
              <a:t>Helping one transaction type by introducing a materialized view may hurt others</a:t>
            </a:r>
          </a:p>
          <a:p>
            <a:pPr lvl="1"/>
            <a:r>
              <a:rPr lang="en-US" altLang="en-US" sz="1800" dirty="0"/>
              <a:t>Choice of materialized views depends on costs</a:t>
            </a:r>
          </a:p>
          <a:p>
            <a:pPr lvl="2"/>
            <a:r>
              <a:rPr lang="en-US" altLang="en-US" sz="1800" dirty="0"/>
              <a:t>Users often have no idea of actual cost of operations</a:t>
            </a:r>
          </a:p>
          <a:p>
            <a:pPr lvl="1"/>
            <a:r>
              <a:rPr lang="en-US" altLang="en-US" sz="1800" dirty="0"/>
              <a:t>Overall, manual selection of materialized views is tedious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Some </a:t>
            </a:r>
            <a:r>
              <a:rPr lang="en-US" altLang="en-US" sz="2000" dirty="0"/>
              <a:t>database systems provide tools to help DBA choose views to materialize</a:t>
            </a:r>
          </a:p>
          <a:p>
            <a:pPr lvl="1"/>
            <a:r>
              <a:rPr lang="en-US" altLang="en-US" sz="1800" dirty="0"/>
              <a:t>“Materialized view selection wizards”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Improving Set Orientation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56558" cy="4903787"/>
          </a:xfrm>
        </p:spPr>
        <p:txBody>
          <a:bodyPr lIns="91440"/>
          <a:lstStyle/>
          <a:p>
            <a:r>
              <a:rPr lang="en-US" sz="1800" dirty="0"/>
              <a:t>When SQL queries are executed from an application program, it is often the case </a:t>
            </a:r>
            <a:r>
              <a:rPr lang="en-US" sz="1800" dirty="0" smtClean="0"/>
              <a:t>that a </a:t>
            </a:r>
            <a:r>
              <a:rPr lang="en-US" sz="1800" dirty="0"/>
              <a:t>query is executed frequently, but with different values for a parameter.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Each </a:t>
            </a:r>
            <a:r>
              <a:rPr lang="en-US" sz="1800" dirty="0"/>
              <a:t>call </a:t>
            </a:r>
            <a:r>
              <a:rPr lang="en-US" sz="1800" dirty="0" smtClean="0"/>
              <a:t>has an </a:t>
            </a:r>
            <a:r>
              <a:rPr lang="en-US" sz="1800" dirty="0"/>
              <a:t>overhead of communication with the server, in </a:t>
            </a:r>
            <a:r>
              <a:rPr lang="en-US" sz="1800" dirty="0" smtClean="0"/>
              <a:t>addition </a:t>
            </a:r>
            <a:r>
              <a:rPr lang="en-US" sz="1800" dirty="0"/>
              <a:t>to processing overheads </a:t>
            </a:r>
            <a:r>
              <a:rPr lang="en-US" sz="1800" dirty="0" smtClean="0"/>
              <a:t>at the server </a:t>
            </a:r>
          </a:p>
          <a:p>
            <a:endParaRPr lang="en-US" altLang="en-US" sz="1800" dirty="0"/>
          </a:p>
          <a:p>
            <a:r>
              <a:rPr lang="en-US" sz="1800" dirty="0"/>
              <a:t>For example, consider a program that steps through each department, invoking </a:t>
            </a:r>
            <a:r>
              <a:rPr lang="en-US" sz="1800" dirty="0" smtClean="0"/>
              <a:t>an embedded </a:t>
            </a:r>
            <a:r>
              <a:rPr lang="en-US" sz="1800" dirty="0"/>
              <a:t>SQL query to find the total salary of all instructors in the department: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select </a:t>
            </a:r>
            <a:r>
              <a:rPr lang="en-US" sz="1800" dirty="0"/>
              <a:t>sum(</a:t>
            </a:r>
            <a:r>
              <a:rPr lang="en-US" sz="1800" i="1" dirty="0"/>
              <a:t>salary</a:t>
            </a:r>
            <a:r>
              <a:rPr lang="en-US" sz="1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from </a:t>
            </a:r>
            <a:r>
              <a:rPr lang="en-US" sz="1800" i="1" dirty="0"/>
              <a:t>instructor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where </a:t>
            </a:r>
            <a:r>
              <a:rPr lang="en-US" sz="1800" i="1" dirty="0" err="1"/>
              <a:t>dept</a:t>
            </a:r>
            <a:r>
              <a:rPr lang="en-US" sz="1800" i="1" dirty="0"/>
              <a:t> name</a:t>
            </a:r>
            <a:r>
              <a:rPr lang="en-US" sz="1800" dirty="0"/>
              <a:t>= ?</a:t>
            </a:r>
            <a:endParaRPr lang="en-US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739487" y="4531057"/>
            <a:ext cx="4685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Client side queries are: {CSE}, {ME}, {CE}, …</a:t>
            </a:r>
          </a:p>
          <a:p>
            <a:endParaRPr lang="en-US" sz="1800" dirty="0"/>
          </a:p>
          <a:p>
            <a:r>
              <a:rPr lang="en-US" sz="1800" b="1" dirty="0" smtClean="0">
                <a:solidFill>
                  <a:srgbClr val="FF0000"/>
                </a:solidFill>
              </a:rPr>
              <a:t>Question 37-1: </a:t>
            </a:r>
            <a:r>
              <a:rPr lang="en-US" sz="1800" dirty="0" smtClean="0"/>
              <a:t>How can you improve the above queries?</a:t>
            </a:r>
            <a:endParaRPr 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Improving Set Orientation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558" cy="2359094"/>
          </a:xfrm>
        </p:spPr>
        <p:txBody>
          <a:bodyPr lIns="91440"/>
          <a:lstStyle/>
          <a:p>
            <a:r>
              <a:rPr lang="en-US" sz="1800" dirty="0"/>
              <a:t>Another technique used widely in client-server systems to reduce the cost of </a:t>
            </a:r>
            <a:r>
              <a:rPr lang="en-US" sz="1800" dirty="0" smtClean="0"/>
              <a:t>communication and </a:t>
            </a:r>
            <a:r>
              <a:rPr lang="en-US" sz="1800" dirty="0"/>
              <a:t>SQL compilation is to use stored procedures, where queries are </a:t>
            </a:r>
            <a:r>
              <a:rPr lang="en-US" sz="1800" dirty="0" smtClean="0"/>
              <a:t>stored at </a:t>
            </a:r>
            <a:r>
              <a:rPr lang="en-US" sz="1800" dirty="0"/>
              <a:t>the server in the form of procedures, which may be precompiled.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Clients </a:t>
            </a:r>
            <a:r>
              <a:rPr lang="en-US" sz="1800" dirty="0"/>
              <a:t>can </a:t>
            </a:r>
            <a:r>
              <a:rPr lang="en-US" sz="1800" dirty="0" smtClean="0"/>
              <a:t>invoke these </a:t>
            </a:r>
            <a:r>
              <a:rPr lang="en-US" sz="1800" dirty="0"/>
              <a:t>stored procedures rather than communicate a series of queries.</a:t>
            </a:r>
            <a:endParaRPr lang="en-US" alt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55343" y="3807725"/>
            <a:ext cx="1446663" cy="2169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Client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29617" y="3807725"/>
            <a:ext cx="1446663" cy="2169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Helvetica" charset="0"/>
              </a:rPr>
              <a:t>Server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402006" y="4067033"/>
            <a:ext cx="3127611" cy="40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402006" y="4339988"/>
            <a:ext cx="3127611" cy="27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3" idx="3"/>
            <a:endCxn id="6" idx="1"/>
          </p:cNvCxnSpPr>
          <p:nvPr/>
        </p:nvCxnSpPr>
        <p:spPr bwMode="auto">
          <a:xfrm>
            <a:off x="2402006" y="4892722"/>
            <a:ext cx="31276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402006" y="5199797"/>
            <a:ext cx="31276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402006" y="5500048"/>
            <a:ext cx="31276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2402006" y="5759355"/>
            <a:ext cx="3127611" cy="1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665560" y="3712191"/>
            <a:ext cx="600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65561" y="4408226"/>
            <a:ext cx="86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0" name="Line Callout 2 19"/>
          <p:cNvSpPr/>
          <p:nvPr/>
        </p:nvSpPr>
        <p:spPr bwMode="auto">
          <a:xfrm>
            <a:off x="4266061" y="3021549"/>
            <a:ext cx="1736204" cy="728835"/>
          </a:xfrm>
          <a:prstGeom prst="borderCallout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Same type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many times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03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Improving Set Orientation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558" cy="2359094"/>
          </a:xfrm>
        </p:spPr>
        <p:txBody>
          <a:bodyPr lIns="91440"/>
          <a:lstStyle/>
          <a:p>
            <a:r>
              <a:rPr lang="en-US" sz="1800" dirty="0"/>
              <a:t>Another technique used widely in client-server systems to reduce the cost of </a:t>
            </a:r>
            <a:r>
              <a:rPr lang="en-US" sz="1800" dirty="0" smtClean="0"/>
              <a:t>communication and </a:t>
            </a:r>
            <a:r>
              <a:rPr lang="en-US" sz="1800" dirty="0"/>
              <a:t>SQL compilation is to use stored procedures, where queries are </a:t>
            </a:r>
            <a:r>
              <a:rPr lang="en-US" sz="1800" dirty="0" smtClean="0"/>
              <a:t>stored at </a:t>
            </a:r>
            <a:r>
              <a:rPr lang="en-US" sz="1800" dirty="0"/>
              <a:t>the server in the form of procedures, which may be precompiled.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Clients </a:t>
            </a:r>
            <a:r>
              <a:rPr lang="en-US" sz="1800" dirty="0"/>
              <a:t>can </a:t>
            </a:r>
            <a:r>
              <a:rPr lang="en-US" sz="1800" dirty="0" smtClean="0"/>
              <a:t>invoke these </a:t>
            </a:r>
            <a:r>
              <a:rPr lang="en-US" sz="1800" dirty="0"/>
              <a:t>stored procedures rather than communicate a series of queries.</a:t>
            </a:r>
            <a:endParaRPr lang="en-US" alt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55343" y="3807725"/>
            <a:ext cx="1446663" cy="2169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Client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29617" y="3807725"/>
            <a:ext cx="1446663" cy="2169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Helvetic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Helvetica" charset="0"/>
              </a:rPr>
              <a:t>Server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10" name="Straight Arrow Connector 9"/>
          <p:cNvCxnSpPr>
            <a:stCxn id="3" idx="3"/>
            <a:endCxn id="6" idx="1"/>
          </p:cNvCxnSpPr>
          <p:nvPr/>
        </p:nvCxnSpPr>
        <p:spPr bwMode="auto">
          <a:xfrm>
            <a:off x="2402006" y="4892722"/>
            <a:ext cx="31276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402006" y="5199797"/>
            <a:ext cx="31276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138985" y="4385665"/>
            <a:ext cx="197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Procedure call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3063" y="5250204"/>
            <a:ext cx="86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857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Tuning of Bulk Loads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When loading a large volume of data into a database (called a bulk load operation</a:t>
            </a:r>
            <a:r>
              <a:rPr lang="en-US" sz="1800" dirty="0" smtClean="0"/>
              <a:t>), performance </a:t>
            </a:r>
            <a:r>
              <a:rPr lang="en-US" sz="1800" dirty="0"/>
              <a:t>is usually very poor if the inserts are </a:t>
            </a:r>
            <a:r>
              <a:rPr lang="en-US" sz="1800" dirty="0" smtClean="0"/>
              <a:t>carried </a:t>
            </a:r>
            <a:r>
              <a:rPr lang="en-US" sz="1800" dirty="0"/>
              <a:t>out as separate SQL </a:t>
            </a:r>
            <a:r>
              <a:rPr lang="en-US" sz="1800" dirty="0" smtClean="0"/>
              <a:t>insert statements     </a:t>
            </a:r>
            <a:r>
              <a:rPr lang="en-US" sz="1800" b="1" dirty="0" smtClean="0">
                <a:solidFill>
                  <a:srgbClr val="FF0000"/>
                </a:solidFill>
              </a:rPr>
              <a:t>(Why ?)</a:t>
            </a:r>
            <a:r>
              <a:rPr lang="en-US" sz="1800" dirty="0" smtClean="0"/>
              <a:t>  </a:t>
            </a:r>
          </a:p>
          <a:p>
            <a:endParaRPr lang="en-US" sz="1800" dirty="0"/>
          </a:p>
          <a:p>
            <a:r>
              <a:rPr lang="en-US" sz="1800" dirty="0"/>
              <a:t>performing integrity constraint checks and index updates separately </a:t>
            </a:r>
            <a:r>
              <a:rPr lang="en-US" sz="1800" dirty="0" smtClean="0"/>
              <a:t>for each </a:t>
            </a:r>
            <a:r>
              <a:rPr lang="en-US" sz="1800" dirty="0"/>
              <a:t>inserted tuple results in a large number of random I/O </a:t>
            </a:r>
            <a:r>
              <a:rPr lang="en-US" sz="1800" dirty="0" smtClean="0"/>
              <a:t>operations   </a:t>
            </a:r>
          </a:p>
          <a:p>
            <a:endParaRPr lang="en-US" sz="1800" dirty="0"/>
          </a:p>
          <a:p>
            <a:r>
              <a:rPr lang="en-US" sz="1800" dirty="0"/>
              <a:t>To support bulk load operations, most database systems provide a bulk import </a:t>
            </a:r>
            <a:r>
              <a:rPr lang="en-US" sz="1800" dirty="0" smtClean="0"/>
              <a:t>utility and </a:t>
            </a:r>
            <a:r>
              <a:rPr lang="en-US" sz="1800" dirty="0"/>
              <a:t>a corresponding bulk export utility.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bulk-import utility reads data from </a:t>
            </a:r>
            <a:r>
              <a:rPr lang="en-US" sz="1800" dirty="0" smtClean="0"/>
              <a:t>a file </a:t>
            </a:r>
            <a:r>
              <a:rPr lang="en-US" sz="1800" dirty="0"/>
              <a:t>and performs integrity constraint checking as well as index maintenance in a </a:t>
            </a:r>
            <a:r>
              <a:rPr lang="en-US" sz="1800" dirty="0" smtClean="0"/>
              <a:t>very efficient </a:t>
            </a:r>
            <a:r>
              <a:rPr lang="en-US" sz="1800" dirty="0"/>
              <a:t>manner</a:t>
            </a:r>
          </a:p>
        </p:txBody>
      </p:sp>
    </p:spTree>
    <p:extLst>
      <p:ext uri="{BB962C8B-B14F-4D97-AF65-F5344CB8AC3E}">
        <p14:creationId xmlns:p14="http://schemas.microsoft.com/office/powerpoint/2010/main" val="25553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of Transactions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7075"/>
            <a:ext cx="7685088" cy="5550895"/>
          </a:xfrm>
        </p:spPr>
        <p:txBody>
          <a:bodyPr/>
          <a:lstStyle/>
          <a:p>
            <a:r>
              <a:rPr lang="en-US" sz="1800" dirty="0"/>
              <a:t>Concurrent execution of different types of transactions can sometimes </a:t>
            </a:r>
            <a:r>
              <a:rPr lang="en-US" sz="1800" dirty="0" smtClean="0"/>
              <a:t>lead </a:t>
            </a:r>
            <a:r>
              <a:rPr lang="en-US" sz="1800" dirty="0"/>
              <a:t>to </a:t>
            </a:r>
            <a:r>
              <a:rPr lang="en-US" sz="1800" dirty="0" smtClean="0"/>
              <a:t>poor performance </a:t>
            </a:r>
            <a:r>
              <a:rPr lang="en-US" sz="1800" dirty="0"/>
              <a:t>because of contention on </a:t>
            </a:r>
            <a:r>
              <a:rPr lang="en-US" sz="1800" dirty="0" smtClean="0"/>
              <a:t>locks       </a:t>
            </a:r>
          </a:p>
          <a:p>
            <a:endParaRPr lang="en-US" altLang="en-US" sz="1800" dirty="0" smtClean="0"/>
          </a:p>
          <a:p>
            <a:r>
              <a:rPr lang="en-US" sz="1800" b="1" dirty="0">
                <a:solidFill>
                  <a:srgbClr val="FF0000"/>
                </a:solidFill>
              </a:rPr>
              <a:t>read-write </a:t>
            </a:r>
            <a:r>
              <a:rPr lang="en-US" sz="1800" b="1" dirty="0" smtClean="0">
                <a:solidFill>
                  <a:srgbClr val="FF0000"/>
                </a:solidFill>
              </a:rPr>
              <a:t>contention</a:t>
            </a:r>
          </a:p>
          <a:p>
            <a:endParaRPr lang="en-US" altLang="en-US" sz="1800" dirty="0"/>
          </a:p>
          <a:p>
            <a:r>
              <a:rPr lang="en-US" sz="1800" dirty="0"/>
              <a:t>As an example of read-write contention, consider the following situation on a </a:t>
            </a:r>
            <a:r>
              <a:rPr lang="en-US" sz="1800" dirty="0" smtClean="0"/>
              <a:t>banking database</a:t>
            </a:r>
            <a:r>
              <a:rPr lang="en-US" sz="1800" dirty="0"/>
              <a:t>. During the day, numerous small update transactions are executed </a:t>
            </a:r>
            <a:r>
              <a:rPr lang="en-US" sz="1800" dirty="0" smtClean="0"/>
              <a:t>almost continuously</a:t>
            </a:r>
            <a:r>
              <a:rPr lang="en-US" sz="1800" dirty="0"/>
              <a:t>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Suppose </a:t>
            </a:r>
            <a:r>
              <a:rPr lang="en-US" sz="1800" dirty="0"/>
              <a:t>that a large query </a:t>
            </a:r>
            <a:r>
              <a:rPr lang="en-US" sz="1800" b="1" dirty="0" smtClean="0">
                <a:solidFill>
                  <a:srgbClr val="0033CC"/>
                </a:solidFill>
              </a:rPr>
              <a:t>(select type sum(balance) from account group by type) </a:t>
            </a:r>
            <a:r>
              <a:rPr lang="en-US" sz="1800" dirty="0" smtClean="0"/>
              <a:t>that </a:t>
            </a:r>
            <a:r>
              <a:rPr lang="en-US" sz="1800" dirty="0"/>
              <a:t>computes statistics on branches is run </a:t>
            </a:r>
            <a:r>
              <a:rPr lang="en-US" sz="1800" dirty="0" smtClean="0"/>
              <a:t>at the </a:t>
            </a:r>
            <a:r>
              <a:rPr lang="en-US" sz="1800" dirty="0"/>
              <a:t>same time. If the query performs a scan on a relation, it may block out all </a:t>
            </a:r>
            <a:r>
              <a:rPr lang="en-US" sz="1800" dirty="0" smtClean="0"/>
              <a:t>updates on </a:t>
            </a:r>
            <a:r>
              <a:rPr lang="en-US" sz="1800" dirty="0"/>
              <a:t>the relation while it runs, and that can have a disastrous effect on the </a:t>
            </a:r>
            <a:r>
              <a:rPr lang="en-US" sz="1800" dirty="0" smtClean="0"/>
              <a:t>performance of </a:t>
            </a:r>
            <a:r>
              <a:rPr lang="en-US" sz="1800" dirty="0"/>
              <a:t>the system</a:t>
            </a:r>
            <a:r>
              <a:rPr lang="en-US" sz="1800" dirty="0" smtClean="0"/>
              <a:t>. 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Solution - </a:t>
            </a:r>
            <a:r>
              <a:rPr lang="en-US" sz="1800" b="1" dirty="0">
                <a:solidFill>
                  <a:srgbClr val="0033CC"/>
                </a:solidFill>
              </a:rPr>
              <a:t>snapshot </a:t>
            </a:r>
            <a:r>
              <a:rPr lang="en-US" sz="1800" b="1" dirty="0" smtClean="0">
                <a:solidFill>
                  <a:srgbClr val="0033CC"/>
                </a:solidFill>
              </a:rPr>
              <a:t> isolation</a:t>
            </a:r>
            <a:r>
              <a:rPr lang="en-US" sz="1800" dirty="0" smtClean="0"/>
              <a:t>: queries </a:t>
            </a:r>
            <a:r>
              <a:rPr lang="en-US" sz="1800" dirty="0"/>
              <a:t>are executed on a snapshot of </a:t>
            </a:r>
            <a:r>
              <a:rPr lang="en-US" sz="1800" dirty="0" smtClean="0"/>
              <a:t>the data</a:t>
            </a:r>
            <a:r>
              <a:rPr lang="en-US" sz="1800" dirty="0"/>
              <a:t>, and updates can go on concurrently</a:t>
            </a:r>
            <a:endParaRPr lang="en-US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of Transactions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8350" y="932156"/>
            <a:ext cx="7783513" cy="3981038"/>
          </a:xfrm>
        </p:spPr>
        <p:txBody>
          <a:bodyPr/>
          <a:lstStyle/>
          <a:p>
            <a:r>
              <a:rPr lang="en-US" sz="1800" dirty="0"/>
              <a:t>Concurrent execution of different types of transactions can sometimes lead to poor performance because of contention on locks       </a:t>
            </a:r>
          </a:p>
          <a:p>
            <a:endParaRPr lang="en-US" alt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Write-write contention</a:t>
            </a:r>
          </a:p>
          <a:p>
            <a:r>
              <a:rPr lang="en-US" altLang="en-US" sz="1800" dirty="0" smtClean="0"/>
              <a:t>Log record &lt;TID, Data item(emp1), old value, new value&gt;</a:t>
            </a:r>
          </a:p>
          <a:p>
            <a:r>
              <a:rPr lang="en-US" altLang="en-US" sz="1800" smtClean="0"/>
              <a:t>Lock-x(emp1, TID)</a:t>
            </a:r>
            <a:endParaRPr lang="en-US" altLang="en-US" sz="1800" dirty="0" smtClean="0"/>
          </a:p>
          <a:p>
            <a:r>
              <a:rPr lang="en-US" altLang="en-US" sz="1800" dirty="0" smtClean="0"/>
              <a:t>Long </a:t>
            </a:r>
            <a:r>
              <a:rPr lang="en-US" altLang="en-US" sz="1800" dirty="0"/>
              <a:t>update transactions </a:t>
            </a:r>
            <a:r>
              <a:rPr lang="en-US" altLang="en-US" sz="1800" dirty="0" smtClean="0"/>
              <a:t>(</a:t>
            </a:r>
            <a:r>
              <a:rPr lang="en-US" altLang="en-US" sz="1800" b="1" dirty="0" smtClean="0">
                <a:solidFill>
                  <a:srgbClr val="0033CC"/>
                </a:solidFill>
              </a:rPr>
              <a:t>update employee set salary = salary * 1.2</a:t>
            </a:r>
            <a:r>
              <a:rPr lang="en-US" altLang="en-US" sz="1800" dirty="0" smtClean="0"/>
              <a:t>) cause </a:t>
            </a:r>
            <a:r>
              <a:rPr lang="en-US" altLang="en-US" sz="1800" dirty="0"/>
              <a:t>several problems</a:t>
            </a:r>
          </a:p>
          <a:p>
            <a:pPr lvl="1"/>
            <a:r>
              <a:rPr lang="en-US" altLang="en-US" dirty="0"/>
              <a:t>Exhaust lock </a:t>
            </a:r>
            <a:r>
              <a:rPr lang="en-US" altLang="en-US" dirty="0" smtClean="0"/>
              <a:t>space </a:t>
            </a:r>
            <a:r>
              <a:rPr lang="en-US" altLang="en-US" dirty="0" smtClean="0">
                <a:solidFill>
                  <a:srgbClr val="0033CC"/>
                </a:solidFill>
              </a:rPr>
              <a:t>(one  lock for every update)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Exhaust log </a:t>
            </a:r>
            <a:r>
              <a:rPr lang="en-US" altLang="en-US" dirty="0" smtClean="0"/>
              <a:t>space </a:t>
            </a:r>
            <a:r>
              <a:rPr lang="en-US" altLang="en-US" dirty="0" smtClean="0">
                <a:solidFill>
                  <a:srgbClr val="0033CC"/>
                </a:solidFill>
              </a:rPr>
              <a:t>(one log record for every update)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2"/>
            <a:r>
              <a:rPr lang="en-US" altLang="en-US" dirty="0"/>
              <a:t> and also greatly increase recovery time after a </a:t>
            </a:r>
            <a:r>
              <a:rPr lang="en-US" altLang="en-US" dirty="0" smtClean="0"/>
              <a:t>crash, </a:t>
            </a:r>
            <a:r>
              <a:rPr lang="en-US" altLang="en-US" dirty="0"/>
              <a:t>and may even exhaust log space during recovery if recovery algorithm is badly designed!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5152847"/>
            <a:ext cx="765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 38-1: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en-US" sz="1800" dirty="0"/>
              <a:t>L</a:t>
            </a:r>
            <a:r>
              <a:rPr lang="en-US" altLang="en-US" sz="1800" dirty="0" smtClean="0"/>
              <a:t>ock </a:t>
            </a:r>
            <a:r>
              <a:rPr lang="en-US" altLang="en-US" sz="1800" dirty="0"/>
              <a:t>space </a:t>
            </a:r>
            <a:r>
              <a:rPr lang="en-US" altLang="en-US" sz="1800" dirty="0" smtClean="0"/>
              <a:t>is exhausted in Long </a:t>
            </a:r>
            <a:r>
              <a:rPr lang="en-US" altLang="en-US" sz="1800" dirty="0"/>
              <a:t>update </a:t>
            </a:r>
            <a:r>
              <a:rPr lang="en-US" altLang="en-US" sz="1800" dirty="0" smtClean="0"/>
              <a:t>transactions.</a:t>
            </a:r>
            <a:r>
              <a:rPr lang="en-US" altLang="en-US" sz="1800" b="1" dirty="0"/>
              <a:t> </a:t>
            </a:r>
            <a:r>
              <a:rPr lang="en-US" altLang="en-US" sz="1800" b="1" dirty="0" smtClean="0"/>
              <a:t>Explain.</a:t>
            </a:r>
            <a:endParaRPr lang="en-US" altLang="en-US" sz="1800" b="1" dirty="0"/>
          </a:p>
          <a:p>
            <a:pPr marL="342900" indent="-342900">
              <a:buFont typeface="+mj-lt"/>
              <a:buAutoNum type="alphaLcPeriod"/>
            </a:pPr>
            <a:r>
              <a:rPr lang="en-US" altLang="en-US" sz="1800" dirty="0"/>
              <a:t>L</a:t>
            </a:r>
            <a:r>
              <a:rPr lang="en-US" altLang="en-US" sz="1800" dirty="0" smtClean="0"/>
              <a:t>og space </a:t>
            </a:r>
            <a:r>
              <a:rPr lang="en-US" altLang="en-US" sz="1800" dirty="0"/>
              <a:t>is exhausted in Long update transactions.</a:t>
            </a:r>
            <a:r>
              <a:rPr lang="en-US" altLang="en-US" sz="1800" b="1" dirty="0"/>
              <a:t> Explain</a:t>
            </a:r>
            <a:r>
              <a:rPr lang="en-US" altLang="en-US" sz="1800" b="1" dirty="0" smtClean="0"/>
              <a:t>.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/>
              <a:t>Recovery time is increased </a:t>
            </a:r>
            <a:r>
              <a:rPr lang="en-US" altLang="en-US" sz="1800" dirty="0" smtClean="0"/>
              <a:t>in </a:t>
            </a:r>
            <a:r>
              <a:rPr lang="en-US" altLang="en-US" sz="1800" dirty="0"/>
              <a:t>Long update transactions.</a:t>
            </a:r>
            <a:r>
              <a:rPr lang="en-US" altLang="en-US" sz="1800" b="1" dirty="0"/>
              <a:t> Explain.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of Transactions (Cont.)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8350" y="932156"/>
            <a:ext cx="7783513" cy="5421020"/>
          </a:xfrm>
        </p:spPr>
        <p:txBody>
          <a:bodyPr/>
          <a:lstStyle/>
          <a:p>
            <a:r>
              <a:rPr lang="en-US" altLang="en-US" sz="1800" dirty="0" smtClean="0"/>
              <a:t>Use </a:t>
            </a:r>
            <a:r>
              <a:rPr lang="en-US" altLang="en-US" sz="1800" b="1" dirty="0">
                <a:solidFill>
                  <a:srgbClr val="002060"/>
                </a:solidFill>
              </a:rPr>
              <a:t>mini-batch</a:t>
            </a:r>
            <a:r>
              <a:rPr lang="en-US" altLang="en-US" sz="1800" b="1" i="1" dirty="0"/>
              <a:t> </a:t>
            </a:r>
            <a:r>
              <a:rPr lang="en-US" altLang="en-US" sz="1800" dirty="0"/>
              <a:t>transactions to limit number of updates that a single transaction can carry out.  E.g., if a single large transaction updates every record of a very large relation, log may grow too big.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Split </a:t>
            </a:r>
            <a:r>
              <a:rPr lang="en-US" altLang="en-US" dirty="0"/>
              <a:t>large transaction into batch of “mini-transactions,'' each </a:t>
            </a:r>
            <a:r>
              <a:rPr lang="en-US" altLang="en-US" sz="1800" dirty="0"/>
              <a:t>performing part of the updates </a:t>
            </a:r>
          </a:p>
          <a:p>
            <a:pPr lvl="1"/>
            <a:endParaRPr lang="en-US" altLang="en-US" sz="1800" dirty="0" smtClean="0"/>
          </a:p>
          <a:p>
            <a:pPr lvl="1"/>
            <a:r>
              <a:rPr lang="en-US" altLang="en-US" sz="1800" dirty="0" smtClean="0"/>
              <a:t>Hold </a:t>
            </a:r>
            <a:r>
              <a:rPr lang="en-US" altLang="en-US" sz="1800" dirty="0"/>
              <a:t>locks across transactions in a mini-batch to ensure serializability</a:t>
            </a:r>
          </a:p>
          <a:p>
            <a:pPr lvl="2"/>
            <a:r>
              <a:rPr lang="en-US" altLang="en-US" sz="1800" dirty="0"/>
              <a:t>If lock table size is a problem can release locks, but at the cost of serializability</a:t>
            </a:r>
          </a:p>
          <a:p>
            <a:pPr lvl="1"/>
            <a:endParaRPr lang="en-US" altLang="en-US" sz="1800" dirty="0" smtClean="0"/>
          </a:p>
          <a:p>
            <a:pPr lvl="1"/>
            <a:r>
              <a:rPr lang="en-US" altLang="en-US" sz="1800" dirty="0" smtClean="0"/>
              <a:t>In </a:t>
            </a:r>
            <a:r>
              <a:rPr lang="en-US" altLang="en-US" sz="1800" dirty="0"/>
              <a:t>case of failure during a mini-batch,  must complete its </a:t>
            </a:r>
            <a:br>
              <a:rPr lang="en-US" altLang="en-US" sz="1800" dirty="0"/>
            </a:br>
            <a:r>
              <a:rPr lang="en-US" altLang="en-US" sz="1800" dirty="0"/>
              <a:t>remaining portion on recovery, to ensure atomicity.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853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Performance Benchmarks</a:t>
            </a:r>
          </a:p>
        </p:txBody>
      </p:sp>
    </p:spTree>
    <p:extLst>
      <p:ext uri="{BB962C8B-B14F-4D97-AF65-F5344CB8AC3E}">
        <p14:creationId xmlns:p14="http://schemas.microsoft.com/office/powerpoint/2010/main" val="34542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Database Design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567781" cy="4903787"/>
          </a:xfrm>
        </p:spPr>
        <p:txBody>
          <a:bodyPr lIns="91440"/>
          <a:lstStyle/>
          <a:p>
            <a:pPr indent="-365760"/>
            <a:r>
              <a:rPr lang="en-US" altLang="en-US" sz="1800" b="1" dirty="0">
                <a:solidFill>
                  <a:srgbClr val="002060"/>
                </a:solidFill>
              </a:rPr>
              <a:t>Schema tuning</a:t>
            </a:r>
          </a:p>
          <a:p>
            <a:pPr lvl="1"/>
            <a:r>
              <a:rPr lang="en-US" altLang="en-US" sz="1800" dirty="0"/>
              <a:t>Vertically partition relations to isolate the data that is accessed most often -- only fetch needed information</a:t>
            </a:r>
            <a:r>
              <a:rPr lang="en-US" altLang="en-US" sz="1800" dirty="0" smtClean="0"/>
              <a:t>.</a:t>
            </a:r>
            <a:endParaRPr lang="en-US" altLang="en-US" sz="1800" dirty="0"/>
          </a:p>
          <a:p>
            <a:r>
              <a:rPr lang="en-US" altLang="en-US" sz="1800" dirty="0" smtClean="0"/>
              <a:t>Given relation of NID database as:</a:t>
            </a:r>
          </a:p>
          <a:p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 smtClean="0"/>
              <a:t>Person(</a:t>
            </a:r>
            <a:r>
              <a:rPr lang="en-US" altLang="en-US" sz="1800" u="sng" dirty="0" smtClean="0"/>
              <a:t>NID</a:t>
            </a:r>
            <a:r>
              <a:rPr lang="en-US" altLang="en-US" sz="1800" dirty="0" smtClean="0"/>
              <a:t>, name, f-name, m-name, DOB, H-no, street, city, </a:t>
            </a:r>
            <a:r>
              <a:rPr lang="en-US" altLang="en-US" sz="1800" dirty="0" err="1" smtClean="0"/>
              <a:t>thana</a:t>
            </a:r>
            <a:r>
              <a:rPr lang="en-US" altLang="en-US" sz="1800" dirty="0" smtClean="0"/>
              <a:t>, district, division, blood-group, height, weight, BMI, income, profession, qualification, spouse-NID)</a:t>
            </a:r>
          </a:p>
          <a:p>
            <a:pPr marL="0" indent="0">
              <a:buNone/>
            </a:pPr>
            <a:r>
              <a:rPr lang="en-US" altLang="en-US" sz="1800" dirty="0" smtClean="0"/>
              <a:t>Person-BIS (…)</a:t>
            </a:r>
          </a:p>
          <a:p>
            <a:pPr marL="0" indent="0">
              <a:buNone/>
            </a:pPr>
            <a:r>
              <a:rPr lang="en-US" altLang="en-US" sz="1800" dirty="0" smtClean="0"/>
              <a:t>Person-EHR(…..)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 smtClean="0"/>
              <a:t>Applications are </a:t>
            </a:r>
          </a:p>
          <a:p>
            <a:pPr lvl="1">
              <a:buFont typeface="+mj-lt"/>
              <a:buAutoNum type="alphaLcPeriod"/>
            </a:pPr>
            <a:r>
              <a:rPr lang="en-US" altLang="en-US" sz="1800" dirty="0" smtClean="0"/>
              <a:t>Bank account verification system</a:t>
            </a:r>
          </a:p>
          <a:p>
            <a:pPr lvl="1">
              <a:buFont typeface="+mj-lt"/>
              <a:buAutoNum type="alphaLcPeriod"/>
            </a:pPr>
            <a:r>
              <a:rPr lang="en-US" altLang="en-US" sz="1800" dirty="0" smtClean="0"/>
              <a:t>National electronic health record system 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Question 36-1: </a:t>
            </a:r>
            <a:r>
              <a:rPr lang="en-US" altLang="en-US" sz="1800" dirty="0" smtClean="0"/>
              <a:t>Perform schema tuning for the above 2 applications</a:t>
            </a:r>
            <a:endParaRPr lang="en-US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Benchmarks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83192" cy="4903787"/>
          </a:xfrm>
        </p:spPr>
        <p:txBody>
          <a:bodyPr lIns="91440"/>
          <a:lstStyle/>
          <a:p>
            <a:r>
              <a:rPr lang="en-US" altLang="en-US" sz="1800" dirty="0"/>
              <a:t>Suites of tasks used to quantify the performance of software systems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Important </a:t>
            </a:r>
            <a:r>
              <a:rPr lang="en-US" altLang="en-US" sz="1800" dirty="0"/>
              <a:t>in comparing database systems, especially as systems become more standards compliant.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Commonly </a:t>
            </a:r>
            <a:r>
              <a:rPr lang="en-US" altLang="en-US" sz="1800" dirty="0"/>
              <a:t>used performance measures: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</a:rPr>
              <a:t>Throughput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  <a:r>
              <a:rPr lang="en-US" altLang="en-US" sz="1800" dirty="0"/>
              <a:t>(transactions per second, or </a:t>
            </a:r>
            <a:r>
              <a:rPr lang="en-US" altLang="en-US" sz="1800" dirty="0" err="1"/>
              <a:t>tps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</a:rPr>
              <a:t>Response time</a:t>
            </a:r>
            <a:r>
              <a:rPr lang="en-US" altLang="en-US" sz="1800" dirty="0"/>
              <a:t> (delay from submission of transaction to return of result)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</a:rPr>
              <a:t>Availability</a:t>
            </a:r>
            <a:r>
              <a:rPr lang="en-US" altLang="en-US" sz="1800" b="1" dirty="0">
                <a:solidFill>
                  <a:srgbClr val="000099"/>
                </a:solidFill>
              </a:rPr>
              <a:t> </a:t>
            </a:r>
            <a:r>
              <a:rPr lang="en-US" altLang="en-US" sz="1800" dirty="0"/>
              <a:t>or mean time to failure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Benchmarks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834111" cy="5034055"/>
          </a:xfrm>
        </p:spPr>
        <p:txBody>
          <a:bodyPr lIns="91440"/>
          <a:lstStyle/>
          <a:p>
            <a:r>
              <a:rPr lang="en-US" sz="1800" dirty="0"/>
              <a:t>Since most software systems, such as databases, are complex, there is a good deal </a:t>
            </a:r>
            <a:r>
              <a:rPr lang="en-US" sz="1800" dirty="0" smtClean="0"/>
              <a:t>of variation </a:t>
            </a:r>
            <a:r>
              <a:rPr lang="en-US" sz="1800" dirty="0"/>
              <a:t>in their implementation by different vendors. As a result, there is a </a:t>
            </a:r>
            <a:r>
              <a:rPr lang="en-US" sz="1800" dirty="0" smtClean="0"/>
              <a:t>significant amount </a:t>
            </a:r>
            <a:r>
              <a:rPr lang="en-US" sz="1800" dirty="0"/>
              <a:t>of variation in their performance on different tasks.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One </a:t>
            </a:r>
            <a:r>
              <a:rPr lang="en-US" sz="1800" dirty="0"/>
              <a:t>system may be </a:t>
            </a:r>
            <a:r>
              <a:rPr lang="en-US" sz="1800" dirty="0" smtClean="0"/>
              <a:t>the most </a:t>
            </a:r>
            <a:r>
              <a:rPr lang="en-US" sz="1800" dirty="0"/>
              <a:t>efficient on a particular task; another may be the most efficient on a different </a:t>
            </a:r>
            <a:r>
              <a:rPr lang="en-US" sz="1800" dirty="0" smtClean="0"/>
              <a:t>task. Hence</a:t>
            </a:r>
            <a:r>
              <a:rPr lang="en-US" sz="1800" dirty="0"/>
              <a:t>, a single task is usually insufficient to quantify the performance of the system.</a:t>
            </a:r>
          </a:p>
          <a:p>
            <a:endParaRPr lang="en-US" sz="1800" dirty="0" smtClean="0"/>
          </a:p>
          <a:p>
            <a:r>
              <a:rPr lang="en-US" sz="1800" dirty="0" smtClean="0"/>
              <a:t>Instead</a:t>
            </a:r>
            <a:r>
              <a:rPr lang="en-US" sz="1800" dirty="0"/>
              <a:t>, the performance of a system </a:t>
            </a:r>
            <a:r>
              <a:rPr lang="en-US" sz="1800" dirty="0" smtClean="0"/>
              <a:t>is measured </a:t>
            </a:r>
            <a:r>
              <a:rPr lang="en-US" sz="1800" dirty="0"/>
              <a:t>by suites of standardized tasks, </a:t>
            </a:r>
            <a:r>
              <a:rPr lang="en-US" sz="1800" dirty="0" smtClean="0"/>
              <a:t>called </a:t>
            </a:r>
            <a:r>
              <a:rPr lang="en-US" sz="1800" i="1" dirty="0" smtClean="0"/>
              <a:t>performance benchmarks </a:t>
            </a:r>
            <a:endParaRPr lang="en-US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Benchmarks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834483"/>
            <a:ext cx="7834111" cy="3969529"/>
          </a:xfrm>
        </p:spPr>
        <p:txBody>
          <a:bodyPr lIns="91440"/>
          <a:lstStyle/>
          <a:p>
            <a:r>
              <a:rPr lang="en-US" sz="1800" dirty="0"/>
              <a:t>Combining the performance numbers from multiple tasks must be done with care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Suppose </a:t>
            </a:r>
            <a:r>
              <a:rPr lang="en-US" sz="1800" dirty="0"/>
              <a:t>that we have two tasks, </a:t>
            </a:r>
            <a:r>
              <a:rPr lang="en-US" sz="1800" i="1" dirty="0"/>
              <a:t>T</a:t>
            </a:r>
            <a:r>
              <a:rPr lang="en-US" sz="1800" dirty="0"/>
              <a:t>1 and </a:t>
            </a:r>
            <a:r>
              <a:rPr lang="en-US" sz="1800" i="1" dirty="0"/>
              <a:t>T</a:t>
            </a:r>
            <a:r>
              <a:rPr lang="en-US" sz="1800" dirty="0"/>
              <a:t>2, and that we measure the throughput of </a:t>
            </a:r>
            <a:r>
              <a:rPr lang="en-US" sz="1800" dirty="0" smtClean="0"/>
              <a:t>a system </a:t>
            </a:r>
            <a:r>
              <a:rPr lang="en-US" sz="1800" dirty="0"/>
              <a:t>as the number of transactions of each type that run in a given amount of </a:t>
            </a:r>
            <a:r>
              <a:rPr lang="en-US" sz="1800" dirty="0" smtClean="0"/>
              <a:t>time— say</a:t>
            </a:r>
            <a:r>
              <a:rPr lang="en-US" sz="1800" dirty="0"/>
              <a:t>, 1 second.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Suppose </a:t>
            </a:r>
            <a:r>
              <a:rPr lang="en-US" sz="1800" dirty="0"/>
              <a:t>that system A runs </a:t>
            </a:r>
            <a:r>
              <a:rPr lang="en-US" sz="1800" i="1" dirty="0"/>
              <a:t>T</a:t>
            </a:r>
            <a:r>
              <a:rPr lang="en-US" sz="1800" dirty="0"/>
              <a:t>1 at 99 transactions per second and </a:t>
            </a:r>
            <a:r>
              <a:rPr lang="en-US" sz="1800" i="1" dirty="0"/>
              <a:t>T</a:t>
            </a:r>
            <a:r>
              <a:rPr lang="en-US" sz="1800" dirty="0"/>
              <a:t>2 </a:t>
            </a:r>
            <a:r>
              <a:rPr lang="en-US" sz="1800" dirty="0" smtClean="0"/>
              <a:t>at 1 </a:t>
            </a:r>
            <a:r>
              <a:rPr lang="en-US" sz="1800" dirty="0"/>
              <a:t>transaction per second.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Similarly</a:t>
            </a:r>
            <a:r>
              <a:rPr lang="en-US" sz="1800" dirty="0"/>
              <a:t>, let system B run both </a:t>
            </a:r>
            <a:r>
              <a:rPr lang="en-US" sz="1800" i="1" dirty="0"/>
              <a:t>T</a:t>
            </a:r>
            <a:r>
              <a:rPr lang="en-US" sz="1800" dirty="0"/>
              <a:t>1 and </a:t>
            </a:r>
            <a:r>
              <a:rPr lang="en-US" sz="1800" i="1" dirty="0"/>
              <a:t>T</a:t>
            </a:r>
            <a:r>
              <a:rPr lang="en-US" sz="1800" dirty="0"/>
              <a:t>2 at 50 </a:t>
            </a:r>
            <a:r>
              <a:rPr lang="en-US" sz="1800" dirty="0" smtClean="0"/>
              <a:t>transactions per </a:t>
            </a:r>
            <a:r>
              <a:rPr lang="en-US" sz="1800" dirty="0"/>
              <a:t>second. Suppose also that a workload has an equal mixture of the two types </a:t>
            </a:r>
            <a:r>
              <a:rPr lang="en-US" sz="1800" dirty="0" smtClean="0"/>
              <a:t>of transactions.</a:t>
            </a:r>
          </a:p>
          <a:p>
            <a:endParaRPr lang="en-US" altLang="en-US" sz="1800" dirty="0" smtClean="0"/>
          </a:p>
          <a:p>
            <a:r>
              <a:rPr lang="en-US" altLang="en-US" sz="1800" b="1" dirty="0" smtClean="0">
                <a:solidFill>
                  <a:srgbClr val="FF0000"/>
                </a:solidFill>
              </a:rPr>
              <a:t>Question 39-1: </a:t>
            </a:r>
            <a:r>
              <a:rPr lang="en-US" altLang="en-US" sz="1800" dirty="0" smtClean="0"/>
              <a:t>“The average throughput of system A = (99+1)/2 = 50 </a:t>
            </a:r>
            <a:r>
              <a:rPr lang="en-US" altLang="en-US" sz="1800" dirty="0" err="1" smtClean="0"/>
              <a:t>tps</a:t>
            </a:r>
            <a:r>
              <a:rPr lang="en-US" altLang="en-US" sz="1800" dirty="0" smtClean="0"/>
              <a:t> and for system B = (50+50)/2 = 50 </a:t>
            </a:r>
            <a:r>
              <a:rPr lang="en-US" altLang="en-US" sz="1800" dirty="0" err="1" smtClean="0"/>
              <a:t>tps</a:t>
            </a:r>
            <a:r>
              <a:rPr lang="en-US" altLang="en-US" sz="1800" dirty="0" smtClean="0"/>
              <a:t>”, justify it for the </a:t>
            </a:r>
            <a:r>
              <a:rPr lang="en-US" sz="1800" dirty="0"/>
              <a:t>workload </a:t>
            </a:r>
            <a:r>
              <a:rPr lang="en-US" sz="1800" dirty="0" smtClean="0"/>
              <a:t>with </a:t>
            </a:r>
            <a:r>
              <a:rPr lang="en-US" sz="1800" dirty="0"/>
              <a:t>an equal mixture of the two </a:t>
            </a:r>
            <a:r>
              <a:rPr lang="en-US" sz="1800" dirty="0" smtClean="0"/>
              <a:t>types T1 and T2 </a:t>
            </a:r>
            <a:r>
              <a:rPr lang="en-US" sz="1800" dirty="0"/>
              <a:t>of transactions.</a:t>
            </a:r>
            <a:endParaRPr lang="en-US" altLang="en-US" sz="1800" dirty="0"/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3814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Benchmarks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32013" y="1093790"/>
            <a:ext cx="8613538" cy="5034055"/>
          </a:xfrm>
        </p:spPr>
        <p:txBody>
          <a:bodyPr lIns="91440"/>
          <a:lstStyle/>
          <a:p>
            <a:r>
              <a:rPr lang="en-US" altLang="en-US" sz="1800" dirty="0"/>
              <a:t>S</a:t>
            </a:r>
            <a:r>
              <a:rPr lang="en-US" altLang="en-US" sz="1800" dirty="0" smtClean="0"/>
              <a:t>ystem </a:t>
            </a:r>
            <a:r>
              <a:rPr lang="en-US" altLang="en-US" sz="1800" dirty="0"/>
              <a:t>runs transaction type A at 99 </a:t>
            </a:r>
            <a:r>
              <a:rPr lang="en-US" altLang="en-US" sz="1800" dirty="0" err="1"/>
              <a:t>tps</a:t>
            </a:r>
            <a:r>
              <a:rPr lang="en-US" altLang="en-US" sz="1800" dirty="0"/>
              <a:t> and transaction type B at 1 </a:t>
            </a:r>
            <a:r>
              <a:rPr lang="en-US" altLang="en-US" sz="1800" dirty="0" err="1"/>
              <a:t>tps</a:t>
            </a:r>
            <a:r>
              <a:rPr lang="en-US" altLang="en-US" sz="1800" dirty="0"/>
              <a:t>. 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Given </a:t>
            </a:r>
            <a:r>
              <a:rPr lang="en-US" altLang="en-US" sz="1800" dirty="0"/>
              <a:t>an equal mixture of  types A and B,  throughput is  </a:t>
            </a:r>
            <a:r>
              <a:rPr lang="en-US" altLang="en-US" sz="1800" b="1" dirty="0"/>
              <a:t>not </a:t>
            </a:r>
            <a:r>
              <a:rPr lang="en-US" altLang="en-US" sz="1800" dirty="0"/>
              <a:t>(99+1)/2 = 50 </a:t>
            </a:r>
            <a:r>
              <a:rPr lang="en-US" altLang="en-US" sz="1800" dirty="0" err="1"/>
              <a:t>tps</a:t>
            </a:r>
            <a:r>
              <a:rPr lang="en-US" altLang="en-US" sz="1800" dirty="0"/>
              <a:t>.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Running </a:t>
            </a:r>
            <a:r>
              <a:rPr lang="en-US" altLang="en-US" sz="1800" dirty="0"/>
              <a:t>one transaction of each type takes time 1+.01 seconds, giving a throughput </a:t>
            </a:r>
            <a:r>
              <a:rPr lang="en-US" altLang="en-US" sz="1800" dirty="0" smtClean="0"/>
              <a:t>= (2/1.01) = 1.98 </a:t>
            </a:r>
            <a:r>
              <a:rPr lang="en-US" altLang="en-US" sz="1800" dirty="0" err="1"/>
              <a:t>tps</a:t>
            </a:r>
            <a:r>
              <a:rPr lang="en-US" altLang="en-US" sz="1800" dirty="0"/>
              <a:t>.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To </a:t>
            </a:r>
            <a:r>
              <a:rPr lang="en-US" altLang="en-US" sz="1800" dirty="0"/>
              <a:t>compute average throughput, use </a:t>
            </a:r>
            <a:r>
              <a:rPr lang="en-US" altLang="en-US" sz="1800" b="1" dirty="0">
                <a:solidFill>
                  <a:srgbClr val="002060"/>
                </a:solidFill>
              </a:rPr>
              <a:t>harmonic mean</a:t>
            </a:r>
            <a:r>
              <a:rPr lang="en-US" altLang="en-US" sz="1800" dirty="0"/>
              <a:t>: </a:t>
            </a:r>
            <a:endParaRPr lang="en-US" altLang="en-US" sz="1600" dirty="0"/>
          </a:p>
          <a:p>
            <a:pPr>
              <a:buFont typeface="Monotype Sorts" charset="2"/>
              <a:buNone/>
            </a:pPr>
            <a:r>
              <a:rPr lang="en-US" altLang="en-US" sz="1600" dirty="0"/>
              <a:t>                           	</a:t>
            </a:r>
            <a:endParaRPr lang="en-US" altLang="en-US" dirty="0"/>
          </a:p>
          <a:p>
            <a:endParaRPr lang="en-US" altLang="en-US" b="1" dirty="0" smtClean="0">
              <a:solidFill>
                <a:srgbClr val="002060"/>
              </a:solidFill>
            </a:endParaRPr>
          </a:p>
          <a:p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b="1" dirty="0" smtClean="0">
              <a:solidFill>
                <a:srgbClr val="002060"/>
              </a:solidFill>
            </a:endParaRPr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8779" y="4408074"/>
            <a:ext cx="2090003" cy="948387"/>
            <a:chOff x="3370997" y="4080528"/>
            <a:chExt cx="2090003" cy="948387"/>
          </a:xfrm>
        </p:grpSpPr>
        <p:grpSp>
          <p:nvGrpSpPr>
            <p:cNvPr id="2" name="Group 1"/>
            <p:cNvGrpSpPr/>
            <p:nvPr/>
          </p:nvGrpSpPr>
          <p:grpSpPr>
            <a:xfrm>
              <a:off x="3370997" y="4517134"/>
              <a:ext cx="2090003" cy="511781"/>
              <a:chOff x="3370997" y="4517134"/>
              <a:chExt cx="2090003" cy="511781"/>
            </a:xfrm>
          </p:grpSpPr>
          <p:sp>
            <p:nvSpPr>
              <p:cNvPr id="4" name="Text Box 5"/>
              <p:cNvSpPr txBox="1">
                <a:spLocks noChangeArrowheads="1"/>
              </p:cNvSpPr>
              <p:nvPr/>
            </p:nvSpPr>
            <p:spPr bwMode="auto">
              <a:xfrm>
                <a:off x="3370997" y="4659583"/>
                <a:ext cx="20900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35000"/>
                  </a:spcBef>
                  <a:buClr>
                    <a:srgbClr val="002060"/>
                  </a:buClr>
                  <a:buSzPct val="100000"/>
                  <a:buFont typeface="Monotype Sorts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90000"/>
                  <a:buFont typeface="Monotype Sorts" charset="2"/>
                  <a:buChar char="l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85000"/>
                  <a:buFont typeface="Webdings" panose="05030102010509060703" pitchFamily="18" charset="2"/>
                  <a:buChar char="4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dirty="0">
                    <a:latin typeface="Times New Roman" panose="02020603050405020304" pitchFamily="18" charset="0"/>
                  </a:rPr>
                  <a:t>1/t</a:t>
                </a:r>
                <a:r>
                  <a:rPr kumimoji="0" lang="en-US" altLang="en-US" sz="1800" baseline="-25000" dirty="0">
                    <a:latin typeface="Times New Roman" panose="02020603050405020304" pitchFamily="18" charset="0"/>
                  </a:rPr>
                  <a:t>1</a:t>
                </a:r>
                <a:r>
                  <a:rPr kumimoji="0" lang="en-US" altLang="en-US" sz="1800" dirty="0">
                    <a:latin typeface="Times New Roman" panose="02020603050405020304" pitchFamily="18" charset="0"/>
                  </a:rPr>
                  <a:t> + 1/t</a:t>
                </a:r>
                <a:r>
                  <a:rPr kumimoji="0" lang="en-US" altLang="en-US" sz="1800" baseline="-25000" dirty="0">
                    <a:latin typeface="Times New Roman" panose="02020603050405020304" pitchFamily="18" charset="0"/>
                  </a:rPr>
                  <a:t>2 </a:t>
                </a:r>
                <a:r>
                  <a:rPr kumimoji="0" lang="en-US" altLang="en-US" sz="1800" dirty="0">
                    <a:latin typeface="Times New Roman" panose="02020603050405020304" pitchFamily="18" charset="0"/>
                  </a:rPr>
                  <a:t>+ … + 1/</a:t>
                </a:r>
                <a:r>
                  <a:rPr kumimoji="0" lang="en-US" altLang="en-US" sz="1800" dirty="0" err="1">
                    <a:latin typeface="Times New Roman" panose="02020603050405020304" pitchFamily="18" charset="0"/>
                  </a:rPr>
                  <a:t>t</a:t>
                </a:r>
                <a:r>
                  <a:rPr kumimoji="0" lang="en-US" altLang="en-US" sz="1800" baseline="-25000" dirty="0" err="1">
                    <a:latin typeface="Times New Roman" panose="02020603050405020304" pitchFamily="18" charset="0"/>
                  </a:rPr>
                  <a:t>n</a:t>
                </a:r>
                <a:endParaRPr kumimoji="0"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Line 4"/>
              <p:cNvSpPr>
                <a:spLocks noChangeShapeType="1"/>
              </p:cNvSpPr>
              <p:nvPr/>
            </p:nvSpPr>
            <p:spPr bwMode="auto">
              <a:xfrm>
                <a:off x="3494088" y="4517134"/>
                <a:ext cx="1828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183300" y="4080528"/>
              <a:ext cx="45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/>
                <a:t>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629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Database Application Classes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31863"/>
            <a:ext cx="7709825" cy="5065712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002060"/>
                </a:solidFill>
              </a:rPr>
              <a:t>Online transaction processing (OLTP)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altLang="en-US" sz="1800" dirty="0"/>
              <a:t>requires high concurrency and clever techniques to speed up commit processing, to support a high rate of update transactions.</a:t>
            </a:r>
          </a:p>
          <a:p>
            <a:endParaRPr lang="en-US" altLang="en-US" sz="1800" b="1" dirty="0" smtClean="0">
              <a:solidFill>
                <a:srgbClr val="002060"/>
              </a:solidFill>
            </a:endParaRPr>
          </a:p>
          <a:p>
            <a:r>
              <a:rPr lang="en-US" altLang="en-US" sz="1800" b="1" dirty="0" smtClean="0">
                <a:solidFill>
                  <a:srgbClr val="002060"/>
                </a:solidFill>
              </a:rPr>
              <a:t>Decision </a:t>
            </a:r>
            <a:r>
              <a:rPr lang="en-US" altLang="en-US" sz="1800" b="1" dirty="0">
                <a:solidFill>
                  <a:srgbClr val="002060"/>
                </a:solidFill>
              </a:rPr>
              <a:t>support applications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altLang="en-US" sz="1800" dirty="0"/>
              <a:t>including </a:t>
            </a:r>
            <a:r>
              <a:rPr lang="en-US" altLang="en-US" sz="1800" b="1" dirty="0">
                <a:solidFill>
                  <a:srgbClr val="002060"/>
                </a:solidFill>
              </a:rPr>
              <a:t>online analytical processing, or OLAP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  <a:r>
              <a:rPr lang="en-US" altLang="en-US" sz="1800" dirty="0"/>
              <a:t>applications</a:t>
            </a:r>
          </a:p>
          <a:p>
            <a:pPr lvl="1"/>
            <a:r>
              <a:rPr lang="en-US" altLang="en-US" sz="1800" dirty="0"/>
              <a:t>require good query evaluation algorithms and query optimization.</a:t>
            </a:r>
          </a:p>
          <a:p>
            <a:r>
              <a:rPr lang="en-US" altLang="en-US" sz="1800" dirty="0"/>
              <a:t>Architecture of some database systems tuned to one of the two classes</a:t>
            </a:r>
          </a:p>
          <a:p>
            <a:pPr lvl="1"/>
            <a:r>
              <a:rPr lang="en-US" altLang="en-US" sz="1800" dirty="0"/>
              <a:t>E.g., Teradata is tuned to decision support</a:t>
            </a:r>
          </a:p>
          <a:p>
            <a:r>
              <a:rPr lang="en-US" altLang="en-US" sz="1800" dirty="0"/>
              <a:t>Others try to balance the two requirements</a:t>
            </a:r>
          </a:p>
          <a:p>
            <a:pPr lvl="1"/>
            <a:r>
              <a:rPr lang="en-US" altLang="en-US" sz="1800" dirty="0"/>
              <a:t>E.g., </a:t>
            </a:r>
            <a:r>
              <a:rPr lang="en-US" altLang="en-US" sz="1800" dirty="0" smtClean="0"/>
              <a:t>“Oracle</a:t>
            </a:r>
            <a:r>
              <a:rPr lang="en-US" altLang="en-US" sz="1800" dirty="0"/>
              <a:t>, with snapshot support for long read-only </a:t>
            </a:r>
            <a:r>
              <a:rPr lang="en-US" altLang="en-US" sz="1800" dirty="0" smtClean="0"/>
              <a:t>transaction” 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endParaRPr lang="en-US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Suites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sz="1800" dirty="0"/>
              <a:t>The Transaction Processing Council (TPC) benchmark suites are widely used.  </a:t>
            </a:r>
          </a:p>
          <a:p>
            <a:endParaRPr lang="en-US" altLang="en-US" sz="1800" b="1" dirty="0" smtClean="0"/>
          </a:p>
          <a:p>
            <a:r>
              <a:rPr lang="en-US" altLang="en-US" sz="1800" b="1" dirty="0" smtClean="0"/>
              <a:t>TPC-A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and </a:t>
            </a:r>
            <a:r>
              <a:rPr lang="en-US" altLang="en-US" sz="1800" b="1" dirty="0"/>
              <a:t>TPC-B</a:t>
            </a:r>
            <a:r>
              <a:rPr lang="en-US" altLang="en-US" sz="1800" dirty="0"/>
              <a:t>: simple OLTP application modeling a bank teller application with and without communication</a:t>
            </a:r>
          </a:p>
          <a:p>
            <a:pPr lvl="1"/>
            <a:r>
              <a:rPr lang="en-US" altLang="en-US" sz="1800" dirty="0"/>
              <a:t>Not used anymore</a:t>
            </a:r>
          </a:p>
          <a:p>
            <a:endParaRPr lang="en-US" altLang="en-US" sz="1800" b="1" dirty="0" smtClean="0"/>
          </a:p>
          <a:p>
            <a:r>
              <a:rPr lang="en-US" altLang="en-US" sz="1800" b="1" dirty="0" smtClean="0"/>
              <a:t>TPC-C</a:t>
            </a:r>
            <a:r>
              <a:rPr lang="en-US" altLang="en-US" sz="1800" dirty="0"/>
              <a:t>: complex OLTP application modeling an inventory system</a:t>
            </a:r>
          </a:p>
          <a:p>
            <a:pPr lvl="1"/>
            <a:r>
              <a:rPr lang="en-US" altLang="en-US" sz="1800" dirty="0"/>
              <a:t>Current standard for OLTP </a:t>
            </a:r>
            <a:r>
              <a:rPr lang="en-US" altLang="en-US" sz="1800" dirty="0" smtClean="0"/>
              <a:t>benchmarking</a:t>
            </a:r>
          </a:p>
          <a:p>
            <a:pPr lvl="1"/>
            <a:r>
              <a:rPr lang="en-US" altLang="en-US" sz="1800" dirty="0" smtClean="0"/>
              <a:t>Home page</a:t>
            </a:r>
            <a:endParaRPr lang="en-US" altLang="en-US" sz="1800" dirty="0"/>
          </a:p>
          <a:p>
            <a:pPr lvl="1"/>
            <a:r>
              <a:rPr lang="en-US" altLang="en-US" sz="1800" dirty="0">
                <a:hlinkClick r:id="rId3"/>
              </a:rPr>
              <a:t>http://www.tpc.org/tpcc</a:t>
            </a:r>
            <a:r>
              <a:rPr lang="en-US" altLang="en-US" sz="1800" dirty="0" smtClean="0">
                <a:hlinkClick r:id="rId3"/>
              </a:rPr>
              <a:t>/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Download</a:t>
            </a:r>
          </a:p>
          <a:p>
            <a:pPr lvl="1"/>
            <a:r>
              <a:rPr lang="en-US" altLang="en-US" sz="1800" dirty="0">
                <a:hlinkClick r:id="rId4"/>
              </a:rPr>
              <a:t>http://</a:t>
            </a:r>
            <a:r>
              <a:rPr lang="en-US" altLang="en-US" sz="1800" dirty="0" smtClean="0">
                <a:hlinkClick r:id="rId4"/>
              </a:rPr>
              <a:t>tpc.org/tpc_documents_current_versions/current_specifications5.asp</a:t>
            </a:r>
            <a:endParaRPr lang="en-US" altLang="en-US" sz="1800" dirty="0" smtClean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Benchmarks Suites (Cont.)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54842" y="839280"/>
            <a:ext cx="8490708" cy="4032971"/>
          </a:xfrm>
        </p:spPr>
        <p:txBody>
          <a:bodyPr/>
          <a:lstStyle/>
          <a:p>
            <a:r>
              <a:rPr lang="en-US" altLang="en-US" dirty="0"/>
              <a:t>TPC benchmarks (cont.)</a:t>
            </a:r>
          </a:p>
          <a:p>
            <a:pPr lvl="1"/>
            <a:r>
              <a:rPr lang="en-US" altLang="en-US" b="1" dirty="0"/>
              <a:t>TPC-D</a:t>
            </a:r>
            <a:r>
              <a:rPr lang="en-US" altLang="en-US" dirty="0"/>
              <a:t>: complex decision support application</a:t>
            </a:r>
          </a:p>
          <a:p>
            <a:pPr lvl="2"/>
            <a:r>
              <a:rPr lang="en-US" altLang="en-US" dirty="0" err="1"/>
              <a:t>Superceded</a:t>
            </a:r>
            <a:r>
              <a:rPr lang="en-US" altLang="en-US" dirty="0"/>
              <a:t> by TPC-H and TPC-R</a:t>
            </a:r>
          </a:p>
          <a:p>
            <a:pPr lvl="1"/>
            <a:r>
              <a:rPr lang="en-US" altLang="en-US" b="1" dirty="0"/>
              <a:t>TPC-H:</a:t>
            </a:r>
            <a:r>
              <a:rPr lang="en-US" altLang="en-US" dirty="0"/>
              <a:t> (H for ad hoc) based on TPC-D with some extra queries </a:t>
            </a:r>
          </a:p>
          <a:p>
            <a:pPr lvl="2"/>
            <a:r>
              <a:rPr lang="en-US" altLang="en-US" dirty="0"/>
              <a:t>Models ad hoc queries which are not known beforehand</a:t>
            </a:r>
          </a:p>
          <a:p>
            <a:pPr lvl="3"/>
            <a:r>
              <a:rPr lang="en-US" altLang="en-US" dirty="0"/>
              <a:t>Total of 22 queries with emphasis on </a:t>
            </a:r>
            <a:r>
              <a:rPr lang="en-US" altLang="en-US" dirty="0" smtClean="0"/>
              <a:t>aggregation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2"/>
            <a:r>
              <a:rPr lang="en-US" altLang="en-US" dirty="0"/>
              <a:t>prohibits materialized </a:t>
            </a:r>
            <a:r>
              <a:rPr lang="en-US" altLang="en-US" dirty="0" smtClean="0"/>
              <a:t>views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2"/>
            <a:r>
              <a:rPr lang="en-US" altLang="en-US" dirty="0"/>
              <a:t>permits indices only on primary and foreign keys</a:t>
            </a:r>
          </a:p>
          <a:p>
            <a:pPr lvl="1"/>
            <a:r>
              <a:rPr lang="en-US" altLang="en-US" b="1" dirty="0"/>
              <a:t>TPC-R:</a:t>
            </a:r>
            <a:r>
              <a:rPr lang="en-US" altLang="en-US" dirty="0"/>
              <a:t> (R for reporting) same as TPC-H, but without any restrictions on materialized views and indices</a:t>
            </a:r>
          </a:p>
          <a:p>
            <a:pPr lvl="1"/>
            <a:r>
              <a:rPr lang="en-US" altLang="en-US" b="1" dirty="0"/>
              <a:t>TPC-W</a:t>
            </a:r>
            <a:r>
              <a:rPr lang="en-US" altLang="en-US" dirty="0"/>
              <a:t>: (W for Web) End-to-end Web service benchmark modeling a Web bookstore, with combination of static and dynamically generated pages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5404513"/>
            <a:ext cx="766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Question 39-2: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/>
              <a:t>Why TPC-H queries </a:t>
            </a:r>
            <a:r>
              <a:rPr lang="en-US" altLang="en-US" sz="1800" dirty="0" err="1" smtClean="0"/>
              <a:t>emphasises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on </a:t>
            </a:r>
            <a:r>
              <a:rPr lang="en-US" altLang="en-US" sz="1800" dirty="0" smtClean="0"/>
              <a:t>aggregation?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 smtClean="0"/>
              <a:t>Why </a:t>
            </a:r>
            <a:r>
              <a:rPr lang="en-US" sz="1800" dirty="0"/>
              <a:t>TPC-H </a:t>
            </a:r>
            <a:r>
              <a:rPr lang="en-US" sz="1800" dirty="0" smtClean="0"/>
              <a:t>prohibits materialized view</a:t>
            </a:r>
            <a:r>
              <a:rPr lang="en-US" altLang="en-US" sz="1800" dirty="0" smtClean="0"/>
              <a:t>?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TPC Performance Measures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12169" cy="4903787"/>
          </a:xfrm>
        </p:spPr>
        <p:txBody>
          <a:bodyPr lIns="91440"/>
          <a:lstStyle/>
          <a:p>
            <a:r>
              <a:rPr lang="en-US" altLang="en-US" sz="1800" dirty="0"/>
              <a:t>TPC performance measures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</a:rPr>
              <a:t>transactions-per-second</a:t>
            </a:r>
            <a:r>
              <a:rPr lang="en-US" altLang="en-US" sz="1800" dirty="0"/>
              <a:t> with specified constraints on response time 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</a:rPr>
              <a:t>transactions-per-second-per-dollar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  <a:r>
              <a:rPr lang="en-US" altLang="en-US" sz="1800" dirty="0"/>
              <a:t>accounts for cost of owning system 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TPC </a:t>
            </a:r>
            <a:r>
              <a:rPr lang="en-US" altLang="en-US" sz="1800" dirty="0"/>
              <a:t>benchmark requires database sizes to be scaled up with increasing transactions-per-second</a:t>
            </a:r>
          </a:p>
          <a:p>
            <a:pPr lvl="1"/>
            <a:r>
              <a:rPr lang="en-US" altLang="en-US" sz="1800" dirty="0"/>
              <a:t>Reflects real world applications where more customers means more database size and more transactions-per-second</a:t>
            </a: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External </a:t>
            </a:r>
            <a:r>
              <a:rPr lang="en-US" altLang="en-US" sz="1800" dirty="0"/>
              <a:t>audit of TPC performance numbers mandatory </a:t>
            </a:r>
          </a:p>
          <a:p>
            <a:pPr lvl="1"/>
            <a:r>
              <a:rPr lang="en-US" altLang="en-US" sz="1800" dirty="0"/>
              <a:t>TPC performance claims can be trusted</a:t>
            </a:r>
          </a:p>
          <a:p>
            <a:pPr indent="-365760"/>
            <a:endParaRPr lang="en-US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TPC Performance Measures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 smtClean="0"/>
              <a:t>TPC-H </a:t>
            </a:r>
            <a:r>
              <a:rPr lang="en-US" altLang="en-US" sz="1800" dirty="0"/>
              <a:t>and </a:t>
            </a:r>
            <a:r>
              <a:rPr lang="en-US" altLang="en-US" sz="1800" dirty="0" smtClean="0"/>
              <a:t>TPC-R Performance measure</a:t>
            </a:r>
            <a:endParaRPr lang="en-US" altLang="en-US" sz="1800" dirty="0"/>
          </a:p>
          <a:p>
            <a:pPr lvl="1"/>
            <a:r>
              <a:rPr lang="en-US" altLang="en-US" sz="1800" b="1" dirty="0">
                <a:solidFill>
                  <a:srgbClr val="002060"/>
                </a:solidFill>
              </a:rPr>
              <a:t>Power test</a:t>
            </a:r>
            <a:r>
              <a:rPr lang="en-US" altLang="en-US" sz="1800" dirty="0"/>
              <a:t>: runs queries and updates sequentially, then takes mean to find queries per hour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</a:rPr>
              <a:t>Throughput test</a:t>
            </a:r>
            <a:r>
              <a:rPr lang="en-US" altLang="en-US" sz="1800" dirty="0"/>
              <a:t>:  runs queries and updates concurrently</a:t>
            </a:r>
          </a:p>
          <a:p>
            <a:pPr lvl="2"/>
            <a:r>
              <a:rPr lang="en-US" altLang="en-US" sz="1800" dirty="0"/>
              <a:t>multiple streams running in parallel each generates queries, with one parallel update stream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</a:rPr>
              <a:t>Composite query per hour metric</a:t>
            </a:r>
            <a:r>
              <a:rPr lang="en-US" altLang="en-US" sz="1800" dirty="0"/>
              <a:t>: square root of product of power and throughput metrics</a:t>
            </a:r>
          </a:p>
          <a:p>
            <a:pPr lvl="1"/>
            <a:r>
              <a:rPr lang="en-US" altLang="en-US" sz="1800" b="1" dirty="0">
                <a:solidFill>
                  <a:srgbClr val="002060"/>
                </a:solidFill>
              </a:rPr>
              <a:t>Composite price/performance </a:t>
            </a:r>
            <a:r>
              <a:rPr lang="en-US" altLang="en-US" sz="1800" b="1" dirty="0" smtClean="0">
                <a:solidFill>
                  <a:srgbClr val="002060"/>
                </a:solidFill>
              </a:rPr>
              <a:t>metric: </a:t>
            </a:r>
            <a:r>
              <a:rPr lang="en-US" sz="1800" dirty="0"/>
              <a:t>defined by dividing the system price by the composite metric</a:t>
            </a:r>
            <a:r>
              <a:rPr lang="en-US" sz="1800" dirty="0" smtClean="0"/>
              <a:t>. </a:t>
            </a:r>
            <a:endParaRPr lang="en-US" altLang="en-US" sz="1800" b="1" dirty="0">
              <a:solidFill>
                <a:srgbClr val="002060"/>
              </a:solidFill>
            </a:endParaRP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Benchmarks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several other TPC benchmarks, such as a data integration </a:t>
            </a:r>
            <a:r>
              <a:rPr lang="en-US" dirty="0" smtClean="0"/>
              <a:t>benchmark (TPC-DI</a:t>
            </a:r>
            <a:r>
              <a:rPr lang="en-US" dirty="0"/>
              <a:t>),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benchmarks </a:t>
            </a:r>
            <a:r>
              <a:rPr lang="en-US" dirty="0"/>
              <a:t>for big data systems based on </a:t>
            </a:r>
            <a:r>
              <a:rPr lang="en-US" dirty="0" err="1"/>
              <a:t>Hadoop</a:t>
            </a:r>
            <a:r>
              <a:rPr lang="en-US" dirty="0"/>
              <a:t>/Spark (</a:t>
            </a:r>
            <a:r>
              <a:rPr lang="en-US" dirty="0" err="1"/>
              <a:t>TPCx</a:t>
            </a:r>
            <a:r>
              <a:rPr lang="en-US" dirty="0"/>
              <a:t>-HS), and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back-end processing of internet-of-things data (</a:t>
            </a:r>
            <a:r>
              <a:rPr lang="en-US" dirty="0" err="1"/>
              <a:t>TPCx-IoT</a:t>
            </a:r>
            <a:r>
              <a:rPr lang="en-US" dirty="0" smtClean="0"/>
              <a:t>).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Database Design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727075"/>
            <a:ext cx="7567781" cy="4215189"/>
          </a:xfrm>
        </p:spPr>
        <p:txBody>
          <a:bodyPr lIns="91440"/>
          <a:lstStyle/>
          <a:p>
            <a:pPr indent="-365760"/>
            <a:r>
              <a:rPr lang="en-US" altLang="en-US" b="1" dirty="0">
                <a:solidFill>
                  <a:srgbClr val="002060"/>
                </a:solidFill>
              </a:rPr>
              <a:t>Schema tuning</a:t>
            </a:r>
          </a:p>
          <a:p>
            <a:pPr lvl="1"/>
            <a:r>
              <a:rPr lang="en-US" altLang="en-US" dirty="0" smtClean="0"/>
              <a:t>Improve </a:t>
            </a:r>
            <a:r>
              <a:rPr lang="en-US" altLang="en-US" dirty="0"/>
              <a:t>performance by storing a </a:t>
            </a:r>
            <a:r>
              <a:rPr lang="en-US" altLang="en-US" b="1" dirty="0" err="1">
                <a:solidFill>
                  <a:srgbClr val="002060"/>
                </a:solidFill>
              </a:rPr>
              <a:t>denormalized</a:t>
            </a:r>
            <a:r>
              <a:rPr lang="en-US" altLang="en-US" b="1" dirty="0">
                <a:solidFill>
                  <a:srgbClr val="002060"/>
                </a:solidFill>
              </a:rPr>
              <a:t> relation </a:t>
            </a:r>
          </a:p>
          <a:p>
            <a:pPr lvl="1"/>
            <a:r>
              <a:rPr lang="en-US" altLang="en-US" dirty="0" smtClean="0"/>
              <a:t>Given relations are: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student (id, name, CGPA, DOB)</a:t>
            </a:r>
          </a:p>
          <a:p>
            <a:pPr marL="457200" lvl="1" indent="0">
              <a:buNone/>
            </a:pPr>
            <a:r>
              <a:rPr lang="en-US" altLang="en-US" dirty="0" smtClean="0"/>
              <a:t>Takes (ID, </a:t>
            </a:r>
            <a:r>
              <a:rPr lang="en-US" altLang="en-US" dirty="0" err="1" smtClean="0"/>
              <a:t>course_id</a:t>
            </a:r>
            <a:r>
              <a:rPr lang="en-US" altLang="en-US" dirty="0" smtClean="0"/>
              <a:t>, semester, year, grade) 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Most of the query needs access to id, name, </a:t>
            </a:r>
            <a:r>
              <a:rPr lang="en-US" altLang="en-US" dirty="0" err="1" smtClean="0"/>
              <a:t>course_id</a:t>
            </a:r>
            <a:r>
              <a:rPr lang="en-US" altLang="en-US" dirty="0" smtClean="0"/>
              <a:t>, grade.</a:t>
            </a:r>
          </a:p>
          <a:p>
            <a:pPr marL="457200" lvl="1" indent="0"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Question 36-2:</a:t>
            </a:r>
            <a:r>
              <a:rPr lang="en-US" altLang="en-US" dirty="0" smtClean="0"/>
              <a:t> </a:t>
            </a:r>
          </a:p>
          <a:p>
            <a:pPr marL="1143000" lvl="2" indent="-342900">
              <a:buFont typeface="+mj-lt"/>
              <a:buAutoNum type="alphaLcPeriod"/>
            </a:pPr>
            <a:r>
              <a:rPr lang="en-US" altLang="en-US" dirty="0" smtClean="0"/>
              <a:t>Perform schema tuning for the above query by </a:t>
            </a:r>
            <a:r>
              <a:rPr lang="en-US" altLang="en-US" dirty="0" err="1" smtClean="0"/>
              <a:t>denormalization</a:t>
            </a:r>
            <a:r>
              <a:rPr lang="en-US" altLang="en-US" dirty="0" smtClean="0"/>
              <a:t>.</a:t>
            </a:r>
          </a:p>
          <a:p>
            <a:pPr marL="1143000" lvl="2" indent="-342900">
              <a:buFont typeface="+mj-lt"/>
              <a:buAutoNum type="alphaLcPeriod"/>
            </a:pPr>
            <a:r>
              <a:rPr lang="en-US" altLang="en-US" dirty="0" smtClean="0"/>
              <a:t>Explain the drawbacks.</a:t>
            </a:r>
          </a:p>
          <a:p>
            <a:pPr marL="1143000" lvl="2" indent="-342900">
              <a:buFont typeface="+mj-lt"/>
              <a:buAutoNum type="alphaLcPeriod"/>
            </a:pPr>
            <a:r>
              <a:rPr lang="en-US" altLang="en-US" dirty="0" smtClean="0"/>
              <a:t>How these drawbacks can be removed?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8350" y="5254388"/>
            <a:ext cx="777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Price paid:  more space and more work for programmer to keep relation consistent on updates</a:t>
            </a:r>
          </a:p>
          <a:p>
            <a:r>
              <a:rPr lang="en-US" altLang="en-US" sz="1800" dirty="0"/>
              <a:t>Better to use materialized </a:t>
            </a:r>
            <a:r>
              <a:rPr lang="en-US" altLang="en-US" sz="1800" dirty="0" smtClean="0"/>
              <a:t>views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6109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Database Design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567781" cy="4903787"/>
          </a:xfrm>
        </p:spPr>
        <p:txBody>
          <a:bodyPr lIns="91440"/>
          <a:lstStyle/>
          <a:p>
            <a:pPr indent="-365760"/>
            <a:r>
              <a:rPr lang="en-US" altLang="en-US" b="1" dirty="0">
                <a:solidFill>
                  <a:srgbClr val="002060"/>
                </a:solidFill>
              </a:rPr>
              <a:t>Schema tuning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Cluster </a:t>
            </a:r>
            <a:r>
              <a:rPr lang="en-US" altLang="en-US" dirty="0"/>
              <a:t>together on the same disk page records that would </a:t>
            </a:r>
            <a:br>
              <a:rPr lang="en-US" altLang="en-US" dirty="0"/>
            </a:br>
            <a:r>
              <a:rPr lang="en-US" altLang="en-US" dirty="0"/>
              <a:t>match in a frequently required join</a:t>
            </a:r>
          </a:p>
          <a:p>
            <a:pPr lvl="1"/>
            <a:r>
              <a:rPr lang="en-US" altLang="en-US" dirty="0"/>
              <a:t> Compute join very efficiently when required</a:t>
            </a:r>
            <a:r>
              <a:rPr lang="en-US" altLang="en-US" dirty="0" smtClean="0"/>
              <a:t>.</a:t>
            </a:r>
          </a:p>
          <a:p>
            <a:pPr lvl="2"/>
            <a:endParaRPr lang="en-US" altLang="en-US" dirty="0"/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Question 36-3: </a:t>
            </a:r>
            <a:r>
              <a:rPr lang="en-US" altLang="en-US" dirty="0" smtClean="0"/>
              <a:t>Explain </a:t>
            </a:r>
            <a:r>
              <a:rPr lang="en-US" altLang="en-US" smtClean="0"/>
              <a:t>how the join </a:t>
            </a:r>
            <a:r>
              <a:rPr lang="en-US" altLang="en-US" dirty="0" smtClean="0"/>
              <a:t>will be computed very efficiently in the above case?</a:t>
            </a:r>
            <a:endParaRPr lang="en-US" altLang="en-US" dirty="0"/>
          </a:p>
          <a:p>
            <a:pPr lvl="1" indent="-365760"/>
            <a:endParaRPr lang="en-US" altLang="en-US" dirty="0">
              <a:solidFill>
                <a:srgbClr val="002060"/>
              </a:solidFill>
            </a:endParaRPr>
          </a:p>
          <a:p>
            <a:pPr indent="-36576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96409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Database Design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09824" cy="4903787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tuning</a:t>
            </a:r>
            <a:endParaRPr lang="en-US" altLang="en-US" dirty="0">
              <a:solidFill>
                <a:srgbClr val="002060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en-US" sz="1800" dirty="0"/>
              <a:t>Create appropriate indices to speed up slow </a:t>
            </a:r>
            <a:r>
              <a:rPr lang="en-US" altLang="en-US" sz="1800" dirty="0" smtClean="0"/>
              <a:t>queries/updates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(Explain!!)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en-US" sz="18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en-US" sz="1800" dirty="0" smtClean="0"/>
              <a:t>Speed </a:t>
            </a:r>
            <a:r>
              <a:rPr lang="en-US" altLang="en-US" sz="1800" dirty="0"/>
              <a:t>up slow updates by removing excess indices (tradeoff between queries and updates</a:t>
            </a:r>
            <a:r>
              <a:rPr lang="en-US" altLang="en-US" sz="1800" dirty="0" smtClean="0"/>
              <a:t>)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(Explain!!)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lvl="1"/>
            <a:endParaRPr lang="en-US" altLang="en-US" sz="1800" dirty="0" smtClean="0"/>
          </a:p>
          <a:p>
            <a:r>
              <a:rPr lang="en-US" altLang="en-US" sz="1800" dirty="0"/>
              <a:t>Given relation of NID database as:</a:t>
            </a:r>
          </a:p>
          <a:p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Person(</a:t>
            </a:r>
            <a:r>
              <a:rPr lang="en-US" altLang="en-US" sz="1800" u="sng" dirty="0"/>
              <a:t>NID</a:t>
            </a:r>
            <a:r>
              <a:rPr lang="en-US" altLang="en-US" sz="1800" dirty="0"/>
              <a:t>, name, f-name, m-name, DOB, H-no, street, city, </a:t>
            </a:r>
            <a:r>
              <a:rPr lang="en-US" altLang="en-US" sz="1800" dirty="0" err="1"/>
              <a:t>thana</a:t>
            </a:r>
            <a:r>
              <a:rPr lang="en-US" altLang="en-US" sz="1800" dirty="0"/>
              <a:t>, district, division, blood-group, height, weight, BMI, income, profession, qualification, spouse-NID)</a:t>
            </a:r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Queries on {NID, name}, {name, street, city}, {blood-group}, {income}, {weight}, {profession}</a:t>
            </a:r>
          </a:p>
          <a:p>
            <a:pPr marL="0" indent="0"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Database Design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09824" cy="4903787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tuning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sz="1800" dirty="0" smtClean="0"/>
              <a:t>Choose </a:t>
            </a:r>
            <a:r>
              <a:rPr lang="en-US" altLang="en-US" sz="1800" dirty="0"/>
              <a:t>type of index (B-tree/hash) appropriate for most </a:t>
            </a:r>
            <a:r>
              <a:rPr lang="en-US" altLang="en-US" sz="1800" dirty="0" smtClean="0"/>
              <a:t>frequent types </a:t>
            </a:r>
            <a:r>
              <a:rPr lang="en-US" altLang="en-US" sz="1800" dirty="0"/>
              <a:t>of queries.</a:t>
            </a:r>
          </a:p>
          <a:p>
            <a:pPr lvl="1"/>
            <a:endParaRPr lang="en-US" altLang="en-US" sz="1800" dirty="0" smtClean="0"/>
          </a:p>
          <a:p>
            <a:pPr lvl="1"/>
            <a:r>
              <a:rPr lang="en-US" altLang="en-US" sz="1800" dirty="0" smtClean="0"/>
              <a:t>Choose </a:t>
            </a:r>
            <a:r>
              <a:rPr lang="en-US" altLang="en-US" sz="1800" dirty="0"/>
              <a:t>which index to make clustered</a:t>
            </a:r>
          </a:p>
          <a:p>
            <a:pPr indent="-36576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1054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Database Design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09824" cy="4903787"/>
          </a:xfrm>
        </p:spPr>
        <p:txBody>
          <a:bodyPr lIns="91440"/>
          <a:lstStyle/>
          <a:p>
            <a:r>
              <a:rPr lang="en-US" altLang="en-US" sz="1800" b="1" dirty="0">
                <a:solidFill>
                  <a:srgbClr val="002060"/>
                </a:solidFill>
              </a:rPr>
              <a:t>Index tuning</a:t>
            </a:r>
            <a:endParaRPr lang="en-US" altLang="en-US" sz="1800" dirty="0">
              <a:solidFill>
                <a:srgbClr val="002060"/>
              </a:solidFill>
            </a:endParaRPr>
          </a:p>
          <a:p>
            <a:endParaRPr lang="en-US" altLang="en-US" sz="1800" dirty="0" smtClean="0"/>
          </a:p>
          <a:p>
            <a:r>
              <a:rPr lang="en-US" altLang="en-US" sz="1800" dirty="0" smtClean="0"/>
              <a:t>Index </a:t>
            </a:r>
            <a:r>
              <a:rPr lang="en-US" altLang="en-US" sz="1800" dirty="0"/>
              <a:t>tuning wizards look at past history of queries and updates (the </a:t>
            </a:r>
            <a:r>
              <a:rPr lang="en-US" altLang="en-US" sz="1800" b="1" dirty="0">
                <a:solidFill>
                  <a:srgbClr val="002060"/>
                </a:solidFill>
              </a:rPr>
              <a:t>workload</a:t>
            </a:r>
            <a:r>
              <a:rPr lang="en-US" altLang="en-US" sz="1800" dirty="0"/>
              <a:t>) and recommend which indices would be best for the workload</a:t>
            </a:r>
          </a:p>
          <a:p>
            <a:pPr indent="-365760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81153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the Database Design (Cont.)</a:t>
            </a:r>
          </a:p>
        </p:txBody>
      </p:sp>
      <p:sp>
        <p:nvSpPr>
          <p:cNvPr id="1536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772400" cy="515143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Materialized Views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Materialized views can help speed up certain queries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Particularly aggregate </a:t>
            </a:r>
            <a:r>
              <a:rPr lang="en-US" altLang="en-US" sz="1800" dirty="0" smtClean="0"/>
              <a:t>queries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r>
              <a:rPr lang="en-US" altLang="en-US" sz="1800" dirty="0"/>
              <a:t>Given relation of NID database as:</a:t>
            </a:r>
          </a:p>
          <a:p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Person(</a:t>
            </a:r>
            <a:r>
              <a:rPr lang="en-US" altLang="en-US" sz="1800" u="sng" dirty="0"/>
              <a:t>NID</a:t>
            </a:r>
            <a:r>
              <a:rPr lang="en-US" altLang="en-US" sz="1800" dirty="0"/>
              <a:t>, name, f-name, m-name, DOB, H-no, street, city, </a:t>
            </a:r>
            <a:r>
              <a:rPr lang="en-US" altLang="en-US" sz="1800" dirty="0" err="1"/>
              <a:t>thana</a:t>
            </a:r>
            <a:r>
              <a:rPr lang="en-US" altLang="en-US" sz="1800" dirty="0"/>
              <a:t>, district, division, blood-group, height, weight, BMI, income, profession, qualification, spouse-NID)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Queries on </a:t>
            </a:r>
            <a:r>
              <a:rPr lang="en-US" altLang="en-US" sz="1800" dirty="0" smtClean="0"/>
              <a:t>{</a:t>
            </a:r>
            <a:r>
              <a:rPr lang="en-US" altLang="en-US" sz="1800" dirty="0" err="1" smtClean="0"/>
              <a:t>thana</a:t>
            </a:r>
            <a:r>
              <a:rPr lang="en-US" altLang="en-US" sz="1800" dirty="0" smtClean="0"/>
              <a:t>, district, division, </a:t>
            </a:r>
            <a:r>
              <a:rPr lang="en-US" altLang="en-US" sz="1800" dirty="0" err="1" smtClean="0"/>
              <a:t>avg</a:t>
            </a:r>
            <a:r>
              <a:rPr lang="en-US" altLang="en-US" sz="1800" dirty="0" smtClean="0"/>
              <a:t>-income}, {district</a:t>
            </a:r>
            <a:r>
              <a:rPr lang="en-US" altLang="en-US" sz="1800" dirty="0"/>
              <a:t>, division, </a:t>
            </a:r>
            <a:r>
              <a:rPr lang="en-US" altLang="en-US" sz="1800" dirty="0" err="1"/>
              <a:t>avg</a:t>
            </a:r>
            <a:r>
              <a:rPr lang="en-US" altLang="en-US" sz="1800" dirty="0"/>
              <a:t>-income</a:t>
            </a:r>
            <a:r>
              <a:rPr lang="en-US" altLang="en-US" sz="1800" smtClean="0"/>
              <a:t>}, {division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avg</a:t>
            </a:r>
            <a:r>
              <a:rPr lang="en-US" altLang="en-US" sz="1800" dirty="0"/>
              <a:t>-income</a:t>
            </a:r>
            <a:r>
              <a:rPr lang="en-US" altLang="en-US" sz="1800" dirty="0" smtClean="0"/>
              <a:t>}</a:t>
            </a:r>
          </a:p>
          <a:p>
            <a:pPr marL="0" indent="0">
              <a:buNone/>
            </a:pPr>
            <a:r>
              <a:rPr lang="en-US" altLang="en-US" sz="1800" dirty="0" smtClean="0"/>
              <a:t>Option 1: Can be processed from person</a:t>
            </a:r>
          </a:p>
          <a:p>
            <a:pPr marL="0" indent="0">
              <a:buNone/>
            </a:pPr>
            <a:r>
              <a:rPr lang="en-US" altLang="en-US" sz="1800" dirty="0" smtClean="0"/>
              <a:t>Option 2: Can be processed using materialized view.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Explain how?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Tuning the Database Design (Cont.)</a:t>
            </a:r>
          </a:p>
        </p:txBody>
      </p:sp>
      <p:sp>
        <p:nvSpPr>
          <p:cNvPr id="1536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25"/>
            <a:ext cx="7772400" cy="515143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Materialized Views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dirty="0"/>
              <a:t>Overheads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Space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Time for view maintenance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Immediate view maintenance: done as part of update 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 time overhead paid by update transaction</a:t>
            </a:r>
          </a:p>
          <a:p>
            <a:pPr lvl="2">
              <a:lnSpc>
                <a:spcPct val="90000"/>
              </a:lnSpc>
            </a:pP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Deferred </a:t>
            </a:r>
            <a:r>
              <a:rPr lang="en-US" altLang="en-US" sz="1800" dirty="0"/>
              <a:t>view maintenance: done only when required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update transaction is not affected, but system time is spent on view maintenance</a:t>
            </a:r>
          </a:p>
          <a:p>
            <a:pPr lvl="4">
              <a:lnSpc>
                <a:spcPct val="90000"/>
              </a:lnSpc>
            </a:pPr>
            <a:r>
              <a:rPr lang="en-US" altLang="en-US" sz="1800" dirty="0"/>
              <a:t>until updated, the view may be </a:t>
            </a:r>
            <a:r>
              <a:rPr lang="en-US" altLang="en-US" sz="1800" dirty="0" smtClean="0"/>
              <a:t>out-of-date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4826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93219</TotalTime>
  <Words>2262</Words>
  <Application>Microsoft Office PowerPoint</Application>
  <PresentationFormat>On-screen Show (4:3)</PresentationFormat>
  <Paragraphs>303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Helvetica</vt:lpstr>
      <vt:lpstr>Monotype Sorts</vt:lpstr>
      <vt:lpstr>MS PGothic</vt:lpstr>
      <vt:lpstr>MS PGothic</vt:lpstr>
      <vt:lpstr>Times New Roman</vt:lpstr>
      <vt:lpstr>Webdings</vt:lpstr>
      <vt:lpstr>Wingdings</vt:lpstr>
      <vt:lpstr>2_db-5-grey</vt:lpstr>
      <vt:lpstr>Performance Tuning</vt:lpstr>
      <vt:lpstr>Tuning the Database Design</vt:lpstr>
      <vt:lpstr>Tuning the Database Design</vt:lpstr>
      <vt:lpstr>Tuning the Database Design</vt:lpstr>
      <vt:lpstr>Tuning the Database Design (Cont.)</vt:lpstr>
      <vt:lpstr>Tuning the Database Design (Cont.)</vt:lpstr>
      <vt:lpstr>Tuning the Database Design (Cont.)</vt:lpstr>
      <vt:lpstr>Tuning the Database Design (Cont.)</vt:lpstr>
      <vt:lpstr>Tuning the Database Design (Cont.)</vt:lpstr>
      <vt:lpstr>Tuning the Database Design (Cont.)</vt:lpstr>
      <vt:lpstr>Tuning the Database Design (Cont.)</vt:lpstr>
      <vt:lpstr>Improving Set Orientation</vt:lpstr>
      <vt:lpstr>Improving Set Orientation</vt:lpstr>
      <vt:lpstr>Improving Set Orientation</vt:lpstr>
      <vt:lpstr>Tuning of Bulk Loads and Updates</vt:lpstr>
      <vt:lpstr>Tuning of Transactions (Cont.)</vt:lpstr>
      <vt:lpstr>Tuning of Transactions (Cont.)</vt:lpstr>
      <vt:lpstr>Tuning of Transactions (Cont.)</vt:lpstr>
      <vt:lpstr>Performance Benchmarks</vt:lpstr>
      <vt:lpstr>Performance Benchmarks</vt:lpstr>
      <vt:lpstr>Performance Benchmarks (Cont.)</vt:lpstr>
      <vt:lpstr>Performance Benchmarks (Cont.)</vt:lpstr>
      <vt:lpstr>Performance Benchmarks (Cont.)</vt:lpstr>
      <vt:lpstr>Database Application Classes</vt:lpstr>
      <vt:lpstr>Benchmarks Suites</vt:lpstr>
      <vt:lpstr>Benchmarks Suites (Cont.)</vt:lpstr>
      <vt:lpstr>TPC Performance Measures</vt:lpstr>
      <vt:lpstr>TPC Performance Measures</vt:lpstr>
      <vt:lpstr>Other Benchmarks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Microsoft account</cp:lastModifiedBy>
  <cp:revision>525</cp:revision>
  <cp:lastPrinted>1999-06-28T19:27:31Z</cp:lastPrinted>
  <dcterms:created xsi:type="dcterms:W3CDTF">2009-12-21T15:40:22Z</dcterms:created>
  <dcterms:modified xsi:type="dcterms:W3CDTF">2021-07-25T00:54:11Z</dcterms:modified>
</cp:coreProperties>
</file>