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5"/>
  </p:notesMasterIdLst>
  <p:sldIdLst>
    <p:sldId id="256" r:id="rId2"/>
    <p:sldId id="257" r:id="rId3"/>
    <p:sldId id="258" r:id="rId4"/>
    <p:sldId id="259" r:id="rId5"/>
    <p:sldId id="260" r:id="rId6"/>
    <p:sldId id="261" r:id="rId7"/>
    <p:sldId id="268" r:id="rId8"/>
    <p:sldId id="264" r:id="rId9"/>
    <p:sldId id="269" r:id="rId10"/>
    <p:sldId id="271"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E8AB1-7538-4B79-877A-139CCC216809}"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844FC-7885-4FDD-9DDE-D5148E27BAC2}" type="slidenum">
              <a:rPr lang="en-IN" smtClean="0"/>
              <a:t>‹#›</a:t>
            </a:fld>
            <a:endParaRPr lang="en-IN"/>
          </a:p>
        </p:txBody>
      </p:sp>
    </p:spTree>
    <p:extLst>
      <p:ext uri="{BB962C8B-B14F-4D97-AF65-F5344CB8AC3E}">
        <p14:creationId xmlns:p14="http://schemas.microsoft.com/office/powerpoint/2010/main" val="108633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354B92-8304-4B22-9061-4556CF5D4CB9}" type="datetime1">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41122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13156-DB53-4C66-9252-01C3B11B8951}" type="datetime1">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87379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B4A8E-7F20-4DE8-B87B-B332C1C23DC3}" type="datetime1">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07445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16464-4517-4C56-B09E-90A5A95A2BFF}" type="datetime1">
              <a:rPr lang="en-IN" smtClean="0"/>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08564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2D46B8-F267-40D9-BF46-564F8540C946}" type="datetime1">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22926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70D98FD-23E1-41EE-AF1B-42E5756A9E44}" type="datetime1">
              <a:rPr lang="en-IN" smtClean="0"/>
              <a:t>27-04-2024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19374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EF76A701-B777-407F-AC8E-09A9B3DBDA47}" type="datetime1">
              <a:rPr lang="en-IN" smtClean="0"/>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7660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1F1B82-2CEC-4713-B3A7-526B78AA1457}" type="datetime1">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4056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F10D4-BE45-4650-A305-429238FE5E5D}" type="datetime1">
              <a:rPr lang="en-IN" smtClean="0"/>
              <a:t>27-04-2024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26497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F2FB11D8-CAD4-4FEB-9530-083508E177B8}" type="datetime1">
              <a:rPr lang="en-IN" smtClean="0"/>
              <a:t>27-04-2024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71460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6BB75FF-955C-4241-9887-224F7460871B}" type="datetime1">
              <a:rPr lang="en-IN" smtClean="0"/>
              <a:t>27-04-2024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3893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3E6F4C-5277-4460-BD20-17804B88A6CF}" type="datetime1">
              <a:rPr lang="en-IN" smtClean="0"/>
              <a:t>27-04-2024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89C2E9D-1E70-452B-8228-F2D7F4867990}" type="slidenum">
              <a:rPr lang="en-IN" smtClean="0"/>
              <a:t>‹#›</a:t>
            </a:fld>
            <a:endParaRPr lang="en-IN"/>
          </a:p>
        </p:txBody>
      </p:sp>
    </p:spTree>
    <p:extLst>
      <p:ext uri="{BB962C8B-B14F-4D97-AF65-F5344CB8AC3E}">
        <p14:creationId xmlns:p14="http://schemas.microsoft.com/office/powerpoint/2010/main" val="22989824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3151DB-E4FC-4CCE-B592-964976DA8512}"/>
              </a:ext>
            </a:extLst>
          </p:cNvPr>
          <p:cNvSpPr>
            <a:spLocks noGrp="1"/>
          </p:cNvSpPr>
          <p:nvPr>
            <p:ph type="subTitle" idx="1"/>
          </p:nvPr>
        </p:nvSpPr>
        <p:spPr>
          <a:xfrm>
            <a:off x="0" y="5410640"/>
            <a:ext cx="6801612" cy="1239894"/>
          </a:xfrm>
        </p:spPr>
        <p:txBody>
          <a:bodyPr/>
          <a:lstStyle/>
          <a:p>
            <a:pPr algn="l"/>
            <a:r>
              <a:rPr lang="en-IN" dirty="0">
                <a:solidFill>
                  <a:srgbClr val="002060"/>
                </a:solidFill>
                <a:latin typeface="Times New Roman" panose="02020603050405020304" pitchFamily="18" charset="0"/>
                <a:cs typeface="Times New Roman" panose="02020603050405020304" pitchFamily="18" charset="0"/>
              </a:rPr>
              <a:t>Under the guidance of </a:t>
            </a:r>
          </a:p>
          <a:p>
            <a:pPr algn="l"/>
            <a:r>
              <a:rPr lang="en-IN" dirty="0">
                <a:solidFill>
                  <a:srgbClr val="002060"/>
                </a:solidFill>
                <a:latin typeface="Times New Roman" panose="02020603050405020304" pitchFamily="18" charset="0"/>
                <a:cs typeface="Times New Roman" panose="02020603050405020304" pitchFamily="18" charset="0"/>
              </a:rPr>
              <a:t>                                  Prof. </a:t>
            </a:r>
            <a:r>
              <a:rPr lang="en-IN" dirty="0" err="1">
                <a:solidFill>
                  <a:srgbClr val="002060"/>
                </a:solidFill>
                <a:latin typeface="Times New Roman" panose="02020603050405020304" pitchFamily="18" charset="0"/>
                <a:cs typeface="Times New Roman" panose="02020603050405020304" pitchFamily="18" charset="0"/>
              </a:rPr>
              <a:t>Siddharaj</a:t>
            </a:r>
            <a:r>
              <a:rPr lang="en-IN" dirty="0">
                <a:solidFill>
                  <a:srgbClr val="002060"/>
                </a:solidFill>
                <a:latin typeface="Times New Roman" panose="02020603050405020304" pitchFamily="18" charset="0"/>
                <a:cs typeface="Times New Roman" panose="02020603050405020304" pitchFamily="18" charset="0"/>
              </a:rPr>
              <a:t> Pujari</a:t>
            </a:r>
          </a:p>
          <a:p>
            <a:endParaRPr lang="en-IN" dirty="0">
              <a:solidFill>
                <a:srgbClr val="002060"/>
              </a:solidFill>
            </a:endParaRPr>
          </a:p>
        </p:txBody>
      </p:sp>
      <p:sp>
        <p:nvSpPr>
          <p:cNvPr id="5" name="TextBox 4">
            <a:extLst>
              <a:ext uri="{FF2B5EF4-FFF2-40B4-BE49-F238E27FC236}">
                <a16:creationId xmlns:a16="http://schemas.microsoft.com/office/drawing/2014/main" id="{EE6C8159-A13B-47E8-957A-8A206E7E88BF}"/>
              </a:ext>
            </a:extLst>
          </p:cNvPr>
          <p:cNvSpPr txBox="1"/>
          <p:nvPr/>
        </p:nvSpPr>
        <p:spPr>
          <a:xfrm>
            <a:off x="2030975" y="232213"/>
            <a:ext cx="8130049" cy="2477088"/>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Walchand College of Engineering </a:t>
            </a:r>
          </a:p>
          <a:p>
            <a:pPr algn="ctr"/>
            <a:r>
              <a:rPr lang="en-US" sz="2000" b="1" i="1" dirty="0">
                <a:solidFill>
                  <a:srgbClr val="FF0000"/>
                </a:solidFill>
                <a:latin typeface="Times New Roman" panose="02020603050405020304" pitchFamily="18" charset="0"/>
                <a:cs typeface="Times New Roman" panose="02020603050405020304" pitchFamily="18" charset="0"/>
              </a:rPr>
              <a:t>(Government Aided Autonomous Institution)</a:t>
            </a:r>
          </a:p>
          <a:p>
            <a:pPr algn="ctr"/>
            <a:r>
              <a:rPr lang="en-US" sz="2800" b="1" dirty="0">
                <a:solidFill>
                  <a:srgbClr val="FF0000"/>
                </a:solidFill>
                <a:latin typeface="Times New Roman" panose="02020603050405020304" pitchFamily="18" charset="0"/>
                <a:cs typeface="Times New Roman" panose="02020603050405020304" pitchFamily="18" charset="0"/>
              </a:rPr>
              <a:t>Vishrambag, Sangli, 416415</a:t>
            </a:r>
          </a:p>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Department of Computer Science &amp; Engineering</a:t>
            </a:r>
          </a:p>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Presentation on </a:t>
            </a:r>
            <a:endParaRPr lang="en-IN" sz="2800" dirty="0">
              <a:solidFill>
                <a:srgbClr val="00206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D57FF791-7319-4D9E-AA5B-58F40314CDE4}"/>
              </a:ext>
            </a:extLst>
          </p:cNvPr>
          <p:cNvGrpSpPr/>
          <p:nvPr/>
        </p:nvGrpSpPr>
        <p:grpSpPr>
          <a:xfrm>
            <a:off x="324465" y="232213"/>
            <a:ext cx="1706510" cy="1581838"/>
            <a:chOff x="3674960" y="2718211"/>
            <a:chExt cx="1582726" cy="1647334"/>
          </a:xfrm>
        </p:grpSpPr>
        <p:pic>
          <p:nvPicPr>
            <p:cNvPr id="7" name="Picture 2" descr="Z:\Downloads\WCE Logo All Red.png">
              <a:extLst>
                <a:ext uri="{FF2B5EF4-FFF2-40B4-BE49-F238E27FC236}">
                  <a16:creationId xmlns:a16="http://schemas.microsoft.com/office/drawing/2014/main" id="{39FD1657-2378-457C-A721-82C2C53E6A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4960" y="2718211"/>
              <a:ext cx="1582726" cy="13588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0E38F9-1B2B-4830-A79E-30AC428BC9B4}"/>
                </a:ext>
              </a:extLst>
            </p:cNvPr>
            <p:cNvSpPr txBox="1"/>
            <p:nvPr/>
          </p:nvSpPr>
          <p:spPr>
            <a:xfrm>
              <a:off x="4139953" y="3923764"/>
              <a:ext cx="715625" cy="441781"/>
            </a:xfrm>
            <a:prstGeom prst="rect">
              <a:avLst/>
            </a:prstGeom>
            <a:noFill/>
          </p:spPr>
          <p:txBody>
            <a:bodyPr wrap="none" rtlCol="0">
              <a:spAutoFit/>
            </a:bodyPr>
            <a:lstStyle/>
            <a:p>
              <a:r>
                <a:rPr lang="en-US" sz="1934">
                  <a:solidFill>
                    <a:srgbClr val="FF0000"/>
                  </a:solidFill>
                </a:rPr>
                <a:t>1947</a:t>
              </a:r>
            </a:p>
          </p:txBody>
        </p:sp>
      </p:grpSp>
      <p:sp>
        <p:nvSpPr>
          <p:cNvPr id="9" name="Subtitle 2">
            <a:extLst>
              <a:ext uri="{FF2B5EF4-FFF2-40B4-BE49-F238E27FC236}">
                <a16:creationId xmlns:a16="http://schemas.microsoft.com/office/drawing/2014/main" id="{C22776B3-8F2E-4489-9C62-29E6DE717D86}"/>
              </a:ext>
            </a:extLst>
          </p:cNvPr>
          <p:cNvSpPr txBox="1">
            <a:spLocks/>
          </p:cNvSpPr>
          <p:nvPr/>
        </p:nvSpPr>
        <p:spPr>
          <a:xfrm>
            <a:off x="6256743" y="4790693"/>
            <a:ext cx="6801612" cy="1239894"/>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IN" dirty="0">
                <a:solidFill>
                  <a:srgbClr val="002060"/>
                </a:solidFill>
                <a:latin typeface="Times New Roman" panose="02020603050405020304" pitchFamily="18" charset="0"/>
                <a:cs typeface="Times New Roman" panose="02020603050405020304" pitchFamily="18" charset="0"/>
              </a:rPr>
              <a:t>Team Members:</a:t>
            </a:r>
          </a:p>
          <a:p>
            <a:pPr marL="457200" indent="-457200">
              <a:buFont typeface="+mj-lt"/>
              <a:buAutoNum type="arabicPeriod"/>
            </a:pPr>
            <a:r>
              <a:rPr lang="en-IN" dirty="0">
                <a:solidFill>
                  <a:srgbClr val="002060"/>
                </a:solidFill>
                <a:latin typeface="Times New Roman" panose="02020603050405020304" pitchFamily="18" charset="0"/>
                <a:cs typeface="Times New Roman" panose="02020603050405020304" pitchFamily="18" charset="0"/>
              </a:rPr>
              <a:t>21510027 : Datta </a:t>
            </a:r>
            <a:r>
              <a:rPr lang="en-IN" dirty="0" err="1">
                <a:solidFill>
                  <a:srgbClr val="002060"/>
                </a:solidFill>
                <a:latin typeface="Times New Roman" panose="02020603050405020304" pitchFamily="18" charset="0"/>
                <a:cs typeface="Times New Roman" panose="02020603050405020304" pitchFamily="18" charset="0"/>
              </a:rPr>
              <a:t>Gangji</a:t>
            </a:r>
            <a:endParaRPr lang="en-IN" dirty="0">
              <a:solidFill>
                <a:srgbClr val="00206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solidFill>
                  <a:srgbClr val="002060"/>
                </a:solidFill>
                <a:latin typeface="Times New Roman" panose="02020603050405020304" pitchFamily="18" charset="0"/>
                <a:cs typeface="Times New Roman" panose="02020603050405020304" pitchFamily="18" charset="0"/>
              </a:rPr>
              <a:t>21510087 :Jyotiraditya Patil</a:t>
            </a:r>
          </a:p>
          <a:p>
            <a:pPr marL="457200" indent="-457200">
              <a:buFont typeface="+mj-lt"/>
              <a:buAutoNum type="arabicPeriod"/>
            </a:pPr>
            <a:r>
              <a:rPr lang="en-IN" dirty="0">
                <a:solidFill>
                  <a:srgbClr val="002060"/>
                </a:solidFill>
                <a:latin typeface="Times New Roman" panose="02020603050405020304" pitchFamily="18" charset="0"/>
                <a:cs typeface="Times New Roman" panose="02020603050405020304" pitchFamily="18" charset="0"/>
              </a:rPr>
              <a:t>21510097 : Viraj Patil</a:t>
            </a:r>
          </a:p>
          <a:p>
            <a:pPr marL="457200" indent="-457200">
              <a:buAutoNum type="arabicPeriod"/>
            </a:pPr>
            <a:endParaRPr lang="en-IN"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endParaRPr>
          </a:p>
        </p:txBody>
      </p:sp>
      <p:sp>
        <p:nvSpPr>
          <p:cNvPr id="11" name="TextBox 10">
            <a:extLst>
              <a:ext uri="{FF2B5EF4-FFF2-40B4-BE49-F238E27FC236}">
                <a16:creationId xmlns:a16="http://schemas.microsoft.com/office/drawing/2014/main" id="{F1580E3A-3477-4E76-9B86-685AD2455D8D}"/>
              </a:ext>
            </a:extLst>
          </p:cNvPr>
          <p:cNvSpPr txBox="1"/>
          <p:nvPr/>
        </p:nvSpPr>
        <p:spPr>
          <a:xfrm>
            <a:off x="2410546" y="2902541"/>
            <a:ext cx="7370905" cy="707886"/>
          </a:xfrm>
          <a:prstGeom prst="rect">
            <a:avLst/>
          </a:prstGeom>
          <a:noFill/>
        </p:spPr>
        <p:txBody>
          <a:bodyPr wrap="square">
            <a:spAutoFit/>
          </a:bodyPr>
          <a:lstStyle/>
          <a:p>
            <a:pPr algn="ctr"/>
            <a:r>
              <a:rPr lang="en-IN" sz="4000" i="1" dirty="0" err="1">
                <a:solidFill>
                  <a:srgbClr val="002060"/>
                </a:solidFill>
                <a:latin typeface="Times New Roman" panose="02020603050405020304" pitchFamily="18" charset="0"/>
                <a:cs typeface="Times New Roman" panose="02020603050405020304" pitchFamily="18" charset="0"/>
              </a:rPr>
              <a:t>Gate.app</a:t>
            </a:r>
            <a:endParaRPr lang="en-IN" sz="4000" i="1" dirty="0">
              <a:solidFill>
                <a:srgbClr val="002060"/>
              </a:solidFill>
            </a:endParaRPr>
          </a:p>
        </p:txBody>
      </p:sp>
      <p:sp>
        <p:nvSpPr>
          <p:cNvPr id="12" name="TextBox 11">
            <a:extLst>
              <a:ext uri="{FF2B5EF4-FFF2-40B4-BE49-F238E27FC236}">
                <a16:creationId xmlns:a16="http://schemas.microsoft.com/office/drawing/2014/main" id="{A1D4FF45-61AD-40C3-9BEC-5E535A7B2BB3}"/>
              </a:ext>
            </a:extLst>
          </p:cNvPr>
          <p:cNvSpPr txBox="1"/>
          <p:nvPr/>
        </p:nvSpPr>
        <p:spPr>
          <a:xfrm>
            <a:off x="2410547" y="3948645"/>
            <a:ext cx="7370905" cy="400110"/>
          </a:xfrm>
          <a:prstGeom prst="rect">
            <a:avLst/>
          </a:prstGeom>
          <a:noFill/>
        </p:spPr>
        <p:txBody>
          <a:bodyPr wrap="square">
            <a:spAutoFit/>
          </a:bodyPr>
          <a:lstStyle/>
          <a:p>
            <a:pPr algn="ctr"/>
            <a:r>
              <a:rPr lang="en-IN" sz="2000" i="1" dirty="0">
                <a:solidFill>
                  <a:srgbClr val="002060"/>
                </a:solidFill>
                <a:latin typeface="Times New Roman" panose="02020603050405020304" pitchFamily="18" charset="0"/>
                <a:cs typeface="Times New Roman" panose="02020603050405020304" pitchFamily="18" charset="0"/>
              </a:rPr>
              <a:t>AY:2023-24</a:t>
            </a:r>
            <a:endParaRPr lang="en-IN" sz="2000" i="1" dirty="0">
              <a:solidFill>
                <a:srgbClr val="002060"/>
              </a:solidFill>
            </a:endParaRPr>
          </a:p>
        </p:txBody>
      </p:sp>
      <p:sp>
        <p:nvSpPr>
          <p:cNvPr id="13" name="TextBox 12">
            <a:extLst>
              <a:ext uri="{FF2B5EF4-FFF2-40B4-BE49-F238E27FC236}">
                <a16:creationId xmlns:a16="http://schemas.microsoft.com/office/drawing/2014/main" id="{7420F225-250C-477F-B902-6D77F0858113}"/>
              </a:ext>
            </a:extLst>
          </p:cNvPr>
          <p:cNvSpPr txBox="1"/>
          <p:nvPr/>
        </p:nvSpPr>
        <p:spPr>
          <a:xfrm>
            <a:off x="0" y="6382839"/>
            <a:ext cx="7370905" cy="400110"/>
          </a:xfrm>
          <a:prstGeom prst="rect">
            <a:avLst/>
          </a:prstGeom>
          <a:noFill/>
        </p:spPr>
        <p:txBody>
          <a:bodyPr wrap="square">
            <a:spAutoFit/>
          </a:bodyPr>
          <a:lstStyle/>
          <a:p>
            <a:r>
              <a:rPr lang="en-IN" sz="2000" i="1" dirty="0">
                <a:solidFill>
                  <a:srgbClr val="002060"/>
                </a:solidFill>
                <a:latin typeface="Times New Roman" panose="02020603050405020304" pitchFamily="18" charset="0"/>
                <a:cs typeface="Times New Roman" panose="02020603050405020304" pitchFamily="18" charset="0"/>
              </a:rPr>
              <a:t>Date: 28/04/2024</a:t>
            </a:r>
            <a:endParaRPr lang="en-IN" sz="2000" i="1" dirty="0">
              <a:solidFill>
                <a:srgbClr val="002060"/>
              </a:solidFill>
            </a:endParaRPr>
          </a:p>
        </p:txBody>
      </p:sp>
    </p:spTree>
    <p:extLst>
      <p:ext uri="{BB962C8B-B14F-4D97-AF65-F5344CB8AC3E}">
        <p14:creationId xmlns:p14="http://schemas.microsoft.com/office/powerpoint/2010/main" val="95032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3EC8-9B6E-42BF-A907-8A541CE697E4}"/>
              </a:ext>
            </a:extLst>
          </p:cNvPr>
          <p:cNvSpPr>
            <a:spLocks noGrp="1"/>
          </p:cNvSpPr>
          <p:nvPr>
            <p:ph type="title"/>
          </p:nvPr>
        </p:nvSpPr>
        <p:spPr/>
        <p:txBody>
          <a:bodyPr>
            <a:normAutofit/>
          </a:bodyPr>
          <a:lstStyle/>
          <a:p>
            <a:pPr algn="l"/>
            <a:r>
              <a:rPr lang="en-IN" sz="3100" dirty="0">
                <a:solidFill>
                  <a:srgbClr val="002060"/>
                </a:solidFill>
                <a:latin typeface="Times New Roman" panose="02020603050405020304" pitchFamily="18" charset="0"/>
                <a:cs typeface="Times New Roman" panose="02020603050405020304" pitchFamily="18" charset="0"/>
              </a:rPr>
              <a:t>I</a:t>
            </a:r>
            <a:r>
              <a:rPr lang="en" sz="3100" dirty="0">
                <a:solidFill>
                  <a:srgbClr val="002060"/>
                </a:solidFill>
                <a:latin typeface="Times New Roman" panose="02020603050405020304" pitchFamily="18" charset="0"/>
                <a:cs typeface="Times New Roman" panose="02020603050405020304" pitchFamily="18" charset="0"/>
              </a:rPr>
              <a:t>mplementation/results</a:t>
            </a:r>
            <a:endParaRPr lang="en-IN" dirty="0"/>
          </a:p>
        </p:txBody>
      </p:sp>
      <p:sp>
        <p:nvSpPr>
          <p:cNvPr id="3" name="Content Placeholder 2">
            <a:extLst>
              <a:ext uri="{FF2B5EF4-FFF2-40B4-BE49-F238E27FC236}">
                <a16:creationId xmlns:a16="http://schemas.microsoft.com/office/drawing/2014/main" id="{7CD5B167-F730-4FEB-8DC1-587A787BD864}"/>
              </a:ext>
            </a:extLst>
          </p:cNvPr>
          <p:cNvSpPr>
            <a:spLocks noGrp="1"/>
          </p:cNvSpPr>
          <p:nvPr>
            <p:ph idx="1"/>
          </p:nvPr>
        </p:nvSpPr>
        <p:spPr/>
        <p:txBody>
          <a:bodyPr>
            <a:normAutofit fontScale="92500" lnSpcReduction="10000"/>
          </a:bodyPr>
          <a:lstStyle/>
          <a:p>
            <a:pPr marL="742950" lvl="1" indent="-285750" fontAlgn="base">
              <a:spcBef>
                <a:spcPts val="1200"/>
              </a:spcBef>
              <a:buSzPts val="1000"/>
              <a:buFont typeface="Courier New" panose="02070309020205020404" pitchFamily="49" charset="0"/>
              <a:buChar char="o"/>
              <a:tabLst>
                <a:tab pos="9144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Aspirants can leverage these recommendations to optimize their study strategies and focus on areas that require improvement, leading to enhanced performance in the GATE exam.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spcBef>
                <a:spcPts val="1200"/>
              </a:spcBef>
              <a:buSzPts val="1000"/>
              <a:buFont typeface="Symbol" panose="05050102010706020507" pitchFamily="18" charset="2"/>
              <a:buChar char=""/>
              <a:tabLst>
                <a:tab pos="457200" algn="l"/>
              </a:tabLst>
            </a:pPr>
            <a:r>
              <a:rPr lang="en-IN" dirty="0">
                <a:solidFill>
                  <a:srgbClr val="000000"/>
                </a:solidFill>
                <a:effectLst/>
                <a:latin typeface="Times New Roman" panose="02020603050405020304" pitchFamily="18" charset="0"/>
                <a:ea typeface="Times New Roman" panose="02020603050405020304" pitchFamily="18" charset="0"/>
              </a:rPr>
              <a:t>Question Prediction using Machine Learning Techniques: </a:t>
            </a:r>
            <a:endParaRPr lang="en-IN" dirty="0">
              <a:effectLst/>
              <a:latin typeface="Times New Roman" panose="02020603050405020304" pitchFamily="18" charset="0"/>
              <a:ea typeface="Times New Roman" panose="02020603050405020304" pitchFamily="18" charset="0"/>
            </a:endParaRPr>
          </a:p>
          <a:p>
            <a:pPr marL="742950" lvl="1" indent="-285750" fontAlgn="base">
              <a:spcBef>
                <a:spcPts val="1200"/>
              </a:spcBef>
              <a:buSzPts val="1000"/>
              <a:buFont typeface="Courier New" panose="02070309020205020404" pitchFamily="49" charset="0"/>
              <a:buChar char="o"/>
              <a:tabLst>
                <a:tab pos="9144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Utilized machine learning techniques to predict question tags based on analysis of previous GATE exam papers.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Bef>
                <a:spcPts val="1200"/>
              </a:spcBef>
              <a:buSzPts val="1000"/>
              <a:buFont typeface="Courier New" panose="02070309020205020404" pitchFamily="49" charset="0"/>
              <a:buChar char="o"/>
              <a:tabLst>
                <a:tab pos="9144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predictive models developed enable aspirants to anticipate the types of questions likely to appear in future exams, aiding them in prioritizing their preparation efforts effectively.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Bef>
                <a:spcPts val="1200"/>
              </a:spcBef>
              <a:buSzPts val="1000"/>
              <a:buFont typeface="Courier New" panose="02070309020205020404" pitchFamily="49" charset="0"/>
              <a:buChar char="o"/>
              <a:tabLst>
                <a:tab pos="9144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 0.9167 or 91.67%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F1F8ADB-180A-42A9-B46D-C5455881D9C4}"/>
              </a:ext>
            </a:extLst>
          </p:cNvPr>
          <p:cNvSpPr>
            <a:spLocks noGrp="1"/>
          </p:cNvSpPr>
          <p:nvPr>
            <p:ph type="sldNum" sz="quarter" idx="12"/>
          </p:nvPr>
        </p:nvSpPr>
        <p:spPr/>
        <p:txBody>
          <a:bodyPr/>
          <a:lstStyle/>
          <a:p>
            <a:fld id="{589C2E9D-1E70-452B-8228-F2D7F4867990}" type="slidenum">
              <a:rPr lang="en-IN" smtClean="0"/>
              <a:t>10</a:t>
            </a:fld>
            <a:endParaRPr lang="en-IN"/>
          </a:p>
        </p:txBody>
      </p:sp>
    </p:spTree>
    <p:extLst>
      <p:ext uri="{BB962C8B-B14F-4D97-AF65-F5344CB8AC3E}">
        <p14:creationId xmlns:p14="http://schemas.microsoft.com/office/powerpoint/2010/main" val="427203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650C-6F82-4B63-9538-BCBB10845188}"/>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Conclusion</a:t>
            </a:r>
            <a:endParaRPr lang="en-IN" sz="1200" dirty="0"/>
          </a:p>
        </p:txBody>
      </p:sp>
      <p:sp>
        <p:nvSpPr>
          <p:cNvPr id="3" name="Content Placeholder 2">
            <a:extLst>
              <a:ext uri="{FF2B5EF4-FFF2-40B4-BE49-F238E27FC236}">
                <a16:creationId xmlns:a16="http://schemas.microsoft.com/office/drawing/2014/main" id="{0CCE4F7B-0FD7-4133-A853-E3233642B07D}"/>
              </a:ext>
            </a:extLst>
          </p:cNvPr>
          <p:cNvSpPr>
            <a:spLocks noGrp="1"/>
          </p:cNvSpPr>
          <p:nvPr>
            <p:ph idx="1"/>
          </p:nvPr>
        </p:nvSpPr>
        <p:spPr>
          <a:xfrm>
            <a:off x="1338606" y="2638044"/>
            <a:ext cx="9420316" cy="3101983"/>
          </a:xfrm>
        </p:spPr>
        <p:txBody>
          <a:bodyPr>
            <a:noAutofit/>
          </a:bodyPr>
          <a:lstStyle/>
          <a:p>
            <a:pPr marL="342900" lvl="0" indent="-342900" fontAlgn="base">
              <a:spcBef>
                <a:spcPts val="1200"/>
              </a:spcBef>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F42259-071B-4CF0-9591-C6DF66EC984A}"/>
              </a:ext>
            </a:extLst>
          </p:cNvPr>
          <p:cNvSpPr>
            <a:spLocks noGrp="1"/>
          </p:cNvSpPr>
          <p:nvPr>
            <p:ph type="sldNum" sz="quarter" idx="12"/>
          </p:nvPr>
        </p:nvSpPr>
        <p:spPr/>
        <p:txBody>
          <a:bodyPr/>
          <a:lstStyle/>
          <a:p>
            <a:fld id="{589C2E9D-1E70-452B-8228-F2D7F4867990}" type="slidenum">
              <a:rPr lang="en-IN" smtClean="0"/>
              <a:t>11</a:t>
            </a:fld>
            <a:endParaRPr lang="en-IN"/>
          </a:p>
        </p:txBody>
      </p:sp>
    </p:spTree>
    <p:extLst>
      <p:ext uri="{BB962C8B-B14F-4D97-AF65-F5344CB8AC3E}">
        <p14:creationId xmlns:p14="http://schemas.microsoft.com/office/powerpoint/2010/main" val="390772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650C-6F82-4B63-9538-BCBB10845188}"/>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references</a:t>
            </a:r>
            <a:endParaRPr lang="en-IN" sz="1200" dirty="0"/>
          </a:p>
        </p:txBody>
      </p:sp>
      <p:sp>
        <p:nvSpPr>
          <p:cNvPr id="3" name="Content Placeholder 2">
            <a:extLst>
              <a:ext uri="{FF2B5EF4-FFF2-40B4-BE49-F238E27FC236}">
                <a16:creationId xmlns:a16="http://schemas.microsoft.com/office/drawing/2014/main" id="{0CCE4F7B-0FD7-4133-A853-E3233642B07D}"/>
              </a:ext>
            </a:extLst>
          </p:cNvPr>
          <p:cNvSpPr>
            <a:spLocks noGrp="1"/>
          </p:cNvSpPr>
          <p:nvPr>
            <p:ph idx="1"/>
          </p:nvPr>
        </p:nvSpPr>
        <p:spPr>
          <a:xfrm>
            <a:off x="1545996" y="2506069"/>
            <a:ext cx="8851769" cy="3101983"/>
          </a:xfrm>
        </p:spPr>
        <p:txBody>
          <a:bodyPr>
            <a:noAutofit/>
          </a:bodyPr>
          <a:lstStyle/>
          <a:p>
            <a:pPr marL="342900" lvl="0" indent="-342900">
              <a:spcBef>
                <a:spcPts val="250"/>
              </a:spcBef>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rPr>
              <a:t>Smith, J., Johnson, A., &amp; Williams, B. (2018). "Personalized Learning in Exam Preparation: A Survey-based Analysis." Journal of Educational Technology, 10(2), 135-150.</a:t>
            </a:r>
            <a:endParaRPr lang="en-IN" dirty="0">
              <a:effectLst/>
              <a:latin typeface="Calibri" panose="020F0502020204030204" pitchFamily="34" charset="0"/>
              <a:ea typeface="Calibri" panose="020F0502020204030204" pitchFamily="34" charset="0"/>
            </a:endParaRPr>
          </a:p>
          <a:p>
            <a:pPr marL="342900" lvl="0" indent="-342900">
              <a:spcBef>
                <a:spcPts val="250"/>
              </a:spcBef>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rPr>
              <a:t>Johnson, C., &amp; Patel, R. (2019). "Machine Learning for Question Prediction in Educational Contexts." International Conference on Artificial Intelligence in Education Proceedings, 78-92.</a:t>
            </a:r>
            <a:endParaRPr lang="en-IN" dirty="0">
              <a:effectLst/>
              <a:latin typeface="Calibri" panose="020F0502020204030204" pitchFamily="34" charset="0"/>
              <a:ea typeface="Calibri" panose="020F0502020204030204" pitchFamily="34" charset="0"/>
            </a:endParaRPr>
          </a:p>
          <a:p>
            <a:pPr marL="342900" lvl="0" indent="-342900">
              <a:spcBef>
                <a:spcPts val="15"/>
              </a:spcBef>
              <a:spcAft>
                <a:spcPts val="0"/>
              </a:spcAft>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rPr>
              <a:t>Gupta, S., &amp; Singh, M. (2020). "Artificial Intelligence in Educational Platforms: A Literature Review." Journal of Educational Technology Research, 15(4), 289-305.</a:t>
            </a:r>
            <a:endParaRPr lang="en-IN" dirty="0">
              <a:effectLst/>
              <a:latin typeface="Calibri" panose="020F0502020204030204" pitchFamily="34" charset="0"/>
              <a:ea typeface="Calibri" panose="020F0502020204030204" pitchFamily="34" charset="0"/>
            </a:endParaRPr>
          </a:p>
          <a:p>
            <a:pPr marL="342900" lvl="0" indent="-342900" algn="just">
              <a:spcBef>
                <a:spcPts val="250"/>
              </a:spcBef>
              <a:buFont typeface="+mj-lt"/>
              <a:buAutoNum type="arabicPeriod"/>
            </a:pPr>
            <a:r>
              <a:rPr lang="en-US" dirty="0">
                <a:solidFill>
                  <a:srgbClr val="000000"/>
                </a:solidFill>
                <a:effectLst/>
                <a:latin typeface="Times New Roman" panose="02020603050405020304" pitchFamily="18" charset="0"/>
                <a:ea typeface="Times New Roman" panose="02020603050405020304" pitchFamily="18" charset="0"/>
              </a:rPr>
              <a:t>Liang, Q., &amp; Chen, Z. (2021). "Trends and Patterns in GATE Exam Questions: A Statistical Analysis." Journal of Engineering Education Research, 25(3), 210-225.</a:t>
            </a:r>
            <a:endParaRPr lang="en-IN" dirty="0">
              <a:effectLst/>
              <a:latin typeface="Calibri" panose="020F0502020204030204" pitchFamily="34" charset="0"/>
              <a:ea typeface="Calibri" panose="020F0502020204030204" pitchFamily="34" charset="0"/>
            </a:endParaRPr>
          </a:p>
          <a:p>
            <a:pPr marL="342900" lvl="0" indent="-342900" algn="just">
              <a:spcBef>
                <a:spcPts val="250"/>
              </a:spcBef>
              <a:buFont typeface="+mj-lt"/>
              <a:buAutoNum type="arabicPeriod"/>
            </a:pPr>
            <a:r>
              <a:rPr lang="en-US" dirty="0">
                <a:solidFill>
                  <a:srgbClr val="000000"/>
                </a:solidFill>
                <a:effectLst/>
                <a:latin typeface="Times New Roman" panose="02020603050405020304" pitchFamily="18" charset="0"/>
                <a:ea typeface="Times New Roman" panose="02020603050405020304" pitchFamily="18" charset="0"/>
              </a:rPr>
              <a:t>Kumar, V., et al. (2022). "Impact of Practice Tests on Exam Performance: A Survey-based Study." International Journal of Educational Assessment, 18(1), 55-68.</a:t>
            </a:r>
            <a:endParaRPr lang="en-IN" dirty="0">
              <a:effectLst/>
              <a:latin typeface="Calibri" panose="020F0502020204030204" pitchFamily="34" charset="0"/>
              <a:ea typeface="Calibri" panose="020F0502020204030204" pitchFamily="34" charset="0"/>
            </a:endParaRPr>
          </a:p>
          <a:p>
            <a:pPr>
              <a:spcBef>
                <a:spcPts val="15"/>
              </a:spcBef>
            </a:pPr>
            <a:r>
              <a:rPr lang="en-US" b="1" dirty="0">
                <a:effectLst/>
                <a:latin typeface="Times New Roman" panose="02020603050405020304" pitchFamily="18" charset="0"/>
                <a:ea typeface="Calibri" panose="020F0502020204030204" pitchFamily="34" charset="0"/>
              </a:rPr>
              <a:t> </a:t>
            </a:r>
            <a:endParaRPr lang="en-IN" dirty="0">
              <a:effectLst/>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F9F42259-071B-4CF0-9591-C6DF66EC984A}"/>
              </a:ext>
            </a:extLst>
          </p:cNvPr>
          <p:cNvSpPr>
            <a:spLocks noGrp="1"/>
          </p:cNvSpPr>
          <p:nvPr>
            <p:ph type="sldNum" sz="quarter" idx="12"/>
          </p:nvPr>
        </p:nvSpPr>
        <p:spPr/>
        <p:txBody>
          <a:bodyPr/>
          <a:lstStyle/>
          <a:p>
            <a:fld id="{589C2E9D-1E70-452B-8228-F2D7F4867990}" type="slidenum">
              <a:rPr lang="en-IN" smtClean="0"/>
              <a:t>12</a:t>
            </a:fld>
            <a:endParaRPr lang="en-IN"/>
          </a:p>
        </p:txBody>
      </p:sp>
    </p:spTree>
    <p:extLst>
      <p:ext uri="{BB962C8B-B14F-4D97-AF65-F5344CB8AC3E}">
        <p14:creationId xmlns:p14="http://schemas.microsoft.com/office/powerpoint/2010/main" val="193273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C088ED-8681-4D15-B50D-AB7C6238D1F2}"/>
              </a:ext>
            </a:extLst>
          </p:cNvPr>
          <p:cNvSpPr>
            <a:spLocks noGrp="1"/>
          </p:cNvSpPr>
          <p:nvPr>
            <p:ph type="sldNum" sz="quarter" idx="12"/>
          </p:nvPr>
        </p:nvSpPr>
        <p:spPr/>
        <p:txBody>
          <a:bodyPr/>
          <a:lstStyle/>
          <a:p>
            <a:fld id="{589C2E9D-1E70-452B-8228-F2D7F4867990}" type="slidenum">
              <a:rPr lang="en-IN" smtClean="0"/>
              <a:t>13</a:t>
            </a:fld>
            <a:endParaRPr lang="en-IN"/>
          </a:p>
        </p:txBody>
      </p:sp>
      <p:sp>
        <p:nvSpPr>
          <p:cNvPr id="5" name="Rectangle 4">
            <a:extLst>
              <a:ext uri="{FF2B5EF4-FFF2-40B4-BE49-F238E27FC236}">
                <a16:creationId xmlns:a16="http://schemas.microsoft.com/office/drawing/2014/main" id="{DA6AF056-007A-47F6-BBA1-B6568AA3A420}"/>
              </a:ext>
            </a:extLst>
          </p:cNvPr>
          <p:cNvSpPr/>
          <p:nvPr/>
        </p:nvSpPr>
        <p:spPr>
          <a:xfrm>
            <a:off x="3779821" y="2828835"/>
            <a:ext cx="4632358" cy="1200329"/>
          </a:xfrm>
          <a:prstGeom prst="rect">
            <a:avLst/>
          </a:prstGeom>
          <a:noFill/>
          <a:effectLst>
            <a:glow rad="228600">
              <a:schemeClr val="accent3">
                <a:satMod val="175000"/>
                <a:alpha val="40000"/>
              </a:schemeClr>
            </a:glow>
          </a:effectLst>
        </p:spPr>
        <p:txBody>
          <a:bodyPr wrap="none" lIns="91440" tIns="45720" rIns="91440" bIns="45720">
            <a:spAutoFit/>
          </a:bodyPr>
          <a:lstStyle/>
          <a:p>
            <a:pPr algn="ctr"/>
            <a:r>
              <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41049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C4EC-2A8F-4CCC-BF27-71F2B0F6AA48}"/>
              </a:ext>
            </a:extLst>
          </p:cNvPr>
          <p:cNvSpPr>
            <a:spLocks noGrp="1"/>
          </p:cNvSpPr>
          <p:nvPr>
            <p:ph type="title"/>
          </p:nvPr>
        </p:nvSpPr>
        <p:spPr/>
        <p:txBody>
          <a:bodyPr>
            <a:normAutofit/>
          </a:bodyPr>
          <a:lstStyle/>
          <a:p>
            <a:r>
              <a:rPr lang="en" dirty="0">
                <a:solidFill>
                  <a:srgbClr val="002060"/>
                </a:solidFill>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4BA989-E61C-4D85-8CAF-EB253F491512}"/>
              </a:ext>
            </a:extLst>
          </p:cNvPr>
          <p:cNvSpPr>
            <a:spLocks noGrp="1"/>
          </p:cNvSpPr>
          <p:nvPr>
            <p:ph idx="1"/>
          </p:nvPr>
        </p:nvSpPr>
        <p:spPr/>
        <p:txBody>
          <a:bodyPr>
            <a:normAutofit lnSpcReduction="10000"/>
          </a:bodyPr>
          <a:lstStyle/>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Abstract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Problem statement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Objectives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Methodology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UML diagrams</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Technology stack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Implementation/Results</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Outcomes/Applications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Conclusion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References</a:t>
            </a:r>
          </a:p>
          <a:p>
            <a:endParaRPr lang="en-IN" dirty="0"/>
          </a:p>
        </p:txBody>
      </p:sp>
      <p:sp>
        <p:nvSpPr>
          <p:cNvPr id="4" name="Slide Number Placeholder 3">
            <a:extLst>
              <a:ext uri="{FF2B5EF4-FFF2-40B4-BE49-F238E27FC236}">
                <a16:creationId xmlns:a16="http://schemas.microsoft.com/office/drawing/2014/main" id="{64F43ADA-E2A4-4727-9FAD-490C6BAC02BC}"/>
              </a:ext>
            </a:extLst>
          </p:cNvPr>
          <p:cNvSpPr>
            <a:spLocks noGrp="1"/>
          </p:cNvSpPr>
          <p:nvPr>
            <p:ph type="sldNum" sz="quarter" idx="12"/>
          </p:nvPr>
        </p:nvSpPr>
        <p:spPr/>
        <p:txBody>
          <a:bodyPr/>
          <a:lstStyle/>
          <a:p>
            <a:fld id="{589C2E9D-1E70-452B-8228-F2D7F4867990}" type="slidenum">
              <a:rPr lang="en-IN" smtClean="0"/>
              <a:t>2</a:t>
            </a:fld>
            <a:endParaRPr lang="en-IN"/>
          </a:p>
        </p:txBody>
      </p:sp>
    </p:spTree>
    <p:extLst>
      <p:ext uri="{BB962C8B-B14F-4D97-AF65-F5344CB8AC3E}">
        <p14:creationId xmlns:p14="http://schemas.microsoft.com/office/powerpoint/2010/main" val="81347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6E3C-0D50-4BD2-B3ED-27AE98BFF6AF}"/>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9A6AEE-FDD4-4D07-B1F7-AD564EB65A7F}"/>
              </a:ext>
            </a:extLst>
          </p:cNvPr>
          <p:cNvSpPr>
            <a:spLocks noGrp="1"/>
          </p:cNvSpPr>
          <p:nvPr>
            <p:ph idx="1"/>
          </p:nvPr>
        </p:nvSpPr>
        <p:spPr>
          <a:xfrm>
            <a:off x="1128075" y="2487215"/>
            <a:ext cx="9935850" cy="3101983"/>
          </a:xfrm>
        </p:spPr>
        <p:txBody>
          <a:bodyPr>
            <a:no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The Graduate Aptitude Test in Engineering (GATE) stands as a pivotal examination for engineering graduates seeking higher education, research opportunities, and esteemed career paths in engineering and technology. However, the preparation process for GATE poses significant challenges, including the need to navigate a vast syllabus, master complex concepts, and develop effective study strategies.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project seeks to revolutionize GATE exam preparation through an innovative web platform. It offers a vast repository of practice papers meticulously aligned with the exam's format and difficulty levels. Leveraging advanced AI algorithms, the platform provides personalized performance analysis and study recommendations tailored to each aspirant's strengths and weaknesses.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Furthermore, the platform harnesses predictive modeling techniques to anticipate question tags likely to appear in future exams. By analyzing extensive datasets of past GATE papers and trends, it empowers aspirants with valuable insights into the exam's patterns. This enables them to streamline their preparation efforts and focus on the most relevant topics, increasing their chances of success.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6E02BE-1217-48EC-ADF7-9075413B5FC2}"/>
              </a:ext>
            </a:extLst>
          </p:cNvPr>
          <p:cNvSpPr>
            <a:spLocks noGrp="1"/>
          </p:cNvSpPr>
          <p:nvPr>
            <p:ph type="sldNum" sz="quarter" idx="12"/>
          </p:nvPr>
        </p:nvSpPr>
        <p:spPr/>
        <p:txBody>
          <a:bodyPr/>
          <a:lstStyle/>
          <a:p>
            <a:fld id="{589C2E9D-1E70-452B-8228-F2D7F4867990}" type="slidenum">
              <a:rPr lang="en-IN" smtClean="0"/>
              <a:t>3</a:t>
            </a:fld>
            <a:endParaRPr lang="en-IN"/>
          </a:p>
        </p:txBody>
      </p:sp>
    </p:spTree>
    <p:extLst>
      <p:ext uri="{BB962C8B-B14F-4D97-AF65-F5344CB8AC3E}">
        <p14:creationId xmlns:p14="http://schemas.microsoft.com/office/powerpoint/2010/main" val="208886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9B6F-2AE6-4CB0-8B4B-8A3D6941281B}"/>
              </a:ext>
            </a:extLst>
          </p:cNvPr>
          <p:cNvSpPr>
            <a:spLocks noGrp="1"/>
          </p:cNvSpPr>
          <p:nvPr>
            <p:ph type="title"/>
          </p:nvPr>
        </p:nvSpPr>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Problem statement</a:t>
            </a:r>
            <a:br>
              <a:rPr lang="en" dirty="0">
                <a:solidFill>
                  <a:srgbClr val="00206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066B3C2-C8E4-4072-9D8C-96C15F753978}"/>
              </a:ext>
            </a:extLst>
          </p:cNvPr>
          <p:cNvSpPr>
            <a:spLocks noGrp="1"/>
          </p:cNvSpPr>
          <p:nvPr>
            <p:ph idx="1"/>
          </p:nvPr>
        </p:nvSpPr>
        <p:spPr>
          <a:xfrm>
            <a:off x="2231136" y="2638045"/>
            <a:ext cx="7729728" cy="2414722"/>
          </a:xfrm>
        </p:spPr>
        <p:txBody>
          <a:bodyPr/>
          <a:lstStyle/>
          <a:p>
            <a:r>
              <a:rPr lang="en-US" sz="1800" dirty="0">
                <a:effectLst/>
                <a:latin typeface="Times New Roman" panose="02020603050405020304" pitchFamily="18" charset="0"/>
                <a:ea typeface="Times New Roman" panose="02020603050405020304" pitchFamily="18" charset="0"/>
              </a:rPr>
              <a:t>Design and develop a web-based portal, named </a:t>
            </a:r>
            <a:r>
              <a:rPr lang="en-US" sz="1800" dirty="0" err="1">
                <a:effectLst/>
                <a:latin typeface="Times New Roman" panose="02020603050405020304" pitchFamily="18" charset="0"/>
                <a:ea typeface="Times New Roman" panose="02020603050405020304" pitchFamily="18" charset="0"/>
              </a:rPr>
              <a:t>GATE.app</a:t>
            </a:r>
            <a:r>
              <a:rPr lang="en-US" sz="1800" dirty="0">
                <a:effectLst/>
                <a:latin typeface="Times New Roman" panose="02020603050405020304" pitchFamily="18" charset="0"/>
                <a:ea typeface="Times New Roman" panose="02020603050405020304" pitchFamily="18" charset="0"/>
              </a:rPr>
              <a:t>, to assist Graduate Aptitude Test in Engineering (GATE) aspirants in improving their performance through practice papers and personalized ML-driven recommendations. Additionally, implement question prediction using machine learning techniques based on analysis of previous papers.</a:t>
            </a:r>
            <a:endParaRPr lang="en-IN" sz="1800" dirty="0">
              <a:effectLst/>
              <a:latin typeface="Calibri" panose="020F0502020204030204" pitchFamily="34" charset="0"/>
              <a:ea typeface="Calibri" panose="020F0502020204030204" pitchFamily="34" charset="0"/>
            </a:endParaRPr>
          </a:p>
          <a:p>
            <a:pPr marL="0" indent="0">
              <a:buNone/>
            </a:pPr>
            <a:endParaRPr lang="en-IN" sz="1800" dirty="0">
              <a:effectLst/>
              <a:latin typeface="Calibri" panose="020F0502020204030204" pitchFamily="34"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2077EA06-7BF8-4887-AFE9-46602F403710}"/>
              </a:ext>
            </a:extLst>
          </p:cNvPr>
          <p:cNvSpPr>
            <a:spLocks noGrp="1"/>
          </p:cNvSpPr>
          <p:nvPr>
            <p:ph type="sldNum" sz="quarter" idx="12"/>
          </p:nvPr>
        </p:nvSpPr>
        <p:spPr/>
        <p:txBody>
          <a:bodyPr/>
          <a:lstStyle/>
          <a:p>
            <a:fld id="{589C2E9D-1E70-452B-8228-F2D7F4867990}" type="slidenum">
              <a:rPr lang="en-IN" smtClean="0"/>
              <a:t>4</a:t>
            </a:fld>
            <a:endParaRPr lang="en-IN"/>
          </a:p>
        </p:txBody>
      </p:sp>
    </p:spTree>
    <p:extLst>
      <p:ext uri="{BB962C8B-B14F-4D97-AF65-F5344CB8AC3E}">
        <p14:creationId xmlns:p14="http://schemas.microsoft.com/office/powerpoint/2010/main" val="66939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6C34-D4B8-409E-AC9A-25306E428EB2}"/>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Objectives </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1B7312-7EB3-4E5C-BB0C-7C976E784E30}"/>
              </a:ext>
            </a:extLst>
          </p:cNvPr>
          <p:cNvSpPr>
            <a:spLocks noGrp="1"/>
          </p:cNvSpPr>
          <p:nvPr>
            <p:ph idx="1"/>
          </p:nvPr>
        </p:nvSpPr>
        <p:spPr>
          <a:xfrm>
            <a:off x="2231136" y="2638044"/>
            <a:ext cx="7729728" cy="2527845"/>
          </a:xfrm>
        </p:spPr>
        <p:txBody>
          <a:bodyPr/>
          <a:lstStyle/>
          <a:p>
            <a:pPr marL="342900" lvl="0" indent="-342900">
              <a:spcBef>
                <a:spcPts val="250"/>
              </a:spcBef>
              <a:buSzPts val="1300"/>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develop a user-friendly web portal for GATE exam preparation.</a:t>
            </a:r>
            <a:endParaRPr lang="en-IN" sz="1800" dirty="0">
              <a:effectLst/>
              <a:latin typeface="Calibri" panose="020F0502020204030204" pitchFamily="34" charset="0"/>
              <a:ea typeface="Calibri" panose="020F0502020204030204" pitchFamily="34" charset="0"/>
            </a:endParaRPr>
          </a:p>
          <a:p>
            <a:pPr marL="342900" lvl="0" indent="-342900">
              <a:spcBef>
                <a:spcPts val="250"/>
              </a:spcBef>
              <a:buSzPts val="1300"/>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provide personalized performance analysis and recommendations.</a:t>
            </a:r>
            <a:endParaRPr lang="en-IN" sz="1800" dirty="0">
              <a:effectLst/>
              <a:latin typeface="Calibri" panose="020F0502020204030204" pitchFamily="34" charset="0"/>
              <a:ea typeface="Calibri" panose="020F0502020204030204" pitchFamily="34" charset="0"/>
            </a:endParaRPr>
          </a:p>
          <a:p>
            <a:pPr marL="342900" lvl="0" indent="-342900">
              <a:buSzPts val="1300"/>
              <a:buFont typeface="+mj-lt"/>
              <a:buAutoNum type="arabicPeriod"/>
              <a:tabLst>
                <a:tab pos="52324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utilize machine learning techniques for question tag prediction based on previous papers.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36EE3F7-5851-4D6B-AE4D-C36E92E270DB}"/>
              </a:ext>
            </a:extLst>
          </p:cNvPr>
          <p:cNvSpPr>
            <a:spLocks noGrp="1"/>
          </p:cNvSpPr>
          <p:nvPr>
            <p:ph type="sldNum" sz="quarter" idx="12"/>
          </p:nvPr>
        </p:nvSpPr>
        <p:spPr/>
        <p:txBody>
          <a:bodyPr/>
          <a:lstStyle/>
          <a:p>
            <a:fld id="{589C2E9D-1E70-452B-8228-F2D7F4867990}" type="slidenum">
              <a:rPr lang="en-IN" smtClean="0"/>
              <a:t>5</a:t>
            </a:fld>
            <a:endParaRPr lang="en-IN"/>
          </a:p>
        </p:txBody>
      </p:sp>
    </p:spTree>
    <p:extLst>
      <p:ext uri="{BB962C8B-B14F-4D97-AF65-F5344CB8AC3E}">
        <p14:creationId xmlns:p14="http://schemas.microsoft.com/office/powerpoint/2010/main" val="77846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C2EA-FC55-43A8-8985-B4E557037ECE}"/>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Methodolgy</a:t>
            </a:r>
            <a:endParaRPr lang="en-IN" sz="25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F63152-5440-409C-B235-0BFB5974B06F}"/>
              </a:ext>
            </a:extLst>
          </p:cNvPr>
          <p:cNvSpPr>
            <a:spLocks noGrp="1"/>
          </p:cNvSpPr>
          <p:nvPr>
            <p:ph idx="1"/>
          </p:nvPr>
        </p:nvSpPr>
        <p:spPr/>
        <p:txBody>
          <a:bodyPr>
            <a:normAutofit/>
          </a:bodyPr>
          <a:lstStyle/>
          <a:p>
            <a:pPr marL="342900" lvl="0" indent="-342900">
              <a:spcBef>
                <a:spcPts val="250"/>
              </a:spcBef>
              <a:buFont typeface="+mj-lt"/>
              <a:buAutoNum type="arabicPeriod"/>
            </a:pPr>
            <a:r>
              <a:rPr lang="en-US" sz="1800" dirty="0">
                <a:effectLst/>
                <a:latin typeface="Times New Roman" panose="02020603050405020304" pitchFamily="18" charset="0"/>
                <a:ea typeface="Calibri" panose="020F0502020204030204" pitchFamily="34" charset="0"/>
              </a:rPr>
              <a:t>Research: Gather stakeholder input and market insights to shape </a:t>
            </a:r>
            <a:r>
              <a:rPr lang="en-US" sz="1800" dirty="0" err="1">
                <a:effectLst/>
                <a:latin typeface="Times New Roman" panose="02020603050405020304" pitchFamily="18" charset="0"/>
                <a:ea typeface="Calibri" panose="020F0502020204030204" pitchFamily="34" charset="0"/>
              </a:rPr>
              <a:t>GATE.app</a:t>
            </a:r>
            <a:r>
              <a:rPr lang="en-US" sz="1800" dirty="0">
                <a:effectLst/>
                <a:latin typeface="Times New Roman" panose="02020603050405020304" pitchFamily="18" charset="0"/>
                <a:ea typeface="Calibri" panose="020F0502020204030204" pitchFamily="34" charset="0"/>
              </a:rPr>
              <a:t> features.</a:t>
            </a:r>
          </a:p>
          <a:p>
            <a:pPr marL="342900" lvl="0" indent="-342900">
              <a:spcBef>
                <a:spcPts val="250"/>
              </a:spcBef>
              <a:buFont typeface="+mj-lt"/>
              <a:buAutoNum type="arabicPeriod"/>
            </a:pPr>
            <a:r>
              <a:rPr lang="en-US" sz="1800" dirty="0">
                <a:effectLst/>
                <a:latin typeface="Times New Roman" panose="02020603050405020304" pitchFamily="18" charset="0"/>
                <a:ea typeface="Calibri" panose="020F0502020204030204" pitchFamily="34" charset="0"/>
              </a:rPr>
              <a:t>Tech Tools: Choose HTML/CSS, JavaScript, and Python frameworks for user-friendly design.</a:t>
            </a:r>
          </a:p>
          <a:p>
            <a:pPr marL="342900" lvl="0" indent="-342900">
              <a:spcBef>
                <a:spcPts val="250"/>
              </a:spcBef>
              <a:buFont typeface="+mj-lt"/>
              <a:buAutoNum type="arabicPeriod"/>
            </a:pPr>
            <a:r>
              <a:rPr lang="en-US" sz="1800" dirty="0">
                <a:effectLst/>
                <a:latin typeface="Times New Roman" panose="02020603050405020304" pitchFamily="18" charset="0"/>
                <a:ea typeface="Calibri" panose="020F0502020204030204" pitchFamily="34" charset="0"/>
              </a:rPr>
              <a:t>Provide recommendation and analysis on the basis of visualization.</a:t>
            </a:r>
          </a:p>
          <a:p>
            <a:pPr marL="342900" lvl="0" indent="-342900">
              <a:spcBef>
                <a:spcPts val="250"/>
              </a:spcBef>
              <a:buFont typeface="+mj-lt"/>
              <a:buAutoNum type="arabicPeriod"/>
            </a:pPr>
            <a:r>
              <a:rPr lang="en-US" sz="1800" dirty="0">
                <a:effectLst/>
                <a:latin typeface="Times New Roman" panose="02020603050405020304" pitchFamily="18" charset="0"/>
                <a:ea typeface="Calibri" panose="020F0502020204030204" pitchFamily="34" charset="0"/>
              </a:rPr>
              <a:t>Predictive Models: Create models to anticipate exam topics, aiding focused preparation.</a:t>
            </a:r>
          </a:p>
          <a:p>
            <a:pPr marL="342900" lvl="0" indent="-342900">
              <a:spcBef>
                <a:spcPts val="250"/>
              </a:spcBef>
              <a:buFont typeface="+mj-lt"/>
              <a:buAutoNum type="arabicPeriod"/>
            </a:pPr>
            <a:r>
              <a:rPr lang="en-US" sz="1800" dirty="0">
                <a:effectLst/>
                <a:latin typeface="Times New Roman" panose="02020603050405020304" pitchFamily="18" charset="0"/>
                <a:ea typeface="Calibri" panose="020F0502020204030204" pitchFamily="34" charset="0"/>
              </a:rPr>
              <a:t>Testing: Conduct rigorous tests for reliability, scalability, and security.</a:t>
            </a:r>
          </a:p>
          <a:p>
            <a:pPr marL="342900" lvl="0" indent="-342900">
              <a:spcBef>
                <a:spcPts val="250"/>
              </a:spcBef>
              <a:buFont typeface="+mj-lt"/>
              <a:buAutoNum type="arabicPeriod"/>
            </a:pPr>
            <a:r>
              <a:rPr lang="en-US" sz="1800" dirty="0">
                <a:effectLst/>
                <a:latin typeface="Times New Roman" panose="02020603050405020304" pitchFamily="18" charset="0"/>
                <a:ea typeface="Calibri" panose="020F0502020204030204" pitchFamily="34" charset="0"/>
              </a:rPr>
              <a:t>Deployment: Establish hosting, pipelines, and CI/CD for seamless updates.</a:t>
            </a:r>
          </a:p>
          <a:p>
            <a:pPr marL="342900" lvl="0" indent="-342900">
              <a:spcBef>
                <a:spcPts val="250"/>
              </a:spcBef>
              <a:buFont typeface="+mj-lt"/>
              <a:buAutoNum type="arabicPeriod"/>
            </a:pPr>
            <a:r>
              <a:rPr lang="en-US" sz="1800" dirty="0">
                <a:effectLst/>
                <a:latin typeface="Times New Roman" panose="02020603050405020304" pitchFamily="18" charset="0"/>
                <a:ea typeface="Calibri" panose="020F0502020204030204" pitchFamily="34" charset="0"/>
              </a:rPr>
              <a:t>Feedback Loop: Collect user input for continuous platform refinement.</a:t>
            </a:r>
            <a:endParaRPr lang="en-IN" sz="1800" dirty="0">
              <a:effectLst/>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278A7BD2-D409-4D63-A155-D2C8B3FB2F76}"/>
              </a:ext>
            </a:extLst>
          </p:cNvPr>
          <p:cNvSpPr>
            <a:spLocks noGrp="1"/>
          </p:cNvSpPr>
          <p:nvPr>
            <p:ph type="sldNum" sz="quarter" idx="12"/>
          </p:nvPr>
        </p:nvSpPr>
        <p:spPr/>
        <p:txBody>
          <a:bodyPr/>
          <a:lstStyle/>
          <a:p>
            <a:fld id="{589C2E9D-1E70-452B-8228-F2D7F4867990}" type="slidenum">
              <a:rPr lang="en-IN" smtClean="0"/>
              <a:t>6</a:t>
            </a:fld>
            <a:endParaRPr lang="en-IN"/>
          </a:p>
        </p:txBody>
      </p:sp>
    </p:spTree>
    <p:extLst>
      <p:ext uri="{BB962C8B-B14F-4D97-AF65-F5344CB8AC3E}">
        <p14:creationId xmlns:p14="http://schemas.microsoft.com/office/powerpoint/2010/main" val="189375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C2EA-FC55-43A8-8985-B4E557037ECE}"/>
              </a:ext>
            </a:extLst>
          </p:cNvPr>
          <p:cNvSpPr>
            <a:spLocks noGrp="1"/>
          </p:cNvSpPr>
          <p:nvPr>
            <p:ph type="title"/>
          </p:nvPr>
        </p:nvSpPr>
        <p:spPr>
          <a:xfrm>
            <a:off x="2231136" y="587619"/>
            <a:ext cx="7729728" cy="1188720"/>
          </a:xfrm>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Diagram</a:t>
            </a:r>
            <a:endParaRPr lang="en-IN" sz="2500" dirty="0">
              <a:solidFill>
                <a:srgbClr val="00206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9B1C3D8-20F8-0D16-7CE1-8BFBA102CC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205" y="2186204"/>
            <a:ext cx="5342076" cy="4007605"/>
          </a:xfrm>
        </p:spPr>
      </p:pic>
      <p:sp>
        <p:nvSpPr>
          <p:cNvPr id="4" name="Slide Number Placeholder 3">
            <a:extLst>
              <a:ext uri="{FF2B5EF4-FFF2-40B4-BE49-F238E27FC236}">
                <a16:creationId xmlns:a16="http://schemas.microsoft.com/office/drawing/2014/main" id="{278A7BD2-D409-4D63-A155-D2C8B3FB2F76}"/>
              </a:ext>
            </a:extLst>
          </p:cNvPr>
          <p:cNvSpPr>
            <a:spLocks noGrp="1"/>
          </p:cNvSpPr>
          <p:nvPr>
            <p:ph type="sldNum" sz="quarter" idx="12"/>
          </p:nvPr>
        </p:nvSpPr>
        <p:spPr/>
        <p:txBody>
          <a:bodyPr/>
          <a:lstStyle/>
          <a:p>
            <a:fld id="{589C2E9D-1E70-452B-8228-F2D7F4867990}" type="slidenum">
              <a:rPr lang="en-IN" smtClean="0"/>
              <a:t>7</a:t>
            </a:fld>
            <a:endParaRPr lang="en-IN"/>
          </a:p>
        </p:txBody>
      </p:sp>
      <p:pic>
        <p:nvPicPr>
          <p:cNvPr id="9" name="Picture 8">
            <a:extLst>
              <a:ext uri="{FF2B5EF4-FFF2-40B4-BE49-F238E27FC236}">
                <a16:creationId xmlns:a16="http://schemas.microsoft.com/office/drawing/2014/main" id="{69638ACA-621A-C9AE-45ED-2161D2A1E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9645" y="2289946"/>
            <a:ext cx="8267307" cy="4450173"/>
          </a:xfrm>
          <a:prstGeom prst="rect">
            <a:avLst/>
          </a:prstGeom>
        </p:spPr>
      </p:pic>
    </p:spTree>
    <p:extLst>
      <p:ext uri="{BB962C8B-B14F-4D97-AF65-F5344CB8AC3E}">
        <p14:creationId xmlns:p14="http://schemas.microsoft.com/office/powerpoint/2010/main" val="348215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612-44B2-4D4F-AB21-1D4C896FD448}"/>
              </a:ext>
            </a:extLst>
          </p:cNvPr>
          <p:cNvSpPr>
            <a:spLocks noGrp="1"/>
          </p:cNvSpPr>
          <p:nvPr>
            <p:ph type="title"/>
          </p:nvPr>
        </p:nvSpPr>
        <p:spPr/>
        <p:txBody>
          <a:bodyPr>
            <a:normAutofit fontScale="90000"/>
          </a:bodyPr>
          <a:lstStyle/>
          <a:p>
            <a:pPr algn="l"/>
            <a:r>
              <a:rPr lang="en" sz="3100" dirty="0">
                <a:solidFill>
                  <a:srgbClr val="002060"/>
                </a:solidFill>
                <a:latin typeface="Times New Roman" panose="02020603050405020304" pitchFamily="18" charset="0"/>
                <a:cs typeface="Times New Roman" panose="02020603050405020304" pitchFamily="18" charset="0"/>
              </a:rPr>
              <a:t>Technology Stack </a:t>
            </a:r>
            <a:br>
              <a:rPr lang="en" dirty="0">
                <a:solidFill>
                  <a:srgbClr val="002060"/>
                </a:solidFill>
                <a:latin typeface="+mn-lt"/>
              </a:rPr>
            </a:br>
            <a:r>
              <a:rPr lang="en" dirty="0">
                <a:solidFill>
                  <a:srgbClr val="002060"/>
                </a:solidFill>
                <a:latin typeface="+mn-lt"/>
              </a:rPr>
              <a:t>				 </a:t>
            </a:r>
            <a:r>
              <a:rPr lang="en" sz="1200" dirty="0">
                <a:solidFill>
                  <a:srgbClr val="002060"/>
                </a:solidFill>
                <a:latin typeface="Times New Roman" panose="02020603050405020304" pitchFamily="18" charset="0"/>
                <a:cs typeface="Times New Roman" panose="02020603050405020304" pitchFamily="18" charset="0"/>
              </a:rPr>
              <a:t>Font: Times New roman</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Size:28</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alignment: Left</a:t>
            </a:r>
            <a:endParaRPr lang="en-IN" sz="1200" dirty="0"/>
          </a:p>
        </p:txBody>
      </p:sp>
      <p:graphicFrame>
        <p:nvGraphicFramePr>
          <p:cNvPr id="4" name="Table 4">
            <a:extLst>
              <a:ext uri="{FF2B5EF4-FFF2-40B4-BE49-F238E27FC236}">
                <a16:creationId xmlns:a16="http://schemas.microsoft.com/office/drawing/2014/main" id="{8121B152-624A-4424-BB03-DFBA1998758B}"/>
              </a:ext>
            </a:extLst>
          </p:cNvPr>
          <p:cNvGraphicFramePr>
            <a:graphicFrameLocks noGrp="1"/>
          </p:cNvGraphicFramePr>
          <p:nvPr>
            <p:ph idx="1"/>
            <p:extLst>
              <p:ext uri="{D42A27DB-BD31-4B8C-83A1-F6EECF244321}">
                <p14:modId xmlns:p14="http://schemas.microsoft.com/office/powerpoint/2010/main" val="2442157033"/>
              </p:ext>
            </p:extLst>
          </p:nvPr>
        </p:nvGraphicFramePr>
        <p:xfrm>
          <a:off x="2230438" y="2638424"/>
          <a:ext cx="7729728" cy="2621916"/>
        </p:xfrm>
        <a:graphic>
          <a:graphicData uri="http://schemas.openxmlformats.org/drawingml/2006/table">
            <a:tbl>
              <a:tblPr firstRow="1" bandRow="1">
                <a:tableStyleId>{21E4AEA4-8DFA-4A89-87EB-49C32662AFE0}</a:tableStyleId>
              </a:tblPr>
              <a:tblGrid>
                <a:gridCol w="7729728">
                  <a:extLst>
                    <a:ext uri="{9D8B030D-6E8A-4147-A177-3AD203B41FA5}">
                      <a16:colId xmlns:a16="http://schemas.microsoft.com/office/drawing/2014/main" val="2133069478"/>
                    </a:ext>
                  </a:extLst>
                </a:gridCol>
              </a:tblGrid>
              <a:tr h="777876">
                <a:tc>
                  <a:txBody>
                    <a:bodyPr/>
                    <a:lstStyle/>
                    <a:p>
                      <a:pPr algn="ctr"/>
                      <a:r>
                        <a:rPr lang="en-IN" dirty="0">
                          <a:latin typeface="Times New Roman" panose="02020603050405020304" pitchFamily="18" charset="0"/>
                          <a:cs typeface="Times New Roman" panose="02020603050405020304" pitchFamily="18" charset="0"/>
                        </a:rPr>
                        <a:t>SOFTWARE &amp; HARDWARE  SPECIFICATION</a:t>
                      </a:r>
                    </a:p>
                  </a:txBody>
                  <a:tcPr/>
                </a:tc>
                <a:extLst>
                  <a:ext uri="{0D108BD9-81ED-4DB2-BD59-A6C34878D82A}">
                    <a16:rowId xmlns:a16="http://schemas.microsoft.com/office/drawing/2014/main" val="3776190688"/>
                  </a:ext>
                </a:extLst>
              </a:tr>
              <a:tr h="1182688">
                <a:tc>
                  <a:txBody>
                    <a:body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IN" sz="1800" b="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Frontend: HTML, CSS, </a:t>
                      </a:r>
                      <a:r>
                        <a:rPr kumimoji="0" lang="en-IN" sz="1800" b="0" u="none" strike="noStrike" kern="1200" cap="none" spc="0" normalizeH="0" baseline="0" noProof="0" dirty="0" err="1">
                          <a:ln>
                            <a:noFill/>
                          </a:ln>
                          <a:solidFill>
                            <a:srgbClr val="002060"/>
                          </a:solidFill>
                          <a:effectLst/>
                          <a:uLnTx/>
                          <a:uFillTx/>
                          <a:latin typeface="Times New Roman" panose="02020603050405020304" pitchFamily="18" charset="0"/>
                          <a:cs typeface="Times New Roman" panose="02020603050405020304" pitchFamily="18" charset="0"/>
                        </a:rPr>
                        <a:t>ReactJs</a:t>
                      </a:r>
                      <a:endParaRPr kumimoji="0" lang="en-IN" sz="1800" b="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IN" sz="1800" b="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Backend: Nodejs, Python</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IN" sz="1800" b="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Database: MongoDB</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IN" sz="1800" b="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Machine Learning: </a:t>
                      </a:r>
                      <a:r>
                        <a:rPr kumimoji="0" lang="en-IN" sz="1800" b="0" u="none" strike="noStrike" kern="1200" cap="none" spc="0" normalizeH="0" baseline="0" noProof="0" dirty="0" err="1">
                          <a:ln>
                            <a:noFill/>
                          </a:ln>
                          <a:solidFill>
                            <a:srgbClr val="002060"/>
                          </a:solidFill>
                          <a:effectLst/>
                          <a:uLnTx/>
                          <a:uFillTx/>
                          <a:latin typeface="Times New Roman" panose="02020603050405020304" pitchFamily="18" charset="0"/>
                          <a:cs typeface="Times New Roman" panose="02020603050405020304" pitchFamily="18" charset="0"/>
                        </a:rPr>
                        <a:t>RandomForest</a:t>
                      </a:r>
                      <a:endParaRPr kumimoji="0" lang="en-IN" sz="1800" b="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496302603"/>
                  </a:ext>
                </a:extLst>
              </a:tr>
            </a:tbl>
          </a:graphicData>
        </a:graphic>
      </p:graphicFrame>
      <p:sp>
        <p:nvSpPr>
          <p:cNvPr id="3" name="Slide Number Placeholder 2">
            <a:extLst>
              <a:ext uri="{FF2B5EF4-FFF2-40B4-BE49-F238E27FC236}">
                <a16:creationId xmlns:a16="http://schemas.microsoft.com/office/drawing/2014/main" id="{93FA00DB-580B-4F11-867D-D4718C73E01B}"/>
              </a:ext>
            </a:extLst>
          </p:cNvPr>
          <p:cNvSpPr>
            <a:spLocks noGrp="1"/>
          </p:cNvSpPr>
          <p:nvPr>
            <p:ph type="sldNum" sz="quarter" idx="12"/>
          </p:nvPr>
        </p:nvSpPr>
        <p:spPr/>
        <p:txBody>
          <a:bodyPr/>
          <a:lstStyle/>
          <a:p>
            <a:fld id="{589C2E9D-1E70-452B-8228-F2D7F4867990}" type="slidenum">
              <a:rPr lang="en-IN" smtClean="0"/>
              <a:t>8</a:t>
            </a:fld>
            <a:endParaRPr lang="en-IN"/>
          </a:p>
        </p:txBody>
      </p:sp>
    </p:spTree>
    <p:extLst>
      <p:ext uri="{BB962C8B-B14F-4D97-AF65-F5344CB8AC3E}">
        <p14:creationId xmlns:p14="http://schemas.microsoft.com/office/powerpoint/2010/main" val="132665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3EC8-9B6E-42BF-A907-8A541CE697E4}"/>
              </a:ext>
            </a:extLst>
          </p:cNvPr>
          <p:cNvSpPr>
            <a:spLocks noGrp="1"/>
          </p:cNvSpPr>
          <p:nvPr>
            <p:ph type="title"/>
          </p:nvPr>
        </p:nvSpPr>
        <p:spPr/>
        <p:txBody>
          <a:bodyPr>
            <a:normAutofit/>
          </a:bodyPr>
          <a:lstStyle/>
          <a:p>
            <a:pPr algn="l"/>
            <a:r>
              <a:rPr lang="en-IN" sz="3100" dirty="0">
                <a:solidFill>
                  <a:srgbClr val="002060"/>
                </a:solidFill>
                <a:latin typeface="Times New Roman" panose="02020603050405020304" pitchFamily="18" charset="0"/>
                <a:cs typeface="Times New Roman" panose="02020603050405020304" pitchFamily="18" charset="0"/>
              </a:rPr>
              <a:t>I</a:t>
            </a:r>
            <a:r>
              <a:rPr lang="en" sz="3100" dirty="0">
                <a:solidFill>
                  <a:srgbClr val="002060"/>
                </a:solidFill>
                <a:latin typeface="Times New Roman" panose="02020603050405020304" pitchFamily="18" charset="0"/>
                <a:cs typeface="Times New Roman" panose="02020603050405020304" pitchFamily="18" charset="0"/>
              </a:rPr>
              <a:t>mplementation/results</a:t>
            </a:r>
            <a:endParaRPr lang="en-IN" dirty="0"/>
          </a:p>
        </p:txBody>
      </p:sp>
      <p:sp>
        <p:nvSpPr>
          <p:cNvPr id="3" name="Content Placeholder 2">
            <a:extLst>
              <a:ext uri="{FF2B5EF4-FFF2-40B4-BE49-F238E27FC236}">
                <a16:creationId xmlns:a16="http://schemas.microsoft.com/office/drawing/2014/main" id="{7CD5B167-F730-4FEB-8DC1-587A787BD864}"/>
              </a:ext>
            </a:extLst>
          </p:cNvPr>
          <p:cNvSpPr>
            <a:spLocks noGrp="1"/>
          </p:cNvSpPr>
          <p:nvPr>
            <p:ph idx="1"/>
          </p:nvPr>
        </p:nvSpPr>
        <p:spPr/>
        <p:txBody>
          <a:bodyPr>
            <a:normAutofit fontScale="92500"/>
          </a:bodyPr>
          <a:lstStyle/>
          <a:p>
            <a:pPr marL="342900" lvl="0" indent="-342900" fontAlgn="base">
              <a:spcBef>
                <a:spcPts val="1200"/>
              </a:spcBef>
              <a:buSzPts val="1000"/>
              <a:buFont typeface="Symbol" panose="05050102010706020507" pitchFamily="18" charset="2"/>
              <a:buChar char=""/>
              <a:tabLst>
                <a:tab pos="457200" algn="l"/>
              </a:tabLst>
            </a:pPr>
            <a:r>
              <a:rPr lang="en-IN" dirty="0">
                <a:solidFill>
                  <a:srgbClr val="000000"/>
                </a:solidFill>
                <a:effectLst/>
                <a:latin typeface="Times New Roman" panose="02020603050405020304" pitchFamily="18" charset="0"/>
                <a:ea typeface="Times New Roman" panose="02020603050405020304" pitchFamily="18" charset="0"/>
              </a:rPr>
              <a:t>User-Friendly Web Portal Development:</a:t>
            </a:r>
            <a:endParaRPr lang="en-IN" dirty="0">
              <a:effectLst/>
              <a:latin typeface="Times New Roman" panose="02020603050405020304" pitchFamily="18" charset="0"/>
              <a:ea typeface="Times New Roman" panose="02020603050405020304" pitchFamily="18" charset="0"/>
            </a:endParaRPr>
          </a:p>
          <a:p>
            <a:pPr marL="742950" lvl="1" indent="-285750" fontAlgn="base">
              <a:spcBef>
                <a:spcPts val="1200"/>
              </a:spcBef>
              <a:buSzPts val="1000"/>
              <a:buFont typeface="Courier New" panose="02070309020205020404" pitchFamily="49" charset="0"/>
              <a:buChar char="o"/>
              <a:tabLst>
                <a:tab pos="9144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Successfully developed a user-friendly web portal named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GATE.app</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specifically tailored for GATE exam preparation.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Bef>
                <a:spcPts val="1200"/>
              </a:spcBef>
              <a:buSzPts val="1000"/>
              <a:buFont typeface="Courier New" panose="02070309020205020404" pitchFamily="49" charset="0"/>
              <a:buChar char="o"/>
              <a:tabLst>
                <a:tab pos="9144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portal offers intuitive navigation, easy access to tests, and personalized recommendations, enhancing the overall user experience for aspirants.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spcBef>
                <a:spcPts val="1200"/>
              </a:spcBef>
              <a:buSzPts val="1000"/>
              <a:buFont typeface="Symbol" panose="05050102010706020507" pitchFamily="18" charset="2"/>
              <a:buChar char=""/>
              <a:tabLst>
                <a:tab pos="457200" algn="l"/>
              </a:tabLst>
            </a:pPr>
            <a:r>
              <a:rPr lang="en-IN" dirty="0">
                <a:solidFill>
                  <a:srgbClr val="000000"/>
                </a:solidFill>
                <a:effectLst/>
                <a:latin typeface="Times New Roman" panose="02020603050405020304" pitchFamily="18" charset="0"/>
                <a:ea typeface="Times New Roman" panose="02020603050405020304" pitchFamily="18" charset="0"/>
              </a:rPr>
              <a:t>Performance Analysis and Recommendations: </a:t>
            </a:r>
            <a:endParaRPr lang="en-IN" dirty="0">
              <a:effectLst/>
              <a:latin typeface="Times New Roman" panose="02020603050405020304" pitchFamily="18" charset="0"/>
              <a:ea typeface="Times New Roman" panose="02020603050405020304" pitchFamily="18" charset="0"/>
            </a:endParaRPr>
          </a:p>
          <a:p>
            <a:pPr marL="742950" lvl="1" indent="-285750" fontAlgn="base">
              <a:spcBef>
                <a:spcPts val="1200"/>
              </a:spcBef>
              <a:buSzPts val="1000"/>
              <a:buFont typeface="Courier New" panose="02070309020205020404" pitchFamily="49" charset="0"/>
              <a:buChar char="o"/>
              <a:tabLst>
                <a:tab pos="9144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Implemented personalized performance analysis and recommendations, enabling aspirants to receive tailored insights into their strengths and weaknesses</a:t>
            </a:r>
            <a:endParaRPr lang="en-IN" dirty="0"/>
          </a:p>
        </p:txBody>
      </p:sp>
      <p:sp>
        <p:nvSpPr>
          <p:cNvPr id="4" name="Slide Number Placeholder 3">
            <a:extLst>
              <a:ext uri="{FF2B5EF4-FFF2-40B4-BE49-F238E27FC236}">
                <a16:creationId xmlns:a16="http://schemas.microsoft.com/office/drawing/2014/main" id="{0F1F8ADB-180A-42A9-B46D-C5455881D9C4}"/>
              </a:ext>
            </a:extLst>
          </p:cNvPr>
          <p:cNvSpPr>
            <a:spLocks noGrp="1"/>
          </p:cNvSpPr>
          <p:nvPr>
            <p:ph type="sldNum" sz="quarter" idx="12"/>
          </p:nvPr>
        </p:nvSpPr>
        <p:spPr/>
        <p:txBody>
          <a:bodyPr/>
          <a:lstStyle/>
          <a:p>
            <a:fld id="{589C2E9D-1E70-452B-8228-F2D7F4867990}" type="slidenum">
              <a:rPr lang="en-IN" smtClean="0"/>
              <a:t>9</a:t>
            </a:fld>
            <a:endParaRPr lang="en-IN"/>
          </a:p>
        </p:txBody>
      </p:sp>
    </p:spTree>
    <p:extLst>
      <p:ext uri="{BB962C8B-B14F-4D97-AF65-F5344CB8AC3E}">
        <p14:creationId xmlns:p14="http://schemas.microsoft.com/office/powerpoint/2010/main" val="412308974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845</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Gill Sans MT</vt:lpstr>
      <vt:lpstr>Symbol</vt:lpstr>
      <vt:lpstr>Times New Roman</vt:lpstr>
      <vt:lpstr>Wingdings</vt:lpstr>
      <vt:lpstr>Parcel</vt:lpstr>
      <vt:lpstr>PowerPoint Presentation</vt:lpstr>
      <vt:lpstr>Agenda</vt:lpstr>
      <vt:lpstr>Abstract</vt:lpstr>
      <vt:lpstr> Problem statement </vt:lpstr>
      <vt:lpstr>Objectives </vt:lpstr>
      <vt:lpstr>Methodolgy</vt:lpstr>
      <vt:lpstr>Diagram</vt:lpstr>
      <vt:lpstr>Technology Stack       Font: Times New roman       Size:28       alignment: Left</vt:lpstr>
      <vt:lpstr>Implementation/results</vt:lpstr>
      <vt:lpstr>Implementation/results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Rokade</dc:creator>
  <cp:lastModifiedBy>jyotiraditya patil</cp:lastModifiedBy>
  <cp:revision>48</cp:revision>
  <dcterms:created xsi:type="dcterms:W3CDTF">2021-09-03T08:51:27Z</dcterms:created>
  <dcterms:modified xsi:type="dcterms:W3CDTF">2024-04-27T05:03:29Z</dcterms:modified>
</cp:coreProperties>
</file>