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25" r:id="rId2"/>
    <p:sldId id="326" r:id="rId3"/>
    <p:sldId id="327" r:id="rId4"/>
    <p:sldId id="329" r:id="rId5"/>
    <p:sldId id="256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330" r:id="rId14"/>
    <p:sldId id="331" r:id="rId15"/>
    <p:sldId id="269" r:id="rId16"/>
    <p:sldId id="297" r:id="rId17"/>
    <p:sldId id="298" r:id="rId18"/>
    <p:sldId id="272" r:id="rId19"/>
    <p:sldId id="299" r:id="rId20"/>
    <p:sldId id="300" r:id="rId21"/>
    <p:sldId id="33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242424"/>
    <a:srgbClr val="303030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77880" autoAdjust="0"/>
  </p:normalViewPr>
  <p:slideViewPr>
    <p:cSldViewPr snapToGrid="0">
      <p:cViewPr varScale="1">
        <p:scale>
          <a:sx n="126" d="100"/>
          <a:sy n="126" d="100"/>
        </p:scale>
        <p:origin x="390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7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C8AAAD-E4B2-4952-8B39-78E1C637C3B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E2D8E5-03A7-4E77-82D5-B9BC4F5D5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07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Vývojář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nemůže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být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považován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za “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Craftsmana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pokud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myslí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že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Software Craftsmanship je o elitism</a:t>
            </a:r>
            <a:r>
              <a:rPr lang="cs-CZ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nebo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pokud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s-CZ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cs-CZ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dostatečně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skromní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aby se od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ostatních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něco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naučili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Nebo take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pokud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nejsou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ochotní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sdílet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své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znalosti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méne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zkušenějšími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vývojáři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E2D8E5-03A7-4E77-82D5-B9BC4F5D52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83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Software Craftsmanship je z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vlastní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podstaty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agnostický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vůči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programovacím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jazykům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frameworkům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 to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komunita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která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vítá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všechny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vývojářů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vývojářek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nehledě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jejich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senioritu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nebo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jakou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technologii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používají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E2D8E5-03A7-4E77-82D5-B9BC4F5D528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235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Chodit</a:t>
            </a:r>
            <a:r>
              <a:rPr lang="en-US" dirty="0"/>
              <a:t> “</a:t>
            </a:r>
            <a:r>
              <a:rPr lang="en-US" dirty="0" err="1"/>
              <a:t>včas</a:t>
            </a:r>
            <a:r>
              <a:rPr lang="en-US" dirty="0"/>
              <a:t>” do </a:t>
            </a:r>
            <a:r>
              <a:rPr lang="en-US" dirty="0" err="1"/>
              <a:t>práce</a:t>
            </a:r>
            <a:r>
              <a:rPr lang="en-US" dirty="0"/>
              <a:t>, a </a:t>
            </a:r>
            <a:r>
              <a:rPr lang="en-US" dirty="0" err="1"/>
              <a:t>pouze</a:t>
            </a:r>
            <a:r>
              <a:rPr lang="en-US" dirty="0"/>
              <a:t> </a:t>
            </a:r>
            <a:r>
              <a:rPr lang="en-US" dirty="0" err="1"/>
              <a:t>dělat</a:t>
            </a:r>
            <a:r>
              <a:rPr lang="en-US" dirty="0"/>
              <a:t> to, co mi je </a:t>
            </a:r>
            <a:r>
              <a:rPr lang="en-US" dirty="0" err="1"/>
              <a:t>řečeno</a:t>
            </a:r>
            <a:r>
              <a:rPr lang="en-US" dirty="0"/>
              <a:t>, AKA “</a:t>
            </a:r>
            <a:r>
              <a:rPr lang="en-US" dirty="0" err="1"/>
              <a:t>odpracovat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svoje</a:t>
            </a:r>
            <a:r>
              <a:rPr lang="en-US" dirty="0"/>
              <a:t>” </a:t>
            </a:r>
            <a:r>
              <a:rPr lang="en-US" dirty="0" err="1"/>
              <a:t>není</a:t>
            </a:r>
            <a:r>
              <a:rPr lang="en-US" dirty="0"/>
              <a:t> </a:t>
            </a:r>
            <a:r>
              <a:rPr lang="en-US" dirty="0" err="1"/>
              <a:t>profesionalismus</a:t>
            </a:r>
            <a:r>
              <a:rPr lang="en-US" dirty="0"/>
              <a:t>.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Software Craftsman </a:t>
            </a:r>
            <a:r>
              <a:rPr lang="en-US" dirty="0" err="1"/>
              <a:t>není</a:t>
            </a:r>
            <a:r>
              <a:rPr lang="en-US" dirty="0"/>
              <a:t> </a:t>
            </a:r>
            <a:r>
              <a:rPr lang="en-US" dirty="0" err="1"/>
              <a:t>pracovník</a:t>
            </a:r>
            <a:r>
              <a:rPr lang="en-US" dirty="0"/>
              <a:t> v </a:t>
            </a:r>
            <a:r>
              <a:rPr lang="en-US" dirty="0" err="1"/>
              <a:t>továrně</a:t>
            </a:r>
            <a:r>
              <a:rPr lang="en-US" dirty="0"/>
              <a:t>.</a:t>
            </a:r>
          </a:p>
          <a:p>
            <a:pPr marL="628650" lvl="1" indent="-171450">
              <a:buFontTx/>
              <a:buChar char="-"/>
            </a:pPr>
            <a:r>
              <a:rPr lang="en-US" dirty="0" err="1"/>
              <a:t>Chce</a:t>
            </a:r>
            <a:r>
              <a:rPr lang="en-US" dirty="0"/>
              <a:t> </a:t>
            </a:r>
            <a:r>
              <a:rPr lang="en-US" dirty="0" err="1"/>
              <a:t>přispívat</a:t>
            </a:r>
            <a:r>
              <a:rPr lang="en-US" dirty="0"/>
              <a:t> k </a:t>
            </a:r>
            <a:r>
              <a:rPr lang="en-US" dirty="0" err="1"/>
              <a:t>uspěchu</a:t>
            </a:r>
            <a:r>
              <a:rPr lang="en-US" dirty="0"/>
              <a:t> </a:t>
            </a:r>
            <a:r>
              <a:rPr lang="en-US" dirty="0" err="1"/>
              <a:t>projektu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 err="1"/>
              <a:t>Hodnotí</a:t>
            </a:r>
            <a:r>
              <a:rPr lang="en-US" dirty="0"/>
              <a:t> </a:t>
            </a:r>
            <a:r>
              <a:rPr lang="en-US" dirty="0" err="1"/>
              <a:t>požadavky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 err="1"/>
              <a:t>Chápe</a:t>
            </a:r>
            <a:r>
              <a:rPr lang="en-US" dirty="0"/>
              <a:t> </a:t>
            </a:r>
            <a:r>
              <a:rPr lang="en-US" dirty="0" err="1"/>
              <a:t>daný</a:t>
            </a:r>
            <a:r>
              <a:rPr lang="en-US" dirty="0"/>
              <a:t> business</a:t>
            </a:r>
          </a:p>
          <a:p>
            <a:pPr marL="628650" lvl="1" indent="-171450">
              <a:buFontTx/>
              <a:buChar char="-"/>
            </a:pPr>
            <a:r>
              <a:rPr lang="en-US" dirty="0" err="1"/>
              <a:t>Navrhuje</a:t>
            </a:r>
            <a:r>
              <a:rPr lang="en-US" dirty="0"/>
              <a:t> </a:t>
            </a:r>
            <a:r>
              <a:rPr lang="en-US" dirty="0" err="1"/>
              <a:t>zlepšení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 err="1"/>
              <a:t>Produktivně</a:t>
            </a:r>
            <a:r>
              <a:rPr lang="en-US" dirty="0"/>
              <a:t> </a:t>
            </a:r>
            <a:r>
              <a:rPr lang="en-US" dirty="0" err="1"/>
              <a:t>spolupracuje</a:t>
            </a:r>
            <a:r>
              <a:rPr lang="en-US" dirty="0"/>
              <a:t> se </a:t>
            </a:r>
            <a:r>
              <a:rPr lang="en-US" dirty="0" err="1"/>
              <a:t>zákazníky</a:t>
            </a:r>
            <a:r>
              <a:rPr lang="en-US" dirty="0"/>
              <a:t> a </a:t>
            </a:r>
            <a:r>
              <a:rPr lang="en-US" dirty="0" err="1"/>
              <a:t>zaměstnavatelem</a:t>
            </a:r>
            <a:endParaRPr lang="en-US" dirty="0"/>
          </a:p>
          <a:p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Tedy</a:t>
            </a:r>
            <a:r>
              <a:rPr lang="en-US" dirty="0"/>
              <a:t> </a:t>
            </a:r>
            <a:r>
              <a:rPr lang="en-US" dirty="0" err="1"/>
              <a:t>vývojáři</a:t>
            </a:r>
            <a:r>
              <a:rPr lang="en-US" dirty="0"/>
              <a:t>, </a:t>
            </a:r>
            <a:r>
              <a:rPr lang="en-US" dirty="0" err="1"/>
              <a:t>kteří</a:t>
            </a:r>
            <a:r>
              <a:rPr lang="en-US" dirty="0"/>
              <a:t> </a:t>
            </a:r>
            <a:r>
              <a:rPr lang="en-US" dirty="0" err="1"/>
              <a:t>tvrdí</a:t>
            </a:r>
            <a:r>
              <a:rPr lang="en-US" dirty="0"/>
              <a:t> </a:t>
            </a:r>
            <a:r>
              <a:rPr lang="en-US" dirty="0" err="1"/>
              <a:t>že</a:t>
            </a:r>
            <a:r>
              <a:rPr lang="en-US" dirty="0"/>
              <a:t> “KDYŽ TO NENÍ KÓD, TAK TO NENÍ MOJE STAROST” </a:t>
            </a:r>
            <a:r>
              <a:rPr lang="en-US" dirty="0" err="1"/>
              <a:t>nejsou</a:t>
            </a:r>
            <a:r>
              <a:rPr lang="en-US" dirty="0"/>
              <a:t> craftsmen.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E2D8E5-03A7-4E77-82D5-B9BC4F5D528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21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E2D8E5-03A7-4E77-82D5-B9BC4F5D528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3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Vývojář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nemůže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být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považován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za “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Craftsmana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pokud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myslí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že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Software Craftsmanship je o elitism</a:t>
            </a:r>
            <a:r>
              <a:rPr lang="cs-CZ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nebo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pokud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s-CZ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cs-CZ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dostatečně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skromní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aby se od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ostatních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něco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naučili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Nebo take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pokud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nejsou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ochotní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sdílet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své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znalosti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méne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zkušenějšími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vývojáři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E2D8E5-03A7-4E77-82D5-B9BC4F5D52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21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Vývojář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nemůže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být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považován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za “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Craftsmana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pokud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myslí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že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Software Craftsmanship je o elitism</a:t>
            </a:r>
            <a:r>
              <a:rPr lang="cs-CZ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nebo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pokud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s-CZ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cs-CZ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dostatečně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skromní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aby se od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ostatních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něco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naučili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Nebo take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pokud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nejsou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ochotní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sdílet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své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znalosti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méne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zkušenějšími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vývojáři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E2D8E5-03A7-4E77-82D5-B9BC4F5D52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33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Vývojář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nemůže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být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považován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za “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Craftsmana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pokud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myslí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že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Software Craftsmanship je o elitism</a:t>
            </a:r>
            <a:r>
              <a:rPr lang="cs-CZ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nebo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pokud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s-CZ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cs-CZ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dostatečně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skromní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aby se od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ostatních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něco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naučili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Nebo take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pokud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nejsou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ochotní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sdílet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své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znalosti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méne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zkušenějšími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vývojáři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E2D8E5-03A7-4E77-82D5-B9BC4F5D52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7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Vývojář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nemůže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být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považován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za “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Craftsmana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pokud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myslí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že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Software Craftsmanship je o elitism</a:t>
            </a:r>
            <a:r>
              <a:rPr lang="cs-CZ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nebo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pokud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s-CZ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cs-CZ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dostatečně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skromní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aby se od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ostatních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něco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naučili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Nebo take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pokud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nejsou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ochotní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sdílet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své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znalosti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méne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zkušenějšími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vývojáři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E2D8E5-03A7-4E77-82D5-B9BC4F5D52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39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Vývojář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nemůže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být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považován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za “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Craftsmana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pokud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myslí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že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Software Craftsmanship je o elitism</a:t>
            </a:r>
            <a:r>
              <a:rPr lang="cs-CZ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nebo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pokud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s-CZ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cs-CZ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dostatečně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skromní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aby se od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ostatních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něco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naučili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Nebo take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pokud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nejsou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ochotní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sdílet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své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znalosti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méne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zkušenějšími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vývojáři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E2D8E5-03A7-4E77-82D5-B9BC4F5D528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45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Vývojář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nemůže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být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považován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za “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Craftsmana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pokud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myslí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že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Software Craftsmanship je o elitism</a:t>
            </a:r>
            <a:r>
              <a:rPr lang="cs-CZ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nebo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pokud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s-CZ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cs-CZ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dostatečně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skromní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aby se od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ostatních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něco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naučili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Nebo take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pokud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nejsou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ochotní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sdílet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své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znalosti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méne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zkušenějšími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vývojáři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E2D8E5-03A7-4E77-82D5-B9BC4F5D528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79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E2D8E5-03A7-4E77-82D5-B9BC4F5D528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911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E2D8E5-03A7-4E77-82D5-B9BC4F5D528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79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E519A-865B-4DAE-A560-A9D2D2686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295150-749B-4DAA-9C07-42BAAE02B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8D9F6-20A2-458D-9E29-35EE98F3A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FB5AA-F24C-4A0D-BB8C-734A6B450047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0E280-23DA-4AE4-B480-4E4F13E5A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EC05C-94D0-4397-9A40-E387251E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839D-1047-4C3E-BDE0-63F2E52C4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80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85563-8D8E-470F-A346-22BBEB787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743E72-805C-45F6-AB5F-7B9AA9EAB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10B36-3AFD-493A-A543-61D102169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FB5AA-F24C-4A0D-BB8C-734A6B450047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FA960-7E58-4A91-8628-DEE514BD4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B3E4F-234C-474E-9535-FD95C5AB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839D-1047-4C3E-BDE0-63F2E52C4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20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56C53F-97E7-475C-A95F-5759825CB7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0BB97A-D32F-4425-BD0F-2B3A66A0C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F0B65-B3D8-473E-A060-A45C06B2B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FB5AA-F24C-4A0D-BB8C-734A6B450047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95F93-B67E-42B2-8C36-710E2C078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24034-9958-427C-A347-66E5D9BE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839D-1047-4C3E-BDE0-63F2E52C4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06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96C0A-8CC1-437E-A4BC-840771A90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D6A5F-666B-4890-9F78-345D57324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F41CD-AED5-46E1-B42B-C07EBE160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FB5AA-F24C-4A0D-BB8C-734A6B450047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770F9-9FB4-4C45-9189-3F57F957B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3BF75-ECE5-4F2A-83EB-693976312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839D-1047-4C3E-BDE0-63F2E52C4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8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428DA-9435-497F-A0D4-688B9AD88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809F7-0980-4A2E-AF8E-7A1F01DAD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B16A4-7724-4C84-AC3E-7B7C5B26E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FB5AA-F24C-4A0D-BB8C-734A6B450047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31049-AA31-4A31-A68F-6758DB6BC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F5A0F-A0A9-4EFC-86D1-B79813597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839D-1047-4C3E-BDE0-63F2E52C4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26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BAAD3-6490-402D-8F8B-D9E39F9EE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01344-18F4-458E-884A-3C90AE88D1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F12DDD-E51B-4FC1-A439-238660A8D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9ACF65-E54E-415D-8835-A42EB6482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FB5AA-F24C-4A0D-BB8C-734A6B450047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7502DB-C8FE-45E6-BA37-AE0DFA898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F14A03-946D-4C0A-B64C-FEE1AA781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839D-1047-4C3E-BDE0-63F2E52C4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73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D1978-F7CF-442E-8E36-D70F5D1C3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F1314-C33E-49DD-930A-90DA2109B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5DD526-64A8-4B4B-9322-2B44B69F2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3F85B9-170E-412B-A67E-E2F065693A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FCB868-9B65-439A-B708-09B958CFC3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ADE973-3F7E-4DD3-B5F5-14F24E985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FB5AA-F24C-4A0D-BB8C-734A6B450047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92E26B-D2BB-4E6D-814D-79B3122D3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18E25A-533E-41F3-AD9D-D0DE0E70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839D-1047-4C3E-BDE0-63F2E52C4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45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3268D-5D47-4F13-8FC0-22D3C82E6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50122C-57BD-4F5D-A1E0-F0E191B9B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FB5AA-F24C-4A0D-BB8C-734A6B450047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E1986D-42F9-4CFB-A22E-255E9248A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36551C-E8D0-4C1A-BB21-594365E65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839D-1047-4C3E-BDE0-63F2E52C4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43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945069-F61F-4D75-BB79-5F1A0BD1F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FB5AA-F24C-4A0D-BB8C-734A6B450047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E71150-2269-4D88-9C07-F314B7317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7F139-8D0E-4A0C-A68D-FD566C814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839D-1047-4C3E-BDE0-63F2E52C4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35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59B8C-382E-40A4-B9F3-589671BF3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77766-D890-405A-BCDC-2053F0AB4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614E21-5333-4B55-A296-CF8B79BC7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20302-9BE8-48B4-8E3C-667E45920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FB5AA-F24C-4A0D-BB8C-734A6B450047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A2AB73-FF93-4BFC-92EC-D7F50B2CC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2931C-913C-41DB-975A-00DAD1E0F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839D-1047-4C3E-BDE0-63F2E52C4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0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DEA5C-296A-453D-99F0-12849C205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11CAFE-9DFF-4712-A311-0384F0C5A1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5AD23C-253E-40E4-AFDC-B819720A4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87FB5-96FE-4658-96B5-9C926D5E4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FB5AA-F24C-4A0D-BB8C-734A6B450047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7BB7C-5FE0-4D87-8EE3-9D64886DB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243519-E9D2-433B-B5D5-2538B5945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839D-1047-4C3E-BDE0-63F2E52C4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12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ED5C9D-6AB9-4428-B8BC-AF15045F3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0D9DA9-8BC2-4F04-9C13-C7DE45E78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6E50C-8538-4A5B-95A1-6566A74A5B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FB5AA-F24C-4A0D-BB8C-734A6B450047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418E7-9A6F-47D7-A620-E7403FAD18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6A6BC-3379-44F5-BF1F-DE803F195F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3839D-1047-4C3E-BDE0-63F2E52C4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136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34C935-8C85-4592-B01E-B0E1D1AC84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FC48A2-6AF4-4D1E-82D4-1143C9FCA6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Software Craftsmanship</a:t>
            </a:r>
          </a:p>
        </p:txBody>
      </p:sp>
    </p:spTree>
    <p:extLst>
      <p:ext uri="{BB962C8B-B14F-4D97-AF65-F5344CB8AC3E}">
        <p14:creationId xmlns:p14="http://schemas.microsoft.com/office/powerpoint/2010/main" val="3471405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7FF75-C03E-4D89-8C32-4040E18A7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Software Craftsmanship </a:t>
            </a:r>
            <a:r>
              <a:rPr lang="en-US" sz="3600" b="1" dirty="0">
                <a:solidFill>
                  <a:srgbClr val="FF0000"/>
                </a:solidFill>
                <a:latin typeface="+mn-lt"/>
              </a:rPr>
              <a:t>NENÍ</a:t>
            </a:r>
            <a:r>
              <a:rPr lang="en-US" dirty="0">
                <a:solidFill>
                  <a:schemeClr val="bg1"/>
                </a:solidFill>
              </a:rPr>
              <a:t>: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3B8E58-6149-47B1-8ECD-BFE048ED7A1A}"/>
              </a:ext>
            </a:extLst>
          </p:cNvPr>
          <p:cNvSpPr/>
          <p:nvPr/>
        </p:nvSpPr>
        <p:spPr>
          <a:xfrm flipH="1">
            <a:off x="604834" y="1592494"/>
            <a:ext cx="2754812" cy="1836506"/>
          </a:xfrm>
          <a:prstGeom prst="rect">
            <a:avLst/>
          </a:prstGeom>
          <a:solidFill>
            <a:srgbClr val="24242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3227E3-6B51-48C1-9458-32F743BBD410}"/>
              </a:ext>
            </a:extLst>
          </p:cNvPr>
          <p:cNvSpPr/>
          <p:nvPr/>
        </p:nvSpPr>
        <p:spPr>
          <a:xfrm flipH="1">
            <a:off x="604834" y="4347253"/>
            <a:ext cx="2754812" cy="1836506"/>
          </a:xfrm>
          <a:prstGeom prst="rect">
            <a:avLst/>
          </a:prstGeom>
          <a:solidFill>
            <a:srgbClr val="24242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F8E640-1486-43CF-B242-58922F7C41A6}"/>
              </a:ext>
            </a:extLst>
          </p:cNvPr>
          <p:cNvSpPr/>
          <p:nvPr/>
        </p:nvSpPr>
        <p:spPr>
          <a:xfrm flipH="1">
            <a:off x="4718593" y="1592494"/>
            <a:ext cx="2754812" cy="1836506"/>
          </a:xfrm>
          <a:prstGeom prst="rect">
            <a:avLst/>
          </a:prstGeom>
          <a:solidFill>
            <a:srgbClr val="24242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79E33C-50FD-4BA1-B4B2-B2192B80FA1E}"/>
              </a:ext>
            </a:extLst>
          </p:cNvPr>
          <p:cNvSpPr/>
          <p:nvPr/>
        </p:nvSpPr>
        <p:spPr>
          <a:xfrm>
            <a:off x="4718594" y="4347253"/>
            <a:ext cx="2754811" cy="1836506"/>
          </a:xfrm>
          <a:prstGeom prst="rect">
            <a:avLst/>
          </a:prstGeom>
          <a:solidFill>
            <a:srgbClr val="24242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45DA3-88AF-4B71-9344-7CD172103D13}"/>
              </a:ext>
            </a:extLst>
          </p:cNvPr>
          <p:cNvSpPr/>
          <p:nvPr/>
        </p:nvSpPr>
        <p:spPr>
          <a:xfrm flipH="1">
            <a:off x="8826550" y="1592494"/>
            <a:ext cx="2754811" cy="1836506"/>
          </a:xfrm>
          <a:prstGeom prst="rect">
            <a:avLst/>
          </a:prstGeom>
          <a:solidFill>
            <a:srgbClr val="24242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3BA6A5-F2AD-4F35-B117-473C74015163}"/>
              </a:ext>
            </a:extLst>
          </p:cNvPr>
          <p:cNvSpPr/>
          <p:nvPr/>
        </p:nvSpPr>
        <p:spPr>
          <a:xfrm>
            <a:off x="8832352" y="4347253"/>
            <a:ext cx="2754811" cy="1836506"/>
          </a:xfrm>
          <a:prstGeom prst="rect">
            <a:avLst/>
          </a:prstGeom>
          <a:solidFill>
            <a:srgbClr val="24242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Lashes">
            <a:extLst>
              <a:ext uri="{FF2B5EF4-FFF2-40B4-BE49-F238E27FC236}">
                <a16:creationId xmlns:a16="http://schemas.microsoft.com/office/drawing/2014/main" id="{CB603A5B-4700-4A94-8B5A-4880A52B4D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25040" y="1853233"/>
            <a:ext cx="914400" cy="914400"/>
          </a:xfrm>
          <a:prstGeom prst="rect">
            <a:avLst/>
          </a:prstGeom>
        </p:spPr>
      </p:pic>
      <p:pic>
        <p:nvPicPr>
          <p:cNvPr id="12" name="Graphic 11" descr="Test tubes">
            <a:extLst>
              <a:ext uri="{FF2B5EF4-FFF2-40B4-BE49-F238E27FC236}">
                <a16:creationId xmlns:a16="http://schemas.microsoft.com/office/drawing/2014/main" id="{C2628AA8-CC89-4693-8F0A-9CE7C6E4D5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8799" y="1853233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655EAB2-DD20-4F10-9DAD-12C946F72ED5}"/>
              </a:ext>
            </a:extLst>
          </p:cNvPr>
          <p:cNvSpPr txBox="1"/>
          <p:nvPr/>
        </p:nvSpPr>
        <p:spPr>
          <a:xfrm>
            <a:off x="4824048" y="2769676"/>
            <a:ext cx="2543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Test Driven Development</a:t>
            </a:r>
          </a:p>
        </p:txBody>
      </p:sp>
      <p:pic>
        <p:nvPicPr>
          <p:cNvPr id="14" name="Graphic 13" descr="Meeting">
            <a:extLst>
              <a:ext uri="{FF2B5EF4-FFF2-40B4-BE49-F238E27FC236}">
                <a16:creationId xmlns:a16="http://schemas.microsoft.com/office/drawing/2014/main" id="{C0AFAD6E-60A1-4745-A861-2FE1E574FE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2560" y="1853233"/>
            <a:ext cx="914400" cy="914400"/>
          </a:xfrm>
          <a:prstGeom prst="rect">
            <a:avLst/>
          </a:prstGeom>
        </p:spPr>
      </p:pic>
      <p:pic>
        <p:nvPicPr>
          <p:cNvPr id="16" name="Graphic 15" descr="Books">
            <a:extLst>
              <a:ext uri="{FF2B5EF4-FFF2-40B4-BE49-F238E27FC236}">
                <a16:creationId xmlns:a16="http://schemas.microsoft.com/office/drawing/2014/main" id="{34B7E58C-93C5-416B-84F3-9165E59A03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25040" y="4509798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2863975-2C9E-4250-9A7B-F9BA5A453E44}"/>
              </a:ext>
            </a:extLst>
          </p:cNvPr>
          <p:cNvSpPr txBox="1"/>
          <p:nvPr/>
        </p:nvSpPr>
        <p:spPr>
          <a:xfrm>
            <a:off x="847317" y="5480813"/>
            <a:ext cx="2269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Specifické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technologie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nebo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metodiky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6B6ED4-C622-43E7-B41A-903EFFFE7F89}"/>
              </a:ext>
            </a:extLst>
          </p:cNvPr>
          <p:cNvSpPr txBox="1"/>
          <p:nvPr/>
        </p:nvSpPr>
        <p:spPr>
          <a:xfrm>
            <a:off x="1236972" y="2767633"/>
            <a:ext cx="1490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Překrásný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kód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CF6D07-968D-45DA-8C4F-4524FC2F7B1C}"/>
              </a:ext>
            </a:extLst>
          </p:cNvPr>
          <p:cNvSpPr txBox="1"/>
          <p:nvPr/>
        </p:nvSpPr>
        <p:spPr>
          <a:xfrm>
            <a:off x="9490330" y="2767633"/>
            <a:ext cx="1427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Elitní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skupina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765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7FF75-C03E-4D89-8C32-4040E18A7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Software Craftsmanship </a:t>
            </a:r>
            <a:r>
              <a:rPr lang="en-US" sz="3600" b="1" dirty="0">
                <a:solidFill>
                  <a:srgbClr val="FF0000"/>
                </a:solidFill>
                <a:latin typeface="+mn-lt"/>
              </a:rPr>
              <a:t>NENÍ</a:t>
            </a:r>
            <a:r>
              <a:rPr lang="en-US" dirty="0">
                <a:solidFill>
                  <a:schemeClr val="bg1"/>
                </a:solidFill>
              </a:rPr>
              <a:t>: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3B8E58-6149-47B1-8ECD-BFE048ED7A1A}"/>
              </a:ext>
            </a:extLst>
          </p:cNvPr>
          <p:cNvSpPr/>
          <p:nvPr/>
        </p:nvSpPr>
        <p:spPr>
          <a:xfrm flipH="1">
            <a:off x="604834" y="1592494"/>
            <a:ext cx="2754812" cy="1836506"/>
          </a:xfrm>
          <a:prstGeom prst="rect">
            <a:avLst/>
          </a:prstGeom>
          <a:solidFill>
            <a:srgbClr val="24242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3227E3-6B51-48C1-9458-32F743BBD410}"/>
              </a:ext>
            </a:extLst>
          </p:cNvPr>
          <p:cNvSpPr/>
          <p:nvPr/>
        </p:nvSpPr>
        <p:spPr>
          <a:xfrm flipH="1">
            <a:off x="604834" y="4347253"/>
            <a:ext cx="2754812" cy="1836506"/>
          </a:xfrm>
          <a:prstGeom prst="rect">
            <a:avLst/>
          </a:prstGeom>
          <a:solidFill>
            <a:srgbClr val="24242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F8E640-1486-43CF-B242-58922F7C41A6}"/>
              </a:ext>
            </a:extLst>
          </p:cNvPr>
          <p:cNvSpPr/>
          <p:nvPr/>
        </p:nvSpPr>
        <p:spPr>
          <a:xfrm flipH="1">
            <a:off x="4718593" y="1592494"/>
            <a:ext cx="2754812" cy="1836506"/>
          </a:xfrm>
          <a:prstGeom prst="rect">
            <a:avLst/>
          </a:prstGeom>
          <a:solidFill>
            <a:srgbClr val="24242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79E33C-50FD-4BA1-B4B2-B2192B80FA1E}"/>
              </a:ext>
            </a:extLst>
          </p:cNvPr>
          <p:cNvSpPr/>
          <p:nvPr/>
        </p:nvSpPr>
        <p:spPr>
          <a:xfrm flipH="1">
            <a:off x="4718593" y="4347253"/>
            <a:ext cx="2754812" cy="1836506"/>
          </a:xfrm>
          <a:prstGeom prst="rect">
            <a:avLst/>
          </a:prstGeom>
          <a:solidFill>
            <a:srgbClr val="24242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45DA3-88AF-4B71-9344-7CD172103D13}"/>
              </a:ext>
            </a:extLst>
          </p:cNvPr>
          <p:cNvSpPr/>
          <p:nvPr/>
        </p:nvSpPr>
        <p:spPr>
          <a:xfrm flipH="1">
            <a:off x="8826550" y="1592494"/>
            <a:ext cx="2754811" cy="1836506"/>
          </a:xfrm>
          <a:prstGeom prst="rect">
            <a:avLst/>
          </a:prstGeom>
          <a:solidFill>
            <a:srgbClr val="24242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3BA6A5-F2AD-4F35-B117-473C74015163}"/>
              </a:ext>
            </a:extLst>
          </p:cNvPr>
          <p:cNvSpPr/>
          <p:nvPr/>
        </p:nvSpPr>
        <p:spPr>
          <a:xfrm>
            <a:off x="8832352" y="4347253"/>
            <a:ext cx="2754811" cy="1836506"/>
          </a:xfrm>
          <a:prstGeom prst="rect">
            <a:avLst/>
          </a:prstGeom>
          <a:solidFill>
            <a:srgbClr val="24242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Lashes">
            <a:extLst>
              <a:ext uri="{FF2B5EF4-FFF2-40B4-BE49-F238E27FC236}">
                <a16:creationId xmlns:a16="http://schemas.microsoft.com/office/drawing/2014/main" id="{CB603A5B-4700-4A94-8B5A-4880A52B4D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25040" y="1853233"/>
            <a:ext cx="914400" cy="914400"/>
          </a:xfrm>
          <a:prstGeom prst="rect">
            <a:avLst/>
          </a:prstGeom>
        </p:spPr>
      </p:pic>
      <p:pic>
        <p:nvPicPr>
          <p:cNvPr id="12" name="Graphic 11" descr="Test tubes">
            <a:extLst>
              <a:ext uri="{FF2B5EF4-FFF2-40B4-BE49-F238E27FC236}">
                <a16:creationId xmlns:a16="http://schemas.microsoft.com/office/drawing/2014/main" id="{C2628AA8-CC89-4693-8F0A-9CE7C6E4D5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8799" y="1853233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655EAB2-DD20-4F10-9DAD-12C946F72ED5}"/>
              </a:ext>
            </a:extLst>
          </p:cNvPr>
          <p:cNvSpPr txBox="1"/>
          <p:nvPr/>
        </p:nvSpPr>
        <p:spPr>
          <a:xfrm>
            <a:off x="4824048" y="2769676"/>
            <a:ext cx="2543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Test Driven Development</a:t>
            </a:r>
          </a:p>
        </p:txBody>
      </p:sp>
      <p:pic>
        <p:nvPicPr>
          <p:cNvPr id="14" name="Graphic 13" descr="Meeting">
            <a:extLst>
              <a:ext uri="{FF2B5EF4-FFF2-40B4-BE49-F238E27FC236}">
                <a16:creationId xmlns:a16="http://schemas.microsoft.com/office/drawing/2014/main" id="{C0AFAD6E-60A1-4745-A861-2FE1E574FE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2560" y="1853233"/>
            <a:ext cx="914400" cy="914400"/>
          </a:xfrm>
          <a:prstGeom prst="rect">
            <a:avLst/>
          </a:prstGeom>
        </p:spPr>
      </p:pic>
      <p:pic>
        <p:nvPicPr>
          <p:cNvPr id="16" name="Graphic 15" descr="Books">
            <a:extLst>
              <a:ext uri="{FF2B5EF4-FFF2-40B4-BE49-F238E27FC236}">
                <a16:creationId xmlns:a16="http://schemas.microsoft.com/office/drawing/2014/main" id="{34B7E58C-93C5-416B-84F3-9165E59A03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25040" y="4509798"/>
            <a:ext cx="914400" cy="914400"/>
          </a:xfrm>
          <a:prstGeom prst="rect">
            <a:avLst/>
          </a:prstGeom>
        </p:spPr>
      </p:pic>
      <p:pic>
        <p:nvPicPr>
          <p:cNvPr id="18" name="Graphic 17" descr="Diploma">
            <a:extLst>
              <a:ext uri="{FF2B5EF4-FFF2-40B4-BE49-F238E27FC236}">
                <a16:creationId xmlns:a16="http://schemas.microsoft.com/office/drawing/2014/main" id="{60CA84F4-E274-4C5E-AC47-1B5679405A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38799" y="4507988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3D6CC3C-CA9C-47DA-A6EC-2C118A7AEDAF}"/>
              </a:ext>
            </a:extLst>
          </p:cNvPr>
          <p:cNvSpPr txBox="1"/>
          <p:nvPr/>
        </p:nvSpPr>
        <p:spPr>
          <a:xfrm>
            <a:off x="5505517" y="5619312"/>
            <a:ext cx="118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Certifikace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A3F4B4-C072-4996-BBE0-D94904C38220}"/>
              </a:ext>
            </a:extLst>
          </p:cNvPr>
          <p:cNvSpPr txBox="1"/>
          <p:nvPr/>
        </p:nvSpPr>
        <p:spPr>
          <a:xfrm>
            <a:off x="1236972" y="2767633"/>
            <a:ext cx="1490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Překrásný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kód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4074BD-6D64-4240-B0C1-31DEFEC3156C}"/>
              </a:ext>
            </a:extLst>
          </p:cNvPr>
          <p:cNvSpPr txBox="1"/>
          <p:nvPr/>
        </p:nvSpPr>
        <p:spPr>
          <a:xfrm>
            <a:off x="9490330" y="2767633"/>
            <a:ext cx="1427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Elitní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skupina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41373E-E9B9-477B-8B2F-6B8B7B230DB5}"/>
              </a:ext>
            </a:extLst>
          </p:cNvPr>
          <p:cNvSpPr txBox="1"/>
          <p:nvPr/>
        </p:nvSpPr>
        <p:spPr>
          <a:xfrm>
            <a:off x="847317" y="5480813"/>
            <a:ext cx="2269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Specifické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technologie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nebo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metodiky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760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7FF75-C03E-4D89-8C32-4040E18A7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Software Craftsmanship </a:t>
            </a:r>
            <a:r>
              <a:rPr lang="en-US" sz="3600" b="1" dirty="0">
                <a:solidFill>
                  <a:srgbClr val="FF0000"/>
                </a:solidFill>
                <a:latin typeface="+mn-lt"/>
              </a:rPr>
              <a:t>NENÍ</a:t>
            </a:r>
            <a:r>
              <a:rPr lang="en-US" dirty="0">
                <a:solidFill>
                  <a:schemeClr val="bg1"/>
                </a:solidFill>
              </a:rPr>
              <a:t>: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3B8E58-6149-47B1-8ECD-BFE048ED7A1A}"/>
              </a:ext>
            </a:extLst>
          </p:cNvPr>
          <p:cNvSpPr/>
          <p:nvPr/>
        </p:nvSpPr>
        <p:spPr>
          <a:xfrm flipH="1">
            <a:off x="604834" y="1592494"/>
            <a:ext cx="2754812" cy="1836506"/>
          </a:xfrm>
          <a:prstGeom prst="rect">
            <a:avLst/>
          </a:prstGeom>
          <a:solidFill>
            <a:srgbClr val="24242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3227E3-6B51-48C1-9458-32F743BBD410}"/>
              </a:ext>
            </a:extLst>
          </p:cNvPr>
          <p:cNvSpPr/>
          <p:nvPr/>
        </p:nvSpPr>
        <p:spPr>
          <a:xfrm flipH="1">
            <a:off x="604834" y="4347253"/>
            <a:ext cx="2754812" cy="1836506"/>
          </a:xfrm>
          <a:prstGeom prst="rect">
            <a:avLst/>
          </a:prstGeom>
          <a:solidFill>
            <a:srgbClr val="24242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F8E640-1486-43CF-B242-58922F7C41A6}"/>
              </a:ext>
            </a:extLst>
          </p:cNvPr>
          <p:cNvSpPr/>
          <p:nvPr/>
        </p:nvSpPr>
        <p:spPr>
          <a:xfrm flipH="1">
            <a:off x="4718593" y="1592494"/>
            <a:ext cx="2754812" cy="1836506"/>
          </a:xfrm>
          <a:prstGeom prst="rect">
            <a:avLst/>
          </a:prstGeom>
          <a:solidFill>
            <a:srgbClr val="24242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79E33C-50FD-4BA1-B4B2-B2192B80FA1E}"/>
              </a:ext>
            </a:extLst>
          </p:cNvPr>
          <p:cNvSpPr/>
          <p:nvPr/>
        </p:nvSpPr>
        <p:spPr>
          <a:xfrm flipH="1">
            <a:off x="4718593" y="4347253"/>
            <a:ext cx="2754812" cy="1836506"/>
          </a:xfrm>
          <a:prstGeom prst="rect">
            <a:avLst/>
          </a:prstGeom>
          <a:solidFill>
            <a:srgbClr val="24242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45DA3-88AF-4B71-9344-7CD172103D13}"/>
              </a:ext>
            </a:extLst>
          </p:cNvPr>
          <p:cNvSpPr/>
          <p:nvPr/>
        </p:nvSpPr>
        <p:spPr>
          <a:xfrm flipH="1">
            <a:off x="8826550" y="1592494"/>
            <a:ext cx="2754811" cy="1836506"/>
          </a:xfrm>
          <a:prstGeom prst="rect">
            <a:avLst/>
          </a:prstGeom>
          <a:solidFill>
            <a:srgbClr val="24242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3BA6A5-F2AD-4F35-B117-473C74015163}"/>
              </a:ext>
            </a:extLst>
          </p:cNvPr>
          <p:cNvSpPr/>
          <p:nvPr/>
        </p:nvSpPr>
        <p:spPr>
          <a:xfrm flipH="1">
            <a:off x="8826550" y="4347253"/>
            <a:ext cx="2754811" cy="1836506"/>
          </a:xfrm>
          <a:prstGeom prst="rect">
            <a:avLst/>
          </a:prstGeom>
          <a:solidFill>
            <a:srgbClr val="24242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Lashes">
            <a:extLst>
              <a:ext uri="{FF2B5EF4-FFF2-40B4-BE49-F238E27FC236}">
                <a16:creationId xmlns:a16="http://schemas.microsoft.com/office/drawing/2014/main" id="{CB603A5B-4700-4A94-8B5A-4880A52B4D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25040" y="1853233"/>
            <a:ext cx="914400" cy="914400"/>
          </a:xfrm>
          <a:prstGeom prst="rect">
            <a:avLst/>
          </a:prstGeom>
        </p:spPr>
      </p:pic>
      <p:pic>
        <p:nvPicPr>
          <p:cNvPr id="12" name="Graphic 11" descr="Test tubes">
            <a:extLst>
              <a:ext uri="{FF2B5EF4-FFF2-40B4-BE49-F238E27FC236}">
                <a16:creationId xmlns:a16="http://schemas.microsoft.com/office/drawing/2014/main" id="{C2628AA8-CC89-4693-8F0A-9CE7C6E4D5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8799" y="1853233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655EAB2-DD20-4F10-9DAD-12C946F72ED5}"/>
              </a:ext>
            </a:extLst>
          </p:cNvPr>
          <p:cNvSpPr txBox="1"/>
          <p:nvPr/>
        </p:nvSpPr>
        <p:spPr>
          <a:xfrm>
            <a:off x="4824048" y="2769676"/>
            <a:ext cx="2543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Test Driven Development</a:t>
            </a:r>
          </a:p>
        </p:txBody>
      </p:sp>
      <p:pic>
        <p:nvPicPr>
          <p:cNvPr id="14" name="Graphic 13" descr="Meeting">
            <a:extLst>
              <a:ext uri="{FF2B5EF4-FFF2-40B4-BE49-F238E27FC236}">
                <a16:creationId xmlns:a16="http://schemas.microsoft.com/office/drawing/2014/main" id="{C0AFAD6E-60A1-4745-A861-2FE1E574FE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2560" y="1853233"/>
            <a:ext cx="914400" cy="914400"/>
          </a:xfrm>
          <a:prstGeom prst="rect">
            <a:avLst/>
          </a:prstGeom>
        </p:spPr>
      </p:pic>
      <p:pic>
        <p:nvPicPr>
          <p:cNvPr id="16" name="Graphic 15" descr="Books">
            <a:extLst>
              <a:ext uri="{FF2B5EF4-FFF2-40B4-BE49-F238E27FC236}">
                <a16:creationId xmlns:a16="http://schemas.microsoft.com/office/drawing/2014/main" id="{34B7E58C-93C5-416B-84F3-9165E59A03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25040" y="4509798"/>
            <a:ext cx="914400" cy="914400"/>
          </a:xfrm>
          <a:prstGeom prst="rect">
            <a:avLst/>
          </a:prstGeom>
        </p:spPr>
      </p:pic>
      <p:pic>
        <p:nvPicPr>
          <p:cNvPr id="18" name="Graphic 17" descr="Diploma">
            <a:extLst>
              <a:ext uri="{FF2B5EF4-FFF2-40B4-BE49-F238E27FC236}">
                <a16:creationId xmlns:a16="http://schemas.microsoft.com/office/drawing/2014/main" id="{60CA84F4-E274-4C5E-AC47-1B5679405A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38799" y="4507988"/>
            <a:ext cx="914400" cy="914400"/>
          </a:xfrm>
          <a:prstGeom prst="rect">
            <a:avLst/>
          </a:prstGeom>
        </p:spPr>
      </p:pic>
      <p:pic>
        <p:nvPicPr>
          <p:cNvPr id="20" name="Graphic 19" descr="Angel face with no fill">
            <a:extLst>
              <a:ext uri="{FF2B5EF4-FFF2-40B4-BE49-F238E27FC236}">
                <a16:creationId xmlns:a16="http://schemas.microsoft.com/office/drawing/2014/main" id="{1BC1CF72-1258-4E73-AC3E-2A40B5157E6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746754" y="4505945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752D096-78AE-430E-A5D2-1D972E1B4AC0}"/>
              </a:ext>
            </a:extLst>
          </p:cNvPr>
          <p:cNvSpPr txBox="1"/>
          <p:nvPr/>
        </p:nvSpPr>
        <p:spPr>
          <a:xfrm>
            <a:off x="9539124" y="5619312"/>
            <a:ext cx="1329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Náboženství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0CEC6-54C5-4BCE-A681-9BEB630C042C}"/>
              </a:ext>
            </a:extLst>
          </p:cNvPr>
          <p:cNvSpPr txBox="1"/>
          <p:nvPr/>
        </p:nvSpPr>
        <p:spPr>
          <a:xfrm>
            <a:off x="1236972" y="2767633"/>
            <a:ext cx="1490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Překrásný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kód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6AB3D2-6F0D-4253-B815-4D96B31BC8CE}"/>
              </a:ext>
            </a:extLst>
          </p:cNvPr>
          <p:cNvSpPr txBox="1"/>
          <p:nvPr/>
        </p:nvSpPr>
        <p:spPr>
          <a:xfrm>
            <a:off x="9490330" y="2767633"/>
            <a:ext cx="1427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Elitní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skupina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649B27F-E3E5-42BB-8BAE-F110B589DCA8}"/>
              </a:ext>
            </a:extLst>
          </p:cNvPr>
          <p:cNvSpPr txBox="1"/>
          <p:nvPr/>
        </p:nvSpPr>
        <p:spPr>
          <a:xfrm>
            <a:off x="847317" y="5480813"/>
            <a:ext cx="2269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Specifické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technologie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nebo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metodiky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DA0049-6E1A-42B2-B80A-C2192B87233C}"/>
              </a:ext>
            </a:extLst>
          </p:cNvPr>
          <p:cNvSpPr txBox="1"/>
          <p:nvPr/>
        </p:nvSpPr>
        <p:spPr>
          <a:xfrm>
            <a:off x="5505517" y="5619312"/>
            <a:ext cx="118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Certifikace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7596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B0D76045-C15F-4A61-AF0A-A18C8B19DA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EA76FA-603A-4427-AC74-0E2E061CC86C}"/>
              </a:ext>
            </a:extLst>
          </p:cNvPr>
          <p:cNvSpPr txBox="1"/>
          <p:nvPr/>
        </p:nvSpPr>
        <p:spPr>
          <a:xfrm>
            <a:off x="3915082" y="3250168"/>
            <a:ext cx="4361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Jak </a:t>
            </a:r>
            <a:r>
              <a:rPr lang="en-US" dirty="0" err="1">
                <a:solidFill>
                  <a:schemeClr val="bg1"/>
                </a:solidFill>
              </a:rPr>
              <a:t>víte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že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váš</a:t>
            </a:r>
            <a:r>
              <a:rPr lang="en-US" dirty="0">
                <a:solidFill>
                  <a:schemeClr val="bg1"/>
                </a:solidFill>
              </a:rPr>
              <a:t> software </a:t>
            </a:r>
            <a:r>
              <a:rPr lang="en-US" dirty="0" err="1">
                <a:solidFill>
                  <a:schemeClr val="bg1"/>
                </a:solidFill>
              </a:rPr>
              <a:t>funguje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tak</a:t>
            </a:r>
            <a:r>
              <a:rPr lang="en-US" dirty="0">
                <a:solidFill>
                  <a:schemeClr val="bg1"/>
                </a:solidFill>
              </a:rPr>
              <a:t>, jak </a:t>
            </a:r>
            <a:r>
              <a:rPr lang="en-US" dirty="0" err="1">
                <a:solidFill>
                  <a:schemeClr val="bg1"/>
                </a:solidFill>
              </a:rPr>
              <a:t>má</a:t>
            </a:r>
            <a:r>
              <a:rPr lang="en-US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36669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B0D76045-C15F-4A61-AF0A-A18C8B19DA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EA76FA-603A-4427-AC74-0E2E061CC86C}"/>
              </a:ext>
            </a:extLst>
          </p:cNvPr>
          <p:cNvSpPr txBox="1"/>
          <p:nvPr/>
        </p:nvSpPr>
        <p:spPr>
          <a:xfrm>
            <a:off x="4454566" y="3581400"/>
            <a:ext cx="3282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Jeden</a:t>
            </a:r>
            <a:r>
              <a:rPr lang="en-US" dirty="0">
                <a:solidFill>
                  <a:schemeClr val="bg1"/>
                </a:solidFill>
              </a:rPr>
              <a:t> z </a:t>
            </a:r>
            <a:r>
              <a:rPr lang="en-US" dirty="0" err="1">
                <a:solidFill>
                  <a:schemeClr val="bg1"/>
                </a:solidFill>
              </a:rPr>
              <a:t>těchto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disků</a:t>
            </a:r>
            <a:r>
              <a:rPr lang="en-US" dirty="0">
                <a:solidFill>
                  <a:schemeClr val="bg1"/>
                </a:solidFill>
              </a:rPr>
              <a:t> je </a:t>
            </a:r>
            <a:r>
              <a:rPr lang="en-US" dirty="0" err="1">
                <a:solidFill>
                  <a:schemeClr val="bg1"/>
                </a:solidFill>
              </a:rPr>
              <a:t>poškozen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3" name="Graphic 2" descr="Database">
            <a:extLst>
              <a:ext uri="{FF2B5EF4-FFF2-40B4-BE49-F238E27FC236}">
                <a16:creationId xmlns:a16="http://schemas.microsoft.com/office/drawing/2014/main" id="{06181E36-8BDD-4CEA-BE7C-21047F955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67025" y="1143000"/>
            <a:ext cx="914400" cy="914400"/>
          </a:xfrm>
          <a:prstGeom prst="rect">
            <a:avLst/>
          </a:prstGeom>
        </p:spPr>
      </p:pic>
      <p:pic>
        <p:nvPicPr>
          <p:cNvPr id="8" name="Graphic 7" descr="Database">
            <a:extLst>
              <a:ext uri="{FF2B5EF4-FFF2-40B4-BE49-F238E27FC236}">
                <a16:creationId xmlns:a16="http://schemas.microsoft.com/office/drawing/2014/main" id="{796F1CDA-B4B3-42DC-A7AE-17693945F8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10575" y="1143000"/>
            <a:ext cx="914400" cy="9144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0052316-9C45-44B2-A77F-BD1DADFBF68E}"/>
              </a:ext>
            </a:extLst>
          </p:cNvPr>
          <p:cNvSpPr/>
          <p:nvPr/>
        </p:nvSpPr>
        <p:spPr>
          <a:xfrm>
            <a:off x="2192729" y="2318861"/>
            <a:ext cx="2262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C://project_unit_tests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6BCED5-A8A6-4A7D-875B-8B92DE9F5F9A}"/>
              </a:ext>
            </a:extLst>
          </p:cNvPr>
          <p:cNvSpPr/>
          <p:nvPr/>
        </p:nvSpPr>
        <p:spPr>
          <a:xfrm>
            <a:off x="7596145" y="2297668"/>
            <a:ext cx="2543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D://project_source_code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B8AB1B-7D3E-44A6-B714-E580384AD1F3}"/>
              </a:ext>
            </a:extLst>
          </p:cNvPr>
          <p:cNvSpPr txBox="1"/>
          <p:nvPr/>
        </p:nvSpPr>
        <p:spPr>
          <a:xfrm>
            <a:off x="4521473" y="4255532"/>
            <a:ext cx="314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Který</a:t>
            </a:r>
            <a:r>
              <a:rPr lang="en-US" dirty="0">
                <a:solidFill>
                  <a:schemeClr val="bg1"/>
                </a:solidFill>
              </a:rPr>
              <a:t> z </a:t>
            </a:r>
            <a:r>
              <a:rPr lang="en-US" dirty="0" err="1">
                <a:solidFill>
                  <a:schemeClr val="bg1"/>
                </a:solidFill>
              </a:rPr>
              <a:t>nich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doufáte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že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přežije</a:t>
            </a:r>
            <a:r>
              <a:rPr lang="en-US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36290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08233-8FCB-406D-9A7B-7C6473BC0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Software Craftsmanship </a:t>
            </a:r>
            <a:r>
              <a:rPr lang="en-US" sz="4000" b="1" dirty="0">
                <a:solidFill>
                  <a:srgbClr val="00B050"/>
                </a:solidFill>
              </a:rPr>
              <a:t>JE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1452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08233-8FCB-406D-9A7B-7C6473BC0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Software Craftsmanship </a:t>
            </a:r>
            <a:r>
              <a:rPr lang="en-US" sz="4000" b="1" dirty="0">
                <a:solidFill>
                  <a:srgbClr val="00B050"/>
                </a:solidFill>
              </a:rPr>
              <a:t>JE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7" name="Graphic 6" descr="Programmer">
            <a:extLst>
              <a:ext uri="{FF2B5EF4-FFF2-40B4-BE49-F238E27FC236}">
                <a16:creationId xmlns:a16="http://schemas.microsoft.com/office/drawing/2014/main" id="{E660F7B3-9B21-4EFD-B5F3-A2179FA154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58318" y="3058474"/>
            <a:ext cx="2866169" cy="28661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B32D37-7D67-43A0-ACAE-973D7B0AC96C}"/>
              </a:ext>
            </a:extLst>
          </p:cNvPr>
          <p:cNvSpPr txBox="1"/>
          <p:nvPr/>
        </p:nvSpPr>
        <p:spPr>
          <a:xfrm>
            <a:off x="1366891" y="2412143"/>
            <a:ext cx="3449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solidFill>
                  <a:schemeClr val="bg1"/>
                </a:solidFill>
              </a:rPr>
              <a:t>Profesionalismus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05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08233-8FCB-406D-9A7B-7C6473BC0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Software Craftsmanship </a:t>
            </a:r>
            <a:r>
              <a:rPr lang="en-US" sz="4000" b="1" dirty="0">
                <a:solidFill>
                  <a:srgbClr val="00B050"/>
                </a:solidFill>
              </a:rPr>
              <a:t>JE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7" name="Graphic 6" descr="Programmer">
            <a:extLst>
              <a:ext uri="{FF2B5EF4-FFF2-40B4-BE49-F238E27FC236}">
                <a16:creationId xmlns:a16="http://schemas.microsoft.com/office/drawing/2014/main" id="{E660F7B3-9B21-4EFD-B5F3-A2179FA154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58318" y="3058474"/>
            <a:ext cx="2866169" cy="286616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050051F-7296-42A8-B906-EFFB7FFDD6B1}"/>
              </a:ext>
            </a:extLst>
          </p:cNvPr>
          <p:cNvSpPr/>
          <p:nvPr/>
        </p:nvSpPr>
        <p:spPr>
          <a:xfrm>
            <a:off x="7133561" y="2412143"/>
            <a:ext cx="29235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err="1">
                <a:solidFill>
                  <a:schemeClr val="bg1"/>
                </a:solidFill>
              </a:rPr>
              <a:t>Zodpovědnost</a:t>
            </a:r>
            <a:endParaRPr lang="en-US" sz="3600" b="1" dirty="0">
              <a:solidFill>
                <a:schemeClr val="bg1"/>
              </a:solidFill>
            </a:endParaRPr>
          </a:p>
        </p:txBody>
      </p:sp>
      <p:pic>
        <p:nvPicPr>
          <p:cNvPr id="12" name="Graphic 11" descr="Target Audience">
            <a:extLst>
              <a:ext uri="{FF2B5EF4-FFF2-40B4-BE49-F238E27FC236}">
                <a16:creationId xmlns:a16="http://schemas.microsoft.com/office/drawing/2014/main" id="{BCE2C5D5-29A3-4C4B-BAB6-39DF8F77D8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62256" y="3320750"/>
            <a:ext cx="2866169" cy="28661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4F6F86-1E44-424E-B87A-230C693A4E8F}"/>
              </a:ext>
            </a:extLst>
          </p:cNvPr>
          <p:cNvSpPr txBox="1"/>
          <p:nvPr/>
        </p:nvSpPr>
        <p:spPr>
          <a:xfrm>
            <a:off x="1366891" y="2412143"/>
            <a:ext cx="3449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solidFill>
                  <a:schemeClr val="bg1"/>
                </a:solidFill>
              </a:rPr>
              <a:t>Profesionalismus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60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Programmer">
            <a:extLst>
              <a:ext uri="{FF2B5EF4-FFF2-40B4-BE49-F238E27FC236}">
                <a16:creationId xmlns:a16="http://schemas.microsoft.com/office/drawing/2014/main" id="{13C4783F-2E58-48C8-A4FF-9B5BC10920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22704" y="2309327"/>
            <a:ext cx="2866169" cy="28661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23BD50-8249-4802-8502-F5217DB6D271}"/>
              </a:ext>
            </a:extLst>
          </p:cNvPr>
          <p:cNvSpPr txBox="1"/>
          <p:nvPr/>
        </p:nvSpPr>
        <p:spPr>
          <a:xfrm>
            <a:off x="4231277" y="1682504"/>
            <a:ext cx="3449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solidFill>
                  <a:schemeClr val="bg1"/>
                </a:solidFill>
              </a:rPr>
              <a:t>Profesionalismus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084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51799CC9-C60A-4F79-B31D-8B84D11E52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4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67030D2A-17F2-4F3E-B063-EB54715FB2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942" y="959720"/>
            <a:ext cx="548719" cy="548719"/>
          </a:xfrm>
          <a:prstGeom prst="rect">
            <a:avLst/>
          </a:prstGeom>
        </p:spPr>
      </p:pic>
      <p:pic>
        <p:nvPicPr>
          <p:cNvPr id="23" name="Picture 22" descr="A picture containing drawing&#10;&#10;Description automatically generated">
            <a:extLst>
              <a:ext uri="{FF2B5EF4-FFF2-40B4-BE49-F238E27FC236}">
                <a16:creationId xmlns:a16="http://schemas.microsoft.com/office/drawing/2014/main" id="{1655677A-E00F-4F98-8EF6-1648A76235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232" y="1729925"/>
            <a:ext cx="590603" cy="590603"/>
          </a:xfrm>
          <a:prstGeom prst="rect">
            <a:avLst/>
          </a:prstGeom>
        </p:spPr>
      </p:pic>
      <p:pic>
        <p:nvPicPr>
          <p:cNvPr id="25" name="Picture 24" descr="A close up of a sign&#10;&#10;Description automatically generated">
            <a:extLst>
              <a:ext uri="{FF2B5EF4-FFF2-40B4-BE49-F238E27FC236}">
                <a16:creationId xmlns:a16="http://schemas.microsoft.com/office/drawing/2014/main" id="{8E8C00F3-BE5F-4FDA-A8E5-6B14770D1E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6742" y="2134738"/>
            <a:ext cx="434326" cy="434326"/>
          </a:xfrm>
          <a:prstGeom prst="rect">
            <a:avLst/>
          </a:prstGeom>
        </p:spPr>
      </p:pic>
      <p:pic>
        <p:nvPicPr>
          <p:cNvPr id="28" name="Picture 27" descr="A close up of a sign&#10;&#10;Description automatically generated">
            <a:extLst>
              <a:ext uri="{FF2B5EF4-FFF2-40B4-BE49-F238E27FC236}">
                <a16:creationId xmlns:a16="http://schemas.microsoft.com/office/drawing/2014/main" id="{7CF4F13B-FE39-4863-ABA8-2559EF9055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715" y="897726"/>
            <a:ext cx="548719" cy="58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792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B0D76045-C15F-4A61-AF0A-A18C8B19DA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EA76FA-603A-4427-AC74-0E2E061CC86C}"/>
              </a:ext>
            </a:extLst>
          </p:cNvPr>
          <p:cNvSpPr txBox="1"/>
          <p:nvPr/>
        </p:nvSpPr>
        <p:spPr>
          <a:xfrm>
            <a:off x="4973577" y="3244334"/>
            <a:ext cx="224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Jak se software </a:t>
            </a:r>
            <a:r>
              <a:rPr lang="en-US" dirty="0" err="1">
                <a:solidFill>
                  <a:schemeClr val="bg1"/>
                </a:solidFill>
              </a:rPr>
              <a:t>vyvíjí</a:t>
            </a:r>
            <a:r>
              <a:rPr lang="en-US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821618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51799CC9-C60A-4F79-B31D-8B84D11E52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0" t="11133" r="68094" b="6721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2AD77753-85C9-4BB8-939D-F95D8A01AC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979" y="0"/>
            <a:ext cx="1539609" cy="1635835"/>
          </a:xfrm>
          <a:prstGeom prst="rect">
            <a:avLst/>
          </a:prstGeom>
        </p:spPr>
      </p:pic>
      <p:pic>
        <p:nvPicPr>
          <p:cNvPr id="5" name="Picture 4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C2564591-8C0F-416E-8656-A88CA46689C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81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8080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34C935-8C85-4592-B01E-B0E1D1AC84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FC48A2-6AF4-4D1E-82D4-1143C9FCA6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Software Craftsmanship</a:t>
            </a:r>
          </a:p>
        </p:txBody>
      </p:sp>
    </p:spTree>
    <p:extLst>
      <p:ext uri="{BB962C8B-B14F-4D97-AF65-F5344CB8AC3E}">
        <p14:creationId xmlns:p14="http://schemas.microsoft.com/office/powerpoint/2010/main" val="42321580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B0D76045-C15F-4A61-AF0A-A18C8B19DA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EA76FA-603A-4427-AC74-0E2E061CC86C}"/>
              </a:ext>
            </a:extLst>
          </p:cNvPr>
          <p:cNvSpPr txBox="1"/>
          <p:nvPr/>
        </p:nvSpPr>
        <p:spPr>
          <a:xfrm>
            <a:off x="5021058" y="1374335"/>
            <a:ext cx="2149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 </a:t>
            </a:r>
            <a:r>
              <a:rPr lang="en-US" dirty="0" err="1">
                <a:solidFill>
                  <a:schemeClr val="bg1"/>
                </a:solidFill>
              </a:rPr>
              <a:t>byste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preferovali</a:t>
            </a:r>
            <a:r>
              <a:rPr lang="en-US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02FCD8-D95E-46F8-98E2-4143CBD529DA}"/>
              </a:ext>
            </a:extLst>
          </p:cNvPr>
          <p:cNvSpPr txBox="1"/>
          <p:nvPr/>
        </p:nvSpPr>
        <p:spPr>
          <a:xfrm>
            <a:off x="7239755" y="3258916"/>
            <a:ext cx="3900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Software, </a:t>
            </a:r>
            <a:r>
              <a:rPr lang="en-US" dirty="0" err="1">
                <a:solidFill>
                  <a:schemeClr val="bg1"/>
                </a:solidFill>
              </a:rPr>
              <a:t>který</a:t>
            </a:r>
            <a:r>
              <a:rPr lang="en-US" dirty="0">
                <a:solidFill>
                  <a:schemeClr val="bg1"/>
                </a:solidFill>
              </a:rPr>
              <a:t> je </a:t>
            </a:r>
            <a:r>
              <a:rPr lang="en-US" b="1" dirty="0" err="1">
                <a:solidFill>
                  <a:srgbClr val="00B050"/>
                </a:solidFill>
              </a:rPr>
              <a:t>jednoduché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změnit</a:t>
            </a:r>
            <a:r>
              <a:rPr lang="en-US" dirty="0">
                <a:solidFill>
                  <a:schemeClr val="bg1"/>
                </a:solidFill>
              </a:rPr>
              <a:t>, ale </a:t>
            </a:r>
            <a:r>
              <a:rPr lang="en-US" dirty="0" err="1">
                <a:solidFill>
                  <a:schemeClr val="bg1"/>
                </a:solidFill>
              </a:rPr>
              <a:t>který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momentálně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nefunguje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F00124-CE33-4726-835A-060244A35E6A}"/>
              </a:ext>
            </a:extLst>
          </p:cNvPr>
          <p:cNvSpPr txBox="1"/>
          <p:nvPr/>
        </p:nvSpPr>
        <p:spPr>
          <a:xfrm>
            <a:off x="1349916" y="3258233"/>
            <a:ext cx="3602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Software, </a:t>
            </a:r>
            <a:r>
              <a:rPr lang="en-US" dirty="0" err="1">
                <a:solidFill>
                  <a:schemeClr val="bg1"/>
                </a:solidFill>
              </a:rPr>
              <a:t>který</a:t>
            </a:r>
            <a:r>
              <a:rPr lang="en-US" dirty="0">
                <a:solidFill>
                  <a:schemeClr val="bg1"/>
                </a:solidFill>
              </a:rPr>
              <a:t> je </a:t>
            </a:r>
            <a:r>
              <a:rPr lang="en-US" b="1" dirty="0" err="1">
                <a:solidFill>
                  <a:srgbClr val="FF0000"/>
                </a:solidFill>
              </a:rPr>
              <a:t>obtížné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změnit</a:t>
            </a:r>
            <a:r>
              <a:rPr lang="en-US" dirty="0">
                <a:solidFill>
                  <a:schemeClr val="bg1"/>
                </a:solidFill>
              </a:rPr>
              <a:t>, ale </a:t>
            </a:r>
            <a:r>
              <a:rPr lang="en-US" dirty="0" err="1">
                <a:solidFill>
                  <a:schemeClr val="bg1"/>
                </a:solidFill>
              </a:rPr>
              <a:t>který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momentálně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funguje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6265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B0D76045-C15F-4A61-AF0A-A18C8B19DA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AD7E8D-6B62-4556-8F29-E254D8C0D041}"/>
              </a:ext>
            </a:extLst>
          </p:cNvPr>
          <p:cNvSpPr txBox="1"/>
          <p:nvPr/>
        </p:nvSpPr>
        <p:spPr>
          <a:xfrm>
            <a:off x="2460069" y="3244334"/>
            <a:ext cx="7357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Jakým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způsobem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jste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práci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odvedli</a:t>
            </a:r>
            <a:r>
              <a:rPr lang="en-US" dirty="0">
                <a:solidFill>
                  <a:schemeClr val="bg1"/>
                </a:solidFill>
              </a:rPr>
              <a:t> je </a:t>
            </a:r>
            <a:r>
              <a:rPr lang="en-US" dirty="0" err="1">
                <a:solidFill>
                  <a:schemeClr val="bg1"/>
                </a:solidFill>
              </a:rPr>
              <a:t>stejně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důležité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jako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mít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práci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hotovou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5095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34C935-8C85-4592-B01E-B0E1D1AC84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FC48A2-6AF4-4D1E-82D4-1143C9FCA6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Software Craftsmanship</a:t>
            </a:r>
          </a:p>
        </p:txBody>
      </p:sp>
    </p:spTree>
    <p:extLst>
      <p:ext uri="{BB962C8B-B14F-4D97-AF65-F5344CB8AC3E}">
        <p14:creationId xmlns:p14="http://schemas.microsoft.com/office/powerpoint/2010/main" val="2128614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7FF75-C03E-4D89-8C32-4040E18A7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Software Craftsmanship </a:t>
            </a:r>
            <a:r>
              <a:rPr lang="en-US" sz="3600" b="1" dirty="0">
                <a:solidFill>
                  <a:srgbClr val="FF0000"/>
                </a:solidFill>
                <a:latin typeface="+mn-lt"/>
              </a:rPr>
              <a:t>NENÍ</a:t>
            </a:r>
            <a:r>
              <a:rPr lang="en-US" dirty="0">
                <a:solidFill>
                  <a:schemeClr val="bg1"/>
                </a:solidFill>
              </a:rPr>
              <a:t>: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3B8E58-6149-47B1-8ECD-BFE048ED7A1A}"/>
              </a:ext>
            </a:extLst>
          </p:cNvPr>
          <p:cNvSpPr/>
          <p:nvPr/>
        </p:nvSpPr>
        <p:spPr>
          <a:xfrm>
            <a:off x="604837" y="1592494"/>
            <a:ext cx="2754811" cy="1836506"/>
          </a:xfrm>
          <a:prstGeom prst="rect">
            <a:avLst/>
          </a:prstGeom>
          <a:solidFill>
            <a:srgbClr val="24242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3227E3-6B51-48C1-9458-32F743BBD410}"/>
              </a:ext>
            </a:extLst>
          </p:cNvPr>
          <p:cNvSpPr/>
          <p:nvPr/>
        </p:nvSpPr>
        <p:spPr>
          <a:xfrm>
            <a:off x="604837" y="4347253"/>
            <a:ext cx="2754811" cy="1836506"/>
          </a:xfrm>
          <a:prstGeom prst="rect">
            <a:avLst/>
          </a:prstGeom>
          <a:solidFill>
            <a:srgbClr val="24242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F8E640-1486-43CF-B242-58922F7C41A6}"/>
              </a:ext>
            </a:extLst>
          </p:cNvPr>
          <p:cNvSpPr/>
          <p:nvPr/>
        </p:nvSpPr>
        <p:spPr>
          <a:xfrm>
            <a:off x="4718594" y="1592494"/>
            <a:ext cx="2754811" cy="1836506"/>
          </a:xfrm>
          <a:prstGeom prst="rect">
            <a:avLst/>
          </a:prstGeom>
          <a:solidFill>
            <a:srgbClr val="24242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79E33C-50FD-4BA1-B4B2-B2192B80FA1E}"/>
              </a:ext>
            </a:extLst>
          </p:cNvPr>
          <p:cNvSpPr/>
          <p:nvPr/>
        </p:nvSpPr>
        <p:spPr>
          <a:xfrm>
            <a:off x="4718594" y="4347253"/>
            <a:ext cx="2754811" cy="1836506"/>
          </a:xfrm>
          <a:prstGeom prst="rect">
            <a:avLst/>
          </a:prstGeom>
          <a:solidFill>
            <a:srgbClr val="24242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45DA3-88AF-4B71-9344-7CD172103D13}"/>
              </a:ext>
            </a:extLst>
          </p:cNvPr>
          <p:cNvSpPr/>
          <p:nvPr/>
        </p:nvSpPr>
        <p:spPr>
          <a:xfrm>
            <a:off x="8832352" y="1592494"/>
            <a:ext cx="2754811" cy="1836506"/>
          </a:xfrm>
          <a:prstGeom prst="rect">
            <a:avLst/>
          </a:prstGeom>
          <a:solidFill>
            <a:srgbClr val="24242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3BA6A5-F2AD-4F35-B117-473C74015163}"/>
              </a:ext>
            </a:extLst>
          </p:cNvPr>
          <p:cNvSpPr/>
          <p:nvPr/>
        </p:nvSpPr>
        <p:spPr>
          <a:xfrm>
            <a:off x="8832352" y="4347253"/>
            <a:ext cx="2754811" cy="1836506"/>
          </a:xfrm>
          <a:prstGeom prst="rect">
            <a:avLst/>
          </a:prstGeom>
          <a:solidFill>
            <a:srgbClr val="24242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72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7FF75-C03E-4D89-8C32-4040E18A7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Software Craftsmanship </a:t>
            </a:r>
            <a:r>
              <a:rPr lang="en-US" sz="3600" b="1" dirty="0">
                <a:solidFill>
                  <a:srgbClr val="FF0000"/>
                </a:solidFill>
                <a:latin typeface="+mn-lt"/>
              </a:rPr>
              <a:t>NENÍ</a:t>
            </a:r>
            <a:r>
              <a:rPr lang="en-US" dirty="0">
                <a:solidFill>
                  <a:schemeClr val="bg1"/>
                </a:solidFill>
              </a:rPr>
              <a:t>: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3B8E58-6149-47B1-8ECD-BFE048ED7A1A}"/>
              </a:ext>
            </a:extLst>
          </p:cNvPr>
          <p:cNvSpPr/>
          <p:nvPr/>
        </p:nvSpPr>
        <p:spPr>
          <a:xfrm flipH="1">
            <a:off x="604834" y="1592494"/>
            <a:ext cx="2754812" cy="1836506"/>
          </a:xfrm>
          <a:prstGeom prst="rect">
            <a:avLst/>
          </a:prstGeom>
          <a:solidFill>
            <a:srgbClr val="24242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3227E3-6B51-48C1-9458-32F743BBD410}"/>
              </a:ext>
            </a:extLst>
          </p:cNvPr>
          <p:cNvSpPr/>
          <p:nvPr/>
        </p:nvSpPr>
        <p:spPr>
          <a:xfrm>
            <a:off x="604837" y="4347253"/>
            <a:ext cx="2754811" cy="1836506"/>
          </a:xfrm>
          <a:prstGeom prst="rect">
            <a:avLst/>
          </a:prstGeom>
          <a:solidFill>
            <a:srgbClr val="24242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F8E640-1486-43CF-B242-58922F7C41A6}"/>
              </a:ext>
            </a:extLst>
          </p:cNvPr>
          <p:cNvSpPr/>
          <p:nvPr/>
        </p:nvSpPr>
        <p:spPr>
          <a:xfrm>
            <a:off x="4718594" y="1592494"/>
            <a:ext cx="2754811" cy="1836506"/>
          </a:xfrm>
          <a:prstGeom prst="rect">
            <a:avLst/>
          </a:prstGeom>
          <a:solidFill>
            <a:srgbClr val="24242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79E33C-50FD-4BA1-B4B2-B2192B80FA1E}"/>
              </a:ext>
            </a:extLst>
          </p:cNvPr>
          <p:cNvSpPr/>
          <p:nvPr/>
        </p:nvSpPr>
        <p:spPr>
          <a:xfrm>
            <a:off x="4718594" y="4347253"/>
            <a:ext cx="2754811" cy="1836506"/>
          </a:xfrm>
          <a:prstGeom prst="rect">
            <a:avLst/>
          </a:prstGeom>
          <a:solidFill>
            <a:srgbClr val="24242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45DA3-88AF-4B71-9344-7CD172103D13}"/>
              </a:ext>
            </a:extLst>
          </p:cNvPr>
          <p:cNvSpPr/>
          <p:nvPr/>
        </p:nvSpPr>
        <p:spPr>
          <a:xfrm>
            <a:off x="8832352" y="1592494"/>
            <a:ext cx="2754811" cy="1836506"/>
          </a:xfrm>
          <a:prstGeom prst="rect">
            <a:avLst/>
          </a:prstGeom>
          <a:solidFill>
            <a:srgbClr val="24242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3BA6A5-F2AD-4F35-B117-473C74015163}"/>
              </a:ext>
            </a:extLst>
          </p:cNvPr>
          <p:cNvSpPr/>
          <p:nvPr/>
        </p:nvSpPr>
        <p:spPr>
          <a:xfrm>
            <a:off x="8832352" y="4347253"/>
            <a:ext cx="2754811" cy="1836506"/>
          </a:xfrm>
          <a:prstGeom prst="rect">
            <a:avLst/>
          </a:prstGeom>
          <a:solidFill>
            <a:srgbClr val="24242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C173E5-7DA1-4FD3-89D1-B10F5EB3EC54}"/>
              </a:ext>
            </a:extLst>
          </p:cNvPr>
          <p:cNvSpPr txBox="1"/>
          <p:nvPr/>
        </p:nvSpPr>
        <p:spPr>
          <a:xfrm>
            <a:off x="1236972" y="2767633"/>
            <a:ext cx="1490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Překrásný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kód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Graphic 4" descr="Lashes">
            <a:extLst>
              <a:ext uri="{FF2B5EF4-FFF2-40B4-BE49-F238E27FC236}">
                <a16:creationId xmlns:a16="http://schemas.microsoft.com/office/drawing/2014/main" id="{CB603A5B-4700-4A94-8B5A-4880A52B4D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25040" y="185323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941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7FF75-C03E-4D89-8C32-4040E18A7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Software Craftsmanship </a:t>
            </a:r>
            <a:r>
              <a:rPr lang="en-US" sz="3600" b="1" dirty="0">
                <a:solidFill>
                  <a:srgbClr val="FF0000"/>
                </a:solidFill>
                <a:latin typeface="+mn-lt"/>
              </a:rPr>
              <a:t>NENÍ</a:t>
            </a:r>
            <a:r>
              <a:rPr lang="en-US" dirty="0">
                <a:solidFill>
                  <a:schemeClr val="bg1"/>
                </a:solidFill>
              </a:rPr>
              <a:t>: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3B8E58-6149-47B1-8ECD-BFE048ED7A1A}"/>
              </a:ext>
            </a:extLst>
          </p:cNvPr>
          <p:cNvSpPr/>
          <p:nvPr/>
        </p:nvSpPr>
        <p:spPr>
          <a:xfrm flipH="1">
            <a:off x="604834" y="1592494"/>
            <a:ext cx="2754812" cy="1836506"/>
          </a:xfrm>
          <a:prstGeom prst="rect">
            <a:avLst/>
          </a:prstGeom>
          <a:solidFill>
            <a:srgbClr val="24242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3227E3-6B51-48C1-9458-32F743BBD410}"/>
              </a:ext>
            </a:extLst>
          </p:cNvPr>
          <p:cNvSpPr/>
          <p:nvPr/>
        </p:nvSpPr>
        <p:spPr>
          <a:xfrm>
            <a:off x="604837" y="4347253"/>
            <a:ext cx="2754811" cy="1836506"/>
          </a:xfrm>
          <a:prstGeom prst="rect">
            <a:avLst/>
          </a:prstGeom>
          <a:solidFill>
            <a:srgbClr val="24242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F8E640-1486-43CF-B242-58922F7C41A6}"/>
              </a:ext>
            </a:extLst>
          </p:cNvPr>
          <p:cNvSpPr/>
          <p:nvPr/>
        </p:nvSpPr>
        <p:spPr>
          <a:xfrm flipH="1">
            <a:off x="4718593" y="1592494"/>
            <a:ext cx="2754812" cy="1836506"/>
          </a:xfrm>
          <a:prstGeom prst="rect">
            <a:avLst/>
          </a:prstGeom>
          <a:solidFill>
            <a:srgbClr val="24242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79E33C-50FD-4BA1-B4B2-B2192B80FA1E}"/>
              </a:ext>
            </a:extLst>
          </p:cNvPr>
          <p:cNvSpPr/>
          <p:nvPr/>
        </p:nvSpPr>
        <p:spPr>
          <a:xfrm>
            <a:off x="4718594" y="4347253"/>
            <a:ext cx="2754811" cy="1836506"/>
          </a:xfrm>
          <a:prstGeom prst="rect">
            <a:avLst/>
          </a:prstGeom>
          <a:solidFill>
            <a:srgbClr val="24242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45DA3-88AF-4B71-9344-7CD172103D13}"/>
              </a:ext>
            </a:extLst>
          </p:cNvPr>
          <p:cNvSpPr/>
          <p:nvPr/>
        </p:nvSpPr>
        <p:spPr>
          <a:xfrm>
            <a:off x="8832352" y="1592494"/>
            <a:ext cx="2754811" cy="1836506"/>
          </a:xfrm>
          <a:prstGeom prst="rect">
            <a:avLst/>
          </a:prstGeom>
          <a:solidFill>
            <a:srgbClr val="24242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3BA6A5-F2AD-4F35-B117-473C74015163}"/>
              </a:ext>
            </a:extLst>
          </p:cNvPr>
          <p:cNvSpPr/>
          <p:nvPr/>
        </p:nvSpPr>
        <p:spPr>
          <a:xfrm>
            <a:off x="8832352" y="4347253"/>
            <a:ext cx="2754811" cy="1836506"/>
          </a:xfrm>
          <a:prstGeom prst="rect">
            <a:avLst/>
          </a:prstGeom>
          <a:solidFill>
            <a:srgbClr val="24242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Lashes">
            <a:extLst>
              <a:ext uri="{FF2B5EF4-FFF2-40B4-BE49-F238E27FC236}">
                <a16:creationId xmlns:a16="http://schemas.microsoft.com/office/drawing/2014/main" id="{CB603A5B-4700-4A94-8B5A-4880A52B4D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25040" y="1853233"/>
            <a:ext cx="914400" cy="914400"/>
          </a:xfrm>
          <a:prstGeom prst="rect">
            <a:avLst/>
          </a:prstGeom>
        </p:spPr>
      </p:pic>
      <p:pic>
        <p:nvPicPr>
          <p:cNvPr id="12" name="Graphic 11" descr="Test tubes">
            <a:extLst>
              <a:ext uri="{FF2B5EF4-FFF2-40B4-BE49-F238E27FC236}">
                <a16:creationId xmlns:a16="http://schemas.microsoft.com/office/drawing/2014/main" id="{C2628AA8-CC89-4693-8F0A-9CE7C6E4D5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8799" y="1853233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655EAB2-DD20-4F10-9DAD-12C946F72ED5}"/>
              </a:ext>
            </a:extLst>
          </p:cNvPr>
          <p:cNvSpPr txBox="1"/>
          <p:nvPr/>
        </p:nvSpPr>
        <p:spPr>
          <a:xfrm>
            <a:off x="4824048" y="2769676"/>
            <a:ext cx="2543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Test Driven Development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025173-33A4-43AD-A42B-71FE59FE2879}"/>
              </a:ext>
            </a:extLst>
          </p:cNvPr>
          <p:cNvSpPr txBox="1"/>
          <p:nvPr/>
        </p:nvSpPr>
        <p:spPr>
          <a:xfrm>
            <a:off x="1236972" y="2769676"/>
            <a:ext cx="1490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Překrásný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kód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32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7FF75-C03E-4D89-8C32-4040E18A7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Software Craftsmanship </a:t>
            </a:r>
            <a:r>
              <a:rPr lang="en-US" sz="3600" b="1" dirty="0">
                <a:solidFill>
                  <a:srgbClr val="FF0000"/>
                </a:solidFill>
                <a:latin typeface="+mn-lt"/>
              </a:rPr>
              <a:t>NENÍ</a:t>
            </a:r>
            <a:r>
              <a:rPr lang="en-US" dirty="0">
                <a:solidFill>
                  <a:schemeClr val="bg1"/>
                </a:solidFill>
              </a:rPr>
              <a:t>: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3B8E58-6149-47B1-8ECD-BFE048ED7A1A}"/>
              </a:ext>
            </a:extLst>
          </p:cNvPr>
          <p:cNvSpPr/>
          <p:nvPr/>
        </p:nvSpPr>
        <p:spPr>
          <a:xfrm flipH="1">
            <a:off x="604834" y="1592494"/>
            <a:ext cx="2754812" cy="1836506"/>
          </a:xfrm>
          <a:prstGeom prst="rect">
            <a:avLst/>
          </a:prstGeom>
          <a:solidFill>
            <a:srgbClr val="24242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3227E3-6B51-48C1-9458-32F743BBD410}"/>
              </a:ext>
            </a:extLst>
          </p:cNvPr>
          <p:cNvSpPr/>
          <p:nvPr/>
        </p:nvSpPr>
        <p:spPr>
          <a:xfrm>
            <a:off x="604837" y="4347253"/>
            <a:ext cx="2754811" cy="1836506"/>
          </a:xfrm>
          <a:prstGeom prst="rect">
            <a:avLst/>
          </a:prstGeom>
          <a:solidFill>
            <a:srgbClr val="24242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F8E640-1486-43CF-B242-58922F7C41A6}"/>
              </a:ext>
            </a:extLst>
          </p:cNvPr>
          <p:cNvSpPr/>
          <p:nvPr/>
        </p:nvSpPr>
        <p:spPr>
          <a:xfrm flipH="1">
            <a:off x="4718593" y="1592494"/>
            <a:ext cx="2754812" cy="1836506"/>
          </a:xfrm>
          <a:prstGeom prst="rect">
            <a:avLst/>
          </a:prstGeom>
          <a:solidFill>
            <a:srgbClr val="24242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79E33C-50FD-4BA1-B4B2-B2192B80FA1E}"/>
              </a:ext>
            </a:extLst>
          </p:cNvPr>
          <p:cNvSpPr/>
          <p:nvPr/>
        </p:nvSpPr>
        <p:spPr>
          <a:xfrm>
            <a:off x="4718594" y="4347253"/>
            <a:ext cx="2754811" cy="1836506"/>
          </a:xfrm>
          <a:prstGeom prst="rect">
            <a:avLst/>
          </a:prstGeom>
          <a:solidFill>
            <a:srgbClr val="24242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45DA3-88AF-4B71-9344-7CD172103D13}"/>
              </a:ext>
            </a:extLst>
          </p:cNvPr>
          <p:cNvSpPr/>
          <p:nvPr/>
        </p:nvSpPr>
        <p:spPr>
          <a:xfrm flipH="1">
            <a:off x="8826550" y="1592494"/>
            <a:ext cx="2754811" cy="1836506"/>
          </a:xfrm>
          <a:prstGeom prst="rect">
            <a:avLst/>
          </a:prstGeom>
          <a:solidFill>
            <a:srgbClr val="24242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3BA6A5-F2AD-4F35-B117-473C74015163}"/>
              </a:ext>
            </a:extLst>
          </p:cNvPr>
          <p:cNvSpPr/>
          <p:nvPr/>
        </p:nvSpPr>
        <p:spPr>
          <a:xfrm>
            <a:off x="8832352" y="4347253"/>
            <a:ext cx="2754811" cy="1836506"/>
          </a:xfrm>
          <a:prstGeom prst="rect">
            <a:avLst/>
          </a:prstGeom>
          <a:solidFill>
            <a:srgbClr val="24242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Lashes">
            <a:extLst>
              <a:ext uri="{FF2B5EF4-FFF2-40B4-BE49-F238E27FC236}">
                <a16:creationId xmlns:a16="http://schemas.microsoft.com/office/drawing/2014/main" id="{CB603A5B-4700-4A94-8B5A-4880A52B4D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25040" y="1853233"/>
            <a:ext cx="914400" cy="914400"/>
          </a:xfrm>
          <a:prstGeom prst="rect">
            <a:avLst/>
          </a:prstGeom>
        </p:spPr>
      </p:pic>
      <p:pic>
        <p:nvPicPr>
          <p:cNvPr id="12" name="Graphic 11" descr="Test tubes">
            <a:extLst>
              <a:ext uri="{FF2B5EF4-FFF2-40B4-BE49-F238E27FC236}">
                <a16:creationId xmlns:a16="http://schemas.microsoft.com/office/drawing/2014/main" id="{C2628AA8-CC89-4693-8F0A-9CE7C6E4D5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8799" y="1853233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655EAB2-DD20-4F10-9DAD-12C946F72ED5}"/>
              </a:ext>
            </a:extLst>
          </p:cNvPr>
          <p:cNvSpPr txBox="1"/>
          <p:nvPr/>
        </p:nvSpPr>
        <p:spPr>
          <a:xfrm>
            <a:off x="4824048" y="2769676"/>
            <a:ext cx="2543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Test Driven Development</a:t>
            </a:r>
          </a:p>
        </p:txBody>
      </p:sp>
      <p:pic>
        <p:nvPicPr>
          <p:cNvPr id="14" name="Graphic 13" descr="Meeting">
            <a:extLst>
              <a:ext uri="{FF2B5EF4-FFF2-40B4-BE49-F238E27FC236}">
                <a16:creationId xmlns:a16="http://schemas.microsoft.com/office/drawing/2014/main" id="{C0AFAD6E-60A1-4745-A861-2FE1E574FE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2560" y="1853233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507892D-F5B5-4B9E-BA70-01F30AF6F2C4}"/>
              </a:ext>
            </a:extLst>
          </p:cNvPr>
          <p:cNvSpPr txBox="1"/>
          <p:nvPr/>
        </p:nvSpPr>
        <p:spPr>
          <a:xfrm>
            <a:off x="9490330" y="2767633"/>
            <a:ext cx="1427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Elitní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skupina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A6ABF9-4EE0-4CD9-980C-7CF8D98510D2}"/>
              </a:ext>
            </a:extLst>
          </p:cNvPr>
          <p:cNvSpPr txBox="1"/>
          <p:nvPr/>
        </p:nvSpPr>
        <p:spPr>
          <a:xfrm>
            <a:off x="1236972" y="2767633"/>
            <a:ext cx="1490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Překrásný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kód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405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648</Words>
  <Application>Microsoft Office PowerPoint</Application>
  <PresentationFormat>Widescreen</PresentationFormat>
  <Paragraphs>96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Software Craftsmanship</vt:lpstr>
      <vt:lpstr>PowerPoint Presentation</vt:lpstr>
      <vt:lpstr>PowerPoint Presentation</vt:lpstr>
      <vt:lpstr>PowerPoint Presentation</vt:lpstr>
      <vt:lpstr>Software Craftsmanship</vt:lpstr>
      <vt:lpstr>Software Craftsmanship NENÍ:</vt:lpstr>
      <vt:lpstr>Software Craftsmanship NENÍ:</vt:lpstr>
      <vt:lpstr>Software Craftsmanship NENÍ:</vt:lpstr>
      <vt:lpstr>Software Craftsmanship NENÍ:</vt:lpstr>
      <vt:lpstr>Software Craftsmanship NENÍ:</vt:lpstr>
      <vt:lpstr>Software Craftsmanship NENÍ:</vt:lpstr>
      <vt:lpstr>Software Craftsmanship NENÍ:</vt:lpstr>
      <vt:lpstr>PowerPoint Presentation</vt:lpstr>
      <vt:lpstr>PowerPoint Presentation</vt:lpstr>
      <vt:lpstr>Software Craftsmanship JE</vt:lpstr>
      <vt:lpstr>Software Craftsmanship JE</vt:lpstr>
      <vt:lpstr>Software Craftsmanship JE</vt:lpstr>
      <vt:lpstr>PowerPoint Presentation</vt:lpstr>
      <vt:lpstr>PowerPoint Presentation</vt:lpstr>
      <vt:lpstr>PowerPoint Presentation</vt:lpstr>
      <vt:lpstr>Software Craftsmanship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Craftsmanship</dc:title>
  <dc:creator>Petr Sedlacek</dc:creator>
  <cp:lastModifiedBy>Petr Sedláček</cp:lastModifiedBy>
  <cp:revision>176</cp:revision>
  <dcterms:created xsi:type="dcterms:W3CDTF">2020-01-19T16:25:01Z</dcterms:created>
  <dcterms:modified xsi:type="dcterms:W3CDTF">2021-11-16T13:43:09Z</dcterms:modified>
</cp:coreProperties>
</file>