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7" r:id="rId1"/>
  </p:sldMasterIdLst>
  <p:notesMasterIdLst>
    <p:notesMasterId r:id="rId15"/>
  </p:notesMasterIdLst>
  <p:sldIdLst>
    <p:sldId id="256" r:id="rId2"/>
    <p:sldId id="257" r:id="rId3"/>
    <p:sldId id="341" r:id="rId4"/>
    <p:sldId id="360" r:id="rId5"/>
    <p:sldId id="355" r:id="rId6"/>
    <p:sldId id="354" r:id="rId7"/>
    <p:sldId id="356" r:id="rId8"/>
    <p:sldId id="353" r:id="rId9"/>
    <p:sldId id="357" r:id="rId10"/>
    <p:sldId id="358" r:id="rId11"/>
    <p:sldId id="359" r:id="rId12"/>
    <p:sldId id="348" r:id="rId13"/>
    <p:sldId id="273" r:id="rId14"/>
  </p:sldIdLst>
  <p:sldSz cx="12188825" cy="6858000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74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063" y="685800"/>
            <a:ext cx="609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fcf5b01de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fcf5b01de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cf5b01d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cf5b01d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889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cf5b01d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cf5b01d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37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cf5b01de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cf5b01de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3d21eae37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3d21eae37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cf5b01d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cf5b01d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40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cf5b01d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cf5b01d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24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cf5b01d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cf5b01d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175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cf5b01d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cf5b01d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14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cf5b01d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cf5b01d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4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cf5b01d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cf5b01d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926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cf5b01d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cf5b01d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40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POWER BEHIND THE BRANDS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9" y="0"/>
            <a:ext cx="7275600" cy="6858000"/>
          </a:xfrm>
          <a:prstGeom prst="rect">
            <a:avLst/>
          </a:prstGeom>
          <a:solidFill>
            <a:srgbClr val="002F5F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1208453" y="876312"/>
            <a:ext cx="5197800" cy="3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" sz="75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POWER</a:t>
            </a:r>
            <a:br>
              <a:rPr lang="en" sz="75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75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BEHIND </a:t>
            </a:r>
            <a:br>
              <a:rPr lang="en" sz="75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75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BRANDS</a:t>
            </a:r>
            <a:br>
              <a:rPr lang="en" sz="75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75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74758" y="900146"/>
            <a:ext cx="114300" cy="34551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 descr="3PG_LogoColorCMYK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4759" y="5057944"/>
            <a:ext cx="2989723" cy="103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20274"/>
          <a:stretch/>
        </p:blipFill>
        <p:spPr>
          <a:xfrm>
            <a:off x="10140538" y="5579678"/>
            <a:ext cx="1288019" cy="2654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2"/>
          <p:cNvGrpSpPr/>
          <p:nvPr/>
        </p:nvGrpSpPr>
        <p:grpSpPr>
          <a:xfrm>
            <a:off x="7731444" y="398200"/>
            <a:ext cx="4002324" cy="6061650"/>
            <a:chOff x="15121483" y="796397"/>
            <a:chExt cx="8685600" cy="121233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9464338" y="796397"/>
              <a:ext cx="0" cy="121233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15121483" y="3827199"/>
              <a:ext cx="86856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15121483" y="6858000"/>
              <a:ext cx="86856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15121483" y="9888802"/>
              <a:ext cx="86856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" name="Google Shape;2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70747" y="3899143"/>
            <a:ext cx="1004304" cy="669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91391" y="2179719"/>
            <a:ext cx="1056456" cy="105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4395" y="3869836"/>
            <a:ext cx="1288553" cy="71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7">
            <a:alphaModFix/>
          </a:blip>
          <a:srcRect l="31443" t="14360" r="34300" b="17482"/>
          <a:stretch/>
        </p:blipFill>
        <p:spPr>
          <a:xfrm>
            <a:off x="10227094" y="553102"/>
            <a:ext cx="985050" cy="105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94625" y="2390925"/>
            <a:ext cx="1268100" cy="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26187" y="846630"/>
            <a:ext cx="1604975" cy="46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69336" y="5579677"/>
            <a:ext cx="1518688" cy="2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GET TO WORK">
  <p:cSld name="TITLE_ONLY_1_1_1_1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2"/>
          <p:cNvPicPr preferRelativeResize="0"/>
          <p:nvPr/>
        </p:nvPicPr>
        <p:blipFill rotWithShape="1">
          <a:blip r:embed="rId2">
            <a:alphaModFix/>
          </a:blip>
          <a:srcRect t="10128" b="5469"/>
          <a:stretch/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2"/>
          <p:cNvSpPr/>
          <p:nvPr/>
        </p:nvSpPr>
        <p:spPr>
          <a:xfrm>
            <a:off x="0" y="2"/>
            <a:ext cx="12188700" cy="6858000"/>
          </a:xfrm>
          <a:prstGeom prst="rect">
            <a:avLst/>
          </a:prstGeom>
          <a:solidFill>
            <a:srgbClr val="002F5F">
              <a:alpha val="8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1109472" y="2326800"/>
            <a:ext cx="99699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" sz="8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LET’S GET TO WORK</a:t>
            </a:r>
            <a:endParaRPr sz="8800" b="1" i="0" u="none" strike="noStrike" cap="none">
              <a:solidFill>
                <a:srgbClr val="FF7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47" name="Google Shape;347;p32"/>
          <p:cNvGrpSpPr/>
          <p:nvPr/>
        </p:nvGrpSpPr>
        <p:grpSpPr>
          <a:xfrm>
            <a:off x="1542144" y="1883635"/>
            <a:ext cx="9138050" cy="3090640"/>
            <a:chOff x="1542144" y="2212500"/>
            <a:chExt cx="9138050" cy="2433000"/>
          </a:xfrm>
        </p:grpSpPr>
        <p:sp>
          <p:nvSpPr>
            <p:cNvPr id="348" name="Google Shape;348;p32"/>
            <p:cNvSpPr/>
            <p:nvPr/>
          </p:nvSpPr>
          <p:spPr>
            <a:xfrm rot="5400000">
              <a:off x="6070844" y="-2282550"/>
              <a:ext cx="114300" cy="9104400"/>
            </a:xfrm>
            <a:prstGeom prst="rect">
              <a:avLst/>
            </a:prstGeom>
            <a:solidFill>
              <a:srgbClr val="00A9E0"/>
            </a:solidFill>
            <a:ln>
              <a:noFill/>
            </a:ln>
          </p:spPr>
          <p:txBody>
            <a:bodyPr spcFirstLastPara="1" wrap="square" lIns="45700" tIns="22850" rIns="45700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2"/>
            <p:cNvSpPr/>
            <p:nvPr/>
          </p:nvSpPr>
          <p:spPr>
            <a:xfrm rot="5400000">
              <a:off x="6037194" y="36150"/>
              <a:ext cx="114300" cy="9104400"/>
            </a:xfrm>
            <a:prstGeom prst="rect">
              <a:avLst/>
            </a:prstGeom>
            <a:solidFill>
              <a:srgbClr val="00A9E0"/>
            </a:solidFill>
            <a:ln>
              <a:noFill/>
            </a:ln>
          </p:spPr>
          <p:txBody>
            <a:bodyPr spcFirstLastPara="1" wrap="square" lIns="45700" tIns="22850" rIns="45700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l="5750" t="14822" r="2825" b="8058"/>
          <a:stretch/>
        </p:blipFill>
        <p:spPr>
          <a:xfrm>
            <a:off x="-1" y="1"/>
            <a:ext cx="1218882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-525" y="0"/>
            <a:ext cx="12189000" cy="6858000"/>
          </a:xfrm>
          <a:prstGeom prst="rect">
            <a:avLst/>
          </a:prstGeom>
          <a:solidFill>
            <a:srgbClr val="002F5F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797100" y="752475"/>
            <a:ext cx="10594800" cy="229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1721025" y="3810000"/>
            <a:ext cx="8746800" cy="11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 rot="5400000">
            <a:off x="6056050" y="2590950"/>
            <a:ext cx="76200" cy="17142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3" descr="3PG_LogoColorCMYKrever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3715" y="5286449"/>
            <a:ext cx="2220876" cy="77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_1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l="35643" t="33723" r="26931" b="3053"/>
          <a:stretch/>
        </p:blipFill>
        <p:spPr>
          <a:xfrm>
            <a:off x="6102250" y="0"/>
            <a:ext cx="60867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-200" y="0"/>
            <a:ext cx="6102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797100" y="2343150"/>
            <a:ext cx="4508400" cy="19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None/>
              <a:defRPr sz="6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797100" y="5076825"/>
            <a:ext cx="4508400" cy="10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5400000">
            <a:off x="1422925" y="1358250"/>
            <a:ext cx="76200" cy="12459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" descr="3PG_LogoColorCMYKrever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990" y="628724"/>
            <a:ext cx="2220876" cy="77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ctrTitle"/>
          </p:nvPr>
        </p:nvSpPr>
        <p:spPr>
          <a:xfrm>
            <a:off x="1122425" y="2495550"/>
            <a:ext cx="9944100" cy="19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 b="1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122425" y="5076825"/>
            <a:ext cx="9944100" cy="10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 rot="5400000">
            <a:off x="1779338" y="1434450"/>
            <a:ext cx="76200" cy="12459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4496" y="850900"/>
            <a:ext cx="2220875" cy="76836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/>
          <p:nvPr/>
        </p:nvSpPr>
        <p:spPr>
          <a:xfrm>
            <a:off x="0" y="0"/>
            <a:ext cx="276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TITLE_AND_BODY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143375" y="881100"/>
            <a:ext cx="7210500" cy="50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AutoNum type="arabicParenR"/>
              <a:defRPr sz="3200">
                <a:solidFill>
                  <a:srgbClr val="002F5F"/>
                </a:solidFill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AutoNum type="alphaLcParenR"/>
              <a:defRPr>
                <a:solidFill>
                  <a:schemeClr val="lt2"/>
                </a:solidFill>
              </a:defRPr>
            </a:lvl2pPr>
            <a:lvl3pPr marL="1371600" lvl="2" indent="-311150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romanLcParenR"/>
              <a:defRPr>
                <a:solidFill>
                  <a:schemeClr val="lt2"/>
                </a:solidFill>
              </a:defRPr>
            </a:lvl3pPr>
            <a:lvl4pPr marL="1828800" lvl="3" indent="-311150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arenBoth"/>
              <a:defRPr>
                <a:solidFill>
                  <a:schemeClr val="lt2"/>
                </a:solidFill>
              </a:defRPr>
            </a:lvl4pPr>
            <a:lvl5pPr marL="2286000" lvl="4" indent="-311150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lphaLcParenBoth"/>
              <a:defRPr>
                <a:solidFill>
                  <a:schemeClr val="lt2"/>
                </a:solidFill>
              </a:defRPr>
            </a:lvl5pPr>
            <a:lvl6pPr marL="2743200" lvl="5" indent="-311150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romanLcParenBoth"/>
              <a:defRPr>
                <a:solidFill>
                  <a:schemeClr val="lt2"/>
                </a:solidFill>
              </a:defRPr>
            </a:lvl6pPr>
            <a:lvl7pPr marL="3200400" lvl="6" indent="-311150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311150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311150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300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192210" y="61160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l="23583" t="11850" r="49969" b="4635"/>
          <a:stretch/>
        </p:blipFill>
        <p:spPr>
          <a:xfrm>
            <a:off x="3" y="0"/>
            <a:ext cx="325614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/>
          <p:nvPr/>
        </p:nvSpPr>
        <p:spPr>
          <a:xfrm>
            <a:off x="175" y="0"/>
            <a:ext cx="3256200" cy="6858000"/>
          </a:xfrm>
          <a:prstGeom prst="rect">
            <a:avLst/>
          </a:prstGeom>
          <a:solidFill>
            <a:srgbClr val="002F5F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 rot="-5400000">
            <a:off x="-1468475" y="2190000"/>
            <a:ext cx="6193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AGENDA </a:t>
            </a:r>
            <a:endParaRPr sz="12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">
  <p:cSld name="TITLE_AND_BODY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057775" y="1358550"/>
            <a:ext cx="6438600" cy="42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133975" y="2200275"/>
            <a:ext cx="6362700" cy="38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AutoNum type="arabicParenR"/>
              <a:defRPr sz="27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lphaLcParenR"/>
              <a:defRPr>
                <a:solidFill>
                  <a:schemeClr val="accent3"/>
                </a:solidFill>
              </a:defRPr>
            </a:lvl2pPr>
            <a:lvl3pPr marL="1371600" lvl="2" indent="-311150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romanLcParenR"/>
              <a:defRPr>
                <a:solidFill>
                  <a:schemeClr val="lt2"/>
                </a:solidFill>
              </a:defRPr>
            </a:lvl3pPr>
            <a:lvl4pPr marL="1828800" lvl="3" indent="-311150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arenBoth"/>
              <a:defRPr>
                <a:solidFill>
                  <a:schemeClr val="lt2"/>
                </a:solidFill>
              </a:defRPr>
            </a:lvl4pPr>
            <a:lvl5pPr marL="2286000" lvl="4" indent="-311150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lphaLcParenBoth"/>
              <a:defRPr>
                <a:solidFill>
                  <a:schemeClr val="lt2"/>
                </a:solidFill>
              </a:defRPr>
            </a:lvl5pPr>
            <a:lvl6pPr marL="2743200" lvl="5" indent="-311150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romanLcParenBoth"/>
              <a:defRPr>
                <a:solidFill>
                  <a:schemeClr val="lt2"/>
                </a:solidFill>
              </a:defRPr>
            </a:lvl6pPr>
            <a:lvl7pPr marL="3200400" lvl="6" indent="-311150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311150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311150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300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192210" y="61160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l="22455" t="8999" r="38189"/>
          <a:stretch/>
        </p:blipFill>
        <p:spPr>
          <a:xfrm>
            <a:off x="0" y="0"/>
            <a:ext cx="444678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/>
        </p:nvSpPr>
        <p:spPr>
          <a:xfrm>
            <a:off x="5057775" y="512625"/>
            <a:ext cx="61932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i="0" u="none" strike="noStrike" cap="none">
                <a:solidFill>
                  <a:srgbClr val="FF7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AGENDA </a:t>
            </a:r>
            <a:endParaRPr sz="15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itle + Bullets">
  <p:cSld name="TITLE_ONLY_3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96751" y="720367"/>
            <a:ext cx="10995600" cy="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192210" y="61160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96750" y="1781175"/>
            <a:ext cx="10995600" cy="43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  <a:def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300"/>
              <a:buFont typeface="Roboto"/>
              <a:buChar char="■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300"/>
              <a:buFont typeface="Roboto"/>
              <a:buChar char="●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300"/>
              <a:buFont typeface="Roboto"/>
              <a:buChar char="○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300"/>
              <a:buFont typeface="Roboto"/>
              <a:buChar char="■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300"/>
              <a:buFont typeface="Roboto"/>
              <a:buChar char="●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300"/>
              <a:buFont typeface="Roboto"/>
              <a:buChar char="○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300"/>
              <a:buFont typeface="Roboto"/>
              <a:buChar char="■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/>
          <p:nvPr/>
        </p:nvSpPr>
        <p:spPr>
          <a:xfrm rot="5400000">
            <a:off x="1052550" y="80775"/>
            <a:ext cx="85500" cy="8955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520476" y="6226463"/>
            <a:ext cx="3882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818A8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COPYRIGHT © 3PILLAR GLOBAL - PROPRIETARY AND CONFIDENTIAL INFORMATION</a:t>
            </a:r>
            <a:endParaRPr sz="800">
              <a:solidFill>
                <a:srgbClr val="818A8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itle + Subtitle">
  <p:cSld name="TITLE_ONLY_2_2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596751" y="720367"/>
            <a:ext cx="10995600" cy="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11192210" y="61160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 rot="5400000">
            <a:off x="1052550" y="80775"/>
            <a:ext cx="85500" cy="8955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"/>
          </p:nvPr>
        </p:nvSpPr>
        <p:spPr>
          <a:xfrm>
            <a:off x="596750" y="1557334"/>
            <a:ext cx="10995600" cy="44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20476" y="6226463"/>
            <a:ext cx="3882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818A8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COPYRIGHT © 3PILLAR GLOBAL - PROPRIETARY AND CONFIDENTIAL INFORMATION</a:t>
            </a:r>
            <a:endParaRPr sz="800">
              <a:solidFill>
                <a:srgbClr val="818A8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oter">
  <p:cSld name="TITLE_ONLY_1_1_2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>
            <a:spLocks noGrp="1"/>
          </p:cNvSpPr>
          <p:nvPr>
            <p:ph type="sldNum" idx="12"/>
          </p:nvPr>
        </p:nvSpPr>
        <p:spPr>
          <a:xfrm>
            <a:off x="11192210" y="61160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0"/>
          <p:cNvSpPr txBox="1"/>
          <p:nvPr/>
        </p:nvSpPr>
        <p:spPr>
          <a:xfrm>
            <a:off x="520476" y="6226463"/>
            <a:ext cx="3882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818A8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COPYRIGHT © 3PILLAR GLOBAL - PROPRIETARY AND CONFIDENTIAL INFORMATION</a:t>
            </a:r>
            <a:endParaRPr sz="800">
              <a:solidFill>
                <a:srgbClr val="818A8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6751" y="567967"/>
            <a:ext cx="10995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6751" y="1676400"/>
            <a:ext cx="10995600" cy="4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Char char="●"/>
              <a:def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■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○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■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○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300"/>
              <a:buFont typeface="Roboto"/>
              <a:buChar char="■"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92210" y="61160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algn="r">
              <a:buNone/>
              <a:defRPr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  <p:sldLayoutId id="2147483660" r:id="rId8"/>
    <p:sldLayoutId id="2147483676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plesnikjaku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agosCz/TiagosWebAppTemplate/tree/main/.github/workflow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3PillarGlobal-Ostrava/DevFest202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oldabledevelopment.com/" TargetMode="External"/><Relationship Id="rId4" Type="http://schemas.openxmlformats.org/officeDocument/2006/relationships/hyperlink" Target="https://www.monkeyus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communities/setting-up-your-project-for-healthy-contributions/setting-guidelines-for-repository-contributo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/tree/main/src/Clean.Architecture.Core" TargetMode="External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st.github.com/petrspelos/08a55741ad8827cc935ccefedb1ed55f" TargetMode="External"/><Relationship Id="rId5" Type="http://schemas.openxmlformats.org/officeDocument/2006/relationships/hyperlink" Target="https://github.com/TiagosCz/TiagosWebAppTemplate" TargetMode="External"/><Relationship Id="rId4" Type="http://schemas.openxmlformats.org/officeDocument/2006/relationships/hyperlink" Target="https://github.com/Dotnet-Boxed/Templat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hyperlink" Target="https://playwright.dev/" TargetMode="External"/><Relationship Id="rId4" Type="http://schemas.openxmlformats.org/officeDocument/2006/relationships/hyperlink" Target="https://www.archuni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hook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Jakub 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CA301-888C-4C79-903D-31AE32DF3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750" y="1802933"/>
            <a:ext cx="10995600" cy="4334700"/>
          </a:xfrm>
        </p:spPr>
        <p:txBody>
          <a:bodyPr/>
          <a:lstStyle/>
          <a:p>
            <a:r>
              <a:rPr lang="cs-CZ" dirty="0">
                <a:hlinkClick r:id="rId3"/>
              </a:rPr>
              <a:t>www.github.com/plesnikjakub</a:t>
            </a:r>
            <a:endParaRPr lang="cs-CZ" dirty="0"/>
          </a:p>
          <a:p>
            <a:pPr marL="95250" indent="0">
              <a:buNone/>
            </a:pPr>
            <a:endParaRPr lang="cs-CZ" dirty="0"/>
          </a:p>
          <a:p>
            <a:r>
              <a:rPr lang="cs-CZ" dirty="0"/>
              <a:t>Backend Lead Developer @3pillarglobal</a:t>
            </a:r>
          </a:p>
          <a:p>
            <a:r>
              <a:rPr lang="cs-CZ" dirty="0"/>
              <a:t>PhD student @vsb</a:t>
            </a:r>
          </a:p>
          <a:p>
            <a:endParaRPr lang="cs-CZ" dirty="0"/>
          </a:p>
          <a:p>
            <a:r>
              <a:rPr lang="cs-CZ" dirty="0"/>
              <a:t>Clean Code </a:t>
            </a:r>
            <a:r>
              <a:rPr lang="en-US" dirty="0"/>
              <a:t>&amp; Architecture enthusiast</a:t>
            </a:r>
            <a:endParaRPr lang="cs-CZ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0E69A-882D-4888-9EC4-1C6E38C21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978" y="1648919"/>
            <a:ext cx="3089630" cy="3089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8"/>
          <p:cNvSpPr txBox="1">
            <a:spLocks noGrp="1"/>
          </p:cNvSpPr>
          <p:nvPr>
            <p:ph type="title"/>
          </p:nvPr>
        </p:nvSpPr>
        <p:spPr>
          <a:xfrm>
            <a:off x="596751" y="720367"/>
            <a:ext cx="10995600" cy="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7</a:t>
            </a:r>
            <a:r>
              <a:rPr lang="en-US" dirty="0"/>
              <a:t>.</a:t>
            </a:r>
            <a:r>
              <a:rPr lang="cs-CZ" dirty="0"/>
              <a:t> Setup základního CI/CD</a:t>
            </a:r>
            <a:endParaRPr lang="en-US" dirty="0"/>
          </a:p>
        </p:txBody>
      </p:sp>
      <p:sp>
        <p:nvSpPr>
          <p:cNvPr id="804" name="Google Shape;804;p78"/>
          <p:cNvSpPr txBox="1">
            <a:spLocks noGrp="1"/>
          </p:cNvSpPr>
          <p:nvPr>
            <p:ph type="body" idx="1"/>
          </p:nvPr>
        </p:nvSpPr>
        <p:spPr>
          <a:xfrm>
            <a:off x="596750" y="1781175"/>
            <a:ext cx="10995600" cy="43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cs-CZ" dirty="0"/>
              <a:t>Tvorba pipelines je relativně snadná</a:t>
            </a:r>
          </a:p>
          <a:p>
            <a:r>
              <a:rPr lang="cs-CZ" dirty="0"/>
              <a:t>Nejde o vytvoření komplexního řešení</a:t>
            </a:r>
          </a:p>
          <a:p>
            <a:r>
              <a:rPr lang="cs-CZ" dirty="0"/>
              <a:t>Tvorba základního setupu</a:t>
            </a:r>
          </a:p>
          <a:p>
            <a:endParaRPr lang="cs-CZ" dirty="0"/>
          </a:p>
          <a:p>
            <a:r>
              <a:rPr lang="cs-CZ" dirty="0">
                <a:hlinkClick r:id="rId3"/>
              </a:rPr>
              <a:t>Workflows</a:t>
            </a:r>
            <a:endParaRPr lang="cs-CZ" dirty="0"/>
          </a:p>
          <a:p>
            <a:pPr lvl="1"/>
            <a:r>
              <a:rPr lang="cs-CZ" dirty="0"/>
              <a:t>Build, Test, Analyze</a:t>
            </a:r>
          </a:p>
          <a:p>
            <a:pPr lvl="1"/>
            <a:r>
              <a:rPr lang="cs-CZ" dirty="0"/>
              <a:t>Deploy, Release</a:t>
            </a:r>
          </a:p>
          <a:p>
            <a:endParaRPr lang="cs-C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DBBC1-387B-4FE4-A5A9-6A5FBE323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875" y="1434561"/>
            <a:ext cx="4934639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2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8"/>
          <p:cNvSpPr txBox="1">
            <a:spLocks noGrp="1"/>
          </p:cNvSpPr>
          <p:nvPr>
            <p:ph type="title"/>
          </p:nvPr>
        </p:nvSpPr>
        <p:spPr>
          <a:xfrm>
            <a:off x="596751" y="720367"/>
            <a:ext cx="10995600" cy="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8</a:t>
            </a:r>
            <a:r>
              <a:rPr lang="en-US" dirty="0"/>
              <a:t>.</a:t>
            </a:r>
            <a:r>
              <a:rPr lang="cs-CZ" dirty="0"/>
              <a:t> Release</a:t>
            </a:r>
            <a:endParaRPr lang="en-US" dirty="0"/>
          </a:p>
        </p:txBody>
      </p:sp>
      <p:sp>
        <p:nvSpPr>
          <p:cNvPr id="804" name="Google Shape;804;p78"/>
          <p:cNvSpPr txBox="1">
            <a:spLocks noGrp="1"/>
          </p:cNvSpPr>
          <p:nvPr>
            <p:ph type="body" idx="1"/>
          </p:nvPr>
        </p:nvSpPr>
        <p:spPr>
          <a:xfrm>
            <a:off x="596750" y="1781175"/>
            <a:ext cx="8628530" cy="43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cs-CZ" dirty="0"/>
              <a:t>Releasujte</a:t>
            </a:r>
            <a:r>
              <a:rPr lang="en-US" dirty="0"/>
              <a:t> </a:t>
            </a:r>
            <a:r>
              <a:rPr lang="cs-CZ" dirty="0"/>
              <a:t>co nejdříve </a:t>
            </a:r>
          </a:p>
          <a:p>
            <a:r>
              <a:rPr lang="cs-CZ" dirty="0"/>
              <a:t>Releasujte co nejčastěji</a:t>
            </a:r>
            <a:endParaRPr lang="en-US" dirty="0"/>
          </a:p>
          <a:p>
            <a:r>
              <a:rPr lang="en-US" dirty="0" err="1"/>
              <a:t>Vyhn</a:t>
            </a:r>
            <a:r>
              <a:rPr lang="cs-CZ" dirty="0"/>
              <a:t>ěte se nafukování projektu</a:t>
            </a:r>
          </a:p>
          <a:p>
            <a:endParaRPr lang="cs-CZ" dirty="0"/>
          </a:p>
        </p:txBody>
      </p:sp>
      <p:pic>
        <p:nvPicPr>
          <p:cNvPr id="4098" name="Picture 2" descr="And here we go again after passing through all of that, u find the great wall of scope creep blocking the way :'(">
            <a:extLst>
              <a:ext uri="{FF2B5EF4-FFF2-40B4-BE49-F238E27FC236}">
                <a16:creationId xmlns:a16="http://schemas.microsoft.com/office/drawing/2014/main" id="{50915041-78F8-4D8C-817A-F28DDCC68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23" y="1066258"/>
            <a:ext cx="4538713" cy="49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9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E3C197-7FF9-4038-B03B-0A199FAD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27" y="2676785"/>
            <a:ext cx="6637169" cy="1504430"/>
          </a:xfrm>
        </p:spPr>
        <p:txBody>
          <a:bodyPr/>
          <a:lstStyle/>
          <a:p>
            <a:r>
              <a:rPr lang="cs-CZ" dirty="0"/>
              <a:t>Děkuji za pozornost, nyní je prostor pro dotazy.  </a:t>
            </a:r>
            <a:r>
              <a:rPr lang="cs-CZ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9"/>
          <p:cNvSpPr txBox="1">
            <a:spLocks noGrp="1"/>
          </p:cNvSpPr>
          <p:nvPr>
            <p:ph type="title"/>
          </p:nvPr>
        </p:nvSpPr>
        <p:spPr>
          <a:xfrm>
            <a:off x="596751" y="720367"/>
            <a:ext cx="10995600" cy="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Zdroje</a:t>
            </a:r>
            <a:endParaRPr b="1" dirty="0"/>
          </a:p>
        </p:txBody>
      </p:sp>
      <p:sp>
        <p:nvSpPr>
          <p:cNvPr id="882" name="Google Shape;882;p89"/>
          <p:cNvSpPr txBox="1">
            <a:spLocks noGrp="1"/>
          </p:cNvSpPr>
          <p:nvPr>
            <p:ph type="body" idx="1"/>
          </p:nvPr>
        </p:nvSpPr>
        <p:spPr>
          <a:xfrm>
            <a:off x="596750" y="1781175"/>
            <a:ext cx="10995600" cy="43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cs-CZ" dirty="0">
                <a:hlinkClick r:id="rId3"/>
              </a:rPr>
              <a:t>https://github.com/3PillarGlobal-Ostrava/DevFest2021</a:t>
            </a:r>
            <a:endParaRPr lang="en-US" dirty="0"/>
          </a:p>
          <a:p>
            <a:r>
              <a:rPr lang="cs-CZ" dirty="0">
                <a:hlinkClick r:id="rId4"/>
              </a:rPr>
              <a:t>https://www.monkeyuser.com/</a:t>
            </a:r>
            <a:endParaRPr lang="en-US" dirty="0"/>
          </a:p>
          <a:p>
            <a:r>
              <a:rPr lang="cs-CZ" dirty="0">
                <a:hlinkClick r:id="rId5"/>
              </a:rPr>
              <a:t>https://moldabledevelopment.com/</a:t>
            </a:r>
            <a:endParaRPr lang="en-US" dirty="0"/>
          </a:p>
          <a:p>
            <a:pPr marL="95250" indent="0">
              <a:buNone/>
            </a:pPr>
            <a:endParaRPr lang="cs-CZ" dirty="0"/>
          </a:p>
          <a:p>
            <a:endParaRPr lang="cs-CZ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3"/>
          <p:cNvSpPr txBox="1">
            <a:spLocks noGrp="1"/>
          </p:cNvSpPr>
          <p:nvPr>
            <p:ph type="ctrTitle"/>
          </p:nvPr>
        </p:nvSpPr>
        <p:spPr>
          <a:xfrm>
            <a:off x="1122425" y="2495550"/>
            <a:ext cx="9944100" cy="19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 </a:t>
            </a:r>
            <a:r>
              <a:rPr lang="cs-CZ" dirty="0"/>
              <a:t>tipů do začátků</a:t>
            </a:r>
            <a:br>
              <a:rPr lang="cs-CZ" dirty="0"/>
            </a:br>
            <a:r>
              <a:rPr lang="cs-CZ" dirty="0"/>
              <a:t>projektu</a:t>
            </a:r>
            <a:endParaRPr dirty="0"/>
          </a:p>
        </p:txBody>
      </p:sp>
      <p:sp>
        <p:nvSpPr>
          <p:cNvPr id="751" name="Google Shape;751;p73"/>
          <p:cNvSpPr txBox="1">
            <a:spLocks noGrp="1"/>
          </p:cNvSpPr>
          <p:nvPr>
            <p:ph type="subTitle" idx="1"/>
          </p:nvPr>
        </p:nvSpPr>
        <p:spPr>
          <a:xfrm>
            <a:off x="1122425" y="5076825"/>
            <a:ext cx="9944100" cy="10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Jakub Plesník / </a:t>
            </a:r>
            <a:r>
              <a:rPr lang="cs-CZ" dirty="0"/>
              <a:t>25</a:t>
            </a:r>
            <a:r>
              <a:rPr lang="en" dirty="0"/>
              <a:t>.1</a:t>
            </a:r>
            <a:r>
              <a:rPr lang="cs-CZ" dirty="0"/>
              <a:t>1</a:t>
            </a:r>
            <a:r>
              <a:rPr lang="en" dirty="0"/>
              <a:t>.2021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8"/>
          <p:cNvSpPr txBox="1">
            <a:spLocks noGrp="1"/>
          </p:cNvSpPr>
          <p:nvPr>
            <p:ph type="title"/>
          </p:nvPr>
        </p:nvSpPr>
        <p:spPr>
          <a:xfrm>
            <a:off x="596751" y="720367"/>
            <a:ext cx="10995600" cy="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Kontext</a:t>
            </a:r>
            <a:endParaRPr lang="en-US" dirty="0"/>
          </a:p>
        </p:txBody>
      </p:sp>
      <p:sp>
        <p:nvSpPr>
          <p:cNvPr id="804" name="Google Shape;804;p78"/>
          <p:cNvSpPr txBox="1">
            <a:spLocks noGrp="1"/>
          </p:cNvSpPr>
          <p:nvPr>
            <p:ph type="body" idx="1"/>
          </p:nvPr>
        </p:nvSpPr>
        <p:spPr>
          <a:xfrm>
            <a:off x="596750" y="1781175"/>
            <a:ext cx="8628530" cy="43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cs-CZ" dirty="0"/>
              <a:t>Pro menší až střední projekty (1-5 craftsmen)</a:t>
            </a:r>
          </a:p>
          <a:p>
            <a:r>
              <a:rPr lang="cs-CZ" dirty="0"/>
              <a:t>Ukázky cíleny na .NET</a:t>
            </a:r>
          </a:p>
          <a:p>
            <a:r>
              <a:rPr lang="cs-CZ" dirty="0"/>
              <a:t>Tipy primárně pro developery</a:t>
            </a:r>
          </a:p>
          <a:p>
            <a:r>
              <a:rPr lang="cs-CZ" dirty="0"/>
              <a:t>Často s přesahem do jiných rolí </a:t>
            </a:r>
          </a:p>
        </p:txBody>
      </p:sp>
    </p:spTree>
    <p:extLst>
      <p:ext uri="{BB962C8B-B14F-4D97-AF65-F5344CB8AC3E}">
        <p14:creationId xmlns:p14="http://schemas.microsoft.com/office/powerpoint/2010/main" val="420906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8"/>
          <p:cNvSpPr txBox="1">
            <a:spLocks noGrp="1"/>
          </p:cNvSpPr>
          <p:nvPr>
            <p:ph type="title"/>
          </p:nvPr>
        </p:nvSpPr>
        <p:spPr>
          <a:xfrm>
            <a:off x="596751" y="720367"/>
            <a:ext cx="10995600" cy="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Contribution Guide </a:t>
            </a:r>
          </a:p>
        </p:txBody>
      </p:sp>
      <p:sp>
        <p:nvSpPr>
          <p:cNvPr id="804" name="Google Shape;804;p78"/>
          <p:cNvSpPr txBox="1">
            <a:spLocks noGrp="1"/>
          </p:cNvSpPr>
          <p:nvPr>
            <p:ph type="body" idx="1"/>
          </p:nvPr>
        </p:nvSpPr>
        <p:spPr>
          <a:xfrm>
            <a:off x="596750" y="1781175"/>
            <a:ext cx="8628530" cy="1428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cs-CZ" dirty="0"/>
              <a:t>Dokument popisující způsob jak přispět do projektu</a:t>
            </a:r>
          </a:p>
          <a:p>
            <a:pPr lvl="1"/>
            <a:r>
              <a:rPr lang="cs-CZ" dirty="0"/>
              <a:t>Požadavky na testování, doručování kódu ale i konvence kódu</a:t>
            </a:r>
          </a:p>
          <a:p>
            <a:r>
              <a:rPr lang="cs-CZ" dirty="0"/>
              <a:t>Vhodné jak pro interní tak open source projekty</a:t>
            </a:r>
            <a:endParaRPr lang="en-US" dirty="0"/>
          </a:p>
          <a:p>
            <a:r>
              <a:rPr lang="cs-CZ" u="sng" dirty="0"/>
              <a:t>Psaná pravidla je snadnější následovat</a:t>
            </a:r>
          </a:p>
          <a:p>
            <a:r>
              <a:rPr lang="cs-CZ" dirty="0">
                <a:hlinkClick r:id="rId3"/>
              </a:rPr>
              <a:t>Github guide</a:t>
            </a:r>
            <a:endParaRPr lang="cs-CZ" dirty="0"/>
          </a:p>
          <a:p>
            <a:pPr marL="95250" indent="0">
              <a:buNone/>
            </a:pPr>
            <a:endParaRPr lang="en-US" u="sng" dirty="0"/>
          </a:p>
          <a:p>
            <a:pPr marL="95250" indent="0">
              <a:buNone/>
            </a:pPr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D07BF-A5F4-4EB5-8067-505DAF9FD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17" y="1051130"/>
            <a:ext cx="3985400" cy="49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6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8"/>
          <p:cNvSpPr txBox="1">
            <a:spLocks noGrp="1"/>
          </p:cNvSpPr>
          <p:nvPr>
            <p:ph type="title"/>
          </p:nvPr>
        </p:nvSpPr>
        <p:spPr>
          <a:xfrm>
            <a:off x="596751" y="720367"/>
            <a:ext cx="10995600" cy="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2</a:t>
            </a:r>
            <a:r>
              <a:rPr lang="en-US" dirty="0"/>
              <a:t>. </a:t>
            </a:r>
            <a:r>
              <a:rPr lang="cs-CZ" dirty="0"/>
              <a:t>Prozkoumejte šablon</a:t>
            </a:r>
            <a:r>
              <a:rPr lang="en-US" dirty="0"/>
              <a:t>y</a:t>
            </a:r>
          </a:p>
        </p:txBody>
      </p:sp>
      <p:sp>
        <p:nvSpPr>
          <p:cNvPr id="804" name="Google Shape;804;p78"/>
          <p:cNvSpPr txBox="1">
            <a:spLocks noGrp="1"/>
          </p:cNvSpPr>
          <p:nvPr>
            <p:ph type="body" idx="1"/>
          </p:nvPr>
        </p:nvSpPr>
        <p:spPr>
          <a:xfrm>
            <a:off x="596750" y="1781175"/>
            <a:ext cx="10213490" cy="43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cs-CZ" dirty="0"/>
              <a:t>Jak často řešíme u zakládání projektů stejné problémy ?</a:t>
            </a:r>
          </a:p>
          <a:p>
            <a:r>
              <a:rPr lang="cs-CZ" sz="2000" i="1" dirty="0"/>
              <a:t>Swagger, konfigurace prostředí, authorizace</a:t>
            </a:r>
          </a:p>
          <a:p>
            <a:r>
              <a:rPr lang="cs-CZ" sz="2000" i="1" dirty="0"/>
              <a:t>Rozdělení do vrstev, složková struktura, základní vzory</a:t>
            </a:r>
          </a:p>
          <a:p>
            <a:pPr marL="95250" indent="0">
              <a:buNone/>
            </a:pPr>
            <a:endParaRPr lang="cs-CZ" dirty="0"/>
          </a:p>
          <a:p>
            <a:r>
              <a:rPr lang="cs-CZ" dirty="0">
                <a:hlinkClick r:id="rId3"/>
              </a:rPr>
              <a:t>https://abp.io/</a:t>
            </a:r>
          </a:p>
          <a:p>
            <a:r>
              <a:rPr lang="cs-CZ" dirty="0">
                <a:hlinkClick r:id="rId3"/>
              </a:rPr>
              <a:t>Ardalis Clean Architecture</a:t>
            </a:r>
            <a:endParaRPr lang="cs-CZ" dirty="0"/>
          </a:p>
          <a:p>
            <a:r>
              <a:rPr lang="cs-CZ" dirty="0">
                <a:hlinkClick r:id="rId4"/>
              </a:rPr>
              <a:t>Boxed Templates</a:t>
            </a:r>
            <a:endParaRPr lang="cs-CZ" dirty="0"/>
          </a:p>
          <a:p>
            <a:r>
              <a:rPr lang="cs-CZ" dirty="0">
                <a:hlinkClick r:id="rId5"/>
              </a:rPr>
              <a:t>TiagosWebAppTemplate</a:t>
            </a:r>
            <a:endParaRPr lang="cs-CZ" dirty="0"/>
          </a:p>
          <a:p>
            <a:r>
              <a:rPr lang="cs-CZ" dirty="0">
                <a:hlinkClick r:id="rId6"/>
              </a:rPr>
              <a:t>dotnet-new-console-project-with-architecture.bat</a:t>
            </a:r>
            <a:endParaRPr lang="cs-CZ" dirty="0"/>
          </a:p>
        </p:txBody>
      </p:sp>
      <p:pic>
        <p:nvPicPr>
          <p:cNvPr id="3074" name="Picture 2" descr="Architecture">
            <a:extLst>
              <a:ext uri="{FF2B5EF4-FFF2-40B4-BE49-F238E27FC236}">
                <a16:creationId xmlns:a16="http://schemas.microsoft.com/office/drawing/2014/main" id="{DC01C9CA-CB26-4932-B72F-08B1E279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224" y="312208"/>
            <a:ext cx="3805191" cy="60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79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8"/>
          <p:cNvSpPr txBox="1">
            <a:spLocks noGrp="1"/>
          </p:cNvSpPr>
          <p:nvPr>
            <p:ph type="title"/>
          </p:nvPr>
        </p:nvSpPr>
        <p:spPr>
          <a:xfrm>
            <a:off x="596751" y="720367"/>
            <a:ext cx="10995600" cy="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</a:t>
            </a:r>
            <a:r>
              <a:rPr lang="cs-CZ" dirty="0"/>
              <a:t>Nebojte se tvorby vlasních nástrojů</a:t>
            </a:r>
            <a:endParaRPr lang="en-US" dirty="0"/>
          </a:p>
        </p:txBody>
      </p:sp>
      <p:sp>
        <p:nvSpPr>
          <p:cNvPr id="804" name="Google Shape;804;p78"/>
          <p:cNvSpPr txBox="1">
            <a:spLocks noGrp="1"/>
          </p:cNvSpPr>
          <p:nvPr>
            <p:ph type="body" idx="1"/>
          </p:nvPr>
        </p:nvSpPr>
        <p:spPr>
          <a:xfrm>
            <a:off x="596750" y="1781175"/>
            <a:ext cx="8628530" cy="43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cs-CZ" dirty="0"/>
              <a:t>K řešení opakujících se úkolů vytvořte nástroj</a:t>
            </a:r>
          </a:p>
          <a:p>
            <a:r>
              <a:rPr lang="en-US" dirty="0" err="1"/>
              <a:t>Inspirov</a:t>
            </a:r>
            <a:r>
              <a:rPr lang="cs-CZ" dirty="0"/>
              <a:t>áno filozofií </a:t>
            </a:r>
            <a:r>
              <a:rPr lang="cs-CZ" b="1" i="1" dirty="0"/>
              <a:t>Moldable Development</a:t>
            </a:r>
          </a:p>
          <a:p>
            <a:r>
              <a:rPr lang="cs-CZ" dirty="0"/>
              <a:t>Examples:</a:t>
            </a:r>
          </a:p>
          <a:p>
            <a:pPr lvl="1"/>
            <a:r>
              <a:rPr lang="cs-CZ" dirty="0"/>
              <a:t>IDE Extensions</a:t>
            </a:r>
          </a:p>
          <a:p>
            <a:pPr lvl="1"/>
            <a:r>
              <a:rPr lang="cs-CZ" dirty="0"/>
              <a:t>Template – Projects, Items</a:t>
            </a:r>
          </a:p>
          <a:p>
            <a:pPr lvl="1"/>
            <a:r>
              <a:rPr lang="cs-CZ" dirty="0"/>
              <a:t>CLI Tools</a:t>
            </a:r>
          </a:p>
        </p:txBody>
      </p:sp>
      <p:pic>
        <p:nvPicPr>
          <p:cNvPr id="6148" name="Picture 4" descr="The Value of Craftsmanship |">
            <a:extLst>
              <a:ext uri="{FF2B5EF4-FFF2-40B4-BE49-F238E27FC236}">
                <a16:creationId xmlns:a16="http://schemas.microsoft.com/office/drawing/2014/main" id="{FF566AB4-93EA-41EB-B91B-79396BCA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546" y="2953294"/>
            <a:ext cx="4917529" cy="327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8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8"/>
          <p:cNvSpPr txBox="1">
            <a:spLocks noGrp="1"/>
          </p:cNvSpPr>
          <p:nvPr>
            <p:ph type="title"/>
          </p:nvPr>
        </p:nvSpPr>
        <p:spPr>
          <a:xfrm>
            <a:off x="596751" y="720367"/>
            <a:ext cx="10995600" cy="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4</a:t>
            </a:r>
            <a:r>
              <a:rPr lang="en-US" dirty="0"/>
              <a:t>.</a:t>
            </a:r>
            <a:r>
              <a:rPr lang="cs-CZ" dirty="0"/>
              <a:t> Začněte prototypem</a:t>
            </a:r>
            <a:endParaRPr lang="en-US" dirty="0"/>
          </a:p>
        </p:txBody>
      </p:sp>
      <p:sp>
        <p:nvSpPr>
          <p:cNvPr id="804" name="Google Shape;804;p78"/>
          <p:cNvSpPr txBox="1">
            <a:spLocks noGrp="1"/>
          </p:cNvSpPr>
          <p:nvPr>
            <p:ph type="body" idx="1"/>
          </p:nvPr>
        </p:nvSpPr>
        <p:spPr>
          <a:xfrm>
            <a:off x="596750" y="1781175"/>
            <a:ext cx="8628530" cy="43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cs-CZ" dirty="0"/>
              <a:t>Pro investigaci a tvorbu nových funkcí </a:t>
            </a:r>
            <a:endParaRPr lang="en-US" dirty="0"/>
          </a:p>
          <a:p>
            <a:r>
              <a:rPr lang="cs-CZ" dirty="0"/>
              <a:t>Preferujte – </a:t>
            </a:r>
            <a:r>
              <a:rPr lang="cs-CZ" b="1" dirty="0"/>
              <a:t>Throwaway prototyping</a:t>
            </a:r>
          </a:p>
          <a:p>
            <a:r>
              <a:rPr lang="cs-CZ" dirty="0"/>
              <a:t>Prototy se tvoří zvlášť a je nutné jej zahodit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F5407-3C89-4324-A016-1EEFF138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1" y="2945114"/>
            <a:ext cx="3810532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FD23E-301F-41F4-A870-D00F4DF91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287" y="1177212"/>
            <a:ext cx="5068007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8"/>
          <p:cNvSpPr txBox="1">
            <a:spLocks noGrp="1"/>
          </p:cNvSpPr>
          <p:nvPr>
            <p:ph type="title"/>
          </p:nvPr>
        </p:nvSpPr>
        <p:spPr>
          <a:xfrm>
            <a:off x="596751" y="720367"/>
            <a:ext cx="10995600" cy="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5</a:t>
            </a:r>
            <a:r>
              <a:rPr lang="en-US" dirty="0"/>
              <a:t>.</a:t>
            </a:r>
            <a:r>
              <a:rPr lang="cs-CZ" dirty="0"/>
              <a:t> Testujte</a:t>
            </a:r>
            <a:r>
              <a:rPr lang="en-US" dirty="0"/>
              <a:t> </a:t>
            </a:r>
            <a:r>
              <a:rPr lang="en-US" i="1" u="sng" dirty="0"/>
              <a:t>!</a:t>
            </a:r>
          </a:p>
        </p:txBody>
      </p:sp>
      <p:sp>
        <p:nvSpPr>
          <p:cNvPr id="804" name="Google Shape;804;p78"/>
          <p:cNvSpPr txBox="1">
            <a:spLocks noGrp="1"/>
          </p:cNvSpPr>
          <p:nvPr>
            <p:ph type="body" idx="1"/>
          </p:nvPr>
        </p:nvSpPr>
        <p:spPr>
          <a:xfrm>
            <a:off x="596751" y="1802933"/>
            <a:ext cx="8628530" cy="43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cs-CZ" dirty="0"/>
              <a:t>Zde je jen jedna správná cesta a tou je psaní testů</a:t>
            </a:r>
          </a:p>
          <a:p>
            <a:r>
              <a:rPr lang="cs-CZ" dirty="0"/>
              <a:t>Unit testy jsou základ ale nestačí</a:t>
            </a:r>
          </a:p>
          <a:p>
            <a:r>
              <a:rPr lang="cs-CZ" dirty="0"/>
              <a:t>Nezapomínat ani na další formy testů</a:t>
            </a:r>
          </a:p>
          <a:p>
            <a:pPr lvl="1"/>
            <a:r>
              <a:rPr lang="cs-CZ" dirty="0"/>
              <a:t>Integrační, API testy, E2E, Arch testy</a:t>
            </a:r>
          </a:p>
          <a:p>
            <a:endParaRPr lang="cs-CZ" dirty="0"/>
          </a:p>
          <a:p>
            <a:r>
              <a:rPr lang="cs-CZ" dirty="0">
                <a:hlinkClick r:id="rId3"/>
              </a:rPr>
              <a:t>https://xunit.net/</a:t>
            </a:r>
            <a:endParaRPr lang="cs-CZ" dirty="0"/>
          </a:p>
          <a:p>
            <a:r>
              <a:rPr lang="cs-CZ" dirty="0">
                <a:hlinkClick r:id="rId4"/>
              </a:rPr>
              <a:t>https://www.archunit.org/</a:t>
            </a:r>
            <a:endParaRPr lang="cs-CZ" dirty="0"/>
          </a:p>
          <a:p>
            <a:r>
              <a:rPr lang="cs-CZ" dirty="0">
                <a:hlinkClick r:id="rId5"/>
              </a:rPr>
              <a:t>https://playwright.dev/</a:t>
            </a:r>
            <a:endParaRPr lang="cs-CZ" dirty="0"/>
          </a:p>
          <a:p>
            <a:endParaRPr lang="cs-CZ" dirty="0"/>
          </a:p>
        </p:txBody>
      </p:sp>
      <p:pic>
        <p:nvPicPr>
          <p:cNvPr id="5122" name="Picture 2" descr="What is unit testing in software testing and why is it important?">
            <a:extLst>
              <a:ext uri="{FF2B5EF4-FFF2-40B4-BE49-F238E27FC236}">
                <a16:creationId xmlns:a16="http://schemas.microsoft.com/office/drawing/2014/main" id="{33C99928-0124-4152-B236-D9C55E5A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18" y="2954431"/>
            <a:ext cx="762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8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8"/>
          <p:cNvSpPr txBox="1">
            <a:spLocks noGrp="1"/>
          </p:cNvSpPr>
          <p:nvPr>
            <p:ph type="title"/>
          </p:nvPr>
        </p:nvSpPr>
        <p:spPr>
          <a:xfrm>
            <a:off x="596751" y="720367"/>
            <a:ext cx="10995600" cy="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6</a:t>
            </a:r>
            <a:r>
              <a:rPr lang="en-US" dirty="0"/>
              <a:t>.</a:t>
            </a:r>
            <a:r>
              <a:rPr lang="cs-CZ" dirty="0"/>
              <a:t> </a:t>
            </a:r>
            <a:r>
              <a:rPr lang="cs-CZ" b="1" dirty="0"/>
              <a:t>GitHooks</a:t>
            </a:r>
            <a:endParaRPr lang="en-US" dirty="0"/>
          </a:p>
        </p:txBody>
      </p:sp>
      <p:sp>
        <p:nvSpPr>
          <p:cNvPr id="804" name="Google Shape;804;p78"/>
          <p:cNvSpPr txBox="1">
            <a:spLocks noGrp="1"/>
          </p:cNvSpPr>
          <p:nvPr>
            <p:ph type="body" idx="1"/>
          </p:nvPr>
        </p:nvSpPr>
        <p:spPr>
          <a:xfrm>
            <a:off x="596750" y="1781175"/>
            <a:ext cx="8628530" cy="43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cs-CZ" dirty="0"/>
              <a:t>Automatizovat lze běžné úkoly (linting, statická analýza, testy)</a:t>
            </a:r>
            <a:endParaRPr lang="en-US" dirty="0"/>
          </a:p>
          <a:p>
            <a:r>
              <a:rPr lang="en-US" dirty="0"/>
              <a:t>Bez n</a:t>
            </a:r>
            <a:r>
              <a:rPr lang="cs-CZ" dirty="0"/>
              <a:t>ávaznosti na IDE</a:t>
            </a:r>
            <a:endParaRPr lang="en-US" dirty="0"/>
          </a:p>
          <a:p>
            <a:r>
              <a:rPr lang="cs-CZ" dirty="0"/>
              <a:t>Navázání scriptu na událost v gitu (pre-commit)</a:t>
            </a:r>
            <a:endParaRPr lang="en-US" b="1" dirty="0"/>
          </a:p>
          <a:p>
            <a:r>
              <a:rPr lang="cs-CZ" dirty="0">
                <a:hlinkClick r:id="rId3"/>
              </a:rPr>
              <a:t>https://git-scm.com/docs/githooks</a:t>
            </a:r>
            <a:endParaRPr lang="en-US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4AACBB24-C47F-48E2-B10C-45CD9C35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52" y="4195483"/>
            <a:ext cx="335772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4916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384958"/>
      </a:dk1>
      <a:lt1>
        <a:srgbClr val="FFFFFF"/>
      </a:lt1>
      <a:dk2>
        <a:srgbClr val="202492"/>
      </a:dk2>
      <a:lt2>
        <a:srgbClr val="002F5F"/>
      </a:lt2>
      <a:accent1>
        <a:srgbClr val="00A9E0"/>
      </a:accent1>
      <a:accent2>
        <a:srgbClr val="FF7900"/>
      </a:accent2>
      <a:accent3>
        <a:srgbClr val="818A8F"/>
      </a:accent3>
      <a:accent4>
        <a:srgbClr val="202492"/>
      </a:accent4>
      <a:accent5>
        <a:srgbClr val="94DDF5"/>
      </a:accent5>
      <a:accent6>
        <a:srgbClr val="FFC087"/>
      </a:accent6>
      <a:hlink>
        <a:srgbClr val="00A9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365</Words>
  <Application>Microsoft Office PowerPoint</Application>
  <PresentationFormat>Custom</PresentationFormat>
  <Paragraphs>74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</vt:lpstr>
      <vt:lpstr>Arial</vt:lpstr>
      <vt:lpstr>Roboto Condensed</vt:lpstr>
      <vt:lpstr>Roboto Condensed Light</vt:lpstr>
      <vt:lpstr>Simple Light</vt:lpstr>
      <vt:lpstr>Jakub </vt:lpstr>
      <vt:lpstr>8 tipů do začátků projektu</vt:lpstr>
      <vt:lpstr>Kontext</vt:lpstr>
      <vt:lpstr>1. Contribution Guide </vt:lpstr>
      <vt:lpstr>2. Prozkoumejte šablony</vt:lpstr>
      <vt:lpstr>3. Nebojte se tvorby vlasních nástrojů</vt:lpstr>
      <vt:lpstr>4. Začněte prototypem</vt:lpstr>
      <vt:lpstr>5. Testujte !</vt:lpstr>
      <vt:lpstr>6. GitHooks</vt:lpstr>
      <vt:lpstr>7. Setup základního CI/CD</vt:lpstr>
      <vt:lpstr>8. Release</vt:lpstr>
      <vt:lpstr>Děkuji za pozornost, nyní je prostor pro dotazy.   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SDEuser</dc:creator>
  <cp:lastModifiedBy>Plesnik Jakub</cp:lastModifiedBy>
  <cp:revision>4</cp:revision>
  <dcterms:modified xsi:type="dcterms:W3CDTF">2021-11-25T13:07:15Z</dcterms:modified>
</cp:coreProperties>
</file>