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95" r:id="rId4"/>
    <p:sldId id="297" r:id="rId5"/>
    <p:sldId id="298" r:id="rId7"/>
    <p:sldId id="304" r:id="rId8"/>
    <p:sldId id="299" r:id="rId9"/>
    <p:sldId id="300" r:id="rId10"/>
    <p:sldId id="301" r:id="rId11"/>
    <p:sldId id="302" r:id="rId12"/>
    <p:sldId id="305" r:id="rId13"/>
    <p:sldId id="306" r:id="rId14"/>
    <p:sldId id="307" r:id="rId15"/>
    <p:sldId id="309" r:id="rId16"/>
    <p:sldId id="310" r:id="rId17"/>
    <p:sldId id="276" r:id="rId18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隶书" panose="02010509060101010101" pitchFamily="49" charset="-122"/>
      <p:regular r:id="rId30"/>
    </p:embeddedFont>
    <p:embeddedFont>
      <p:font typeface="黑体" panose="02010609060101010101" pitchFamily="2" charset="-122"/>
      <p:regular r:id="rId31"/>
    </p:embeddedFont>
    <p:embeddedFont>
      <p:font typeface="楷体" panose="02010609060101010101" pitchFamily="49" charset="-122"/>
      <p:regular r:id="rId32"/>
    </p:embeddedFont>
    <p:embeddedFont>
      <p:font typeface="楷体_GB2312" panose="02010609030101010101" pitchFamily="49" charset="-122"/>
      <p:regular r:id="rId33"/>
    </p:embeddedFont>
    <p:embeddedFont>
      <p:font typeface="微软雅黑" panose="020B0503020204020204" pitchFamily="34" charset="-122"/>
      <p:regular r:id="rId34"/>
    </p:embeddedFont>
    <p:embeddedFont>
      <p:font typeface="华文彩云" panose="02010800040101010101" pitchFamily="2" charset="-122"/>
      <p:regular r:id="rId35"/>
    </p:embeddedFont>
  </p:embeddedFontLst>
  <p:defaultTextStyle>
    <a:defPPr>
      <a:defRPr lang="zh-CN"/>
    </a:defPPr>
    <a:lvl1pPr marL="0" lvl="0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AAD"/>
    <a:srgbClr val="0D8BD9"/>
    <a:srgbClr val="CFF3FB"/>
    <a:srgbClr val="669900"/>
    <a:srgbClr val="3366FF"/>
    <a:srgbClr val="6EA123"/>
    <a:srgbClr val="4D71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07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61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通过对疾病的症状、体征及其他表现的识别与分析来判断疾病。在临床诊断的实践活动中，人们常把医生比作医学领域的侦探，通过获取患者各个方面的信息，进行分析、综合，以解开疾病诊断之谜。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识别（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identification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），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判断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discernment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zh-CN" altLang="en-US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 algn="ctr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5106" y="571500"/>
            <a:ext cx="2093119" cy="5573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571500"/>
            <a:ext cx="6158016" cy="5573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928813"/>
            <a:ext cx="4032504" cy="421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721" y="1928813"/>
            <a:ext cx="4032504" cy="421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5106" y="571500"/>
            <a:ext cx="2093119" cy="5573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571500"/>
            <a:ext cx="6158016" cy="5573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928813"/>
            <a:ext cx="4032504" cy="421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721" y="1928813"/>
            <a:ext cx="4032504" cy="421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D:\ppt素材\b_1244912983345.jpg"/>
          <p:cNvPicPr>
            <a:picLocks noChangeAspect="1"/>
          </p:cNvPicPr>
          <p:nvPr userDrawn="1"/>
        </p:nvPicPr>
        <p:blipFill>
          <a:blip r:embed="rId12"/>
          <a:srcRect t="37109" b="5469"/>
          <a:stretch>
            <a:fillRect/>
          </a:stretch>
        </p:blipFill>
        <p:spPr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28625" y="1928813"/>
            <a:ext cx="8229600" cy="421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2293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285750" y="571500"/>
            <a:ext cx="595788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65B93"/>
        </a:buClr>
        <a:buFont typeface="Arial" panose="020B0604020202020204" pitchFamily="34" charset="0"/>
        <a:buChar char="•"/>
        <a:defRPr sz="2800" b="1" i="0" u="none" kern="1200" baseline="0">
          <a:solidFill>
            <a:srgbClr val="26515F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pt素材\b_1244912983345.jpg"/>
          <p:cNvPicPr>
            <a:picLocks noChangeAspect="1"/>
          </p:cNvPicPr>
          <p:nvPr userDrawn="1"/>
        </p:nvPicPr>
        <p:blipFill>
          <a:blip r:embed="rId12"/>
          <a:srcRect t="3409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3611563" y="5357813"/>
            <a:ext cx="420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idx="1"/>
          </p:nvPr>
        </p:nvSpPr>
        <p:spPr>
          <a:xfrm>
            <a:off x="428625" y="1928813"/>
            <a:ext cx="8229600" cy="421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285750" y="571500"/>
            <a:ext cx="595788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l">
              <a:defRPr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65B93"/>
        </a:buClr>
        <a:buFont typeface="Arial" panose="020B0604020202020204" pitchFamily="34" charset="0"/>
        <a:buChar char="•"/>
        <a:defRPr sz="2800" b="1" i="0" u="none" kern="1200" baseline="0">
          <a:solidFill>
            <a:srgbClr val="26515F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rgbClr val="26515F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ctrTitle"/>
          </p:nvPr>
        </p:nvSpPr>
        <p:spPr>
          <a:xfrm>
            <a:off x="3540125" y="4567238"/>
            <a:ext cx="6072188" cy="590550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3600" b="0" dirty="0">
                <a:latin typeface="+mj-ea"/>
              </a:rPr>
              <a:t>主</a:t>
            </a:r>
            <a:r>
              <a:rPr lang="zh-CN" altLang="en-US" sz="3600" b="0">
                <a:latin typeface="+mj-ea"/>
              </a:rPr>
              <a:t>讲</a:t>
            </a:r>
            <a:r>
              <a:rPr lang="zh-CN" altLang="en-US" sz="3600" b="0" smtClean="0">
                <a:latin typeface="+mj-ea"/>
              </a:rPr>
              <a:t>：</a:t>
            </a:r>
            <a:r>
              <a:rPr lang="zh-CN" altLang="en-US" sz="3600" b="0">
                <a:latin typeface="+mj-ea"/>
              </a:rPr>
              <a:t>殷丽丽</a:t>
            </a:r>
            <a:br>
              <a:rPr lang="zh-CN" altLang="en-US" sz="3600" b="0" dirty="0">
                <a:latin typeface="+mj-ea"/>
              </a:rPr>
            </a:br>
            <a:r>
              <a:rPr lang="zh-CN" altLang="en-US" sz="3600" b="0" dirty="0">
                <a:latin typeface="+mj-ea"/>
              </a:rPr>
              <a:t>红旗医</a:t>
            </a:r>
            <a:r>
              <a:rPr lang="zh-CN" altLang="en-US" sz="3600" b="0">
                <a:latin typeface="+mj-ea"/>
              </a:rPr>
              <a:t>院 </a:t>
            </a:r>
            <a:r>
              <a:rPr lang="zh-CN" altLang="en-US" sz="3600" b="0" smtClean="0">
                <a:latin typeface="+mj-ea"/>
              </a:rPr>
              <a:t> </a:t>
            </a:r>
            <a:r>
              <a:rPr lang="zh-CN" altLang="en-US" sz="3600" b="0" dirty="0">
                <a:latin typeface="+mj-ea"/>
              </a:rPr>
              <a:t>急诊科</a:t>
            </a:r>
            <a:br>
              <a:rPr lang="zh-CN" altLang="en-US" sz="3600" b="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36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995363" y="765175"/>
            <a:ext cx="4248150" cy="1311275"/>
          </a:xfrm>
          <a:prstGeom prst="rect">
            <a:avLst/>
          </a:prstGeom>
          <a:noFill/>
          <a:ln w="9525">
            <a:noFill/>
          </a:ln>
          <a:effectLst>
            <a:outerShdw dist="119812" dir="1920322" algn="ctr" rotWithShape="0">
              <a:srgbClr val="000000">
                <a:alpha val="50000"/>
              </a:srgbClr>
            </a:outerShdw>
          </a:effectLst>
        </p:spPr>
        <p:txBody>
          <a:bodyPr wrap="none" anchor="t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诊 断 学</a:t>
            </a:r>
            <a:endParaRPr lang="zh-CN" altLang="en-US" sz="8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4337"/>
          <p:cNvSpPr/>
          <p:nvPr/>
        </p:nvSpPr>
        <p:spPr>
          <a:xfrm>
            <a:off x="539750" y="333375"/>
            <a:ext cx="3276600" cy="1052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学习方法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468313" y="1989138"/>
            <a:ext cx="8424862" cy="3968750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9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树立良好医德医风</a:t>
            </a:r>
            <a:endParaRPr lang="zh-CN" altLang="en-US" sz="39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None/>
            </a:pPr>
            <a:r>
              <a:rPr lang="zh-CN" altLang="en-US" sz="39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细致关心、体贴入微才能学到东西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9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重视实践</a:t>
            </a:r>
            <a:endParaRPr lang="zh-CN" altLang="en-US" sz="39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None/>
            </a:pPr>
            <a:r>
              <a:rPr lang="zh-CN" altLang="en-US" sz="39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掌握正确的方法（问诊及查体内容、方法）                        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强调标准化、规范化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接触病人、主动学习、标准化病人（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5361"/>
          <p:cNvSpPr/>
          <p:nvPr/>
        </p:nvSpPr>
        <p:spPr>
          <a:xfrm>
            <a:off x="539750" y="333375"/>
            <a:ext cx="3276600" cy="1052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学习方法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468313" y="1989138"/>
            <a:ext cx="8424862" cy="3714750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9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熟悉诊断疾病步骤，了解自己的</a:t>
            </a:r>
            <a:br>
              <a:rPr lang="zh-CN" altLang="en-US" sz="39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</a:br>
            <a:r>
              <a:rPr lang="zh-CN" altLang="en-US" sz="39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作用，理论联系实际学习</a:t>
            </a:r>
            <a:endParaRPr lang="zh-CN" altLang="en-US" sz="39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2209800" lvl="4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采集病史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2209800" lvl="4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体格检查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2209800" lvl="4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化验与辅助检查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2209800" lvl="4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观察疾病全过程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5364" name="文本框 15363"/>
          <p:cNvSpPr txBox="1"/>
          <p:nvPr/>
        </p:nvSpPr>
        <p:spPr>
          <a:xfrm>
            <a:off x="971550" y="3644900"/>
            <a:ext cx="576263" cy="1930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rgbClr val="1138FB"/>
            </a:solidFill>
            <a:prstDash val="solid"/>
            <a:miter/>
            <a:headEnd type="none" w="med" len="med"/>
            <a:tailEnd type="none" w="med" len="med"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收集资料</a:t>
            </a:r>
            <a:endParaRPr lang="zh-CN" altLang="en-US" sz="3000" b="1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6385"/>
          <p:cNvSpPr/>
          <p:nvPr/>
        </p:nvSpPr>
        <p:spPr>
          <a:xfrm>
            <a:off x="539750" y="333375"/>
            <a:ext cx="3276600" cy="1052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学习方法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387" name="标题 16386"/>
          <p:cNvSpPr>
            <a:spLocks noGrp="1"/>
          </p:cNvSpPr>
          <p:nvPr>
            <p:ph type="title"/>
          </p:nvPr>
        </p:nvSpPr>
        <p:spPr>
          <a:xfrm>
            <a:off x="179388" y="2997200"/>
            <a:ext cx="576262" cy="1930400"/>
          </a:xfrm>
          <a:solidFill>
            <a:schemeClr val="bg2">
              <a:alpha val="100000"/>
            </a:schemeClr>
          </a:solidFill>
          <a:ln>
            <a:solidFill>
              <a:srgbClr val="1138FB">
                <a:alpha val="100000"/>
              </a:srgbClr>
            </a:solidFill>
            <a:miter lim="800000"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algn="r" eaLnBrk="1" hangingPunct="1"/>
            <a:r>
              <a:rPr lang="zh-CN" altLang="en-US" sz="30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分析资料</a:t>
            </a:r>
            <a:endParaRPr lang="zh-CN" altLang="en-US" sz="30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6388" name="文本占位符 16387"/>
          <p:cNvSpPr>
            <a:spLocks noGrp="1"/>
          </p:cNvSpPr>
          <p:nvPr>
            <p:ph type="body" idx="1"/>
          </p:nvPr>
        </p:nvSpPr>
        <p:spPr>
          <a:xfrm>
            <a:off x="900113" y="1989138"/>
            <a:ext cx="8064500" cy="38639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判断资料的真假与价值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对阳性发现按重要性排队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lang="en-US" altLang="zh-CN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1—2</a:t>
            </a: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个主要临床表现，提出初步诊断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从列举的诊断中选择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全部临床表现均可解释者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其他可能性，从而提出最后诊断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复查全部临床资料，看看是否与此诊断相符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7409"/>
          <p:cNvSpPr/>
          <p:nvPr/>
        </p:nvSpPr>
        <p:spPr>
          <a:xfrm>
            <a:off x="539750" y="333375"/>
            <a:ext cx="3276600" cy="1052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学习要求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395288" y="1989138"/>
            <a:ext cx="8569325" cy="44862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问诊：独立地、系统地问诊，了解其临床意义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查体：独立地、全面地体检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掌握三大常规技术及临床意义，掌握肝肾功、体腔液、骨髓的检查方法意义 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掌握心电图、超声波指征、结果解释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书写病历、整理资料、规范化记录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1138FB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诊断疾病的步骤、临床思维方法，学习诊断疾病，制定计划，动态观查</a:t>
            </a:r>
            <a:endParaRPr lang="zh-CN" altLang="en-US" sz="3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5"/>
          <p:cNvSpPr>
            <a:spLocks noTextEdit="1"/>
          </p:cNvSpPr>
          <p:nvPr/>
        </p:nvSpPr>
        <p:spPr>
          <a:xfrm>
            <a:off x="3563938" y="4652963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92500" lnSpcReduction="20000"/>
          </a:bodyPr>
          <a:lstStyle/>
          <a:p>
            <a:pPr algn="ctr" eaLnBrk="0" hangingPunct="0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-107950" y="260350"/>
            <a:ext cx="3744913" cy="1128713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4000" dirty="0">
                <a:ea typeface="宋体" panose="02010600030101010101" pitchFamily="2" charset="-122"/>
              </a:rPr>
              <a:t>绪论</a:t>
            </a:r>
            <a:br>
              <a:rPr lang="zh-CN" altLang="en-US" sz="4000" dirty="0">
                <a:ea typeface="宋体" panose="02010600030101010101" pitchFamily="2" charset="-122"/>
              </a:rPr>
            </a:br>
            <a:r>
              <a:rPr lang="zh-CN" altLang="en-US" sz="4000" i="1" dirty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zh-CN" altLang="zh-CN" sz="4000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r>
              <a:rPr lang="zh-CN" altLang="en-US" sz="4000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4000" b="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5650" y="2349500"/>
            <a:ext cx="8064500" cy="2068513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诊断学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3600" i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diagnostics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是运用医学基础</a:t>
            </a:r>
            <a:r>
              <a:rPr lang="zh-CN" altLang="en-US" sz="36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</a:t>
            </a:r>
            <a:r>
              <a:rPr lang="zh-CN" altLang="en-US" sz="36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和基本</a:t>
            </a:r>
            <a:r>
              <a:rPr lang="zh-CN" altLang="en-US" sz="36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技能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对疾病进行诊断的一门学科。</a:t>
            </a:r>
            <a:endParaRPr lang="zh-CN" altLang="en-US" sz="3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4" name="Picture 2" descr="D:\教程\PPT\PPT素材\3D小人\主题\www_tuweimei_comComp_27790037_2hHdUlO1NSgc7Orvidf0O0dYyuaLz2or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515" b="9927"/>
          <a:stretch>
            <a:fillRect/>
          </a:stretch>
        </p:blipFill>
        <p:spPr>
          <a:xfrm>
            <a:off x="1331913" y="4454525"/>
            <a:ext cx="2887662" cy="2287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5" descr="D:\教程\PPT\PPT素材\3D小人\问号-3D小人\问号2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229"/>
          <a:stretch>
            <a:fillRect/>
          </a:stretch>
        </p:blipFill>
        <p:spPr>
          <a:xfrm>
            <a:off x="5076825" y="4495800"/>
            <a:ext cx="2519363" cy="2362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6" name="组合 5125"/>
          <p:cNvGrpSpPr/>
          <p:nvPr/>
        </p:nvGrpSpPr>
        <p:grpSpPr>
          <a:xfrm>
            <a:off x="3924300" y="4941888"/>
            <a:ext cx="1368425" cy="1368425"/>
            <a:chOff x="2472" y="3067"/>
            <a:chExt cx="953" cy="953"/>
          </a:xfrm>
        </p:grpSpPr>
        <p:sp>
          <p:nvSpPr>
            <p:cNvPr id="5127" name="圆角矩形 5126"/>
            <p:cNvSpPr/>
            <p:nvPr/>
          </p:nvSpPr>
          <p:spPr>
            <a:xfrm>
              <a:off x="2472" y="3475"/>
              <a:ext cx="953" cy="91"/>
            </a:xfrm>
            <a:prstGeom prst="roundRect">
              <a:avLst>
                <a:gd name="adj" fmla="val 50000"/>
              </a:avLst>
            </a:prstGeom>
            <a:solidFill>
              <a:srgbClr val="0066FF"/>
            </a:solidFill>
            <a:ln w="508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圆角矩形 5127"/>
            <p:cNvSpPr/>
            <p:nvPr/>
          </p:nvSpPr>
          <p:spPr>
            <a:xfrm rot="5400000">
              <a:off x="2449" y="3498"/>
              <a:ext cx="953" cy="91"/>
            </a:xfrm>
            <a:prstGeom prst="roundRect">
              <a:avLst>
                <a:gd name="adj" fmla="val 50000"/>
              </a:avLst>
            </a:prstGeom>
            <a:solidFill>
              <a:srgbClr val="0066FF"/>
            </a:solidFill>
            <a:ln w="508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占位符 7169"/>
          <p:cNvSpPr>
            <a:spLocks noGrp="1"/>
          </p:cNvSpPr>
          <p:nvPr>
            <p:ph type="body" idx="1"/>
          </p:nvPr>
        </p:nvSpPr>
        <p:spPr>
          <a:xfrm>
            <a:off x="395288" y="1989138"/>
            <a:ext cx="8229600" cy="1409700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（</a:t>
            </a: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How important is the course?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）</a:t>
            </a:r>
            <a:endParaRPr lang="zh-CN" altLang="en-US" sz="3600" dirty="0">
              <a:solidFill>
                <a:srgbClr val="00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入门、基础、桥梁、工具</a:t>
            </a:r>
            <a:r>
              <a:rPr lang="en-US" altLang="zh-CN" sz="3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-107950" y="260350"/>
            <a:ext cx="3744913" cy="1128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eaLnBrk="1" hangingPunct="1"/>
            <a:r>
              <a:rPr lang="zh-CN" altLang="en-US" sz="4000" dirty="0">
                <a:ea typeface="宋体" panose="02010600030101010101" pitchFamily="2" charset="-122"/>
              </a:rPr>
              <a:t>诊断学</a:t>
            </a:r>
            <a:br>
              <a:rPr lang="zh-CN" altLang="en-US" sz="4000" dirty="0">
                <a:ea typeface="宋体" panose="02010600030101010101" pitchFamily="2" charset="-122"/>
              </a:rPr>
            </a:br>
            <a:r>
              <a:rPr lang="zh-CN" altLang="en-US" sz="4000" i="1" dirty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zh-CN" altLang="zh-CN" sz="4000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diagnostics</a:t>
            </a:r>
            <a:r>
              <a:rPr lang="zh-CN" altLang="en-US" sz="4000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4000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2" name="图片 7171" descr="MC900433903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192518">
            <a:off x="3276600" y="5143500"/>
            <a:ext cx="1714500" cy="1714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3" name="组合 7172"/>
          <p:cNvGrpSpPr/>
          <p:nvPr/>
        </p:nvGrpSpPr>
        <p:grpSpPr>
          <a:xfrm>
            <a:off x="3276600" y="3644900"/>
            <a:ext cx="1362075" cy="1322388"/>
            <a:chOff x="4320" y="1152"/>
            <a:chExt cx="414" cy="402"/>
          </a:xfrm>
        </p:grpSpPr>
        <p:sp>
          <p:nvSpPr>
            <p:cNvPr id="7174" name="圆角矩形 7173"/>
            <p:cNvSpPr/>
            <p:nvPr/>
          </p:nvSpPr>
          <p:spPr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D8BD9"/>
                </a:gs>
                <a:gs pos="100000">
                  <a:srgbClr val="0D8BD9">
                    <a:gamma/>
                    <a:shade val="69804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 i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诊断学</a:t>
              </a:r>
              <a:endParaRPr lang="zh-CN" altLang="en-US" sz="2800" b="1" i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175" name="任意多边形 7174"/>
            <p:cNvSpPr/>
            <p:nvPr/>
          </p:nvSpPr>
          <p:spPr>
            <a:xfrm>
              <a:off x="4346" y="1178"/>
              <a:ext cx="206" cy="201"/>
            </a:xfrm>
            <a:custGeom>
              <a:avLst/>
              <a:gdLst/>
              <a:ahLst/>
              <a:cxnLst/>
              <a:rect l="0" t="0" r="0" b="0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  <a:alpha val="100000"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  <a:alpha val="100000"/>
                  </a:schemeClr>
                </a:gs>
              </a:gsLst>
              <a:lin ang="27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6" name="组合 7175"/>
          <p:cNvGrpSpPr/>
          <p:nvPr/>
        </p:nvGrpSpPr>
        <p:grpSpPr>
          <a:xfrm>
            <a:off x="323850" y="5013325"/>
            <a:ext cx="8640763" cy="717550"/>
            <a:chOff x="113" y="3113"/>
            <a:chExt cx="5443" cy="452"/>
          </a:xfrm>
        </p:grpSpPr>
        <p:sp>
          <p:nvSpPr>
            <p:cNvPr id="288784" name="AutoShape 16"/>
            <p:cNvSpPr>
              <a:spLocks noChangeArrowheads="1"/>
            </p:cNvSpPr>
            <p:nvPr/>
          </p:nvSpPr>
          <p:spPr bwMode="blackGray">
            <a:xfrm rot="-10793605" flipH="1" flipV="1">
              <a:off x="431" y="3157"/>
              <a:ext cx="3583" cy="408"/>
            </a:xfrm>
            <a:prstGeom prst="rightArrow">
              <a:avLst>
                <a:gd name="adj1" fmla="val 46509"/>
                <a:gd name="adj2" fmla="val 42052"/>
              </a:avLst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78" name="组合 7177"/>
            <p:cNvGrpSpPr/>
            <p:nvPr/>
          </p:nvGrpSpPr>
          <p:grpSpPr>
            <a:xfrm>
              <a:off x="113" y="3113"/>
              <a:ext cx="1497" cy="449"/>
              <a:chOff x="113" y="3203"/>
              <a:chExt cx="1497" cy="449"/>
            </a:xfrm>
          </p:grpSpPr>
          <p:grpSp>
            <p:nvGrpSpPr>
              <p:cNvPr id="7179" name="组合 7178"/>
              <p:cNvGrpSpPr/>
              <p:nvPr/>
            </p:nvGrpSpPr>
            <p:grpSpPr>
              <a:xfrm>
                <a:off x="113" y="3203"/>
                <a:ext cx="1497" cy="449"/>
                <a:chOff x="3623" y="1413"/>
                <a:chExt cx="1321" cy="294"/>
              </a:xfrm>
            </p:grpSpPr>
            <p:sp>
              <p:nvSpPr>
                <p:cNvPr id="7180" name="圆角矩形 7179"/>
                <p:cNvSpPr/>
                <p:nvPr/>
              </p:nvSpPr>
              <p:spPr>
                <a:xfrm>
                  <a:off x="3623" y="1413"/>
                  <a:ext cx="1321" cy="2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D8BD9"/>
                </a:solidFill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53882" dir="2699999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1" name="新月形 7180"/>
                <p:cNvSpPr/>
                <p:nvPr/>
              </p:nvSpPr>
              <p:spPr>
                <a:xfrm flipH="1">
                  <a:off x="4878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2" name="新月形 7181"/>
                <p:cNvSpPr/>
                <p:nvPr/>
              </p:nvSpPr>
              <p:spPr>
                <a:xfrm>
                  <a:off x="3637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83" name="Text Box 18"/>
              <p:cNvSpPr txBox="1"/>
              <p:nvPr/>
            </p:nvSpPr>
            <p:spPr>
              <a:xfrm>
                <a:off x="295" y="3239"/>
                <a:ext cx="117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楷体" panose="02010609060101010101" pitchFamily="49" charset="-122"/>
                  </a:rPr>
                  <a:t>基础医学</a:t>
                </a:r>
                <a:endParaRPr lang="zh-CN" altLang="en-US" sz="2800" b="1" i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184" name="组合 7183"/>
            <p:cNvGrpSpPr/>
            <p:nvPr/>
          </p:nvGrpSpPr>
          <p:grpSpPr>
            <a:xfrm>
              <a:off x="4059" y="3113"/>
              <a:ext cx="1497" cy="449"/>
              <a:chOff x="113" y="3203"/>
              <a:chExt cx="1497" cy="449"/>
            </a:xfrm>
          </p:grpSpPr>
          <p:grpSp>
            <p:nvGrpSpPr>
              <p:cNvPr id="7185" name="组合 7184"/>
              <p:cNvGrpSpPr/>
              <p:nvPr/>
            </p:nvGrpSpPr>
            <p:grpSpPr>
              <a:xfrm>
                <a:off x="113" y="3203"/>
                <a:ext cx="1497" cy="449"/>
                <a:chOff x="3623" y="1413"/>
                <a:chExt cx="1321" cy="294"/>
              </a:xfrm>
            </p:grpSpPr>
            <p:sp>
              <p:nvSpPr>
                <p:cNvPr id="7186" name="圆角矩形 7185"/>
                <p:cNvSpPr/>
                <p:nvPr/>
              </p:nvSpPr>
              <p:spPr>
                <a:xfrm>
                  <a:off x="3623" y="1413"/>
                  <a:ext cx="1321" cy="2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D8BD9"/>
                </a:solidFill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53882" dir="2699999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新月形 7186"/>
                <p:cNvSpPr/>
                <p:nvPr/>
              </p:nvSpPr>
              <p:spPr>
                <a:xfrm flipH="1">
                  <a:off x="4878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8" name="新月形 7187"/>
                <p:cNvSpPr/>
                <p:nvPr/>
              </p:nvSpPr>
              <p:spPr>
                <a:xfrm>
                  <a:off x="3637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89" name="Text Box 18"/>
              <p:cNvSpPr txBox="1"/>
              <p:nvPr/>
            </p:nvSpPr>
            <p:spPr>
              <a:xfrm>
                <a:off x="295" y="3239"/>
                <a:ext cx="117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楷体" panose="02010609060101010101" pitchFamily="49" charset="-122"/>
                  </a:rPr>
                  <a:t>临床医学</a:t>
                </a:r>
                <a:endParaRPr lang="zh-CN" altLang="en-US" sz="2800" b="1" i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8193"/>
          <p:cNvGrpSpPr/>
          <p:nvPr/>
        </p:nvGrpSpPr>
        <p:grpSpPr>
          <a:xfrm>
            <a:off x="1266825" y="1700213"/>
            <a:ext cx="6759575" cy="1096962"/>
            <a:chOff x="1071" y="1354"/>
            <a:chExt cx="3623" cy="580"/>
          </a:xfrm>
        </p:grpSpPr>
        <p:sp>
          <p:nvSpPr>
            <p:cNvPr id="27" name="AutoShape 5">
              <a:hlinkClick r:id="rId1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1363" y="1455"/>
              <a:ext cx="3331" cy="3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6" name="AutoShape 6"/>
            <p:cNvSpPr/>
            <p:nvPr/>
          </p:nvSpPr>
          <p:spPr>
            <a:xfrm>
              <a:off x="1071" y="1354"/>
              <a:ext cx="526" cy="580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7" name="Text Box 7">
              <a:hlinkClick r:id="rId1" action="ppaction://hlinksldjump"/>
            </p:cNvPr>
            <p:cNvSpPr txBox="1"/>
            <p:nvPr/>
          </p:nvSpPr>
          <p:spPr>
            <a:xfrm>
              <a:off x="1538" y="1502"/>
              <a:ext cx="2246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病史采集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history taking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Text Box 8"/>
            <p:cNvSpPr txBox="1"/>
            <p:nvPr/>
          </p:nvSpPr>
          <p:spPr>
            <a:xfrm>
              <a:off x="1215" y="1437"/>
              <a:ext cx="21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99" name="组合 8198"/>
          <p:cNvGrpSpPr/>
          <p:nvPr/>
        </p:nvGrpSpPr>
        <p:grpSpPr>
          <a:xfrm>
            <a:off x="1258888" y="2708275"/>
            <a:ext cx="6759575" cy="1096963"/>
            <a:chOff x="798" y="1696"/>
            <a:chExt cx="4258" cy="691"/>
          </a:xfrm>
        </p:grpSpPr>
        <p:sp>
          <p:nvSpPr>
            <p:cNvPr id="32" name="AutoShape 10">
              <a:hlinkClick r:id="rId2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1141" y="1816"/>
              <a:ext cx="3915" cy="4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1" name="AutoShape 11"/>
            <p:cNvSpPr/>
            <p:nvPr/>
          </p:nvSpPr>
          <p:spPr>
            <a:xfrm>
              <a:off x="798" y="1696"/>
              <a:ext cx="618" cy="691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Text Box 12">
              <a:hlinkClick r:id="rId2" action="ppaction://hlinksldjump"/>
            </p:cNvPr>
            <p:cNvSpPr txBox="1"/>
            <p:nvPr/>
          </p:nvSpPr>
          <p:spPr>
            <a:xfrm>
              <a:off x="1347" y="1872"/>
              <a:ext cx="3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症状和体征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symptom and sign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3" name="Text Box 13"/>
            <p:cNvSpPr txBox="1"/>
            <p:nvPr/>
          </p:nvSpPr>
          <p:spPr>
            <a:xfrm>
              <a:off x="968" y="1795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4" name="组合 8203"/>
          <p:cNvGrpSpPr/>
          <p:nvPr/>
        </p:nvGrpSpPr>
        <p:grpSpPr>
          <a:xfrm>
            <a:off x="1258888" y="3716338"/>
            <a:ext cx="6759575" cy="1096962"/>
            <a:chOff x="798" y="2341"/>
            <a:chExt cx="4258" cy="691"/>
          </a:xfrm>
        </p:grpSpPr>
        <p:sp>
          <p:nvSpPr>
            <p:cNvPr id="37" name="AutoShape 15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1141" y="2461"/>
              <a:ext cx="3915" cy="4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6" name="AutoShape 16"/>
            <p:cNvSpPr/>
            <p:nvPr/>
          </p:nvSpPr>
          <p:spPr>
            <a:xfrm>
              <a:off x="798" y="2341"/>
              <a:ext cx="618" cy="691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Text Box 17">
              <a:hlinkClick r:id="rId3" action="ppaction://hlinksldjump"/>
            </p:cNvPr>
            <p:cNvSpPr txBox="1"/>
            <p:nvPr/>
          </p:nvSpPr>
          <p:spPr>
            <a:xfrm>
              <a:off x="1347" y="2517"/>
              <a:ext cx="32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体格检查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physical examination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Text Box 18"/>
            <p:cNvSpPr txBox="1"/>
            <p:nvPr/>
          </p:nvSpPr>
          <p:spPr>
            <a:xfrm>
              <a:off x="968" y="2440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9" name="Group 19"/>
          <p:cNvGrpSpPr/>
          <p:nvPr/>
        </p:nvGrpSpPr>
        <p:grpSpPr>
          <a:xfrm>
            <a:off x="1266825" y="4724400"/>
            <a:ext cx="6757988" cy="1096963"/>
            <a:chOff x="1296" y="1824"/>
            <a:chExt cx="2976" cy="432"/>
          </a:xfrm>
        </p:grpSpPr>
        <p:sp>
          <p:nvSpPr>
            <p:cNvPr id="42" name="AutoShape 20">
              <a:hlinkClick r:id="rId4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1" name="AutoShape 21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Text Box 22">
              <a:hlinkClick r:id="rId4" action="ppaction://hlinksldjump"/>
            </p:cNvPr>
            <p:cNvSpPr txBox="1"/>
            <p:nvPr/>
          </p:nvSpPr>
          <p:spPr>
            <a:xfrm>
              <a:off x="1680" y="1934"/>
              <a:ext cx="253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实验室检查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laboratory examination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3" name="Text Box 23"/>
            <p:cNvSpPr txBox="1"/>
            <p:nvPr/>
          </p:nvSpPr>
          <p:spPr>
            <a:xfrm>
              <a:off x="1415" y="1886"/>
              <a:ext cx="18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14" name="Rectangle 2"/>
          <p:cNvSpPr/>
          <p:nvPr/>
        </p:nvSpPr>
        <p:spPr>
          <a:xfrm>
            <a:off x="-107950" y="260350"/>
            <a:ext cx="3744913" cy="1128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eaLnBrk="1" hangingPunct="1"/>
            <a:r>
              <a:rPr lang="zh-CN" altLang="en-US" sz="4000" dirty="0">
                <a:ea typeface="宋体" panose="02010600030101010101" pitchFamily="2" charset="-122"/>
              </a:rPr>
              <a:t>诊断学内容</a:t>
            </a:r>
            <a:endParaRPr lang="zh-CN" altLang="en-US" sz="4000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15" name="Group 19"/>
          <p:cNvGrpSpPr/>
          <p:nvPr/>
        </p:nvGrpSpPr>
        <p:grpSpPr>
          <a:xfrm>
            <a:off x="1258888" y="5716588"/>
            <a:ext cx="6759575" cy="1096962"/>
            <a:chOff x="1296" y="1824"/>
            <a:chExt cx="2976" cy="432"/>
          </a:xfrm>
        </p:grpSpPr>
        <p:sp>
          <p:nvSpPr>
            <p:cNvPr id="8216" name="AutoShape 20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138FB"/>
                </a:gs>
                <a:gs pos="50000">
                  <a:srgbClr val="E7EDEE"/>
                </a:gs>
                <a:gs pos="100000">
                  <a:srgbClr val="1138FB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AutoShape 21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rgbClr val="1138FB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Text Box 22"/>
            <p:cNvSpPr txBox="1"/>
            <p:nvPr/>
          </p:nvSpPr>
          <p:spPr>
            <a:xfrm>
              <a:off x="1680" y="1934"/>
              <a:ext cx="2284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辅助检查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assistant examination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9" name="Text Box 23"/>
            <p:cNvSpPr txBox="1"/>
            <p:nvPr/>
          </p:nvSpPr>
          <p:spPr>
            <a:xfrm>
              <a:off x="1415" y="1886"/>
              <a:ext cx="18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占位符 9217"/>
          <p:cNvSpPr>
            <a:spLocks noGrp="1"/>
          </p:cNvSpPr>
          <p:nvPr>
            <p:ph type="body" idx="1"/>
          </p:nvPr>
        </p:nvSpPr>
        <p:spPr>
          <a:xfrm>
            <a:off x="395288" y="2492375"/>
            <a:ext cx="5329237" cy="30130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病史采集：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即问诊</a:t>
            </a:r>
            <a:r>
              <a:rPr lang="zh-CN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interview</a:t>
            </a:r>
            <a:r>
              <a:rPr lang="zh-CN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通过医生与患者进行提问与回答了解疾病发生与发展的过程。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19" name="组合 9218"/>
          <p:cNvGrpSpPr/>
          <p:nvPr/>
        </p:nvGrpSpPr>
        <p:grpSpPr>
          <a:xfrm>
            <a:off x="179388" y="260350"/>
            <a:ext cx="6759575" cy="1096963"/>
            <a:chOff x="1071" y="1354"/>
            <a:chExt cx="3623" cy="580"/>
          </a:xfrm>
        </p:grpSpPr>
        <p:sp>
          <p:nvSpPr>
            <p:cNvPr id="9220" name="AutoShape 5">
              <a:hlinkClick r:id="rId1" action="ppaction://hlinksldjump"/>
            </p:cNvPr>
            <p:cNvSpPr/>
            <p:nvPr/>
          </p:nvSpPr>
          <p:spPr>
            <a:xfrm>
              <a:off x="1363" y="1455"/>
              <a:ext cx="3331" cy="3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rgbClr val="E2EED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AutoShape 6"/>
            <p:cNvSpPr/>
            <p:nvPr/>
          </p:nvSpPr>
          <p:spPr>
            <a:xfrm>
              <a:off x="1071" y="1354"/>
              <a:ext cx="526" cy="580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Text Box 7"/>
            <p:cNvSpPr txBox="1"/>
            <p:nvPr/>
          </p:nvSpPr>
          <p:spPr>
            <a:xfrm>
              <a:off x="1538" y="1502"/>
              <a:ext cx="2246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病史采集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history taking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3" name="Text Box 8"/>
            <p:cNvSpPr txBox="1"/>
            <p:nvPr/>
          </p:nvSpPr>
          <p:spPr>
            <a:xfrm>
              <a:off x="1215" y="1437"/>
              <a:ext cx="21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224" name="图片 9223" descr="医务人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13" y="2909888"/>
            <a:ext cx="2649537" cy="267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矩形 9224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0.23102 L -8.33333E-6 -8.67362E-19 " pathEditMode="relative" ptsTypes="AA">
                                      <p:cBhvr>
                                        <p:cTn id="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241"/>
          <p:cNvGrpSpPr/>
          <p:nvPr/>
        </p:nvGrpSpPr>
        <p:grpSpPr>
          <a:xfrm>
            <a:off x="117475" y="333375"/>
            <a:ext cx="6759575" cy="1096963"/>
            <a:chOff x="74" y="210"/>
            <a:chExt cx="4258" cy="691"/>
          </a:xfrm>
        </p:grpSpPr>
        <p:sp>
          <p:nvSpPr>
            <p:cNvPr id="10243" name="AutoShape 10"/>
            <p:cNvSpPr/>
            <p:nvPr/>
          </p:nvSpPr>
          <p:spPr>
            <a:xfrm>
              <a:off x="417" y="330"/>
              <a:ext cx="3915" cy="4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D7E6F4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AutoShape 11"/>
            <p:cNvSpPr/>
            <p:nvPr/>
          </p:nvSpPr>
          <p:spPr>
            <a:xfrm>
              <a:off x="74" y="210"/>
              <a:ext cx="618" cy="691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Text Box 12"/>
            <p:cNvSpPr txBox="1"/>
            <p:nvPr/>
          </p:nvSpPr>
          <p:spPr>
            <a:xfrm>
              <a:off x="623" y="386"/>
              <a:ext cx="3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症状和体征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symptom and sign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Text Box 13"/>
            <p:cNvSpPr txBox="1"/>
            <p:nvPr/>
          </p:nvSpPr>
          <p:spPr>
            <a:xfrm>
              <a:off x="244" y="309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7" name="文本占位符 10246"/>
          <p:cNvSpPr>
            <a:spLocks noGrp="1"/>
          </p:cNvSpPr>
          <p:nvPr>
            <p:ph type="body" idx="1"/>
          </p:nvPr>
        </p:nvSpPr>
        <p:spPr>
          <a:xfrm>
            <a:off x="395288" y="2492375"/>
            <a:ext cx="8137525" cy="12604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Char char="※"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症状：患者病后对机体生理功能异常的自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身体验和感觉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8" name="矩形 10247"/>
          <p:cNvSpPr/>
          <p:nvPr/>
        </p:nvSpPr>
        <p:spPr>
          <a:xfrm>
            <a:off x="395288" y="4005263"/>
            <a:ext cx="8208962" cy="1260475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65B93"/>
              </a:buClr>
              <a:buFont typeface="Arial" panose="020B0604020202020204" pitchFamily="34" charset="0"/>
              <a:buChar char="•"/>
              <a:defRPr sz="2800" b="1" u="none" kern="1200" baseline="0">
                <a:solidFill>
                  <a:srgbClr val="26515F"/>
                </a:solidFill>
                <a:latin typeface="Verdana" panose="020B0604030504040204" pitchFamily="34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5pPr>
          </a:lstStyle>
          <a:p>
            <a:pPr marL="533400" lvl="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Char char="※"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体征：患者的体表或内部结构发生可查觉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的改变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9" name="矩形 10248"/>
          <p:cNvSpPr/>
          <p:nvPr/>
        </p:nvSpPr>
        <p:spPr>
          <a:xfrm>
            <a:off x="971550" y="5416550"/>
            <a:ext cx="8208963" cy="676275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65B93"/>
              </a:buClr>
              <a:buFont typeface="Arial" panose="020B0604020202020204" pitchFamily="34" charset="0"/>
              <a:buChar char="•"/>
              <a:defRPr sz="2800" b="1" u="none" kern="1200" baseline="0">
                <a:solidFill>
                  <a:srgbClr val="26515F"/>
                </a:solidFill>
                <a:latin typeface="Verdana" panose="020B0604030504040204" pitchFamily="34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rgbClr val="26515F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症状和体征可单独出现或同时存在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250" name="矩形 10249">
            <a:hlinkClick r:id="rId1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0.37801 L -1.66667E-6 6.66667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/>
      <p:bldP spid="10248" grpId="0"/>
      <p:bldP spid="102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1265"/>
          <p:cNvGrpSpPr/>
          <p:nvPr/>
        </p:nvGrpSpPr>
        <p:grpSpPr>
          <a:xfrm>
            <a:off x="179388" y="333375"/>
            <a:ext cx="6759575" cy="1096963"/>
            <a:chOff x="798" y="2341"/>
            <a:chExt cx="4258" cy="691"/>
          </a:xfrm>
        </p:grpSpPr>
        <p:sp>
          <p:nvSpPr>
            <p:cNvPr id="11267" name="AutoShape 15"/>
            <p:cNvSpPr/>
            <p:nvPr/>
          </p:nvSpPr>
          <p:spPr>
            <a:xfrm>
              <a:off x="1141" y="2461"/>
              <a:ext cx="3915" cy="4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rgbClr val="D7E9E2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AutoShape 16"/>
            <p:cNvSpPr/>
            <p:nvPr/>
          </p:nvSpPr>
          <p:spPr>
            <a:xfrm>
              <a:off x="798" y="2341"/>
              <a:ext cx="618" cy="691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Text Box 17"/>
            <p:cNvSpPr txBox="1"/>
            <p:nvPr/>
          </p:nvSpPr>
          <p:spPr>
            <a:xfrm>
              <a:off x="1347" y="2517"/>
              <a:ext cx="32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体格检查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physical examination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Text Box 18"/>
            <p:cNvSpPr txBox="1"/>
            <p:nvPr/>
          </p:nvSpPr>
          <p:spPr>
            <a:xfrm>
              <a:off x="968" y="2440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1" name="文本占位符 11270"/>
          <p:cNvSpPr>
            <a:spLocks noGrp="1"/>
          </p:cNvSpPr>
          <p:nvPr>
            <p:ph type="body" idx="1"/>
          </p:nvPr>
        </p:nvSpPr>
        <p:spPr>
          <a:xfrm>
            <a:off x="250825" y="2997200"/>
            <a:ext cx="8137525" cy="18446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医生用自己的感官或传统的辅助器具对患者进行系统的观察和检查，揭示机体正常和异常征象的临床诊断方法。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72" name="矩形 11271">
            <a:hlinkClick r:id="rId1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0.51436 L -3.33333E-6 6.66667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"/>
          <p:cNvGrpSpPr/>
          <p:nvPr/>
        </p:nvGrpSpPr>
        <p:grpSpPr>
          <a:xfrm>
            <a:off x="250825" y="333375"/>
            <a:ext cx="6757988" cy="1096963"/>
            <a:chOff x="1296" y="1824"/>
            <a:chExt cx="2976" cy="432"/>
          </a:xfrm>
        </p:grpSpPr>
        <p:sp>
          <p:nvSpPr>
            <p:cNvPr id="4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2" name="AutoShape 21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Text Box 22"/>
            <p:cNvSpPr txBox="1"/>
            <p:nvPr/>
          </p:nvSpPr>
          <p:spPr>
            <a:xfrm>
              <a:off x="1680" y="1934"/>
              <a:ext cx="253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实验室检查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laboratory examination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Text Box 23"/>
            <p:cNvSpPr txBox="1"/>
            <p:nvPr/>
          </p:nvSpPr>
          <p:spPr>
            <a:xfrm>
              <a:off x="1415" y="1886"/>
              <a:ext cx="18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5" name="文本占位符 12294"/>
          <p:cNvSpPr>
            <a:spLocks noGrp="1"/>
          </p:cNvSpPr>
          <p:nvPr>
            <p:ph type="body" idx="1"/>
          </p:nvPr>
        </p:nvSpPr>
        <p:spPr>
          <a:xfrm>
            <a:off x="34925" y="2781300"/>
            <a:ext cx="8569325" cy="24288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通过物理、化学和生物学等实验室方法对患者的血液、体液、分泌物、排泄物、细胞取样和组织标本进行检查，从而获得病原学、病理形态学或器官功能状态等资料。</a:t>
            </a:r>
            <a:endParaRPr lang="zh-CN" altLang="en-US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6" name="矩形 12295">
            <a:hlinkClick r:id="rId1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65093 L 4.72222E-6 6.66667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3313"/>
          <p:cNvSpPr>
            <a:spLocks noGrp="1"/>
          </p:cNvSpPr>
          <p:nvPr>
            <p:ph type="body" idx="1"/>
          </p:nvPr>
        </p:nvSpPr>
        <p:spPr>
          <a:xfrm>
            <a:off x="539750" y="2349500"/>
            <a:ext cx="7993063" cy="4041775"/>
          </a:xfrm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Char char="※"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诊断是基本实践活动，没有正确的诊断就没有正确的治疗。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宋体" panose="02010600030101010101" pitchFamily="2" charset="-122"/>
              <a:buChar char="※"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如何进行正确的诊断？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详细的问诊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细致的查体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合理的化验及辅助检查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752600" lvl="3" indent="-3810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  <a:ea typeface="楷体" panose="02010609060101010101" pitchFamily="49" charset="-122"/>
              </a:rPr>
              <a:t>缜密的临床逻辑思维</a:t>
            </a:r>
            <a:endParaRPr lang="zh-CN" altLang="en-US" sz="300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3315" name="矩形 13314"/>
          <p:cNvSpPr/>
          <p:nvPr/>
        </p:nvSpPr>
        <p:spPr>
          <a:xfrm>
            <a:off x="539750" y="333375"/>
            <a:ext cx="3276600" cy="1052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诊断方法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heme/theme1.xml><?xml version="1.0" encoding="utf-8"?>
<a:theme xmlns:a="http://schemas.openxmlformats.org/drawingml/2006/main" name="33">
  <a:themeElements>
    <a:clrScheme name="">
      <a:dk1>
        <a:srgbClr val="4D4D4D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414141"/>
      </a:accent4>
      <a:accent5>
        <a:srgbClr val="B0C4E1"/>
      </a:accent5>
      <a:accent6>
        <a:srgbClr val="6A9C21"/>
      </a:accent6>
      <a:hlink>
        <a:srgbClr val="449878"/>
      </a:hlink>
      <a:folHlink>
        <a:srgbClr val="90A8B0"/>
      </a:folHlink>
    </a:clrScheme>
    <a:fontScheme name="">
      <a:majorFont>
        <a:latin typeface="微软雅黑"/>
        <a:ea typeface="微软雅黑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414141"/>
        </a:accent4>
        <a:accent5>
          <a:srgbClr val="B0C4E1"/>
        </a:accent5>
        <a:accent6>
          <a:srgbClr val="6A9C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14141"/>
        </a:accent4>
        <a:accent5>
          <a:srgbClr val="C5D6B3"/>
        </a:accent5>
        <a:accent6>
          <a:srgbClr val="439D61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7"/>
        </a:accent4>
        <a:accent5>
          <a:srgbClr val="ADD7BB"/>
        </a:accent5>
        <a:accent6>
          <a:srgbClr val="3057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33">
  <a:themeElements>
    <a:clrScheme name="">
      <a:dk1>
        <a:srgbClr val="4D4D4D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414141"/>
      </a:accent4>
      <a:accent5>
        <a:srgbClr val="B0C4E1"/>
      </a:accent5>
      <a:accent6>
        <a:srgbClr val="6A9C21"/>
      </a:accent6>
      <a:hlink>
        <a:srgbClr val="449878"/>
      </a:hlink>
      <a:folHlink>
        <a:srgbClr val="90A8B0"/>
      </a:folHlink>
    </a:clrScheme>
    <a:fontScheme name="">
      <a:majorFont>
        <a:latin typeface="微软雅黑"/>
        <a:ea typeface="微软雅黑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414141"/>
        </a:accent4>
        <a:accent5>
          <a:srgbClr val="B0C4E1"/>
        </a:accent5>
        <a:accent6>
          <a:srgbClr val="6A9C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14141"/>
        </a:accent4>
        <a:accent5>
          <a:srgbClr val="C5D6B3"/>
        </a:accent5>
        <a:accent6>
          <a:srgbClr val="439D61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7"/>
        </a:accent4>
        <a:accent5>
          <a:srgbClr val="ADD7BB"/>
        </a:accent5>
        <a:accent6>
          <a:srgbClr val="3057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演示</Application>
  <PresentationFormat>全屏显示(4:3)</PresentationFormat>
  <Paragraphs>124</Paragraphs>
  <Slides>14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Verdana</vt:lpstr>
      <vt:lpstr>Calibri</vt:lpstr>
      <vt:lpstr>隶书</vt:lpstr>
      <vt:lpstr>黑体</vt:lpstr>
      <vt:lpstr>Times New Roman</vt:lpstr>
      <vt:lpstr>楷体</vt:lpstr>
      <vt:lpstr>楷体_GB2312</vt:lpstr>
      <vt:lpstr>微软雅黑</vt:lpstr>
      <vt:lpstr>华文彩云</vt:lpstr>
      <vt:lpstr>Arial Unicode MS</vt:lpstr>
      <vt:lpstr>33</vt:lpstr>
      <vt:lpstr>1_33</vt:lpstr>
      <vt:lpstr>主讲：殷丽丽 红旗医院  急诊科 </vt:lpstr>
      <vt:lpstr>绪论 （introduction）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分析资料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诊断学</dc:title>
  <dc:creator>李雪峰</dc:creator>
  <cp:lastModifiedBy>lenovo</cp:lastModifiedBy>
  <cp:revision>42</cp:revision>
  <dcterms:created xsi:type="dcterms:W3CDTF">2011-08-21T12:47:00Z</dcterms:created>
  <dcterms:modified xsi:type="dcterms:W3CDTF">2020-08-22T05:59:36Z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