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png" ContentType="image/png"/>
  <Override PartName="/ppt/slides/slide13.xml" ContentType="application/vnd.openxmlformats-officedocument.presentationml.slide+xml"/>
  <Default Extension="jpg" ContentType="image/jpg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2B3C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371152" y="0"/>
            <a:ext cx="1219835" cy="6858634"/>
          </a:xfrm>
          <a:custGeom>
            <a:avLst/>
            <a:gdLst/>
            <a:ahLst/>
            <a:cxnLst/>
            <a:rect l="l" t="t" r="r" b="b"/>
            <a:pathLst>
              <a:path w="1219834" h="6858634">
                <a:moveTo>
                  <a:pt x="0" y="0"/>
                </a:moveTo>
                <a:lnTo>
                  <a:pt x="1219225" y="6858101"/>
                </a:lnTo>
              </a:path>
            </a:pathLst>
          </a:custGeom>
          <a:ln w="2540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425385" y="368146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630" y="0"/>
                </a:moveTo>
                <a:lnTo>
                  <a:pt x="0" y="3176638"/>
                </a:lnTo>
              </a:path>
            </a:pathLst>
          </a:custGeom>
          <a:ln w="25400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181647" y="0"/>
            <a:ext cx="3007995" cy="6858000"/>
          </a:xfrm>
          <a:custGeom>
            <a:avLst/>
            <a:gdLst/>
            <a:ahLst/>
            <a:cxnLst/>
            <a:rect l="l" t="t" r="r" b="b"/>
            <a:pathLst>
              <a:path w="3007995" h="6858000">
                <a:moveTo>
                  <a:pt x="3007367" y="6858000"/>
                </a:moveTo>
                <a:lnTo>
                  <a:pt x="0" y="6858000"/>
                </a:lnTo>
                <a:lnTo>
                  <a:pt x="2042896" y="0"/>
                </a:lnTo>
                <a:lnTo>
                  <a:pt x="3007367" y="0"/>
                </a:lnTo>
                <a:lnTo>
                  <a:pt x="3007367" y="6858000"/>
                </a:lnTo>
                <a:close/>
              </a:path>
            </a:pathLst>
          </a:custGeom>
          <a:solidFill>
            <a:srgbClr val="8FC225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605078" y="0"/>
            <a:ext cx="2586990" cy="6858000"/>
          </a:xfrm>
          <a:custGeom>
            <a:avLst/>
            <a:gdLst/>
            <a:ahLst/>
            <a:cxnLst/>
            <a:rect l="l" t="t" r="r" b="b"/>
            <a:pathLst>
              <a:path w="2586990" h="6858000">
                <a:moveTo>
                  <a:pt x="2586921" y="6858000"/>
                </a:moveTo>
                <a:lnTo>
                  <a:pt x="1207937" y="6858000"/>
                </a:lnTo>
                <a:lnTo>
                  <a:pt x="0" y="0"/>
                </a:lnTo>
                <a:lnTo>
                  <a:pt x="2586921" y="0"/>
                </a:lnTo>
                <a:lnTo>
                  <a:pt x="2586921" y="6858000"/>
                </a:lnTo>
                <a:close/>
              </a:path>
            </a:pathLst>
          </a:custGeom>
          <a:solidFill>
            <a:srgbClr val="8F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8932468" y="304805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708" y="3810000"/>
                </a:moveTo>
                <a:lnTo>
                  <a:pt x="0" y="3810000"/>
                </a:lnTo>
                <a:lnTo>
                  <a:pt x="3259708" y="0"/>
                </a:lnTo>
                <a:lnTo>
                  <a:pt x="3259708" y="3810000"/>
                </a:lnTo>
                <a:close/>
              </a:path>
            </a:pathLst>
          </a:custGeom>
          <a:solidFill>
            <a:srgbClr val="53A020">
              <a:alpha val="717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9337685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329" y="6858000"/>
                </a:moveTo>
                <a:lnTo>
                  <a:pt x="2467663" y="6858000"/>
                </a:lnTo>
                <a:lnTo>
                  <a:pt x="0" y="0"/>
                </a:lnTo>
                <a:lnTo>
                  <a:pt x="2851329" y="0"/>
                </a:lnTo>
                <a:lnTo>
                  <a:pt x="2851329" y="6858000"/>
                </a:lnTo>
                <a:close/>
              </a:path>
            </a:pathLst>
          </a:custGeom>
          <a:solidFill>
            <a:srgbClr val="3F7718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898913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38" y="6858000"/>
                </a:moveTo>
                <a:lnTo>
                  <a:pt x="0" y="6858000"/>
                </a:lnTo>
                <a:lnTo>
                  <a:pt x="1018448" y="0"/>
                </a:lnTo>
                <a:lnTo>
                  <a:pt x="1290038" y="0"/>
                </a:lnTo>
                <a:lnTo>
                  <a:pt x="1290038" y="6858000"/>
                </a:lnTo>
                <a:close/>
              </a:path>
            </a:pathLst>
          </a:custGeom>
          <a:solidFill>
            <a:srgbClr val="BFE373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940538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64" y="6858000"/>
                </a:moveTo>
                <a:lnTo>
                  <a:pt x="1107960" y="6858000"/>
                </a:lnTo>
                <a:lnTo>
                  <a:pt x="0" y="0"/>
                </a:lnTo>
                <a:lnTo>
                  <a:pt x="1248464" y="0"/>
                </a:lnTo>
                <a:lnTo>
                  <a:pt x="1248464" y="6858000"/>
                </a:lnTo>
                <a:close/>
              </a:path>
            </a:pathLst>
          </a:custGeom>
          <a:solidFill>
            <a:srgbClr val="8FC225">
              <a:alpha val="6470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0371823" y="3589921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243" y="3268217"/>
                </a:moveTo>
                <a:lnTo>
                  <a:pt x="0" y="3268217"/>
                </a:lnTo>
                <a:lnTo>
                  <a:pt x="1817243" y="0"/>
                </a:lnTo>
                <a:lnTo>
                  <a:pt x="1817243" y="3268217"/>
                </a:lnTo>
                <a:close/>
              </a:path>
            </a:pathLst>
          </a:custGeom>
          <a:solidFill>
            <a:srgbClr val="8F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0" y="401326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448691" y="2844800"/>
                </a:moveTo>
                <a:lnTo>
                  <a:pt x="0" y="2844800"/>
                </a:lnTo>
                <a:lnTo>
                  <a:pt x="0" y="0"/>
                </a:lnTo>
                <a:lnTo>
                  <a:pt x="448691" y="2844800"/>
                </a:lnTo>
                <a:close/>
              </a:path>
            </a:pathLst>
          </a:custGeom>
          <a:solidFill>
            <a:srgbClr val="8FC225">
              <a:alpha val="8470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7425385" y="0"/>
            <a:ext cx="4763770" cy="6858634"/>
          </a:xfrm>
          <a:custGeom>
            <a:avLst/>
            <a:gdLst/>
            <a:ahLst/>
            <a:cxnLst/>
            <a:rect l="l" t="t" r="r" b="b"/>
            <a:pathLst>
              <a:path w="4763770" h="6858634">
                <a:moveTo>
                  <a:pt x="1945766" y="0"/>
                </a:moveTo>
                <a:lnTo>
                  <a:pt x="3164992" y="6858101"/>
                </a:lnTo>
              </a:path>
              <a:path w="4763770" h="6858634">
                <a:moveTo>
                  <a:pt x="4763630" y="3681463"/>
                </a:moveTo>
                <a:lnTo>
                  <a:pt x="0" y="685810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181647" y="0"/>
            <a:ext cx="3007995" cy="6858000"/>
          </a:xfrm>
          <a:custGeom>
            <a:avLst/>
            <a:gdLst/>
            <a:ahLst/>
            <a:cxnLst/>
            <a:rect l="l" t="t" r="r" b="b"/>
            <a:pathLst>
              <a:path w="3007995" h="6858000">
                <a:moveTo>
                  <a:pt x="3007367" y="6858000"/>
                </a:moveTo>
                <a:lnTo>
                  <a:pt x="0" y="6858000"/>
                </a:lnTo>
                <a:lnTo>
                  <a:pt x="2042896" y="0"/>
                </a:lnTo>
                <a:lnTo>
                  <a:pt x="3007367" y="0"/>
                </a:lnTo>
                <a:lnTo>
                  <a:pt x="3007367" y="6858000"/>
                </a:lnTo>
                <a:close/>
              </a:path>
            </a:pathLst>
          </a:custGeom>
          <a:solidFill>
            <a:srgbClr val="8FC225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9605078" y="0"/>
            <a:ext cx="2586990" cy="6858000"/>
          </a:xfrm>
          <a:custGeom>
            <a:avLst/>
            <a:gdLst/>
            <a:ahLst/>
            <a:cxnLst/>
            <a:rect l="l" t="t" r="r" b="b"/>
            <a:pathLst>
              <a:path w="2586990" h="6858000">
                <a:moveTo>
                  <a:pt x="2586921" y="6858000"/>
                </a:moveTo>
                <a:lnTo>
                  <a:pt x="1207937" y="6858000"/>
                </a:lnTo>
                <a:lnTo>
                  <a:pt x="0" y="0"/>
                </a:lnTo>
                <a:lnTo>
                  <a:pt x="2586921" y="0"/>
                </a:lnTo>
                <a:lnTo>
                  <a:pt x="2586921" y="6858000"/>
                </a:lnTo>
                <a:close/>
              </a:path>
            </a:pathLst>
          </a:custGeom>
          <a:solidFill>
            <a:srgbClr val="8F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8932468" y="304805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708" y="3810000"/>
                </a:moveTo>
                <a:lnTo>
                  <a:pt x="0" y="3810000"/>
                </a:lnTo>
                <a:lnTo>
                  <a:pt x="3259708" y="0"/>
                </a:lnTo>
                <a:lnTo>
                  <a:pt x="3259708" y="3810000"/>
                </a:lnTo>
                <a:close/>
              </a:path>
            </a:pathLst>
          </a:custGeom>
          <a:solidFill>
            <a:srgbClr val="53A020">
              <a:alpha val="717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9337685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329" y="6858000"/>
                </a:moveTo>
                <a:lnTo>
                  <a:pt x="2467663" y="6858000"/>
                </a:lnTo>
                <a:lnTo>
                  <a:pt x="0" y="0"/>
                </a:lnTo>
                <a:lnTo>
                  <a:pt x="2851329" y="0"/>
                </a:lnTo>
                <a:lnTo>
                  <a:pt x="2851329" y="6858000"/>
                </a:lnTo>
                <a:close/>
              </a:path>
            </a:pathLst>
          </a:custGeom>
          <a:solidFill>
            <a:srgbClr val="3F7718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10898913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38" y="6858000"/>
                </a:moveTo>
                <a:lnTo>
                  <a:pt x="0" y="6858000"/>
                </a:lnTo>
                <a:lnTo>
                  <a:pt x="1018448" y="0"/>
                </a:lnTo>
                <a:lnTo>
                  <a:pt x="1290038" y="0"/>
                </a:lnTo>
                <a:lnTo>
                  <a:pt x="1290038" y="6858000"/>
                </a:lnTo>
                <a:close/>
              </a:path>
            </a:pathLst>
          </a:custGeom>
          <a:solidFill>
            <a:srgbClr val="BFE373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10940538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64" y="6858000"/>
                </a:moveTo>
                <a:lnTo>
                  <a:pt x="1107960" y="6858000"/>
                </a:lnTo>
                <a:lnTo>
                  <a:pt x="0" y="0"/>
                </a:lnTo>
                <a:lnTo>
                  <a:pt x="1248464" y="0"/>
                </a:lnTo>
                <a:lnTo>
                  <a:pt x="1248464" y="6858000"/>
                </a:lnTo>
                <a:close/>
              </a:path>
            </a:pathLst>
          </a:custGeom>
          <a:solidFill>
            <a:srgbClr val="8FC225">
              <a:alpha val="6470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10371823" y="3589921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243" y="3268217"/>
                </a:moveTo>
                <a:lnTo>
                  <a:pt x="0" y="3268217"/>
                </a:lnTo>
                <a:lnTo>
                  <a:pt x="1817243" y="0"/>
                </a:lnTo>
                <a:lnTo>
                  <a:pt x="1817243" y="3268217"/>
                </a:lnTo>
                <a:close/>
              </a:path>
            </a:pathLst>
          </a:custGeom>
          <a:solidFill>
            <a:srgbClr val="8F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-36" y="7"/>
            <a:ext cx="842644" cy="5666740"/>
          </a:xfrm>
          <a:custGeom>
            <a:avLst/>
            <a:gdLst/>
            <a:ahLst/>
            <a:cxnLst/>
            <a:rect l="l" t="t" r="r" b="b"/>
            <a:pathLst>
              <a:path w="842644" h="5666740">
                <a:moveTo>
                  <a:pt x="-36" y="5666244"/>
                </a:moveTo>
                <a:lnTo>
                  <a:pt x="-35" y="7"/>
                </a:lnTo>
                <a:lnTo>
                  <a:pt x="842609" y="7"/>
                </a:lnTo>
                <a:lnTo>
                  <a:pt x="-36" y="5666244"/>
                </a:lnTo>
                <a:close/>
              </a:path>
            </a:pathLst>
          </a:custGeom>
          <a:solidFill>
            <a:srgbClr val="8FC225">
              <a:alpha val="8470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0" y="0"/>
            <a:ext cx="12192635" cy="6858634"/>
          </a:xfrm>
          <a:custGeom>
            <a:avLst/>
            <a:gdLst/>
            <a:ahLst/>
            <a:cxnLst/>
            <a:rect l="l" t="t" r="r" b="b"/>
            <a:pathLst>
              <a:path w="12192635" h="6858634">
                <a:moveTo>
                  <a:pt x="12192127" y="6858127"/>
                </a:moveTo>
                <a:lnTo>
                  <a:pt x="0" y="6858127"/>
                </a:lnTo>
                <a:lnTo>
                  <a:pt x="0" y="0"/>
                </a:lnTo>
                <a:lnTo>
                  <a:pt x="12192127" y="0"/>
                </a:lnTo>
                <a:lnTo>
                  <a:pt x="12192127" y="6858127"/>
                </a:lnTo>
                <a:close/>
              </a:path>
            </a:pathLst>
          </a:custGeom>
          <a:solidFill>
            <a:srgbClr val="2B3C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1448320" y="0"/>
            <a:ext cx="1219835" cy="6858634"/>
          </a:xfrm>
          <a:custGeom>
            <a:avLst/>
            <a:gdLst/>
            <a:ahLst/>
            <a:cxnLst/>
            <a:rect l="l" t="t" r="r" b="b"/>
            <a:pathLst>
              <a:path w="1219835" h="6858634">
                <a:moveTo>
                  <a:pt x="0" y="0"/>
                </a:moveTo>
                <a:lnTo>
                  <a:pt x="1219225" y="6858101"/>
                </a:lnTo>
              </a:path>
            </a:pathLst>
          </a:custGeom>
          <a:ln w="25400">
            <a:solidFill>
              <a:srgbClr val="6D90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67175" y="368146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624" y="0"/>
                </a:moveTo>
                <a:lnTo>
                  <a:pt x="0" y="3176638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1258812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60" h="6858000">
                <a:moveTo>
                  <a:pt x="3007358" y="6858000"/>
                </a:moveTo>
                <a:lnTo>
                  <a:pt x="0" y="6858000"/>
                </a:lnTo>
                <a:lnTo>
                  <a:pt x="2042888" y="0"/>
                </a:lnTo>
                <a:lnTo>
                  <a:pt x="3007358" y="0"/>
                </a:lnTo>
                <a:lnTo>
                  <a:pt x="3007358" y="6858000"/>
                </a:lnTo>
                <a:close/>
              </a:path>
            </a:pathLst>
          </a:custGeom>
          <a:solidFill>
            <a:srgbClr val="8FC225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1682247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98" y="6858000"/>
                </a:moveTo>
                <a:lnTo>
                  <a:pt x="1207937" y="6858000"/>
                </a:lnTo>
                <a:lnTo>
                  <a:pt x="0" y="0"/>
                </a:lnTo>
                <a:lnTo>
                  <a:pt x="2587098" y="0"/>
                </a:lnTo>
                <a:lnTo>
                  <a:pt x="2587098" y="6858000"/>
                </a:lnTo>
                <a:close/>
              </a:path>
            </a:pathLst>
          </a:custGeom>
          <a:solidFill>
            <a:srgbClr val="8F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1009634" y="304805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711" y="3810000"/>
                </a:moveTo>
                <a:lnTo>
                  <a:pt x="0" y="3810000"/>
                </a:lnTo>
                <a:lnTo>
                  <a:pt x="3259711" y="0"/>
                </a:lnTo>
                <a:lnTo>
                  <a:pt x="3259711" y="3810000"/>
                </a:lnTo>
                <a:close/>
              </a:path>
            </a:pathLst>
          </a:custGeom>
          <a:solidFill>
            <a:srgbClr val="53A020">
              <a:alpha val="717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1414854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5" h="6858000">
                <a:moveTo>
                  <a:pt x="2851329" y="6858000"/>
                </a:moveTo>
                <a:lnTo>
                  <a:pt x="2467663" y="6858000"/>
                </a:lnTo>
                <a:lnTo>
                  <a:pt x="0" y="0"/>
                </a:lnTo>
                <a:lnTo>
                  <a:pt x="2851329" y="0"/>
                </a:lnTo>
                <a:lnTo>
                  <a:pt x="2851329" y="6858000"/>
                </a:lnTo>
                <a:close/>
              </a:path>
            </a:pathLst>
          </a:custGeom>
          <a:solidFill>
            <a:srgbClr val="3F7718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2448991" y="3589921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242" y="3268217"/>
                </a:moveTo>
                <a:lnTo>
                  <a:pt x="0" y="3268217"/>
                </a:lnTo>
                <a:lnTo>
                  <a:pt x="1817242" y="0"/>
                </a:lnTo>
                <a:lnTo>
                  <a:pt x="1817242" y="3268217"/>
                </a:lnTo>
                <a:close/>
              </a:path>
            </a:pathLst>
          </a:custGeom>
          <a:solidFill>
            <a:srgbClr val="8F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3017693" y="0"/>
            <a:ext cx="9174480" cy="6858000"/>
          </a:xfrm>
          <a:custGeom>
            <a:avLst/>
            <a:gdLst/>
            <a:ahLst/>
            <a:cxnLst/>
            <a:rect l="l" t="t" r="r" b="b"/>
            <a:pathLst>
              <a:path w="9174480" h="6858000">
                <a:moveTo>
                  <a:pt x="9174306" y="6858000"/>
                </a:moveTo>
                <a:lnTo>
                  <a:pt x="1107795" y="6858000"/>
                </a:lnTo>
                <a:lnTo>
                  <a:pt x="0" y="0"/>
                </a:lnTo>
                <a:lnTo>
                  <a:pt x="9174306" y="0"/>
                </a:lnTo>
                <a:lnTo>
                  <a:pt x="9174306" y="6858000"/>
                </a:lnTo>
                <a:close/>
              </a:path>
            </a:pathLst>
          </a:custGeom>
          <a:solidFill>
            <a:srgbClr val="8FC2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152" y="0"/>
            <a:ext cx="1219835" cy="6858634"/>
          </a:xfrm>
          <a:custGeom>
            <a:avLst/>
            <a:gdLst/>
            <a:ahLst/>
            <a:cxnLst/>
            <a:rect l="l" t="t" r="r" b="b"/>
            <a:pathLst>
              <a:path w="1219834" h="6858634">
                <a:moveTo>
                  <a:pt x="0" y="0"/>
                </a:moveTo>
                <a:lnTo>
                  <a:pt x="1219225" y="6858101"/>
                </a:lnTo>
              </a:path>
            </a:pathLst>
          </a:custGeom>
          <a:ln w="2540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5385" y="368146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630" y="0"/>
                </a:moveTo>
                <a:lnTo>
                  <a:pt x="0" y="3176638"/>
                </a:lnTo>
              </a:path>
            </a:pathLst>
          </a:custGeom>
          <a:ln w="25400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1647" y="0"/>
            <a:ext cx="3007995" cy="6858000"/>
          </a:xfrm>
          <a:custGeom>
            <a:avLst/>
            <a:gdLst/>
            <a:ahLst/>
            <a:cxnLst/>
            <a:rect l="l" t="t" r="r" b="b"/>
            <a:pathLst>
              <a:path w="3007995" h="6858000">
                <a:moveTo>
                  <a:pt x="3007367" y="6858000"/>
                </a:moveTo>
                <a:lnTo>
                  <a:pt x="0" y="6858000"/>
                </a:lnTo>
                <a:lnTo>
                  <a:pt x="2042896" y="0"/>
                </a:lnTo>
                <a:lnTo>
                  <a:pt x="3007367" y="0"/>
                </a:lnTo>
                <a:lnTo>
                  <a:pt x="3007367" y="6858000"/>
                </a:lnTo>
                <a:close/>
              </a:path>
            </a:pathLst>
          </a:custGeom>
          <a:solidFill>
            <a:srgbClr val="8FC225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5079" y="0"/>
            <a:ext cx="2586990" cy="6858000"/>
          </a:xfrm>
          <a:custGeom>
            <a:avLst/>
            <a:gdLst/>
            <a:ahLst/>
            <a:cxnLst/>
            <a:rect l="l" t="t" r="r" b="b"/>
            <a:pathLst>
              <a:path w="2586990" h="6858000">
                <a:moveTo>
                  <a:pt x="2586921" y="6858000"/>
                </a:moveTo>
                <a:lnTo>
                  <a:pt x="1207937" y="6858000"/>
                </a:lnTo>
                <a:lnTo>
                  <a:pt x="0" y="0"/>
                </a:lnTo>
                <a:lnTo>
                  <a:pt x="2586921" y="0"/>
                </a:lnTo>
                <a:lnTo>
                  <a:pt x="2586921" y="6858000"/>
                </a:lnTo>
                <a:close/>
              </a:path>
            </a:pathLst>
          </a:custGeom>
          <a:solidFill>
            <a:srgbClr val="8F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469" y="304805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708" y="3810000"/>
                </a:moveTo>
                <a:lnTo>
                  <a:pt x="0" y="3810000"/>
                </a:lnTo>
                <a:lnTo>
                  <a:pt x="3259708" y="0"/>
                </a:lnTo>
                <a:lnTo>
                  <a:pt x="3259708" y="3810000"/>
                </a:lnTo>
                <a:close/>
              </a:path>
            </a:pathLst>
          </a:custGeom>
          <a:solidFill>
            <a:srgbClr val="53A020">
              <a:alpha val="717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686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329" y="6858000"/>
                </a:moveTo>
                <a:lnTo>
                  <a:pt x="2467663" y="6858000"/>
                </a:lnTo>
                <a:lnTo>
                  <a:pt x="0" y="0"/>
                </a:lnTo>
                <a:lnTo>
                  <a:pt x="2851329" y="0"/>
                </a:lnTo>
                <a:lnTo>
                  <a:pt x="2851329" y="6858000"/>
                </a:lnTo>
                <a:close/>
              </a:path>
            </a:pathLst>
          </a:custGeom>
          <a:solidFill>
            <a:srgbClr val="3F7718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914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38" y="6858000"/>
                </a:moveTo>
                <a:lnTo>
                  <a:pt x="0" y="6858000"/>
                </a:lnTo>
                <a:lnTo>
                  <a:pt x="1018448" y="0"/>
                </a:lnTo>
                <a:lnTo>
                  <a:pt x="1290038" y="0"/>
                </a:lnTo>
                <a:lnTo>
                  <a:pt x="1290038" y="6858000"/>
                </a:lnTo>
                <a:close/>
              </a:path>
            </a:pathLst>
          </a:custGeom>
          <a:solidFill>
            <a:srgbClr val="BFE373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538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64" y="6858000"/>
                </a:moveTo>
                <a:lnTo>
                  <a:pt x="1107960" y="6858000"/>
                </a:lnTo>
                <a:lnTo>
                  <a:pt x="0" y="0"/>
                </a:lnTo>
                <a:lnTo>
                  <a:pt x="1248464" y="0"/>
                </a:lnTo>
                <a:lnTo>
                  <a:pt x="1248464" y="6858000"/>
                </a:lnTo>
                <a:close/>
              </a:path>
            </a:pathLst>
          </a:custGeom>
          <a:solidFill>
            <a:srgbClr val="8FC225">
              <a:alpha val="6470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1823" y="3589921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243" y="3268217"/>
                </a:moveTo>
                <a:lnTo>
                  <a:pt x="0" y="3268217"/>
                </a:lnTo>
                <a:lnTo>
                  <a:pt x="1817243" y="0"/>
                </a:lnTo>
                <a:lnTo>
                  <a:pt x="1817243" y="3268217"/>
                </a:lnTo>
                <a:close/>
              </a:path>
            </a:pathLst>
          </a:custGeom>
          <a:solidFill>
            <a:srgbClr val="8F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326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448691" y="2844800"/>
                </a:moveTo>
                <a:lnTo>
                  <a:pt x="0" y="2844800"/>
                </a:lnTo>
                <a:lnTo>
                  <a:pt x="0" y="0"/>
                </a:lnTo>
                <a:lnTo>
                  <a:pt x="448691" y="2844800"/>
                </a:lnTo>
                <a:close/>
              </a:path>
            </a:pathLst>
          </a:custGeom>
          <a:solidFill>
            <a:srgbClr val="8FC225">
              <a:alpha val="8470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1450" y="2794000"/>
            <a:ext cx="42291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3684" y="1574800"/>
            <a:ext cx="11644630" cy="2250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5" Type="http://schemas.openxmlformats.org/officeDocument/2006/relationships/image" Target="../media/image21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0" y="596900"/>
            <a:ext cx="462788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20">
                <a:solidFill>
                  <a:srgbClr val="000000"/>
                </a:solidFill>
              </a:rPr>
              <a:t>Retail </a:t>
            </a:r>
            <a:r>
              <a:rPr dirty="0" sz="3500" spc="30">
                <a:solidFill>
                  <a:srgbClr val="000000"/>
                </a:solidFill>
              </a:rPr>
              <a:t>Banking</a:t>
            </a:r>
            <a:r>
              <a:rPr dirty="0" sz="3500" spc="-445">
                <a:solidFill>
                  <a:srgbClr val="000000"/>
                </a:solidFill>
              </a:rPr>
              <a:t> </a:t>
            </a:r>
            <a:r>
              <a:rPr dirty="0" sz="3500" spc="280">
                <a:solidFill>
                  <a:srgbClr val="000000"/>
                </a:solidFill>
              </a:rPr>
              <a:t>System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5461000" y="1638300"/>
            <a:ext cx="127127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215">
                <a:latin typeface="Trebuchet MS"/>
                <a:cs typeface="Trebuchet MS"/>
              </a:rPr>
              <a:t>Pod </a:t>
            </a:r>
            <a:r>
              <a:rPr dirty="0" sz="2700" spc="540">
                <a:latin typeface="Trebuchet MS"/>
                <a:cs typeface="Trebuchet MS"/>
              </a:rPr>
              <a:t>-</a:t>
            </a:r>
            <a:r>
              <a:rPr dirty="0" sz="2700" spc="-480">
                <a:latin typeface="Trebuchet MS"/>
                <a:cs typeface="Trebuchet MS"/>
              </a:rPr>
              <a:t> </a:t>
            </a:r>
            <a:r>
              <a:rPr dirty="0" sz="2700" spc="290">
                <a:latin typeface="Trebuchet MS"/>
                <a:cs typeface="Trebuchet MS"/>
              </a:rPr>
              <a:t>4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3505200"/>
            <a:ext cx="1801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80">
                <a:latin typeface="Trebuchet MS"/>
                <a:cs typeface="Trebuchet MS"/>
              </a:rPr>
              <a:t>Members</a:t>
            </a:r>
            <a:r>
              <a:rPr dirty="0" sz="2800" spc="-60">
                <a:latin typeface="Trebuchet MS"/>
                <a:cs typeface="Trebuchet MS"/>
              </a:rPr>
              <a:t> </a:t>
            </a:r>
            <a:r>
              <a:rPr dirty="0" sz="2800" spc="-345"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500" y="4366259"/>
            <a:ext cx="2731135" cy="20447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20"/>
              </a:spcBef>
              <a:buAutoNum type="arabicParenR"/>
              <a:tabLst>
                <a:tab pos="469265" algn="l"/>
                <a:tab pos="469900" algn="l"/>
              </a:tabLst>
            </a:pPr>
            <a:r>
              <a:rPr dirty="0" sz="2400" spc="170">
                <a:latin typeface="Trebuchet MS"/>
                <a:cs typeface="Trebuchet MS"/>
              </a:rPr>
              <a:t>Mosami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100">
                <a:latin typeface="Trebuchet MS"/>
                <a:cs typeface="Trebuchet MS"/>
              </a:rPr>
              <a:t>Bhagat</a:t>
            </a:r>
            <a:endParaRPr sz="24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AutoNum type="arabicParenR"/>
              <a:tabLst>
                <a:tab pos="469265" algn="l"/>
                <a:tab pos="469900" algn="l"/>
              </a:tabLst>
            </a:pPr>
            <a:r>
              <a:rPr dirty="0" sz="2400" spc="30">
                <a:latin typeface="Trebuchet MS"/>
                <a:cs typeface="Trebuchet MS"/>
              </a:rPr>
              <a:t>Kasturi</a:t>
            </a:r>
            <a:r>
              <a:rPr dirty="0" sz="2400" spc="-90">
                <a:latin typeface="Trebuchet MS"/>
                <a:cs typeface="Trebuchet MS"/>
              </a:rPr>
              <a:t> </a:t>
            </a:r>
            <a:r>
              <a:rPr dirty="0" sz="2400" spc="30">
                <a:latin typeface="Trebuchet MS"/>
                <a:cs typeface="Trebuchet MS"/>
              </a:rPr>
              <a:t>Avvari</a:t>
            </a:r>
            <a:endParaRPr sz="24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AutoNum type="arabicParenR"/>
              <a:tabLst>
                <a:tab pos="469265" algn="l"/>
                <a:tab pos="469900" algn="l"/>
              </a:tabLst>
            </a:pPr>
            <a:r>
              <a:rPr dirty="0" sz="2400" spc="-25">
                <a:latin typeface="Trebuchet MS"/>
                <a:cs typeface="Trebuchet MS"/>
              </a:rPr>
              <a:t>Thriveni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25">
                <a:latin typeface="Trebuchet MS"/>
                <a:cs typeface="Trebuchet MS"/>
              </a:rPr>
              <a:t>Kukatla</a:t>
            </a:r>
            <a:endParaRPr sz="24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219"/>
              </a:spcBef>
              <a:buAutoNum type="arabicParenR"/>
              <a:tabLst>
                <a:tab pos="469265" algn="l"/>
                <a:tab pos="469900" algn="l"/>
              </a:tabLst>
            </a:pPr>
            <a:r>
              <a:rPr dirty="0" sz="2400" spc="75">
                <a:latin typeface="Trebuchet MS"/>
                <a:cs typeface="Trebuchet MS"/>
              </a:rPr>
              <a:t>Srineha</a:t>
            </a:r>
            <a:r>
              <a:rPr dirty="0" sz="2400" spc="-165">
                <a:latin typeface="Trebuchet MS"/>
                <a:cs typeface="Trebuchet MS"/>
              </a:rPr>
              <a:t> </a:t>
            </a:r>
            <a:r>
              <a:rPr dirty="0" sz="2400" spc="65">
                <a:latin typeface="Trebuchet MS"/>
                <a:cs typeface="Trebuchet MS"/>
              </a:rPr>
              <a:t>Kalupu</a:t>
            </a:r>
            <a:endParaRPr sz="24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AutoNum type="arabicParenR"/>
              <a:tabLst>
                <a:tab pos="469265" algn="l"/>
                <a:tab pos="469900" algn="l"/>
              </a:tabLst>
            </a:pPr>
            <a:r>
              <a:rPr dirty="0" sz="2400" spc="50">
                <a:latin typeface="Trebuchet MS"/>
                <a:cs typeface="Trebuchet MS"/>
              </a:rPr>
              <a:t>Prerna</a:t>
            </a:r>
            <a:r>
              <a:rPr dirty="0" sz="2400" spc="-145">
                <a:latin typeface="Trebuchet MS"/>
                <a:cs typeface="Trebuchet MS"/>
              </a:rPr>
              <a:t> </a:t>
            </a:r>
            <a:r>
              <a:rPr dirty="0" sz="2400" spc="60">
                <a:latin typeface="Trebuchet MS"/>
                <a:cs typeface="Trebuchet MS"/>
              </a:rPr>
              <a:t>Gupta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69100" y="4140200"/>
            <a:ext cx="441134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110">
                <a:latin typeface="Trebuchet MS"/>
                <a:cs typeface="Trebuchet MS"/>
              </a:rPr>
              <a:t>Mentor </a:t>
            </a:r>
            <a:r>
              <a:rPr dirty="0" sz="2500" spc="-310">
                <a:latin typeface="Trebuchet MS"/>
                <a:cs typeface="Trebuchet MS"/>
              </a:rPr>
              <a:t>: </a:t>
            </a:r>
            <a:r>
              <a:rPr dirty="0" sz="2500" spc="125">
                <a:latin typeface="Trebuchet MS"/>
                <a:cs typeface="Trebuchet MS"/>
              </a:rPr>
              <a:t>Abraham </a:t>
            </a:r>
            <a:r>
              <a:rPr dirty="0" sz="2500" spc="40">
                <a:latin typeface="Trebuchet MS"/>
                <a:cs typeface="Trebuchet MS"/>
              </a:rPr>
              <a:t>Rohith</a:t>
            </a:r>
            <a:r>
              <a:rPr dirty="0" sz="2500" spc="-385">
                <a:latin typeface="Trebuchet MS"/>
                <a:cs typeface="Trebuchet MS"/>
              </a:rPr>
              <a:t> </a:t>
            </a:r>
            <a:r>
              <a:rPr dirty="0" sz="2500" spc="165">
                <a:latin typeface="Trebuchet MS"/>
                <a:cs typeface="Trebuchet MS"/>
              </a:rPr>
              <a:t>Roy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69100" y="4902200"/>
            <a:ext cx="441706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10">
                <a:latin typeface="Trebuchet MS"/>
                <a:cs typeface="Trebuchet MS"/>
              </a:rPr>
              <a:t>Trainer </a:t>
            </a:r>
            <a:r>
              <a:rPr dirty="0" sz="2500" spc="-310">
                <a:latin typeface="Trebuchet MS"/>
                <a:cs typeface="Trebuchet MS"/>
              </a:rPr>
              <a:t>: </a:t>
            </a:r>
            <a:r>
              <a:rPr dirty="0" sz="2500" spc="45">
                <a:latin typeface="Trebuchet MS"/>
                <a:cs typeface="Trebuchet MS"/>
              </a:rPr>
              <a:t>Gayathri</a:t>
            </a:r>
            <a:r>
              <a:rPr dirty="0" sz="2500" spc="-90">
                <a:latin typeface="Trebuchet MS"/>
                <a:cs typeface="Trebuchet MS"/>
              </a:rPr>
              <a:t> </a:t>
            </a:r>
            <a:r>
              <a:rPr dirty="0" sz="2500" spc="170">
                <a:latin typeface="Trebuchet MS"/>
                <a:cs typeface="Trebuchet MS"/>
              </a:rPr>
              <a:t>Mahadevan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69100" y="5664200"/>
            <a:ext cx="3781425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500" spc="180">
                <a:latin typeface="Trebuchet MS"/>
                <a:cs typeface="Trebuchet MS"/>
              </a:rPr>
              <a:t>Coach </a:t>
            </a:r>
            <a:r>
              <a:rPr dirty="0" sz="2500" spc="-310">
                <a:latin typeface="Trebuchet MS"/>
                <a:cs typeface="Trebuchet MS"/>
              </a:rPr>
              <a:t>: </a:t>
            </a:r>
            <a:r>
              <a:rPr dirty="0" sz="2500" spc="65">
                <a:latin typeface="Trebuchet MS"/>
                <a:cs typeface="Trebuchet MS"/>
              </a:rPr>
              <a:t>Nikanthrao</a:t>
            </a:r>
            <a:r>
              <a:rPr dirty="0" sz="2500" spc="-204">
                <a:latin typeface="Trebuchet MS"/>
                <a:cs typeface="Trebuchet MS"/>
              </a:rPr>
              <a:t> </a:t>
            </a:r>
            <a:r>
              <a:rPr dirty="0" sz="2500" spc="100">
                <a:latin typeface="Trebuchet MS"/>
                <a:cs typeface="Trebuchet MS"/>
              </a:rPr>
              <a:t>Bhise  </a:t>
            </a:r>
            <a:r>
              <a:rPr dirty="0" sz="2500" spc="150">
                <a:latin typeface="Trebuchet MS"/>
                <a:cs typeface="Trebuchet MS"/>
              </a:rPr>
              <a:t>Kanchan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900" y="1714500"/>
            <a:ext cx="9288780" cy="2250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25">
                <a:latin typeface="Trebuchet MS"/>
                <a:cs typeface="Trebuchet MS"/>
              </a:rPr>
              <a:t>Rules </a:t>
            </a:r>
            <a:r>
              <a:rPr dirty="0" sz="2100" spc="45">
                <a:latin typeface="Trebuchet MS"/>
                <a:cs typeface="Trebuchet MS"/>
              </a:rPr>
              <a:t>Microservice</a:t>
            </a:r>
            <a:r>
              <a:rPr dirty="0" sz="2100" spc="-425">
                <a:latin typeface="Trebuchet MS"/>
                <a:cs typeface="Trebuchet MS"/>
              </a:rPr>
              <a:t> </a:t>
            </a:r>
            <a:r>
              <a:rPr dirty="0" sz="2100" spc="-229">
                <a:latin typeface="Trebuchet MS"/>
                <a:cs typeface="Trebuchet MS"/>
              </a:rPr>
              <a:t>: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rebuchet MS"/>
              <a:cs typeface="Trebuchet MS"/>
            </a:endParaRPr>
          </a:p>
          <a:p>
            <a:pPr marL="622300" marR="5080" indent="-444500">
              <a:lnSpc>
                <a:spcPts val="2500"/>
              </a:lnSpc>
              <a:buChar char="●"/>
              <a:tabLst>
                <a:tab pos="621665" algn="l"/>
                <a:tab pos="622300" algn="l"/>
              </a:tabLst>
            </a:pPr>
            <a:r>
              <a:rPr dirty="0" sz="2100" spc="35">
                <a:latin typeface="Trebuchet MS"/>
                <a:cs typeface="Trebuchet MS"/>
              </a:rPr>
              <a:t>This</a:t>
            </a:r>
            <a:r>
              <a:rPr dirty="0" sz="2100" spc="-114">
                <a:latin typeface="Trebuchet MS"/>
                <a:cs typeface="Trebuchet MS"/>
              </a:rPr>
              <a:t> </a:t>
            </a:r>
            <a:r>
              <a:rPr dirty="0" sz="2100" spc="60">
                <a:latin typeface="Trebuchet MS"/>
                <a:cs typeface="Trebuchet MS"/>
              </a:rPr>
              <a:t>microservice</a:t>
            </a:r>
            <a:r>
              <a:rPr dirty="0" sz="2100" spc="-170">
                <a:latin typeface="Trebuchet MS"/>
                <a:cs typeface="Trebuchet MS"/>
              </a:rPr>
              <a:t> </a:t>
            </a:r>
            <a:r>
              <a:rPr dirty="0" sz="2100" spc="145">
                <a:latin typeface="Trebuchet MS"/>
                <a:cs typeface="Trebuchet MS"/>
              </a:rPr>
              <a:t>checks</a:t>
            </a:r>
            <a:r>
              <a:rPr dirty="0" sz="2100" spc="-110">
                <a:latin typeface="Trebuchet MS"/>
                <a:cs typeface="Trebuchet MS"/>
              </a:rPr>
              <a:t> </a:t>
            </a:r>
            <a:r>
              <a:rPr dirty="0" sz="2100" spc="-65">
                <a:latin typeface="Trebuchet MS"/>
                <a:cs typeface="Trebuchet MS"/>
              </a:rPr>
              <a:t>if</a:t>
            </a:r>
            <a:r>
              <a:rPr dirty="0" sz="2100" spc="-185">
                <a:latin typeface="Trebuchet MS"/>
                <a:cs typeface="Trebuchet MS"/>
              </a:rPr>
              <a:t> </a:t>
            </a:r>
            <a:r>
              <a:rPr dirty="0" sz="2100" spc="35">
                <a:latin typeface="Trebuchet MS"/>
                <a:cs typeface="Trebuchet MS"/>
              </a:rPr>
              <a:t>the</a:t>
            </a:r>
            <a:r>
              <a:rPr dirty="0" sz="2100" spc="-170">
                <a:latin typeface="Trebuchet MS"/>
                <a:cs typeface="Trebuchet MS"/>
              </a:rPr>
              <a:t> </a:t>
            </a:r>
            <a:r>
              <a:rPr dirty="0" sz="2100" spc="85">
                <a:latin typeface="Trebuchet MS"/>
                <a:cs typeface="Trebuchet MS"/>
              </a:rPr>
              <a:t>balance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-5">
                <a:latin typeface="Trebuchet MS"/>
                <a:cs typeface="Trebuchet MS"/>
              </a:rPr>
              <a:t>in</a:t>
            </a:r>
            <a:r>
              <a:rPr dirty="0" sz="2100" spc="-70">
                <a:latin typeface="Trebuchet MS"/>
                <a:cs typeface="Trebuchet MS"/>
              </a:rPr>
              <a:t> </a:t>
            </a:r>
            <a:r>
              <a:rPr dirty="0" sz="2100" spc="45">
                <a:latin typeface="Trebuchet MS"/>
                <a:cs typeface="Trebuchet MS"/>
              </a:rPr>
              <a:t>every</a:t>
            </a:r>
            <a:r>
              <a:rPr dirty="0" sz="2100" spc="-150">
                <a:latin typeface="Trebuchet MS"/>
                <a:cs typeface="Trebuchet MS"/>
              </a:rPr>
              <a:t> </a:t>
            </a:r>
            <a:r>
              <a:rPr dirty="0" sz="2100" spc="85">
                <a:latin typeface="Trebuchet MS"/>
                <a:cs typeface="Trebuchet MS"/>
              </a:rPr>
              <a:t>account</a:t>
            </a:r>
            <a:r>
              <a:rPr dirty="0" sz="2100">
                <a:latin typeface="Trebuchet MS"/>
                <a:cs typeface="Trebuchet MS"/>
              </a:rPr>
              <a:t> </a:t>
            </a:r>
            <a:r>
              <a:rPr dirty="0" sz="2100" spc="15">
                <a:latin typeface="Trebuchet MS"/>
                <a:cs typeface="Trebuchet MS"/>
              </a:rPr>
              <a:t>is</a:t>
            </a:r>
            <a:r>
              <a:rPr dirty="0" sz="2100" spc="-114">
                <a:latin typeface="Trebuchet MS"/>
                <a:cs typeface="Trebuchet MS"/>
              </a:rPr>
              <a:t> </a:t>
            </a:r>
            <a:r>
              <a:rPr dirty="0" sz="2100" spc="110">
                <a:latin typeface="Trebuchet MS"/>
                <a:cs typeface="Trebuchet MS"/>
              </a:rPr>
              <a:t>above</a:t>
            </a:r>
            <a:r>
              <a:rPr dirty="0" sz="2100" spc="-70">
                <a:latin typeface="Trebuchet MS"/>
                <a:cs typeface="Trebuchet MS"/>
              </a:rPr>
              <a:t> </a:t>
            </a:r>
            <a:r>
              <a:rPr dirty="0" sz="2100" spc="35">
                <a:latin typeface="Trebuchet MS"/>
                <a:cs typeface="Trebuchet MS"/>
              </a:rPr>
              <a:t>the  </a:t>
            </a:r>
            <a:r>
              <a:rPr dirty="0" sz="2100" spc="70">
                <a:latin typeface="Trebuchet MS"/>
                <a:cs typeface="Trebuchet MS"/>
              </a:rPr>
              <a:t>minimum</a:t>
            </a:r>
            <a:r>
              <a:rPr dirty="0" sz="2100" spc="25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value.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Char char="●"/>
            </a:pPr>
            <a:endParaRPr sz="2150">
              <a:latin typeface="Trebuchet MS"/>
              <a:cs typeface="Trebuchet MS"/>
            </a:endParaRPr>
          </a:p>
          <a:p>
            <a:pPr marL="622300" marR="30480" indent="-444500">
              <a:lnSpc>
                <a:spcPts val="2500"/>
              </a:lnSpc>
              <a:spcBef>
                <a:spcPts val="5"/>
              </a:spcBef>
              <a:buChar char="●"/>
              <a:tabLst>
                <a:tab pos="621665" algn="l"/>
                <a:tab pos="622300" algn="l"/>
              </a:tabLst>
            </a:pPr>
            <a:r>
              <a:rPr dirty="0" sz="2100" spc="-125">
                <a:latin typeface="Trebuchet MS"/>
                <a:cs typeface="Trebuchet MS"/>
              </a:rPr>
              <a:t>It</a:t>
            </a:r>
            <a:r>
              <a:rPr dirty="0" sz="2100" spc="-105">
                <a:latin typeface="Trebuchet MS"/>
                <a:cs typeface="Trebuchet MS"/>
              </a:rPr>
              <a:t> </a:t>
            </a:r>
            <a:r>
              <a:rPr dirty="0" sz="2100" spc="40">
                <a:latin typeface="Trebuchet MS"/>
                <a:cs typeface="Trebuchet MS"/>
              </a:rPr>
              <a:t>then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85">
                <a:latin typeface="Trebuchet MS"/>
                <a:cs typeface="Trebuchet MS"/>
              </a:rPr>
              <a:t>deducts</a:t>
            </a:r>
            <a:r>
              <a:rPr dirty="0" sz="2100" spc="-114">
                <a:latin typeface="Trebuchet MS"/>
                <a:cs typeface="Trebuchet MS"/>
              </a:rPr>
              <a:t> </a:t>
            </a:r>
            <a:r>
              <a:rPr dirty="0" sz="2100" spc="215">
                <a:latin typeface="Trebuchet MS"/>
                <a:cs typeface="Trebuchet MS"/>
              </a:rPr>
              <a:t>10%</a:t>
            </a:r>
            <a:r>
              <a:rPr dirty="0" sz="2100" spc="-165">
                <a:latin typeface="Trebuchet MS"/>
                <a:cs typeface="Trebuchet MS"/>
              </a:rPr>
              <a:t> </a:t>
            </a:r>
            <a:r>
              <a:rPr dirty="0" sz="2100" spc="70">
                <a:latin typeface="Trebuchet MS"/>
                <a:cs typeface="Trebuchet MS"/>
              </a:rPr>
              <a:t>of</a:t>
            </a:r>
            <a:r>
              <a:rPr dirty="0" sz="2100" spc="-85">
                <a:latin typeface="Trebuchet MS"/>
                <a:cs typeface="Trebuchet MS"/>
              </a:rPr>
              <a:t> </a:t>
            </a:r>
            <a:r>
              <a:rPr dirty="0" sz="2100" spc="15">
                <a:latin typeface="Trebuchet MS"/>
                <a:cs typeface="Trebuchet MS"/>
              </a:rPr>
              <a:t>current</a:t>
            </a:r>
            <a:r>
              <a:rPr dirty="0" sz="2100" spc="-105">
                <a:latin typeface="Trebuchet MS"/>
                <a:cs typeface="Trebuchet MS"/>
              </a:rPr>
              <a:t> </a:t>
            </a:r>
            <a:r>
              <a:rPr dirty="0" sz="2100" spc="85">
                <a:latin typeface="Trebuchet MS"/>
                <a:cs typeface="Trebuchet MS"/>
              </a:rPr>
              <a:t>balance</a:t>
            </a:r>
            <a:r>
              <a:rPr dirty="0" sz="2100" spc="-175">
                <a:latin typeface="Trebuchet MS"/>
                <a:cs typeface="Trebuchet MS"/>
              </a:rPr>
              <a:t> </a:t>
            </a:r>
            <a:r>
              <a:rPr dirty="0" sz="2100" spc="210">
                <a:latin typeface="Trebuchet MS"/>
                <a:cs typeface="Trebuchet MS"/>
              </a:rPr>
              <a:t>as</a:t>
            </a:r>
            <a:r>
              <a:rPr dirty="0" sz="2100" spc="-114">
                <a:latin typeface="Trebuchet MS"/>
                <a:cs typeface="Trebuchet MS"/>
              </a:rPr>
              <a:t> </a:t>
            </a:r>
            <a:r>
              <a:rPr dirty="0" sz="2100" spc="55">
                <a:latin typeface="Trebuchet MS"/>
                <a:cs typeface="Trebuchet MS"/>
              </a:rPr>
              <a:t>service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100">
                <a:latin typeface="Trebuchet MS"/>
                <a:cs typeface="Trebuchet MS"/>
              </a:rPr>
              <a:t>charge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-114">
                <a:latin typeface="Trebuchet MS"/>
                <a:cs typeface="Trebuchet MS"/>
              </a:rPr>
              <a:t>if</a:t>
            </a:r>
            <a:r>
              <a:rPr dirty="0" sz="2100" spc="-85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the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110">
                <a:latin typeface="Trebuchet MS"/>
                <a:cs typeface="Trebuchet MS"/>
              </a:rPr>
              <a:t>above  </a:t>
            </a:r>
            <a:r>
              <a:rPr dirty="0" sz="2100" spc="35">
                <a:latin typeface="Trebuchet MS"/>
                <a:cs typeface="Trebuchet MS"/>
              </a:rPr>
              <a:t>condition </a:t>
            </a:r>
            <a:r>
              <a:rPr dirty="0" sz="2100" spc="65">
                <a:latin typeface="Trebuchet MS"/>
                <a:cs typeface="Trebuchet MS"/>
              </a:rPr>
              <a:t>is </a:t>
            </a:r>
            <a:r>
              <a:rPr dirty="0" sz="2100" spc="15">
                <a:latin typeface="Trebuchet MS"/>
                <a:cs typeface="Trebuchet MS"/>
              </a:rPr>
              <a:t>not</a:t>
            </a:r>
            <a:r>
              <a:rPr dirty="0" sz="2100" spc="-400">
                <a:latin typeface="Trebuchet MS"/>
                <a:cs typeface="Trebuchet MS"/>
              </a:rPr>
              <a:t> </a:t>
            </a:r>
            <a:r>
              <a:rPr dirty="0" sz="2100" spc="20">
                <a:latin typeface="Trebuchet MS"/>
                <a:cs typeface="Trebuchet MS"/>
              </a:rPr>
              <a:t>satisfied.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900" y="1612900"/>
            <a:ext cx="9873615" cy="2250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10">
                <a:latin typeface="Trebuchet MS"/>
                <a:cs typeface="Trebuchet MS"/>
              </a:rPr>
              <a:t>Transactions </a:t>
            </a:r>
            <a:r>
              <a:rPr dirty="0" sz="2100" spc="45">
                <a:latin typeface="Trebuchet MS"/>
                <a:cs typeface="Trebuchet MS"/>
              </a:rPr>
              <a:t>Microservice</a:t>
            </a:r>
            <a:r>
              <a:rPr dirty="0" sz="2100" spc="-409">
                <a:latin typeface="Trebuchet MS"/>
                <a:cs typeface="Trebuchet MS"/>
              </a:rPr>
              <a:t> </a:t>
            </a:r>
            <a:r>
              <a:rPr dirty="0" sz="2100" spc="-229">
                <a:latin typeface="Trebuchet MS"/>
                <a:cs typeface="Trebuchet MS"/>
              </a:rPr>
              <a:t>: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rebuchet MS"/>
              <a:cs typeface="Trebuchet MS"/>
            </a:endParaRPr>
          </a:p>
          <a:p>
            <a:pPr marL="622300" marR="818515" indent="-444500">
              <a:lnSpc>
                <a:spcPts val="2500"/>
              </a:lnSpc>
              <a:buChar char="●"/>
              <a:tabLst>
                <a:tab pos="621665" algn="l"/>
                <a:tab pos="622300" algn="l"/>
              </a:tabLst>
            </a:pPr>
            <a:r>
              <a:rPr dirty="0" sz="2100" spc="35">
                <a:latin typeface="Trebuchet MS"/>
                <a:cs typeface="Trebuchet MS"/>
              </a:rPr>
              <a:t>This</a:t>
            </a:r>
            <a:r>
              <a:rPr dirty="0" sz="2100" spc="-114">
                <a:latin typeface="Trebuchet MS"/>
                <a:cs typeface="Trebuchet MS"/>
              </a:rPr>
              <a:t> </a:t>
            </a:r>
            <a:r>
              <a:rPr dirty="0" sz="2100" spc="65">
                <a:latin typeface="Trebuchet MS"/>
                <a:cs typeface="Trebuchet MS"/>
              </a:rPr>
              <a:t>is</a:t>
            </a:r>
            <a:r>
              <a:rPr dirty="0" sz="2100" spc="-110">
                <a:latin typeface="Trebuchet MS"/>
                <a:cs typeface="Trebuchet MS"/>
              </a:rPr>
              <a:t> </a:t>
            </a:r>
            <a:r>
              <a:rPr dirty="0" sz="2100" spc="60">
                <a:latin typeface="Trebuchet MS"/>
                <a:cs typeface="Trebuchet MS"/>
              </a:rPr>
              <a:t>responsible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5">
                <a:latin typeface="Trebuchet MS"/>
                <a:cs typeface="Trebuchet MS"/>
              </a:rPr>
              <a:t>for</a:t>
            </a:r>
            <a:r>
              <a:rPr dirty="0" sz="2100" spc="-80">
                <a:latin typeface="Trebuchet MS"/>
                <a:cs typeface="Trebuchet MS"/>
              </a:rPr>
              <a:t> </a:t>
            </a:r>
            <a:r>
              <a:rPr dirty="0" sz="2100" spc="45">
                <a:latin typeface="Trebuchet MS"/>
                <a:cs typeface="Trebuchet MS"/>
              </a:rPr>
              <a:t>performing</a:t>
            </a:r>
            <a:r>
              <a:rPr dirty="0" sz="2100" spc="-20">
                <a:latin typeface="Trebuchet MS"/>
                <a:cs typeface="Trebuchet MS"/>
              </a:rPr>
              <a:t> </a:t>
            </a:r>
            <a:r>
              <a:rPr dirty="0" sz="2100" spc="-65">
                <a:latin typeface="Trebuchet MS"/>
                <a:cs typeface="Trebuchet MS"/>
              </a:rPr>
              <a:t>all</a:t>
            </a:r>
            <a:r>
              <a:rPr dirty="0" sz="2100" spc="-95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the</a:t>
            </a:r>
            <a:r>
              <a:rPr dirty="0" sz="2100" spc="-70">
                <a:latin typeface="Trebuchet MS"/>
                <a:cs typeface="Trebuchet MS"/>
              </a:rPr>
              <a:t> </a:t>
            </a:r>
            <a:r>
              <a:rPr dirty="0" sz="2100" spc="35">
                <a:latin typeface="Trebuchet MS"/>
                <a:cs typeface="Trebuchet MS"/>
              </a:rPr>
              <a:t>transaction</a:t>
            </a:r>
            <a:r>
              <a:rPr dirty="0" sz="2100" spc="-70">
                <a:latin typeface="Trebuchet MS"/>
                <a:cs typeface="Trebuchet MS"/>
              </a:rPr>
              <a:t> </a:t>
            </a:r>
            <a:r>
              <a:rPr dirty="0" sz="2100" spc="-10">
                <a:latin typeface="Trebuchet MS"/>
                <a:cs typeface="Trebuchet MS"/>
              </a:rPr>
              <a:t>within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the</a:t>
            </a:r>
            <a:r>
              <a:rPr dirty="0" sz="2100" spc="-70">
                <a:latin typeface="Trebuchet MS"/>
                <a:cs typeface="Trebuchet MS"/>
              </a:rPr>
              <a:t> </a:t>
            </a:r>
            <a:r>
              <a:rPr dirty="0" sz="2100" spc="110">
                <a:latin typeface="Trebuchet MS"/>
                <a:cs typeface="Trebuchet MS"/>
              </a:rPr>
              <a:t>bank  </a:t>
            </a:r>
            <a:r>
              <a:rPr dirty="0" sz="2100" spc="25">
                <a:latin typeface="Trebuchet MS"/>
                <a:cs typeface="Trebuchet MS"/>
              </a:rPr>
              <a:t>application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-25">
                <a:latin typeface="Trebuchet MS"/>
                <a:cs typeface="Trebuchet MS"/>
              </a:rPr>
              <a:t>like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25">
                <a:latin typeface="Trebuchet MS"/>
                <a:cs typeface="Trebuchet MS"/>
              </a:rPr>
              <a:t>deposit,</a:t>
            </a:r>
            <a:r>
              <a:rPr dirty="0" sz="2100" spc="-140">
                <a:latin typeface="Trebuchet MS"/>
                <a:cs typeface="Trebuchet MS"/>
              </a:rPr>
              <a:t> </a:t>
            </a:r>
            <a:r>
              <a:rPr dirty="0" sz="2100" spc="30">
                <a:latin typeface="Trebuchet MS"/>
                <a:cs typeface="Trebuchet MS"/>
              </a:rPr>
              <a:t>withdrawal</a:t>
            </a:r>
            <a:r>
              <a:rPr dirty="0" sz="2100" spc="-95">
                <a:latin typeface="Trebuchet MS"/>
                <a:cs typeface="Trebuchet MS"/>
              </a:rPr>
              <a:t> </a:t>
            </a:r>
            <a:r>
              <a:rPr dirty="0" sz="2100" spc="120">
                <a:latin typeface="Trebuchet MS"/>
                <a:cs typeface="Trebuchet MS"/>
              </a:rPr>
              <a:t>and</a:t>
            </a:r>
            <a:r>
              <a:rPr dirty="0" sz="2100" spc="-125">
                <a:latin typeface="Trebuchet MS"/>
                <a:cs typeface="Trebuchet MS"/>
              </a:rPr>
              <a:t> </a:t>
            </a:r>
            <a:r>
              <a:rPr dirty="0" sz="2100" spc="20">
                <a:latin typeface="Trebuchet MS"/>
                <a:cs typeface="Trebuchet MS"/>
              </a:rPr>
              <a:t>transfers.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Char char="●"/>
            </a:pPr>
            <a:endParaRPr sz="2150">
              <a:latin typeface="Trebuchet MS"/>
              <a:cs typeface="Trebuchet MS"/>
            </a:endParaRPr>
          </a:p>
          <a:p>
            <a:pPr marL="622300" marR="5080" indent="-444500">
              <a:lnSpc>
                <a:spcPts val="2500"/>
              </a:lnSpc>
              <a:spcBef>
                <a:spcPts val="5"/>
              </a:spcBef>
              <a:buChar char="●"/>
              <a:tabLst>
                <a:tab pos="621665" algn="l"/>
                <a:tab pos="622300" algn="l"/>
              </a:tabLst>
            </a:pPr>
            <a:r>
              <a:rPr dirty="0" sz="2100" spc="45">
                <a:latin typeface="Trebuchet MS"/>
                <a:cs typeface="Trebuchet MS"/>
              </a:rPr>
              <a:t>Transaction</a:t>
            </a:r>
            <a:r>
              <a:rPr dirty="0" sz="2100" spc="-70">
                <a:latin typeface="Trebuchet MS"/>
                <a:cs typeface="Trebuchet MS"/>
              </a:rPr>
              <a:t> </a:t>
            </a:r>
            <a:r>
              <a:rPr dirty="0" sz="2100" spc="60">
                <a:latin typeface="Trebuchet MS"/>
                <a:cs typeface="Trebuchet MS"/>
              </a:rPr>
              <a:t>microservice</a:t>
            </a:r>
            <a:r>
              <a:rPr dirty="0" sz="2100" spc="-170">
                <a:latin typeface="Trebuchet MS"/>
                <a:cs typeface="Trebuchet MS"/>
              </a:rPr>
              <a:t> </a:t>
            </a:r>
            <a:r>
              <a:rPr dirty="0" sz="2100" spc="65">
                <a:latin typeface="Trebuchet MS"/>
                <a:cs typeface="Trebuchet MS"/>
              </a:rPr>
              <a:t>is</a:t>
            </a:r>
            <a:r>
              <a:rPr dirty="0" sz="2100" spc="-110">
                <a:latin typeface="Trebuchet MS"/>
                <a:cs typeface="Trebuchet MS"/>
              </a:rPr>
              <a:t> </a:t>
            </a:r>
            <a:r>
              <a:rPr dirty="0" sz="2100" spc="90">
                <a:latin typeface="Trebuchet MS"/>
                <a:cs typeface="Trebuchet MS"/>
              </a:rPr>
              <a:t>also</a:t>
            </a:r>
            <a:r>
              <a:rPr dirty="0" sz="2100" spc="-110">
                <a:latin typeface="Trebuchet MS"/>
                <a:cs typeface="Trebuchet MS"/>
              </a:rPr>
              <a:t> </a:t>
            </a:r>
            <a:r>
              <a:rPr dirty="0" sz="2100" spc="140">
                <a:latin typeface="Trebuchet MS"/>
                <a:cs typeface="Trebuchet MS"/>
              </a:rPr>
              <a:t>used</a:t>
            </a:r>
            <a:r>
              <a:rPr dirty="0" sz="2100" spc="-120">
                <a:latin typeface="Trebuchet MS"/>
                <a:cs typeface="Trebuchet MS"/>
              </a:rPr>
              <a:t> </a:t>
            </a:r>
            <a:r>
              <a:rPr dirty="0" sz="2100" spc="5">
                <a:latin typeface="Trebuchet MS"/>
                <a:cs typeface="Trebuchet MS"/>
              </a:rPr>
              <a:t>to</a:t>
            </a:r>
            <a:r>
              <a:rPr dirty="0" sz="2100" spc="-110">
                <a:latin typeface="Trebuchet MS"/>
                <a:cs typeface="Trebuchet MS"/>
              </a:rPr>
              <a:t> </a:t>
            </a:r>
            <a:r>
              <a:rPr dirty="0" sz="2100" spc="75">
                <a:latin typeface="Trebuchet MS"/>
                <a:cs typeface="Trebuchet MS"/>
              </a:rPr>
              <a:t>deduct</a:t>
            </a:r>
            <a:r>
              <a:rPr dirty="0" sz="2100" spc="-95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the</a:t>
            </a:r>
            <a:r>
              <a:rPr dirty="0" sz="2100" spc="-70">
                <a:latin typeface="Trebuchet MS"/>
                <a:cs typeface="Trebuchet MS"/>
              </a:rPr>
              <a:t> </a:t>
            </a:r>
            <a:r>
              <a:rPr dirty="0" sz="2100" spc="55">
                <a:latin typeface="Trebuchet MS"/>
                <a:cs typeface="Trebuchet MS"/>
              </a:rPr>
              <a:t>service</a:t>
            </a:r>
            <a:r>
              <a:rPr dirty="0" sz="2100" spc="-70">
                <a:latin typeface="Trebuchet MS"/>
                <a:cs typeface="Trebuchet MS"/>
              </a:rPr>
              <a:t> </a:t>
            </a:r>
            <a:r>
              <a:rPr dirty="0" sz="2100" spc="114">
                <a:latin typeface="Trebuchet MS"/>
                <a:cs typeface="Trebuchet MS"/>
              </a:rPr>
              <a:t>charges</a:t>
            </a:r>
            <a:r>
              <a:rPr dirty="0" sz="2100" spc="-110">
                <a:latin typeface="Trebuchet MS"/>
                <a:cs typeface="Trebuchet MS"/>
              </a:rPr>
              <a:t> </a:t>
            </a:r>
            <a:r>
              <a:rPr dirty="0" sz="2100" spc="130">
                <a:latin typeface="Trebuchet MS"/>
                <a:cs typeface="Trebuchet MS"/>
              </a:rPr>
              <a:t>when  </a:t>
            </a:r>
            <a:r>
              <a:rPr dirty="0" sz="2100" spc="70">
                <a:latin typeface="Trebuchet MS"/>
                <a:cs typeface="Trebuchet MS"/>
              </a:rPr>
              <a:t>invoked </a:t>
            </a:r>
            <a:r>
              <a:rPr dirty="0" sz="2100" spc="105">
                <a:latin typeface="Trebuchet MS"/>
                <a:cs typeface="Trebuchet MS"/>
              </a:rPr>
              <a:t>by </a:t>
            </a:r>
            <a:r>
              <a:rPr dirty="0" sz="2100" spc="70">
                <a:latin typeface="Trebuchet MS"/>
                <a:cs typeface="Trebuchet MS"/>
              </a:rPr>
              <a:t>account</a:t>
            </a:r>
            <a:r>
              <a:rPr dirty="0" sz="2100" spc="-365">
                <a:latin typeface="Trebuchet MS"/>
                <a:cs typeface="Trebuchet MS"/>
              </a:rPr>
              <a:t> </a:t>
            </a:r>
            <a:r>
              <a:rPr dirty="0" sz="2100" spc="45">
                <a:latin typeface="Trebuchet MS"/>
                <a:cs typeface="Trebuchet MS"/>
              </a:rPr>
              <a:t>microservice.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5419" y="3194227"/>
            <a:ext cx="2197100" cy="418465"/>
          </a:xfrm>
          <a:custGeom>
            <a:avLst/>
            <a:gdLst/>
            <a:ahLst/>
            <a:cxnLst/>
            <a:rect l="l" t="t" r="r" b="b"/>
            <a:pathLst>
              <a:path w="2197100" h="418464">
                <a:moveTo>
                  <a:pt x="359448" y="0"/>
                </a:moveTo>
                <a:lnTo>
                  <a:pt x="102260" y="0"/>
                </a:lnTo>
                <a:lnTo>
                  <a:pt x="0" y="409041"/>
                </a:lnTo>
                <a:lnTo>
                  <a:pt x="60667" y="409041"/>
                </a:lnTo>
                <a:lnTo>
                  <a:pt x="103060" y="239725"/>
                </a:lnTo>
                <a:lnTo>
                  <a:pt x="277190" y="239725"/>
                </a:lnTo>
                <a:lnTo>
                  <a:pt x="290791" y="185051"/>
                </a:lnTo>
                <a:lnTo>
                  <a:pt x="116662" y="185051"/>
                </a:lnTo>
                <a:lnTo>
                  <a:pt x="149466" y="54000"/>
                </a:lnTo>
                <a:lnTo>
                  <a:pt x="345986" y="54000"/>
                </a:lnTo>
                <a:lnTo>
                  <a:pt x="359448" y="0"/>
                </a:lnTo>
                <a:close/>
              </a:path>
              <a:path w="2197100" h="418464">
                <a:moveTo>
                  <a:pt x="526757" y="108127"/>
                </a:moveTo>
                <a:lnTo>
                  <a:pt x="475361" y="118148"/>
                </a:lnTo>
                <a:lnTo>
                  <a:pt x="428167" y="144856"/>
                </a:lnTo>
                <a:lnTo>
                  <a:pt x="401967" y="168795"/>
                </a:lnTo>
                <a:lnTo>
                  <a:pt x="416763" y="109194"/>
                </a:lnTo>
                <a:lnTo>
                  <a:pt x="357708" y="109194"/>
                </a:lnTo>
                <a:lnTo>
                  <a:pt x="282778" y="409041"/>
                </a:lnTo>
                <a:lnTo>
                  <a:pt x="341833" y="409041"/>
                </a:lnTo>
                <a:lnTo>
                  <a:pt x="390639" y="214122"/>
                </a:lnTo>
                <a:lnTo>
                  <a:pt x="405155" y="199453"/>
                </a:lnTo>
                <a:lnTo>
                  <a:pt x="451827" y="169862"/>
                </a:lnTo>
                <a:lnTo>
                  <a:pt x="499325" y="158115"/>
                </a:lnTo>
                <a:lnTo>
                  <a:pt x="514489" y="157327"/>
                </a:lnTo>
                <a:lnTo>
                  <a:pt x="526757" y="108127"/>
                </a:lnTo>
                <a:close/>
              </a:path>
              <a:path w="2197100" h="418464">
                <a:moveTo>
                  <a:pt x="800506" y="213575"/>
                </a:moveTo>
                <a:lnTo>
                  <a:pt x="795655" y="172097"/>
                </a:lnTo>
                <a:lnTo>
                  <a:pt x="787209" y="151853"/>
                </a:lnTo>
                <a:lnTo>
                  <a:pt x="785520" y="148526"/>
                </a:lnTo>
                <a:lnTo>
                  <a:pt x="748461" y="113588"/>
                </a:lnTo>
                <a:lnTo>
                  <a:pt x="739851" y="109791"/>
                </a:lnTo>
                <a:lnTo>
                  <a:pt x="739851" y="215252"/>
                </a:lnTo>
                <a:lnTo>
                  <a:pt x="739076" y="236105"/>
                </a:lnTo>
                <a:lnTo>
                  <a:pt x="727519" y="282524"/>
                </a:lnTo>
                <a:lnTo>
                  <a:pt x="706120" y="322376"/>
                </a:lnTo>
                <a:lnTo>
                  <a:pt x="676795" y="350710"/>
                </a:lnTo>
                <a:lnTo>
                  <a:pt x="640600" y="366141"/>
                </a:lnTo>
                <a:lnTo>
                  <a:pt x="620064" y="368109"/>
                </a:lnTo>
                <a:lnTo>
                  <a:pt x="610133" y="367626"/>
                </a:lnTo>
                <a:lnTo>
                  <a:pt x="572731" y="350710"/>
                </a:lnTo>
                <a:lnTo>
                  <a:pt x="555752" y="313410"/>
                </a:lnTo>
                <a:lnTo>
                  <a:pt x="554837" y="293344"/>
                </a:lnTo>
                <a:lnTo>
                  <a:pt x="555663" y="282524"/>
                </a:lnTo>
                <a:lnTo>
                  <a:pt x="567232" y="236385"/>
                </a:lnTo>
                <a:lnTo>
                  <a:pt x="589368" y="196926"/>
                </a:lnTo>
                <a:lnTo>
                  <a:pt x="619201" y="168719"/>
                </a:lnTo>
                <a:lnTo>
                  <a:pt x="654862" y="153758"/>
                </a:lnTo>
                <a:lnTo>
                  <a:pt x="674065" y="151853"/>
                </a:lnTo>
                <a:lnTo>
                  <a:pt x="692746" y="153682"/>
                </a:lnTo>
                <a:lnTo>
                  <a:pt x="730719" y="181051"/>
                </a:lnTo>
                <a:lnTo>
                  <a:pt x="739851" y="215252"/>
                </a:lnTo>
                <a:lnTo>
                  <a:pt x="739851" y="109791"/>
                </a:lnTo>
                <a:lnTo>
                  <a:pt x="735520" y="107873"/>
                </a:lnTo>
                <a:lnTo>
                  <a:pt x="720953" y="103797"/>
                </a:lnTo>
                <a:lnTo>
                  <a:pt x="704786" y="101346"/>
                </a:lnTo>
                <a:lnTo>
                  <a:pt x="686993" y="100533"/>
                </a:lnTo>
                <a:lnTo>
                  <a:pt x="668845" y="101346"/>
                </a:lnTo>
                <a:lnTo>
                  <a:pt x="618998" y="113588"/>
                </a:lnTo>
                <a:lnTo>
                  <a:pt x="576554" y="138290"/>
                </a:lnTo>
                <a:lnTo>
                  <a:pt x="541896" y="172554"/>
                </a:lnTo>
                <a:lnTo>
                  <a:pt x="516128" y="214083"/>
                </a:lnTo>
                <a:lnTo>
                  <a:pt x="499808" y="259448"/>
                </a:lnTo>
                <a:lnTo>
                  <a:pt x="493598" y="303720"/>
                </a:lnTo>
                <a:lnTo>
                  <a:pt x="493522" y="305854"/>
                </a:lnTo>
                <a:lnTo>
                  <a:pt x="493941" y="319976"/>
                </a:lnTo>
                <a:lnTo>
                  <a:pt x="503135" y="359410"/>
                </a:lnTo>
                <a:lnTo>
                  <a:pt x="534593" y="398475"/>
                </a:lnTo>
                <a:lnTo>
                  <a:pt x="573633" y="415048"/>
                </a:lnTo>
                <a:lnTo>
                  <a:pt x="607529" y="418236"/>
                </a:lnTo>
                <a:lnTo>
                  <a:pt x="625487" y="417449"/>
                </a:lnTo>
                <a:lnTo>
                  <a:pt x="674865" y="405447"/>
                </a:lnTo>
                <a:lnTo>
                  <a:pt x="717232" y="381292"/>
                </a:lnTo>
                <a:lnTo>
                  <a:pt x="732650" y="368109"/>
                </a:lnTo>
                <a:lnTo>
                  <a:pt x="741159" y="359791"/>
                </a:lnTo>
                <a:lnTo>
                  <a:pt x="769785" y="320509"/>
                </a:lnTo>
                <a:lnTo>
                  <a:pt x="789609" y="275323"/>
                </a:lnTo>
                <a:lnTo>
                  <a:pt x="799617" y="228485"/>
                </a:lnTo>
                <a:lnTo>
                  <a:pt x="800506" y="213575"/>
                </a:lnTo>
                <a:close/>
              </a:path>
              <a:path w="2197100" h="418464">
                <a:moveTo>
                  <a:pt x="1083081" y="162598"/>
                </a:moveTo>
                <a:lnTo>
                  <a:pt x="1060246" y="116205"/>
                </a:lnTo>
                <a:lnTo>
                  <a:pt x="1023645" y="102273"/>
                </a:lnTo>
                <a:lnTo>
                  <a:pt x="998829" y="100533"/>
                </a:lnTo>
                <a:lnTo>
                  <a:pt x="989177" y="100939"/>
                </a:lnTo>
                <a:lnTo>
                  <a:pt x="949706" y="110667"/>
                </a:lnTo>
                <a:lnTo>
                  <a:pt x="910297" y="131914"/>
                </a:lnTo>
                <a:lnTo>
                  <a:pt x="889698" y="147878"/>
                </a:lnTo>
                <a:lnTo>
                  <a:pt x="899363" y="109194"/>
                </a:lnTo>
                <a:lnTo>
                  <a:pt x="840308" y="109194"/>
                </a:lnTo>
                <a:lnTo>
                  <a:pt x="765378" y="409041"/>
                </a:lnTo>
                <a:lnTo>
                  <a:pt x="824433" y="409041"/>
                </a:lnTo>
                <a:lnTo>
                  <a:pt x="872744" y="215722"/>
                </a:lnTo>
                <a:lnTo>
                  <a:pt x="879995" y="186702"/>
                </a:lnTo>
                <a:lnTo>
                  <a:pt x="880833" y="185953"/>
                </a:lnTo>
                <a:lnTo>
                  <a:pt x="925360" y="158521"/>
                </a:lnTo>
                <a:lnTo>
                  <a:pt x="968565" y="149593"/>
                </a:lnTo>
                <a:lnTo>
                  <a:pt x="982484" y="150761"/>
                </a:lnTo>
                <a:lnTo>
                  <a:pt x="1016419" y="178485"/>
                </a:lnTo>
                <a:lnTo>
                  <a:pt x="1018819" y="190627"/>
                </a:lnTo>
                <a:lnTo>
                  <a:pt x="1018552" y="204685"/>
                </a:lnTo>
                <a:lnTo>
                  <a:pt x="1015619" y="220649"/>
                </a:lnTo>
                <a:lnTo>
                  <a:pt x="968565" y="409041"/>
                </a:lnTo>
                <a:lnTo>
                  <a:pt x="1028026" y="409041"/>
                </a:lnTo>
                <a:lnTo>
                  <a:pt x="1077887" y="209727"/>
                </a:lnTo>
                <a:lnTo>
                  <a:pt x="1082522" y="184543"/>
                </a:lnTo>
                <a:lnTo>
                  <a:pt x="1083081" y="162598"/>
                </a:lnTo>
                <a:close/>
              </a:path>
              <a:path w="2197100" h="418464">
                <a:moveTo>
                  <a:pt x="1280934" y="109194"/>
                </a:moveTo>
                <a:lnTo>
                  <a:pt x="1212659" y="109194"/>
                </a:lnTo>
                <a:lnTo>
                  <a:pt x="1232268" y="31064"/>
                </a:lnTo>
                <a:lnTo>
                  <a:pt x="1173327" y="31064"/>
                </a:lnTo>
                <a:lnTo>
                  <a:pt x="1153731" y="109194"/>
                </a:lnTo>
                <a:lnTo>
                  <a:pt x="1101864" y="109194"/>
                </a:lnTo>
                <a:lnTo>
                  <a:pt x="1089875" y="157327"/>
                </a:lnTo>
                <a:lnTo>
                  <a:pt x="1141730" y="157327"/>
                </a:lnTo>
                <a:lnTo>
                  <a:pt x="1092276" y="355447"/>
                </a:lnTo>
                <a:lnTo>
                  <a:pt x="1090549" y="363613"/>
                </a:lnTo>
                <a:lnTo>
                  <a:pt x="1089672" y="371182"/>
                </a:lnTo>
                <a:lnTo>
                  <a:pt x="1089621" y="378142"/>
                </a:lnTo>
                <a:lnTo>
                  <a:pt x="1090409" y="384505"/>
                </a:lnTo>
                <a:lnTo>
                  <a:pt x="1126312" y="416217"/>
                </a:lnTo>
                <a:lnTo>
                  <a:pt x="1147470" y="418236"/>
                </a:lnTo>
                <a:lnTo>
                  <a:pt x="1162469" y="417842"/>
                </a:lnTo>
                <a:lnTo>
                  <a:pt x="1205598" y="410641"/>
                </a:lnTo>
                <a:lnTo>
                  <a:pt x="1217460" y="363181"/>
                </a:lnTo>
                <a:lnTo>
                  <a:pt x="1210119" y="365810"/>
                </a:lnTo>
                <a:lnTo>
                  <a:pt x="1202601" y="367677"/>
                </a:lnTo>
                <a:lnTo>
                  <a:pt x="1194917" y="368808"/>
                </a:lnTo>
                <a:lnTo>
                  <a:pt x="1187069" y="369176"/>
                </a:lnTo>
                <a:lnTo>
                  <a:pt x="1178852" y="368744"/>
                </a:lnTo>
                <a:lnTo>
                  <a:pt x="1154303" y="345541"/>
                </a:lnTo>
                <a:lnTo>
                  <a:pt x="1155598" y="337451"/>
                </a:lnTo>
                <a:lnTo>
                  <a:pt x="1200670" y="157327"/>
                </a:lnTo>
                <a:lnTo>
                  <a:pt x="1268933" y="157327"/>
                </a:lnTo>
                <a:lnTo>
                  <a:pt x="1280934" y="109194"/>
                </a:lnTo>
                <a:close/>
              </a:path>
              <a:path w="2197100" h="418464">
                <a:moveTo>
                  <a:pt x="1553959" y="207352"/>
                </a:moveTo>
                <a:lnTo>
                  <a:pt x="1549349" y="168592"/>
                </a:lnTo>
                <a:lnTo>
                  <a:pt x="1541513" y="149593"/>
                </a:lnTo>
                <a:lnTo>
                  <a:pt x="1539925" y="146392"/>
                </a:lnTo>
                <a:lnTo>
                  <a:pt x="1504594" y="113055"/>
                </a:lnTo>
                <a:lnTo>
                  <a:pt x="1496187" y="109385"/>
                </a:lnTo>
                <a:lnTo>
                  <a:pt x="1496187" y="207352"/>
                </a:lnTo>
                <a:lnTo>
                  <a:pt x="1496060" y="213575"/>
                </a:lnTo>
                <a:lnTo>
                  <a:pt x="1495920" y="216522"/>
                </a:lnTo>
                <a:lnTo>
                  <a:pt x="1495056" y="223253"/>
                </a:lnTo>
                <a:lnTo>
                  <a:pt x="1493659" y="229857"/>
                </a:lnTo>
                <a:lnTo>
                  <a:pt x="1328737" y="229857"/>
                </a:lnTo>
                <a:lnTo>
                  <a:pt x="1350962" y="189560"/>
                </a:lnTo>
                <a:lnTo>
                  <a:pt x="1385531" y="161772"/>
                </a:lnTo>
                <a:lnTo>
                  <a:pt x="1422184" y="150088"/>
                </a:lnTo>
                <a:lnTo>
                  <a:pt x="1432331" y="149593"/>
                </a:lnTo>
                <a:lnTo>
                  <a:pt x="1442745" y="150075"/>
                </a:lnTo>
                <a:lnTo>
                  <a:pt x="1479791" y="165963"/>
                </a:lnTo>
                <a:lnTo>
                  <a:pt x="1496060" y="202653"/>
                </a:lnTo>
                <a:lnTo>
                  <a:pt x="1496187" y="207352"/>
                </a:lnTo>
                <a:lnTo>
                  <a:pt x="1496187" y="109385"/>
                </a:lnTo>
                <a:lnTo>
                  <a:pt x="1492084" y="107581"/>
                </a:lnTo>
                <a:lnTo>
                  <a:pt x="1477924" y="103657"/>
                </a:lnTo>
                <a:lnTo>
                  <a:pt x="1462087" y="101307"/>
                </a:lnTo>
                <a:lnTo>
                  <a:pt x="1444599" y="100533"/>
                </a:lnTo>
                <a:lnTo>
                  <a:pt x="1426972" y="101346"/>
                </a:lnTo>
                <a:lnTo>
                  <a:pt x="1378597" y="113588"/>
                </a:lnTo>
                <a:lnTo>
                  <a:pt x="1337195" y="138137"/>
                </a:lnTo>
                <a:lnTo>
                  <a:pt x="1303401" y="172097"/>
                </a:lnTo>
                <a:lnTo>
                  <a:pt x="1278102" y="213575"/>
                </a:lnTo>
                <a:lnTo>
                  <a:pt x="1261808" y="259448"/>
                </a:lnTo>
                <a:lnTo>
                  <a:pt x="1255280" y="306920"/>
                </a:lnTo>
                <a:lnTo>
                  <a:pt x="1255814" y="321716"/>
                </a:lnTo>
                <a:lnTo>
                  <a:pt x="1265415" y="360984"/>
                </a:lnTo>
                <a:lnTo>
                  <a:pt x="1297139" y="399275"/>
                </a:lnTo>
                <a:lnTo>
                  <a:pt x="1335328" y="415175"/>
                </a:lnTo>
                <a:lnTo>
                  <a:pt x="1367942" y="418236"/>
                </a:lnTo>
                <a:lnTo>
                  <a:pt x="1393786" y="416775"/>
                </a:lnTo>
                <a:lnTo>
                  <a:pt x="1440256" y="405041"/>
                </a:lnTo>
                <a:lnTo>
                  <a:pt x="1479727" y="381673"/>
                </a:lnTo>
                <a:lnTo>
                  <a:pt x="1494409" y="368109"/>
                </a:lnTo>
                <a:lnTo>
                  <a:pt x="1496860" y="365848"/>
                </a:lnTo>
                <a:lnTo>
                  <a:pt x="1512252" y="347281"/>
                </a:lnTo>
                <a:lnTo>
                  <a:pt x="1525930" y="325983"/>
                </a:lnTo>
                <a:lnTo>
                  <a:pt x="1465262" y="325983"/>
                </a:lnTo>
                <a:lnTo>
                  <a:pt x="1456994" y="335724"/>
                </a:lnTo>
                <a:lnTo>
                  <a:pt x="1448257" y="344246"/>
                </a:lnTo>
                <a:lnTo>
                  <a:pt x="1407058" y="365442"/>
                </a:lnTo>
                <a:lnTo>
                  <a:pt x="1378864" y="368109"/>
                </a:lnTo>
                <a:lnTo>
                  <a:pt x="1369606" y="367652"/>
                </a:lnTo>
                <a:lnTo>
                  <a:pt x="1333804" y="351980"/>
                </a:lnTo>
                <a:lnTo>
                  <a:pt x="1314742" y="311048"/>
                </a:lnTo>
                <a:lnTo>
                  <a:pt x="1314107" y="302564"/>
                </a:lnTo>
                <a:lnTo>
                  <a:pt x="1314335" y="293751"/>
                </a:lnTo>
                <a:lnTo>
                  <a:pt x="1315440" y="284632"/>
                </a:lnTo>
                <a:lnTo>
                  <a:pt x="1317409" y="275183"/>
                </a:lnTo>
                <a:lnTo>
                  <a:pt x="1541792" y="275183"/>
                </a:lnTo>
                <a:lnTo>
                  <a:pt x="1548320" y="249047"/>
                </a:lnTo>
                <a:lnTo>
                  <a:pt x="1551292" y="234950"/>
                </a:lnTo>
                <a:lnTo>
                  <a:pt x="1551990" y="229857"/>
                </a:lnTo>
                <a:lnTo>
                  <a:pt x="1553184" y="221056"/>
                </a:lnTo>
                <a:lnTo>
                  <a:pt x="1553959" y="207352"/>
                </a:lnTo>
                <a:close/>
              </a:path>
              <a:path w="2197100" h="418464">
                <a:moveTo>
                  <a:pt x="1845081" y="162598"/>
                </a:moveTo>
                <a:lnTo>
                  <a:pt x="1822246" y="116205"/>
                </a:lnTo>
                <a:lnTo>
                  <a:pt x="1785645" y="102273"/>
                </a:lnTo>
                <a:lnTo>
                  <a:pt x="1760829" y="100533"/>
                </a:lnTo>
                <a:lnTo>
                  <a:pt x="1751177" y="100939"/>
                </a:lnTo>
                <a:lnTo>
                  <a:pt x="1711706" y="110667"/>
                </a:lnTo>
                <a:lnTo>
                  <a:pt x="1672297" y="131914"/>
                </a:lnTo>
                <a:lnTo>
                  <a:pt x="1651711" y="147866"/>
                </a:lnTo>
                <a:lnTo>
                  <a:pt x="1661375" y="109194"/>
                </a:lnTo>
                <a:lnTo>
                  <a:pt x="1602308" y="109194"/>
                </a:lnTo>
                <a:lnTo>
                  <a:pt x="1527378" y="409041"/>
                </a:lnTo>
                <a:lnTo>
                  <a:pt x="1586445" y="409041"/>
                </a:lnTo>
                <a:lnTo>
                  <a:pt x="1634744" y="215722"/>
                </a:lnTo>
                <a:lnTo>
                  <a:pt x="1641995" y="186702"/>
                </a:lnTo>
                <a:lnTo>
                  <a:pt x="1687360" y="158521"/>
                </a:lnTo>
                <a:lnTo>
                  <a:pt x="1730565" y="149593"/>
                </a:lnTo>
                <a:lnTo>
                  <a:pt x="1744484" y="150761"/>
                </a:lnTo>
                <a:lnTo>
                  <a:pt x="1778431" y="178485"/>
                </a:lnTo>
                <a:lnTo>
                  <a:pt x="1780832" y="190627"/>
                </a:lnTo>
                <a:lnTo>
                  <a:pt x="1780565" y="204685"/>
                </a:lnTo>
                <a:lnTo>
                  <a:pt x="1777631" y="220649"/>
                </a:lnTo>
                <a:lnTo>
                  <a:pt x="1730565" y="409041"/>
                </a:lnTo>
                <a:lnTo>
                  <a:pt x="1790026" y="409041"/>
                </a:lnTo>
                <a:lnTo>
                  <a:pt x="1839887" y="209727"/>
                </a:lnTo>
                <a:lnTo>
                  <a:pt x="1844509" y="184543"/>
                </a:lnTo>
                <a:lnTo>
                  <a:pt x="1845081" y="162598"/>
                </a:lnTo>
                <a:close/>
              </a:path>
              <a:path w="2197100" h="418464">
                <a:moveTo>
                  <a:pt x="2197062" y="0"/>
                </a:moveTo>
                <a:lnTo>
                  <a:pt x="2137460" y="0"/>
                </a:lnTo>
                <a:lnTo>
                  <a:pt x="2100529" y="147993"/>
                </a:lnTo>
                <a:lnTo>
                  <a:pt x="2093595" y="135839"/>
                </a:lnTo>
                <a:lnTo>
                  <a:pt x="2085352" y="125666"/>
                </a:lnTo>
                <a:lnTo>
                  <a:pt x="2078367" y="119659"/>
                </a:lnTo>
                <a:lnTo>
                  <a:pt x="2078367" y="224790"/>
                </a:lnTo>
                <a:lnTo>
                  <a:pt x="2077618" y="236651"/>
                </a:lnTo>
                <a:lnTo>
                  <a:pt x="2069566" y="274434"/>
                </a:lnTo>
                <a:lnTo>
                  <a:pt x="2049716" y="314921"/>
                </a:lnTo>
                <a:lnTo>
                  <a:pt x="2022106" y="345465"/>
                </a:lnTo>
                <a:lnTo>
                  <a:pt x="1980463" y="366217"/>
                </a:lnTo>
                <a:lnTo>
                  <a:pt x="1963064" y="368109"/>
                </a:lnTo>
                <a:lnTo>
                  <a:pt x="1953082" y="367601"/>
                </a:lnTo>
                <a:lnTo>
                  <a:pt x="1915871" y="350177"/>
                </a:lnTo>
                <a:lnTo>
                  <a:pt x="1900199" y="312813"/>
                </a:lnTo>
                <a:lnTo>
                  <a:pt x="1899475" y="303453"/>
                </a:lnTo>
                <a:lnTo>
                  <a:pt x="1899589" y="293535"/>
                </a:lnTo>
                <a:lnTo>
                  <a:pt x="1907565" y="250774"/>
                </a:lnTo>
                <a:lnTo>
                  <a:pt x="1925472" y="210172"/>
                </a:lnTo>
                <a:lnTo>
                  <a:pt x="1952091" y="177787"/>
                </a:lnTo>
                <a:lnTo>
                  <a:pt x="1986305" y="157340"/>
                </a:lnTo>
                <a:lnTo>
                  <a:pt x="2016937" y="152387"/>
                </a:lnTo>
                <a:lnTo>
                  <a:pt x="2024938" y="152806"/>
                </a:lnTo>
                <a:lnTo>
                  <a:pt x="2063788" y="172770"/>
                </a:lnTo>
                <a:lnTo>
                  <a:pt x="2077999" y="213855"/>
                </a:lnTo>
                <a:lnTo>
                  <a:pt x="2078367" y="224790"/>
                </a:lnTo>
                <a:lnTo>
                  <a:pt x="2078367" y="119659"/>
                </a:lnTo>
                <a:lnTo>
                  <a:pt x="2041728" y="103200"/>
                </a:lnTo>
                <a:lnTo>
                  <a:pt x="2018004" y="100533"/>
                </a:lnTo>
                <a:lnTo>
                  <a:pt x="2003894" y="101206"/>
                </a:lnTo>
                <a:lnTo>
                  <a:pt x="1962797" y="111455"/>
                </a:lnTo>
                <a:lnTo>
                  <a:pt x="1924697" y="133438"/>
                </a:lnTo>
                <a:lnTo>
                  <a:pt x="1891334" y="166560"/>
                </a:lnTo>
                <a:lnTo>
                  <a:pt x="1864118" y="209486"/>
                </a:lnTo>
                <a:lnTo>
                  <a:pt x="1845475" y="261581"/>
                </a:lnTo>
                <a:lnTo>
                  <a:pt x="1838071" y="311111"/>
                </a:lnTo>
                <a:lnTo>
                  <a:pt x="1838274" y="325983"/>
                </a:lnTo>
                <a:lnTo>
                  <a:pt x="1846465" y="364655"/>
                </a:lnTo>
                <a:lnTo>
                  <a:pt x="1874354" y="400913"/>
                </a:lnTo>
                <a:lnTo>
                  <a:pt x="1921268" y="417537"/>
                </a:lnTo>
                <a:lnTo>
                  <a:pt x="1935734" y="418236"/>
                </a:lnTo>
                <a:lnTo>
                  <a:pt x="1941842" y="418071"/>
                </a:lnTo>
                <a:lnTo>
                  <a:pt x="1982495" y="409625"/>
                </a:lnTo>
                <a:lnTo>
                  <a:pt x="2018004" y="391172"/>
                </a:lnTo>
                <a:lnTo>
                  <a:pt x="2045055" y="368109"/>
                </a:lnTo>
                <a:lnTo>
                  <a:pt x="2045601" y="367576"/>
                </a:lnTo>
                <a:lnTo>
                  <a:pt x="2035200" y="409041"/>
                </a:lnTo>
                <a:lnTo>
                  <a:pt x="2094801" y="409041"/>
                </a:lnTo>
                <a:lnTo>
                  <a:pt x="2105164" y="367576"/>
                </a:lnTo>
                <a:lnTo>
                  <a:pt x="2158962" y="152387"/>
                </a:lnTo>
                <a:lnTo>
                  <a:pt x="2160054" y="147993"/>
                </a:lnTo>
                <a:lnTo>
                  <a:pt x="2197062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111500" y="3184357"/>
            <a:ext cx="4812665" cy="526415"/>
            <a:chOff x="3111500" y="3184357"/>
            <a:chExt cx="4812665" cy="526415"/>
          </a:xfrm>
        </p:grpSpPr>
        <p:sp>
          <p:nvSpPr>
            <p:cNvPr id="4" name="object 4"/>
            <p:cNvSpPr/>
            <p:nvPr/>
          </p:nvSpPr>
          <p:spPr>
            <a:xfrm>
              <a:off x="5403126" y="3184357"/>
              <a:ext cx="2520683" cy="5259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111500" y="3657599"/>
              <a:ext cx="4749800" cy="0"/>
            </a:xfrm>
            <a:custGeom>
              <a:avLst/>
              <a:gdLst/>
              <a:ahLst/>
              <a:cxnLst/>
              <a:rect l="l" t="t" r="r" b="b"/>
              <a:pathLst>
                <a:path w="4749800" h="0">
                  <a:moveTo>
                    <a:pt x="0" y="0"/>
                  </a:moveTo>
                  <a:lnTo>
                    <a:pt x="4749800" y="0"/>
                  </a:lnTo>
                </a:path>
              </a:pathLst>
            </a:custGeom>
            <a:ln w="28956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57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400"/>
            <a:ext cx="12192000" cy="680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823700" cy="533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469900"/>
            <a:ext cx="4302125" cy="4673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145">
                <a:solidFill>
                  <a:srgbClr val="000000"/>
                </a:solidFill>
              </a:rPr>
              <a:t>What </a:t>
            </a:r>
            <a:r>
              <a:rPr dirty="0" sz="2900" spc="55">
                <a:solidFill>
                  <a:srgbClr val="000000"/>
                </a:solidFill>
              </a:rPr>
              <a:t>are</a:t>
            </a:r>
            <a:r>
              <a:rPr dirty="0" sz="2900" spc="-355">
                <a:solidFill>
                  <a:srgbClr val="000000"/>
                </a:solidFill>
              </a:rPr>
              <a:t> </a:t>
            </a:r>
            <a:r>
              <a:rPr dirty="0" sz="2900" spc="135">
                <a:solidFill>
                  <a:srgbClr val="000000"/>
                </a:solidFill>
              </a:rPr>
              <a:t>Microservices?</a:t>
            </a:r>
            <a:endParaRPr sz="29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5400" rIns="0" bIns="0" rtlCol="0" vert="horz">
            <a:spAutoFit/>
          </a:bodyPr>
          <a:lstStyle/>
          <a:p>
            <a:pPr marL="894715" marR="844550" indent="-444500">
              <a:lnSpc>
                <a:spcPts val="2500"/>
              </a:lnSpc>
              <a:spcBef>
                <a:spcPts val="200"/>
              </a:spcBef>
              <a:buChar char="●"/>
              <a:tabLst>
                <a:tab pos="894080" algn="l"/>
                <a:tab pos="894715" algn="l"/>
              </a:tabLst>
            </a:pPr>
            <a:r>
              <a:rPr dirty="0" spc="75"/>
              <a:t>Separating </a:t>
            </a:r>
            <a:r>
              <a:rPr dirty="0"/>
              <a:t>the </a:t>
            </a:r>
            <a:r>
              <a:rPr dirty="0" spc="-20"/>
              <a:t>different </a:t>
            </a:r>
            <a:r>
              <a:rPr dirty="0" spc="10"/>
              <a:t>functionalities </a:t>
            </a:r>
            <a:r>
              <a:rPr dirty="0" spc="70"/>
              <a:t>of </a:t>
            </a:r>
            <a:r>
              <a:rPr dirty="0" spc="125"/>
              <a:t>a </a:t>
            </a:r>
            <a:r>
              <a:rPr dirty="0" spc="25"/>
              <a:t>application </a:t>
            </a:r>
            <a:r>
              <a:rPr dirty="0" spc="-10"/>
              <a:t>into </a:t>
            </a:r>
            <a:r>
              <a:rPr dirty="0" spc="105"/>
              <a:t>modules </a:t>
            </a:r>
            <a:r>
              <a:rPr dirty="0" spc="15"/>
              <a:t>is </a:t>
            </a:r>
            <a:r>
              <a:rPr dirty="0" spc="45"/>
              <a:t>called</a:t>
            </a:r>
            <a:r>
              <a:rPr dirty="0" spc="-425"/>
              <a:t> </a:t>
            </a:r>
            <a:r>
              <a:rPr dirty="0" spc="125"/>
              <a:t>a  </a:t>
            </a:r>
            <a:r>
              <a:rPr dirty="0" spc="45"/>
              <a:t>microservice.</a:t>
            </a:r>
          </a:p>
          <a:p>
            <a:pPr marL="437515">
              <a:lnSpc>
                <a:spcPct val="100000"/>
              </a:lnSpc>
              <a:buFont typeface="Trebuchet MS"/>
              <a:buChar char="●"/>
            </a:pPr>
            <a:endParaRPr sz="2150"/>
          </a:p>
          <a:p>
            <a:pPr marL="894715" marR="118745" indent="-444500">
              <a:lnSpc>
                <a:spcPts val="2500"/>
              </a:lnSpc>
              <a:buChar char="●"/>
              <a:tabLst>
                <a:tab pos="894080" algn="l"/>
                <a:tab pos="894715" algn="l"/>
              </a:tabLst>
            </a:pPr>
            <a:r>
              <a:rPr dirty="0"/>
              <a:t>In the </a:t>
            </a:r>
            <a:r>
              <a:rPr dirty="0" spc="40"/>
              <a:t>simplest </a:t>
            </a:r>
            <a:r>
              <a:rPr dirty="0" spc="10"/>
              <a:t>form, they </a:t>
            </a:r>
            <a:r>
              <a:rPr dirty="0" spc="25"/>
              <a:t>help </a:t>
            </a:r>
            <a:r>
              <a:rPr dirty="0" spc="-5"/>
              <a:t>build </a:t>
            </a:r>
            <a:r>
              <a:rPr dirty="0" spc="140"/>
              <a:t>an </a:t>
            </a:r>
            <a:r>
              <a:rPr dirty="0" spc="25"/>
              <a:t>application </a:t>
            </a:r>
            <a:r>
              <a:rPr dirty="0" spc="210"/>
              <a:t>as</a:t>
            </a:r>
            <a:r>
              <a:rPr dirty="0" spc="-409"/>
              <a:t> </a:t>
            </a:r>
            <a:r>
              <a:rPr dirty="0" spc="125"/>
              <a:t>a </a:t>
            </a:r>
            <a:r>
              <a:rPr dirty="0" spc="10"/>
              <a:t>suite </a:t>
            </a:r>
            <a:r>
              <a:rPr dirty="0" spc="70"/>
              <a:t>of </a:t>
            </a:r>
            <a:r>
              <a:rPr dirty="0" spc="60"/>
              <a:t>small </a:t>
            </a:r>
            <a:r>
              <a:rPr dirty="0" spc="45"/>
              <a:t>services, </a:t>
            </a:r>
            <a:r>
              <a:rPr dirty="0" spc="125"/>
              <a:t>each  </a:t>
            </a:r>
            <a:r>
              <a:rPr dirty="0" spc="40"/>
              <a:t>running </a:t>
            </a:r>
            <a:r>
              <a:rPr dirty="0" spc="-55"/>
              <a:t>in </a:t>
            </a:r>
            <a:r>
              <a:rPr dirty="0" spc="-5"/>
              <a:t>its </a:t>
            </a:r>
            <a:r>
              <a:rPr dirty="0" spc="130"/>
              <a:t>own </a:t>
            </a:r>
            <a:r>
              <a:rPr dirty="0" spc="120"/>
              <a:t>process </a:t>
            </a:r>
            <a:r>
              <a:rPr dirty="0" spc="85"/>
              <a:t>and </a:t>
            </a:r>
            <a:r>
              <a:rPr dirty="0" spc="20"/>
              <a:t>are </a:t>
            </a:r>
            <a:r>
              <a:rPr dirty="0" spc="35"/>
              <a:t>independently</a:t>
            </a:r>
            <a:r>
              <a:rPr dirty="0" spc="-185"/>
              <a:t> </a:t>
            </a:r>
            <a:r>
              <a:rPr dirty="0" spc="40"/>
              <a:t>deployable.</a:t>
            </a:r>
          </a:p>
          <a:p>
            <a:pPr marL="437515">
              <a:lnSpc>
                <a:spcPct val="100000"/>
              </a:lnSpc>
              <a:spcBef>
                <a:spcPts val="20"/>
              </a:spcBef>
              <a:buFont typeface="Trebuchet MS"/>
              <a:buChar char="●"/>
            </a:pPr>
            <a:endParaRPr sz="2050"/>
          </a:p>
          <a:p>
            <a:pPr marL="894715" indent="-444500">
              <a:lnSpc>
                <a:spcPct val="100000"/>
              </a:lnSpc>
              <a:buChar char="●"/>
              <a:tabLst>
                <a:tab pos="894080" algn="l"/>
                <a:tab pos="894715" algn="l"/>
              </a:tabLst>
            </a:pPr>
            <a:r>
              <a:rPr dirty="0" spc="-10"/>
              <a:t>Internal</a:t>
            </a:r>
            <a:r>
              <a:rPr dirty="0" spc="5"/>
              <a:t> </a:t>
            </a:r>
            <a:r>
              <a:rPr dirty="0" spc="50"/>
              <a:t>operations</a:t>
            </a:r>
            <a:r>
              <a:rPr dirty="0" spc="-10"/>
              <a:t> </a:t>
            </a:r>
            <a:r>
              <a:rPr dirty="0" spc="55"/>
              <a:t>are</a:t>
            </a:r>
            <a:r>
              <a:rPr dirty="0" spc="25"/>
              <a:t> </a:t>
            </a:r>
            <a:r>
              <a:rPr dirty="0" spc="125"/>
              <a:t>a</a:t>
            </a:r>
            <a:r>
              <a:rPr dirty="0" spc="-60"/>
              <a:t> </a:t>
            </a:r>
            <a:r>
              <a:rPr dirty="0" spc="220"/>
              <a:t>“black</a:t>
            </a:r>
            <a:r>
              <a:rPr dirty="0" spc="30"/>
              <a:t> </a:t>
            </a:r>
            <a:r>
              <a:rPr dirty="0" spc="235"/>
              <a:t>box”,</a:t>
            </a:r>
            <a:r>
              <a:rPr dirty="0" spc="-35"/>
              <a:t> </a:t>
            </a:r>
            <a:r>
              <a:rPr dirty="0" spc="95"/>
              <a:t>accessible</a:t>
            </a:r>
            <a:r>
              <a:rPr dirty="0" spc="-70"/>
              <a:t> </a:t>
            </a:r>
            <a:r>
              <a:rPr dirty="0" spc="5"/>
              <a:t>to</a:t>
            </a:r>
            <a:r>
              <a:rPr dirty="0" spc="-15"/>
              <a:t> </a:t>
            </a:r>
            <a:r>
              <a:rPr dirty="0" spc="10"/>
              <a:t>external </a:t>
            </a:r>
            <a:r>
              <a:rPr dirty="0" spc="110"/>
              <a:t>programs</a:t>
            </a:r>
            <a:r>
              <a:rPr dirty="0" spc="-15"/>
              <a:t> </a:t>
            </a:r>
            <a:r>
              <a:rPr dirty="0" spc="40"/>
              <a:t>only</a:t>
            </a:r>
            <a:r>
              <a:rPr dirty="0" spc="-50"/>
              <a:t> </a:t>
            </a:r>
            <a:r>
              <a:rPr dirty="0" spc="30"/>
              <a:t>via</a:t>
            </a:r>
            <a:r>
              <a:rPr dirty="0" spc="35"/>
              <a:t> </a:t>
            </a:r>
            <a:r>
              <a:rPr dirty="0" spc="40"/>
              <a:t>API.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3890" y="2994248"/>
            <a:ext cx="337820" cy="352425"/>
          </a:xfrm>
          <a:custGeom>
            <a:avLst/>
            <a:gdLst/>
            <a:ahLst/>
            <a:cxnLst/>
            <a:rect l="l" t="t" r="r" b="b"/>
            <a:pathLst>
              <a:path w="337820" h="352425">
                <a:moveTo>
                  <a:pt x="54607" y="351965"/>
                </a:moveTo>
                <a:lnTo>
                  <a:pt x="0" y="351965"/>
                </a:lnTo>
                <a:lnTo>
                  <a:pt x="229443" y="0"/>
                </a:lnTo>
                <a:lnTo>
                  <a:pt x="286804" y="0"/>
                </a:lnTo>
                <a:lnTo>
                  <a:pt x="295511" y="60572"/>
                </a:lnTo>
                <a:lnTo>
                  <a:pt x="242521" y="60572"/>
                </a:lnTo>
                <a:lnTo>
                  <a:pt x="142255" y="215676"/>
                </a:lnTo>
                <a:lnTo>
                  <a:pt x="317806" y="215676"/>
                </a:lnTo>
                <a:lnTo>
                  <a:pt x="324567" y="262712"/>
                </a:lnTo>
                <a:lnTo>
                  <a:pt x="112198" y="262712"/>
                </a:lnTo>
                <a:lnTo>
                  <a:pt x="54607" y="351965"/>
                </a:lnTo>
                <a:close/>
              </a:path>
              <a:path w="337820" h="352425">
                <a:moveTo>
                  <a:pt x="317806" y="215676"/>
                </a:moveTo>
                <a:lnTo>
                  <a:pt x="263860" y="215676"/>
                </a:lnTo>
                <a:lnTo>
                  <a:pt x="242980" y="60572"/>
                </a:lnTo>
                <a:lnTo>
                  <a:pt x="295511" y="60572"/>
                </a:lnTo>
                <a:lnTo>
                  <a:pt x="317806" y="215676"/>
                </a:lnTo>
                <a:close/>
              </a:path>
              <a:path w="337820" h="352425">
                <a:moveTo>
                  <a:pt x="337397" y="351965"/>
                </a:moveTo>
                <a:lnTo>
                  <a:pt x="282444" y="351965"/>
                </a:lnTo>
                <a:lnTo>
                  <a:pt x="270055" y="262712"/>
                </a:lnTo>
                <a:lnTo>
                  <a:pt x="324567" y="262712"/>
                </a:lnTo>
                <a:lnTo>
                  <a:pt x="337397" y="35196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07244" y="2985769"/>
            <a:ext cx="737235" cy="368935"/>
          </a:xfrm>
          <a:custGeom>
            <a:avLst/>
            <a:gdLst/>
            <a:ahLst/>
            <a:cxnLst/>
            <a:rect l="l" t="t" r="r" b="b"/>
            <a:pathLst>
              <a:path w="737235" h="368935">
                <a:moveTo>
                  <a:pt x="510286" y="8483"/>
                </a:moveTo>
                <a:lnTo>
                  <a:pt x="453390" y="8483"/>
                </a:lnTo>
                <a:lnTo>
                  <a:pt x="302069" y="290931"/>
                </a:lnTo>
                <a:lnTo>
                  <a:pt x="301155" y="290931"/>
                </a:lnTo>
                <a:lnTo>
                  <a:pt x="284746" y="8483"/>
                </a:lnTo>
                <a:lnTo>
                  <a:pt x="224510" y="8483"/>
                </a:lnTo>
                <a:lnTo>
                  <a:pt x="68948" y="290931"/>
                </a:lnTo>
                <a:lnTo>
                  <a:pt x="68033" y="290931"/>
                </a:lnTo>
                <a:lnTo>
                  <a:pt x="57708" y="8483"/>
                </a:lnTo>
                <a:lnTo>
                  <a:pt x="0" y="8483"/>
                </a:lnTo>
                <a:lnTo>
                  <a:pt x="21463" y="360451"/>
                </a:lnTo>
                <a:lnTo>
                  <a:pt x="81114" y="360451"/>
                </a:lnTo>
                <a:lnTo>
                  <a:pt x="238277" y="74218"/>
                </a:lnTo>
                <a:lnTo>
                  <a:pt x="239204" y="74218"/>
                </a:lnTo>
                <a:lnTo>
                  <a:pt x="254571" y="360451"/>
                </a:lnTo>
                <a:lnTo>
                  <a:pt x="314693" y="360451"/>
                </a:lnTo>
                <a:lnTo>
                  <a:pt x="510286" y="8483"/>
                </a:lnTo>
                <a:close/>
              </a:path>
              <a:path w="737235" h="368935">
                <a:moveTo>
                  <a:pt x="736866" y="94983"/>
                </a:moveTo>
                <a:lnTo>
                  <a:pt x="727925" y="49403"/>
                </a:lnTo>
                <a:lnTo>
                  <a:pt x="698004" y="16344"/>
                </a:lnTo>
                <a:lnTo>
                  <a:pt x="657021" y="1892"/>
                </a:lnTo>
                <a:lnTo>
                  <a:pt x="630402" y="0"/>
                </a:lnTo>
                <a:lnTo>
                  <a:pt x="617385" y="444"/>
                </a:lnTo>
                <a:lnTo>
                  <a:pt x="579691" y="7112"/>
                </a:lnTo>
                <a:lnTo>
                  <a:pt x="535762" y="26835"/>
                </a:lnTo>
                <a:lnTo>
                  <a:pt x="502373" y="57353"/>
                </a:lnTo>
                <a:lnTo>
                  <a:pt x="483095" y="96824"/>
                </a:lnTo>
                <a:lnTo>
                  <a:pt x="479894" y="124155"/>
                </a:lnTo>
                <a:lnTo>
                  <a:pt x="480695" y="132270"/>
                </a:lnTo>
                <a:lnTo>
                  <a:pt x="500176" y="167284"/>
                </a:lnTo>
                <a:lnTo>
                  <a:pt x="534136" y="189699"/>
                </a:lnTo>
                <a:lnTo>
                  <a:pt x="603834" y="217157"/>
                </a:lnTo>
                <a:lnTo>
                  <a:pt x="609917" y="220116"/>
                </a:lnTo>
                <a:lnTo>
                  <a:pt x="638327" y="251104"/>
                </a:lnTo>
                <a:lnTo>
                  <a:pt x="639178" y="257454"/>
                </a:lnTo>
                <a:lnTo>
                  <a:pt x="638898" y="264464"/>
                </a:lnTo>
                <a:lnTo>
                  <a:pt x="619772" y="301294"/>
                </a:lnTo>
                <a:lnTo>
                  <a:pt x="579475" y="319849"/>
                </a:lnTo>
                <a:lnTo>
                  <a:pt x="552043" y="322364"/>
                </a:lnTo>
                <a:lnTo>
                  <a:pt x="537908" y="321462"/>
                </a:lnTo>
                <a:lnTo>
                  <a:pt x="494919" y="299694"/>
                </a:lnTo>
                <a:lnTo>
                  <a:pt x="479539" y="260756"/>
                </a:lnTo>
                <a:lnTo>
                  <a:pt x="421373" y="260756"/>
                </a:lnTo>
                <a:lnTo>
                  <a:pt x="426847" y="298767"/>
                </a:lnTo>
                <a:lnTo>
                  <a:pt x="448119" y="336016"/>
                </a:lnTo>
                <a:lnTo>
                  <a:pt x="482244" y="358800"/>
                </a:lnTo>
                <a:lnTo>
                  <a:pt x="526770" y="367982"/>
                </a:lnTo>
                <a:lnTo>
                  <a:pt x="539203" y="368363"/>
                </a:lnTo>
                <a:lnTo>
                  <a:pt x="555053" y="367893"/>
                </a:lnTo>
                <a:lnTo>
                  <a:pt x="598170" y="360794"/>
                </a:lnTo>
                <a:lnTo>
                  <a:pt x="634428" y="346316"/>
                </a:lnTo>
                <a:lnTo>
                  <a:pt x="671487" y="316865"/>
                </a:lnTo>
                <a:lnTo>
                  <a:pt x="694334" y="277507"/>
                </a:lnTo>
                <a:lnTo>
                  <a:pt x="700722" y="246938"/>
                </a:lnTo>
                <a:lnTo>
                  <a:pt x="700722" y="238061"/>
                </a:lnTo>
                <a:lnTo>
                  <a:pt x="684669" y="200990"/>
                </a:lnTo>
                <a:lnTo>
                  <a:pt x="651281" y="177469"/>
                </a:lnTo>
                <a:lnTo>
                  <a:pt x="613664" y="161912"/>
                </a:lnTo>
                <a:lnTo>
                  <a:pt x="598627" y="156933"/>
                </a:lnTo>
                <a:lnTo>
                  <a:pt x="582688" y="151320"/>
                </a:lnTo>
                <a:lnTo>
                  <a:pt x="544449" y="124104"/>
                </a:lnTo>
                <a:lnTo>
                  <a:pt x="540321" y="105460"/>
                </a:lnTo>
                <a:lnTo>
                  <a:pt x="541947" y="94526"/>
                </a:lnTo>
                <a:lnTo>
                  <a:pt x="575792" y="56172"/>
                </a:lnTo>
                <a:lnTo>
                  <a:pt x="618705" y="46570"/>
                </a:lnTo>
                <a:lnTo>
                  <a:pt x="630199" y="47345"/>
                </a:lnTo>
                <a:lnTo>
                  <a:pt x="666280" y="65671"/>
                </a:lnTo>
                <a:lnTo>
                  <a:pt x="679958" y="94983"/>
                </a:lnTo>
                <a:lnTo>
                  <a:pt x="736866" y="94983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441700" y="2985758"/>
            <a:ext cx="3409315" cy="452755"/>
            <a:chOff x="3441700" y="2985758"/>
            <a:chExt cx="3409315" cy="452755"/>
          </a:xfrm>
        </p:grpSpPr>
        <p:sp>
          <p:nvSpPr>
            <p:cNvPr id="5" name="object 5"/>
            <p:cNvSpPr/>
            <p:nvPr/>
          </p:nvSpPr>
          <p:spPr>
            <a:xfrm>
              <a:off x="4647730" y="2985758"/>
              <a:ext cx="2203221" cy="452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441700" y="3390900"/>
              <a:ext cx="3365500" cy="0"/>
            </a:xfrm>
            <a:custGeom>
              <a:avLst/>
              <a:gdLst/>
              <a:ahLst/>
              <a:cxnLst/>
              <a:rect l="l" t="t" r="r" b="b"/>
              <a:pathLst>
                <a:path w="3365500" h="0">
                  <a:moveTo>
                    <a:pt x="0" y="0"/>
                  </a:moveTo>
                  <a:lnTo>
                    <a:pt x="3365500" y="0"/>
                  </a:lnTo>
                </a:path>
              </a:pathLst>
            </a:custGeom>
            <a:ln w="28956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635" cy="6858634"/>
          </a:xfrm>
          <a:custGeom>
            <a:avLst/>
            <a:gdLst/>
            <a:ahLst/>
            <a:cxnLst/>
            <a:rect l="l" t="t" r="r" b="b"/>
            <a:pathLst>
              <a:path w="12192635" h="6858634">
                <a:moveTo>
                  <a:pt x="12192127" y="6858127"/>
                </a:moveTo>
                <a:lnTo>
                  <a:pt x="0" y="6858127"/>
                </a:lnTo>
                <a:lnTo>
                  <a:pt x="0" y="0"/>
                </a:lnTo>
                <a:lnTo>
                  <a:pt x="12192127" y="0"/>
                </a:lnTo>
                <a:lnTo>
                  <a:pt x="12192127" y="6858127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62202" y="465250"/>
            <a:ext cx="11268075" cy="5927725"/>
            <a:chOff x="462202" y="465250"/>
            <a:chExt cx="11268075" cy="5927725"/>
          </a:xfrm>
        </p:grpSpPr>
        <p:sp>
          <p:nvSpPr>
            <p:cNvPr id="4" name="object 4"/>
            <p:cNvSpPr/>
            <p:nvPr/>
          </p:nvSpPr>
          <p:spPr>
            <a:xfrm>
              <a:off x="477019" y="480067"/>
              <a:ext cx="11238230" cy="5898515"/>
            </a:xfrm>
            <a:custGeom>
              <a:avLst/>
              <a:gdLst/>
              <a:ahLst/>
              <a:cxnLst/>
              <a:rect l="l" t="t" r="r" b="b"/>
              <a:pathLst>
                <a:path w="11238230" h="5898515">
                  <a:moveTo>
                    <a:pt x="11238108" y="5898012"/>
                  </a:moveTo>
                  <a:lnTo>
                    <a:pt x="0" y="5898012"/>
                  </a:lnTo>
                  <a:lnTo>
                    <a:pt x="0" y="0"/>
                  </a:lnTo>
                  <a:lnTo>
                    <a:pt x="11238108" y="0"/>
                  </a:lnTo>
                  <a:lnTo>
                    <a:pt x="11238108" y="589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77019" y="480067"/>
              <a:ext cx="11238230" cy="5898515"/>
            </a:xfrm>
            <a:custGeom>
              <a:avLst/>
              <a:gdLst/>
              <a:ahLst/>
              <a:cxnLst/>
              <a:rect l="l" t="t" r="r" b="b"/>
              <a:pathLst>
                <a:path w="11238230" h="5898515">
                  <a:moveTo>
                    <a:pt x="0" y="0"/>
                  </a:moveTo>
                  <a:lnTo>
                    <a:pt x="0" y="5898012"/>
                  </a:lnTo>
                  <a:lnTo>
                    <a:pt x="11238108" y="5898012"/>
                  </a:lnTo>
                  <a:lnTo>
                    <a:pt x="11238108" y="0"/>
                  </a:lnTo>
                  <a:lnTo>
                    <a:pt x="0" y="0"/>
                  </a:lnTo>
                  <a:close/>
                </a:path>
              </a:pathLst>
            </a:custGeom>
            <a:ln w="29633">
              <a:solidFill>
                <a:srgbClr val="E8A74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47700" y="647699"/>
              <a:ext cx="10909300" cy="5575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19800" cy="337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6172200" y="0"/>
              <a:ext cx="6019800" cy="3378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378200"/>
              <a:ext cx="6172200" cy="3479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172200" y="3479800"/>
              <a:ext cx="6019800" cy="3378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304800"/>
            <a:ext cx="3324225" cy="4673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250">
                <a:solidFill>
                  <a:srgbClr val="000000"/>
                </a:solidFill>
              </a:rPr>
              <a:t>Why</a:t>
            </a:r>
            <a:r>
              <a:rPr dirty="0" sz="2900" spc="-175">
                <a:solidFill>
                  <a:srgbClr val="000000"/>
                </a:solidFill>
              </a:rPr>
              <a:t> </a:t>
            </a:r>
            <a:r>
              <a:rPr dirty="0" sz="2900" spc="130">
                <a:solidFill>
                  <a:srgbClr val="000000"/>
                </a:solidFill>
              </a:rPr>
              <a:t>Microservice?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508000" y="1092200"/>
            <a:ext cx="10901680" cy="352044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457200" marR="870585" indent="-444500">
              <a:lnSpc>
                <a:spcPts val="2500"/>
              </a:lnSpc>
              <a:spcBef>
                <a:spcPts val="200"/>
              </a:spcBef>
              <a:buChar char="●"/>
              <a:tabLst>
                <a:tab pos="456565" algn="l"/>
                <a:tab pos="457200" algn="l"/>
              </a:tabLst>
            </a:pPr>
            <a:r>
              <a:rPr dirty="0" sz="2100" spc="130">
                <a:latin typeface="Trebuchet MS"/>
                <a:cs typeface="Trebuchet MS"/>
              </a:rPr>
              <a:t>Each</a:t>
            </a:r>
            <a:r>
              <a:rPr dirty="0" sz="2100" spc="20">
                <a:latin typeface="Trebuchet MS"/>
                <a:cs typeface="Trebuchet MS"/>
              </a:rPr>
              <a:t> </a:t>
            </a:r>
            <a:r>
              <a:rPr dirty="0" sz="2100" spc="55">
                <a:latin typeface="Trebuchet MS"/>
                <a:cs typeface="Trebuchet MS"/>
              </a:rPr>
              <a:t>service</a:t>
            </a:r>
            <a:r>
              <a:rPr dirty="0" sz="2100" spc="25">
                <a:latin typeface="Trebuchet MS"/>
                <a:cs typeface="Trebuchet MS"/>
              </a:rPr>
              <a:t> </a:t>
            </a:r>
            <a:r>
              <a:rPr dirty="0" sz="2100" spc="15">
                <a:latin typeface="Trebuchet MS"/>
                <a:cs typeface="Trebuchet MS"/>
              </a:rPr>
              <a:t>is</a:t>
            </a:r>
            <a:r>
              <a:rPr dirty="0" sz="2100" spc="-15">
                <a:latin typeface="Trebuchet MS"/>
                <a:cs typeface="Trebuchet MS"/>
              </a:rPr>
              <a:t> </a:t>
            </a:r>
            <a:r>
              <a:rPr dirty="0" sz="2100" spc="55">
                <a:latin typeface="Trebuchet MS"/>
                <a:cs typeface="Trebuchet MS"/>
              </a:rPr>
              <a:t>independent</a:t>
            </a:r>
            <a:r>
              <a:rPr dirty="0" sz="2100" spc="-5">
                <a:latin typeface="Trebuchet MS"/>
                <a:cs typeface="Trebuchet MS"/>
              </a:rPr>
              <a:t> </a:t>
            </a:r>
            <a:r>
              <a:rPr dirty="0" sz="2100" spc="40">
                <a:latin typeface="Trebuchet MS"/>
                <a:cs typeface="Trebuchet MS"/>
              </a:rPr>
              <a:t>from</a:t>
            </a:r>
            <a:r>
              <a:rPr dirty="0" sz="2100" spc="30">
                <a:latin typeface="Trebuchet MS"/>
                <a:cs typeface="Trebuchet MS"/>
              </a:rPr>
              <a:t> </a:t>
            </a:r>
            <a:r>
              <a:rPr dirty="0" sz="2100" spc="135">
                <a:latin typeface="Trebuchet MS"/>
                <a:cs typeface="Trebuchet MS"/>
              </a:rPr>
              <a:t>one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45">
                <a:latin typeface="Trebuchet MS"/>
                <a:cs typeface="Trebuchet MS"/>
              </a:rPr>
              <a:t>another</a:t>
            </a:r>
            <a:r>
              <a:rPr dirty="0" sz="2100" spc="15">
                <a:latin typeface="Trebuchet MS"/>
                <a:cs typeface="Trebuchet MS"/>
              </a:rPr>
              <a:t> </a:t>
            </a:r>
            <a:r>
              <a:rPr dirty="0" sz="2100" spc="120">
                <a:latin typeface="Trebuchet MS"/>
                <a:cs typeface="Trebuchet MS"/>
              </a:rPr>
              <a:t>and</a:t>
            </a:r>
            <a:r>
              <a:rPr dirty="0" sz="2100" spc="-30">
                <a:latin typeface="Trebuchet MS"/>
                <a:cs typeface="Trebuchet MS"/>
              </a:rPr>
              <a:t> </a:t>
            </a:r>
            <a:r>
              <a:rPr dirty="0" sz="2100" spc="114">
                <a:latin typeface="Trebuchet MS"/>
                <a:cs typeface="Trebuchet MS"/>
              </a:rPr>
              <a:t>can</a:t>
            </a:r>
            <a:r>
              <a:rPr dirty="0" sz="2100" spc="25">
                <a:latin typeface="Trebuchet MS"/>
                <a:cs typeface="Trebuchet MS"/>
              </a:rPr>
              <a:t> </a:t>
            </a:r>
            <a:r>
              <a:rPr dirty="0" sz="2100" spc="110">
                <a:latin typeface="Trebuchet MS"/>
                <a:cs typeface="Trebuchet MS"/>
              </a:rPr>
              <a:t>be</a:t>
            </a:r>
            <a:r>
              <a:rPr dirty="0" sz="2100" spc="25">
                <a:latin typeface="Trebuchet MS"/>
                <a:cs typeface="Trebuchet MS"/>
              </a:rPr>
              <a:t> </a:t>
            </a:r>
            <a:r>
              <a:rPr dirty="0" sz="2100" spc="70">
                <a:latin typeface="Trebuchet MS"/>
                <a:cs typeface="Trebuchet MS"/>
              </a:rPr>
              <a:t>developed</a:t>
            </a:r>
            <a:r>
              <a:rPr dirty="0" sz="2100" spc="-25">
                <a:latin typeface="Trebuchet MS"/>
                <a:cs typeface="Trebuchet MS"/>
              </a:rPr>
              <a:t> </a:t>
            </a:r>
            <a:r>
              <a:rPr dirty="0" sz="2100" spc="-5">
                <a:latin typeface="Trebuchet MS"/>
                <a:cs typeface="Trebuchet MS"/>
              </a:rPr>
              <a:t>in</a:t>
            </a:r>
            <a:r>
              <a:rPr dirty="0" sz="2100" spc="25">
                <a:latin typeface="Trebuchet MS"/>
                <a:cs typeface="Trebuchet MS"/>
              </a:rPr>
              <a:t> </a:t>
            </a:r>
            <a:r>
              <a:rPr dirty="0" sz="2100" spc="75">
                <a:latin typeface="Trebuchet MS"/>
                <a:cs typeface="Trebuchet MS"/>
              </a:rPr>
              <a:t>any  </a:t>
            </a:r>
            <a:r>
              <a:rPr dirty="0" sz="2100" spc="105">
                <a:latin typeface="Trebuchet MS"/>
                <a:cs typeface="Trebuchet MS"/>
              </a:rPr>
              <a:t>language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rebuchet MS"/>
              <a:buChar char="●"/>
            </a:pPr>
            <a:endParaRPr sz="2050">
              <a:latin typeface="Trebuchet MS"/>
              <a:cs typeface="Trebuchet MS"/>
            </a:endParaRPr>
          </a:p>
          <a:p>
            <a:pPr marL="457200" indent="-444500">
              <a:lnSpc>
                <a:spcPct val="100000"/>
              </a:lnSpc>
              <a:spcBef>
                <a:spcPts val="5"/>
              </a:spcBef>
              <a:buChar char="●"/>
              <a:tabLst>
                <a:tab pos="456565" algn="l"/>
                <a:tab pos="457200" algn="l"/>
              </a:tabLst>
            </a:pPr>
            <a:r>
              <a:rPr dirty="0" sz="2100" spc="140">
                <a:latin typeface="Trebuchet MS"/>
                <a:cs typeface="Trebuchet MS"/>
              </a:rPr>
              <a:t>Can </a:t>
            </a:r>
            <a:r>
              <a:rPr dirty="0" sz="2100" spc="15">
                <a:latin typeface="Trebuchet MS"/>
                <a:cs typeface="Trebuchet MS"/>
              </a:rPr>
              <a:t>build </a:t>
            </a:r>
            <a:r>
              <a:rPr dirty="0" sz="2100" spc="100">
                <a:latin typeface="Trebuchet MS"/>
                <a:cs typeface="Trebuchet MS"/>
              </a:rPr>
              <a:t>Robust</a:t>
            </a:r>
            <a:r>
              <a:rPr dirty="0" sz="2100" spc="-165">
                <a:latin typeface="Trebuchet MS"/>
                <a:cs typeface="Trebuchet MS"/>
              </a:rPr>
              <a:t> </a:t>
            </a:r>
            <a:r>
              <a:rPr dirty="0" sz="2100" spc="40">
                <a:latin typeface="Trebuchet MS"/>
                <a:cs typeface="Trebuchet MS"/>
              </a:rPr>
              <a:t>applications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rebuchet MS"/>
              <a:buChar char="●"/>
            </a:pPr>
            <a:endParaRPr sz="2100">
              <a:latin typeface="Trebuchet MS"/>
              <a:cs typeface="Trebuchet MS"/>
            </a:endParaRPr>
          </a:p>
          <a:p>
            <a:pPr marL="457200" indent="-444500">
              <a:lnSpc>
                <a:spcPct val="100000"/>
              </a:lnSpc>
              <a:buChar char="●"/>
              <a:tabLst>
                <a:tab pos="456565" algn="l"/>
                <a:tab pos="457200" algn="l"/>
              </a:tabLst>
            </a:pPr>
            <a:r>
              <a:rPr dirty="0" sz="2100" spc="90">
                <a:latin typeface="Trebuchet MS"/>
                <a:cs typeface="Trebuchet MS"/>
              </a:rPr>
              <a:t>Microservices </a:t>
            </a:r>
            <a:r>
              <a:rPr dirty="0" sz="2100" spc="85">
                <a:latin typeface="Trebuchet MS"/>
                <a:cs typeface="Trebuchet MS"/>
              </a:rPr>
              <a:t>communicate </a:t>
            </a:r>
            <a:r>
              <a:rPr dirty="0" sz="2100" spc="-5">
                <a:latin typeface="Trebuchet MS"/>
                <a:cs typeface="Trebuchet MS"/>
              </a:rPr>
              <a:t>with </a:t>
            </a:r>
            <a:r>
              <a:rPr dirty="0" sz="2100" spc="10">
                <a:latin typeface="Trebuchet MS"/>
                <a:cs typeface="Trebuchet MS"/>
              </a:rPr>
              <a:t>other </a:t>
            </a:r>
            <a:r>
              <a:rPr dirty="0" sz="2100" spc="70">
                <a:latin typeface="Trebuchet MS"/>
                <a:cs typeface="Trebuchet MS"/>
              </a:rPr>
              <a:t>microservices </a:t>
            </a:r>
            <a:r>
              <a:rPr dirty="0" sz="2100" spc="30">
                <a:latin typeface="Trebuchet MS"/>
                <a:cs typeface="Trebuchet MS"/>
              </a:rPr>
              <a:t>via </a:t>
            </a:r>
            <a:r>
              <a:rPr dirty="0" sz="2100" spc="75">
                <a:latin typeface="Trebuchet MS"/>
                <a:cs typeface="Trebuchet MS"/>
              </a:rPr>
              <a:t>Rest</a:t>
            </a:r>
            <a:r>
              <a:rPr dirty="0" sz="2100" spc="-200">
                <a:latin typeface="Trebuchet MS"/>
                <a:cs typeface="Trebuchet MS"/>
              </a:rPr>
              <a:t> </a:t>
            </a:r>
            <a:r>
              <a:rPr dirty="0" sz="2100" spc="10">
                <a:latin typeface="Trebuchet MS"/>
                <a:cs typeface="Trebuchet MS"/>
              </a:rPr>
              <a:t>Api.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rebuchet MS"/>
              <a:buChar char="●"/>
            </a:pPr>
            <a:endParaRPr sz="2100">
              <a:latin typeface="Trebuchet MS"/>
              <a:cs typeface="Trebuchet MS"/>
            </a:endParaRPr>
          </a:p>
          <a:p>
            <a:pPr marL="457200" indent="-444500">
              <a:lnSpc>
                <a:spcPct val="100000"/>
              </a:lnSpc>
              <a:buChar char="●"/>
              <a:tabLst>
                <a:tab pos="456565" algn="l"/>
                <a:tab pos="457200" algn="l"/>
              </a:tabLst>
            </a:pPr>
            <a:r>
              <a:rPr dirty="0" sz="2100" spc="10">
                <a:latin typeface="Trebuchet MS"/>
                <a:cs typeface="Trebuchet MS"/>
              </a:rPr>
              <a:t>Fault </a:t>
            </a:r>
            <a:r>
              <a:rPr dirty="0" sz="2100" spc="5">
                <a:latin typeface="Trebuchet MS"/>
                <a:cs typeface="Trebuchet MS"/>
              </a:rPr>
              <a:t>Tolerant </a:t>
            </a:r>
            <a:r>
              <a:rPr dirty="0" sz="2100" spc="45">
                <a:latin typeface="Trebuchet MS"/>
                <a:cs typeface="Trebuchet MS"/>
              </a:rPr>
              <a:t>Applications </a:t>
            </a:r>
            <a:r>
              <a:rPr dirty="0" sz="2100" spc="114">
                <a:latin typeface="Trebuchet MS"/>
                <a:cs typeface="Trebuchet MS"/>
              </a:rPr>
              <a:t>can </a:t>
            </a:r>
            <a:r>
              <a:rPr dirty="0" sz="2100" spc="110">
                <a:latin typeface="Trebuchet MS"/>
                <a:cs typeface="Trebuchet MS"/>
              </a:rPr>
              <a:t>be </a:t>
            </a:r>
            <a:r>
              <a:rPr dirty="0" sz="2100" spc="-65">
                <a:latin typeface="Trebuchet MS"/>
                <a:cs typeface="Trebuchet MS"/>
              </a:rPr>
              <a:t>built</a:t>
            </a:r>
            <a:r>
              <a:rPr dirty="0" sz="2100" spc="-70">
                <a:latin typeface="Trebuchet MS"/>
                <a:cs typeface="Trebuchet MS"/>
              </a:rPr>
              <a:t> </a:t>
            </a:r>
            <a:r>
              <a:rPr dirty="0" sz="2100" spc="-135">
                <a:latin typeface="Trebuchet MS"/>
                <a:cs typeface="Trebuchet MS"/>
              </a:rPr>
              <a:t>.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rebuchet MS"/>
              <a:buChar char="●"/>
            </a:pPr>
            <a:endParaRPr sz="2200">
              <a:latin typeface="Trebuchet MS"/>
              <a:cs typeface="Trebuchet MS"/>
            </a:endParaRPr>
          </a:p>
          <a:p>
            <a:pPr marL="457200" marR="5080" indent="-444500">
              <a:lnSpc>
                <a:spcPts val="2500"/>
              </a:lnSpc>
              <a:buChar char="●"/>
              <a:tabLst>
                <a:tab pos="456565" algn="l"/>
                <a:tab pos="457200" algn="l"/>
              </a:tabLst>
            </a:pPr>
            <a:r>
              <a:rPr dirty="0" sz="2100" spc="130">
                <a:latin typeface="Trebuchet MS"/>
                <a:cs typeface="Trebuchet MS"/>
              </a:rPr>
              <a:t>Each</a:t>
            </a:r>
            <a:r>
              <a:rPr dirty="0" sz="2100" spc="25">
                <a:latin typeface="Trebuchet MS"/>
                <a:cs typeface="Trebuchet MS"/>
              </a:rPr>
              <a:t> </a:t>
            </a:r>
            <a:r>
              <a:rPr dirty="0" sz="2100" spc="55">
                <a:latin typeface="Trebuchet MS"/>
                <a:cs typeface="Trebuchet MS"/>
              </a:rPr>
              <a:t>service</a:t>
            </a:r>
            <a:r>
              <a:rPr dirty="0" sz="2100" spc="30">
                <a:latin typeface="Trebuchet MS"/>
                <a:cs typeface="Trebuchet MS"/>
              </a:rPr>
              <a:t> </a:t>
            </a:r>
            <a:r>
              <a:rPr dirty="0" sz="2100" spc="114">
                <a:latin typeface="Trebuchet MS"/>
                <a:cs typeface="Trebuchet MS"/>
              </a:rPr>
              <a:t>can</a:t>
            </a:r>
            <a:r>
              <a:rPr dirty="0" sz="2100" spc="25">
                <a:latin typeface="Trebuchet MS"/>
                <a:cs typeface="Trebuchet MS"/>
              </a:rPr>
              <a:t> </a:t>
            </a:r>
            <a:r>
              <a:rPr dirty="0" sz="2100" spc="100">
                <a:latin typeface="Trebuchet MS"/>
                <a:cs typeface="Trebuchet MS"/>
              </a:rPr>
              <a:t>have</a:t>
            </a:r>
            <a:r>
              <a:rPr dirty="0" sz="2100" spc="-70">
                <a:latin typeface="Trebuchet MS"/>
                <a:cs typeface="Trebuchet MS"/>
              </a:rPr>
              <a:t> </a:t>
            </a:r>
            <a:r>
              <a:rPr dirty="0" sz="2100" spc="330">
                <a:latin typeface="Trebuchet MS"/>
                <a:cs typeface="Trebuchet MS"/>
              </a:rPr>
              <a:t>it’s</a:t>
            </a:r>
            <a:r>
              <a:rPr dirty="0" sz="2100" spc="-10">
                <a:latin typeface="Trebuchet MS"/>
                <a:cs typeface="Trebuchet MS"/>
              </a:rPr>
              <a:t> </a:t>
            </a:r>
            <a:r>
              <a:rPr dirty="0" sz="2100" spc="165">
                <a:latin typeface="Trebuchet MS"/>
                <a:cs typeface="Trebuchet MS"/>
              </a:rPr>
              <a:t>own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75">
                <a:latin typeface="Trebuchet MS"/>
                <a:cs typeface="Trebuchet MS"/>
              </a:rPr>
              <a:t>database.</a:t>
            </a:r>
            <a:r>
              <a:rPr dirty="0" sz="2100" spc="30">
                <a:latin typeface="Trebuchet MS"/>
                <a:cs typeface="Trebuchet MS"/>
              </a:rPr>
              <a:t> </a:t>
            </a:r>
            <a:r>
              <a:rPr dirty="0" sz="2100" spc="105">
                <a:latin typeface="Trebuchet MS"/>
                <a:cs typeface="Trebuchet MS"/>
              </a:rPr>
              <a:t>One</a:t>
            </a:r>
            <a:r>
              <a:rPr dirty="0" sz="2100" spc="25">
                <a:latin typeface="Trebuchet MS"/>
                <a:cs typeface="Trebuchet MS"/>
              </a:rPr>
              <a:t> </a:t>
            </a:r>
            <a:r>
              <a:rPr dirty="0" sz="2100" spc="75">
                <a:latin typeface="Trebuchet MS"/>
                <a:cs typeface="Trebuchet MS"/>
              </a:rPr>
              <a:t>module</a:t>
            </a:r>
            <a:r>
              <a:rPr dirty="0" sz="2100" spc="30">
                <a:latin typeface="Trebuchet MS"/>
                <a:cs typeface="Trebuchet MS"/>
              </a:rPr>
              <a:t> </a:t>
            </a:r>
            <a:r>
              <a:rPr dirty="0" sz="2100" spc="145">
                <a:latin typeface="Trebuchet MS"/>
                <a:cs typeface="Trebuchet MS"/>
              </a:rPr>
              <a:t>can</a:t>
            </a:r>
            <a:r>
              <a:rPr dirty="0" sz="2100" spc="-70">
                <a:latin typeface="Trebuchet MS"/>
                <a:cs typeface="Trebuchet MS"/>
              </a:rPr>
              <a:t> </a:t>
            </a:r>
            <a:r>
              <a:rPr dirty="0" sz="2100" spc="100">
                <a:latin typeface="Trebuchet MS"/>
                <a:cs typeface="Trebuchet MS"/>
              </a:rPr>
              <a:t>have</a:t>
            </a:r>
            <a:r>
              <a:rPr dirty="0" sz="2100" spc="25">
                <a:latin typeface="Trebuchet MS"/>
                <a:cs typeface="Trebuchet MS"/>
              </a:rPr>
              <a:t> </a:t>
            </a:r>
            <a:r>
              <a:rPr dirty="0" sz="2100" spc="-5">
                <a:latin typeface="Trebuchet MS"/>
                <a:cs typeface="Trebuchet MS"/>
              </a:rPr>
              <a:t>sql,</a:t>
            </a:r>
            <a:r>
              <a:rPr dirty="0" sz="2100" spc="-35">
                <a:latin typeface="Trebuchet MS"/>
                <a:cs typeface="Trebuchet MS"/>
              </a:rPr>
              <a:t> </a:t>
            </a:r>
            <a:r>
              <a:rPr dirty="0" sz="2100" spc="55">
                <a:latin typeface="Trebuchet MS"/>
                <a:cs typeface="Trebuchet MS"/>
              </a:rPr>
              <a:t>another</a:t>
            </a:r>
            <a:r>
              <a:rPr dirty="0" sz="2100" spc="-85">
                <a:latin typeface="Trebuchet MS"/>
                <a:cs typeface="Trebuchet MS"/>
              </a:rPr>
              <a:t> </a:t>
            </a:r>
            <a:r>
              <a:rPr dirty="0" sz="2100" spc="100">
                <a:latin typeface="Trebuchet MS"/>
                <a:cs typeface="Trebuchet MS"/>
              </a:rPr>
              <a:t>one  </a:t>
            </a:r>
            <a:r>
              <a:rPr dirty="0" sz="2100" spc="114">
                <a:latin typeface="Trebuchet MS"/>
                <a:cs typeface="Trebuchet MS"/>
              </a:rPr>
              <a:t>can</a:t>
            </a:r>
            <a:r>
              <a:rPr dirty="0" sz="2100" spc="20">
                <a:latin typeface="Trebuchet MS"/>
                <a:cs typeface="Trebuchet MS"/>
              </a:rPr>
              <a:t> </a:t>
            </a:r>
            <a:r>
              <a:rPr dirty="0" sz="2100" spc="100">
                <a:latin typeface="Trebuchet MS"/>
                <a:cs typeface="Trebuchet MS"/>
              </a:rPr>
              <a:t>have</a:t>
            </a:r>
            <a:r>
              <a:rPr dirty="0" sz="2100" spc="25">
                <a:latin typeface="Trebuchet MS"/>
                <a:cs typeface="Trebuchet MS"/>
              </a:rPr>
              <a:t> </a:t>
            </a:r>
            <a:r>
              <a:rPr dirty="0" sz="2100" spc="170">
                <a:latin typeface="Trebuchet MS"/>
                <a:cs typeface="Trebuchet MS"/>
              </a:rPr>
              <a:t>mongoDB</a:t>
            </a:r>
            <a:r>
              <a:rPr dirty="0" sz="2100" spc="50">
                <a:latin typeface="Trebuchet MS"/>
                <a:cs typeface="Trebuchet MS"/>
              </a:rPr>
              <a:t> </a:t>
            </a:r>
            <a:r>
              <a:rPr dirty="0" sz="2100" spc="120">
                <a:latin typeface="Trebuchet MS"/>
                <a:cs typeface="Trebuchet MS"/>
              </a:rPr>
              <a:t>and</a:t>
            </a:r>
            <a:r>
              <a:rPr dirty="0" sz="2100" spc="-25">
                <a:latin typeface="Trebuchet MS"/>
                <a:cs typeface="Trebuchet MS"/>
              </a:rPr>
              <a:t> </a:t>
            </a:r>
            <a:r>
              <a:rPr dirty="0" sz="2100" spc="200">
                <a:latin typeface="Trebuchet MS"/>
                <a:cs typeface="Trebuchet MS"/>
              </a:rPr>
              <a:t>so</a:t>
            </a:r>
            <a:r>
              <a:rPr dirty="0" sz="2100" spc="-15">
                <a:latin typeface="Trebuchet MS"/>
                <a:cs typeface="Trebuchet MS"/>
              </a:rPr>
              <a:t> </a:t>
            </a:r>
            <a:r>
              <a:rPr dirty="0" sz="2100" spc="25">
                <a:latin typeface="Trebuchet MS"/>
                <a:cs typeface="Trebuchet MS"/>
              </a:rPr>
              <a:t>on.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52450">
              <a:lnSpc>
                <a:spcPct val="100000"/>
              </a:lnSpc>
              <a:spcBef>
                <a:spcPts val="100"/>
              </a:spcBef>
            </a:pPr>
            <a:r>
              <a:rPr dirty="0" spc="160"/>
              <a:t>Thank</a:t>
            </a:r>
            <a:r>
              <a:rPr dirty="0" spc="-325"/>
              <a:t> </a:t>
            </a:r>
            <a:r>
              <a:rPr dirty="0" spc="260"/>
              <a:t>you</a:t>
            </a:r>
          </a:p>
        </p:txBody>
      </p:sp>
      <p:sp>
        <p:nvSpPr>
          <p:cNvPr id="3" name="object 3"/>
          <p:cNvSpPr/>
          <p:nvPr/>
        </p:nvSpPr>
        <p:spPr>
          <a:xfrm>
            <a:off x="4079735" y="3254425"/>
            <a:ext cx="186690" cy="220979"/>
          </a:xfrm>
          <a:custGeom>
            <a:avLst/>
            <a:gdLst/>
            <a:ahLst/>
            <a:cxnLst/>
            <a:rect l="l" t="t" r="r" b="b"/>
            <a:pathLst>
              <a:path w="186689" h="220979">
                <a:moveTo>
                  <a:pt x="0" y="220599"/>
                </a:moveTo>
                <a:lnTo>
                  <a:pt x="0" y="0"/>
                </a:lnTo>
                <a:lnTo>
                  <a:pt x="186436" y="110362"/>
                </a:lnTo>
                <a:lnTo>
                  <a:pt x="0" y="220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342900"/>
            <a:ext cx="4650105" cy="4673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110">
                <a:solidFill>
                  <a:srgbClr val="000000"/>
                </a:solidFill>
              </a:rPr>
              <a:t>Challenges </a:t>
            </a:r>
            <a:r>
              <a:rPr dirty="0" sz="2900" spc="-5">
                <a:solidFill>
                  <a:srgbClr val="000000"/>
                </a:solidFill>
              </a:rPr>
              <a:t>in</a:t>
            </a:r>
            <a:r>
              <a:rPr dirty="0" sz="2900" spc="-509">
                <a:solidFill>
                  <a:srgbClr val="000000"/>
                </a:solidFill>
              </a:rPr>
              <a:t> </a:t>
            </a:r>
            <a:r>
              <a:rPr dirty="0" sz="2900" spc="110">
                <a:solidFill>
                  <a:srgbClr val="000000"/>
                </a:solidFill>
              </a:rPr>
              <a:t>Microservice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698500" y="1150619"/>
            <a:ext cx="10213340" cy="3335020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440"/>
              </a:spcBef>
              <a:buSzPct val="91304"/>
              <a:buChar char="●"/>
              <a:tabLst>
                <a:tab pos="456565" algn="l"/>
                <a:tab pos="457200" algn="l"/>
              </a:tabLst>
            </a:pPr>
            <a:r>
              <a:rPr dirty="0" sz="2300" spc="25">
                <a:latin typeface="Trebuchet MS"/>
                <a:cs typeface="Trebuchet MS"/>
              </a:rPr>
              <a:t>Testing </a:t>
            </a:r>
            <a:r>
              <a:rPr dirty="0" sz="2300" spc="114">
                <a:latin typeface="Trebuchet MS"/>
                <a:cs typeface="Trebuchet MS"/>
              </a:rPr>
              <a:t>can </a:t>
            </a:r>
            <a:r>
              <a:rPr dirty="0" sz="2300" spc="55">
                <a:latin typeface="Trebuchet MS"/>
                <a:cs typeface="Trebuchet MS"/>
              </a:rPr>
              <a:t>be</a:t>
            </a:r>
            <a:r>
              <a:rPr dirty="0" sz="2300" spc="-360">
                <a:latin typeface="Trebuchet MS"/>
                <a:cs typeface="Trebuchet MS"/>
              </a:rPr>
              <a:t> </a:t>
            </a:r>
            <a:r>
              <a:rPr dirty="0" sz="2300" spc="35">
                <a:latin typeface="Trebuchet MS"/>
                <a:cs typeface="Trebuchet MS"/>
              </a:rPr>
              <a:t>complex.</a:t>
            </a:r>
            <a:endParaRPr sz="2300">
              <a:latin typeface="Trebuchet MS"/>
              <a:cs typeface="Trebuchet MS"/>
            </a:endParaRPr>
          </a:p>
          <a:p>
            <a:pPr marL="457200" indent="-444500">
              <a:lnSpc>
                <a:spcPct val="100000"/>
              </a:lnSpc>
              <a:spcBef>
                <a:spcPts val="1340"/>
              </a:spcBef>
              <a:buSzPct val="91304"/>
              <a:buChar char="●"/>
              <a:tabLst>
                <a:tab pos="456565" algn="l"/>
                <a:tab pos="457200" algn="l"/>
              </a:tabLst>
            </a:pPr>
            <a:r>
              <a:rPr dirty="0" sz="2300" spc="50">
                <a:latin typeface="Trebuchet MS"/>
                <a:cs typeface="Trebuchet MS"/>
              </a:rPr>
              <a:t>Requires </a:t>
            </a:r>
            <a:r>
              <a:rPr dirty="0" sz="2300" spc="110">
                <a:latin typeface="Trebuchet MS"/>
                <a:cs typeface="Trebuchet MS"/>
              </a:rPr>
              <a:t>devops</a:t>
            </a:r>
            <a:r>
              <a:rPr dirty="0" sz="2300" spc="-215">
                <a:latin typeface="Trebuchet MS"/>
                <a:cs typeface="Trebuchet MS"/>
              </a:rPr>
              <a:t> </a:t>
            </a:r>
            <a:r>
              <a:rPr dirty="0" sz="2300" spc="-45">
                <a:latin typeface="Trebuchet MS"/>
                <a:cs typeface="Trebuchet MS"/>
              </a:rPr>
              <a:t>culture.</a:t>
            </a:r>
            <a:endParaRPr sz="2300">
              <a:latin typeface="Trebuchet MS"/>
              <a:cs typeface="Trebuchet MS"/>
            </a:endParaRPr>
          </a:p>
          <a:p>
            <a:pPr marL="457200" marR="5080" indent="-444500">
              <a:lnSpc>
                <a:spcPts val="4100"/>
              </a:lnSpc>
              <a:spcBef>
                <a:spcPts val="259"/>
              </a:spcBef>
              <a:buSzPct val="91304"/>
              <a:buChar char="●"/>
              <a:tabLst>
                <a:tab pos="456565" algn="l"/>
                <a:tab pos="457200" algn="l"/>
              </a:tabLst>
            </a:pPr>
            <a:r>
              <a:rPr dirty="0" sz="2300" spc="70">
                <a:latin typeface="Trebuchet MS"/>
                <a:cs typeface="Trebuchet MS"/>
              </a:rPr>
              <a:t>Large</a:t>
            </a:r>
            <a:r>
              <a:rPr dirty="0" sz="2300" spc="-50">
                <a:latin typeface="Trebuchet MS"/>
                <a:cs typeface="Trebuchet MS"/>
              </a:rPr>
              <a:t> </a:t>
            </a:r>
            <a:r>
              <a:rPr dirty="0" sz="2300" spc="60">
                <a:latin typeface="Trebuchet MS"/>
                <a:cs typeface="Trebuchet MS"/>
              </a:rPr>
              <a:t>number</a:t>
            </a:r>
            <a:r>
              <a:rPr dirty="0" sz="2300" spc="-114">
                <a:latin typeface="Trebuchet MS"/>
                <a:cs typeface="Trebuchet MS"/>
              </a:rPr>
              <a:t> </a:t>
            </a:r>
            <a:r>
              <a:rPr dirty="0" sz="2300" spc="65">
                <a:latin typeface="Trebuchet MS"/>
                <a:cs typeface="Trebuchet MS"/>
              </a:rPr>
              <a:t>of</a:t>
            </a:r>
            <a:r>
              <a:rPr dirty="0" sz="2300" spc="-10">
                <a:latin typeface="Trebuchet MS"/>
                <a:cs typeface="Trebuchet MS"/>
              </a:rPr>
              <a:t> </a:t>
            </a:r>
            <a:r>
              <a:rPr dirty="0" sz="2300" spc="40">
                <a:latin typeface="Trebuchet MS"/>
                <a:cs typeface="Trebuchet MS"/>
              </a:rPr>
              <a:t>microservices</a:t>
            </a:r>
            <a:r>
              <a:rPr dirty="0" sz="2300" spc="-75">
                <a:latin typeface="Trebuchet MS"/>
                <a:cs typeface="Trebuchet MS"/>
              </a:rPr>
              <a:t> </a:t>
            </a:r>
            <a:r>
              <a:rPr dirty="0" sz="2300" spc="75">
                <a:latin typeface="Trebuchet MS"/>
                <a:cs typeface="Trebuchet MS"/>
              </a:rPr>
              <a:t>places</a:t>
            </a:r>
            <a:r>
              <a:rPr dirty="0" sz="2300" spc="-75">
                <a:latin typeface="Trebuchet MS"/>
                <a:cs typeface="Trebuchet MS"/>
              </a:rPr>
              <a:t> </a:t>
            </a:r>
            <a:r>
              <a:rPr dirty="0" sz="2300" spc="135">
                <a:latin typeface="Trebuchet MS"/>
                <a:cs typeface="Trebuchet MS"/>
              </a:rPr>
              <a:t>a</a:t>
            </a:r>
            <a:r>
              <a:rPr dirty="0" sz="2300" spc="-35">
                <a:latin typeface="Trebuchet MS"/>
                <a:cs typeface="Trebuchet MS"/>
              </a:rPr>
              <a:t> </a:t>
            </a:r>
            <a:r>
              <a:rPr dirty="0" sz="2300" spc="60">
                <a:latin typeface="Trebuchet MS"/>
                <a:cs typeface="Trebuchet MS"/>
              </a:rPr>
              <a:t>overhead</a:t>
            </a:r>
            <a:r>
              <a:rPr dirty="0" sz="2300" spc="-105">
                <a:latin typeface="Trebuchet MS"/>
                <a:cs typeface="Trebuchet MS"/>
              </a:rPr>
              <a:t> </a:t>
            </a:r>
            <a:r>
              <a:rPr dirty="0" sz="2300" spc="-25">
                <a:latin typeface="Trebuchet MS"/>
                <a:cs typeface="Trebuchet MS"/>
              </a:rPr>
              <a:t>to</a:t>
            </a:r>
            <a:r>
              <a:rPr dirty="0" sz="2300">
                <a:latin typeface="Trebuchet MS"/>
                <a:cs typeface="Trebuchet MS"/>
              </a:rPr>
              <a:t> </a:t>
            </a:r>
            <a:r>
              <a:rPr dirty="0" sz="2300" spc="60">
                <a:latin typeface="Trebuchet MS"/>
                <a:cs typeface="Trebuchet MS"/>
              </a:rPr>
              <a:t>keep</a:t>
            </a:r>
            <a:r>
              <a:rPr dirty="0" sz="2300" spc="-5">
                <a:latin typeface="Trebuchet MS"/>
                <a:cs typeface="Trebuchet MS"/>
              </a:rPr>
              <a:t> </a:t>
            </a:r>
            <a:r>
              <a:rPr dirty="0" sz="2300">
                <a:latin typeface="Trebuchet MS"/>
                <a:cs typeface="Trebuchet MS"/>
              </a:rPr>
              <a:t>track</a:t>
            </a:r>
            <a:r>
              <a:rPr dirty="0" sz="2300" spc="-35">
                <a:latin typeface="Trebuchet MS"/>
                <a:cs typeface="Trebuchet MS"/>
              </a:rPr>
              <a:t> </a:t>
            </a:r>
            <a:r>
              <a:rPr dirty="0" sz="2300" spc="15">
                <a:latin typeface="Trebuchet MS"/>
                <a:cs typeface="Trebuchet MS"/>
              </a:rPr>
              <a:t>of</a:t>
            </a:r>
            <a:r>
              <a:rPr dirty="0" sz="2300" spc="-10">
                <a:latin typeface="Trebuchet MS"/>
                <a:cs typeface="Trebuchet MS"/>
              </a:rPr>
              <a:t> </a:t>
            </a:r>
            <a:r>
              <a:rPr dirty="0" sz="2300" spc="15">
                <a:latin typeface="Trebuchet MS"/>
                <a:cs typeface="Trebuchet MS"/>
              </a:rPr>
              <a:t>them  </a:t>
            </a:r>
            <a:r>
              <a:rPr dirty="0" sz="2300" spc="90">
                <a:latin typeface="Trebuchet MS"/>
                <a:cs typeface="Trebuchet MS"/>
              </a:rPr>
              <a:t>when </a:t>
            </a:r>
            <a:r>
              <a:rPr dirty="0" sz="2300" spc="-25">
                <a:latin typeface="Trebuchet MS"/>
                <a:cs typeface="Trebuchet MS"/>
              </a:rPr>
              <a:t>the </a:t>
            </a:r>
            <a:r>
              <a:rPr dirty="0" sz="2300" spc="40">
                <a:latin typeface="Trebuchet MS"/>
                <a:cs typeface="Trebuchet MS"/>
              </a:rPr>
              <a:t>service </a:t>
            </a:r>
            <a:r>
              <a:rPr dirty="0" sz="2300" spc="45">
                <a:latin typeface="Trebuchet MS"/>
                <a:cs typeface="Trebuchet MS"/>
              </a:rPr>
              <a:t>is</a:t>
            </a:r>
            <a:r>
              <a:rPr dirty="0" sz="2300" spc="-345">
                <a:latin typeface="Trebuchet MS"/>
                <a:cs typeface="Trebuchet MS"/>
              </a:rPr>
              <a:t> </a:t>
            </a:r>
            <a:r>
              <a:rPr dirty="0" sz="2300" spc="50">
                <a:latin typeface="Trebuchet MS"/>
                <a:cs typeface="Trebuchet MS"/>
              </a:rPr>
              <a:t>down.</a:t>
            </a:r>
            <a:endParaRPr sz="2300">
              <a:latin typeface="Trebuchet MS"/>
              <a:cs typeface="Trebuchet MS"/>
            </a:endParaRPr>
          </a:p>
          <a:p>
            <a:pPr marL="457200" indent="-444500">
              <a:lnSpc>
                <a:spcPct val="100000"/>
              </a:lnSpc>
              <a:spcBef>
                <a:spcPts val="1880"/>
              </a:spcBef>
              <a:buChar char="●"/>
              <a:tabLst>
                <a:tab pos="456565" algn="l"/>
                <a:tab pos="457200" algn="l"/>
              </a:tabLst>
            </a:pPr>
            <a:r>
              <a:rPr dirty="0" sz="2100" spc="80">
                <a:latin typeface="Trebuchet MS"/>
                <a:cs typeface="Trebuchet MS"/>
              </a:rPr>
              <a:t>Up-front</a:t>
            </a:r>
            <a:r>
              <a:rPr dirty="0" sz="2100" spc="-5">
                <a:latin typeface="Trebuchet MS"/>
                <a:cs typeface="Trebuchet MS"/>
              </a:rPr>
              <a:t> </a:t>
            </a:r>
            <a:r>
              <a:rPr dirty="0" sz="2100" spc="110">
                <a:latin typeface="Trebuchet MS"/>
                <a:cs typeface="Trebuchet MS"/>
              </a:rPr>
              <a:t>costs</a:t>
            </a:r>
            <a:r>
              <a:rPr dirty="0" sz="2100" spc="-15">
                <a:latin typeface="Trebuchet MS"/>
                <a:cs typeface="Trebuchet MS"/>
              </a:rPr>
              <a:t> </a:t>
            </a:r>
            <a:r>
              <a:rPr dirty="0" sz="2100" spc="140">
                <a:latin typeface="Trebuchet MS"/>
                <a:cs typeface="Trebuchet MS"/>
              </a:rPr>
              <a:t>may</a:t>
            </a:r>
            <a:r>
              <a:rPr dirty="0" sz="2100" spc="45">
                <a:latin typeface="Trebuchet MS"/>
                <a:cs typeface="Trebuchet MS"/>
              </a:rPr>
              <a:t> </a:t>
            </a:r>
            <a:r>
              <a:rPr dirty="0" sz="2100" spc="110">
                <a:latin typeface="Trebuchet MS"/>
                <a:cs typeface="Trebuchet MS"/>
              </a:rPr>
              <a:t>be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50">
                <a:latin typeface="Trebuchet MS"/>
                <a:cs typeface="Trebuchet MS"/>
              </a:rPr>
              <a:t>higher</a:t>
            </a:r>
            <a:r>
              <a:rPr dirty="0" sz="2100" spc="15">
                <a:latin typeface="Trebuchet MS"/>
                <a:cs typeface="Trebuchet MS"/>
              </a:rPr>
              <a:t> </a:t>
            </a:r>
            <a:r>
              <a:rPr dirty="0" sz="2100" spc="-5">
                <a:latin typeface="Trebuchet MS"/>
                <a:cs typeface="Trebuchet MS"/>
              </a:rPr>
              <a:t>with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70">
                <a:latin typeface="Trebuchet MS"/>
                <a:cs typeface="Trebuchet MS"/>
              </a:rPr>
              <a:t>microservices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rebuchet MS"/>
              <a:buChar char="●"/>
            </a:pPr>
            <a:endParaRPr sz="2100">
              <a:latin typeface="Trebuchet MS"/>
              <a:cs typeface="Trebuchet MS"/>
            </a:endParaRPr>
          </a:p>
          <a:p>
            <a:pPr marL="457200" indent="-444500">
              <a:lnSpc>
                <a:spcPct val="100000"/>
              </a:lnSpc>
              <a:buChar char="●"/>
              <a:tabLst>
                <a:tab pos="456565" algn="l"/>
                <a:tab pos="457200" algn="l"/>
              </a:tabLst>
            </a:pPr>
            <a:r>
              <a:rPr dirty="0" sz="2100" spc="130">
                <a:latin typeface="Trebuchet MS"/>
                <a:cs typeface="Trebuchet MS"/>
              </a:rPr>
              <a:t>Debugging </a:t>
            </a:r>
            <a:r>
              <a:rPr dirty="0" sz="2100" spc="150">
                <a:latin typeface="Trebuchet MS"/>
                <a:cs typeface="Trebuchet MS"/>
              </a:rPr>
              <a:t>becomes </a:t>
            </a:r>
            <a:r>
              <a:rPr dirty="0" sz="2100" spc="70">
                <a:latin typeface="Trebuchet MS"/>
                <a:cs typeface="Trebuchet MS"/>
              </a:rPr>
              <a:t>more </a:t>
            </a:r>
            <a:r>
              <a:rPr dirty="0" sz="2100" spc="60">
                <a:latin typeface="Trebuchet MS"/>
                <a:cs typeface="Trebuchet MS"/>
              </a:rPr>
              <a:t>challenging </a:t>
            </a:r>
            <a:r>
              <a:rPr dirty="0" sz="2100" spc="-5">
                <a:latin typeface="Trebuchet MS"/>
                <a:cs typeface="Trebuchet MS"/>
              </a:rPr>
              <a:t>with</a:t>
            </a:r>
            <a:r>
              <a:rPr dirty="0" sz="2100" spc="-420">
                <a:latin typeface="Trebuchet MS"/>
                <a:cs typeface="Trebuchet MS"/>
              </a:rPr>
              <a:t> </a:t>
            </a:r>
            <a:r>
              <a:rPr dirty="0" sz="2100" spc="50">
                <a:latin typeface="Trebuchet MS"/>
                <a:cs typeface="Trebuchet MS"/>
              </a:rPr>
              <a:t>microservices.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57200"/>
            <a:ext cx="3320415" cy="406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65">
                <a:solidFill>
                  <a:srgbClr val="000000"/>
                </a:solidFill>
              </a:rPr>
              <a:t>Project </a:t>
            </a:r>
            <a:r>
              <a:rPr dirty="0" sz="2500" spc="85">
                <a:solidFill>
                  <a:srgbClr val="000000"/>
                </a:solidFill>
              </a:rPr>
              <a:t>Architecture</a:t>
            </a:r>
            <a:r>
              <a:rPr dirty="0" sz="2500" spc="-140">
                <a:solidFill>
                  <a:srgbClr val="000000"/>
                </a:solidFill>
              </a:rPr>
              <a:t> </a:t>
            </a:r>
            <a:r>
              <a:rPr dirty="0" sz="2500" spc="-275">
                <a:solidFill>
                  <a:srgbClr val="000000"/>
                </a:solidFill>
              </a:rPr>
              <a:t>: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494441" y="1623555"/>
            <a:ext cx="2338070" cy="481330"/>
          </a:xfrm>
          <a:prstGeom prst="rect">
            <a:avLst/>
          </a:prstGeom>
          <a:solidFill>
            <a:srgbClr val="EBEBEB"/>
          </a:solidFill>
          <a:ln w="25400">
            <a:solidFill>
              <a:srgbClr val="2B3C42"/>
            </a:solidFill>
          </a:ln>
        </p:spPr>
        <p:txBody>
          <a:bodyPr wrap="square" lIns="0" tIns="52705" rIns="0" bIns="0" rtlCol="0" vert="horz">
            <a:spAutoFit/>
          </a:bodyPr>
          <a:lstStyle/>
          <a:p>
            <a:pPr marL="559435">
              <a:lnSpc>
                <a:spcPct val="100000"/>
              </a:lnSpc>
              <a:spcBef>
                <a:spcPts val="415"/>
              </a:spcBef>
            </a:pPr>
            <a:r>
              <a:rPr dirty="0" sz="2100" spc="85">
                <a:latin typeface="Trebuchet MS"/>
                <a:cs typeface="Trebuchet MS"/>
              </a:rPr>
              <a:t>Customer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73911" y="6078728"/>
            <a:ext cx="3138805" cy="378460"/>
          </a:xfrm>
          <a:prstGeom prst="rect">
            <a:avLst/>
          </a:prstGeom>
          <a:solidFill>
            <a:srgbClr val="EBEBEB"/>
          </a:solidFill>
          <a:ln w="25400">
            <a:solidFill>
              <a:srgbClr val="2B3C4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87045">
              <a:lnSpc>
                <a:spcPts val="2715"/>
              </a:lnSpc>
            </a:pPr>
            <a:r>
              <a:rPr dirty="0" sz="2400" spc="20">
                <a:latin typeface="Trebuchet MS"/>
                <a:cs typeface="Trebuchet MS"/>
              </a:rPr>
              <a:t>Delete</a:t>
            </a:r>
            <a:r>
              <a:rPr dirty="0" sz="2400" spc="-150">
                <a:latin typeface="Trebuchet MS"/>
                <a:cs typeface="Trebuchet MS"/>
              </a:rPr>
              <a:t> </a:t>
            </a:r>
            <a:r>
              <a:rPr dirty="0" sz="2400" spc="85">
                <a:latin typeface="Trebuchet MS"/>
                <a:cs typeface="Trebuchet MS"/>
              </a:rPr>
              <a:t>Account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4441" y="4615103"/>
            <a:ext cx="2338070" cy="481330"/>
          </a:xfrm>
          <a:prstGeom prst="rect">
            <a:avLst/>
          </a:prstGeom>
          <a:solidFill>
            <a:srgbClr val="EBEBEB"/>
          </a:solidFill>
          <a:ln w="25400">
            <a:solidFill>
              <a:srgbClr val="2B3C42"/>
            </a:solidFill>
          </a:ln>
        </p:spPr>
        <p:txBody>
          <a:bodyPr wrap="square" lIns="0" tIns="58419" rIns="0" bIns="0" rtlCol="0" vert="horz">
            <a:spAutoFit/>
          </a:bodyPr>
          <a:lstStyle/>
          <a:p>
            <a:pPr marL="546735">
              <a:lnSpc>
                <a:spcPct val="100000"/>
              </a:lnSpc>
              <a:spcBef>
                <a:spcPts val="459"/>
              </a:spcBef>
            </a:pPr>
            <a:r>
              <a:rPr dirty="0" sz="2100" spc="85">
                <a:latin typeface="Trebuchet MS"/>
                <a:cs typeface="Trebuchet MS"/>
              </a:rPr>
              <a:t>Employee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73911" y="5182946"/>
            <a:ext cx="3138805" cy="735330"/>
          </a:xfrm>
          <a:prstGeom prst="rect">
            <a:avLst/>
          </a:prstGeom>
          <a:solidFill>
            <a:srgbClr val="EBEBEB"/>
          </a:solidFill>
          <a:ln w="25400">
            <a:solidFill>
              <a:srgbClr val="2B3C4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22225">
              <a:lnSpc>
                <a:spcPts val="2630"/>
              </a:lnSpc>
            </a:pPr>
            <a:r>
              <a:rPr dirty="0" sz="2400" spc="60">
                <a:latin typeface="Trebuchet MS"/>
                <a:cs typeface="Trebuchet MS"/>
              </a:rPr>
              <a:t>Service</a:t>
            </a:r>
            <a:r>
              <a:rPr dirty="0" sz="2400" spc="-155">
                <a:latin typeface="Trebuchet MS"/>
                <a:cs typeface="Trebuchet MS"/>
              </a:rPr>
              <a:t> </a:t>
            </a:r>
            <a:r>
              <a:rPr dirty="0" sz="2400" spc="125">
                <a:latin typeface="Trebuchet MS"/>
                <a:cs typeface="Trebuchet MS"/>
              </a:rPr>
              <a:t>Charge</a:t>
            </a:r>
            <a:endParaRPr sz="2400">
              <a:latin typeface="Trebuchet MS"/>
              <a:cs typeface="Trebuchet MS"/>
            </a:endParaRPr>
          </a:p>
          <a:p>
            <a:pPr algn="ctr" marL="10160">
              <a:lnSpc>
                <a:spcPts val="2840"/>
              </a:lnSpc>
            </a:pPr>
            <a:r>
              <a:rPr dirty="0" sz="2400" spc="70">
                <a:latin typeface="Trebuchet MS"/>
                <a:cs typeface="Trebuchet MS"/>
              </a:rPr>
              <a:t>Deduction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73911" y="4666703"/>
            <a:ext cx="3138805" cy="378460"/>
          </a:xfrm>
          <a:prstGeom prst="rect">
            <a:avLst/>
          </a:prstGeom>
          <a:solidFill>
            <a:srgbClr val="EBEBEB"/>
          </a:solidFill>
          <a:ln w="25400">
            <a:solidFill>
              <a:srgbClr val="2B3C4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34645">
              <a:lnSpc>
                <a:spcPts val="2635"/>
              </a:lnSpc>
            </a:pPr>
            <a:r>
              <a:rPr dirty="0" sz="2400" spc="60">
                <a:latin typeface="Trebuchet MS"/>
                <a:cs typeface="Trebuchet MS"/>
              </a:rPr>
              <a:t>Display</a:t>
            </a:r>
            <a:r>
              <a:rPr dirty="0" sz="2400" spc="-215">
                <a:latin typeface="Trebuchet MS"/>
                <a:cs typeface="Trebuchet MS"/>
              </a:rPr>
              <a:t> </a:t>
            </a:r>
            <a:r>
              <a:rPr dirty="0" sz="2400" spc="90">
                <a:latin typeface="Trebuchet MS"/>
                <a:cs typeface="Trebuchet MS"/>
              </a:rPr>
              <a:t>Customer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73911" y="3960698"/>
            <a:ext cx="3138805" cy="378460"/>
          </a:xfrm>
          <a:prstGeom prst="rect">
            <a:avLst/>
          </a:prstGeom>
          <a:solidFill>
            <a:srgbClr val="EBEBEB"/>
          </a:solidFill>
          <a:ln w="25400">
            <a:solidFill>
              <a:srgbClr val="2B3C4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74345">
              <a:lnSpc>
                <a:spcPts val="2695"/>
              </a:lnSpc>
            </a:pPr>
            <a:r>
              <a:rPr dirty="0" sz="2400" spc="30">
                <a:latin typeface="Trebuchet MS"/>
                <a:cs typeface="Trebuchet MS"/>
              </a:rPr>
              <a:t>Create</a:t>
            </a:r>
            <a:r>
              <a:rPr dirty="0" sz="2400" spc="-150">
                <a:latin typeface="Trebuchet MS"/>
                <a:cs typeface="Trebuchet MS"/>
              </a:rPr>
              <a:t> </a:t>
            </a:r>
            <a:r>
              <a:rPr dirty="0" sz="2400" spc="95">
                <a:latin typeface="Trebuchet MS"/>
                <a:cs typeface="Trebuchet MS"/>
              </a:rPr>
              <a:t>Account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73911" y="3254679"/>
            <a:ext cx="3138805" cy="378460"/>
          </a:xfrm>
          <a:prstGeom prst="rect">
            <a:avLst/>
          </a:prstGeom>
          <a:solidFill>
            <a:srgbClr val="EBEBEB"/>
          </a:solidFill>
          <a:ln w="25400">
            <a:solidFill>
              <a:srgbClr val="2B3C4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72745">
              <a:lnSpc>
                <a:spcPts val="2655"/>
              </a:lnSpc>
            </a:pPr>
            <a:r>
              <a:rPr dirty="0" sz="2400" spc="30">
                <a:latin typeface="Trebuchet MS"/>
                <a:cs typeface="Trebuchet MS"/>
              </a:rPr>
              <a:t>Create</a:t>
            </a:r>
            <a:r>
              <a:rPr dirty="0" sz="2400" spc="-150">
                <a:latin typeface="Trebuchet MS"/>
                <a:cs typeface="Trebuchet MS"/>
              </a:rPr>
              <a:t> </a:t>
            </a:r>
            <a:r>
              <a:rPr dirty="0" sz="2400" spc="90">
                <a:latin typeface="Trebuchet MS"/>
                <a:cs typeface="Trebuchet MS"/>
              </a:rPr>
              <a:t>Customer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73911" y="1675155"/>
            <a:ext cx="3138805" cy="378460"/>
          </a:xfrm>
          <a:prstGeom prst="rect">
            <a:avLst/>
          </a:prstGeom>
          <a:solidFill>
            <a:srgbClr val="EBEBEB"/>
          </a:solidFill>
          <a:ln w="25400">
            <a:solidFill>
              <a:srgbClr val="2B3C4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95044">
              <a:lnSpc>
                <a:spcPts val="2690"/>
              </a:lnSpc>
            </a:pPr>
            <a:r>
              <a:rPr dirty="0" sz="2400" spc="15">
                <a:latin typeface="Trebuchet MS"/>
                <a:cs typeface="Trebuchet MS"/>
              </a:rPr>
              <a:t>Transfer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73911" y="996948"/>
            <a:ext cx="3138805" cy="378460"/>
          </a:xfrm>
          <a:prstGeom prst="rect">
            <a:avLst/>
          </a:prstGeom>
          <a:solidFill>
            <a:srgbClr val="EBEBEB"/>
          </a:solidFill>
          <a:ln w="25400">
            <a:solidFill>
              <a:srgbClr val="2B3C4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893444">
              <a:lnSpc>
                <a:spcPts val="2630"/>
              </a:lnSpc>
            </a:pPr>
            <a:r>
              <a:rPr dirty="0" sz="2400" spc="55">
                <a:latin typeface="Trebuchet MS"/>
                <a:cs typeface="Trebuchet MS"/>
              </a:rPr>
              <a:t>Withdraw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11422" y="1675155"/>
            <a:ext cx="2338070" cy="378460"/>
          </a:xfrm>
          <a:prstGeom prst="rect">
            <a:avLst/>
          </a:prstGeom>
          <a:solidFill>
            <a:srgbClr val="EBEBEB"/>
          </a:solidFill>
          <a:ln w="25400">
            <a:solidFill>
              <a:srgbClr val="2B3C4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72795">
              <a:lnSpc>
                <a:spcPts val="2690"/>
              </a:lnSpc>
            </a:pPr>
            <a:r>
              <a:rPr dirty="0" sz="2400" spc="100">
                <a:latin typeface="Trebuchet MS"/>
                <a:cs typeface="Trebuchet MS"/>
              </a:rPr>
              <a:t>Login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1422" y="4666703"/>
            <a:ext cx="2338070" cy="378460"/>
          </a:xfrm>
          <a:prstGeom prst="rect">
            <a:avLst/>
          </a:prstGeom>
          <a:solidFill>
            <a:srgbClr val="EBEBEB"/>
          </a:solidFill>
          <a:ln w="25400">
            <a:solidFill>
              <a:srgbClr val="2B3C4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72795">
              <a:lnSpc>
                <a:spcPts val="2635"/>
              </a:lnSpc>
            </a:pPr>
            <a:r>
              <a:rPr dirty="0" sz="2400" spc="100">
                <a:latin typeface="Trebuchet MS"/>
                <a:cs typeface="Trebuchet MS"/>
              </a:rPr>
              <a:t>Login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73911" y="2279573"/>
            <a:ext cx="3138805" cy="378460"/>
          </a:xfrm>
          <a:prstGeom prst="rect">
            <a:avLst/>
          </a:prstGeom>
          <a:solidFill>
            <a:srgbClr val="EBEBEB"/>
          </a:solidFill>
          <a:ln w="25400">
            <a:solidFill>
              <a:srgbClr val="2B3C4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829944">
              <a:lnSpc>
                <a:spcPts val="2630"/>
              </a:lnSpc>
            </a:pPr>
            <a:r>
              <a:rPr dirty="0" sz="2400" spc="50">
                <a:latin typeface="Trebuchet MS"/>
                <a:cs typeface="Trebuchet MS"/>
              </a:rPr>
              <a:t>Statement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136360" y="1186150"/>
            <a:ext cx="1237615" cy="1283970"/>
            <a:chOff x="6136360" y="1186150"/>
            <a:chExt cx="1237615" cy="1283970"/>
          </a:xfrm>
        </p:grpSpPr>
        <p:sp>
          <p:nvSpPr>
            <p:cNvPr id="16" name="object 16"/>
            <p:cNvSpPr/>
            <p:nvPr/>
          </p:nvSpPr>
          <p:spPr>
            <a:xfrm>
              <a:off x="6149060" y="1235356"/>
              <a:ext cx="1136015" cy="629285"/>
            </a:xfrm>
            <a:custGeom>
              <a:avLst/>
              <a:gdLst/>
              <a:ahLst/>
              <a:cxnLst/>
              <a:rect l="l" t="t" r="r" b="b"/>
              <a:pathLst>
                <a:path w="1136015" h="629285">
                  <a:moveTo>
                    <a:pt x="0" y="628799"/>
                  </a:moveTo>
                  <a:lnTo>
                    <a:pt x="1135926" y="0"/>
                  </a:lnTo>
                </a:path>
              </a:pathLst>
            </a:custGeom>
            <a:ln w="25399">
              <a:solidFill>
                <a:srgbClr val="2B3C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246201" y="1186150"/>
              <a:ext cx="128270" cy="105410"/>
            </a:xfrm>
            <a:custGeom>
              <a:avLst/>
              <a:gdLst/>
              <a:ahLst/>
              <a:cxnLst/>
              <a:rect l="l" t="t" r="r" b="b"/>
              <a:pathLst>
                <a:path w="128270" h="105409">
                  <a:moveTo>
                    <a:pt x="55410" y="105401"/>
                  </a:moveTo>
                  <a:lnTo>
                    <a:pt x="0" y="5429"/>
                  </a:lnTo>
                  <a:lnTo>
                    <a:pt x="127673" y="0"/>
                  </a:lnTo>
                  <a:lnTo>
                    <a:pt x="55410" y="105401"/>
                  </a:lnTo>
                  <a:close/>
                </a:path>
              </a:pathLst>
            </a:custGeom>
            <a:solidFill>
              <a:srgbClr val="2B3C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149060" y="1864156"/>
              <a:ext cx="1123315" cy="2540"/>
            </a:xfrm>
            <a:custGeom>
              <a:avLst/>
              <a:gdLst/>
              <a:ahLst/>
              <a:cxnLst/>
              <a:rect l="l" t="t" r="r" b="b"/>
              <a:pathLst>
                <a:path w="1123315" h="2539">
                  <a:moveTo>
                    <a:pt x="0" y="0"/>
                  </a:moveTo>
                  <a:lnTo>
                    <a:pt x="1123213" y="1943"/>
                  </a:lnTo>
                </a:path>
              </a:pathLst>
            </a:custGeom>
            <a:ln w="25399">
              <a:solidFill>
                <a:srgbClr val="2B3C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259574" y="180912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299"/>
                  </a:moveTo>
                  <a:lnTo>
                    <a:pt x="0" y="0"/>
                  </a:lnTo>
                  <a:lnTo>
                    <a:pt x="114300" y="57149"/>
                  </a:lnTo>
                  <a:lnTo>
                    <a:pt x="0" y="114299"/>
                  </a:lnTo>
                  <a:close/>
                </a:path>
              </a:pathLst>
            </a:custGeom>
            <a:solidFill>
              <a:srgbClr val="2B3C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149060" y="1864156"/>
              <a:ext cx="1134110" cy="560070"/>
            </a:xfrm>
            <a:custGeom>
              <a:avLst/>
              <a:gdLst/>
              <a:ahLst/>
              <a:cxnLst/>
              <a:rect l="l" t="t" r="r" b="b"/>
              <a:pathLst>
                <a:path w="1134109" h="560069">
                  <a:moveTo>
                    <a:pt x="0" y="0"/>
                  </a:moveTo>
                  <a:lnTo>
                    <a:pt x="1133703" y="559447"/>
                  </a:lnTo>
                </a:path>
              </a:pathLst>
            </a:custGeom>
            <a:ln w="25400">
              <a:solidFill>
                <a:srgbClr val="2B3C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246086" y="2367102"/>
              <a:ext cx="128270" cy="102870"/>
            </a:xfrm>
            <a:custGeom>
              <a:avLst/>
              <a:gdLst/>
              <a:ahLst/>
              <a:cxnLst/>
              <a:rect l="l" t="t" r="r" b="b"/>
              <a:pathLst>
                <a:path w="128270" h="102869">
                  <a:moveTo>
                    <a:pt x="0" y="102730"/>
                  </a:moveTo>
                  <a:lnTo>
                    <a:pt x="50114" y="0"/>
                  </a:lnTo>
                  <a:lnTo>
                    <a:pt x="127787" y="101473"/>
                  </a:lnTo>
                  <a:lnTo>
                    <a:pt x="0" y="102730"/>
                  </a:lnTo>
                  <a:close/>
                </a:path>
              </a:pathLst>
            </a:custGeom>
            <a:solidFill>
              <a:srgbClr val="2B3C4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2819374" y="1809127"/>
            <a:ext cx="992505" cy="114300"/>
            <a:chOff x="2819374" y="1809127"/>
            <a:chExt cx="992505" cy="114300"/>
          </a:xfrm>
        </p:grpSpPr>
        <p:sp>
          <p:nvSpPr>
            <p:cNvPr id="23" name="object 23"/>
            <p:cNvSpPr/>
            <p:nvPr/>
          </p:nvSpPr>
          <p:spPr>
            <a:xfrm>
              <a:off x="2832074" y="1864156"/>
              <a:ext cx="878205" cy="1905"/>
            </a:xfrm>
            <a:custGeom>
              <a:avLst/>
              <a:gdLst/>
              <a:ahLst/>
              <a:cxnLst/>
              <a:rect l="l" t="t" r="r" b="b"/>
              <a:pathLst>
                <a:path w="878204" h="1905">
                  <a:moveTo>
                    <a:pt x="0" y="0"/>
                  </a:moveTo>
                  <a:lnTo>
                    <a:pt x="877620" y="1905"/>
                  </a:lnTo>
                </a:path>
              </a:pathLst>
            </a:custGeom>
            <a:ln w="25399">
              <a:solidFill>
                <a:srgbClr val="2B3C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696995" y="180912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299"/>
                  </a:moveTo>
                  <a:lnTo>
                    <a:pt x="0" y="0"/>
                  </a:lnTo>
                  <a:lnTo>
                    <a:pt x="114300" y="57149"/>
                  </a:lnTo>
                  <a:lnTo>
                    <a:pt x="0" y="114299"/>
                  </a:lnTo>
                  <a:close/>
                </a:path>
              </a:pathLst>
            </a:custGeom>
            <a:solidFill>
              <a:srgbClr val="2B3C4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2819374" y="4800676"/>
            <a:ext cx="992505" cy="114300"/>
            <a:chOff x="2819374" y="4800676"/>
            <a:chExt cx="992505" cy="114300"/>
          </a:xfrm>
        </p:grpSpPr>
        <p:sp>
          <p:nvSpPr>
            <p:cNvPr id="26" name="object 26"/>
            <p:cNvSpPr/>
            <p:nvPr/>
          </p:nvSpPr>
          <p:spPr>
            <a:xfrm>
              <a:off x="2832074" y="4855705"/>
              <a:ext cx="878205" cy="1905"/>
            </a:xfrm>
            <a:custGeom>
              <a:avLst/>
              <a:gdLst/>
              <a:ahLst/>
              <a:cxnLst/>
              <a:rect l="l" t="t" r="r" b="b"/>
              <a:pathLst>
                <a:path w="878204" h="1904">
                  <a:moveTo>
                    <a:pt x="0" y="0"/>
                  </a:moveTo>
                  <a:lnTo>
                    <a:pt x="877620" y="1892"/>
                  </a:lnTo>
                </a:path>
              </a:pathLst>
            </a:custGeom>
            <a:ln w="25400">
              <a:solidFill>
                <a:srgbClr val="2B3C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696995" y="480067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300"/>
                  </a:moveTo>
                  <a:lnTo>
                    <a:pt x="0" y="0"/>
                  </a:lnTo>
                  <a:lnTo>
                    <a:pt x="114300" y="57150"/>
                  </a:lnTo>
                  <a:lnTo>
                    <a:pt x="0" y="114300"/>
                  </a:lnTo>
                  <a:close/>
                </a:path>
              </a:pathLst>
            </a:custGeom>
            <a:solidFill>
              <a:srgbClr val="2B3C4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6136360" y="3443681"/>
            <a:ext cx="1237615" cy="2824480"/>
            <a:chOff x="6136360" y="3443681"/>
            <a:chExt cx="1237615" cy="2824480"/>
          </a:xfrm>
        </p:grpSpPr>
        <p:sp>
          <p:nvSpPr>
            <p:cNvPr id="29" name="object 29"/>
            <p:cNvSpPr/>
            <p:nvPr/>
          </p:nvSpPr>
          <p:spPr>
            <a:xfrm>
              <a:off x="6149060" y="3520440"/>
              <a:ext cx="1158240" cy="1335405"/>
            </a:xfrm>
            <a:custGeom>
              <a:avLst/>
              <a:gdLst/>
              <a:ahLst/>
              <a:cxnLst/>
              <a:rect l="l" t="t" r="r" b="b"/>
              <a:pathLst>
                <a:path w="1158240" h="1335404">
                  <a:moveTo>
                    <a:pt x="0" y="1335265"/>
                  </a:moveTo>
                  <a:lnTo>
                    <a:pt x="1158240" y="0"/>
                  </a:lnTo>
                </a:path>
              </a:pathLst>
            </a:custGeom>
            <a:ln w="25399">
              <a:solidFill>
                <a:srgbClr val="2B3C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256627" y="3443681"/>
              <a:ext cx="117475" cy="124460"/>
            </a:xfrm>
            <a:custGeom>
              <a:avLst/>
              <a:gdLst/>
              <a:ahLst/>
              <a:cxnLst/>
              <a:rect l="l" t="t" r="r" b="b"/>
              <a:pathLst>
                <a:path w="117475" h="124460">
                  <a:moveTo>
                    <a:pt x="87553" y="124294"/>
                  </a:moveTo>
                  <a:lnTo>
                    <a:pt x="0" y="50825"/>
                  </a:lnTo>
                  <a:lnTo>
                    <a:pt x="117246" y="0"/>
                  </a:lnTo>
                  <a:lnTo>
                    <a:pt x="87553" y="124294"/>
                  </a:lnTo>
                  <a:close/>
                </a:path>
              </a:pathLst>
            </a:custGeom>
            <a:solidFill>
              <a:srgbClr val="2B3C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149098" y="4200436"/>
              <a:ext cx="1137285" cy="655320"/>
            </a:xfrm>
            <a:custGeom>
              <a:avLst/>
              <a:gdLst/>
              <a:ahLst/>
              <a:cxnLst/>
              <a:rect l="l" t="t" r="r" b="b"/>
              <a:pathLst>
                <a:path w="1137284" h="655320">
                  <a:moveTo>
                    <a:pt x="0" y="655269"/>
                  </a:moveTo>
                  <a:lnTo>
                    <a:pt x="1136789" y="0"/>
                  </a:lnTo>
                </a:path>
              </a:pathLst>
            </a:custGeom>
            <a:ln w="25400">
              <a:solidFill>
                <a:srgbClr val="2B3C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246353" y="4149699"/>
              <a:ext cx="127635" cy="106680"/>
            </a:xfrm>
            <a:custGeom>
              <a:avLst/>
              <a:gdLst/>
              <a:ahLst/>
              <a:cxnLst/>
              <a:rect l="l" t="t" r="r" b="b"/>
              <a:pathLst>
                <a:path w="127634" h="106679">
                  <a:moveTo>
                    <a:pt x="57150" y="106641"/>
                  </a:moveTo>
                  <a:lnTo>
                    <a:pt x="0" y="7658"/>
                  </a:lnTo>
                  <a:lnTo>
                    <a:pt x="127558" y="0"/>
                  </a:lnTo>
                  <a:lnTo>
                    <a:pt x="57150" y="106641"/>
                  </a:lnTo>
                  <a:close/>
                </a:path>
              </a:pathLst>
            </a:custGeom>
            <a:solidFill>
              <a:srgbClr val="2B3C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149060" y="4855705"/>
              <a:ext cx="1123315" cy="2540"/>
            </a:xfrm>
            <a:custGeom>
              <a:avLst/>
              <a:gdLst/>
              <a:ahLst/>
              <a:cxnLst/>
              <a:rect l="l" t="t" r="r" b="b"/>
              <a:pathLst>
                <a:path w="1123315" h="2539">
                  <a:moveTo>
                    <a:pt x="0" y="0"/>
                  </a:moveTo>
                  <a:lnTo>
                    <a:pt x="1123213" y="1943"/>
                  </a:lnTo>
                </a:path>
              </a:pathLst>
            </a:custGeom>
            <a:ln w="25399">
              <a:solidFill>
                <a:srgbClr val="2B3C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259574" y="480067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300"/>
                  </a:moveTo>
                  <a:lnTo>
                    <a:pt x="0" y="0"/>
                  </a:lnTo>
                  <a:lnTo>
                    <a:pt x="114300" y="57150"/>
                  </a:lnTo>
                  <a:lnTo>
                    <a:pt x="0" y="114300"/>
                  </a:lnTo>
                  <a:close/>
                </a:path>
              </a:pathLst>
            </a:custGeom>
            <a:solidFill>
              <a:srgbClr val="2B3C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149060" y="4855705"/>
              <a:ext cx="1136650" cy="645160"/>
            </a:xfrm>
            <a:custGeom>
              <a:avLst/>
              <a:gdLst/>
              <a:ahLst/>
              <a:cxnLst/>
              <a:rect l="l" t="t" r="r" b="b"/>
              <a:pathLst>
                <a:path w="1136650" h="645160">
                  <a:moveTo>
                    <a:pt x="0" y="0"/>
                  </a:moveTo>
                  <a:lnTo>
                    <a:pt x="1136484" y="644740"/>
                  </a:lnTo>
                </a:path>
              </a:pathLst>
            </a:custGeom>
            <a:ln w="25400">
              <a:solidFill>
                <a:srgbClr val="2B3C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246239" y="5445188"/>
              <a:ext cx="128270" cy="105410"/>
            </a:xfrm>
            <a:custGeom>
              <a:avLst/>
              <a:gdLst/>
              <a:ahLst/>
              <a:cxnLst/>
              <a:rect l="l" t="t" r="r" b="b"/>
              <a:pathLst>
                <a:path w="128270" h="105410">
                  <a:moveTo>
                    <a:pt x="127673" y="105397"/>
                  </a:moveTo>
                  <a:lnTo>
                    <a:pt x="0" y="99961"/>
                  </a:lnTo>
                  <a:lnTo>
                    <a:pt x="55410" y="0"/>
                  </a:lnTo>
                  <a:lnTo>
                    <a:pt x="127673" y="105397"/>
                  </a:lnTo>
                  <a:close/>
                </a:path>
              </a:pathLst>
            </a:custGeom>
            <a:solidFill>
              <a:srgbClr val="2B3C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149060" y="4855705"/>
              <a:ext cx="1158240" cy="1335405"/>
            </a:xfrm>
            <a:custGeom>
              <a:avLst/>
              <a:gdLst/>
              <a:ahLst/>
              <a:cxnLst/>
              <a:rect l="l" t="t" r="r" b="b"/>
              <a:pathLst>
                <a:path w="1158240" h="1335404">
                  <a:moveTo>
                    <a:pt x="0" y="0"/>
                  </a:moveTo>
                  <a:lnTo>
                    <a:pt x="1158240" y="1335277"/>
                  </a:lnTo>
                </a:path>
              </a:pathLst>
            </a:custGeom>
            <a:ln w="25400">
              <a:solidFill>
                <a:srgbClr val="2B3C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255764" y="6143968"/>
              <a:ext cx="118110" cy="123825"/>
            </a:xfrm>
            <a:custGeom>
              <a:avLst/>
              <a:gdLst/>
              <a:ahLst/>
              <a:cxnLst/>
              <a:rect l="l" t="t" r="r" b="b"/>
              <a:pathLst>
                <a:path w="118109" h="123825">
                  <a:moveTo>
                    <a:pt x="118109" y="123761"/>
                  </a:moveTo>
                  <a:lnTo>
                    <a:pt x="0" y="74993"/>
                  </a:lnTo>
                  <a:lnTo>
                    <a:pt x="86258" y="0"/>
                  </a:lnTo>
                  <a:lnTo>
                    <a:pt x="118109" y="123761"/>
                  </a:lnTo>
                  <a:close/>
                </a:path>
              </a:pathLst>
            </a:custGeom>
            <a:solidFill>
              <a:srgbClr val="2B3C4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673100"/>
            <a:ext cx="3427095" cy="4673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114">
                <a:solidFill>
                  <a:srgbClr val="8FC225"/>
                </a:solidFill>
              </a:rPr>
              <a:t>Microservices</a:t>
            </a:r>
            <a:r>
              <a:rPr dirty="0" sz="2900" spc="-120">
                <a:solidFill>
                  <a:srgbClr val="8FC225"/>
                </a:solidFill>
              </a:rPr>
              <a:t> </a:t>
            </a:r>
            <a:r>
              <a:rPr dirty="0" sz="2900" spc="204">
                <a:solidFill>
                  <a:srgbClr val="8FC225"/>
                </a:solidFill>
              </a:rPr>
              <a:t>Used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673100" y="1676400"/>
            <a:ext cx="1887855" cy="1915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SzPct val="133333"/>
              <a:buChar char="●"/>
              <a:tabLst>
                <a:tab pos="469265" algn="l"/>
                <a:tab pos="469900" algn="l"/>
              </a:tabLst>
            </a:pPr>
            <a:r>
              <a:rPr dirty="0" sz="1800" spc="100">
                <a:latin typeface="Trebuchet MS"/>
                <a:cs typeface="Trebuchet MS"/>
              </a:rPr>
              <a:t>Bank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225">
                <a:latin typeface="Trebuchet MS"/>
                <a:cs typeface="Trebuchet MS"/>
              </a:rPr>
              <a:t>MVC</a:t>
            </a:r>
            <a:endParaRPr sz="18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340"/>
              </a:spcBef>
              <a:buSzPct val="133333"/>
              <a:buChar char="●"/>
              <a:tabLst>
                <a:tab pos="469265" algn="l"/>
                <a:tab pos="469900" algn="l"/>
              </a:tabLst>
            </a:pPr>
            <a:r>
              <a:rPr dirty="0" sz="1800" spc="135">
                <a:latin typeface="Trebuchet MS"/>
                <a:cs typeface="Trebuchet MS"/>
              </a:rPr>
              <a:t>A</a:t>
            </a:r>
            <a:r>
              <a:rPr dirty="0" sz="1800" spc="114">
                <a:latin typeface="Trebuchet MS"/>
                <a:cs typeface="Trebuchet MS"/>
              </a:rPr>
              <a:t>u</a:t>
            </a:r>
            <a:r>
              <a:rPr dirty="0" sz="1800" spc="-220">
                <a:latin typeface="Trebuchet MS"/>
                <a:cs typeface="Trebuchet MS"/>
              </a:rPr>
              <a:t>t</a:t>
            </a:r>
            <a:r>
              <a:rPr dirty="0" sz="1800" spc="114">
                <a:latin typeface="Trebuchet MS"/>
                <a:cs typeface="Trebuchet MS"/>
              </a:rPr>
              <a:t>h</a:t>
            </a:r>
            <a:r>
              <a:rPr dirty="0" sz="1800" spc="130">
                <a:latin typeface="Trebuchet MS"/>
                <a:cs typeface="Trebuchet MS"/>
              </a:rPr>
              <a:t>o</a:t>
            </a:r>
            <a:r>
              <a:rPr dirty="0" sz="1800" spc="-105">
                <a:latin typeface="Trebuchet MS"/>
                <a:cs typeface="Trebuchet MS"/>
              </a:rPr>
              <a:t>r</a:t>
            </a:r>
            <a:r>
              <a:rPr dirty="0" sz="1800" spc="-120">
                <a:latin typeface="Trebuchet MS"/>
                <a:cs typeface="Trebuchet MS"/>
              </a:rPr>
              <a:t>i</a:t>
            </a:r>
            <a:r>
              <a:rPr dirty="0" sz="1800" spc="40">
                <a:latin typeface="Trebuchet MS"/>
                <a:cs typeface="Trebuchet MS"/>
              </a:rPr>
              <a:t>z</a:t>
            </a:r>
            <a:r>
              <a:rPr dirty="0" sz="1800" spc="150">
                <a:latin typeface="Trebuchet MS"/>
                <a:cs typeface="Trebuchet MS"/>
              </a:rPr>
              <a:t>a</a:t>
            </a:r>
            <a:r>
              <a:rPr dirty="0" sz="1800" spc="-220">
                <a:latin typeface="Trebuchet MS"/>
                <a:cs typeface="Trebuchet MS"/>
              </a:rPr>
              <a:t>t</a:t>
            </a:r>
            <a:r>
              <a:rPr dirty="0" sz="1800" spc="-120">
                <a:latin typeface="Trebuchet MS"/>
                <a:cs typeface="Trebuchet MS"/>
              </a:rPr>
              <a:t>i</a:t>
            </a:r>
            <a:r>
              <a:rPr dirty="0" sz="1800" spc="130">
                <a:latin typeface="Trebuchet MS"/>
                <a:cs typeface="Trebuchet MS"/>
              </a:rPr>
              <a:t>o</a:t>
            </a:r>
            <a:r>
              <a:rPr dirty="0" sz="1800" spc="80"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340"/>
              </a:spcBef>
              <a:buSzPct val="133333"/>
              <a:buChar char="●"/>
              <a:tabLst>
                <a:tab pos="469265" algn="l"/>
                <a:tab pos="469900" algn="l"/>
              </a:tabLst>
            </a:pPr>
            <a:r>
              <a:rPr dirty="0" sz="1800" spc="85">
                <a:latin typeface="Trebuchet MS"/>
                <a:cs typeface="Trebuchet MS"/>
              </a:rPr>
              <a:t>Accounts</a:t>
            </a:r>
            <a:endParaRPr sz="18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439"/>
              </a:spcBef>
              <a:buSzPct val="133333"/>
              <a:buChar char="●"/>
              <a:tabLst>
                <a:tab pos="469265" algn="l"/>
                <a:tab pos="469900" algn="l"/>
              </a:tabLst>
            </a:pPr>
            <a:r>
              <a:rPr dirty="0" sz="1800" spc="70">
                <a:latin typeface="Trebuchet MS"/>
                <a:cs typeface="Trebuchet MS"/>
              </a:rPr>
              <a:t>Customer</a:t>
            </a:r>
            <a:endParaRPr sz="18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340"/>
              </a:spcBef>
              <a:buSzPct val="133333"/>
              <a:buChar char="●"/>
              <a:tabLst>
                <a:tab pos="469265" algn="l"/>
                <a:tab pos="469900" algn="l"/>
              </a:tabLst>
            </a:pPr>
            <a:r>
              <a:rPr dirty="0" sz="1800" spc="65">
                <a:latin typeface="Trebuchet MS"/>
                <a:cs typeface="Trebuchet MS"/>
              </a:rPr>
              <a:t>Rules</a:t>
            </a:r>
            <a:endParaRPr sz="18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340"/>
              </a:spcBef>
              <a:buSzPct val="133333"/>
              <a:buChar char="●"/>
              <a:tabLst>
                <a:tab pos="469265" algn="l"/>
                <a:tab pos="469900" algn="l"/>
              </a:tabLst>
            </a:pPr>
            <a:r>
              <a:rPr dirty="0" sz="1800" spc="45">
                <a:latin typeface="Trebuchet MS"/>
                <a:cs typeface="Trebuchet MS"/>
              </a:rPr>
              <a:t>Transactions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965200"/>
            <a:ext cx="9599295" cy="3622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70">
                <a:solidFill>
                  <a:srgbClr val="8FC225"/>
                </a:solidFill>
                <a:latin typeface="Trebuchet MS"/>
                <a:cs typeface="Trebuchet MS"/>
              </a:rPr>
              <a:t>Bank </a:t>
            </a:r>
            <a:r>
              <a:rPr dirty="0" sz="2100" spc="220">
                <a:solidFill>
                  <a:srgbClr val="8FC225"/>
                </a:solidFill>
                <a:latin typeface="Trebuchet MS"/>
                <a:cs typeface="Trebuchet MS"/>
              </a:rPr>
              <a:t>MVC</a:t>
            </a:r>
            <a:r>
              <a:rPr dirty="0" sz="2100" spc="-395">
                <a:solidFill>
                  <a:srgbClr val="8FC225"/>
                </a:solidFill>
                <a:latin typeface="Trebuchet MS"/>
                <a:cs typeface="Trebuchet MS"/>
              </a:rPr>
              <a:t> </a:t>
            </a:r>
            <a:r>
              <a:rPr dirty="0" sz="2100" spc="-229">
                <a:solidFill>
                  <a:srgbClr val="8FC225"/>
                </a:solidFill>
                <a:latin typeface="Trebuchet MS"/>
                <a:cs typeface="Trebuchet MS"/>
              </a:rPr>
              <a:t>: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rebuchet MS"/>
              <a:cs typeface="Trebuchet MS"/>
            </a:endParaRPr>
          </a:p>
          <a:p>
            <a:pPr marL="622300" marR="5080" indent="-444500">
              <a:lnSpc>
                <a:spcPts val="2500"/>
              </a:lnSpc>
              <a:buChar char="●"/>
              <a:tabLst>
                <a:tab pos="621665" algn="l"/>
                <a:tab pos="622300" algn="l"/>
              </a:tabLst>
            </a:pPr>
            <a:r>
              <a:rPr dirty="0" sz="2100" spc="35">
                <a:solidFill>
                  <a:srgbClr val="8FC225"/>
                </a:solidFill>
                <a:latin typeface="Trebuchet MS"/>
                <a:cs typeface="Trebuchet MS"/>
              </a:rPr>
              <a:t>This</a:t>
            </a:r>
            <a:r>
              <a:rPr dirty="0" sz="2100" spc="-114">
                <a:solidFill>
                  <a:srgbClr val="8FC225"/>
                </a:solidFill>
                <a:latin typeface="Trebuchet MS"/>
                <a:cs typeface="Trebuchet MS"/>
              </a:rPr>
              <a:t> </a:t>
            </a:r>
            <a:r>
              <a:rPr dirty="0" sz="2100" spc="65">
                <a:solidFill>
                  <a:srgbClr val="8FC225"/>
                </a:solidFill>
                <a:latin typeface="Trebuchet MS"/>
                <a:cs typeface="Trebuchet MS"/>
              </a:rPr>
              <a:t>is</a:t>
            </a:r>
            <a:r>
              <a:rPr dirty="0" sz="2100" spc="-110">
                <a:solidFill>
                  <a:srgbClr val="8FC225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8FC225"/>
                </a:solidFill>
                <a:latin typeface="Trebuchet MS"/>
                <a:cs typeface="Trebuchet MS"/>
              </a:rPr>
              <a:t>the</a:t>
            </a:r>
            <a:r>
              <a:rPr dirty="0" sz="2100" spc="-75">
                <a:solidFill>
                  <a:srgbClr val="8FC225"/>
                </a:solidFill>
                <a:latin typeface="Trebuchet MS"/>
                <a:cs typeface="Trebuchet MS"/>
              </a:rPr>
              <a:t> </a:t>
            </a:r>
            <a:r>
              <a:rPr dirty="0" sz="2100" spc="70">
                <a:solidFill>
                  <a:srgbClr val="8FC225"/>
                </a:solidFill>
                <a:latin typeface="Trebuchet MS"/>
                <a:cs typeface="Trebuchet MS"/>
              </a:rPr>
              <a:t>front-end</a:t>
            </a:r>
            <a:r>
              <a:rPr dirty="0" sz="2100" spc="-120">
                <a:solidFill>
                  <a:srgbClr val="8FC225"/>
                </a:solidFill>
                <a:latin typeface="Trebuchet MS"/>
                <a:cs typeface="Trebuchet MS"/>
              </a:rPr>
              <a:t> </a:t>
            </a:r>
            <a:r>
              <a:rPr dirty="0" sz="2100" spc="70">
                <a:solidFill>
                  <a:srgbClr val="8FC225"/>
                </a:solidFill>
                <a:latin typeface="Trebuchet MS"/>
                <a:cs typeface="Trebuchet MS"/>
              </a:rPr>
              <a:t>of</a:t>
            </a:r>
            <a:r>
              <a:rPr dirty="0" sz="2100" spc="-85">
                <a:solidFill>
                  <a:srgbClr val="8FC225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8FC225"/>
                </a:solidFill>
                <a:latin typeface="Trebuchet MS"/>
                <a:cs typeface="Trebuchet MS"/>
              </a:rPr>
              <a:t>the</a:t>
            </a:r>
            <a:r>
              <a:rPr dirty="0" sz="2100" spc="-70">
                <a:solidFill>
                  <a:srgbClr val="8FC225"/>
                </a:solidFill>
                <a:latin typeface="Trebuchet MS"/>
                <a:cs typeface="Trebuchet MS"/>
              </a:rPr>
              <a:t> </a:t>
            </a:r>
            <a:r>
              <a:rPr dirty="0" sz="2100" spc="190">
                <a:solidFill>
                  <a:srgbClr val="8FC225"/>
                </a:solidFill>
                <a:latin typeface="Trebuchet MS"/>
                <a:cs typeface="Trebuchet MS"/>
              </a:rPr>
              <a:t>Web</a:t>
            </a:r>
            <a:r>
              <a:rPr dirty="0" sz="2100" spc="-25">
                <a:solidFill>
                  <a:srgbClr val="8FC225"/>
                </a:solidFill>
                <a:latin typeface="Trebuchet MS"/>
                <a:cs typeface="Trebuchet MS"/>
              </a:rPr>
              <a:t> </a:t>
            </a:r>
            <a:r>
              <a:rPr dirty="0" sz="2100" spc="15">
                <a:solidFill>
                  <a:srgbClr val="8FC225"/>
                </a:solidFill>
                <a:latin typeface="Trebuchet MS"/>
                <a:cs typeface="Trebuchet MS"/>
              </a:rPr>
              <a:t>Application.</a:t>
            </a:r>
            <a:r>
              <a:rPr dirty="0" sz="2100" spc="-70">
                <a:solidFill>
                  <a:srgbClr val="8FC225"/>
                </a:solidFill>
                <a:latin typeface="Trebuchet MS"/>
                <a:cs typeface="Trebuchet MS"/>
              </a:rPr>
              <a:t> </a:t>
            </a:r>
            <a:r>
              <a:rPr dirty="0" sz="2100" spc="-125">
                <a:solidFill>
                  <a:srgbClr val="8FC225"/>
                </a:solidFill>
                <a:latin typeface="Trebuchet MS"/>
                <a:cs typeface="Trebuchet MS"/>
              </a:rPr>
              <a:t>It</a:t>
            </a:r>
            <a:r>
              <a:rPr dirty="0" sz="2100" spc="-5">
                <a:solidFill>
                  <a:srgbClr val="8FC225"/>
                </a:solidFill>
                <a:latin typeface="Trebuchet MS"/>
                <a:cs typeface="Trebuchet MS"/>
              </a:rPr>
              <a:t> </a:t>
            </a:r>
            <a:r>
              <a:rPr dirty="0" sz="2100" spc="130">
                <a:solidFill>
                  <a:srgbClr val="8FC225"/>
                </a:solidFill>
                <a:latin typeface="Trebuchet MS"/>
                <a:cs typeface="Trebuchet MS"/>
              </a:rPr>
              <a:t>houses</a:t>
            </a:r>
            <a:r>
              <a:rPr dirty="0" sz="2100" spc="-110">
                <a:solidFill>
                  <a:srgbClr val="8FC225"/>
                </a:solidFill>
                <a:latin typeface="Trebuchet MS"/>
                <a:cs typeface="Trebuchet MS"/>
              </a:rPr>
              <a:t> </a:t>
            </a:r>
            <a:r>
              <a:rPr dirty="0" sz="2100" spc="-65">
                <a:solidFill>
                  <a:srgbClr val="8FC225"/>
                </a:solidFill>
                <a:latin typeface="Trebuchet MS"/>
                <a:cs typeface="Trebuchet MS"/>
              </a:rPr>
              <a:t>all</a:t>
            </a:r>
            <a:r>
              <a:rPr dirty="0" sz="2100" spc="5">
                <a:solidFill>
                  <a:srgbClr val="8FC225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8FC225"/>
                </a:solidFill>
                <a:latin typeface="Trebuchet MS"/>
                <a:cs typeface="Trebuchet MS"/>
              </a:rPr>
              <a:t>the</a:t>
            </a:r>
            <a:r>
              <a:rPr dirty="0" sz="2100" spc="-70">
                <a:solidFill>
                  <a:srgbClr val="8FC225"/>
                </a:solidFill>
                <a:latin typeface="Trebuchet MS"/>
                <a:cs typeface="Trebuchet MS"/>
              </a:rPr>
              <a:t> </a:t>
            </a:r>
            <a:r>
              <a:rPr dirty="0" sz="2100" spc="225">
                <a:solidFill>
                  <a:srgbClr val="8FC225"/>
                </a:solidFill>
                <a:latin typeface="Trebuchet MS"/>
                <a:cs typeface="Trebuchet MS"/>
              </a:rPr>
              <a:t>JSP</a:t>
            </a:r>
            <a:r>
              <a:rPr dirty="0" sz="2100" spc="-110">
                <a:solidFill>
                  <a:srgbClr val="8FC225"/>
                </a:solidFill>
                <a:latin typeface="Trebuchet MS"/>
                <a:cs typeface="Trebuchet MS"/>
              </a:rPr>
              <a:t> </a:t>
            </a:r>
            <a:r>
              <a:rPr dirty="0" sz="2100" spc="145">
                <a:solidFill>
                  <a:srgbClr val="8FC225"/>
                </a:solidFill>
                <a:latin typeface="Trebuchet MS"/>
                <a:cs typeface="Trebuchet MS"/>
              </a:rPr>
              <a:t>pages  </a:t>
            </a:r>
            <a:r>
              <a:rPr dirty="0" sz="2100" spc="120">
                <a:solidFill>
                  <a:srgbClr val="8FC225"/>
                </a:solidFill>
                <a:latin typeface="Trebuchet MS"/>
                <a:cs typeface="Trebuchet MS"/>
              </a:rPr>
              <a:t>and</a:t>
            </a:r>
            <a:r>
              <a:rPr dirty="0" sz="2100" spc="-130">
                <a:solidFill>
                  <a:srgbClr val="8FC225"/>
                </a:solidFill>
                <a:latin typeface="Trebuchet MS"/>
                <a:cs typeface="Trebuchet MS"/>
              </a:rPr>
              <a:t> </a:t>
            </a:r>
            <a:r>
              <a:rPr dirty="0" sz="2100" spc="25">
                <a:solidFill>
                  <a:srgbClr val="8FC225"/>
                </a:solidFill>
                <a:latin typeface="Trebuchet MS"/>
                <a:cs typeface="Trebuchet MS"/>
              </a:rPr>
              <a:t>redirects</a:t>
            </a:r>
            <a:r>
              <a:rPr dirty="0" sz="2100" spc="-114">
                <a:solidFill>
                  <a:srgbClr val="8FC225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8FC225"/>
                </a:solidFill>
                <a:latin typeface="Trebuchet MS"/>
                <a:cs typeface="Trebuchet MS"/>
              </a:rPr>
              <a:t>the</a:t>
            </a:r>
            <a:r>
              <a:rPr dirty="0" sz="2100" spc="-75">
                <a:solidFill>
                  <a:srgbClr val="8FC225"/>
                </a:solidFill>
                <a:latin typeface="Trebuchet MS"/>
                <a:cs typeface="Trebuchet MS"/>
              </a:rPr>
              <a:t> </a:t>
            </a:r>
            <a:r>
              <a:rPr dirty="0" sz="2100" spc="75">
                <a:solidFill>
                  <a:srgbClr val="8FC225"/>
                </a:solidFill>
                <a:latin typeface="Trebuchet MS"/>
                <a:cs typeface="Trebuchet MS"/>
              </a:rPr>
              <a:t>requests</a:t>
            </a:r>
            <a:r>
              <a:rPr dirty="0" sz="2100" spc="-114">
                <a:solidFill>
                  <a:srgbClr val="8FC225"/>
                </a:solidFill>
                <a:latin typeface="Trebuchet MS"/>
                <a:cs typeface="Trebuchet MS"/>
              </a:rPr>
              <a:t> </a:t>
            </a:r>
            <a:r>
              <a:rPr dirty="0" sz="2100" spc="5">
                <a:solidFill>
                  <a:srgbClr val="8FC225"/>
                </a:solidFill>
                <a:latin typeface="Trebuchet MS"/>
                <a:cs typeface="Trebuchet MS"/>
              </a:rPr>
              <a:t>to</a:t>
            </a:r>
            <a:r>
              <a:rPr dirty="0" sz="2100" spc="-114">
                <a:solidFill>
                  <a:srgbClr val="8FC225"/>
                </a:solidFill>
                <a:latin typeface="Trebuchet MS"/>
                <a:cs typeface="Trebuchet MS"/>
              </a:rPr>
              <a:t> </a:t>
            </a:r>
            <a:r>
              <a:rPr dirty="0" sz="2100" spc="30">
                <a:solidFill>
                  <a:srgbClr val="8FC225"/>
                </a:solidFill>
                <a:latin typeface="Trebuchet MS"/>
                <a:cs typeface="Trebuchet MS"/>
              </a:rPr>
              <a:t>appropriate</a:t>
            </a:r>
            <a:r>
              <a:rPr dirty="0" sz="2100" spc="-75">
                <a:solidFill>
                  <a:srgbClr val="8FC225"/>
                </a:solidFill>
                <a:latin typeface="Trebuchet MS"/>
                <a:cs typeface="Trebuchet MS"/>
              </a:rPr>
              <a:t> </a:t>
            </a:r>
            <a:r>
              <a:rPr dirty="0" sz="2100" spc="45">
                <a:solidFill>
                  <a:srgbClr val="8FC225"/>
                </a:solidFill>
                <a:latin typeface="Trebuchet MS"/>
                <a:cs typeface="Trebuchet MS"/>
              </a:rPr>
              <a:t>microservice.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100" spc="75">
                <a:latin typeface="Trebuchet MS"/>
                <a:cs typeface="Trebuchet MS"/>
              </a:rPr>
              <a:t>Authorization </a:t>
            </a:r>
            <a:r>
              <a:rPr dirty="0" sz="2100" spc="135">
                <a:latin typeface="Trebuchet MS"/>
                <a:cs typeface="Trebuchet MS"/>
              </a:rPr>
              <a:t>Microservice</a:t>
            </a:r>
            <a:r>
              <a:rPr dirty="0" sz="2100" spc="-15">
                <a:latin typeface="Trebuchet MS"/>
                <a:cs typeface="Trebuchet MS"/>
              </a:rPr>
              <a:t> </a:t>
            </a:r>
            <a:r>
              <a:rPr dirty="0" sz="2100" spc="-229">
                <a:latin typeface="Trebuchet MS"/>
                <a:cs typeface="Trebuchet MS"/>
              </a:rPr>
              <a:t>: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Trebuchet MS"/>
              <a:cs typeface="Trebuchet MS"/>
            </a:endParaRPr>
          </a:p>
          <a:p>
            <a:pPr marL="393700" indent="-381000">
              <a:lnSpc>
                <a:spcPct val="100000"/>
              </a:lnSpc>
              <a:buChar char="●"/>
              <a:tabLst>
                <a:tab pos="393700" algn="l"/>
              </a:tabLst>
            </a:pPr>
            <a:r>
              <a:rPr dirty="0" sz="2100" spc="35">
                <a:latin typeface="Trebuchet MS"/>
                <a:cs typeface="Trebuchet MS"/>
              </a:rPr>
              <a:t>This </a:t>
            </a:r>
            <a:r>
              <a:rPr dirty="0" sz="2100" spc="55">
                <a:latin typeface="Trebuchet MS"/>
                <a:cs typeface="Trebuchet MS"/>
              </a:rPr>
              <a:t>service </a:t>
            </a:r>
            <a:r>
              <a:rPr dirty="0" sz="2100" spc="85">
                <a:latin typeface="Trebuchet MS"/>
                <a:cs typeface="Trebuchet MS"/>
              </a:rPr>
              <a:t>acts </a:t>
            </a:r>
            <a:r>
              <a:rPr dirty="0" sz="2100" spc="160">
                <a:latin typeface="Trebuchet MS"/>
                <a:cs typeface="Trebuchet MS"/>
              </a:rPr>
              <a:t>as </a:t>
            </a:r>
            <a:r>
              <a:rPr dirty="0" sz="2100" spc="125">
                <a:latin typeface="Trebuchet MS"/>
                <a:cs typeface="Trebuchet MS"/>
              </a:rPr>
              <a:t>a </a:t>
            </a:r>
            <a:r>
              <a:rPr dirty="0" sz="2100" spc="35">
                <a:latin typeface="Trebuchet MS"/>
                <a:cs typeface="Trebuchet MS"/>
              </a:rPr>
              <a:t>login </a:t>
            </a:r>
            <a:r>
              <a:rPr dirty="0" sz="2100" spc="15">
                <a:latin typeface="Trebuchet MS"/>
                <a:cs typeface="Trebuchet MS"/>
              </a:rPr>
              <a:t>authenticator </a:t>
            </a:r>
            <a:r>
              <a:rPr dirty="0" sz="2100" spc="5">
                <a:latin typeface="Trebuchet MS"/>
                <a:cs typeface="Trebuchet MS"/>
              </a:rPr>
              <a:t>for </a:t>
            </a:r>
            <a:r>
              <a:rPr dirty="0" sz="2100">
                <a:latin typeface="Trebuchet MS"/>
                <a:cs typeface="Trebuchet MS"/>
              </a:rPr>
              <a:t>the</a:t>
            </a:r>
            <a:r>
              <a:rPr dirty="0" sz="2100" spc="-409">
                <a:latin typeface="Trebuchet MS"/>
                <a:cs typeface="Trebuchet MS"/>
              </a:rPr>
              <a:t> </a:t>
            </a:r>
            <a:r>
              <a:rPr dirty="0" sz="2100" spc="10">
                <a:latin typeface="Trebuchet MS"/>
                <a:cs typeface="Trebuchet MS"/>
              </a:rPr>
              <a:t>application.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rebuchet MS"/>
              <a:buChar char="●"/>
            </a:pPr>
            <a:endParaRPr sz="2350">
              <a:latin typeface="Trebuchet MS"/>
              <a:cs typeface="Trebuchet MS"/>
            </a:endParaRPr>
          </a:p>
          <a:p>
            <a:pPr marL="393700" indent="-381000">
              <a:lnSpc>
                <a:spcPct val="100000"/>
              </a:lnSpc>
              <a:spcBef>
                <a:spcPts val="5"/>
              </a:spcBef>
              <a:buChar char="●"/>
              <a:tabLst>
                <a:tab pos="393700" algn="l"/>
              </a:tabLst>
            </a:pPr>
            <a:r>
              <a:rPr dirty="0" sz="2100" spc="80">
                <a:latin typeface="Trebuchet MS"/>
                <a:cs typeface="Trebuchet MS"/>
              </a:rPr>
              <a:t>JWT, </a:t>
            </a:r>
            <a:r>
              <a:rPr dirty="0" sz="2100" spc="15">
                <a:latin typeface="Trebuchet MS"/>
                <a:cs typeface="Trebuchet MS"/>
              </a:rPr>
              <a:t>is </a:t>
            </a:r>
            <a:r>
              <a:rPr dirty="0" sz="2100" spc="140">
                <a:latin typeface="Trebuchet MS"/>
                <a:cs typeface="Trebuchet MS"/>
              </a:rPr>
              <a:t>used </a:t>
            </a:r>
            <a:r>
              <a:rPr dirty="0" sz="2100" spc="160">
                <a:latin typeface="Trebuchet MS"/>
                <a:cs typeface="Trebuchet MS"/>
              </a:rPr>
              <a:t>as </a:t>
            </a:r>
            <a:r>
              <a:rPr dirty="0" sz="2100" spc="125">
                <a:latin typeface="Trebuchet MS"/>
                <a:cs typeface="Trebuchet MS"/>
              </a:rPr>
              <a:t>a</a:t>
            </a:r>
            <a:r>
              <a:rPr dirty="0" sz="2100" spc="-409">
                <a:latin typeface="Trebuchet MS"/>
                <a:cs typeface="Trebuchet MS"/>
              </a:rPr>
              <a:t> </a:t>
            </a:r>
            <a:r>
              <a:rPr dirty="0" sz="2100" spc="20">
                <a:latin typeface="Trebuchet MS"/>
                <a:cs typeface="Trebuchet MS"/>
              </a:rPr>
              <a:t>authentication </a:t>
            </a:r>
            <a:r>
              <a:rPr dirty="0" sz="2100" spc="35">
                <a:latin typeface="Trebuchet MS"/>
                <a:cs typeface="Trebuchet MS"/>
              </a:rPr>
              <a:t>protocol </a:t>
            </a:r>
            <a:r>
              <a:rPr dirty="0" sz="2100" spc="5">
                <a:latin typeface="Trebuchet MS"/>
                <a:cs typeface="Trebuchet MS"/>
              </a:rPr>
              <a:t>for </a:t>
            </a:r>
            <a:r>
              <a:rPr dirty="0" sz="2100" spc="10">
                <a:latin typeface="Trebuchet MS"/>
                <a:cs typeface="Trebuchet MS"/>
              </a:rPr>
              <a:t>this application.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0100" y="1778000"/>
            <a:ext cx="10177780" cy="2250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60">
                <a:latin typeface="Trebuchet MS"/>
                <a:cs typeface="Trebuchet MS"/>
              </a:rPr>
              <a:t>Accounts </a:t>
            </a:r>
            <a:r>
              <a:rPr dirty="0" sz="2100" spc="35">
                <a:latin typeface="Trebuchet MS"/>
                <a:cs typeface="Trebuchet MS"/>
              </a:rPr>
              <a:t>Microservice</a:t>
            </a:r>
            <a:r>
              <a:rPr dirty="0" sz="2100" spc="-459">
                <a:latin typeface="Trebuchet MS"/>
                <a:cs typeface="Trebuchet MS"/>
              </a:rPr>
              <a:t> </a:t>
            </a:r>
            <a:r>
              <a:rPr dirty="0" sz="2100" spc="-229">
                <a:latin typeface="Trebuchet MS"/>
                <a:cs typeface="Trebuchet MS"/>
              </a:rPr>
              <a:t>: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rebuchet MS"/>
              <a:cs typeface="Trebuchet MS"/>
            </a:endParaRPr>
          </a:p>
          <a:p>
            <a:pPr marL="622300" marR="645795" indent="-444500">
              <a:lnSpc>
                <a:spcPts val="2500"/>
              </a:lnSpc>
              <a:buChar char="●"/>
              <a:tabLst>
                <a:tab pos="621665" algn="l"/>
                <a:tab pos="622300" algn="l"/>
              </a:tabLst>
            </a:pPr>
            <a:r>
              <a:rPr dirty="0" sz="2100" spc="35">
                <a:latin typeface="Trebuchet MS"/>
                <a:cs typeface="Trebuchet MS"/>
              </a:rPr>
              <a:t>This</a:t>
            </a:r>
            <a:r>
              <a:rPr dirty="0" sz="2100" spc="-105">
                <a:latin typeface="Trebuchet MS"/>
                <a:cs typeface="Trebuchet MS"/>
              </a:rPr>
              <a:t> </a:t>
            </a:r>
            <a:r>
              <a:rPr dirty="0" sz="2100" spc="60">
                <a:latin typeface="Trebuchet MS"/>
                <a:cs typeface="Trebuchet MS"/>
              </a:rPr>
              <a:t>microservice</a:t>
            </a:r>
            <a:r>
              <a:rPr dirty="0" sz="2100" spc="-165">
                <a:latin typeface="Trebuchet MS"/>
                <a:cs typeface="Trebuchet MS"/>
              </a:rPr>
              <a:t> </a:t>
            </a:r>
            <a:r>
              <a:rPr dirty="0" sz="2100" spc="80">
                <a:latin typeface="Trebuchet MS"/>
                <a:cs typeface="Trebuchet MS"/>
              </a:rPr>
              <a:t>handles</a:t>
            </a:r>
            <a:r>
              <a:rPr dirty="0" sz="2100">
                <a:latin typeface="Trebuchet MS"/>
                <a:cs typeface="Trebuchet MS"/>
              </a:rPr>
              <a:t> the</a:t>
            </a:r>
            <a:r>
              <a:rPr dirty="0" sz="2100" spc="-60">
                <a:latin typeface="Trebuchet MS"/>
                <a:cs typeface="Trebuchet MS"/>
              </a:rPr>
              <a:t> </a:t>
            </a:r>
            <a:r>
              <a:rPr dirty="0" sz="2100" spc="-10">
                <a:latin typeface="Trebuchet MS"/>
                <a:cs typeface="Trebuchet MS"/>
              </a:rPr>
              <a:t>activities</a:t>
            </a:r>
            <a:r>
              <a:rPr dirty="0" sz="2100" spc="-5">
                <a:latin typeface="Trebuchet MS"/>
                <a:cs typeface="Trebuchet MS"/>
              </a:rPr>
              <a:t> </a:t>
            </a:r>
            <a:r>
              <a:rPr dirty="0" sz="2100" spc="-10">
                <a:latin typeface="Trebuchet MS"/>
                <a:cs typeface="Trebuchet MS"/>
              </a:rPr>
              <a:t>related </a:t>
            </a:r>
            <a:r>
              <a:rPr dirty="0" sz="2100" spc="5">
                <a:latin typeface="Trebuchet MS"/>
                <a:cs typeface="Trebuchet MS"/>
              </a:rPr>
              <a:t>to</a:t>
            </a:r>
            <a:r>
              <a:rPr dirty="0" sz="2100" spc="-100">
                <a:latin typeface="Trebuchet MS"/>
                <a:cs typeface="Trebuchet MS"/>
              </a:rPr>
              <a:t> </a:t>
            </a:r>
            <a:r>
              <a:rPr dirty="0" sz="2100" spc="55">
                <a:latin typeface="Trebuchet MS"/>
                <a:cs typeface="Trebuchet MS"/>
              </a:rPr>
              <a:t>account,</a:t>
            </a:r>
            <a:r>
              <a:rPr dirty="0" sz="2100" spc="-130">
                <a:latin typeface="Trebuchet MS"/>
                <a:cs typeface="Trebuchet MS"/>
              </a:rPr>
              <a:t> </a:t>
            </a:r>
            <a:r>
              <a:rPr dirty="0" sz="2100" spc="-25">
                <a:latin typeface="Trebuchet MS"/>
                <a:cs typeface="Trebuchet MS"/>
              </a:rPr>
              <a:t>like</a:t>
            </a:r>
            <a:r>
              <a:rPr dirty="0" sz="2100" spc="-60">
                <a:latin typeface="Trebuchet MS"/>
                <a:cs typeface="Trebuchet MS"/>
              </a:rPr>
              <a:t> </a:t>
            </a:r>
            <a:r>
              <a:rPr dirty="0" sz="2100" spc="40">
                <a:latin typeface="Trebuchet MS"/>
                <a:cs typeface="Trebuchet MS"/>
              </a:rPr>
              <a:t>creating  </a:t>
            </a:r>
            <a:r>
              <a:rPr dirty="0" sz="2100" spc="85">
                <a:latin typeface="Trebuchet MS"/>
                <a:cs typeface="Trebuchet MS"/>
              </a:rPr>
              <a:t>account</a:t>
            </a:r>
            <a:r>
              <a:rPr dirty="0" sz="2100" spc="-105">
                <a:latin typeface="Trebuchet MS"/>
                <a:cs typeface="Trebuchet MS"/>
              </a:rPr>
              <a:t> </a:t>
            </a:r>
            <a:r>
              <a:rPr dirty="0" sz="2100" spc="5">
                <a:latin typeface="Trebuchet MS"/>
                <a:cs typeface="Trebuchet MS"/>
              </a:rPr>
              <a:t>for</a:t>
            </a:r>
            <a:r>
              <a:rPr dirty="0" sz="2100" spc="-85">
                <a:latin typeface="Trebuchet MS"/>
                <a:cs typeface="Trebuchet MS"/>
              </a:rPr>
              <a:t> </a:t>
            </a:r>
            <a:r>
              <a:rPr dirty="0" sz="2100" spc="125">
                <a:latin typeface="Trebuchet MS"/>
                <a:cs typeface="Trebuchet MS"/>
              </a:rPr>
              <a:t>a</a:t>
            </a:r>
            <a:r>
              <a:rPr dirty="0" sz="2100" spc="-70">
                <a:latin typeface="Trebuchet MS"/>
                <a:cs typeface="Trebuchet MS"/>
              </a:rPr>
              <a:t> </a:t>
            </a:r>
            <a:r>
              <a:rPr dirty="0" sz="2100" spc="55">
                <a:latin typeface="Trebuchet MS"/>
                <a:cs typeface="Trebuchet MS"/>
              </a:rPr>
              <a:t>customer,</a:t>
            </a:r>
            <a:r>
              <a:rPr dirty="0" sz="2100" spc="-140">
                <a:latin typeface="Trebuchet MS"/>
                <a:cs typeface="Trebuchet MS"/>
              </a:rPr>
              <a:t> </a:t>
            </a:r>
            <a:r>
              <a:rPr dirty="0" sz="2100" spc="20">
                <a:latin typeface="Trebuchet MS"/>
                <a:cs typeface="Trebuchet MS"/>
              </a:rPr>
              <a:t>deleting</a:t>
            </a:r>
            <a:r>
              <a:rPr dirty="0" sz="2100" spc="-25">
                <a:latin typeface="Trebuchet MS"/>
                <a:cs typeface="Trebuchet MS"/>
              </a:rPr>
              <a:t> </a:t>
            </a:r>
            <a:r>
              <a:rPr dirty="0" sz="2100" spc="90">
                <a:latin typeface="Trebuchet MS"/>
                <a:cs typeface="Trebuchet MS"/>
              </a:rPr>
              <a:t>an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60">
                <a:latin typeface="Trebuchet MS"/>
                <a:cs typeface="Trebuchet MS"/>
              </a:rPr>
              <a:t>account.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Char char="●"/>
            </a:pPr>
            <a:endParaRPr sz="2150">
              <a:latin typeface="Trebuchet MS"/>
              <a:cs typeface="Trebuchet MS"/>
            </a:endParaRPr>
          </a:p>
          <a:p>
            <a:pPr marL="622300" marR="5080" indent="-444500">
              <a:lnSpc>
                <a:spcPts val="2500"/>
              </a:lnSpc>
              <a:spcBef>
                <a:spcPts val="5"/>
              </a:spcBef>
              <a:buChar char="●"/>
              <a:tabLst>
                <a:tab pos="621665" algn="l"/>
                <a:tab pos="622300" algn="l"/>
              </a:tabLst>
            </a:pPr>
            <a:r>
              <a:rPr dirty="0" sz="2100" spc="55">
                <a:latin typeface="Trebuchet MS"/>
                <a:cs typeface="Trebuchet MS"/>
              </a:rPr>
              <a:t>Also,</a:t>
            </a:r>
            <a:r>
              <a:rPr dirty="0" sz="2100" spc="-140">
                <a:latin typeface="Trebuchet MS"/>
                <a:cs typeface="Trebuchet MS"/>
              </a:rPr>
              <a:t> </a:t>
            </a:r>
            <a:r>
              <a:rPr dirty="0" sz="2100" spc="-135">
                <a:latin typeface="Trebuchet MS"/>
                <a:cs typeface="Trebuchet MS"/>
              </a:rPr>
              <a:t>it</a:t>
            </a:r>
            <a:r>
              <a:rPr dirty="0" sz="2100" spc="-105">
                <a:latin typeface="Trebuchet MS"/>
                <a:cs typeface="Trebuchet MS"/>
              </a:rPr>
              <a:t> </a:t>
            </a:r>
            <a:r>
              <a:rPr dirty="0" sz="2100" spc="170">
                <a:latin typeface="Trebuchet MS"/>
                <a:cs typeface="Trebuchet MS"/>
              </a:rPr>
              <a:t>uses</a:t>
            </a:r>
            <a:r>
              <a:rPr dirty="0" sz="2100" spc="-114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the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75">
                <a:latin typeface="Trebuchet MS"/>
                <a:cs typeface="Trebuchet MS"/>
              </a:rPr>
              <a:t>Rest</a:t>
            </a:r>
            <a:r>
              <a:rPr dirty="0" sz="2100" spc="-105">
                <a:latin typeface="Trebuchet MS"/>
                <a:cs typeface="Trebuchet MS"/>
              </a:rPr>
              <a:t> </a:t>
            </a:r>
            <a:r>
              <a:rPr dirty="0" sz="2100" spc="390">
                <a:latin typeface="Trebuchet MS"/>
                <a:cs typeface="Trebuchet MS"/>
              </a:rPr>
              <a:t>API’s</a:t>
            </a:r>
            <a:r>
              <a:rPr dirty="0" sz="2100" spc="-114">
                <a:latin typeface="Trebuchet MS"/>
                <a:cs typeface="Trebuchet MS"/>
              </a:rPr>
              <a:t> </a:t>
            </a:r>
            <a:r>
              <a:rPr dirty="0" sz="2100" spc="65">
                <a:latin typeface="Trebuchet MS"/>
                <a:cs typeface="Trebuchet MS"/>
              </a:rPr>
              <a:t>from</a:t>
            </a:r>
            <a:r>
              <a:rPr dirty="0" sz="2100" spc="-70">
                <a:latin typeface="Trebuchet MS"/>
                <a:cs typeface="Trebuchet MS"/>
              </a:rPr>
              <a:t> </a:t>
            </a:r>
            <a:r>
              <a:rPr dirty="0" sz="2100" spc="20">
                <a:latin typeface="Trebuchet MS"/>
                <a:cs typeface="Trebuchet MS"/>
              </a:rPr>
              <a:t>authentication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55">
                <a:latin typeface="Trebuchet MS"/>
                <a:cs typeface="Trebuchet MS"/>
              </a:rPr>
              <a:t>microservice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5">
                <a:latin typeface="Trebuchet MS"/>
                <a:cs typeface="Trebuchet MS"/>
              </a:rPr>
              <a:t>to</a:t>
            </a:r>
            <a:r>
              <a:rPr dirty="0" sz="2100" spc="-114">
                <a:latin typeface="Trebuchet MS"/>
                <a:cs typeface="Trebuchet MS"/>
              </a:rPr>
              <a:t> </a:t>
            </a:r>
            <a:r>
              <a:rPr dirty="0" sz="2100" spc="15">
                <a:latin typeface="Trebuchet MS"/>
                <a:cs typeface="Trebuchet MS"/>
              </a:rPr>
              <a:t>validate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the  </a:t>
            </a:r>
            <a:r>
              <a:rPr dirty="0" sz="2100" spc="70">
                <a:latin typeface="Trebuchet MS"/>
                <a:cs typeface="Trebuchet MS"/>
              </a:rPr>
              <a:t>user</a:t>
            </a:r>
            <a:r>
              <a:rPr dirty="0" sz="2100" spc="-90">
                <a:latin typeface="Trebuchet MS"/>
                <a:cs typeface="Trebuchet MS"/>
              </a:rPr>
              <a:t> </a:t>
            </a:r>
            <a:r>
              <a:rPr dirty="0" sz="2100" spc="125">
                <a:latin typeface="Trebuchet MS"/>
                <a:cs typeface="Trebuchet MS"/>
              </a:rPr>
              <a:t>accessing</a:t>
            </a:r>
            <a:r>
              <a:rPr dirty="0" sz="2100" spc="-25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the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65">
                <a:latin typeface="Trebuchet MS"/>
                <a:cs typeface="Trebuchet MS"/>
              </a:rPr>
              <a:t>resource</a:t>
            </a:r>
            <a:r>
              <a:rPr dirty="0" sz="2100" spc="-80">
                <a:latin typeface="Trebuchet MS"/>
                <a:cs typeface="Trebuchet MS"/>
              </a:rPr>
              <a:t> </a:t>
            </a:r>
            <a:r>
              <a:rPr dirty="0" sz="2100" spc="120">
                <a:latin typeface="Trebuchet MS"/>
                <a:cs typeface="Trebuchet MS"/>
              </a:rPr>
              <a:t>and</a:t>
            </a:r>
            <a:r>
              <a:rPr dirty="0" sz="2100" spc="-125">
                <a:latin typeface="Trebuchet MS"/>
                <a:cs typeface="Trebuchet MS"/>
              </a:rPr>
              <a:t> </a:t>
            </a:r>
            <a:r>
              <a:rPr dirty="0" sz="2100" spc="25">
                <a:latin typeface="Trebuchet MS"/>
                <a:cs typeface="Trebuchet MS"/>
              </a:rPr>
              <a:t>transaction,</a:t>
            </a:r>
            <a:r>
              <a:rPr dirty="0" sz="2100" spc="-140">
                <a:latin typeface="Trebuchet MS"/>
                <a:cs typeface="Trebuchet MS"/>
              </a:rPr>
              <a:t> </a:t>
            </a:r>
            <a:r>
              <a:rPr dirty="0" sz="2100" spc="90">
                <a:latin typeface="Trebuchet MS"/>
                <a:cs typeface="Trebuchet MS"/>
              </a:rPr>
              <a:t>customer</a:t>
            </a:r>
            <a:r>
              <a:rPr dirty="0" sz="2100" spc="-85">
                <a:latin typeface="Trebuchet MS"/>
                <a:cs typeface="Trebuchet MS"/>
              </a:rPr>
              <a:t> </a:t>
            </a:r>
            <a:r>
              <a:rPr dirty="0" sz="2100" spc="45">
                <a:latin typeface="Trebuchet MS"/>
                <a:cs typeface="Trebuchet MS"/>
              </a:rPr>
              <a:t>microservice.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000" y="1536700"/>
            <a:ext cx="10245725" cy="2567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30">
                <a:latin typeface="Trebuchet MS"/>
                <a:cs typeface="Trebuchet MS"/>
              </a:rPr>
              <a:t>Customer </a:t>
            </a:r>
            <a:r>
              <a:rPr dirty="0" sz="2100" spc="35">
                <a:latin typeface="Trebuchet MS"/>
                <a:cs typeface="Trebuchet MS"/>
              </a:rPr>
              <a:t>Microservice</a:t>
            </a:r>
            <a:r>
              <a:rPr dirty="0" sz="2100" spc="-395">
                <a:latin typeface="Trebuchet MS"/>
                <a:cs typeface="Trebuchet MS"/>
              </a:rPr>
              <a:t> </a:t>
            </a:r>
            <a:r>
              <a:rPr dirty="0" sz="2100" spc="-229">
                <a:latin typeface="Trebuchet MS"/>
                <a:cs typeface="Trebuchet MS"/>
              </a:rPr>
              <a:t>: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rebuchet MS"/>
              <a:cs typeface="Trebuchet MS"/>
            </a:endParaRPr>
          </a:p>
          <a:p>
            <a:pPr marL="622300" marR="986790" indent="-444500">
              <a:lnSpc>
                <a:spcPts val="2500"/>
              </a:lnSpc>
              <a:buChar char="●"/>
              <a:tabLst>
                <a:tab pos="621665" algn="l"/>
                <a:tab pos="622300" algn="l"/>
              </a:tabLst>
            </a:pPr>
            <a:r>
              <a:rPr dirty="0" sz="2100" spc="35">
                <a:latin typeface="Trebuchet MS"/>
                <a:cs typeface="Trebuchet MS"/>
              </a:rPr>
              <a:t>This</a:t>
            </a:r>
            <a:r>
              <a:rPr dirty="0" sz="2100" spc="-105">
                <a:latin typeface="Trebuchet MS"/>
                <a:cs typeface="Trebuchet MS"/>
              </a:rPr>
              <a:t> </a:t>
            </a:r>
            <a:r>
              <a:rPr dirty="0" sz="2100" spc="60">
                <a:latin typeface="Trebuchet MS"/>
                <a:cs typeface="Trebuchet MS"/>
              </a:rPr>
              <a:t>microservice</a:t>
            </a:r>
            <a:r>
              <a:rPr dirty="0" sz="2100" spc="-160">
                <a:latin typeface="Trebuchet MS"/>
                <a:cs typeface="Trebuchet MS"/>
              </a:rPr>
              <a:t> </a:t>
            </a:r>
            <a:r>
              <a:rPr dirty="0" sz="2100" spc="65">
                <a:latin typeface="Trebuchet MS"/>
                <a:cs typeface="Trebuchet MS"/>
              </a:rPr>
              <a:t>provides</a:t>
            </a:r>
            <a:r>
              <a:rPr dirty="0" sz="2100">
                <a:latin typeface="Trebuchet MS"/>
                <a:cs typeface="Trebuchet MS"/>
              </a:rPr>
              <a:t> </a:t>
            </a:r>
            <a:r>
              <a:rPr dirty="0" sz="2100" spc="70">
                <a:latin typeface="Trebuchet MS"/>
                <a:cs typeface="Trebuchet MS"/>
              </a:rPr>
              <a:t>services</a:t>
            </a:r>
            <a:r>
              <a:rPr dirty="0" sz="2100" spc="-100">
                <a:latin typeface="Trebuchet MS"/>
                <a:cs typeface="Trebuchet MS"/>
              </a:rPr>
              <a:t> </a:t>
            </a:r>
            <a:r>
              <a:rPr dirty="0" sz="2100" spc="135">
                <a:latin typeface="Trebuchet MS"/>
                <a:cs typeface="Trebuchet MS"/>
              </a:rPr>
              <a:t>such</a:t>
            </a:r>
            <a:r>
              <a:rPr dirty="0" sz="2100" spc="-60">
                <a:latin typeface="Trebuchet MS"/>
                <a:cs typeface="Trebuchet MS"/>
              </a:rPr>
              <a:t> </a:t>
            </a:r>
            <a:r>
              <a:rPr dirty="0" sz="2100" spc="160">
                <a:latin typeface="Trebuchet MS"/>
                <a:cs typeface="Trebuchet MS"/>
              </a:rPr>
              <a:t>as</a:t>
            </a:r>
            <a:r>
              <a:rPr dirty="0" sz="2100">
                <a:latin typeface="Trebuchet MS"/>
                <a:cs typeface="Trebuchet MS"/>
              </a:rPr>
              <a:t> </a:t>
            </a:r>
            <a:r>
              <a:rPr dirty="0" sz="2100" spc="20">
                <a:latin typeface="Trebuchet MS"/>
                <a:cs typeface="Trebuchet MS"/>
              </a:rPr>
              <a:t>create</a:t>
            </a:r>
            <a:r>
              <a:rPr dirty="0" sz="2100" spc="-60">
                <a:latin typeface="Trebuchet MS"/>
                <a:cs typeface="Trebuchet MS"/>
              </a:rPr>
              <a:t> </a:t>
            </a:r>
            <a:r>
              <a:rPr dirty="0" sz="2100" spc="55">
                <a:latin typeface="Trebuchet MS"/>
                <a:cs typeface="Trebuchet MS"/>
              </a:rPr>
              <a:t>customer,</a:t>
            </a:r>
            <a:r>
              <a:rPr dirty="0" sz="2100" spc="-25">
                <a:latin typeface="Trebuchet MS"/>
                <a:cs typeface="Trebuchet MS"/>
              </a:rPr>
              <a:t> </a:t>
            </a:r>
            <a:r>
              <a:rPr dirty="0" sz="2100" spc="55">
                <a:latin typeface="Trebuchet MS"/>
                <a:cs typeface="Trebuchet MS"/>
              </a:rPr>
              <a:t>update  customer,</a:t>
            </a:r>
            <a:r>
              <a:rPr dirty="0" sz="2100" spc="-140">
                <a:latin typeface="Trebuchet MS"/>
                <a:cs typeface="Trebuchet MS"/>
              </a:rPr>
              <a:t> </a:t>
            </a:r>
            <a:r>
              <a:rPr dirty="0" sz="2100" spc="20">
                <a:latin typeface="Trebuchet MS"/>
                <a:cs typeface="Trebuchet MS"/>
              </a:rPr>
              <a:t>find</a:t>
            </a:r>
            <a:r>
              <a:rPr dirty="0" sz="2100" spc="-125">
                <a:latin typeface="Trebuchet MS"/>
                <a:cs typeface="Trebuchet MS"/>
              </a:rPr>
              <a:t> </a:t>
            </a:r>
            <a:r>
              <a:rPr dirty="0" sz="2100" spc="90">
                <a:latin typeface="Trebuchet MS"/>
                <a:cs typeface="Trebuchet MS"/>
              </a:rPr>
              <a:t>customer</a:t>
            </a:r>
            <a:r>
              <a:rPr dirty="0" sz="2100" spc="-185">
                <a:latin typeface="Trebuchet MS"/>
                <a:cs typeface="Trebuchet MS"/>
              </a:rPr>
              <a:t> </a:t>
            </a:r>
            <a:r>
              <a:rPr dirty="0" sz="2100" spc="20">
                <a:latin typeface="Trebuchet MS"/>
                <a:cs typeface="Trebuchet MS"/>
              </a:rPr>
              <a:t>details</a:t>
            </a:r>
            <a:r>
              <a:rPr dirty="0" sz="2100" spc="-114">
                <a:latin typeface="Trebuchet MS"/>
                <a:cs typeface="Trebuchet MS"/>
              </a:rPr>
              <a:t> </a:t>
            </a:r>
            <a:r>
              <a:rPr dirty="0" sz="2100" spc="145">
                <a:latin typeface="Trebuchet MS"/>
                <a:cs typeface="Trebuchet MS"/>
              </a:rPr>
              <a:t>based</a:t>
            </a:r>
            <a:r>
              <a:rPr dirty="0" sz="2100" spc="-125">
                <a:latin typeface="Trebuchet MS"/>
                <a:cs typeface="Trebuchet MS"/>
              </a:rPr>
              <a:t> </a:t>
            </a:r>
            <a:r>
              <a:rPr dirty="0" sz="2100" spc="130">
                <a:latin typeface="Trebuchet MS"/>
                <a:cs typeface="Trebuchet MS"/>
              </a:rPr>
              <a:t>on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75">
                <a:latin typeface="Trebuchet MS"/>
                <a:cs typeface="Trebuchet MS"/>
              </a:rPr>
              <a:t>ID</a:t>
            </a:r>
            <a:r>
              <a:rPr dirty="0" sz="2100" spc="-70">
                <a:latin typeface="Trebuchet MS"/>
                <a:cs typeface="Trebuchet MS"/>
              </a:rPr>
              <a:t> </a:t>
            </a:r>
            <a:r>
              <a:rPr dirty="0" sz="2100" spc="120">
                <a:latin typeface="Trebuchet MS"/>
                <a:cs typeface="Trebuchet MS"/>
              </a:rPr>
              <a:t>and</a:t>
            </a:r>
            <a:r>
              <a:rPr dirty="0" sz="2100" spc="-125">
                <a:latin typeface="Trebuchet MS"/>
                <a:cs typeface="Trebuchet MS"/>
              </a:rPr>
              <a:t> </a:t>
            </a:r>
            <a:r>
              <a:rPr dirty="0" sz="2100" spc="10">
                <a:latin typeface="Trebuchet MS"/>
                <a:cs typeface="Trebuchet MS"/>
              </a:rPr>
              <a:t>delete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60">
                <a:latin typeface="Trebuchet MS"/>
                <a:cs typeface="Trebuchet MS"/>
              </a:rPr>
              <a:t>customer.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Char char="●"/>
            </a:pPr>
            <a:endParaRPr sz="2150">
              <a:latin typeface="Trebuchet MS"/>
              <a:cs typeface="Trebuchet MS"/>
            </a:endParaRPr>
          </a:p>
          <a:p>
            <a:pPr marL="622300" marR="5080" indent="-444500">
              <a:lnSpc>
                <a:spcPts val="2500"/>
              </a:lnSpc>
              <a:spcBef>
                <a:spcPts val="5"/>
              </a:spcBef>
              <a:buChar char="●"/>
              <a:tabLst>
                <a:tab pos="621665" algn="l"/>
                <a:tab pos="622300" algn="l"/>
              </a:tabLst>
            </a:pPr>
            <a:r>
              <a:rPr dirty="0" sz="2100" spc="-125">
                <a:latin typeface="Trebuchet MS"/>
                <a:cs typeface="Trebuchet MS"/>
              </a:rPr>
              <a:t>It </a:t>
            </a:r>
            <a:r>
              <a:rPr dirty="0" sz="2100" spc="90">
                <a:latin typeface="Trebuchet MS"/>
                <a:cs typeface="Trebuchet MS"/>
              </a:rPr>
              <a:t>also </a:t>
            </a:r>
            <a:r>
              <a:rPr dirty="0" sz="2100" spc="145">
                <a:latin typeface="Trebuchet MS"/>
                <a:cs typeface="Trebuchet MS"/>
              </a:rPr>
              <a:t>uses </a:t>
            </a:r>
            <a:r>
              <a:rPr dirty="0" sz="2100">
                <a:latin typeface="Trebuchet MS"/>
                <a:cs typeface="Trebuchet MS"/>
              </a:rPr>
              <a:t>the </a:t>
            </a:r>
            <a:r>
              <a:rPr dirty="0" sz="2100" spc="75">
                <a:latin typeface="Trebuchet MS"/>
                <a:cs typeface="Trebuchet MS"/>
              </a:rPr>
              <a:t>Rest </a:t>
            </a:r>
            <a:r>
              <a:rPr dirty="0" sz="2100" spc="370">
                <a:latin typeface="Trebuchet MS"/>
                <a:cs typeface="Trebuchet MS"/>
              </a:rPr>
              <a:t>API’s </a:t>
            </a:r>
            <a:r>
              <a:rPr dirty="0" sz="2100" spc="40">
                <a:latin typeface="Trebuchet MS"/>
                <a:cs typeface="Trebuchet MS"/>
              </a:rPr>
              <a:t>from </a:t>
            </a:r>
            <a:r>
              <a:rPr dirty="0" sz="2100" spc="20">
                <a:latin typeface="Trebuchet MS"/>
                <a:cs typeface="Trebuchet MS"/>
              </a:rPr>
              <a:t>authentication </a:t>
            </a:r>
            <a:r>
              <a:rPr dirty="0" sz="2100" spc="55">
                <a:latin typeface="Trebuchet MS"/>
                <a:cs typeface="Trebuchet MS"/>
              </a:rPr>
              <a:t>microservice </a:t>
            </a:r>
            <a:r>
              <a:rPr dirty="0" sz="2100" spc="5">
                <a:latin typeface="Trebuchet MS"/>
                <a:cs typeface="Trebuchet MS"/>
              </a:rPr>
              <a:t>to </a:t>
            </a:r>
            <a:r>
              <a:rPr dirty="0" sz="2100" spc="15">
                <a:latin typeface="Trebuchet MS"/>
                <a:cs typeface="Trebuchet MS"/>
              </a:rPr>
              <a:t>validate </a:t>
            </a:r>
            <a:r>
              <a:rPr dirty="0" sz="2100">
                <a:latin typeface="Trebuchet MS"/>
                <a:cs typeface="Trebuchet MS"/>
              </a:rPr>
              <a:t>the  </a:t>
            </a:r>
            <a:r>
              <a:rPr dirty="0" sz="2100" spc="70">
                <a:latin typeface="Trebuchet MS"/>
                <a:cs typeface="Trebuchet MS"/>
              </a:rPr>
              <a:t>user</a:t>
            </a:r>
            <a:r>
              <a:rPr dirty="0" sz="2100" spc="-85">
                <a:latin typeface="Trebuchet MS"/>
                <a:cs typeface="Trebuchet MS"/>
              </a:rPr>
              <a:t> </a:t>
            </a:r>
            <a:r>
              <a:rPr dirty="0" sz="2100" spc="125">
                <a:latin typeface="Trebuchet MS"/>
                <a:cs typeface="Trebuchet MS"/>
              </a:rPr>
              <a:t>accessing</a:t>
            </a:r>
            <a:r>
              <a:rPr dirty="0" sz="2100" spc="-25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the</a:t>
            </a:r>
            <a:r>
              <a:rPr dirty="0" sz="2100" spc="-70">
                <a:latin typeface="Trebuchet MS"/>
                <a:cs typeface="Trebuchet MS"/>
              </a:rPr>
              <a:t> </a:t>
            </a:r>
            <a:r>
              <a:rPr dirty="0" sz="2100" spc="65">
                <a:latin typeface="Trebuchet MS"/>
                <a:cs typeface="Trebuchet MS"/>
              </a:rPr>
              <a:t>resource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120">
                <a:latin typeface="Trebuchet MS"/>
                <a:cs typeface="Trebuchet MS"/>
              </a:rPr>
              <a:t>and</a:t>
            </a:r>
            <a:r>
              <a:rPr dirty="0" sz="2100" spc="-125">
                <a:latin typeface="Trebuchet MS"/>
                <a:cs typeface="Trebuchet MS"/>
              </a:rPr>
              <a:t> </a:t>
            </a:r>
            <a:r>
              <a:rPr dirty="0" sz="2100" spc="85">
                <a:latin typeface="Trebuchet MS"/>
                <a:cs typeface="Trebuchet MS"/>
              </a:rPr>
              <a:t>account</a:t>
            </a:r>
            <a:r>
              <a:rPr dirty="0" sz="2100">
                <a:latin typeface="Trebuchet MS"/>
                <a:cs typeface="Trebuchet MS"/>
              </a:rPr>
              <a:t> </a:t>
            </a:r>
            <a:r>
              <a:rPr dirty="0" sz="2100" spc="55">
                <a:latin typeface="Trebuchet MS"/>
                <a:cs typeface="Trebuchet MS"/>
              </a:rPr>
              <a:t>microservice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5">
                <a:latin typeface="Trebuchet MS"/>
                <a:cs typeface="Trebuchet MS"/>
              </a:rPr>
              <a:t>to</a:t>
            </a:r>
            <a:r>
              <a:rPr dirty="0" sz="2100" spc="-114">
                <a:latin typeface="Trebuchet MS"/>
                <a:cs typeface="Trebuchet MS"/>
              </a:rPr>
              <a:t> </a:t>
            </a:r>
            <a:r>
              <a:rPr dirty="0" sz="2100" spc="40">
                <a:latin typeface="Trebuchet MS"/>
                <a:cs typeface="Trebuchet MS"/>
              </a:rPr>
              <a:t>create</a:t>
            </a:r>
            <a:r>
              <a:rPr dirty="0" sz="2100" spc="-70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the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85">
                <a:latin typeface="Trebuchet MS"/>
                <a:cs typeface="Trebuchet MS"/>
              </a:rPr>
              <a:t>account  </a:t>
            </a:r>
            <a:r>
              <a:rPr dirty="0" sz="2100" spc="5">
                <a:latin typeface="Trebuchet MS"/>
                <a:cs typeface="Trebuchet MS"/>
              </a:rPr>
              <a:t>for </a:t>
            </a:r>
            <a:r>
              <a:rPr dirty="0" sz="2100">
                <a:latin typeface="Trebuchet MS"/>
                <a:cs typeface="Trebuchet MS"/>
              </a:rPr>
              <a:t>the</a:t>
            </a:r>
            <a:r>
              <a:rPr dirty="0" sz="2100" spc="-170">
                <a:latin typeface="Trebuchet MS"/>
                <a:cs typeface="Trebuchet MS"/>
              </a:rPr>
              <a:t> </a:t>
            </a:r>
            <a:r>
              <a:rPr dirty="0" sz="2100" spc="90">
                <a:latin typeface="Trebuchet MS"/>
                <a:cs typeface="Trebuchet MS"/>
              </a:rPr>
              <a:t>customer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2022-06-26T16:55:45Z</dcterms:created>
  <dcterms:modified xsi:type="dcterms:W3CDTF">2022-06-26T16:55:45Z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2022-06-26T00:00:00Z</vt:filetime>
  </property>
</Properties>
</file>