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harts/chart1.xml" ContentType="application/vnd.openxmlformats-officedocument.drawingml.chart+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11"/>
  </p:notesMasterIdLst>
  <p:sldIdLst>
    <p:sldId id="256" r:id="rId5"/>
    <p:sldId id="260" r:id="rId6"/>
    <p:sldId id="261" r:id="rId7"/>
    <p:sldId id="269"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176" userDrawn="1">
          <p15:clr>
            <a:srgbClr val="A4A3A4"/>
          </p15:clr>
        </p15:guide>
        <p15:guide id="3" pos="49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ie Krieger" initials="SK" lastIdx="6" clrIdx="0"/>
  <p:cmAuthor id="2" name="Toby Nixon" initials="TN" lastIdx="4" clrIdx="1"/>
  <p:cmAuthor id="3" name="Beth" initials="" lastIdx="1" clrIdx="2"/>
  <p:cmAuthor id="4" name=" Toby Nixon" initials="TN" lastIdx="3" clrIdx="3"/>
  <p:cmAuthor id="5" name="Chloe Brussard" initials="CB" lastIdx="2" clrIdx="4"/>
  <p:cmAuthor id="6" name="Yukari Kemmotsu" initials="YK" lastIdx="2" clrIdx="5"/>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79738" autoAdjust="0"/>
  </p:normalViewPr>
  <p:slideViewPr>
    <p:cSldViewPr snapToGrid="0">
      <p:cViewPr varScale="1">
        <p:scale>
          <a:sx n="112" d="100"/>
          <a:sy n="112" d="100"/>
        </p:scale>
        <p:origin x="114" y="576"/>
      </p:cViewPr>
      <p:guideLst>
        <p:guide orient="horz" pos="2160"/>
        <p:guide pos="1176"/>
        <p:guide pos="49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8214713454664"/>
          <c:y val="0.19466942879022919"/>
          <c:w val="0.67263928233731596"/>
          <c:h val="0.69046164117265885"/>
        </c:manualLayout>
      </c:layout>
      <c:pieChart>
        <c:varyColors val="1"/>
        <c:ser>
          <c:idx val="0"/>
          <c:order val="0"/>
          <c:tx>
            <c:strRef>
              <c:f>Sheet1!$B$1</c:f>
              <c:strCache>
                <c:ptCount val="1"/>
                <c:pt idx="0">
                  <c:v>Sales</c:v>
                </c:pt>
              </c:strCache>
            </c:strRef>
          </c:tx>
          <c:dPt>
            <c:idx val="0"/>
            <c:bubble3D val="0"/>
            <c:explosion val="3"/>
            <c:spPr>
              <a:gradFill rotWithShape="1">
                <a:gsLst>
                  <a:gs pos="0">
                    <a:schemeClr val="accent1">
                      <a:satMod val="103000"/>
                      <a:lumMod val="118000"/>
                    </a:schemeClr>
                  </a:gs>
                  <a:gs pos="50000">
                    <a:schemeClr val="accent1">
                      <a:satMod val="89000"/>
                      <a:lumMod val="91000"/>
                    </a:schemeClr>
                  </a:gs>
                  <a:gs pos="100000">
                    <a:schemeClr val="accent1">
                      <a:lumMod val="69000"/>
                    </a:schemeClr>
                  </a:gs>
                </a:gsLst>
                <a:lin ang="5400000" scaled="0"/>
              </a:gradFill>
              <a:ln>
                <a:noFill/>
              </a:ln>
              <a:effectLst/>
            </c:spPr>
          </c:dPt>
          <c:dPt>
            <c:idx val="1"/>
            <c:bubble3D val="0"/>
            <c:explosion val="3"/>
            <c:spPr>
              <a:gradFill rotWithShape="1">
                <a:gsLst>
                  <a:gs pos="0">
                    <a:schemeClr val="accent2">
                      <a:satMod val="103000"/>
                      <a:lumMod val="118000"/>
                    </a:schemeClr>
                  </a:gs>
                  <a:gs pos="50000">
                    <a:schemeClr val="accent2">
                      <a:satMod val="89000"/>
                      <a:lumMod val="91000"/>
                    </a:schemeClr>
                  </a:gs>
                  <a:gs pos="100000">
                    <a:schemeClr val="accent2">
                      <a:lumMod val="69000"/>
                    </a:schemeClr>
                  </a:gs>
                </a:gsLst>
                <a:lin ang="5400000" scaled="0"/>
              </a:gradFill>
              <a:ln>
                <a:noFill/>
              </a:ln>
              <a:effectLst/>
            </c:spPr>
          </c:dPt>
          <c:dPt>
            <c:idx val="2"/>
            <c:bubble3D val="0"/>
            <c:spPr>
              <a:gradFill rotWithShape="1">
                <a:gsLst>
                  <a:gs pos="0">
                    <a:schemeClr val="accent3">
                      <a:satMod val="103000"/>
                      <a:lumMod val="118000"/>
                    </a:schemeClr>
                  </a:gs>
                  <a:gs pos="50000">
                    <a:schemeClr val="accent3">
                      <a:satMod val="89000"/>
                      <a:lumMod val="91000"/>
                    </a:schemeClr>
                  </a:gs>
                  <a:gs pos="100000">
                    <a:schemeClr val="accent3">
                      <a:lumMod val="69000"/>
                    </a:schemeClr>
                  </a:gs>
                </a:gsLst>
                <a:lin ang="5400000" scaled="0"/>
              </a:gradFill>
              <a:ln>
                <a:noFill/>
              </a:ln>
              <a:effectLst/>
            </c:spPr>
          </c:dPt>
          <c:dPt>
            <c:idx val="3"/>
            <c:bubble3D val="0"/>
            <c:spPr>
              <a:gradFill rotWithShape="1">
                <a:gsLst>
                  <a:gs pos="0">
                    <a:schemeClr val="accent4">
                      <a:satMod val="103000"/>
                      <a:lumMod val="118000"/>
                    </a:schemeClr>
                  </a:gs>
                  <a:gs pos="50000">
                    <a:schemeClr val="accent4">
                      <a:satMod val="89000"/>
                      <a:lumMod val="91000"/>
                    </a:schemeClr>
                  </a:gs>
                  <a:gs pos="100000">
                    <a:schemeClr val="accent4">
                      <a:lumMod val="69000"/>
                    </a:schemeClr>
                  </a:gs>
                </a:gsLst>
                <a:lin ang="5400000" scaled="0"/>
              </a:gradFill>
              <a:ln>
                <a:noFill/>
              </a:ln>
              <a:effectLst/>
            </c:spPr>
          </c:dPt>
          <c:dPt>
            <c:idx val="4"/>
            <c:bubble3D val="0"/>
            <c:spPr>
              <a:gradFill rotWithShape="1">
                <a:gsLst>
                  <a:gs pos="0">
                    <a:schemeClr val="accent5">
                      <a:satMod val="103000"/>
                      <a:lumMod val="118000"/>
                    </a:schemeClr>
                  </a:gs>
                  <a:gs pos="50000">
                    <a:schemeClr val="accent5">
                      <a:satMod val="89000"/>
                      <a:lumMod val="91000"/>
                    </a:schemeClr>
                  </a:gs>
                  <a:gs pos="100000">
                    <a:schemeClr val="accent5">
                      <a:lumMod val="69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200" b="0" i="0" u="none" strike="noStrike" cap="all" baseline="0">
                    <a:solidFill>
                      <a:schemeClr val="tx1"/>
                    </a:solidFill>
                    <a:latin typeface="+mn-lt"/>
                    <a:ea typeface="+mn-ea"/>
                    <a:cs typeface="+mn-cs"/>
                  </a:defRPr>
                </a:pPr>
                <a:endParaRPr lang="en-US"/>
              </a:p>
            </c:txPr>
            <c:dLblPos val="outEnd"/>
            <c:showLegendKey val="0"/>
            <c:showVal val="0"/>
            <c:showCatName val="1"/>
            <c:showSerName val="0"/>
            <c:showPercent val="1"/>
            <c:showBubbleSize val="0"/>
            <c:separator>
</c:separator>
            <c:showLeaderLines val="1"/>
            <c:leaderLines>
              <c:spPr>
                <a:ln w="9525">
                  <a:solidFill>
                    <a:schemeClr val="dk2">
                      <a:lumMod val="60000"/>
                      <a:lumOff val="40000"/>
                    </a:schemeClr>
                  </a:solidFill>
                </a:ln>
                <a:effectLst/>
              </c:spPr>
            </c:leaderLines>
            <c:extLst>
              <c:ext xmlns:c15="http://schemas.microsoft.com/office/drawing/2012/chart" uri="{CE6537A1-D6FC-4f65-9D91-7224C49458BB}"/>
            </c:extLst>
          </c:dLbls>
          <c:cat>
            <c:strRef>
              <c:f>Sheet1!$A$2:$A$6</c:f>
              <c:strCache>
                <c:ptCount val="5"/>
                <c:pt idx="0">
                  <c:v>Shape</c:v>
                </c:pt>
                <c:pt idx="1">
                  <c:v>Color</c:v>
                </c:pt>
                <c:pt idx="2">
                  <c:v>Words</c:v>
                </c:pt>
                <c:pt idx="3">
                  <c:v>Symbols</c:v>
                </c:pt>
                <c:pt idx="4">
                  <c:v>Other</c:v>
                </c:pt>
              </c:strCache>
            </c:strRef>
          </c:cat>
          <c:val>
            <c:numRef>
              <c:f>Sheet1!$B$2:$B$6</c:f>
              <c:numCache>
                <c:formatCode>General</c:formatCode>
                <c:ptCount val="5"/>
                <c:pt idx="0">
                  <c:v>48</c:v>
                </c:pt>
                <c:pt idx="1">
                  <c:v>26</c:v>
                </c:pt>
                <c:pt idx="2">
                  <c:v>13</c:v>
                </c:pt>
                <c:pt idx="3">
                  <c:v>7</c:v>
                </c:pt>
                <c:pt idx="4">
                  <c:v>6</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sz="1200" cap="all" baseline="0">
          <a:solidFill>
            <a:schemeClr val="tx1"/>
          </a:solidFill>
        </a:defRPr>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2" dt="2012-01-23T16:57:02.533" idx="2">
    <p:pos x="10" y="10"/>
    <p:text>Chloe - can you add in a slide or two with a few key points about focus group results? The emotion-based questions. Charts would be good - you know how the execs love charts!</p:text>
    <p:extLst>
      <p:ext uri="{C676402C-5697-4E1C-873F-D02D1690AC5C}">
        <p15:threadingInfo xmlns:p15="http://schemas.microsoft.com/office/powerpoint/2012/main" timeZoneBias="300"/>
      </p:ext>
    </p:extLst>
  </p:cm>
  <p:cm authorId="5" dt="2012-02-01T21:14:25.277" idx="1">
    <p:pos x="10" y="10"/>
    <p:text>Sure thing! I'll send you some ideas in draft form tomorrow.</p:text>
    <p:extLst>
      <p:ext uri="{C676402C-5697-4E1C-873F-D02D1690AC5C}">
        <p15:threadingInfo xmlns:p15="http://schemas.microsoft.com/office/powerpoint/2012/main" timeZoneBias="300">
          <p15:parentCm authorId="2"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2-02-01T21:08:23.637" idx="2">
    <p:pos x="10" y="10"/>
    <p:text>Chloe - since you're the person with all the great data :)  -can you suggest a few impressive numbers to drop in slide notes here that I should speak to in  support of the concepts on this slide?</p:text>
    <p:extLst>
      <p:ext uri="{C676402C-5697-4E1C-873F-D02D1690AC5C}">
        <p15:threadingInfo xmlns:p15="http://schemas.microsoft.com/office/powerpoint/2012/main" timeZoneBias="300"/>
      </p:ext>
    </p:extLst>
  </p:cm>
  <p:cm authorId="5" dt="2012-02-01T21:16:10.427" idx="2">
    <p:pos x="10" y="10"/>
    <p:text>Sure - but can we chat about this one? I've got some competitive data I don't think you've seen yet, but not sure if it's the direction you want to go
.</p:text>
    <p:extLst>
      <p:ext uri="{C676402C-5697-4E1C-873F-D02D1690AC5C}">
        <p15:threadingInfo xmlns:p15="http://schemas.microsoft.com/office/powerpoint/2012/main" timeZoneBias="300">
          <p15:parentCm authorId="4"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2-01-23T16:59:03.413" idx="3">
    <p:pos x="10" y="10"/>
    <p:text>Chloe or Yukari - I think we need a bit more detail on this topic. Maybe a background slide? Something we can hide unless more detail is requested. What do you think?</p:text>
    <p:extLst mod="1">
      <p:ext uri="{C676402C-5697-4E1C-873F-D02D1690AC5C}">
        <p15:threadingInfo xmlns:p15="http://schemas.microsoft.com/office/powerpoint/2012/main" timeZoneBias="300"/>
      </p:ext>
    </p:extLst>
  </p:cm>
  <p:cm authorId="6" dt="2012-02-01T21:20:12.418" idx="2">
    <p:pos x="10" y="10"/>
    <p:text>Sure, Toby - I'll take care of this. We actually might want a few down and dirty number slides for some audiences. I'm buried for the next couple of days, but I'll add some options by Monday.</p:text>
    <p:extLst>
      <p:ext uri="{C676402C-5697-4E1C-873F-D02D1690AC5C}">
        <p15:threadingInfo xmlns:p15="http://schemas.microsoft.com/office/powerpoint/2012/main" timeZoneBias="300">
          <p15:parentCm authorId="2"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2-02-01T21:11:01.767" idx="3">
    <p:pos x="10" y="10"/>
    <p:text>Zac or Paul -  Do one of you want to speak to this slide? Is one slide sufficient for this topic?</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2-01-23T17:00:11.373" idx="4">
    <p:pos x="10" y="10"/>
    <p:text>Paul - we should discuss how to convey the idea that text content on the box is not less important than shape and color, but which content we choose is the key. Maybe you could brainstorm a couple of samples to throw out at the meeting?</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365-45DD-4159-9EB2-11ECF0A65C48}" type="datetimeFigureOut">
              <a:rPr lang="en-US" smtClean="0"/>
              <a:t>8/11/2015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C5F58-8D8E-48D7-B7AE-A1493C0FB9C9}" type="slidenum">
              <a:rPr lang="en-US" smtClean="0"/>
              <a:t>‹#›</a:t>
            </a:fld>
            <a:endParaRPr lang="en-US"/>
          </a:p>
        </p:txBody>
      </p:sp>
    </p:spTree>
    <p:extLst>
      <p:ext uri="{BB962C8B-B14F-4D97-AF65-F5344CB8AC3E}">
        <p14:creationId xmlns:p14="http://schemas.microsoft.com/office/powerpoint/2010/main" val="395703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9C5F58-8D8E-48D7-B7AE-A1493C0FB9C9}" type="slidenum">
              <a:rPr lang="en-US" smtClean="0"/>
              <a:t>1</a:t>
            </a:fld>
            <a:endParaRPr lang="en-US"/>
          </a:p>
        </p:txBody>
      </p:sp>
    </p:spTree>
    <p:extLst>
      <p:ext uri="{BB962C8B-B14F-4D97-AF65-F5344CB8AC3E}">
        <p14:creationId xmlns:p14="http://schemas.microsoft.com/office/powerpoint/2010/main" val="161028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Emotional connection is key</a:t>
            </a:r>
          </a:p>
          <a:p>
            <a:pPr marL="628650" lvl="1" indent="-171450">
              <a:buFont typeface="Arial" pitchFamily="34" charset="0"/>
              <a:buChar char="•"/>
            </a:pPr>
            <a:r>
              <a:rPr lang="en-US" dirty="0" smtClean="0"/>
              <a:t>Research shows that virtually all strong opinions on packaging for our products and those of competitors are emotion-based</a:t>
            </a:r>
          </a:p>
          <a:p>
            <a:pPr marL="171450" indent="-171450">
              <a:buFont typeface="Arial" pitchFamily="34" charset="0"/>
              <a:buChar char="•"/>
            </a:pPr>
            <a:r>
              <a:rPr lang="en-US" dirty="0" smtClean="0"/>
              <a:t>The right connection inspires brand loyalty</a:t>
            </a:r>
          </a:p>
          <a:p>
            <a:pPr marL="628650" lvl="1" indent="-171450">
              <a:buFont typeface="Arial" pitchFamily="34" charset="0"/>
              <a:buChar char="•"/>
            </a:pPr>
            <a:r>
              <a:rPr lang="en-US" dirty="0" smtClean="0"/>
              <a:t>Change brand perception by getting personal</a:t>
            </a:r>
          </a:p>
          <a:p>
            <a:pPr marL="628650" lvl="1" indent="-171450">
              <a:buFont typeface="Arial" pitchFamily="34" charset="0"/>
              <a:buChar char="•"/>
            </a:pPr>
            <a:r>
              <a:rPr lang="en-US" dirty="0" smtClean="0">
                <a:solidFill>
                  <a:schemeClr val="accent1"/>
                </a:solidFill>
              </a:rPr>
              <a:t>It’s about the person, not the package</a:t>
            </a:r>
          </a:p>
          <a:p>
            <a:pPr marL="171450" indent="-171450">
              <a:buFont typeface="Arial" pitchFamily="34" charset="0"/>
              <a:buChar char="•"/>
            </a:pPr>
            <a:r>
              <a:rPr lang="en-US" dirty="0" smtClean="0"/>
              <a:t>Breaking new ground</a:t>
            </a:r>
          </a:p>
          <a:p>
            <a:pPr marL="628650" lvl="1" indent="-171450">
              <a:buFont typeface="Arial" pitchFamily="34" charset="0"/>
              <a:buChar char="•"/>
            </a:pPr>
            <a:r>
              <a:rPr lang="en-US" dirty="0" smtClean="0"/>
              <a:t>Every aspect of the package should have a purpose</a:t>
            </a:r>
          </a:p>
          <a:p>
            <a:pPr marL="628650" lvl="1" indent="-171450">
              <a:buFont typeface="Arial" pitchFamily="34" charset="0"/>
              <a:buChar char="•"/>
            </a:pPr>
            <a:r>
              <a:rPr lang="en-US" dirty="0" smtClean="0">
                <a:solidFill>
                  <a:schemeClr val="accent1"/>
                </a:solidFill>
              </a:rPr>
              <a:t>We need to get better about making choices</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B9C5F58-8D8E-48D7-B7AE-A1493C0FB9C9}" type="slidenum">
              <a:rPr lang="en-US" smtClean="0"/>
              <a:t>2</a:t>
            </a:fld>
            <a:endParaRPr lang="en-US"/>
          </a:p>
        </p:txBody>
      </p:sp>
    </p:spTree>
    <p:extLst>
      <p:ext uri="{BB962C8B-B14F-4D97-AF65-F5344CB8AC3E}">
        <p14:creationId xmlns:p14="http://schemas.microsoft.com/office/powerpoint/2010/main" val="2307391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9C5F58-8D8E-48D7-B7AE-A1493C0FB9C9}" type="slidenum">
              <a:rPr lang="en-US" smtClean="0"/>
              <a:t>3</a:t>
            </a:fld>
            <a:endParaRPr lang="en-US"/>
          </a:p>
        </p:txBody>
      </p:sp>
    </p:spTree>
    <p:extLst>
      <p:ext uri="{BB962C8B-B14F-4D97-AF65-F5344CB8AC3E}">
        <p14:creationId xmlns:p14="http://schemas.microsoft.com/office/powerpoint/2010/main" val="76531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What attracts the person to the package?</a:t>
            </a:r>
          </a:p>
          <a:p>
            <a:pPr marL="628650" lvl="1" indent="-171450">
              <a:buFont typeface="Arial" pitchFamily="34" charset="0"/>
              <a:buChar char="•"/>
            </a:pPr>
            <a:r>
              <a:rPr lang="en-US" dirty="0" smtClean="0">
                <a:solidFill>
                  <a:schemeClr val="accent1"/>
                </a:solidFill>
              </a:rPr>
              <a:t>Shape</a:t>
            </a:r>
            <a:r>
              <a:rPr lang="en-US" dirty="0" smtClean="0"/>
              <a:t> and </a:t>
            </a:r>
            <a:r>
              <a:rPr lang="en-US" dirty="0" smtClean="0">
                <a:solidFill>
                  <a:schemeClr val="accent1"/>
                </a:solidFill>
              </a:rPr>
              <a:t>color</a:t>
            </a:r>
            <a:r>
              <a:rPr lang="en-US" dirty="0" smtClean="0"/>
              <a:t> were the clear winners in focus group testing </a:t>
            </a:r>
          </a:p>
          <a:p>
            <a:endParaRPr lang="en-US" dirty="0"/>
          </a:p>
        </p:txBody>
      </p:sp>
      <p:sp>
        <p:nvSpPr>
          <p:cNvPr id="4" name="Slide Number Placeholder 3"/>
          <p:cNvSpPr>
            <a:spLocks noGrp="1"/>
          </p:cNvSpPr>
          <p:nvPr>
            <p:ph type="sldNum" sz="quarter" idx="10"/>
          </p:nvPr>
        </p:nvSpPr>
        <p:spPr/>
        <p:txBody>
          <a:bodyPr/>
          <a:lstStyle/>
          <a:p>
            <a:fld id="{9B9C5F58-8D8E-48D7-B7AE-A1493C0FB9C9}" type="slidenum">
              <a:rPr lang="en-US" smtClean="0"/>
              <a:t>4</a:t>
            </a:fld>
            <a:endParaRPr lang="en-US"/>
          </a:p>
        </p:txBody>
      </p:sp>
    </p:spTree>
    <p:extLst>
      <p:ext uri="{BB962C8B-B14F-4D97-AF65-F5344CB8AC3E}">
        <p14:creationId xmlns:p14="http://schemas.microsoft.com/office/powerpoint/2010/main" val="2284887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C5F58-8D8E-48D7-B7AE-A1493C0FB9C9}" type="slidenum">
              <a:rPr lang="en-US" smtClean="0"/>
              <a:t>5</a:t>
            </a:fld>
            <a:endParaRPr lang="en-US"/>
          </a:p>
        </p:txBody>
      </p:sp>
    </p:spTree>
    <p:extLst>
      <p:ext uri="{BB962C8B-B14F-4D97-AF65-F5344CB8AC3E}">
        <p14:creationId xmlns:p14="http://schemas.microsoft.com/office/powerpoint/2010/main" val="322416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The shape of an egg box protects its content. But</a:t>
            </a:r>
            <a:r>
              <a:rPr lang="en-US" baseline="0" dirty="0" smtClean="0"/>
              <a:t> i</a:t>
            </a:r>
            <a:r>
              <a:rPr lang="en-US" dirty="0" smtClean="0"/>
              <a:t>t’s also iconic; instantly recognizable for what it is.</a:t>
            </a:r>
          </a:p>
          <a:p>
            <a:pPr marL="171450" indent="-171450">
              <a:buFont typeface="Arial" pitchFamily="34" charset="0"/>
              <a:buChar char="•"/>
            </a:pPr>
            <a:r>
              <a:rPr lang="en-US" baseline="0" dirty="0" smtClean="0"/>
              <a:t>Color should be as integral to a product package as the color of a fruit or vegetable. What does the color tell you about what’s inside?</a:t>
            </a:r>
          </a:p>
          <a:p>
            <a:pPr marL="171450" indent="-171450">
              <a:buFont typeface="Arial" pitchFamily="34" charset="0"/>
              <a:buChar char="•"/>
            </a:pPr>
            <a:r>
              <a:rPr lang="en-US" baseline="0" dirty="0" smtClean="0"/>
              <a:t>No matter how well written, a package is not like a novel; nobody wants to read it over coffee. Be concise, and be relevant.  Every word should serve a purpose.</a:t>
            </a:r>
            <a:endParaRPr lang="en-US" dirty="0"/>
          </a:p>
        </p:txBody>
      </p:sp>
      <p:sp>
        <p:nvSpPr>
          <p:cNvPr id="4" name="Slide Number Placeholder 3"/>
          <p:cNvSpPr>
            <a:spLocks noGrp="1"/>
          </p:cNvSpPr>
          <p:nvPr>
            <p:ph type="sldNum" sz="quarter" idx="10"/>
          </p:nvPr>
        </p:nvSpPr>
        <p:spPr/>
        <p:txBody>
          <a:bodyPr/>
          <a:lstStyle/>
          <a:p>
            <a:fld id="{9B9C5F58-8D8E-48D7-B7AE-A1493C0FB9C9}" type="slidenum">
              <a:rPr lang="en-US" smtClean="0"/>
              <a:t>6</a:t>
            </a:fld>
            <a:endParaRPr lang="en-US"/>
          </a:p>
        </p:txBody>
      </p:sp>
    </p:spTree>
    <p:extLst>
      <p:ext uri="{BB962C8B-B14F-4D97-AF65-F5344CB8AC3E}">
        <p14:creationId xmlns:p14="http://schemas.microsoft.com/office/powerpoint/2010/main" val="2848538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8C5378-63F1-43B3-8881-9CFB86AEAFA2}" type="datetime3">
              <a:rPr lang="en-US" smtClean="0"/>
              <a:t>11 August 2015</a:t>
            </a:fld>
            <a:endParaRPr lang="en-US"/>
          </a:p>
        </p:txBody>
      </p:sp>
      <p:sp>
        <p:nvSpPr>
          <p:cNvPr id="5" name="Footer Placeholder 4"/>
          <p:cNvSpPr>
            <a:spLocks noGrp="1"/>
          </p:cNvSpPr>
          <p:nvPr>
            <p:ph type="ftr" sz="quarter" idx="11"/>
          </p:nvPr>
        </p:nvSpPr>
        <p:spPr/>
        <p:txBody>
          <a:bodyPr/>
          <a:lstStyle/>
          <a:p>
            <a:r>
              <a:rPr lang="en-US" smtClean="0"/>
              <a:t>Packaging project status and overview</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8895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89D05C-9F40-4EA8-AEAF-9B40792D3408}" type="datetime3">
              <a:rPr lang="en-US" smtClean="0"/>
              <a:t>11 August 2015</a:t>
            </a:fld>
            <a:endParaRPr lang="en-US" dirty="0"/>
          </a:p>
        </p:txBody>
      </p:sp>
      <p:sp>
        <p:nvSpPr>
          <p:cNvPr id="5" name="Footer Placeholder 4"/>
          <p:cNvSpPr>
            <a:spLocks noGrp="1"/>
          </p:cNvSpPr>
          <p:nvPr>
            <p:ph type="ftr" sz="quarter" idx="11"/>
          </p:nvPr>
        </p:nvSpPr>
        <p:spPr/>
        <p:txBody>
          <a:bodyPr/>
          <a:lstStyle/>
          <a:p>
            <a:r>
              <a:rPr lang="en-US" smtClean="0"/>
              <a:t>Packaging project status and overview</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CC7646-A3C1-4369-BBA0-4B16B4A0842E}" type="slidenum">
              <a:rPr lang="en-US" smtClean="0"/>
              <a:pPr/>
              <a:t>‹#›</a:t>
            </a:fld>
            <a:endParaRPr lang="en-US"/>
          </a:p>
        </p:txBody>
      </p:sp>
    </p:spTree>
    <p:extLst>
      <p:ext uri="{BB962C8B-B14F-4D97-AF65-F5344CB8AC3E}">
        <p14:creationId xmlns:p14="http://schemas.microsoft.com/office/powerpoint/2010/main" val="37698097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89D05C-9F40-4EA8-AEAF-9B40792D3408}" type="datetime3">
              <a:rPr lang="en-US" smtClean="0"/>
              <a:t>11 August 2015</a:t>
            </a:fld>
            <a:endParaRPr lang="en-US" dirty="0"/>
          </a:p>
        </p:txBody>
      </p:sp>
      <p:sp>
        <p:nvSpPr>
          <p:cNvPr id="5" name="Footer Placeholder 4"/>
          <p:cNvSpPr>
            <a:spLocks noGrp="1"/>
          </p:cNvSpPr>
          <p:nvPr>
            <p:ph type="ftr" sz="quarter" idx="11"/>
          </p:nvPr>
        </p:nvSpPr>
        <p:spPr/>
        <p:txBody>
          <a:bodyPr/>
          <a:lstStyle/>
          <a:p>
            <a:r>
              <a:rPr lang="en-US" smtClean="0"/>
              <a:t>Packaging project status and overview</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CC7646-A3C1-4369-BBA0-4B16B4A0842E}"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16300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89D05C-9F40-4EA8-AEAF-9B40792D3408}" type="datetime3">
              <a:rPr lang="en-US" smtClean="0"/>
              <a:t>11 August 2015</a:t>
            </a:fld>
            <a:endParaRPr lang="en-US" dirty="0"/>
          </a:p>
        </p:txBody>
      </p:sp>
      <p:sp>
        <p:nvSpPr>
          <p:cNvPr id="6" name="Footer Placeholder 5"/>
          <p:cNvSpPr>
            <a:spLocks noGrp="1"/>
          </p:cNvSpPr>
          <p:nvPr>
            <p:ph type="ftr" sz="quarter" idx="11"/>
          </p:nvPr>
        </p:nvSpPr>
        <p:spPr/>
        <p:txBody>
          <a:bodyPr/>
          <a:lstStyle/>
          <a:p>
            <a:r>
              <a:rPr lang="en-US" smtClean="0"/>
              <a:t>Packaging project status and overview</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CC7646-A3C1-4369-BBA0-4B16B4A0842E}" type="slidenum">
              <a:rPr lang="en-US" smtClean="0"/>
              <a:pPr/>
              <a:t>‹#›</a:t>
            </a:fld>
            <a:endParaRPr lang="en-US"/>
          </a:p>
        </p:txBody>
      </p:sp>
    </p:spTree>
    <p:extLst>
      <p:ext uri="{BB962C8B-B14F-4D97-AF65-F5344CB8AC3E}">
        <p14:creationId xmlns:p14="http://schemas.microsoft.com/office/powerpoint/2010/main" val="1137723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89D05C-9F40-4EA8-AEAF-9B40792D3408}" type="datetime3">
              <a:rPr lang="en-US" smtClean="0"/>
              <a:t>11 August 2015</a:t>
            </a:fld>
            <a:endParaRPr lang="en-US" dirty="0"/>
          </a:p>
        </p:txBody>
      </p:sp>
      <p:sp>
        <p:nvSpPr>
          <p:cNvPr id="6" name="Footer Placeholder 5"/>
          <p:cNvSpPr>
            <a:spLocks noGrp="1"/>
          </p:cNvSpPr>
          <p:nvPr>
            <p:ph type="ftr" sz="quarter" idx="11"/>
          </p:nvPr>
        </p:nvSpPr>
        <p:spPr/>
        <p:txBody>
          <a:bodyPr/>
          <a:lstStyle/>
          <a:p>
            <a:r>
              <a:rPr lang="en-US" smtClean="0"/>
              <a:t>Packaging project status and overview</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CC7646-A3C1-4369-BBA0-4B16B4A0842E}"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44249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89D05C-9F40-4EA8-AEAF-9B40792D3408}" type="datetime3">
              <a:rPr lang="en-US" smtClean="0"/>
              <a:t>11 August 2015</a:t>
            </a:fld>
            <a:endParaRPr lang="en-US" dirty="0"/>
          </a:p>
        </p:txBody>
      </p:sp>
      <p:sp>
        <p:nvSpPr>
          <p:cNvPr id="6" name="Footer Placeholder 5"/>
          <p:cNvSpPr>
            <a:spLocks noGrp="1"/>
          </p:cNvSpPr>
          <p:nvPr>
            <p:ph type="ftr" sz="quarter" idx="11"/>
          </p:nvPr>
        </p:nvSpPr>
        <p:spPr/>
        <p:txBody>
          <a:bodyPr/>
          <a:lstStyle/>
          <a:p>
            <a:r>
              <a:rPr lang="en-US" smtClean="0"/>
              <a:t>Packaging project status and overview</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CC7646-A3C1-4369-BBA0-4B16B4A0842E}" type="slidenum">
              <a:rPr lang="en-US" smtClean="0"/>
              <a:pPr/>
              <a:t>‹#›</a:t>
            </a:fld>
            <a:endParaRPr lang="en-US"/>
          </a:p>
        </p:txBody>
      </p:sp>
    </p:spTree>
    <p:extLst>
      <p:ext uri="{BB962C8B-B14F-4D97-AF65-F5344CB8AC3E}">
        <p14:creationId xmlns:p14="http://schemas.microsoft.com/office/powerpoint/2010/main" val="370499401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E65514-A902-4050-B531-9D10E0313069}" type="datetime3">
              <a:rPr lang="en-US" smtClean="0"/>
              <a:t>11 August 2015</a:t>
            </a:fld>
            <a:endParaRPr lang="en-US"/>
          </a:p>
        </p:txBody>
      </p:sp>
      <p:sp>
        <p:nvSpPr>
          <p:cNvPr id="5" name="Footer Placeholder 4"/>
          <p:cNvSpPr>
            <a:spLocks noGrp="1"/>
          </p:cNvSpPr>
          <p:nvPr>
            <p:ph type="ftr" sz="quarter" idx="11"/>
          </p:nvPr>
        </p:nvSpPr>
        <p:spPr/>
        <p:txBody>
          <a:bodyPr/>
          <a:lstStyle/>
          <a:p>
            <a:r>
              <a:rPr lang="en-US" smtClean="0"/>
              <a:t>Packaging project status and overview</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1743783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99FF8E-AA47-410D-B7EF-C64FF885F83C}" type="datetime3">
              <a:rPr lang="en-US" smtClean="0"/>
              <a:t>11 August 2015</a:t>
            </a:fld>
            <a:endParaRPr lang="en-US"/>
          </a:p>
        </p:txBody>
      </p:sp>
      <p:sp>
        <p:nvSpPr>
          <p:cNvPr id="5" name="Footer Placeholder 4"/>
          <p:cNvSpPr>
            <a:spLocks noGrp="1"/>
          </p:cNvSpPr>
          <p:nvPr>
            <p:ph type="ftr" sz="quarter" idx="11"/>
          </p:nvPr>
        </p:nvSpPr>
        <p:spPr/>
        <p:txBody>
          <a:bodyPr/>
          <a:lstStyle/>
          <a:p>
            <a:r>
              <a:rPr lang="en-US" smtClean="0"/>
              <a:t>Packaging project status and overview</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2023817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wo Content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224454" y="1696916"/>
            <a:ext cx="7910146" cy="1775490"/>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p:txBody>
          <a:bodyPr/>
          <a:lstStyle/>
          <a:p>
            <a:fld id="{9D40958F-0FFF-484E-892D-F295DF9038AF}" type="datetime3">
              <a:rPr lang="en-US" smtClean="0"/>
              <a:t>11 August 2015</a:t>
            </a:fld>
            <a:endParaRPr lang="en-US"/>
          </a:p>
        </p:txBody>
      </p:sp>
      <p:sp>
        <p:nvSpPr>
          <p:cNvPr id="5" name="Footer Placeholder 4"/>
          <p:cNvSpPr>
            <a:spLocks noGrp="1"/>
          </p:cNvSpPr>
          <p:nvPr>
            <p:ph type="ftr" sz="quarter" idx="11"/>
          </p:nvPr>
        </p:nvSpPr>
        <p:spPr/>
        <p:txBody>
          <a:bodyPr/>
          <a:lstStyle/>
          <a:p>
            <a:r>
              <a:rPr lang="en-US" smtClean="0"/>
              <a:t>Packaging project status and overview</a:t>
            </a:r>
            <a:endParaRPr lang="en-US"/>
          </a:p>
        </p:txBody>
      </p:sp>
      <p:sp>
        <p:nvSpPr>
          <p:cNvPr id="6" name="Slide Number Placeholder 5"/>
          <p:cNvSpPr>
            <a:spLocks noGrp="1"/>
          </p:cNvSpPr>
          <p:nvPr>
            <p:ph type="sldNum" sz="quarter" idx="12"/>
          </p:nvPr>
        </p:nvSpPr>
        <p:spPr/>
        <p:txBody>
          <a:bodyPr/>
          <a:lstStyle/>
          <a:p>
            <a:fld id="{94CC7646-A3C1-4369-BBA0-4B16B4A0842E}" type="slidenum">
              <a:rPr lang="en-US" smtClean="0"/>
              <a:t>‹#›</a:t>
            </a:fld>
            <a:endParaRPr lang="en-US"/>
          </a:p>
        </p:txBody>
      </p:sp>
      <p:sp>
        <p:nvSpPr>
          <p:cNvPr id="7" name="Content Placeholder 2"/>
          <p:cNvSpPr>
            <a:spLocks noGrp="1"/>
          </p:cNvSpPr>
          <p:nvPr>
            <p:ph idx="13"/>
          </p:nvPr>
        </p:nvSpPr>
        <p:spPr>
          <a:xfrm>
            <a:off x="2224454" y="3629888"/>
            <a:ext cx="7910146" cy="271376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2246242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0FA69A-F2A2-467B-A6EC-B8F1288EA918}" type="datetime3">
              <a:rPr lang="en-US" smtClean="0"/>
              <a:t>11 August 2015</a:t>
            </a:fld>
            <a:endParaRPr lang="en-US"/>
          </a:p>
        </p:txBody>
      </p:sp>
      <p:sp>
        <p:nvSpPr>
          <p:cNvPr id="5" name="Footer Placeholder 4"/>
          <p:cNvSpPr>
            <a:spLocks noGrp="1"/>
          </p:cNvSpPr>
          <p:nvPr>
            <p:ph type="ftr" sz="quarter" idx="11"/>
          </p:nvPr>
        </p:nvSpPr>
        <p:spPr/>
        <p:txBody>
          <a:bodyPr/>
          <a:lstStyle/>
          <a:p>
            <a:r>
              <a:rPr lang="en-US" smtClean="0"/>
              <a:t>Packaging project status and overview</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405887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CC7646-A3C1-4369-BBA0-4B16B4A0842E}" type="slidenum">
              <a:rPr lang="en-US" smtClean="0"/>
              <a:t>‹#›</a:t>
            </a:fld>
            <a:endParaRPr lang="en-US"/>
          </a:p>
        </p:txBody>
      </p:sp>
      <p:sp>
        <p:nvSpPr>
          <p:cNvPr id="8" name="Rectangle 7"/>
          <p:cNvSpPr/>
          <p:nvPr userDrawn="1"/>
        </p:nvSpPr>
        <p:spPr>
          <a:xfrm>
            <a:off x="11775025" y="561975"/>
            <a:ext cx="120215" cy="5486400"/>
          </a:xfrm>
          <a:prstGeom prst="rect">
            <a:avLst/>
          </a:prstGeom>
          <a:gradFill>
            <a:gsLst>
              <a:gs pos="0">
                <a:schemeClr val="accent1"/>
              </a:gs>
              <a:gs pos="100000">
                <a:schemeClr val="accent1">
                  <a:alpha val="8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9437745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DC02D1-4089-4585-B434-094FFD9D4A22}" type="datetime3">
              <a:rPr lang="en-US" smtClean="0"/>
              <a:t>11 August 2015</a:t>
            </a:fld>
            <a:endParaRPr lang="en-US"/>
          </a:p>
        </p:txBody>
      </p:sp>
      <p:sp>
        <p:nvSpPr>
          <p:cNvPr id="6" name="Footer Placeholder 5"/>
          <p:cNvSpPr>
            <a:spLocks noGrp="1"/>
          </p:cNvSpPr>
          <p:nvPr>
            <p:ph type="ftr" sz="quarter" idx="11"/>
          </p:nvPr>
        </p:nvSpPr>
        <p:spPr/>
        <p:txBody>
          <a:bodyPr/>
          <a:lstStyle/>
          <a:p>
            <a:r>
              <a:rPr lang="en-US" smtClean="0"/>
              <a:t>Packaging project status and overview</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128765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002AE0-DE4C-45BD-A081-31E1DC47B532}" type="datetime3">
              <a:rPr lang="en-US" smtClean="0"/>
              <a:t>11 August 2015</a:t>
            </a:fld>
            <a:endParaRPr lang="en-US"/>
          </a:p>
        </p:txBody>
      </p:sp>
      <p:sp>
        <p:nvSpPr>
          <p:cNvPr id="8" name="Footer Placeholder 7"/>
          <p:cNvSpPr>
            <a:spLocks noGrp="1"/>
          </p:cNvSpPr>
          <p:nvPr>
            <p:ph type="ftr" sz="quarter" idx="11"/>
          </p:nvPr>
        </p:nvSpPr>
        <p:spPr/>
        <p:txBody>
          <a:bodyPr/>
          <a:lstStyle/>
          <a:p>
            <a:r>
              <a:rPr lang="en-US" smtClean="0"/>
              <a:t>Packaging project status and overview</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413439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E94052-D798-4442-B808-95B4C96C2496}" type="datetime3">
              <a:rPr lang="en-US" smtClean="0"/>
              <a:t>11 August 2015</a:t>
            </a:fld>
            <a:endParaRPr lang="en-US" dirty="0"/>
          </a:p>
        </p:txBody>
      </p:sp>
      <p:sp>
        <p:nvSpPr>
          <p:cNvPr id="4" name="Footer Placeholder 3"/>
          <p:cNvSpPr>
            <a:spLocks noGrp="1"/>
          </p:cNvSpPr>
          <p:nvPr>
            <p:ph type="ftr" sz="quarter" idx="11"/>
          </p:nvPr>
        </p:nvSpPr>
        <p:spPr/>
        <p:txBody>
          <a:bodyPr/>
          <a:lstStyle/>
          <a:p>
            <a:r>
              <a:rPr lang="en-US" smtClean="0"/>
              <a:t>Packaging project status and overview</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242545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F9C17-4D01-4E95-A466-99734125C03D}" type="datetime3">
              <a:rPr lang="en-US" smtClean="0"/>
              <a:t>11 August 2015</a:t>
            </a:fld>
            <a:endParaRPr lang="en-US"/>
          </a:p>
        </p:txBody>
      </p:sp>
      <p:sp>
        <p:nvSpPr>
          <p:cNvPr id="3" name="Footer Placeholder 2"/>
          <p:cNvSpPr>
            <a:spLocks noGrp="1"/>
          </p:cNvSpPr>
          <p:nvPr>
            <p:ph type="ftr" sz="quarter" idx="11"/>
          </p:nvPr>
        </p:nvSpPr>
        <p:spPr/>
        <p:txBody>
          <a:bodyPr/>
          <a:lstStyle/>
          <a:p>
            <a:r>
              <a:rPr lang="en-US" smtClean="0"/>
              <a:t>Packaging project status and overview</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1235550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817E1-A3A4-4DC3-BBDB-4D4FF4047266}" type="datetime3">
              <a:rPr lang="en-US" smtClean="0"/>
              <a:t>11 August 2015</a:t>
            </a:fld>
            <a:endParaRPr lang="en-US"/>
          </a:p>
        </p:txBody>
      </p:sp>
      <p:sp>
        <p:nvSpPr>
          <p:cNvPr id="6" name="Footer Placeholder 5"/>
          <p:cNvSpPr>
            <a:spLocks noGrp="1"/>
          </p:cNvSpPr>
          <p:nvPr>
            <p:ph type="ftr" sz="quarter" idx="11"/>
          </p:nvPr>
        </p:nvSpPr>
        <p:spPr/>
        <p:txBody>
          <a:bodyPr/>
          <a:lstStyle/>
          <a:p>
            <a:r>
              <a:rPr lang="en-US" smtClean="0"/>
              <a:t>Packaging project status and overview</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368980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62737-55E4-4293-B554-3FF278D7121E}" type="datetime3">
              <a:rPr lang="en-US" smtClean="0"/>
              <a:t>11 August 2015</a:t>
            </a:fld>
            <a:endParaRPr lang="en-US"/>
          </a:p>
        </p:txBody>
      </p:sp>
      <p:sp>
        <p:nvSpPr>
          <p:cNvPr id="6" name="Footer Placeholder 5"/>
          <p:cNvSpPr>
            <a:spLocks noGrp="1"/>
          </p:cNvSpPr>
          <p:nvPr>
            <p:ph type="ftr" sz="quarter" idx="11"/>
          </p:nvPr>
        </p:nvSpPr>
        <p:spPr/>
        <p:txBody>
          <a:bodyPr/>
          <a:lstStyle/>
          <a:p>
            <a:r>
              <a:rPr lang="en-US" smtClean="0"/>
              <a:t>Packaging project status and overview</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CC7646-A3C1-4369-BBA0-4B16B4A0842E}" type="slidenum">
              <a:rPr lang="en-US" smtClean="0"/>
              <a:t>‹#›</a:t>
            </a:fld>
            <a:endParaRPr lang="en-US"/>
          </a:p>
        </p:txBody>
      </p:sp>
    </p:spTree>
    <p:extLst>
      <p:ext uri="{BB962C8B-B14F-4D97-AF65-F5344CB8AC3E}">
        <p14:creationId xmlns:p14="http://schemas.microsoft.com/office/powerpoint/2010/main" val="172732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89D05C-9F40-4EA8-AEAF-9B40792D3408}" type="datetime3">
              <a:rPr lang="en-US" smtClean="0"/>
              <a:t>11 August 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Packaging project status and overview</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CC7646-A3C1-4369-BBA0-4B16B4A0842E}" type="slidenum">
              <a:rPr lang="en-US" smtClean="0"/>
              <a:pPr/>
              <a:t>‹#›</a:t>
            </a:fld>
            <a:endParaRPr lang="en-US"/>
          </a:p>
        </p:txBody>
      </p:sp>
    </p:spTree>
    <p:extLst>
      <p:ext uri="{BB962C8B-B14F-4D97-AF65-F5344CB8AC3E}">
        <p14:creationId xmlns:p14="http://schemas.microsoft.com/office/powerpoint/2010/main" val="35944377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systems information</a:t>
            </a:r>
            <a:endParaRPr lang="en-US" dirty="0"/>
          </a:p>
        </p:txBody>
      </p:sp>
      <p:sp>
        <p:nvSpPr>
          <p:cNvPr id="3" name="Subtitle 2"/>
          <p:cNvSpPr>
            <a:spLocks noGrp="1"/>
          </p:cNvSpPr>
          <p:nvPr>
            <p:ph type="subTitle" idx="1"/>
          </p:nvPr>
        </p:nvSpPr>
        <p:spPr/>
        <p:txBody>
          <a:bodyPr/>
          <a:lstStyle/>
          <a:p>
            <a:r>
              <a:rPr lang="en-US" dirty="0" smtClean="0"/>
              <a:t>User Guide to R&amp;D systems</a:t>
            </a:r>
            <a:endParaRPr lang="en-US" dirty="0"/>
          </a:p>
        </p:txBody>
      </p:sp>
      <p:sp>
        <p:nvSpPr>
          <p:cNvPr id="6" name="Date Placeholder 5"/>
          <p:cNvSpPr>
            <a:spLocks noGrp="1"/>
          </p:cNvSpPr>
          <p:nvPr>
            <p:ph type="dt" sz="half" idx="10"/>
          </p:nvPr>
        </p:nvSpPr>
        <p:spPr/>
        <p:txBody>
          <a:bodyPr/>
          <a:lstStyle/>
          <a:p>
            <a:fld id="{5CEB6985-3824-4E7A-BFB2-E107EA935A9A}" type="datetime3">
              <a:rPr lang="en-US" smtClean="0"/>
              <a:t>11 August 2015</a:t>
            </a:fld>
            <a:endParaRPr lang="en-US"/>
          </a:p>
        </p:txBody>
      </p:sp>
      <p:sp>
        <p:nvSpPr>
          <p:cNvPr id="7" name="Footer Placeholder 6"/>
          <p:cNvSpPr>
            <a:spLocks noGrp="1"/>
          </p:cNvSpPr>
          <p:nvPr>
            <p:ph type="ftr" sz="quarter" idx="11"/>
          </p:nvPr>
        </p:nvSpPr>
        <p:spPr/>
        <p:txBody>
          <a:bodyPr/>
          <a:lstStyle/>
          <a:p>
            <a:r>
              <a:rPr lang="en-US" smtClean="0"/>
              <a:t>Toby Nixon, Project Lead</a:t>
            </a:r>
            <a:endParaRPr lang="en-US" dirty="0"/>
          </a:p>
        </p:txBody>
      </p:sp>
    </p:spTree>
    <p:extLst>
      <p:ext uri="{BB962C8B-B14F-4D97-AF65-F5344CB8AC3E}">
        <p14:creationId xmlns:p14="http://schemas.microsoft.com/office/powerpoint/2010/main" val="142645877"/>
      </p:ext>
    </p:extLst>
  </p:cSld>
  <p:clrMapOvr>
    <a:masterClrMapping/>
  </p:clrMapOvr>
  <mc:AlternateContent xmlns:mc="http://schemas.openxmlformats.org/markup-compatibility/2006" xmlns:p14="http://schemas.microsoft.com/office/powerpoint/2010/main">
    <mc:Choice Requires="p14">
      <p:transition spd="slow" p14:dur="2000" advTm="2000">
        <p14:prism isContent="1"/>
      </p:transition>
    </mc:Choice>
    <mc:Fallback xmlns="">
      <p:transition spd="slow" advTm="2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Emotional Connection</a:t>
            </a:r>
            <a:endParaRPr lang="en-US" dirty="0"/>
          </a:p>
        </p:txBody>
      </p:sp>
      <p:sp>
        <p:nvSpPr>
          <p:cNvPr id="3" name="Content Placeholder 2"/>
          <p:cNvSpPr>
            <a:spLocks noGrp="1"/>
          </p:cNvSpPr>
          <p:nvPr>
            <p:ph idx="1"/>
          </p:nvPr>
        </p:nvSpPr>
        <p:spPr/>
        <p:txBody>
          <a:bodyPr/>
          <a:lstStyle/>
          <a:p>
            <a:pPr lvl="1"/>
            <a:r>
              <a:rPr lang="en-US" dirty="0" smtClean="0"/>
              <a:t>Emotional connection </a:t>
            </a:r>
            <a:r>
              <a:rPr lang="en-US" smtClean="0"/>
              <a:t>is key </a:t>
            </a:r>
            <a:endParaRPr lang="en-US" dirty="0" smtClean="0"/>
          </a:p>
          <a:p>
            <a:r>
              <a:rPr lang="en-US" dirty="0" smtClean="0"/>
              <a:t>The right connection inspires brand loyalty</a:t>
            </a:r>
          </a:p>
          <a:p>
            <a:pPr lvl="1"/>
            <a:r>
              <a:rPr lang="en-US" dirty="0" smtClean="0"/>
              <a:t>It’s time to break new ground</a:t>
            </a:r>
          </a:p>
          <a:p>
            <a:endParaRPr lang="en-US" dirty="0"/>
          </a:p>
        </p:txBody>
      </p:sp>
      <p:sp>
        <p:nvSpPr>
          <p:cNvPr id="5" name="Slide Number Placeholder 4"/>
          <p:cNvSpPr>
            <a:spLocks noGrp="1"/>
          </p:cNvSpPr>
          <p:nvPr>
            <p:ph type="sldNum" sz="quarter" idx="12"/>
          </p:nvPr>
        </p:nvSpPr>
        <p:spPr/>
        <p:txBody>
          <a:bodyPr/>
          <a:lstStyle/>
          <a:p>
            <a:fld id="{94CC7646-A3C1-4369-BBA0-4B16B4A0842E}" type="slidenum">
              <a:rPr lang="en-US" smtClean="0"/>
              <a:pPr/>
              <a:t>2</a:t>
            </a:fld>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8083" y="3503776"/>
            <a:ext cx="5027698" cy="3354224"/>
          </a:xfrm>
          <a:prstGeom prst="rect">
            <a:avLst/>
          </a:prstGeom>
        </p:spPr>
      </p:pic>
    </p:spTree>
    <p:extLst>
      <p:ext uri="{BB962C8B-B14F-4D97-AF65-F5344CB8AC3E}">
        <p14:creationId xmlns:p14="http://schemas.microsoft.com/office/powerpoint/2010/main" val="371271989"/>
      </p:ext>
    </p:extLst>
  </p:cSld>
  <p:clrMapOvr>
    <a:masterClrMapping/>
  </p:clrMapOvr>
  <mc:AlternateContent xmlns:mc="http://schemas.openxmlformats.org/markup-compatibility/2006" xmlns:p14="http://schemas.microsoft.com/office/powerpoint/2010/main">
    <mc:Choice Requires="p14">
      <p:transition spd="slow" p14:dur="1200" advTm="12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1000"/>
                                        <p:tgtEl>
                                          <p:spTgt spid="3">
                                            <p:txEl>
                                              <p:pRg st="1" end="1"/>
                                            </p:txEl>
                                          </p:spTgt>
                                        </p:tgtEl>
                                      </p:cBhvr>
                                    </p:animEffect>
                                  </p:childTnLst>
                                </p:cTn>
                              </p:par>
                            </p:childTnLst>
                          </p:cTn>
                        </p:par>
                        <p:par>
                          <p:cTn id="11" fill="hold">
                            <p:stCondLst>
                              <p:cond delay="2000"/>
                            </p:stCondLst>
                            <p:childTnLst>
                              <p:par>
                                <p:cTn id="12" presetID="22" presetClass="entr" presetSubtype="8"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1000"/>
                                        <p:tgtEl>
                                          <p:spTgt spid="3">
                                            <p:txEl>
                                              <p:pRg st="2" end="2"/>
                                            </p:txEl>
                                          </p:spTgt>
                                        </p:tgtEl>
                                      </p:cBhvr>
                                    </p:animEffect>
                                  </p:childTnLst>
                                </p:cTn>
                              </p:par>
                              <p:par>
                                <p:cTn id="15" presetID="10" presetClass="exit" presetSubtype="0" fill="hold" grpId="1" nodeType="withEffect">
                                  <p:stCondLst>
                                    <p:cond delay="0"/>
                                  </p:stCondLst>
                                  <p:childTnLst>
                                    <p:animEffect transition="out" filter="fade">
                                      <p:cBhvr>
                                        <p:cTn id="16" dur="1500"/>
                                        <p:tgtEl>
                                          <p:spTgt spid="3">
                                            <p:txEl>
                                              <p:pRg st="0" end="0"/>
                                            </p:txEl>
                                          </p:spTgt>
                                        </p:tgtEl>
                                      </p:cBhvr>
                                    </p:animEffect>
                                    <p:set>
                                      <p:cBhvr>
                                        <p:cTn id="17" dur="1" fill="hold">
                                          <p:stCondLst>
                                            <p:cond delay="1499"/>
                                          </p:stCondLst>
                                        </p:cTn>
                                        <p:tgtEl>
                                          <p:spTgt spid="3">
                                            <p:txEl>
                                              <p:pRg st="0" end="0"/>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1500"/>
                                        <p:tgtEl>
                                          <p:spTgt spid="3">
                                            <p:txEl>
                                              <p:pRg st="1" end="1"/>
                                            </p:txEl>
                                          </p:spTgt>
                                        </p:tgtEl>
                                      </p:cBhvr>
                                    </p:animEffect>
                                    <p:set>
                                      <p:cBhvr>
                                        <p:cTn id="20" dur="1" fill="hold">
                                          <p:stCondLst>
                                            <p:cond delay="1499"/>
                                          </p:stCondLst>
                                        </p:cTn>
                                        <p:tgtEl>
                                          <p:spTgt spid="3">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1500"/>
                                        <p:tgtEl>
                                          <p:spTgt spid="3">
                                            <p:txEl>
                                              <p:pRg st="2" end="2"/>
                                            </p:txEl>
                                          </p:spTgt>
                                        </p:tgtEl>
                                      </p:cBhvr>
                                    </p:animEffect>
                                    <p:set>
                                      <p:cBhvr>
                                        <p:cTn id="23" dur="1" fill="hold">
                                          <p:stCondLst>
                                            <p:cond delay="1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Fit the person—not the Box</a:t>
            </a:r>
            <a:endParaRPr lang="en-US" dirty="0"/>
          </a:p>
        </p:txBody>
      </p:sp>
      <p:sp>
        <p:nvSpPr>
          <p:cNvPr id="5" name="Slide Number Placeholder 4"/>
          <p:cNvSpPr>
            <a:spLocks noGrp="1"/>
          </p:cNvSpPr>
          <p:nvPr>
            <p:ph type="sldNum" sz="quarter" idx="12"/>
          </p:nvPr>
        </p:nvSpPr>
        <p:spPr/>
        <p:txBody>
          <a:bodyPr/>
          <a:lstStyle/>
          <a:p>
            <a:fld id="{94CC7646-A3C1-4369-BBA0-4B16B4A0842E}" type="slidenum">
              <a:rPr lang="en-US" smtClean="0"/>
              <a:pPr/>
              <a:t>3</a:t>
            </a:fld>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6435" y="2133600"/>
            <a:ext cx="7900955" cy="3778250"/>
          </a:xfrm>
        </p:spPr>
      </p:pic>
    </p:spTree>
    <p:extLst>
      <p:ext uri="{BB962C8B-B14F-4D97-AF65-F5344CB8AC3E}">
        <p14:creationId xmlns:p14="http://schemas.microsoft.com/office/powerpoint/2010/main" val="1524746613"/>
      </p:ext>
    </p:extLst>
  </p:cSld>
  <p:clrMapOvr>
    <a:masterClrMapping/>
  </p:clrMapOvr>
  <mc:AlternateContent xmlns:mc="http://schemas.openxmlformats.org/markup-compatibility/2006" xmlns:p14="http://schemas.microsoft.com/office/powerpoint/2010/main">
    <mc:Choice Requires="p14">
      <p:transition spd="slow" p14:dur="1200" advTm="5000">
        <p14:flip dir="r"/>
      </p:transition>
    </mc:Choice>
    <mc:Fallback xmlns="">
      <p:transition spd="slow" advTm="4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considerations</a:t>
            </a:r>
            <a:endParaRPr lang="en-US" dirty="0"/>
          </a:p>
        </p:txBody>
      </p:sp>
      <p:sp>
        <p:nvSpPr>
          <p:cNvPr id="4" name="Content Placeholder 3"/>
          <p:cNvSpPr>
            <a:spLocks noGrp="1"/>
          </p:cNvSpPr>
          <p:nvPr>
            <p:ph sz="half" idx="1"/>
          </p:nvPr>
        </p:nvSpPr>
        <p:spPr/>
        <p:txBody>
          <a:bodyPr/>
          <a:lstStyle/>
          <a:p>
            <a:pPr lvl="1"/>
            <a:r>
              <a:rPr lang="en-US" dirty="0" smtClean="0"/>
              <a:t>What Creates a </a:t>
            </a:r>
            <a:r>
              <a:rPr lang="en-US" dirty="0" smtClean="0">
                <a:solidFill>
                  <a:schemeClr val="accent1"/>
                </a:solidFill>
              </a:rPr>
              <a:t>Connection</a:t>
            </a:r>
            <a:r>
              <a:rPr lang="en-US" dirty="0" smtClean="0"/>
              <a:t>?</a:t>
            </a:r>
            <a:endParaRPr lang="en-US" dirty="0"/>
          </a:p>
        </p:txBody>
      </p:sp>
      <p:graphicFrame>
        <p:nvGraphicFramePr>
          <p:cNvPr id="8" name="Content Placeholder 12"/>
          <p:cNvGraphicFramePr>
            <a:graphicFrameLocks noGrp="1"/>
          </p:cNvGraphicFramePr>
          <p:nvPr>
            <p:ph sz="half" idx="2"/>
            <p:extLst>
              <p:ext uri="{D42A27DB-BD31-4B8C-83A1-F6EECF244321}">
                <p14:modId xmlns:p14="http://schemas.microsoft.com/office/powerpoint/2010/main" val="1079103995"/>
              </p:ext>
            </p:extLst>
          </p:nvPr>
        </p:nvGraphicFramePr>
        <p:xfrm>
          <a:off x="7191375" y="2125663"/>
          <a:ext cx="4313238" cy="377825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94CC7646-A3C1-4369-BBA0-4B16B4A0842E}" type="slidenum">
              <a:rPr lang="en-US" smtClean="0"/>
              <a:pPr/>
              <a:t>4</a:t>
            </a:fld>
            <a:endParaRPr lang="en-US"/>
          </a:p>
        </p:txBody>
      </p:sp>
    </p:spTree>
    <p:extLst/>
  </p:cSld>
  <p:clrMapOvr>
    <a:masterClrMapping/>
  </p:clrMapOvr>
  <mc:AlternateContent xmlns:mc="http://schemas.openxmlformats.org/markup-compatibility/2006" xmlns:p14="http://schemas.microsoft.com/office/powerpoint/2010/main">
    <mc:Choice Requires="p14">
      <p:transition spd="slow" p14:dur="1200" advTm="5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trends</a:t>
            </a:r>
            <a:endParaRPr lang="en-US" dirty="0"/>
          </a:p>
        </p:txBody>
      </p:sp>
      <p:sp>
        <p:nvSpPr>
          <p:cNvPr id="5" name="Slide Number Placeholder 4"/>
          <p:cNvSpPr>
            <a:spLocks noGrp="1"/>
          </p:cNvSpPr>
          <p:nvPr>
            <p:ph type="sldNum" sz="quarter" idx="12"/>
          </p:nvPr>
        </p:nvSpPr>
        <p:spPr/>
        <p:txBody>
          <a:bodyPr/>
          <a:lstStyle/>
          <a:p>
            <a:fld id="{94CC7646-A3C1-4369-BBA0-4B16B4A0842E}" type="slidenum">
              <a:rPr lang="en-US" smtClean="0"/>
              <a:pPr/>
              <a:t>5</a:t>
            </a:fld>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07658" y="2133600"/>
            <a:ext cx="7878509" cy="3778250"/>
          </a:xfrm>
        </p:spPr>
      </p:pic>
    </p:spTree>
    <p:extLst>
      <p:ext uri="{BB962C8B-B14F-4D97-AF65-F5344CB8AC3E}">
        <p14:creationId xmlns:p14="http://schemas.microsoft.com/office/powerpoint/2010/main" val="1349842192"/>
      </p:ext>
    </p:extLst>
  </p:cSld>
  <p:clrMapOvr>
    <a:masterClrMapping/>
  </p:clrMapOvr>
  <mc:AlternateContent xmlns:mc="http://schemas.openxmlformats.org/markup-compatibility/2006" xmlns:p14="http://schemas.microsoft.com/office/powerpoint/2010/main">
    <mc:Choice Requires="p14">
      <p:transition spd="slow" p14:dur="1200" advTm="8000">
        <p14:flip dir="r"/>
      </p:transition>
    </mc:Choice>
    <mc:Fallback xmlns="">
      <p:transition spd="slow"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Choices</a:t>
            </a:r>
            <a:endParaRPr lang="en-US" dirty="0"/>
          </a:p>
        </p:txBody>
      </p:sp>
      <p:sp>
        <p:nvSpPr>
          <p:cNvPr id="3" name="Content Placeholder 2"/>
          <p:cNvSpPr>
            <a:spLocks noGrp="1"/>
          </p:cNvSpPr>
          <p:nvPr>
            <p:ph idx="1"/>
          </p:nvPr>
        </p:nvSpPr>
        <p:spPr/>
        <p:txBody>
          <a:bodyPr>
            <a:normAutofit/>
          </a:bodyPr>
          <a:lstStyle/>
          <a:p>
            <a:r>
              <a:rPr lang="en-US" dirty="0" smtClean="0"/>
              <a:t>Shape, color, and content are all important</a:t>
            </a:r>
          </a:p>
          <a:p>
            <a:pPr lvl="1"/>
            <a:r>
              <a:rPr lang="en-US" dirty="0" smtClean="0"/>
              <a:t>The key is to </a:t>
            </a:r>
            <a:r>
              <a:rPr lang="en-US" dirty="0">
                <a:solidFill>
                  <a:schemeClr val="accent1"/>
                </a:solidFill>
              </a:rPr>
              <a:t>be selective </a:t>
            </a:r>
            <a:r>
              <a:rPr lang="en-US" dirty="0" smtClean="0"/>
              <a:t>and make </a:t>
            </a:r>
            <a:r>
              <a:rPr lang="en-US" dirty="0">
                <a:solidFill>
                  <a:schemeClr val="accent1"/>
                </a:solidFill>
              </a:rPr>
              <a:t>effective</a:t>
            </a:r>
            <a:r>
              <a:rPr lang="en-US" dirty="0" smtClean="0"/>
              <a:t> choices</a:t>
            </a:r>
          </a:p>
          <a:p>
            <a:pPr lvl="1"/>
            <a:r>
              <a:rPr lang="en-US" dirty="0" smtClean="0"/>
              <a:t>Every element must serve a purpose</a:t>
            </a:r>
          </a:p>
          <a:p>
            <a:pPr lvl="2"/>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94CC7646-A3C1-4369-BBA0-4B16B4A0842E}" type="slidenum">
              <a:rPr lang="en-US" smtClean="0"/>
              <a:t>6</a:t>
            </a:fld>
            <a:endParaRPr lang="en-US"/>
          </a:p>
        </p:txBody>
      </p:sp>
      <p:pic>
        <p:nvPicPr>
          <p:cNvPr id="5" name="Content Placeholder 4"/>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p:pic>
    </p:spTree>
    <p:extLst>
      <p:ext uri="{BB962C8B-B14F-4D97-AF65-F5344CB8AC3E}">
        <p14:creationId xmlns:p14="http://schemas.microsoft.com/office/powerpoint/2010/main" val="3810354542"/>
      </p:ext>
    </p:extLst>
  </p:cSld>
  <p:clrMapOvr>
    <a:masterClrMapping/>
  </p:clrMapOvr>
  <mc:AlternateContent xmlns:mc="http://schemas.openxmlformats.org/markup-compatibility/2006" xmlns:p14="http://schemas.microsoft.com/office/powerpoint/2010/main">
    <mc:Choice Requires="p14">
      <p:transition spd="slow" p14:dur="1200" advTm="5000">
        <p14:flip dir="r"/>
      </p:transition>
    </mc:Choice>
    <mc:Fallback xmlns="">
      <p:transition spd="slow" advTm="4000">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88805D76205F46ADBC12780B43A165" ma:contentTypeVersion="0" ma:contentTypeDescription="Create a new document." ma:contentTypeScope="" ma:versionID="2c2b9220d0b416dc59f0f003a0a00e6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5476FF-79FD-4D99-935D-809A3C797A05}">
  <ds:schemaRefs>
    <ds:schemaRef ds:uri="http://schemas.microsoft.com/sharepoint/v3/contenttype/forms"/>
  </ds:schemaRefs>
</ds:datastoreItem>
</file>

<file path=customXml/itemProps2.xml><?xml version="1.0" encoding="utf-8"?>
<ds:datastoreItem xmlns:ds="http://schemas.openxmlformats.org/officeDocument/2006/customXml" ds:itemID="{A6BC91BB-C71C-4B57-BF01-7517C330DAB2}">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70728F6-A42E-48B4-AAB9-74D8BCC10DFE}"/>
</file>

<file path=docProps/app.xml><?xml version="1.0" encoding="utf-8"?>
<Properties xmlns="http://schemas.openxmlformats.org/officeDocument/2006/extended-properties" xmlns:vt="http://schemas.openxmlformats.org/officeDocument/2006/docPropsVTypes">
  <Template>Wisp</Template>
  <TotalTime>904</TotalTime>
  <Words>251</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Wisp</vt:lpstr>
      <vt:lpstr>Computer systems information</vt:lpstr>
      <vt:lpstr>Emotional Connection</vt:lpstr>
      <vt:lpstr>Fit the person—not the Box</vt:lpstr>
      <vt:lpstr>Design considerations</vt:lpstr>
      <vt:lpstr>Current trends</vt:lpstr>
      <vt:lpstr>Making Choices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Information</dc:title>
  <dc:creator>Garth Fort</dc:creator>
  <cp:lastModifiedBy>Garth Fort</cp:lastModifiedBy>
  <cp:revision>232</cp:revision>
  <dcterms:created xsi:type="dcterms:W3CDTF">2012-01-22T15:36:38Z</dcterms:created>
  <dcterms:modified xsi:type="dcterms:W3CDTF">2015-08-11T21:17:31Z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0x0101001288805D76205F46ADBC12780B43A165</vt:lpwstr>
  </property>
  <property fmtid="{D5CDD505-2E9C-101B-9397-08002B2CF9AE}" pid="3" name="Order">
    <vt:r8>700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