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82" r:id="rId3"/>
    <p:sldId id="257" r:id="rId4"/>
    <p:sldId id="322" r:id="rId5"/>
    <p:sldId id="417" r:id="rId6"/>
    <p:sldId id="324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3" r:id="rId15"/>
    <p:sldId id="282" r:id="rId16"/>
    <p:sldId id="269" r:id="rId17"/>
    <p:sldId id="271" r:id="rId18"/>
    <p:sldId id="270" r:id="rId19"/>
    <p:sldId id="284" r:id="rId20"/>
    <p:sldId id="272" r:id="rId21"/>
    <p:sldId id="273" r:id="rId22"/>
    <p:sldId id="450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91" r:id="rId31"/>
    <p:sldId id="294" r:id="rId32"/>
    <p:sldId id="295" r:id="rId33"/>
    <p:sldId id="311" r:id="rId34"/>
    <p:sldId id="296" r:id="rId35"/>
    <p:sldId id="297" r:id="rId36"/>
    <p:sldId id="278" r:id="rId37"/>
    <p:sldId id="265" r:id="rId38"/>
    <p:sldId id="26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一、定义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二、生活中的例子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三、好处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四、分类与代码实现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五、如何学习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行为型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描述类或对象之间如何交互与职责分配。</a:t>
            </a: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09930" y="3014685"/>
            <a:ext cx="2141665" cy="692255"/>
          </a:xfrm>
          <a:prstGeom prst="ellipse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策略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8389379" y="3079015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模板方法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742442" y="5260503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中介者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673145" y="4562426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状态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5347762" y="3976541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命令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7884557" y="4300648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迭代器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5973426" y="2892030"/>
            <a:ext cx="2141665" cy="692255"/>
          </a:xfrm>
          <a:prstGeom prst="ellipse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职责链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5347762" y="5098449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访问者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3431008" y="2892030"/>
            <a:ext cx="2141665" cy="692255"/>
          </a:xfrm>
          <a:prstGeom prst="ellipse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观察者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2895013" y="3976541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备忘录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7759154" y="5472419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解释器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单例 </a:t>
            </a:r>
            <a:r>
              <a:rPr lang="en-US" altLang="zh-CN"/>
              <a:t>/ Singleton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创建型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定义：保证一个类仅有一个实例，并提供一个全局访问点。这个全局访问点，一般指进程。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场景：</a:t>
            </a:r>
            <a:r>
              <a:rPr lang="zh-CN" altLang="en-US">
                <a:sym typeface="+mn-ea"/>
              </a:rPr>
              <a:t>日志对象；</a:t>
            </a:r>
            <a:r>
              <a:rPr lang="en-US" altLang="zh-CN">
                <a:sym typeface="+mn-ea"/>
              </a:rPr>
              <a:t>SDK</a:t>
            </a:r>
            <a:r>
              <a:rPr lang="zh-CN" altLang="en-US">
                <a:sym typeface="+mn-ea"/>
              </a:rPr>
              <a:t>对象；线程池；</a:t>
            </a:r>
            <a:r>
              <a:rPr lang="en-US" altLang="zh-CN"/>
              <a:t>ID</a:t>
            </a:r>
            <a:r>
              <a:rPr lang="zh-CN" altLang="en-US"/>
              <a:t>生成器。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好处：单一对象，避免了对象的多次创建；避免多份实例处理结果会不一致。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单例 </a:t>
            </a:r>
            <a:r>
              <a:rPr lang="en-US" altLang="zh-CN">
                <a:sym typeface="+mn-ea"/>
              </a:rPr>
              <a:t>/ Singleton </a:t>
            </a:r>
            <a:r>
              <a:rPr lang="zh-CN" altLang="en-US">
                <a:sym typeface="+mn-ea"/>
              </a:rPr>
              <a:t>-- 创建型</a:t>
            </a:r>
            <a:endParaRPr lang="zh-CN" altLang="en-US"/>
          </a:p>
        </p:txBody>
      </p:sp>
      <p:pic>
        <p:nvPicPr>
          <p:cNvPr id="4" name="图片 3" descr="upload_056169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38" y="1159305"/>
            <a:ext cx="9436494" cy="56968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98532" y="5389294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048978" y="2430649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137918" y="1832363"/>
            <a:ext cx="3098800" cy="82994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400"/>
              <a:t>单例一般分为懒汉式和饿汉式。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工厂方法 </a:t>
            </a:r>
            <a:r>
              <a:rPr lang="en-US" altLang="zh-CN">
                <a:sym typeface="+mn-ea"/>
              </a:rPr>
              <a:t>/ Factory Method </a:t>
            </a:r>
            <a:r>
              <a:rPr lang="zh-CN" altLang="en-US">
                <a:sym typeface="+mn-ea"/>
              </a:rPr>
              <a:t>-- 创建型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定义：根据传入的类型，</a:t>
            </a:r>
            <a:r>
              <a:rPr lang="zh-CN" altLang="en-US">
                <a:sym typeface="+mn-ea"/>
              </a:rPr>
              <a:t>决定将哪一个类实例化，或者说调用哪一个方法。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场景：广泛。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好处：封装了对象创建的细节；具有良好的灵活性和扩展性。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举例：</a:t>
            </a:r>
            <a:r>
              <a:rPr lang="en-US" altLang="zh-CN"/>
              <a:t>Eslint</a:t>
            </a:r>
            <a:r>
              <a:rPr lang="zh-CN" altLang="en-US"/>
              <a:t>解析各种类型的文件。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618042" y="4724614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解析工厂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577664" y="5965658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TS</a:t>
            </a:r>
            <a:r>
              <a:rPr lang="zh-CN" altLang="en-US">
                <a:solidFill>
                  <a:srgbClr val="000000"/>
                </a:solidFill>
              </a:rPr>
              <a:t>文件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573885" y="5966514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JS</a:t>
            </a:r>
            <a:r>
              <a:rPr lang="zh-CN" altLang="en-US">
                <a:solidFill>
                  <a:srgbClr val="000000"/>
                </a:solidFill>
              </a:rPr>
              <a:t>文件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89833" y="5967370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CSS</a:t>
            </a:r>
            <a:r>
              <a:rPr lang="zh-CN" altLang="en-US">
                <a:solidFill>
                  <a:srgbClr val="000000"/>
                </a:solidFill>
              </a:rPr>
              <a:t>文件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4" name="直接箭头连接符 3"/>
          <p:cNvCxnSpPr/>
          <p:nvPr userDrawn="1"/>
        </p:nvCxnSpPr>
        <p:spPr>
          <a:xfrm flipH="1">
            <a:off x="4457728" y="5229189"/>
            <a:ext cx="871539" cy="412834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3839945" y="4952459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返回工厂对象</a:t>
            </a:r>
            <a:endParaRPr lang="zh-CN" altLang="en-US"/>
          </a:p>
        </p:txBody>
      </p:sp>
      <p:cxnSp>
        <p:nvCxnSpPr>
          <p:cNvPr id="10" name="直接箭头连接符 9"/>
          <p:cNvCxnSpPr/>
          <p:nvPr userDrawn="1"/>
        </p:nvCxnSpPr>
        <p:spPr>
          <a:xfrm flipV="1">
            <a:off x="4732951" y="5297994"/>
            <a:ext cx="848603" cy="401366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5017752" y="5484017"/>
            <a:ext cx="733927" cy="36696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15" name="直接箭头连接符 14"/>
          <p:cNvCxnSpPr/>
          <p:nvPr userDrawn="1"/>
        </p:nvCxnSpPr>
        <p:spPr>
          <a:xfrm>
            <a:off x="6292547" y="5320929"/>
            <a:ext cx="11468" cy="458705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 userDrawn="1"/>
        </p:nvCxnSpPr>
        <p:spPr>
          <a:xfrm flipV="1">
            <a:off x="6154935" y="5275059"/>
            <a:ext cx="11469" cy="424302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 userDrawn="1"/>
        </p:nvCxnSpPr>
        <p:spPr>
          <a:xfrm>
            <a:off x="7393438" y="5057174"/>
            <a:ext cx="791265" cy="527510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 userDrawn="1"/>
        </p:nvCxnSpPr>
        <p:spPr>
          <a:xfrm flipH="1" flipV="1">
            <a:off x="7370502" y="5217721"/>
            <a:ext cx="733927" cy="481640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工厂方法 </a:t>
            </a:r>
            <a:r>
              <a:rPr lang="en-US" altLang="zh-CN"/>
              <a:t>/ Factory Method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创建型</a:t>
            </a:r>
            <a:endParaRPr lang="zh-CN" altLang="en-US"/>
          </a:p>
        </p:txBody>
      </p:sp>
      <p:pic>
        <p:nvPicPr>
          <p:cNvPr id="3" name="图片 2" descr="upload_0298356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14" y="1387581"/>
            <a:ext cx="7683301" cy="5320973"/>
          </a:xfrm>
          <a:prstGeom prst="rect">
            <a:avLst/>
          </a:prstGeom>
        </p:spPr>
      </p:pic>
      <p:pic>
        <p:nvPicPr>
          <p:cNvPr id="4" name="图片 3" descr="upload_7774795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260" y="1387581"/>
            <a:ext cx="7843848" cy="4334758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257712" y="5102604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99899" y="2476520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578685" y="1891672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③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建造者模式 </a:t>
            </a:r>
            <a:r>
              <a:rPr lang="en-US" altLang="zh-CN"/>
              <a:t>/ Builder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创建型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定义：将一个复杂对象的创建过程分步。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场景：</a:t>
            </a:r>
            <a:r>
              <a:rPr lang="en-US" altLang="zh-CN">
                <a:sym typeface="+mn-ea"/>
              </a:rPr>
              <a:t>SDK</a:t>
            </a:r>
            <a:r>
              <a:rPr lang="zh-CN" altLang="en-US">
                <a:sym typeface="+mn-ea"/>
              </a:rPr>
              <a:t>初始化；多参数场景。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好处：</a:t>
            </a:r>
            <a:r>
              <a:rPr lang="zh-CN" altLang="en-US">
                <a:sym typeface="+mn-ea"/>
              </a:rPr>
              <a:t>减少了复杂程度，提高了灵活性；创建过程直观，过程可中断，入参可分步校验。</a:t>
            </a:r>
            <a:endParaRPr lang="zh-CN" altLang="en-US"/>
          </a:p>
        </p:txBody>
      </p:sp>
      <p:pic>
        <p:nvPicPr>
          <p:cNvPr id="4" name="图片 3" descr="upload_1477185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043" y="3394414"/>
            <a:ext cx="9254364" cy="3818715"/>
          </a:xfrm>
          <a:prstGeom prst="rect">
            <a:avLst/>
          </a:prstGeom>
        </p:spPr>
      </p:pic>
      <p:pic>
        <p:nvPicPr>
          <p:cNvPr id="5" name="图片 4" descr="upload_8891102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28" y="3394414"/>
            <a:ext cx="8635113" cy="35664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建造者模式 </a:t>
            </a:r>
            <a:r>
              <a:rPr lang="en-US" altLang="zh-CN"/>
              <a:t>/ Builder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创建型</a:t>
            </a:r>
            <a:endParaRPr lang="zh-CN" altLang="en-US"/>
          </a:p>
        </p:txBody>
      </p:sp>
      <p:pic>
        <p:nvPicPr>
          <p:cNvPr id="4" name="图片 3" descr="upload_742894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45" y="1410516"/>
            <a:ext cx="6972309" cy="5320973"/>
          </a:xfrm>
          <a:prstGeom prst="rect">
            <a:avLst/>
          </a:prstGeom>
        </p:spPr>
      </p:pic>
      <p:pic>
        <p:nvPicPr>
          <p:cNvPr id="5" name="图片 4" descr="upload_5881134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799" y="1410516"/>
            <a:ext cx="7350740" cy="5091621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870" y="4265468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99899" y="2510923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851590" y="2671469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③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7018180" y="4793462"/>
            <a:ext cx="332561" cy="321093"/>
          </a:xfrm>
          <a:prstGeom prst="ellips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400">
                <a:solidFill>
                  <a:srgbClr val="FF0000"/>
                </a:solidFill>
              </a:rPr>
              <a:t>4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077956" y="3038918"/>
            <a:ext cx="263755" cy="263755"/>
          </a:xfrm>
          <a:prstGeom prst="ellips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400">
                <a:solidFill>
                  <a:srgbClr val="FF0000"/>
                </a:solidFill>
              </a:rPr>
              <a:t>5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装饰器 </a:t>
            </a:r>
            <a:r>
              <a:rPr lang="en-US" altLang="zh-CN"/>
              <a:t>/ Decorator </a:t>
            </a:r>
            <a:r>
              <a:rPr lang="zh-CN" altLang="en-US"/>
              <a:t>-- 结构型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定义：动态地给一个对象添加一些额外的职责。就扩展功能而言，</a:t>
            </a:r>
            <a:r>
              <a:rPr lang="zh-CN" altLang="en-US">
                <a:sym typeface="+mn-ea"/>
              </a:rPr>
              <a:t>装饰器</a:t>
            </a:r>
            <a:r>
              <a:rPr lang="zh-CN" altLang="en-US"/>
              <a:t>模式比生成子类方式更为灵活。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场景：增加日志；函数废弃提醒。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好处：动态给属性、方法、类添加功能，而无需改变原有代码。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举例：给一个请求接口加参数校验和日志。</a:t>
            </a:r>
            <a:endParaRPr lang="zh-CN" altLang="en-US"/>
          </a:p>
        </p:txBody>
      </p:sp>
      <p:pic>
        <p:nvPicPr>
          <p:cNvPr id="4" name="图片 3" descr="upload_396533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75" y="3864586"/>
            <a:ext cx="8864465" cy="3314140"/>
          </a:xfrm>
          <a:prstGeom prst="rect">
            <a:avLst/>
          </a:prstGeom>
        </p:spPr>
      </p:pic>
      <p:pic>
        <p:nvPicPr>
          <p:cNvPr id="5" name="图片 4" descr="upload_2571622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684" y="3864586"/>
            <a:ext cx="8933271" cy="27751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装饰器 </a:t>
            </a:r>
            <a:r>
              <a:rPr lang="en-US" altLang="zh-CN"/>
              <a:t>/ Decorator </a:t>
            </a:r>
            <a:r>
              <a:rPr lang="zh-CN" altLang="en-US"/>
              <a:t>-- 结构型</a:t>
            </a:r>
            <a:endParaRPr lang="zh-CN" altLang="en-US"/>
          </a:p>
        </p:txBody>
      </p:sp>
      <p:pic>
        <p:nvPicPr>
          <p:cNvPr id="3" name="图片 2" descr="upload_2401080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351" y="1271496"/>
            <a:ext cx="8563899" cy="3428053"/>
          </a:xfrm>
          <a:prstGeom prst="rect">
            <a:avLst/>
          </a:prstGeom>
        </p:spPr>
      </p:pic>
      <p:pic>
        <p:nvPicPr>
          <p:cNvPr id="4" name="图片 3" descr="upload_6938458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64" y="1271496"/>
            <a:ext cx="8838143" cy="473694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601740" y="3313656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186590" y="2098089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521347" y="2109556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③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6215447" y="2855436"/>
            <a:ext cx="286690" cy="286690"/>
          </a:xfrm>
          <a:prstGeom prst="ellips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400">
                <a:solidFill>
                  <a:srgbClr val="FF0000"/>
                </a:solidFill>
              </a:rPr>
              <a:t>4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代理 </a:t>
            </a:r>
            <a:r>
              <a:rPr lang="en-US" altLang="zh-CN"/>
              <a:t>/ Proxy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结构型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定义：为其他对象提供一个代理以控制对这个对象的访问。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场景：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Proxy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Nginx</a:t>
            </a:r>
            <a:r>
              <a:rPr lang="zh-CN" altLang="en-US">
                <a:sym typeface="+mn-ea"/>
              </a:rPr>
              <a:t>的代理；图片懒加载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好处：不改变原有类，但是能控制类的访问。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举例：图片懒加载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/>
            <a:r>
              <a:rPr lang="zh-CN" altLang="en-US" b="0" u="none"/>
              <a:t>一、</a:t>
            </a:r>
            <a:r>
              <a:rPr b="0" u="none"/>
              <a:t>定义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用类或对象的某种组织方式，解决特定场景问题。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代理 </a:t>
            </a:r>
            <a:r>
              <a:rPr lang="en-US" altLang="zh-CN"/>
              <a:t>/ Proxy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结构型</a:t>
            </a:r>
            <a:endParaRPr lang="zh-CN" altLang="en-US"/>
          </a:p>
        </p:txBody>
      </p:sp>
      <p:pic>
        <p:nvPicPr>
          <p:cNvPr id="3" name="图片 2" descr="upload_8102500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45" y="1215567"/>
            <a:ext cx="6983777" cy="581408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52661" y="5779193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45770" y="3841167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45770" y="2866418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③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62684" y="1697207"/>
            <a:ext cx="4231549" cy="64218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/>
              <a:t>与装饰器的区别。它们都不改变原有类。</a:t>
            </a:r>
            <a:endParaRPr lang="zh-CN" altLang="en-US" sz="2400"/>
          </a:p>
          <a:p>
            <a:r>
              <a:rPr lang="zh-CN" altLang="en-US" sz="2400"/>
              <a:t>但是装饰器是对原始类功能进行增强，且支持多个嵌套使用。而代理主要目的是控制访问。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 </a:t>
            </a:r>
            <a:r>
              <a:rPr lang="en-US" altLang="zh-CN"/>
              <a:t>/ Composite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结构型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定义：将一组对象组织成树形结构，并且调用同一个方法处理逻辑。这里的组合模式和“多用组合，少用继承”的组合不是一个概念。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场景：文件系统；</a:t>
            </a:r>
            <a:r>
              <a:rPr lang="en-US" altLang="zh-CN"/>
              <a:t>Android View</a:t>
            </a:r>
            <a:r>
              <a:rPr lang="zh-CN" altLang="en-US"/>
              <a:t>系统。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好处：代码简洁；加入子结构无需改代码。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 </a:t>
            </a:r>
            <a:r>
              <a:rPr lang="en-US" altLang="zh-CN"/>
              <a:t>/ Composite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结构型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635234" y="1651336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Folder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747909" y="2465538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Folder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583583" y="2465537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File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407790" y="2465537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sym typeface="+mn-ea"/>
              </a:rPr>
              <a:t>File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591392" y="3210932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File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678498" y="3302673"/>
            <a:ext cx="1513725" cy="49310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File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H="1">
            <a:off x="2912774" y="2153370"/>
            <a:ext cx="573381" cy="194949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H="1">
            <a:off x="4384604" y="2199241"/>
            <a:ext cx="11466" cy="137611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347882" y="2144443"/>
            <a:ext cx="298158" cy="172015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H="1">
            <a:off x="1850260" y="3036377"/>
            <a:ext cx="172014" cy="160546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912774" y="3038918"/>
            <a:ext cx="240820" cy="172014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upload_2889995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5791" y="1341711"/>
            <a:ext cx="8474567" cy="3165061"/>
          </a:xfrm>
          <a:prstGeom prst="rect">
            <a:avLst/>
          </a:prstGeom>
        </p:spPr>
      </p:pic>
      <p:pic>
        <p:nvPicPr>
          <p:cNvPr id="20" name="图片 19" descr="upload_1679824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5" y="4082471"/>
            <a:ext cx="7281935" cy="3187997"/>
          </a:xfrm>
          <a:prstGeom prst="rect">
            <a:avLst/>
          </a:prstGeom>
        </p:spPr>
      </p:pic>
      <p:pic>
        <p:nvPicPr>
          <p:cNvPr id="21" name="图片 20" descr="upload_1514296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791" y="4082471"/>
            <a:ext cx="7660366" cy="1410516"/>
          </a:xfrm>
          <a:prstGeom prst="rect">
            <a:avLst/>
          </a:prstGeom>
        </p:spPr>
      </p:pic>
      <p:cxnSp>
        <p:nvCxnSpPr>
          <p:cNvPr id="25" name="直接连接符 24"/>
          <p:cNvCxnSpPr/>
          <p:nvPr userDrawn="1"/>
        </p:nvCxnSpPr>
        <p:spPr>
          <a:xfrm>
            <a:off x="434043" y="4056994"/>
            <a:ext cx="11157988" cy="34403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5837254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48" y="1353178"/>
            <a:ext cx="7465417" cy="56420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组合 </a:t>
            </a:r>
            <a:r>
              <a:rPr lang="en-US" altLang="zh-CN">
                <a:sym typeface="+mn-ea"/>
              </a:rPr>
              <a:t>/ Composite </a:t>
            </a:r>
            <a:r>
              <a:rPr lang="zh-CN" altLang="en-US">
                <a:sym typeface="+mn-ea"/>
              </a:rPr>
              <a:t>-- 结构型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45770" y="2465054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42561" y="5033797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③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10" name="图片 9" descr="upload_5862556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20" y="1353178"/>
            <a:ext cx="7912654" cy="4460902"/>
          </a:xfrm>
          <a:prstGeom prst="rect">
            <a:avLst/>
          </a:prstGeom>
        </p:spPr>
      </p:pic>
      <p:sp>
        <p:nvSpPr>
          <p:cNvPr id="16" name="椭圆 15"/>
          <p:cNvSpPr/>
          <p:nvPr userDrawn="1"/>
        </p:nvSpPr>
        <p:spPr>
          <a:xfrm>
            <a:off x="1089424" y="3268270"/>
            <a:ext cx="286690" cy="286690"/>
          </a:xfrm>
          <a:prstGeom prst="ellips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400">
                <a:solidFill>
                  <a:srgbClr val="FF0000"/>
                </a:solidFill>
              </a:rPr>
              <a:t>4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1032086" y="5894353"/>
            <a:ext cx="286690" cy="286690"/>
          </a:xfrm>
          <a:prstGeom prst="ellips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400">
                <a:solidFill>
                  <a:srgbClr val="FF0000"/>
                </a:solidFill>
              </a:rPr>
              <a:t>5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197936" y="3049901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桥接 </a:t>
            </a:r>
            <a:r>
              <a:rPr lang="en-US" altLang="zh-CN"/>
              <a:t>/ Bridge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结构型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定义：将抽象部分与它的实现部分分离，使它们都可以独立变化。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场景：</a:t>
            </a:r>
            <a:r>
              <a:rPr lang="en-US" altLang="zh-CN">
                <a:sym typeface="+mn-ea"/>
              </a:rPr>
              <a:t>JSBridge</a:t>
            </a:r>
            <a:r>
              <a:rPr lang="zh-CN" altLang="en-US">
                <a:sym typeface="+mn-ea"/>
              </a:rPr>
              <a:t>（客户端和前端是实现部分）；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好处：减少直接依赖；扩展性高。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272905" y="4174211"/>
            <a:ext cx="1410516" cy="5733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支付宝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72905" y="5905821"/>
            <a:ext cx="1410516" cy="5733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微信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3595050" y="5056388"/>
            <a:ext cx="1410516" cy="5733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Pay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5648610" y="5057218"/>
            <a:ext cx="1410516" cy="5733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PayMode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229679" y="4175094"/>
            <a:ext cx="1410516" cy="5733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人脸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8233747" y="5057218"/>
            <a:ext cx="1410516" cy="5733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指纹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234603" y="5986951"/>
            <a:ext cx="1410516" cy="5733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密码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 flipV="1">
            <a:off x="5049725" y="5306964"/>
            <a:ext cx="561913" cy="11468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2870878" y="4550102"/>
            <a:ext cx="722460" cy="412834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flipV="1">
            <a:off x="2893814" y="5708331"/>
            <a:ext cx="756863" cy="389899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flipV="1">
            <a:off x="7274442" y="4641843"/>
            <a:ext cx="814201" cy="516043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flipV="1">
            <a:off x="7297377" y="5421640"/>
            <a:ext cx="837136" cy="11468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7171233" y="5754201"/>
            <a:ext cx="837136" cy="550445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 userDrawn="1"/>
        </p:nvSpPr>
        <p:spPr>
          <a:xfrm>
            <a:off x="1272905" y="5057218"/>
            <a:ext cx="1410516" cy="5733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头条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41" name="直接连接符 40"/>
          <p:cNvCxnSpPr/>
          <p:nvPr userDrawn="1"/>
        </p:nvCxnSpPr>
        <p:spPr>
          <a:xfrm flipH="1">
            <a:off x="2926131" y="5284029"/>
            <a:ext cx="516043" cy="22935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 userDrawn="1"/>
        </p:nvSpPr>
        <p:spPr>
          <a:xfrm>
            <a:off x="1274795" y="3735901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F0"/>
                </a:solidFill>
              </a:rPr>
              <a:t>M</a:t>
            </a:r>
            <a:r>
              <a:rPr lang="zh-CN" altLang="en-US">
                <a:solidFill>
                  <a:srgbClr val="00B0F0"/>
                </a:solidFill>
              </a:rPr>
              <a:t>个支付入口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/>
          <p:cNvSpPr txBox="1"/>
          <p:nvPr userDrawn="1"/>
        </p:nvSpPr>
        <p:spPr>
          <a:xfrm>
            <a:off x="8133284" y="3736757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  <a:sym typeface="+mn-ea"/>
              </a:rPr>
              <a:t>N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个支付模式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桥接 </a:t>
            </a:r>
            <a:r>
              <a:rPr lang="en-US" altLang="zh-CN"/>
              <a:t>/ Bridge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结构型</a:t>
            </a:r>
            <a:endParaRPr lang="zh-CN" altLang="en-US"/>
          </a:p>
        </p:txBody>
      </p:sp>
      <p:pic>
        <p:nvPicPr>
          <p:cNvPr id="4" name="图片 3" descr="upload_0211773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057" y="1421984"/>
            <a:ext cx="6020497" cy="5435649"/>
          </a:xfrm>
          <a:prstGeom prst="rect">
            <a:avLst/>
          </a:prstGeom>
        </p:spPr>
      </p:pic>
      <p:pic>
        <p:nvPicPr>
          <p:cNvPr id="6" name="图片 5" descr="upload_9624722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06" y="1421984"/>
            <a:ext cx="6158109" cy="340588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44402" y="5744790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80172" y="3634750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80172" y="2178362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③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2769" y="4300727"/>
            <a:ext cx="3098800" cy="46037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4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112359" y="4415031"/>
            <a:ext cx="286690" cy="286690"/>
          </a:xfrm>
          <a:prstGeom prst="ellips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193368" y="2764551"/>
            <a:ext cx="286690" cy="286690"/>
          </a:xfrm>
          <a:prstGeom prst="ellips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400">
                <a:solidFill>
                  <a:srgbClr val="FF0000"/>
                </a:solidFill>
              </a:rPr>
              <a:t>5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外观 </a:t>
            </a:r>
            <a:r>
              <a:rPr lang="en-US" altLang="zh-CN"/>
              <a:t>/ Facade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结构型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定义：提供一个统一的接口，给外部调用。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场景：用户信息；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好处：不需要暴露具体细节给外部。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举例：获取用户所有信息，这些信息来自不同接口。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外观 </a:t>
            </a:r>
            <a:r>
              <a:rPr lang="en-US" altLang="zh-CN"/>
              <a:t>/ Facade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结构型</a:t>
            </a:r>
            <a:endParaRPr lang="zh-CN" altLang="en-US"/>
          </a:p>
        </p:txBody>
      </p:sp>
      <p:pic>
        <p:nvPicPr>
          <p:cNvPr id="10" name="图片 9" descr="upload_9527783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510" y="1181164"/>
            <a:ext cx="7557157" cy="549298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2934" y="5389294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80172" y="1960478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策略 </a:t>
            </a:r>
            <a:r>
              <a:rPr lang="en-US" altLang="zh-CN">
                <a:sym typeface="+mn-ea"/>
              </a:rPr>
              <a:t>/ Strategy </a:t>
            </a:r>
            <a:r>
              <a:rPr lang="zh-CN" altLang="en-US">
                <a:sym typeface="+mn-ea"/>
              </a:rPr>
              <a:t>-- 行为型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定义：定义一系列的算法，把他们一个个封装起来，并且使它们可相互替换。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场景：</a:t>
            </a:r>
            <a:r>
              <a:rPr lang="en-US" altLang="zh-CN">
                <a:sym typeface="+mn-ea"/>
              </a:rPr>
              <a:t>AB Test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好处：增加策略无需修改原有代码。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举例：前端根据不同的策略展示不同页面布局（千人千面）。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策略 </a:t>
            </a:r>
            <a:r>
              <a:rPr lang="en-US" altLang="zh-CN"/>
              <a:t>/ Strategy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-- 行为型</a:t>
            </a:r>
            <a:endParaRPr lang="zh-CN" altLang="en-US"/>
          </a:p>
        </p:txBody>
      </p:sp>
      <p:pic>
        <p:nvPicPr>
          <p:cNvPr id="5" name="图片 4" descr="upload_9235198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9" y="1502257"/>
            <a:ext cx="7396611" cy="4609981"/>
          </a:xfrm>
          <a:prstGeom prst="rect">
            <a:avLst/>
          </a:prstGeom>
        </p:spPr>
      </p:pic>
      <p:pic>
        <p:nvPicPr>
          <p:cNvPr id="6" name="图片 5" descr="upload_8070707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303" y="1502257"/>
            <a:ext cx="7683301" cy="450677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23" y="4598028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278330" y="2476521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8573" y="5768210"/>
            <a:ext cx="8875933" cy="6421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ym typeface="+mn-ea"/>
              </a:rPr>
              <a:t>和工厂模式很像，但是工厂模式更侧重对象的创建，策略模式侧重算法实现。工厂是黑盒，策略是白盒。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zh-CN" altLang="en-US"/>
              <a:t>二</a:t>
            </a:r>
            <a:r>
              <a:rPr lang="zh-CN" altLang="en-US" b="0" u="none"/>
              <a:t>、生活中的例子</a:t>
            </a:r>
            <a:endParaRPr lang="zh-CN" altLang="en-US"/>
          </a:p>
        </p:txBody>
      </p:sp>
      <p:pic>
        <p:nvPicPr>
          <p:cNvPr id="3" name="图片 2" descr="upload_944560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608" y="1774376"/>
            <a:ext cx="6153686" cy="415279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5035871" y="6199089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工厂模式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观察者 </a:t>
            </a:r>
            <a:r>
              <a:rPr lang="en-US" altLang="zh-CN">
                <a:sym typeface="+mn-ea"/>
              </a:rPr>
              <a:t>/ Observer </a:t>
            </a:r>
            <a:r>
              <a:rPr lang="zh-CN" altLang="en-US">
                <a:sym typeface="+mn-ea"/>
              </a:rPr>
              <a:t>-- 行为型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定义：定义对象间的一种一对多的依赖关系，以便当一个对象的状态发生改变时，所有依赖于它的对象都得到通知并自动刷新。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场景：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事件系统；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插件系统；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好处：观察者与被观察者完全解藕。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举例：事件系统。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观察者 </a:t>
            </a:r>
            <a:r>
              <a:rPr lang="en-US" altLang="zh-CN">
                <a:sym typeface="+mn-ea"/>
              </a:rPr>
              <a:t>/ Observer </a:t>
            </a:r>
            <a:r>
              <a:rPr lang="zh-CN" altLang="en-US">
                <a:sym typeface="+mn-ea"/>
              </a:rPr>
              <a:t>-- 行为型</a:t>
            </a:r>
            <a:endParaRPr lang="zh-CN" altLang="en-US"/>
          </a:p>
        </p:txBody>
      </p:sp>
      <p:pic>
        <p:nvPicPr>
          <p:cNvPr id="3" name="图片 2" descr="upload_5340146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093" y="1467855"/>
            <a:ext cx="7006712" cy="5091621"/>
          </a:xfrm>
          <a:prstGeom prst="rect">
            <a:avLst/>
          </a:prstGeom>
        </p:spPr>
      </p:pic>
      <p:pic>
        <p:nvPicPr>
          <p:cNvPr id="4" name="图片 3" descr="upload_8725948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58" y="1467855"/>
            <a:ext cx="8004394" cy="357789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6358482" y="1971944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59079" y="2361845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659079" y="4081986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③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椭圆 15"/>
          <p:cNvSpPr/>
          <p:nvPr userDrawn="1"/>
        </p:nvSpPr>
        <p:spPr>
          <a:xfrm>
            <a:off x="5572144" y="2443267"/>
            <a:ext cx="5410090" cy="2966824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1370867" y="2433386"/>
            <a:ext cx="3378190" cy="2916961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观察者 </a:t>
            </a:r>
            <a:r>
              <a:rPr lang="en-US" altLang="zh-CN">
                <a:sym typeface="+mn-ea"/>
              </a:rPr>
              <a:t>/ Observer </a:t>
            </a:r>
            <a:r>
              <a:rPr lang="zh-CN" altLang="en-US">
                <a:sym typeface="+mn-ea"/>
              </a:rPr>
              <a:t>-- 行为型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44836" y="3281050"/>
            <a:ext cx="3098800" cy="92202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5400"/>
              <a:t>A</a:t>
            </a:r>
            <a:endParaRPr lang="zh-CN" altLang="en-US" sz="540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679355" y="3283394"/>
            <a:ext cx="3098800" cy="92202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5400"/>
              <a:t>B</a:t>
            </a:r>
            <a:endParaRPr lang="zh-CN" altLang="en-US" sz="54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259743" y="3345722"/>
            <a:ext cx="3098800" cy="92202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5400"/>
              <a:t>A</a:t>
            </a:r>
            <a:endParaRPr lang="zh-CN" altLang="en-US" sz="54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363689" y="3370653"/>
            <a:ext cx="3098800" cy="92202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5400"/>
              <a:t>A</a:t>
            </a:r>
            <a:endParaRPr lang="zh-CN" altLang="en-US" sz="54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994812" y="3360531"/>
            <a:ext cx="3098800" cy="92202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5400"/>
              <a:t>B</a:t>
            </a:r>
            <a:endParaRPr lang="zh-CN" altLang="en-US" sz="540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467844" y="3729813"/>
            <a:ext cx="1146839" cy="1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6918079" y="3829539"/>
            <a:ext cx="909992" cy="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8563545" y="3817073"/>
            <a:ext cx="872595" cy="1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2467844" y="5612126"/>
            <a:ext cx="3098800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/>
              <a:t>观察者</a:t>
            </a:r>
            <a:endParaRPr lang="zh-CN" altLang="en-US" sz="2000"/>
          </a:p>
        </p:txBody>
      </p:sp>
      <p:sp>
        <p:nvSpPr>
          <p:cNvPr id="14" name="椭圆 13"/>
          <p:cNvSpPr/>
          <p:nvPr userDrawn="1"/>
        </p:nvSpPr>
        <p:spPr>
          <a:xfrm>
            <a:off x="6095701" y="2717511"/>
            <a:ext cx="2380938" cy="2343541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481377" y="5614470"/>
            <a:ext cx="3098800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/>
              <a:t>发布订阅</a:t>
            </a:r>
            <a:endParaRPr lang="zh-CN" altLang="en-US" sz="2000"/>
          </a:p>
        </p:txBody>
      </p:sp>
      <p:sp>
        <p:nvSpPr>
          <p:cNvPr id="19" name="椭圆 18"/>
          <p:cNvSpPr/>
          <p:nvPr userDrawn="1"/>
        </p:nvSpPr>
        <p:spPr>
          <a:xfrm>
            <a:off x="7830769" y="2757251"/>
            <a:ext cx="2380938" cy="2343541"/>
          </a:xfrm>
          <a:prstGeom prst="ellipse">
            <a:avLst/>
          </a:prstGeom>
          <a:noFill/>
          <a:ln w="12700" cap="flat" cmpd="sng" algn="ctr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职责链 </a:t>
            </a:r>
            <a:r>
              <a:rPr lang="en-US" altLang="zh-CN">
                <a:sym typeface="+mn-ea"/>
              </a:rPr>
              <a:t>/ Chain of Responsibility </a:t>
            </a:r>
            <a:r>
              <a:rPr lang="zh-CN" altLang="en-US">
                <a:sym typeface="+mn-ea"/>
              </a:rPr>
              <a:t>-- 行为型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定义：在请求路径上添加处理对象，这些对象连成一条链，每个对象可以处理请求，也可以中止请求。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场景：接口请求；审批系统。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好处：灵活，可随时插入新的请求；可控制请求顺序。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举例：前端接口请求，按顺序检查有没有</a:t>
            </a:r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token</a:t>
            </a:r>
            <a:r>
              <a:rPr lang="zh-CN" altLang="en-US"/>
              <a:t>，如果没有，终止请求。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职责链 </a:t>
            </a:r>
            <a:r>
              <a:rPr lang="en-US" altLang="zh-CN">
                <a:sym typeface="+mn-ea"/>
              </a:rPr>
              <a:t>/ Chain of Responsibility </a:t>
            </a:r>
            <a:r>
              <a:rPr lang="zh-CN" altLang="en-US">
                <a:sym typeface="+mn-ea"/>
              </a:rPr>
              <a:t>-- 行为型</a:t>
            </a:r>
            <a:endParaRPr lang="zh-CN" altLang="en-US"/>
          </a:p>
        </p:txBody>
      </p:sp>
      <p:pic>
        <p:nvPicPr>
          <p:cNvPr id="3" name="图片 2" descr="upload_3544074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237" y="1525193"/>
            <a:ext cx="6777360" cy="5171894"/>
          </a:xfrm>
          <a:prstGeom prst="rect">
            <a:avLst/>
          </a:prstGeom>
        </p:spPr>
      </p:pic>
      <p:pic>
        <p:nvPicPr>
          <p:cNvPr id="4" name="图片 3" descr="upload_223419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30" y="1525193"/>
            <a:ext cx="7213129" cy="499988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6517" y="4999394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73755" y="3061369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210" y="4758575"/>
            <a:ext cx="309880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③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 userDrawn="1"/>
        </p:nvSpPr>
        <p:spPr>
          <a:xfrm>
            <a:off x="7052582" y="1972430"/>
            <a:ext cx="4174211" cy="4862268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202164" y="1990898"/>
            <a:ext cx="2603148" cy="217884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57075" y="1988308"/>
            <a:ext cx="2768530" cy="217707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剩余设计模式</a:t>
            </a: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1371681" y="2265161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抽象工厂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359096" y="3183809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原型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4428570" y="2249976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适配器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26499" y="3187997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享元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7477842" y="2052703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中介者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8717075" y="2786630"/>
            <a:ext cx="2141665" cy="692255"/>
          </a:xfrm>
          <a:prstGeom prst="ellipse">
            <a:avLst/>
          </a:prstGeom>
          <a:noFill/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7111480" y="3245335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状态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8783913" y="3876053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命令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7052582" y="4460902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访问者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8875933" y="4988412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解释器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8875933" y="2729292"/>
            <a:ext cx="2141665" cy="692255"/>
          </a:xfrm>
          <a:prstGeom prst="ellipse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  <a:sym typeface="+mn-ea"/>
              </a:rPr>
              <a:t>迭代器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7105006" y="5475746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  <a:sym typeface="+mn-ea"/>
              </a:rPr>
              <a:t>模板方法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椭圆 18"/>
          <p:cNvSpPr/>
          <p:nvPr userDrawn="1"/>
        </p:nvSpPr>
        <p:spPr>
          <a:xfrm>
            <a:off x="8972848" y="6052179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备忘录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五、如何学习？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无需记忆</a:t>
            </a:r>
            <a:endParaRPr lang="zh-CN" altLang="en-US"/>
          </a:p>
        </p:txBody>
      </p:sp>
      <p:pic>
        <p:nvPicPr>
          <p:cNvPr id="4" name="图片 3" descr="upload_9704561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662" y="2239992"/>
            <a:ext cx="5260206" cy="381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QA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pload_8290792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419" y="1573028"/>
            <a:ext cx="7417059" cy="421338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035871" y="6199089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代理模式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pload_8664461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677" y="1283591"/>
            <a:ext cx="7462446" cy="4668748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5035871" y="6199089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职责链模式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区分内行人与新手</a:t>
            </a:r>
            <a:endParaRPr lang="zh-CN" altLang="en-US"/>
          </a:p>
          <a:p>
            <a:r>
              <a:rPr lang="zh-CN" altLang="en-US"/>
              <a:t>快速了解框架结构</a:t>
            </a:r>
            <a:endParaRPr lang="zh-CN" altLang="en-US"/>
          </a:p>
          <a:p>
            <a:r>
              <a:rPr lang="zh-CN" altLang="en-US"/>
              <a:t>代码扩展性和健壮性更好。</a:t>
            </a:r>
            <a:endParaRPr lang="zh-CN" altLang="en-US"/>
          </a:p>
          <a:p>
            <a:r>
              <a:rPr lang="zh-CN" altLang="en-US"/>
              <a:t>应用于生活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四、分类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613135" y="4289189"/>
            <a:ext cx="2450965" cy="562722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创建型，Creational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4816398" y="2190314"/>
            <a:ext cx="2385264" cy="1192632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设计模式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3166951" y="3162520"/>
            <a:ext cx="1777480" cy="997682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6033855" y="3414808"/>
            <a:ext cx="1" cy="733927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031537" y="3265729"/>
            <a:ext cx="1777480" cy="940344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4814395" y="4289189"/>
            <a:ext cx="2450965" cy="562722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结构型，Structural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992596" y="4291140"/>
            <a:ext cx="2450965" cy="562722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行为型，Behavioral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与对象创建有关</a:t>
            </a: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2823104" y="2628407"/>
            <a:ext cx="2141665" cy="692255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工厂方法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932804" y="4415763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抽象工厂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823104" y="4407532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原型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4871978" y="3585972"/>
            <a:ext cx="2141665" cy="692255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单例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6765163" y="2509632"/>
            <a:ext cx="2141665" cy="692255"/>
          </a:xfrm>
          <a:prstGeom prst="ellipse">
            <a:avLst/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建造者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处理类或对象的组合、组装（包装）</a:t>
            </a: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345370" y="4045030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适配器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7928151" y="2742442"/>
            <a:ext cx="2141665" cy="692255"/>
          </a:xfrm>
          <a:prstGeom prst="ellipse">
            <a:avLst/>
          </a:prstGeom>
          <a:solidFill>
            <a:srgbClr val="00B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组合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406436" y="3996524"/>
            <a:ext cx="2141665" cy="692255"/>
          </a:xfrm>
          <a:prstGeom prst="ellipse">
            <a:avLst/>
          </a:prstGeom>
          <a:solidFill>
            <a:srgbClr val="00B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外观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7928151" y="3889282"/>
            <a:ext cx="2141665" cy="692255"/>
          </a:xfrm>
          <a:prstGeom prst="ellipse">
            <a:avLst/>
          </a:prstGeom>
          <a:solidFill>
            <a:srgbClr val="00B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桥接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438258" y="5258294"/>
            <a:ext cx="2141665" cy="692255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享元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07560" y="2742442"/>
            <a:ext cx="2141665" cy="692255"/>
          </a:xfrm>
          <a:prstGeom prst="ellipse">
            <a:avLst/>
          </a:prstGeom>
          <a:solidFill>
            <a:srgbClr val="00B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代理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433549" y="2837793"/>
            <a:ext cx="2141665" cy="692255"/>
          </a:xfrm>
          <a:prstGeom prst="ellipse">
            <a:avLst/>
          </a:prstGeom>
          <a:solidFill>
            <a:srgbClr val="00B05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装饰器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WWO_feishu_20211229181237-7d66591b78</Application>
  <PresentationFormat>宽屏</PresentationFormat>
  <Paragraphs>372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等线 Light</vt:lpstr>
      <vt:lpstr>汉仪书宋二KW</vt:lpstr>
      <vt:lpstr>等线</vt:lpstr>
      <vt:lpstr>汉仪中等线KW</vt:lpstr>
      <vt:lpstr>宋体</vt:lpstr>
      <vt:lpstr>Office 主题​​</vt:lpstr>
      <vt:lpstr>PowerPoint 演示文稿</vt:lpstr>
      <vt:lpstr>一、定义</vt:lpstr>
      <vt:lpstr>PowerPoint 演示文稿</vt:lpstr>
      <vt:lpstr>PowerPoint 演示文稿</vt:lpstr>
      <vt:lpstr>PowerPoint 演示文稿</vt:lpstr>
      <vt:lpstr>三、好处</vt:lpstr>
      <vt:lpstr>四、分类</vt:lpstr>
      <vt:lpstr>创建型</vt:lpstr>
      <vt:lpstr>结构型</vt:lpstr>
      <vt:lpstr>行为型</vt:lpstr>
      <vt:lpstr>单例 / Singleton -- 创建型</vt:lpstr>
      <vt:lpstr>单例 / Singleton -- 创建型</vt:lpstr>
      <vt:lpstr>工厂方法 / Factory Method -- 创建型</vt:lpstr>
      <vt:lpstr>工厂方法 / Factory Method -- 创建型</vt:lpstr>
      <vt:lpstr>建造者模式 / Builder -- 创建型</vt:lpstr>
      <vt:lpstr>建造者模式 / Builder -- 创建型</vt:lpstr>
      <vt:lpstr>装饰器 / Decorator -- 结构型</vt:lpstr>
      <vt:lpstr>装饰器 / Decorator -- 结构型</vt:lpstr>
      <vt:lpstr>代理 / Proxy -- 结构型</vt:lpstr>
      <vt:lpstr>代理 / Proxy -- 结构型</vt:lpstr>
      <vt:lpstr>组合 / Composite -- 结构型</vt:lpstr>
      <vt:lpstr>组合 / Composite -- 结构型</vt:lpstr>
      <vt:lpstr>组合 / Composite -- 结构型</vt:lpstr>
      <vt:lpstr>桥接 / Bridge -- 结构型</vt:lpstr>
      <vt:lpstr>桥接 / Bridge -- 结构型</vt:lpstr>
      <vt:lpstr>外观 / Facade -- 结构型</vt:lpstr>
      <vt:lpstr>外观 / Facade -- 结构型</vt:lpstr>
      <vt:lpstr>策略 / Strategy -- 行为型</vt:lpstr>
      <vt:lpstr>策略 / Strategy -- 行为型</vt:lpstr>
      <vt:lpstr>观察者 / Observer -- 行为型</vt:lpstr>
      <vt:lpstr>观察者 / Observer -- 行为型</vt:lpstr>
      <vt:lpstr>观察者 / Observer -- 行为型</vt:lpstr>
      <vt:lpstr>职责链 / Chain of Responsibility -- 行为型</vt:lpstr>
      <vt:lpstr>职责链 / Chain of Responsibility -- 行为型</vt:lpstr>
      <vt:lpstr>剩余设计模式</vt:lpstr>
      <vt:lpstr>五、如何学习？</vt:lpstr>
      <vt:lpstr>QA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设计模式之前端篇</dc:title>
  <dc:creator>严峻</dc:creator>
  <cp:lastModifiedBy>严峻</cp:lastModifiedBy>
  <dcterms:created xsi:type="dcterms:W3CDTF">2022-05-04T03:25:58Z</dcterms:created>
  <dcterms:modified xsi:type="dcterms:W3CDTF">2022-05-04T03:25:58Z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