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9" r:id="rId6"/>
    <p:sldId id="266" r:id="rId7"/>
    <p:sldId id="268" r:id="rId8"/>
    <p:sldId id="267" r:id="rId9"/>
    <p:sldId id="270" r:id="rId10"/>
    <p:sldId id="262" r:id="rId11"/>
    <p:sldId id="271" r:id="rId12"/>
    <p:sldId id="272" r:id="rId13"/>
    <p:sldId id="263" r:id="rId14"/>
    <p:sldId id="259" r:id="rId15"/>
    <p:sldId id="275" r:id="rId16"/>
    <p:sldId id="276" r:id="rId17"/>
    <p:sldId id="277" r:id="rId18"/>
    <p:sldId id="264" r:id="rId19"/>
    <p:sldId id="279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6D5D-00CF-B527-12D4-CF15EE448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7A3-42C8-1423-C58C-CA66BB75F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F4A8-2483-727B-5407-FB1E809E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9BA7-BA55-463B-8E9A-11BFB2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C2B9-53F1-9740-07FC-3EEB3B71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30F0-7638-D42F-05EB-D304DE09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1FCE-DC13-9F85-3552-4B4C0EA4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EEB4-4D2C-1C15-2766-B7406C5C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5EA5-4198-B3BC-8BDE-00B3961F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418B-1EAB-0CBD-97E3-9D5953CC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A29D6-FB86-E036-CDEF-FD67CB1A1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DB2F-B3FB-AD17-6BC3-655F3513F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D51D-EDD6-B13A-E6E8-6A7F8A16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AE2E-9FBF-9508-BC54-F0699451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932C-7275-0330-61B4-2D5873D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354-DC85-3FB7-0CF4-3923D96F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FDCA-F6BF-37E5-F21A-CFD5AC33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F657-FC6A-40CF-C5C4-0165BA9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FAE0-D3B9-7C83-4092-4212FFA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57FD-4C45-CF34-E9AD-B5B996A9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2FC0-FB08-6C1E-7A28-76B566E2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53C20-B05F-D006-49F6-922B458C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65C9-C8BB-ED1C-DA9C-4BD06253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E14A-21B2-BE59-A5B9-28774F65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810A-A741-399A-788E-11350BB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249F-C827-F321-6AFC-7BDD1179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78B5-8CD4-E15F-41E8-C7AD0E599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143D5-AEC4-920A-0665-C81E63A8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75D1-F010-A3D8-FA2F-AB86DF3C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06B95-34B3-2FEE-DDCC-21D57F25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740EE-77FA-ED74-75E7-6E62BEA8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3CA9-74E8-02DD-A329-703A581F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F6D0-0ED5-A2A8-6CEA-8D8C7083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D81F-9B86-18BF-E063-3C509D4F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1BB75-D4D9-4DD7-A6FB-49E62BF6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99C5D-D3AD-27FF-AD13-B54590770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D0B23-6B25-C75A-BCE5-65EDFFA6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C1955-572F-CBE7-59B8-54178842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BF4EA-8C3D-B300-D5B1-1D418BFA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1939-3811-7F34-DAD3-0466C0CC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C0543-1402-946D-7AF0-1DFB1FA3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BB78-1796-144F-0909-E880426B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B06D3-9599-CCD1-D91E-3D977C0A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4E41-00DF-C811-2106-672C80F3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C8265-8E69-4D23-1976-C172DD9B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53C1-D5B5-7A97-ABA9-8B875156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0F4F-880A-590C-315B-24A87DD4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75F0-6459-7298-B3A7-BAEF8F72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742F-3C98-5482-DD45-2D1F6E3ED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64A05-16C2-6FC9-1FC2-1651BFDE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72BB-8784-B839-22B7-B0110C96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044BA-6A4F-9A5E-21C1-ED1A27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951-D30A-1ECF-DA87-61249D71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791E2-C341-AD83-08AB-6A9A7D39E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2A4E8-8218-6116-DC7A-F0F3521C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26D6-A90F-BFF4-C691-3C29A0EE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EC9B2-B404-0EB8-D639-4DFC4D9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AEEF-5D6C-FBD0-CE97-90903C68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EC2F5-8A6D-65E6-2BA5-620AF1E7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63BB-A549-E8AF-893F-E14E78BA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BC43-D449-5554-E87A-632F5FE18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4AEF-8F97-4E88-8981-9073C6296D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AB8A-C8C6-F7FE-94FE-D6D1AB562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C366-C5A9-F2A4-C45A-E3B2E594A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CFD1-B80F-3DAA-9DD8-480B89519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3u3 CubeSat Instrument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79415-A08C-F8C0-7BBD-4D876C2C7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Daniel Abel</a:t>
            </a:r>
          </a:p>
          <a:p>
            <a:r>
              <a:rPr lang="en-US" dirty="0"/>
              <a:t>08/03/2023</a:t>
            </a:r>
          </a:p>
        </p:txBody>
      </p:sp>
    </p:spTree>
    <p:extLst>
      <p:ext uri="{BB962C8B-B14F-4D97-AF65-F5344CB8AC3E}">
        <p14:creationId xmlns:p14="http://schemas.microsoft.com/office/powerpoint/2010/main" val="115863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38E6-E5D4-25AC-AB42-329EFF92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Path Examples for 0° from centerline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2E1D6A1-0514-9F4F-3436-7A8CCE85B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9347"/>
            <a:ext cx="6097914" cy="3303037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CDB0EFB-413F-9F97-7850-52BAB394C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9346"/>
            <a:ext cx="6097916" cy="3303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8FE43-3C4C-6FDB-2877-1B09B90DC4DE}"/>
              </a:ext>
            </a:extLst>
          </p:cNvPr>
          <p:cNvSpPr txBox="1"/>
          <p:nvPr/>
        </p:nvSpPr>
        <p:spPr>
          <a:xfrm>
            <a:off x="1833720" y="583163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10eV pop w/ SS = -100V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06FBB-F323-7BEF-9690-ABFCC014E01F}"/>
              </a:ext>
            </a:extLst>
          </p:cNvPr>
          <p:cNvSpPr txBox="1"/>
          <p:nvPr/>
        </p:nvSpPr>
        <p:spPr>
          <a:xfrm>
            <a:off x="7871212" y="5831633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110eV pop w/ SS = -100V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63D3-B48A-8329-F9D8-3D9CB23BE967}"/>
              </a:ext>
            </a:extLst>
          </p:cNvPr>
          <p:cNvSpPr txBox="1"/>
          <p:nvPr/>
        </p:nvSpPr>
        <p:spPr>
          <a:xfrm>
            <a:off x="5431010" y="5827107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counts*</a:t>
            </a:r>
          </a:p>
        </p:txBody>
      </p:sp>
    </p:spTree>
    <p:extLst>
      <p:ext uri="{BB962C8B-B14F-4D97-AF65-F5344CB8AC3E}">
        <p14:creationId xmlns:p14="http://schemas.microsoft.com/office/powerpoint/2010/main" val="251874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356E-7A06-22C7-33B2-3EB00D6D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Path Examples for 14° from instrument centerline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1D11C2F-EC28-C06E-23FF-709A41A5B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EE0F8-89B7-D3EA-68D3-C64C48C2E27E}"/>
              </a:ext>
            </a:extLst>
          </p:cNvPr>
          <p:cNvSpPr txBox="1"/>
          <p:nvPr/>
        </p:nvSpPr>
        <p:spPr>
          <a:xfrm>
            <a:off x="4815044" y="6308209"/>
            <a:ext cx="2561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110eV pop w/ SS = -100V</a:t>
            </a:r>
          </a:p>
        </p:txBody>
      </p:sp>
    </p:spTree>
    <p:extLst>
      <p:ext uri="{BB962C8B-B14F-4D97-AF65-F5344CB8AC3E}">
        <p14:creationId xmlns:p14="http://schemas.microsoft.com/office/powerpoint/2010/main" val="179132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FEC8-02C5-D5B7-5ADE-E9266C09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Path Examples for 20.75° from instrument centerline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D75FDAC-AEA6-1E14-0CE7-F61300FD8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6DA65-0FAB-4419-7F6D-FF44923BF5A2}"/>
              </a:ext>
            </a:extLst>
          </p:cNvPr>
          <p:cNvSpPr txBox="1"/>
          <p:nvPr/>
        </p:nvSpPr>
        <p:spPr>
          <a:xfrm>
            <a:off x="4815044" y="6308209"/>
            <a:ext cx="2561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110eV pop w/ SS = -100V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FE8002-6DDE-BADB-2793-7D5DD2AD7D17}"/>
              </a:ext>
            </a:extLst>
          </p:cNvPr>
          <p:cNvCxnSpPr>
            <a:cxnSpLocks/>
          </p:cNvCxnSpPr>
          <p:nvPr/>
        </p:nvCxnSpPr>
        <p:spPr>
          <a:xfrm>
            <a:off x="6211413" y="2414726"/>
            <a:ext cx="979500" cy="3648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8B8887-CD49-C871-13F9-52742969BB4A}"/>
              </a:ext>
            </a:extLst>
          </p:cNvPr>
          <p:cNvCxnSpPr>
            <a:cxnSpLocks/>
          </p:cNvCxnSpPr>
          <p:nvPr/>
        </p:nvCxnSpPr>
        <p:spPr>
          <a:xfrm>
            <a:off x="6211413" y="2414726"/>
            <a:ext cx="0" cy="3648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D10FFD95-23DF-9AAA-9B3E-FE6D055E9276}"/>
              </a:ext>
            </a:extLst>
          </p:cNvPr>
          <p:cNvSpPr/>
          <p:nvPr/>
        </p:nvSpPr>
        <p:spPr>
          <a:xfrm rot="8285247">
            <a:off x="6056766" y="3731419"/>
            <a:ext cx="544051" cy="608074"/>
          </a:xfrm>
          <a:prstGeom prst="arc">
            <a:avLst>
              <a:gd name="adj1" fmla="val 13271500"/>
              <a:gd name="adj2" fmla="val 199841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155B0-A054-2615-FDDD-CD2F524B0CD7}"/>
              </a:ext>
            </a:extLst>
          </p:cNvPr>
          <p:cNvSpPr txBox="1"/>
          <p:nvPr/>
        </p:nvSpPr>
        <p:spPr>
          <a:xfrm>
            <a:off x="6822864" y="4001294"/>
            <a:ext cx="947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15deg</a:t>
            </a:r>
          </a:p>
        </p:txBody>
      </p:sp>
    </p:spTree>
    <p:extLst>
      <p:ext uri="{BB962C8B-B14F-4D97-AF65-F5344CB8AC3E}">
        <p14:creationId xmlns:p14="http://schemas.microsoft.com/office/powerpoint/2010/main" val="377220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5CB4B122-B62D-4DD6-D756-44F9BFC2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6" r="21366"/>
          <a:stretch/>
        </p:blipFill>
        <p:spPr>
          <a:xfrm>
            <a:off x="6820174" y="2596124"/>
            <a:ext cx="4954555" cy="3442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32B42-C15D-4E0D-CD14-BA01567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counts determined good or bad?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353FCF0-886F-50D9-306B-2C23C28BF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" y="2141537"/>
            <a:ext cx="5591138" cy="43513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B4F4DA-6BFC-C936-6674-42A918276B68}"/>
              </a:ext>
            </a:extLst>
          </p:cNvPr>
          <p:cNvSpPr/>
          <p:nvPr/>
        </p:nvSpPr>
        <p:spPr>
          <a:xfrm>
            <a:off x="6820174" y="2596124"/>
            <a:ext cx="4954555" cy="34421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6652E-5069-7F99-024D-BDF02863D1A7}"/>
              </a:ext>
            </a:extLst>
          </p:cNvPr>
          <p:cNvSpPr/>
          <p:nvPr/>
        </p:nvSpPr>
        <p:spPr>
          <a:xfrm>
            <a:off x="2210540" y="5317724"/>
            <a:ext cx="2024109" cy="11751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EA206-C238-CB02-222D-F2F7A0F32CFB}"/>
              </a:ext>
            </a:extLst>
          </p:cNvPr>
          <p:cNvCxnSpPr/>
          <p:nvPr/>
        </p:nvCxnSpPr>
        <p:spPr>
          <a:xfrm flipV="1">
            <a:off x="2183907" y="2596124"/>
            <a:ext cx="4636267" cy="273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6E5EE8-2F35-9804-0555-BE91F19D907E}"/>
              </a:ext>
            </a:extLst>
          </p:cNvPr>
          <p:cNvCxnSpPr/>
          <p:nvPr/>
        </p:nvCxnSpPr>
        <p:spPr>
          <a:xfrm flipV="1">
            <a:off x="4234649" y="6038288"/>
            <a:ext cx="7540080" cy="45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88F7E6-3DC1-3FBE-6647-9D5D542628DB}"/>
              </a:ext>
            </a:extLst>
          </p:cNvPr>
          <p:cNvSpPr/>
          <p:nvPr/>
        </p:nvSpPr>
        <p:spPr>
          <a:xfrm>
            <a:off x="7440080" y="5832629"/>
            <a:ext cx="3284145" cy="12428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F7B267-592B-35F7-C529-240322A3DB13}"/>
              </a:ext>
            </a:extLst>
          </p:cNvPr>
          <p:cNvSpPr/>
          <p:nvPr/>
        </p:nvSpPr>
        <p:spPr>
          <a:xfrm>
            <a:off x="7060428" y="5752305"/>
            <a:ext cx="139398" cy="101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C72520-B44F-59F8-EF19-7762102D0702}"/>
              </a:ext>
            </a:extLst>
          </p:cNvPr>
          <p:cNvSpPr/>
          <p:nvPr/>
        </p:nvSpPr>
        <p:spPr>
          <a:xfrm>
            <a:off x="7585680" y="5741269"/>
            <a:ext cx="139398" cy="101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FBB123-CFBA-467C-FCA6-B09D7AE387C1}"/>
              </a:ext>
            </a:extLst>
          </p:cNvPr>
          <p:cNvSpPr/>
          <p:nvPr/>
        </p:nvSpPr>
        <p:spPr>
          <a:xfrm>
            <a:off x="7199825" y="4581932"/>
            <a:ext cx="432113" cy="1242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CD2DAC-11E6-FC03-CE7A-4ADEE29B042F}"/>
              </a:ext>
            </a:extLst>
          </p:cNvPr>
          <p:cNvSpPr/>
          <p:nvPr/>
        </p:nvSpPr>
        <p:spPr>
          <a:xfrm>
            <a:off x="10888185" y="5830583"/>
            <a:ext cx="139398" cy="101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04BB-086C-E78B-611C-2F13306C3984}"/>
              </a:ext>
            </a:extLst>
          </p:cNvPr>
          <p:cNvSpPr/>
          <p:nvPr/>
        </p:nvSpPr>
        <p:spPr>
          <a:xfrm>
            <a:off x="10888184" y="4581932"/>
            <a:ext cx="777073" cy="1242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C578F0-9B18-D207-E132-31D24D82E00D}"/>
              </a:ext>
            </a:extLst>
          </p:cNvPr>
          <p:cNvSpPr txBox="1"/>
          <p:nvPr/>
        </p:nvSpPr>
        <p:spPr>
          <a:xfrm>
            <a:off x="6983878" y="1843438"/>
            <a:ext cx="429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Green Circle</a:t>
            </a:r>
            <a:r>
              <a:rPr lang="en-US" dirty="0"/>
              <a:t>: Counted as impact on anode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Red Circle</a:t>
            </a:r>
            <a:r>
              <a:rPr lang="en-US" dirty="0"/>
              <a:t>: Not counted as impact on anode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03346-03BE-2167-7A26-749A376BF172}"/>
              </a:ext>
            </a:extLst>
          </p:cNvPr>
          <p:cNvSpPr txBox="1"/>
          <p:nvPr/>
        </p:nvSpPr>
        <p:spPr>
          <a:xfrm>
            <a:off x="7746190" y="6247342"/>
            <a:ext cx="4562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data, if the ending position has a y=0.2,</a:t>
            </a:r>
          </a:p>
          <a:p>
            <a:r>
              <a:rPr lang="en-US" dirty="0"/>
              <a:t>then it has to have impacted the anode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2EADFC-B9B4-7968-DE11-9DEB8C24F13F}"/>
              </a:ext>
            </a:extLst>
          </p:cNvPr>
          <p:cNvSpPr txBox="1"/>
          <p:nvPr/>
        </p:nvSpPr>
        <p:spPr>
          <a:xfrm>
            <a:off x="6058735" y="572063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y=0.2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754824-A0D3-D542-4D1A-BA210372CC52}"/>
              </a:ext>
            </a:extLst>
          </p:cNvPr>
          <p:cNvCxnSpPr>
            <a:cxnSpLocks/>
          </p:cNvCxnSpPr>
          <p:nvPr/>
        </p:nvCxnSpPr>
        <p:spPr>
          <a:xfrm flipV="1">
            <a:off x="6690350" y="5912879"/>
            <a:ext cx="749730" cy="10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6F1A0C-7C07-33E1-4389-D620AFD55D51}"/>
              </a:ext>
            </a:extLst>
          </p:cNvPr>
          <p:cNvSpPr txBox="1"/>
          <p:nvPr/>
        </p:nvSpPr>
        <p:spPr>
          <a:xfrm>
            <a:off x="6384016" y="533895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F9EC6B-FAB3-9887-9ED6-ABBB00681740}"/>
              </a:ext>
            </a:extLst>
          </p:cNvPr>
          <p:cNvCxnSpPr/>
          <p:nvPr/>
        </p:nvCxnSpPr>
        <p:spPr>
          <a:xfrm flipV="1">
            <a:off x="6728523" y="5370415"/>
            <a:ext cx="0" cy="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9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92CB-B538-772E-876D-62D71DD4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0° from instrument centerline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5247027-7A82-4F82-CBCE-7CFB953D8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2" y="1512769"/>
            <a:ext cx="10693795" cy="50323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9A0F3F-10EB-ADD9-5859-F3A4D5E62FB0}"/>
              </a:ext>
            </a:extLst>
          </p:cNvPr>
          <p:cNvSpPr txBox="1"/>
          <p:nvPr/>
        </p:nvSpPr>
        <p:spPr>
          <a:xfrm>
            <a:off x="10386873" y="21040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150eV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7CDDA-B809-998E-F6E0-D83F7138ACE4}"/>
              </a:ext>
            </a:extLst>
          </p:cNvPr>
          <p:cNvSpPr txBox="1"/>
          <p:nvPr/>
        </p:nvSpPr>
        <p:spPr>
          <a:xfrm>
            <a:off x="10386872" y="234193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130eV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69884-DF63-2AFD-4B70-4F52FFEA0AEE}"/>
              </a:ext>
            </a:extLst>
          </p:cNvPr>
          <p:cNvSpPr txBox="1"/>
          <p:nvPr/>
        </p:nvSpPr>
        <p:spPr>
          <a:xfrm>
            <a:off x="10388222" y="25781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110eV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0690C-519D-C010-8857-5CF5FEBEB0BB}"/>
              </a:ext>
            </a:extLst>
          </p:cNvPr>
          <p:cNvSpPr txBox="1"/>
          <p:nvPr/>
        </p:nvSpPr>
        <p:spPr>
          <a:xfrm>
            <a:off x="10386872" y="296655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98D4E-079B-756B-E6E8-076BBBC848AB}"/>
              </a:ext>
            </a:extLst>
          </p:cNvPr>
          <p:cNvSpPr txBox="1"/>
          <p:nvPr/>
        </p:nvSpPr>
        <p:spPr>
          <a:xfrm>
            <a:off x="10386872" y="349805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1B224-B476-7230-A687-3EA3F4EBC00B}"/>
              </a:ext>
            </a:extLst>
          </p:cNvPr>
          <p:cNvSpPr txBox="1"/>
          <p:nvPr/>
        </p:nvSpPr>
        <p:spPr>
          <a:xfrm>
            <a:off x="10386872" y="412409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93433-BE32-B582-76AB-9DAD86C360C6}"/>
              </a:ext>
            </a:extLst>
          </p:cNvPr>
          <p:cNvSpPr txBox="1"/>
          <p:nvPr/>
        </p:nvSpPr>
        <p:spPr>
          <a:xfrm>
            <a:off x="10386870" y="57333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27F14-1536-56FD-999A-0EA7571BD7AC}"/>
              </a:ext>
            </a:extLst>
          </p:cNvPr>
          <p:cNvSpPr txBox="1"/>
          <p:nvPr/>
        </p:nvSpPr>
        <p:spPr>
          <a:xfrm>
            <a:off x="10386871" y="487081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30eV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F19A33-5BF0-DCCF-EA73-724A65DF6027}"/>
              </a:ext>
            </a:extLst>
          </p:cNvPr>
          <p:cNvSpPr/>
          <p:nvPr/>
        </p:nvSpPr>
        <p:spPr>
          <a:xfrm>
            <a:off x="2077375" y="1512769"/>
            <a:ext cx="550415" cy="5113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3BFA-A234-DC36-EB30-09E45DF9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14° from instrument centerline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583B201-6F36-75C5-4A4D-6ACB79345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2" y="1690688"/>
            <a:ext cx="10980536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946B8-89F4-D79B-2167-4ED54D4A9AB0}"/>
              </a:ext>
            </a:extLst>
          </p:cNvPr>
          <p:cNvSpPr txBox="1"/>
          <p:nvPr/>
        </p:nvSpPr>
        <p:spPr>
          <a:xfrm>
            <a:off x="10546670" y="185638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150eV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F0FF3-3199-E0F2-DEA2-098067025861}"/>
              </a:ext>
            </a:extLst>
          </p:cNvPr>
          <p:cNvSpPr txBox="1"/>
          <p:nvPr/>
        </p:nvSpPr>
        <p:spPr>
          <a:xfrm>
            <a:off x="10540893" y="204857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130eV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52701-D316-E82A-F7BD-D8B5C9958DE5}"/>
              </a:ext>
            </a:extLst>
          </p:cNvPr>
          <p:cNvSpPr txBox="1"/>
          <p:nvPr/>
        </p:nvSpPr>
        <p:spPr>
          <a:xfrm>
            <a:off x="10540893" y="225915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E08BA-6660-2301-00A8-2F58665601CC}"/>
              </a:ext>
            </a:extLst>
          </p:cNvPr>
          <p:cNvSpPr txBox="1"/>
          <p:nvPr/>
        </p:nvSpPr>
        <p:spPr>
          <a:xfrm>
            <a:off x="10546670" y="249667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CFEA-F4ED-AD1F-2715-473612EBCE6E}"/>
              </a:ext>
            </a:extLst>
          </p:cNvPr>
          <p:cNvSpPr txBox="1"/>
          <p:nvPr/>
        </p:nvSpPr>
        <p:spPr>
          <a:xfrm>
            <a:off x="10546670" y="277797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B8CAA-9180-4F9A-2470-DE30E4F91221}"/>
              </a:ext>
            </a:extLst>
          </p:cNvPr>
          <p:cNvSpPr txBox="1"/>
          <p:nvPr/>
        </p:nvSpPr>
        <p:spPr>
          <a:xfrm>
            <a:off x="10540893" y="328940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5F6BE-B4BE-DB63-F23B-5165378DD608}"/>
              </a:ext>
            </a:extLst>
          </p:cNvPr>
          <p:cNvSpPr txBox="1"/>
          <p:nvPr/>
        </p:nvSpPr>
        <p:spPr>
          <a:xfrm>
            <a:off x="10546670" y="59961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88573-F728-92F5-0397-5EC5EF0A08C4}"/>
              </a:ext>
            </a:extLst>
          </p:cNvPr>
          <p:cNvSpPr txBox="1"/>
          <p:nvPr/>
        </p:nvSpPr>
        <p:spPr>
          <a:xfrm>
            <a:off x="10540893" y="42295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30eV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BB36B1-5311-14EB-4B03-444B40D59CF9}"/>
              </a:ext>
            </a:extLst>
          </p:cNvPr>
          <p:cNvSpPr/>
          <p:nvPr/>
        </p:nvSpPr>
        <p:spPr>
          <a:xfrm>
            <a:off x="1961966" y="1690688"/>
            <a:ext cx="550415" cy="5113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9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E0D3-0777-116E-9CB4-CB6A94D5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20.75° from instrument centerline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9DF481F-F369-72AE-C0AE-73B19F6ED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1" y="1690688"/>
            <a:ext cx="10980537" cy="516731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2DE238-6B03-69E3-FD81-0949A6F77828}"/>
              </a:ext>
            </a:extLst>
          </p:cNvPr>
          <p:cNvSpPr txBox="1"/>
          <p:nvPr/>
        </p:nvSpPr>
        <p:spPr>
          <a:xfrm>
            <a:off x="10497035" y="311162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150eV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EA6E5-E9E6-77AB-08B6-62FB19315419}"/>
              </a:ext>
            </a:extLst>
          </p:cNvPr>
          <p:cNvSpPr txBox="1"/>
          <p:nvPr/>
        </p:nvSpPr>
        <p:spPr>
          <a:xfrm>
            <a:off x="10497037" y="272345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130eV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6B3C1D-BE9C-C965-26FA-1F30D06EB573}"/>
              </a:ext>
            </a:extLst>
          </p:cNvPr>
          <p:cNvSpPr txBox="1"/>
          <p:nvPr/>
        </p:nvSpPr>
        <p:spPr>
          <a:xfrm>
            <a:off x="10497037" y="249692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110eV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E84E4-0909-6934-0AB1-B5D5222D7F9C}"/>
              </a:ext>
            </a:extLst>
          </p:cNvPr>
          <p:cNvSpPr txBox="1"/>
          <p:nvPr/>
        </p:nvSpPr>
        <p:spPr>
          <a:xfrm>
            <a:off x="10555546" y="23189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90eV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70CDEB-A70F-7710-FD61-D2FE3BB3C1C0}"/>
              </a:ext>
            </a:extLst>
          </p:cNvPr>
          <p:cNvSpPr txBox="1"/>
          <p:nvPr/>
        </p:nvSpPr>
        <p:spPr>
          <a:xfrm>
            <a:off x="10555544" y="196076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DD753-162A-202D-D1C4-13E832D831F7}"/>
              </a:ext>
            </a:extLst>
          </p:cNvPr>
          <p:cNvSpPr txBox="1"/>
          <p:nvPr/>
        </p:nvSpPr>
        <p:spPr>
          <a:xfrm>
            <a:off x="10555546" y="215484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50eV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694E87-3F1E-2D21-AC22-8CA8344F0047}"/>
              </a:ext>
            </a:extLst>
          </p:cNvPr>
          <p:cNvSpPr txBox="1"/>
          <p:nvPr/>
        </p:nvSpPr>
        <p:spPr>
          <a:xfrm>
            <a:off x="10555548" y="60269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10eV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810D3-7F57-ADF2-98F2-675FC09FFC0F}"/>
              </a:ext>
            </a:extLst>
          </p:cNvPr>
          <p:cNvSpPr txBox="1"/>
          <p:nvPr/>
        </p:nvSpPr>
        <p:spPr>
          <a:xfrm>
            <a:off x="10555546" y="290812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30eV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DC483F-4C0B-AB17-493F-337D1FA65220}"/>
              </a:ext>
            </a:extLst>
          </p:cNvPr>
          <p:cNvSpPr/>
          <p:nvPr/>
        </p:nvSpPr>
        <p:spPr>
          <a:xfrm>
            <a:off x="1961966" y="1690688"/>
            <a:ext cx="550415" cy="5113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6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E59C-C6D5-E4F3-A2FF-D8F1E85A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27.2° from instrument centerline 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22B775D-6D1B-55E9-35C0-7918200C8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2" y="1678689"/>
            <a:ext cx="11006035" cy="517931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3BD8C-6FF4-294F-E067-107D18DB0CF5}"/>
              </a:ext>
            </a:extLst>
          </p:cNvPr>
          <p:cNvSpPr txBox="1"/>
          <p:nvPr/>
        </p:nvSpPr>
        <p:spPr>
          <a:xfrm>
            <a:off x="10493397" y="575526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8DDEF-519C-1BB9-9F13-78FF42B4FE16}"/>
              </a:ext>
            </a:extLst>
          </p:cNvPr>
          <p:cNvSpPr txBox="1"/>
          <p:nvPr/>
        </p:nvSpPr>
        <p:spPr>
          <a:xfrm>
            <a:off x="10493397" y="547545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130eV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23D30-B219-253B-F4F4-44067E736735}"/>
              </a:ext>
            </a:extLst>
          </p:cNvPr>
          <p:cNvSpPr txBox="1"/>
          <p:nvPr/>
        </p:nvSpPr>
        <p:spPr>
          <a:xfrm>
            <a:off x="10493397" y="499464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46F0B-E58A-3D96-56D7-BA160E15F894}"/>
              </a:ext>
            </a:extLst>
          </p:cNvPr>
          <p:cNvSpPr txBox="1"/>
          <p:nvPr/>
        </p:nvSpPr>
        <p:spPr>
          <a:xfrm>
            <a:off x="10493397" y="45816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90eV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391E2-1EA9-E0A0-A4CB-E71E20835834}"/>
              </a:ext>
            </a:extLst>
          </p:cNvPr>
          <p:cNvSpPr txBox="1"/>
          <p:nvPr/>
        </p:nvSpPr>
        <p:spPr>
          <a:xfrm>
            <a:off x="10493396" y="414242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70eV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ECEFB2-7518-C34D-CBCC-9F26911EF21C}"/>
              </a:ext>
            </a:extLst>
          </p:cNvPr>
          <p:cNvSpPr txBox="1"/>
          <p:nvPr/>
        </p:nvSpPr>
        <p:spPr>
          <a:xfrm>
            <a:off x="10493396" y="34290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32507-5F44-6484-3264-924D4D615C1F}"/>
              </a:ext>
            </a:extLst>
          </p:cNvPr>
          <p:cNvSpPr txBox="1"/>
          <p:nvPr/>
        </p:nvSpPr>
        <p:spPr>
          <a:xfrm>
            <a:off x="10493397" y="604944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10eV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25F03-7659-D949-9954-C4E0FD3B1F0E}"/>
              </a:ext>
            </a:extLst>
          </p:cNvPr>
          <p:cNvSpPr txBox="1"/>
          <p:nvPr/>
        </p:nvSpPr>
        <p:spPr>
          <a:xfrm>
            <a:off x="10493396" y="25767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30eV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C57919-3EDC-7701-6CDC-FA954F3AB252}"/>
              </a:ext>
            </a:extLst>
          </p:cNvPr>
          <p:cNvSpPr/>
          <p:nvPr/>
        </p:nvSpPr>
        <p:spPr>
          <a:xfrm>
            <a:off x="1961966" y="1690688"/>
            <a:ext cx="550415" cy="5113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3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5C5-4F13-16A2-2899-6D16A95C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6005" cy="1325563"/>
          </a:xfrm>
        </p:spPr>
        <p:txBody>
          <a:bodyPr/>
          <a:lstStyle/>
          <a:p>
            <a:r>
              <a:rPr lang="en-US" dirty="0"/>
              <a:t>Results Cont. for 0° from instrument centerline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3850A-E2EE-9619-7277-43D30A894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6136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7858935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289840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517584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276571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9618426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382471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99942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9893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5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62.9764%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25.9286%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13.7597%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8.1785%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5.6026%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3.1339%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7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62.6387%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66.4793%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47.8399%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35.3649%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27.2674%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21.5786%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17.4296%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3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58.4028%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71.4636%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67.2241%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55.7176%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45.435%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37.8478%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32.0438%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9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57.0547%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64.5030%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72.7826%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67.5271%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59.4709%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51.2425%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44.5156%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56.2896%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61.1416%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68.8815%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72.2250%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67.6209%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61.4701%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54.9379%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1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55.9649%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59.4632%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64.9305%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71.7235%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71.6310%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67.6697%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62.6855%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5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55.7442%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58.3589%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62.4812%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67.9104%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72.6859%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71.3712%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67.7629%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55.6024%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57.7103%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60.9006%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65.2086%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70.2800%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72.6626%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71.0039%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611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44C4D-C5E9-C628-7F20-361745E673D3}"/>
              </a:ext>
            </a:extLst>
          </p:cNvPr>
          <p:cNvSpPr txBox="1"/>
          <p:nvPr/>
        </p:nvSpPr>
        <p:spPr>
          <a:xfrm>
            <a:off x="838200" y="5388747"/>
            <a:ext cx="6133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as percentages compared to the 1mil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are registered only when they impact the anode face</a:t>
            </a:r>
          </a:p>
        </p:txBody>
      </p:sp>
    </p:spTree>
    <p:extLst>
      <p:ext uri="{BB962C8B-B14F-4D97-AF65-F5344CB8AC3E}">
        <p14:creationId xmlns:p14="http://schemas.microsoft.com/office/powerpoint/2010/main" val="345793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3850A-E2EE-9619-7277-43D30A894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4026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7858935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289840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517584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276571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9618426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382471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99942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9893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5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28.2991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17.884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11.2461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7.2446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4.3886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7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26.1189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28.9057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24.9641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21.4106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18.3491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15.7822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13.5012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3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24.542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28.922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28.934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26.6413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24.2834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22.1526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20.2007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9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24.000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26.7235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29.1566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28.9913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27.4547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25.7091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23.8067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25.6067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28.2657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29.2177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28.9833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27.8679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26.5469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1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23.5959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24.8943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26.8846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28.9716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29.1475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28.9039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27.9859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5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23.5556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24.5695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26.077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27.912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29.1974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29.1922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28.9726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23.5094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24.3404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25.5398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27.0666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28.7127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29.2408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29.2452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611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44C4D-C5E9-C628-7F20-361745E673D3}"/>
              </a:ext>
            </a:extLst>
          </p:cNvPr>
          <p:cNvSpPr txBox="1"/>
          <p:nvPr/>
        </p:nvSpPr>
        <p:spPr>
          <a:xfrm>
            <a:off x="838200" y="5388747"/>
            <a:ext cx="9405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as percentages compared to the 1mil population – </a:t>
            </a:r>
            <a:r>
              <a:rPr lang="en-US" b="1" dirty="0"/>
              <a:t>Correspond to 40 – 45% of 0° peak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are registered only when they impact the anode face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26423D-529C-E9D2-DC16-A743056F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1357" cy="1325563"/>
          </a:xfrm>
        </p:spPr>
        <p:txBody>
          <a:bodyPr/>
          <a:lstStyle/>
          <a:p>
            <a:r>
              <a:rPr lang="en-US" dirty="0"/>
              <a:t>Results Cont. for 14° from instrument centerline</a:t>
            </a:r>
          </a:p>
        </p:txBody>
      </p:sp>
    </p:spTree>
    <p:extLst>
      <p:ext uri="{BB962C8B-B14F-4D97-AF65-F5344CB8AC3E}">
        <p14:creationId xmlns:p14="http://schemas.microsoft.com/office/powerpoint/2010/main" val="23544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A97-E570-AE9C-ADE3-B088244F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for 0deg centerline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02C640F-836E-3225-930C-29B89CAAE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" t="718" r="2858" b="4178"/>
          <a:stretch/>
        </p:blipFill>
        <p:spPr>
          <a:xfrm>
            <a:off x="1344321" y="1690688"/>
            <a:ext cx="9503358" cy="5001209"/>
          </a:xfrm>
        </p:spPr>
      </p:pic>
    </p:spTree>
    <p:extLst>
      <p:ext uri="{BB962C8B-B14F-4D97-AF65-F5344CB8AC3E}">
        <p14:creationId xmlns:p14="http://schemas.microsoft.com/office/powerpoint/2010/main" val="312299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5C5-4F13-16A2-2899-6D16A95C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8" y="369252"/>
            <a:ext cx="11648303" cy="1325563"/>
          </a:xfrm>
        </p:spPr>
        <p:txBody>
          <a:bodyPr/>
          <a:lstStyle/>
          <a:p>
            <a:r>
              <a:rPr lang="en-US" dirty="0"/>
              <a:t>Results Cont. for 20.75° from instrument centerline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3850A-E2EE-9619-7277-43D30A894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02682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7858935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289840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517584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276571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9618426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382471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99942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9893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5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10.4889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10.6148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8.5136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5.9892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2.8749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7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8.0043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9.7706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11.0023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10.9997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10.6094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10.0273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9.3304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3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7.7243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8.3742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9.6353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10.7451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11.061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11.0547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10.9474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9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7.5007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8.0077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8.2975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9.5139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10.5369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10.8668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11.0192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7.4873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7.8756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8.2716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8.4535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9.5138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10.3763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10.7684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1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7.4198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7.7351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8.0496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8.291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8.5238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9.4507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10.2692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5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7.4085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7.6893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7.970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8.2423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8.3482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8.6569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9.4642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7.3922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7.6226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7.8484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8.0886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8.3398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8.7034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611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44C4D-C5E9-C628-7F20-361745E673D3}"/>
              </a:ext>
            </a:extLst>
          </p:cNvPr>
          <p:cNvSpPr txBox="1"/>
          <p:nvPr/>
        </p:nvSpPr>
        <p:spPr>
          <a:xfrm>
            <a:off x="838200" y="5388747"/>
            <a:ext cx="1076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as percentages compared to the 1mil population. </a:t>
            </a:r>
            <a:r>
              <a:rPr lang="en-US" b="1" dirty="0"/>
              <a:t>Shift to higher energies. 14 – 20% of peak at 0° (up to ~30% for highest energy steps)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are registered only when they impact the anode face</a:t>
            </a:r>
          </a:p>
        </p:txBody>
      </p:sp>
    </p:spTree>
    <p:extLst>
      <p:ext uri="{BB962C8B-B14F-4D97-AF65-F5344CB8AC3E}">
        <p14:creationId xmlns:p14="http://schemas.microsoft.com/office/powerpoint/2010/main" val="34363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5C5-4F13-16A2-2899-6D16A95C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0" y="365125"/>
            <a:ext cx="11590638" cy="1325563"/>
          </a:xfrm>
        </p:spPr>
        <p:txBody>
          <a:bodyPr/>
          <a:lstStyle/>
          <a:p>
            <a:r>
              <a:rPr lang="en-US" dirty="0"/>
              <a:t>Results Cont. for 27.2° from instrument centerline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3850A-E2EE-9619-7277-43D30A894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624469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7858935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289840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517584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276571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9618426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382471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99942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9893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5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1.8044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5.2023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6.2578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4.0481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1.3527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7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1.1693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2.9683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4.0736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4.9636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5.5428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5.8495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3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0.9309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1.0773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3.1517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3.8004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4.4257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9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2.0992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2.6981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3.1941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0.7656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1.9673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2.4865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1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0.9749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1.8196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5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0.7903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0.5458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0.9088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611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44C4D-C5E9-C628-7F20-361745E673D3}"/>
              </a:ext>
            </a:extLst>
          </p:cNvPr>
          <p:cNvSpPr txBox="1"/>
          <p:nvPr/>
        </p:nvSpPr>
        <p:spPr>
          <a:xfrm>
            <a:off x="838200" y="5388747"/>
            <a:ext cx="9969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as percentages compared to the 1mil population. Shift to highest energies. Only 7-9% of peak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are registered only when they impact the anode face</a:t>
            </a:r>
          </a:p>
        </p:txBody>
      </p:sp>
    </p:spTree>
    <p:extLst>
      <p:ext uri="{BB962C8B-B14F-4D97-AF65-F5344CB8AC3E}">
        <p14:creationId xmlns:p14="http://schemas.microsoft.com/office/powerpoint/2010/main" val="35697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3267-3D6D-7904-87D7-374E6E8B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Cont. for 0deg from instrument centerline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D45A053-5066-6153-4CDF-B2DF12848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" r="9485"/>
          <a:stretch/>
        </p:blipFill>
        <p:spPr>
          <a:xfrm>
            <a:off x="90996" y="2262937"/>
            <a:ext cx="6050502" cy="3391414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A1B87E0-54DE-9F1A-A0D9-78A4139F0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r="9541"/>
          <a:stretch/>
        </p:blipFill>
        <p:spPr>
          <a:xfrm>
            <a:off x="6141499" y="2262937"/>
            <a:ext cx="6050501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34C2B5-0C83-5F33-6ABE-BDA236539FDA}"/>
              </a:ext>
            </a:extLst>
          </p:cNvPr>
          <p:cNvSpPr txBox="1"/>
          <p:nvPr/>
        </p:nvSpPr>
        <p:spPr>
          <a:xfrm>
            <a:off x="90995" y="5654351"/>
            <a:ext cx="10017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graphs are for the 10eV population*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particle populations are not identical but have the same definition in SIMION besides energy</a:t>
            </a:r>
          </a:p>
        </p:txBody>
      </p:sp>
    </p:spTree>
    <p:extLst>
      <p:ext uri="{BB962C8B-B14F-4D97-AF65-F5344CB8AC3E}">
        <p14:creationId xmlns:p14="http://schemas.microsoft.com/office/powerpoint/2010/main" val="206863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10DD-2EE5-BD86-5314-892695D7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0021" cy="1325563"/>
          </a:xfrm>
        </p:spPr>
        <p:txBody>
          <a:bodyPr/>
          <a:lstStyle/>
          <a:p>
            <a:r>
              <a:rPr lang="en-US" dirty="0"/>
              <a:t>Starting Population Definition for 14° centerline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A09F0E2-AD2C-351A-45A5-E3A393840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3" y="1690688"/>
            <a:ext cx="9742834" cy="5167311"/>
          </a:xfrm>
        </p:spPr>
      </p:pic>
    </p:spTree>
    <p:extLst>
      <p:ext uri="{BB962C8B-B14F-4D97-AF65-F5344CB8AC3E}">
        <p14:creationId xmlns:p14="http://schemas.microsoft.com/office/powerpoint/2010/main" val="31581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A092-EC3D-9BA8-8B67-2199E2FD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Cont. for 14° from instrument centerline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C5F5170-D766-7847-8DB3-131C92D22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9" r="7855"/>
          <a:stretch/>
        </p:blipFill>
        <p:spPr>
          <a:xfrm>
            <a:off x="0" y="2233031"/>
            <a:ext cx="6096000" cy="3324999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B9B75F2-7F6F-83C7-9237-6058C17B7D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" r="7474"/>
          <a:stretch/>
        </p:blipFill>
        <p:spPr>
          <a:xfrm>
            <a:off x="6096000" y="2231994"/>
            <a:ext cx="6096001" cy="33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C375-0A06-7FB2-8E00-C950AE53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86" y="365125"/>
            <a:ext cx="11585028" cy="1325563"/>
          </a:xfrm>
        </p:spPr>
        <p:txBody>
          <a:bodyPr/>
          <a:lstStyle/>
          <a:p>
            <a:r>
              <a:rPr lang="en-US" dirty="0"/>
              <a:t>Starting Population Definition for 20.75° centerline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2F6B9E8-B1AC-346E-8F0D-9E535C794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64" y="1690688"/>
            <a:ext cx="9661871" cy="5167312"/>
          </a:xfrm>
        </p:spPr>
      </p:pic>
    </p:spTree>
    <p:extLst>
      <p:ext uri="{BB962C8B-B14F-4D97-AF65-F5344CB8AC3E}">
        <p14:creationId xmlns:p14="http://schemas.microsoft.com/office/powerpoint/2010/main" val="326490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31F5-25A3-8129-4D6C-EDD0A4CE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Cont. for 20.75° from instrument centerline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39AB58F-0C75-6EA6-257C-8F6C5E7DC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5" r="8257"/>
          <a:stretch/>
        </p:blipFill>
        <p:spPr>
          <a:xfrm>
            <a:off x="0" y="2224689"/>
            <a:ext cx="6096000" cy="336434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8B8BC01-8DC3-5C02-CFA0-4A76B353E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" r="8163"/>
          <a:stretch/>
        </p:blipFill>
        <p:spPr>
          <a:xfrm>
            <a:off x="6025780" y="2224689"/>
            <a:ext cx="6166219" cy="33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D74-EF76-D602-6126-0DA9D280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r>
              <a:rPr lang="en-US" dirty="0"/>
              <a:t>Starting Population Definition for 27.2° centerline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958BE2EC-C815-DFB6-E36F-F9043AF71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74" y="1690688"/>
            <a:ext cx="9755652" cy="5167312"/>
          </a:xfrm>
        </p:spPr>
      </p:pic>
    </p:spTree>
    <p:extLst>
      <p:ext uri="{BB962C8B-B14F-4D97-AF65-F5344CB8AC3E}">
        <p14:creationId xmlns:p14="http://schemas.microsoft.com/office/powerpoint/2010/main" val="49133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FB-BDAB-8E34-F02E-9D928602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Cont. for 20deg from instrument centerline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4C93D98-3889-F8D9-145C-EE0A7C4BD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5" r="7955"/>
          <a:stretch/>
        </p:blipFill>
        <p:spPr>
          <a:xfrm>
            <a:off x="0" y="2267336"/>
            <a:ext cx="6090989" cy="334969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E82ABFD-1D51-FBC5-8D95-82AE284BFB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r="8852"/>
          <a:stretch/>
        </p:blipFill>
        <p:spPr>
          <a:xfrm>
            <a:off x="6090989" y="2267336"/>
            <a:ext cx="6073983" cy="33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944</Words>
  <Application>Microsoft Macintosh PowerPoint</Application>
  <PresentationFormat>Widescreen</PresentationFormat>
  <Paragraphs>367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3u3 CubeSat Instrument Response</vt:lpstr>
      <vt:lpstr>Starting Population Definition for 0deg centerline</vt:lpstr>
      <vt:lpstr>Starting Population Definition Cont. for 0deg from instrument centerline</vt:lpstr>
      <vt:lpstr>Starting Population Definition for 14° centerline</vt:lpstr>
      <vt:lpstr>Starting Population Definition Cont. for 14° from instrument centerline</vt:lpstr>
      <vt:lpstr>Starting Population Definition for 20.75° centerline</vt:lpstr>
      <vt:lpstr>Starting Population Definition Cont. for 20.75° from instrument centerline</vt:lpstr>
      <vt:lpstr>Starting Population Definition for 27.2° centerline</vt:lpstr>
      <vt:lpstr>Starting Population Definition Cont. for 20deg from instrument centerline</vt:lpstr>
      <vt:lpstr>Starting Population Path Examples for 0° from centerline </vt:lpstr>
      <vt:lpstr>Starting Population Path Examples for 14° from instrument centerline </vt:lpstr>
      <vt:lpstr>Starting Population Path Examples for 20.75° from instrument centerline </vt:lpstr>
      <vt:lpstr>How are the counts determined good or bad?</vt:lpstr>
      <vt:lpstr>Results for 0° from instrument centerline </vt:lpstr>
      <vt:lpstr>Results for 14° from instrument centerline </vt:lpstr>
      <vt:lpstr>Results for 20.75° from instrument centerline </vt:lpstr>
      <vt:lpstr>Results for 27.2° from instrument centerline </vt:lpstr>
      <vt:lpstr>Results Cont. for 0° from instrument centerline</vt:lpstr>
      <vt:lpstr>Results Cont. for 14° from instrument centerline</vt:lpstr>
      <vt:lpstr>Results Cont. for 20.75° from instrument centerline</vt:lpstr>
      <vt:lpstr>Results Cont. for 27.2° from instrument centerline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3u3 Instrument Response</dc:title>
  <dc:creator>Daniel Abel</dc:creator>
  <cp:lastModifiedBy>Noé L</cp:lastModifiedBy>
  <cp:revision>65</cp:revision>
  <dcterms:created xsi:type="dcterms:W3CDTF">2023-07-05T14:09:05Z</dcterms:created>
  <dcterms:modified xsi:type="dcterms:W3CDTF">2023-08-15T17:05:13Z</dcterms:modified>
</cp:coreProperties>
</file>