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414" r:id="rId2"/>
  </p:sldIdLst>
  <p:sldSz cx="10972800" cy="6172200"/>
  <p:notesSz cx="9296400" cy="14770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07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11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14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5177" algn="l" defTabSz="914076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2215" algn="l" defTabSz="914076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199248" algn="l" defTabSz="914076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6282" algn="l" defTabSz="914076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944">
          <p15:clr>
            <a:srgbClr val="A4A3A4"/>
          </p15:clr>
        </p15:guide>
        <p15:guide id="2" pos="345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4652">
          <p15:clr>
            <a:srgbClr val="A4A3A4"/>
          </p15:clr>
        </p15:guide>
        <p15:guide id="2" pos="292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ogdan Kosanovic" initials="BK" lastIdx="2" clrIdx="0"/>
  <p:cmAuthor id="1" name="Gou, Hongmei" initials="GH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65D1"/>
    <a:srgbClr val="008A3E"/>
    <a:srgbClr val="7C23AD"/>
    <a:srgbClr val="AAAAAA"/>
    <a:srgbClr val="FF0000"/>
    <a:srgbClr val="148C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671" autoAdjust="0"/>
    <p:restoredTop sz="94953" autoAdjust="0"/>
  </p:normalViewPr>
  <p:slideViewPr>
    <p:cSldViewPr snapToGrid="0">
      <p:cViewPr varScale="1">
        <p:scale>
          <a:sx n="130" d="100"/>
          <a:sy n="130" d="100"/>
        </p:scale>
        <p:origin x="-1242" y="-90"/>
      </p:cViewPr>
      <p:guideLst>
        <p:guide orient="horz" pos="1944"/>
        <p:guide pos="345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-2850" y="-96"/>
      </p:cViewPr>
      <p:guideLst>
        <p:guide orient="horz" pos="4652"/>
        <p:guide pos="292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4027944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6329" y="2"/>
            <a:ext cx="4027943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14030071"/>
            <a:ext cx="4027944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b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6329" y="14030071"/>
            <a:ext cx="4027943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b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>
              <a:defRPr/>
            </a:pPr>
            <a:fld id="{8D56EAE8-38CB-4EE5-8A34-F5F49B68F2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07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4027944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6329" y="2"/>
            <a:ext cx="4027943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274638" y="1108075"/>
            <a:ext cx="9845676" cy="55387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9854" y="7016308"/>
            <a:ext cx="7436693" cy="6645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4030071"/>
            <a:ext cx="4027944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b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6329" y="14030071"/>
            <a:ext cx="4027943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b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>
              <a:defRPr/>
            </a:pPr>
            <a:fld id="{BED2394B-E06C-4DC9-BCC2-551C3DED9A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354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03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07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11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14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177" algn="l" defTabSz="91407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215" algn="l" defTabSz="91407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248" algn="l" defTabSz="91407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282" algn="l" defTabSz="91407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D2394B-E06C-4DC9-BCC2-551C3DED9AA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53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1480" y="1748800"/>
            <a:ext cx="10149840" cy="1323023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1480" y="3328990"/>
            <a:ext cx="10149840" cy="133731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70520" y="5434965"/>
            <a:ext cx="2560320" cy="1857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A23CF-AA30-4A18-B744-605C3E9DBF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30B41-3034-4777-B6DE-71856D9856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45745"/>
            <a:ext cx="3609976" cy="1045846"/>
          </a:xfrm>
        </p:spPr>
        <p:txBody>
          <a:bodyPr anchor="b"/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060" y="245746"/>
            <a:ext cx="6134100" cy="5267802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08" tIns="45702" rIns="91408" bIns="45702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" y="1291590"/>
            <a:ext cx="3609976" cy="4221958"/>
          </a:xfrm>
        </p:spPr>
        <p:txBody>
          <a:bodyPr/>
          <a:lstStyle>
            <a:lvl1pPr marL="0" indent="0">
              <a:buNone/>
              <a:defRPr sz="2000"/>
            </a:lvl1pPr>
            <a:lvl2pPr marL="457038" indent="0">
              <a:buNone/>
              <a:defRPr sz="1200"/>
            </a:lvl2pPr>
            <a:lvl3pPr marL="914076" indent="0">
              <a:buNone/>
              <a:defRPr sz="1000"/>
            </a:lvl3pPr>
            <a:lvl4pPr marL="1371112" indent="0">
              <a:buNone/>
              <a:defRPr sz="800"/>
            </a:lvl4pPr>
            <a:lvl5pPr marL="1828141" indent="0">
              <a:buNone/>
              <a:defRPr sz="800"/>
            </a:lvl5pPr>
            <a:lvl6pPr marL="2285177" indent="0">
              <a:buNone/>
              <a:defRPr sz="800"/>
            </a:lvl6pPr>
            <a:lvl7pPr marL="2742215" indent="0">
              <a:buNone/>
              <a:defRPr sz="800"/>
            </a:lvl7pPr>
            <a:lvl8pPr marL="3199248" indent="0">
              <a:buNone/>
              <a:defRPr sz="800"/>
            </a:lvl8pPr>
            <a:lvl9pPr marL="3656282" indent="0">
              <a:buNone/>
              <a:defRPr sz="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97EEC-B5BC-42C5-B73F-31CC660D4D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746" y="4320540"/>
            <a:ext cx="6583680" cy="510064"/>
          </a:xfrm>
        </p:spPr>
        <p:txBody>
          <a:bodyPr anchor="b"/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50746" y="551498"/>
            <a:ext cx="6583680" cy="3703320"/>
          </a:xfrm>
        </p:spPr>
        <p:txBody>
          <a:bodyPr/>
          <a:lstStyle>
            <a:lvl1pPr marL="0" indent="0">
              <a:buNone/>
              <a:defRPr sz="3200"/>
            </a:lvl1pPr>
            <a:lvl2pPr marL="457038" indent="0">
              <a:buNone/>
              <a:defRPr sz="2800"/>
            </a:lvl2pPr>
            <a:lvl3pPr marL="914076" indent="0">
              <a:buNone/>
              <a:defRPr sz="2400"/>
            </a:lvl3pPr>
            <a:lvl4pPr marL="1371112" indent="0">
              <a:buNone/>
              <a:defRPr sz="2000"/>
            </a:lvl4pPr>
            <a:lvl5pPr marL="1828141" indent="0">
              <a:buNone/>
              <a:defRPr sz="2000"/>
            </a:lvl5pPr>
            <a:lvl6pPr marL="2285177" indent="0">
              <a:buNone/>
              <a:defRPr sz="2000"/>
            </a:lvl6pPr>
            <a:lvl7pPr marL="2742215" indent="0">
              <a:buNone/>
              <a:defRPr sz="2000"/>
            </a:lvl7pPr>
            <a:lvl8pPr marL="3199248" indent="0">
              <a:buNone/>
              <a:defRPr sz="2000"/>
            </a:lvl8pPr>
            <a:lvl9pPr marL="3656282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0746" y="4830604"/>
            <a:ext cx="6583680" cy="72437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08" tIns="45702" rIns="91408" bIns="45702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Aft>
                <a:spcPct val="0"/>
              </a:spcAft>
              <a:buNone/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38" indent="0">
              <a:buNone/>
              <a:defRPr sz="1200"/>
            </a:lvl2pPr>
            <a:lvl3pPr marL="914076" indent="0">
              <a:buNone/>
              <a:defRPr sz="1000"/>
            </a:lvl3pPr>
            <a:lvl4pPr marL="1371112" indent="0">
              <a:buNone/>
              <a:defRPr sz="800"/>
            </a:lvl4pPr>
            <a:lvl5pPr marL="1828141" indent="0">
              <a:buNone/>
              <a:defRPr sz="800"/>
            </a:lvl5pPr>
            <a:lvl6pPr marL="2285177" indent="0">
              <a:buNone/>
              <a:defRPr sz="800"/>
            </a:lvl6pPr>
            <a:lvl7pPr marL="2742215" indent="0">
              <a:buNone/>
              <a:defRPr sz="800"/>
            </a:lvl7pPr>
            <a:lvl8pPr marL="3199248" indent="0">
              <a:buNone/>
              <a:defRPr sz="800"/>
            </a:lvl8pPr>
            <a:lvl9pPr marL="365628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5F34B-1C25-4090-A4A7-9CEE84F430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E2BCE-81FD-49AD-8F3F-8C803C0A89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1476" y="128588"/>
            <a:ext cx="2569844" cy="5162074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8130" y="128588"/>
            <a:ext cx="7530466" cy="5162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3E699-3BC5-4E82-A48B-54CC42B0E6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selected_powerpoint_bg_2_1280x72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972800" cy="61722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1480" y="1748800"/>
            <a:ext cx="10149840" cy="1323023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1480" y="3328990"/>
            <a:ext cx="10149840" cy="133731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70520" y="5434965"/>
            <a:ext cx="2560320" cy="1857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55571E-02C7-4909-A943-092A83DD34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5648326"/>
            <a:ext cx="10591800" cy="466344"/>
            <a:chOff x="0" y="6321425"/>
            <a:chExt cx="10591800" cy="466344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Text Box 31"/>
          <p:cNvSpPr txBox="1">
            <a:spLocks noChangeArrowheads="1"/>
          </p:cNvSpPr>
          <p:nvPr userDrawn="1"/>
        </p:nvSpPr>
        <p:spPr bwMode="auto">
          <a:xfrm>
            <a:off x="400816" y="5413420"/>
            <a:ext cx="2533650" cy="221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08" tIns="45702" rIns="91408" bIns="45702">
            <a:spAutoFit/>
          </a:bodyPr>
          <a:lstStyle/>
          <a:p>
            <a:pPr marL="0" marR="0" indent="0" algn="l" defTabSz="91407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TI Confidential – NDA</a:t>
            </a:r>
            <a:r>
              <a:rPr lang="en-US" sz="800" baseline="0" dirty="0"/>
              <a:t> Restrictions</a:t>
            </a:r>
            <a:endParaRPr lang="en-US" sz="8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elected_powerpoint_bg_1_1280x72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972800" cy="61722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1480" y="1748800"/>
            <a:ext cx="10149840" cy="1323023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1480" y="3328990"/>
            <a:ext cx="10149840" cy="133731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70520" y="5434965"/>
            <a:ext cx="2560320" cy="1857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096A3-1C74-4210-9B46-F757C8F29A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5648326"/>
            <a:ext cx="10591800" cy="466344"/>
            <a:chOff x="0" y="6321425"/>
            <a:chExt cx="10591800" cy="46634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Text Box 31"/>
          <p:cNvSpPr txBox="1">
            <a:spLocks noChangeArrowheads="1"/>
          </p:cNvSpPr>
          <p:nvPr userDrawn="1"/>
        </p:nvSpPr>
        <p:spPr bwMode="auto">
          <a:xfrm>
            <a:off x="400816" y="5413420"/>
            <a:ext cx="2533650" cy="221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08" tIns="45702" rIns="91408" bIns="45702">
            <a:spAutoFit/>
          </a:bodyPr>
          <a:lstStyle/>
          <a:p>
            <a:pPr marL="0" marR="0" indent="0" algn="l" defTabSz="91407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TI Confidential – NDA</a:t>
            </a:r>
            <a:r>
              <a:rPr lang="en-US" sz="800" baseline="0" dirty="0"/>
              <a:t> Restrictions</a:t>
            </a:r>
            <a:endParaRPr lang="en-US" sz="8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selected_powerpoint_bg_1_grey1280x72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2358"/>
            <a:ext cx="10972800" cy="61722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1480" y="1748800"/>
            <a:ext cx="10149840" cy="1323023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1480" y="3328990"/>
            <a:ext cx="10149840" cy="133731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70520" y="5434965"/>
            <a:ext cx="2560320" cy="1857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7E7816-A48B-4805-9A47-CE865F4F10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5648326"/>
            <a:ext cx="10591800" cy="466344"/>
            <a:chOff x="0" y="6321425"/>
            <a:chExt cx="10591800" cy="46634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Text Box 31"/>
          <p:cNvSpPr txBox="1">
            <a:spLocks noChangeArrowheads="1"/>
          </p:cNvSpPr>
          <p:nvPr userDrawn="1"/>
        </p:nvSpPr>
        <p:spPr bwMode="auto">
          <a:xfrm>
            <a:off x="400816" y="5413420"/>
            <a:ext cx="2533650" cy="221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08" tIns="45702" rIns="91408" bIns="45702">
            <a:spAutoFit/>
          </a:bodyPr>
          <a:lstStyle/>
          <a:p>
            <a:pPr marL="0" marR="0" indent="0" algn="l" defTabSz="91407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TI Confidential – NDA</a:t>
            </a:r>
            <a:r>
              <a:rPr lang="en-US" sz="800" baseline="0" dirty="0"/>
              <a:t> Restrictions</a:t>
            </a:r>
            <a:endParaRPr lang="en-US" sz="8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4" y="943631"/>
            <a:ext cx="10161270" cy="4451339"/>
          </a:xfrm>
        </p:spPr>
        <p:txBody>
          <a:bodyPr/>
          <a:lstStyle>
            <a:lvl1pPr>
              <a:spcBef>
                <a:spcPts val="800"/>
              </a:spcBef>
              <a:defRPr/>
            </a:lvl1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97888F-6AF7-4263-B69D-592D8C33BA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6" y="3966213"/>
            <a:ext cx="9326880" cy="1225868"/>
          </a:xfrm>
        </p:spPr>
        <p:txBody>
          <a:bodyPr anchor="t"/>
          <a:lstStyle>
            <a:lvl1pPr algn="l">
              <a:defRPr sz="4000" b="1" cap="all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6" y="2616042"/>
            <a:ext cx="9326880" cy="135016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38" indent="0">
              <a:buNone/>
              <a:defRPr sz="1800"/>
            </a:lvl2pPr>
            <a:lvl3pPr marL="914076" indent="0">
              <a:buNone/>
              <a:defRPr sz="1600"/>
            </a:lvl3pPr>
            <a:lvl4pPr marL="1371112" indent="0">
              <a:buNone/>
              <a:defRPr sz="1400"/>
            </a:lvl4pPr>
            <a:lvl5pPr marL="1828141" indent="0">
              <a:buNone/>
              <a:defRPr sz="1400"/>
            </a:lvl5pPr>
            <a:lvl6pPr marL="2285177" indent="0">
              <a:buNone/>
              <a:defRPr sz="1400"/>
            </a:lvl6pPr>
            <a:lvl7pPr marL="2742215" indent="0">
              <a:buNone/>
              <a:defRPr sz="1400"/>
            </a:lvl7pPr>
            <a:lvl8pPr marL="3199248" indent="0">
              <a:buNone/>
              <a:defRPr sz="1400"/>
            </a:lvl8pPr>
            <a:lvl9pPr marL="3656282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66710" y="5444967"/>
            <a:ext cx="2560320" cy="18573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6118DC-F0C3-4C61-9EEA-2C495CD045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0050" y="1067277"/>
            <a:ext cx="4989196" cy="422338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08" tIns="45702" rIns="91408" bIns="45702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2126" y="1067277"/>
            <a:ext cx="4989194" cy="422338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08" tIns="45702" rIns="91408" bIns="45702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548F6-AAA9-4A8D-A869-511B3DFE32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47174"/>
            <a:ext cx="9875520" cy="10287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381602"/>
            <a:ext cx="4848226" cy="57578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38" indent="0">
              <a:buNone/>
              <a:defRPr sz="2000" b="1"/>
            </a:lvl2pPr>
            <a:lvl3pPr marL="914076" indent="0">
              <a:buNone/>
              <a:defRPr sz="1800" b="1"/>
            </a:lvl3pPr>
            <a:lvl4pPr marL="1371112" indent="0">
              <a:buNone/>
              <a:defRPr sz="1600" b="1"/>
            </a:lvl4pPr>
            <a:lvl5pPr marL="1828141" indent="0">
              <a:buNone/>
              <a:defRPr sz="1600" b="1"/>
            </a:lvl5pPr>
            <a:lvl6pPr marL="2285177" indent="0">
              <a:buNone/>
              <a:defRPr sz="1600" b="1"/>
            </a:lvl6pPr>
            <a:lvl7pPr marL="2742215" indent="0">
              <a:buNone/>
              <a:defRPr sz="1600" b="1"/>
            </a:lvl7pPr>
            <a:lvl8pPr marL="3199248" indent="0">
              <a:buNone/>
              <a:defRPr sz="1600" b="1"/>
            </a:lvl8pPr>
            <a:lvl9pPr marL="365628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" y="1957388"/>
            <a:ext cx="4848226" cy="3556159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08" tIns="45702" rIns="91408" bIns="45702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74034" y="1381602"/>
            <a:ext cx="4850130" cy="57578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38" indent="0">
              <a:buNone/>
              <a:defRPr sz="2000" b="1"/>
            </a:lvl2pPr>
            <a:lvl3pPr marL="914076" indent="0">
              <a:buNone/>
              <a:defRPr sz="1800" b="1"/>
            </a:lvl3pPr>
            <a:lvl4pPr marL="1371112" indent="0">
              <a:buNone/>
              <a:defRPr sz="1600" b="1"/>
            </a:lvl4pPr>
            <a:lvl5pPr marL="1828141" indent="0">
              <a:buNone/>
              <a:defRPr sz="1600" b="1"/>
            </a:lvl5pPr>
            <a:lvl6pPr marL="2285177" indent="0">
              <a:buNone/>
              <a:defRPr sz="1600" b="1"/>
            </a:lvl6pPr>
            <a:lvl7pPr marL="2742215" indent="0">
              <a:buNone/>
              <a:defRPr sz="1600" b="1"/>
            </a:lvl7pPr>
            <a:lvl8pPr marL="3199248" indent="0">
              <a:buNone/>
              <a:defRPr sz="1600" b="1"/>
            </a:lvl8pPr>
            <a:lvl9pPr marL="365628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4034" y="1957388"/>
            <a:ext cx="4850130" cy="3556159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08" tIns="45702" rIns="91408" bIns="45702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C35C9-3222-4444-B33E-8AB075BE83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C52F08-588C-488E-A5AB-DF69250DE8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4" y="5692140"/>
            <a:ext cx="10565130" cy="411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8" tIns="45702" rIns="91408" bIns="45702"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0292" y="5692140"/>
            <a:ext cx="10488168" cy="411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8" tIns="45702" rIns="91408" bIns="45702" rtlCol="0" anchor="ctr"/>
          <a:lstStyle/>
          <a:p>
            <a:pPr algn="ctr"/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8130" y="128599"/>
            <a:ext cx="10149840" cy="732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8" tIns="45702" rIns="91408" bIns="4570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0054" y="952979"/>
            <a:ext cx="10161270" cy="44419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08" tIns="45702" rIns="91408" bIns="457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70520" y="5444967"/>
            <a:ext cx="2560320" cy="18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8" tIns="45702" rIns="91408" bIns="45702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fld id="{B6C70261-DCF8-4A97-9502-E8EEF2364C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400816" y="5413420"/>
            <a:ext cx="2533650" cy="221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08" tIns="45702" rIns="91408" bIns="45702">
            <a:spAutoFit/>
          </a:bodyPr>
          <a:lstStyle/>
          <a:p>
            <a:pPr marL="0" marR="0" indent="0" algn="l" defTabSz="91407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TI Confidential – NDA</a:t>
            </a:r>
            <a:r>
              <a:rPr lang="en-US" sz="800" baseline="0" dirty="0"/>
              <a:t> Restrictions</a:t>
            </a:r>
            <a:endParaRPr lang="en-US" sz="8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0" y="5648326"/>
            <a:ext cx="10591800" cy="466344"/>
            <a:chOff x="0" y="6321425"/>
            <a:chExt cx="10591800" cy="466344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038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6pPr>
      <a:lvl7pPr marL="914076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7pPr>
      <a:lvl8pPr marL="1371112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8pPr>
      <a:lvl9pPr marL="1828141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9pPr>
    </p:titleStyle>
    <p:bodyStyle>
      <a:lvl1pPr marL="226931" indent="-226931" algn="l" rtl="0" eaLnBrk="0" fontAlgn="base" hangingPunct="0">
        <a:spcBef>
          <a:spcPts val="8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574470" indent="-233281" algn="l" rtl="0" eaLnBrk="0" fontAlgn="base" hangingPunct="0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</a:defRPr>
      </a:lvl2pPr>
      <a:lvl3pPr marL="853768" indent="-165046" algn="l" rtl="0" eaLnBrk="0" fontAlgn="base" hangingPunct="0">
        <a:spcBef>
          <a:spcPct val="15000"/>
        </a:spcBef>
        <a:spcAft>
          <a:spcPct val="0"/>
        </a:spcAft>
        <a:buChar char="•"/>
        <a:defRPr sz="1900">
          <a:solidFill>
            <a:schemeClr val="tx1"/>
          </a:solidFill>
          <a:latin typeface="+mn-lt"/>
        </a:defRPr>
      </a:lvl3pPr>
      <a:lvl4pPr marL="1201306" indent="-233281" algn="l" rtl="0" eaLnBrk="0" fontAlgn="base" hangingPunct="0">
        <a:spcBef>
          <a:spcPct val="5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</a:defRPr>
      </a:lvl4pPr>
      <a:lvl5pPr marL="1488535" indent="-172984" algn="l" rtl="0" eaLnBrk="0" fontAlgn="base" hangingPunct="0">
        <a:spcBef>
          <a:spcPct val="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5pPr>
      <a:lvl6pPr marL="1945573" indent="-172984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402611" indent="-172984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2859648" indent="-172984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316685" indent="-172984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0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38" algn="l" defTabSz="9140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76" algn="l" defTabSz="9140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12" algn="l" defTabSz="9140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41" algn="l" defTabSz="9140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77" algn="l" defTabSz="9140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15" algn="l" defTabSz="9140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248" algn="l" defTabSz="9140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282" algn="l" defTabSz="9140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6D40F86C-F920-AB40-9750-16744A78E31D}"/>
              </a:ext>
            </a:extLst>
          </p:cNvPr>
          <p:cNvSpPr/>
          <p:nvPr/>
        </p:nvSpPr>
        <p:spPr>
          <a:xfrm>
            <a:off x="8200104" y="1903749"/>
            <a:ext cx="1406012" cy="120411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36953" y="1584864"/>
            <a:ext cx="8830813" cy="1748893"/>
          </a:xfrm>
          <a:prstGeom prst="rect">
            <a:avLst/>
          </a:prstGeom>
          <a:solidFill>
            <a:schemeClr val="bg1">
              <a:lumMod val="75000"/>
              <a:alpha val="47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182880" bIns="0" rtlCol="0" anchor="t" anchorCtr="0">
            <a:noAutofit/>
          </a:bodyPr>
          <a:lstStyle/>
          <a:p>
            <a:r>
              <a:rPr lang="en-US" sz="1200" dirty="0" smtClean="0"/>
              <a:t>     Sitara </a:t>
            </a:r>
            <a:r>
              <a:rPr lang="en-US" sz="1200" dirty="0"/>
              <a:t>Machine Learning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14533" y="5148765"/>
            <a:ext cx="2560320" cy="185738"/>
          </a:xfrm>
        </p:spPr>
        <p:txBody>
          <a:bodyPr/>
          <a:lstStyle/>
          <a:p>
            <a:pPr>
              <a:defRPr/>
            </a:pPr>
            <a:fld id="{D4C52F08-588C-488E-A5AB-DF69250DE862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44728" y="553880"/>
            <a:ext cx="8839471" cy="7309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137160" bIns="0" rtlCol="0" anchor="t" anchorCtr="0">
            <a:noAutofit/>
          </a:bodyPr>
          <a:lstStyle/>
          <a:p>
            <a:r>
              <a:rPr lang="en-US" sz="1200" dirty="0" smtClean="0"/>
              <a:t>     Sample </a:t>
            </a:r>
            <a:r>
              <a:rPr lang="en-US" sz="1200" dirty="0"/>
              <a:t>Demo Applications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685493" y="780535"/>
            <a:ext cx="1572768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US" sz="1100" dirty="0"/>
              <a:t>Image Classification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808401" y="780535"/>
            <a:ext cx="1572768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US" sz="1100" dirty="0"/>
              <a:t>Image Segmentation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746947" y="780535"/>
            <a:ext cx="1572768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US" sz="1100" dirty="0"/>
              <a:t>Object Detection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4728" y="3457064"/>
            <a:ext cx="8847824" cy="527448"/>
          </a:xfrm>
          <a:prstGeom prst="rect">
            <a:avLst/>
          </a:prstGeom>
          <a:solidFill>
            <a:schemeClr val="bg1">
              <a:lumMod val="75000"/>
              <a:alpha val="47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182880" bIns="0" rtlCol="0" anchor="t" anchorCtr="0">
            <a:noAutofit/>
          </a:bodyPr>
          <a:lstStyle>
            <a:defPPr>
              <a:defRPr lang="en-US"/>
            </a:defPPr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Sitara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SoC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04243" y="3609912"/>
            <a:ext cx="1188720" cy="320040"/>
          </a:xfrm>
          <a:prstGeom prst="rect">
            <a:avLst/>
          </a:prstGeom>
          <a:solidFill>
            <a:srgbClr val="999999"/>
          </a:solidFill>
          <a:ln w="38100">
            <a:solidFill>
              <a:srgbClr val="C2C2C2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m x </a:t>
            </a:r>
            <a:r>
              <a:rPr lang="en-US" sz="1400" dirty="0" smtClean="0">
                <a:solidFill>
                  <a:srgbClr val="000000"/>
                </a:solidFill>
              </a:rPr>
              <a:t>Arm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01928" y="3595786"/>
            <a:ext cx="1188720" cy="320040"/>
          </a:xfrm>
          <a:prstGeom prst="rect">
            <a:avLst/>
          </a:prstGeom>
          <a:solidFill>
            <a:srgbClr val="999999"/>
          </a:solidFill>
          <a:ln w="38100">
            <a:solidFill>
              <a:srgbClr val="C2C2C2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n x DSP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37187" y="3609912"/>
            <a:ext cx="1188720" cy="320040"/>
          </a:xfrm>
          <a:prstGeom prst="rect">
            <a:avLst/>
          </a:prstGeom>
          <a:solidFill>
            <a:srgbClr val="999999"/>
          </a:solidFill>
          <a:ln w="38100">
            <a:solidFill>
              <a:srgbClr val="C2C2C2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z x </a:t>
            </a:r>
            <a:r>
              <a:rPr lang="en-US" sz="1400" dirty="0" smtClean="0">
                <a:solidFill>
                  <a:srgbClr val="000000"/>
                </a:solidFill>
              </a:rPr>
              <a:t>EVE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C85D035C-32F1-A042-A397-9EFC805A632F}"/>
              </a:ext>
            </a:extLst>
          </p:cNvPr>
          <p:cNvSpPr/>
          <p:nvPr/>
        </p:nvSpPr>
        <p:spPr>
          <a:xfrm>
            <a:off x="1130710" y="1903749"/>
            <a:ext cx="6892413" cy="120411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496982" y="2619031"/>
            <a:ext cx="1649467" cy="3657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2"/>
            </a:solidFill>
          </a:ln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Arm </a:t>
            </a:r>
            <a:r>
              <a:rPr lang="en-US" dirty="0"/>
              <a:t>Compute </a:t>
            </a:r>
            <a:r>
              <a:rPr lang="en-US" dirty="0" smtClean="0"/>
              <a:t>Library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496982" y="2191515"/>
            <a:ext cx="1649467" cy="3657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2"/>
            </a:solidFill>
          </a:ln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Arm NN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362292" y="2191515"/>
            <a:ext cx="1514508" cy="31429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2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TensorFlow Lite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AEDE774-F6E3-694F-9EB8-2ABF8CFC5DC1}"/>
              </a:ext>
            </a:extLst>
          </p:cNvPr>
          <p:cNvSpPr txBox="1"/>
          <p:nvPr/>
        </p:nvSpPr>
        <p:spPr>
          <a:xfrm>
            <a:off x="1595302" y="1891096"/>
            <a:ext cx="25771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Run Time Engines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1642DDD8-DC06-D549-A771-CC2C2F7FC2FA}"/>
              </a:ext>
            </a:extLst>
          </p:cNvPr>
          <p:cNvSpPr txBox="1"/>
          <p:nvPr/>
        </p:nvSpPr>
        <p:spPr>
          <a:xfrm>
            <a:off x="4172461" y="2831523"/>
            <a:ext cx="2818841" cy="19249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rgbClr val="C00000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TIDL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751AA6C6-E554-CE4E-B652-7D7772C1A3A5}"/>
              </a:ext>
            </a:extLst>
          </p:cNvPr>
          <p:cNvSpPr txBox="1"/>
          <p:nvPr/>
        </p:nvSpPr>
        <p:spPr>
          <a:xfrm>
            <a:off x="8445909" y="2191515"/>
            <a:ext cx="914927" cy="7772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2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RNN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</a:rPr>
              <a:t>library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871DC33-81C9-684D-8A5B-F8EEFC16C5FF}"/>
              </a:ext>
            </a:extLst>
          </p:cNvPr>
          <p:cNvSpPr txBox="1"/>
          <p:nvPr/>
        </p:nvSpPr>
        <p:spPr>
          <a:xfrm>
            <a:off x="7323123" y="4102032"/>
            <a:ext cx="548640" cy="2103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2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B5BF4BC-B964-9F4D-B3B1-356D9A10F88A}"/>
              </a:ext>
            </a:extLst>
          </p:cNvPr>
          <p:cNvSpPr txBox="1"/>
          <p:nvPr/>
        </p:nvSpPr>
        <p:spPr>
          <a:xfrm>
            <a:off x="7900668" y="4058543"/>
            <a:ext cx="1881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0000"/>
                </a:solidFill>
              </a:rPr>
              <a:t>Runs on ARM</a:t>
            </a:r>
            <a:endParaRPr lang="en-US" sz="1000" b="1" dirty="0">
              <a:solidFill>
                <a:srgbClr val="000000"/>
              </a:solidFill>
            </a:endParaRPr>
          </a:p>
          <a:p>
            <a:endParaRPr lang="en-US" sz="10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4CCD0111-6803-054E-9F84-E1544385BA23}"/>
              </a:ext>
            </a:extLst>
          </p:cNvPr>
          <p:cNvSpPr txBox="1"/>
          <p:nvPr/>
        </p:nvSpPr>
        <p:spPr>
          <a:xfrm>
            <a:off x="7900668" y="4356237"/>
            <a:ext cx="1881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0000"/>
                </a:solidFill>
              </a:rPr>
              <a:t>Runs on EVE + </a:t>
            </a:r>
            <a:r>
              <a:rPr lang="en-US" sz="1000" b="1" dirty="0" smtClean="0">
                <a:solidFill>
                  <a:srgbClr val="000000"/>
                </a:solidFill>
              </a:rPr>
              <a:t>DSP</a:t>
            </a:r>
            <a:endParaRPr lang="en-US" sz="1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0884656B-6F32-AA49-B310-519610E83978}"/>
              </a:ext>
            </a:extLst>
          </p:cNvPr>
          <p:cNvSpPr txBox="1"/>
          <p:nvPr/>
        </p:nvSpPr>
        <p:spPr>
          <a:xfrm>
            <a:off x="7323123" y="4401116"/>
            <a:ext cx="548640" cy="21031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2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E84BBD4E-5B38-A34B-8D04-F46C439F857E}"/>
              </a:ext>
            </a:extLst>
          </p:cNvPr>
          <p:cNvSpPr txBox="1"/>
          <p:nvPr/>
        </p:nvSpPr>
        <p:spPr>
          <a:xfrm>
            <a:off x="7323123" y="4731196"/>
            <a:ext cx="548640" cy="210312"/>
          </a:xfrm>
          <a:prstGeom prst="rect">
            <a:avLst/>
          </a:prstGeom>
          <a:solidFill>
            <a:srgbClr val="999999"/>
          </a:solidFill>
          <a:ln w="38100">
            <a:solidFill>
              <a:srgbClr val="C2C2C2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EVE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160BEDD9-2335-3D40-8AA5-AD57F78BAC24}"/>
              </a:ext>
            </a:extLst>
          </p:cNvPr>
          <p:cNvSpPr txBox="1"/>
          <p:nvPr/>
        </p:nvSpPr>
        <p:spPr>
          <a:xfrm>
            <a:off x="7900668" y="4697174"/>
            <a:ext cx="1881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Available </a:t>
            </a:r>
            <a:r>
              <a:rPr lang="en-US" sz="1000" b="1" dirty="0"/>
              <a:t>on </a:t>
            </a:r>
            <a:r>
              <a:rPr lang="en-US" sz="1000" b="1" dirty="0" smtClean="0"/>
              <a:t>AM57x9 only</a:t>
            </a:r>
            <a:endParaRPr lang="en-US" sz="10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B960EE56-408F-934A-8AEA-9E9F471554DE}"/>
              </a:ext>
            </a:extLst>
          </p:cNvPr>
          <p:cNvSpPr txBox="1"/>
          <p:nvPr/>
        </p:nvSpPr>
        <p:spPr>
          <a:xfrm>
            <a:off x="7869854" y="779668"/>
            <a:ext cx="1574624" cy="4589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</a:rPr>
              <a:t>Predictive Maintenance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899545" y="2319284"/>
            <a:ext cx="2050947" cy="1865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2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TVM Runtime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05798" y="2089550"/>
            <a:ext cx="1144694" cy="1828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2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NEO-AI-DLR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7" name="Up-Down Arrow 6"/>
          <p:cNvSpPr/>
          <p:nvPr/>
        </p:nvSpPr>
        <p:spPr>
          <a:xfrm>
            <a:off x="5297821" y="1317652"/>
            <a:ext cx="161771" cy="122095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Up-Down Arrow 37"/>
          <p:cNvSpPr/>
          <p:nvPr/>
        </p:nvSpPr>
        <p:spPr>
          <a:xfrm>
            <a:off x="7294456" y="1312310"/>
            <a:ext cx="161772" cy="75895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Up-Down Arrow 41"/>
          <p:cNvSpPr/>
          <p:nvPr/>
        </p:nvSpPr>
        <p:spPr>
          <a:xfrm>
            <a:off x="3711414" y="1304517"/>
            <a:ext cx="161771" cy="86785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Up-Down Arrow 42"/>
          <p:cNvSpPr/>
          <p:nvPr/>
        </p:nvSpPr>
        <p:spPr>
          <a:xfrm>
            <a:off x="2950789" y="1304517"/>
            <a:ext cx="161771" cy="85680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817651" y="1291512"/>
            <a:ext cx="2081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APIs</a:t>
            </a:r>
            <a:endParaRPr lang="en-US" sz="1200" b="1" dirty="0"/>
          </a:p>
        </p:txBody>
      </p:sp>
      <p:sp>
        <p:nvSpPr>
          <p:cNvPr id="46" name="Up-Down Arrow 45"/>
          <p:cNvSpPr/>
          <p:nvPr/>
        </p:nvSpPr>
        <p:spPr>
          <a:xfrm>
            <a:off x="8743207" y="1304517"/>
            <a:ext cx="161772" cy="86785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172461" y="2558853"/>
            <a:ext cx="2818924" cy="2369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2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TIDL-API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8" name="Up-Down Arrow 47"/>
          <p:cNvSpPr/>
          <p:nvPr/>
        </p:nvSpPr>
        <p:spPr>
          <a:xfrm>
            <a:off x="6245157" y="1304517"/>
            <a:ext cx="161772" cy="98867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Up-Down Arrow 36"/>
          <p:cNvSpPr/>
          <p:nvPr/>
        </p:nvSpPr>
        <p:spPr>
          <a:xfrm>
            <a:off x="4397444" y="1312310"/>
            <a:ext cx="161771" cy="86785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12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45" grpId="0" animBg="1"/>
      <p:bldP spid="44" grpId="0" animBg="1"/>
      <p:bldP spid="56" grpId="0" animBg="1"/>
      <p:bldP spid="58" grpId="0" animBg="1"/>
      <p:bldP spid="29" grpId="0" animBg="1"/>
      <p:bldP spid="34" grpId="0" animBg="1"/>
      <p:bldP spid="47" grpId="0" animBg="1"/>
    </p:bldLst>
  </p:timing>
</p:sld>
</file>

<file path=ppt/theme/theme1.xml><?xml version="1.0" encoding="utf-8"?>
<a:theme xmlns:a="http://schemas.openxmlformats.org/drawingml/2006/main" name="FinalPowerpoint">
  <a:themeElements>
    <a:clrScheme name="Custom 1">
      <a:dk1>
        <a:srgbClr val="000000"/>
      </a:dk1>
      <a:lt1>
        <a:srgbClr val="FFFFFF"/>
      </a:lt1>
      <a:dk2>
        <a:srgbClr val="DE0000"/>
      </a:dk2>
      <a:lt2>
        <a:srgbClr val="808080"/>
      </a:lt2>
      <a:accent1>
        <a:srgbClr val="DE0000"/>
      </a:accent1>
      <a:accent2>
        <a:srgbClr val="A4A4A4"/>
      </a:accent2>
      <a:accent3>
        <a:srgbClr val="117788"/>
      </a:accent3>
      <a:accent4>
        <a:srgbClr val="404040"/>
      </a:accent4>
      <a:accent5>
        <a:srgbClr val="4ABED4"/>
      </a:accent5>
      <a:accent6>
        <a:srgbClr val="7F7F7F"/>
      </a:accent6>
      <a:hlink>
        <a:srgbClr val="DE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76978</TotalTime>
  <Words>60</Words>
  <Application>Microsoft Office PowerPoint</Application>
  <PresentationFormat>Custom</PresentationFormat>
  <Paragraphs>27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FinalPowerpoint</vt:lpstr>
      <vt:lpstr>PowerPoint Presentation</vt:lpstr>
    </vt:vector>
  </TitlesOfParts>
  <Company>Texas Instruments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Here</dc:title>
  <dc:creator>Brollo, Clementina</dc:creator>
  <cp:lastModifiedBy>Gou, Hongmei</cp:lastModifiedBy>
  <cp:revision>991</cp:revision>
  <dcterms:created xsi:type="dcterms:W3CDTF">2007-12-19T20:51:45Z</dcterms:created>
  <dcterms:modified xsi:type="dcterms:W3CDTF">2020-03-02T16:47:16Z</dcterms:modified>
</cp:coreProperties>
</file>