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8" r:id="rId11"/>
    <p:sldId id="266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0" y="-84"/>
      </p:cViewPr>
      <p:guideLst>
        <p:guide orient="horz" pos="2160"/>
        <p:guide pos="54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910FD6-3B38-42F9-A2F4-6FBF4BC6E48D}" type="datetimeFigureOut">
              <a:rPr lang="en-US" smtClean="0"/>
              <a:t>11/13/2014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90224-5D0A-4897-B1FC-29F1470AB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66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68A2A1-85B7-41B8-A40E-16D4911166B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5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creativecommons.org/licenses/by-sa/4.0/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5201" y="5690616"/>
            <a:ext cx="1295399" cy="32918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sz="1400" dirty="0" smtClean="0"/>
              <a:t>11/13/2014</a:t>
            </a:r>
            <a:endParaRPr lang="en-US" sz="1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>
            <a:lvl1pPr algn="l">
              <a:defRPr/>
            </a:lvl1pPr>
          </a:lstStyle>
          <a:p>
            <a:r>
              <a:rPr lang="fr-FR" smtClean="0"/>
              <a:t>IPC Lab 2 – MessageQ Client/Server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315201" y="6016823"/>
            <a:ext cx="1295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Version </a:t>
            </a:r>
            <a:r>
              <a:rPr lang="en-US" sz="1400" dirty="0" smtClean="0"/>
              <a:t>1.01</a:t>
            </a:r>
            <a:endParaRPr lang="en-US" sz="1400" dirty="0"/>
          </a:p>
        </p:txBody>
      </p:sp>
      <p:grpSp>
        <p:nvGrpSpPr>
          <p:cNvPr id="9" name="Group 8"/>
          <p:cNvGrpSpPr/>
          <p:nvPr userDrawn="1"/>
        </p:nvGrpSpPr>
        <p:grpSpPr>
          <a:xfrm>
            <a:off x="228600" y="5987853"/>
            <a:ext cx="5687776" cy="412947"/>
            <a:chOff x="228600" y="5853074"/>
            <a:chExt cx="5687776" cy="412947"/>
          </a:xfrm>
        </p:grpSpPr>
        <p:sp>
          <p:nvSpPr>
            <p:cNvPr id="10" name="TextBox 9"/>
            <p:cNvSpPr txBox="1"/>
            <p:nvPr userDrawn="1"/>
          </p:nvSpPr>
          <p:spPr>
            <a:xfrm>
              <a:off x="228600" y="6019800"/>
              <a:ext cx="5687776" cy="246221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pPr algn="l"/>
              <a:r>
                <a:rPr lang="en-US" sz="1000" dirty="0" smtClean="0"/>
                <a:t>This work is licensed under a </a:t>
              </a:r>
              <a:r>
                <a:rPr lang="en-US" sz="1000" dirty="0" smtClean="0">
                  <a:hlinkClick r:id="rId2"/>
                </a:rPr>
                <a:t>Creative Commons Attribution-</a:t>
              </a:r>
              <a:r>
                <a:rPr lang="en-US" sz="1000" dirty="0" err="1" smtClean="0">
                  <a:hlinkClick r:id="rId2"/>
                </a:rPr>
                <a:t>ShareAlike</a:t>
              </a:r>
              <a:r>
                <a:rPr lang="en-US" sz="1000" dirty="0" smtClean="0">
                  <a:hlinkClick r:id="rId2"/>
                </a:rPr>
                <a:t> 4.0 International License</a:t>
              </a:r>
              <a:r>
                <a:rPr lang="en-US" sz="1000" dirty="0" smtClean="0"/>
                <a:t>.</a:t>
              </a:r>
            </a:p>
          </p:txBody>
        </p:sp>
        <p:pic>
          <p:nvPicPr>
            <p:cNvPr id="11" name="Picture 10">
              <a:hlinkClick r:id="rId2"/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600" y="5853074"/>
              <a:ext cx="813818" cy="1524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dirty="0" smtClean="0"/>
              <a:t>IPC Lab 2 – </a:t>
            </a:r>
            <a:r>
              <a:rPr lang="en-US" dirty="0" err="1" smtClean="0"/>
              <a:t>MessageQ</a:t>
            </a:r>
            <a:r>
              <a:rPr lang="en-US" dirty="0" smtClean="0"/>
              <a:t> Client/Server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6A7973D-8899-462D-AB89-E213A2446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dirty="0" smtClean="0"/>
              <a:t>IPC Lab 2 – </a:t>
            </a:r>
            <a:r>
              <a:rPr lang="en-US" dirty="0" err="1" smtClean="0"/>
              <a:t>MessageQ</a:t>
            </a:r>
            <a:r>
              <a:rPr lang="en-US" dirty="0" smtClean="0"/>
              <a:t> Client/Server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16A7973D-8899-462D-AB89-E213A244663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189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pc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dirty="0" smtClean="0"/>
              <a:t>IPC Lab 2 – </a:t>
            </a:r>
            <a:r>
              <a:rPr lang="en-US" dirty="0" err="1" smtClean="0"/>
              <a:t>MessageQ</a:t>
            </a:r>
            <a:r>
              <a:rPr lang="en-US" dirty="0" smtClean="0"/>
              <a:t> Client/Server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50292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886200" y="6531864"/>
            <a:ext cx="4114800" cy="329184"/>
          </a:xfrm>
        </p:spPr>
        <p:txBody>
          <a:bodyPr/>
          <a:lstStyle/>
          <a:p>
            <a:r>
              <a:rPr lang="en-US" dirty="0" smtClean="0"/>
              <a:t>IPC Lab 2 – </a:t>
            </a:r>
            <a:r>
              <a:rPr lang="en-US" dirty="0" err="1" smtClean="0"/>
              <a:t>MessageQ</a:t>
            </a:r>
            <a:r>
              <a:rPr lang="en-US" dirty="0" smtClean="0"/>
              <a:t> Client/Server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7982" y="6629400"/>
            <a:ext cx="813818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774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649224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20786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43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  <a:lumMod val="100000"/>
                  <a:alpha val="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33600" y="6531864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IPC Lab 2 – MessageQ Client/Server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28816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FFFFFF"/>
                </a:solidFill>
              </a:defRPr>
            </a:lvl1pPr>
          </a:lstStyle>
          <a:p>
            <a:fld id="{16A7973D-8899-462D-AB89-E213A244663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" y="6513129"/>
            <a:ext cx="2077290" cy="3239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6" r:id="rId4"/>
    <p:sldLayoutId id="2147483667" r:id="rId5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ts val="12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IPC Lab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ex02_messageq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z="1400" dirty="0" smtClean="0"/>
              <a:t>11/13/2014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5529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5 — Run to Completion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a breakpoint in </a:t>
            </a:r>
          </a:p>
          <a:p>
            <a:r>
              <a:rPr lang="en-US" dirty="0" smtClean="0"/>
              <a:t>Run the DSP. The test completes very quickly.</a:t>
            </a:r>
          </a:p>
          <a:p>
            <a:r>
              <a:rPr lang="en-US" dirty="0" smtClean="0"/>
              <a:t>Halt the DSP and then the HOST.</a:t>
            </a:r>
          </a:p>
          <a:p>
            <a:pPr lvl="1"/>
            <a:r>
              <a:rPr lang="en-US" dirty="0" smtClean="0"/>
              <a:t>It is best to always halt the HOST last because this will also top the timers from running.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18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ROV — </a:t>
            </a:r>
            <a:r>
              <a:rPr lang="en-US" dirty="0" err="1" smtClean="0"/>
              <a:t>LoggerBuf</a:t>
            </a:r>
            <a:r>
              <a:rPr lang="en-US" dirty="0" smtClean="0"/>
              <a:t> </a:t>
            </a:r>
            <a:r>
              <a:rPr lang="en-US" dirty="0"/>
              <a:t>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the RTOS Object Viewer (ROV) to inspect the </a:t>
            </a:r>
            <a:r>
              <a:rPr lang="en-US" dirty="0" err="1" smtClean="0"/>
              <a:t>LoggerBuf</a:t>
            </a:r>
            <a:r>
              <a:rPr lang="en-US" dirty="0" smtClean="0"/>
              <a:t> module.</a:t>
            </a:r>
          </a:p>
          <a:p>
            <a:pPr lvl="1"/>
            <a:r>
              <a:rPr lang="en-US" dirty="0"/>
              <a:t>Debug view &gt; C66xx_DSP1 &gt; Select</a:t>
            </a:r>
          </a:p>
          <a:p>
            <a:pPr lvl="1"/>
            <a:r>
              <a:rPr lang="en-US" dirty="0"/>
              <a:t>RTOS Object View (ROV) &gt; </a:t>
            </a:r>
            <a:r>
              <a:rPr lang="en-US" dirty="0" err="1"/>
              <a:t>LoggerBuf</a:t>
            </a:r>
            <a:r>
              <a:rPr lang="en-US" dirty="0"/>
              <a:t> &gt; Select</a:t>
            </a:r>
          </a:p>
          <a:p>
            <a:pPr lvl="1"/>
            <a:r>
              <a:rPr lang="en-US" dirty="0"/>
              <a:t>Records (tab) &gt; Select</a:t>
            </a:r>
          </a:p>
          <a:p>
            <a:pPr lvl="1"/>
            <a:r>
              <a:rPr lang="en-US" dirty="0" err="1"/>
              <a:t>AppLog</a:t>
            </a:r>
            <a:r>
              <a:rPr lang="en-US" dirty="0"/>
              <a:t> &gt; </a:t>
            </a:r>
            <a:r>
              <a:rPr lang="en-US" dirty="0" smtClean="0"/>
              <a:t>Select</a:t>
            </a:r>
            <a:endParaRPr lang="en-US" dirty="0"/>
          </a:p>
          <a:p>
            <a:r>
              <a:rPr lang="en-US" dirty="0" smtClean="0"/>
              <a:t>You will see a list of log events.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095750"/>
            <a:ext cx="8096250" cy="222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0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Congratulations!</a:t>
            </a:r>
            <a:br>
              <a:rPr lang="en-US" dirty="0"/>
            </a:br>
            <a:r>
              <a:rPr lang="en-US" dirty="0"/>
              <a:t>End of Lab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5FF3EDB-6582-4160-8408-DF7967E4106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85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</a:t>
            </a:r>
            <a:r>
              <a:rPr lang="en-US" dirty="0" err="1" smtClean="0"/>
              <a:t>MessageQ</a:t>
            </a:r>
            <a:r>
              <a:rPr lang="en-US" dirty="0" smtClean="0"/>
              <a:t> example using the client/server pattern.</a:t>
            </a:r>
          </a:p>
          <a:p>
            <a:r>
              <a:rPr lang="en-US" dirty="0" smtClean="0"/>
              <a:t>Topics covered in this example</a:t>
            </a:r>
          </a:p>
          <a:p>
            <a:pPr lvl="1"/>
            <a:r>
              <a:rPr lang="en-US" dirty="0" smtClean="0"/>
              <a:t>Using SYS/BIOS heap for message pool</a:t>
            </a:r>
          </a:p>
          <a:p>
            <a:pPr lvl="1"/>
            <a:r>
              <a:rPr lang="en-US" dirty="0" smtClean="0"/>
              <a:t>Anonymous message queue</a:t>
            </a:r>
          </a:p>
          <a:p>
            <a:pPr lvl="1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64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ex02_messageq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a two processor example. It only builds for the HOST and DSP processors.</a:t>
            </a:r>
          </a:p>
          <a:p>
            <a:pPr lvl="1"/>
            <a:r>
              <a:rPr lang="en-US" dirty="0" smtClean="0"/>
              <a:t>You can build for either DSP1 or DSP2.</a:t>
            </a:r>
          </a:p>
          <a:p>
            <a:r>
              <a:rPr lang="en-US" dirty="0" smtClean="0"/>
              <a:t>The DSP processor is the server.</a:t>
            </a:r>
          </a:p>
          <a:p>
            <a:pPr lvl="1"/>
            <a:r>
              <a:rPr lang="en-US" dirty="0" smtClean="0"/>
              <a:t>The server creates a named message queue.</a:t>
            </a:r>
          </a:p>
          <a:p>
            <a:pPr lvl="1"/>
            <a:r>
              <a:rPr lang="en-US" dirty="0" smtClean="0"/>
              <a:t>The server does not open any queues.</a:t>
            </a:r>
          </a:p>
          <a:p>
            <a:pPr lvl="1"/>
            <a:r>
              <a:rPr lang="en-US" dirty="0" smtClean="0"/>
              <a:t>The server returns all messages to the sender.</a:t>
            </a:r>
          </a:p>
          <a:p>
            <a:r>
              <a:rPr lang="en-US" dirty="0"/>
              <a:t>The HOST processor is the client application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The client creates an anonymous message queue</a:t>
            </a:r>
          </a:p>
          <a:p>
            <a:pPr lvl="1"/>
            <a:r>
              <a:rPr lang="en-US" dirty="0" smtClean="0"/>
              <a:t>The client creates and manages the message pool.</a:t>
            </a:r>
          </a:p>
          <a:p>
            <a:pPr lvl="1"/>
            <a:r>
              <a:rPr lang="en-US" dirty="0" smtClean="0"/>
              <a:t>The client sets the return address in the message header.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15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57200" y="1905000"/>
            <a:ext cx="2438400" cy="365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sz="1600" dirty="0" smtClean="0"/>
              <a:t>HOST</a:t>
            </a:r>
            <a:endParaRPr lang="en-US" sz="16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1143000" y="2819400"/>
            <a:ext cx="685801" cy="533400"/>
            <a:chOff x="1143000" y="2819400"/>
            <a:chExt cx="685801" cy="533400"/>
          </a:xfrm>
        </p:grpSpPr>
        <p:sp>
          <p:nvSpPr>
            <p:cNvPr id="13" name="Rectangle 12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le 7"/>
          <p:cNvSpPr/>
          <p:nvPr/>
        </p:nvSpPr>
        <p:spPr>
          <a:xfrm>
            <a:off x="6096000" y="1905000"/>
            <a:ext cx="2743200" cy="36576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/>
              <a:t>DSP1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Flow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62667" y="2514600"/>
            <a:ext cx="1242333" cy="3048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client</a:t>
            </a: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6731453" y="2511879"/>
            <a:ext cx="1472293" cy="304800"/>
          </a:xfrm>
          <a:prstGeom prst="rect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server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3810000" y="2364921"/>
            <a:ext cx="1485900" cy="1368879"/>
          </a:xfrm>
          <a:prstGeom prst="rect">
            <a:avLst/>
          </a:prstGeom>
          <a:gradFill>
            <a:gsLst>
              <a:gs pos="0">
                <a:schemeClr val="accent5">
                  <a:lumMod val="40000"/>
                  <a:lumOff val="60000"/>
                </a:schemeClr>
              </a:gs>
              <a:gs pos="30000">
                <a:schemeClr val="accent5">
                  <a:lumMod val="20000"/>
                  <a:lumOff val="80000"/>
                </a:schemeClr>
              </a:gs>
              <a:gs pos="100000">
                <a:schemeClr val="accent5">
                  <a:lumMod val="10000"/>
                  <a:lumOff val="9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Heap</a:t>
            </a:r>
            <a:endParaRPr lang="en-US" sz="1200" dirty="0"/>
          </a:p>
        </p:txBody>
      </p:sp>
      <p:sp>
        <p:nvSpPr>
          <p:cNvPr id="15" name="Rectangle 14"/>
          <p:cNvSpPr/>
          <p:nvPr/>
        </p:nvSpPr>
        <p:spPr>
          <a:xfrm>
            <a:off x="3810000" y="1905000"/>
            <a:ext cx="1485900" cy="459921"/>
          </a:xfrm>
          <a:prstGeom prst="rect">
            <a:avLst/>
          </a:prstGeom>
          <a:gradFill>
            <a:gsLst>
              <a:gs pos="0">
                <a:schemeClr val="tx2">
                  <a:lumMod val="40000"/>
                  <a:lumOff val="60000"/>
                </a:schemeClr>
              </a:gs>
              <a:gs pos="30000">
                <a:schemeClr val="tx2">
                  <a:lumMod val="20000"/>
                  <a:lumOff val="80000"/>
                </a:schemeClr>
              </a:gs>
              <a:gs pos="100000">
                <a:schemeClr val="tx2">
                  <a:lumMod val="10000"/>
                  <a:lumOff val="90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Reserved</a:t>
            </a:r>
            <a:br>
              <a:rPr lang="en-US" sz="1200" dirty="0" smtClean="0"/>
            </a:br>
            <a:r>
              <a:rPr lang="en-US" sz="1200" dirty="0" smtClean="0"/>
              <a:t>Header</a:t>
            </a:r>
            <a:endParaRPr lang="en-US" sz="1200" dirty="0"/>
          </a:p>
        </p:txBody>
      </p:sp>
      <p:sp>
        <p:nvSpPr>
          <p:cNvPr id="19" name="Freeform 18"/>
          <p:cNvSpPr/>
          <p:nvPr/>
        </p:nvSpPr>
        <p:spPr>
          <a:xfrm>
            <a:off x="1869621" y="2631621"/>
            <a:ext cx="1902279" cy="630259"/>
          </a:xfrm>
          <a:custGeom>
            <a:avLst/>
            <a:gdLst>
              <a:gd name="connsiteX0" fmla="*/ 1902279 w 1902279"/>
              <a:gd name="connsiteY0" fmla="*/ 0 h 665265"/>
              <a:gd name="connsiteX1" fmla="*/ 1208315 w 1902279"/>
              <a:gd name="connsiteY1" fmla="*/ 155122 h 665265"/>
              <a:gd name="connsiteX2" fmla="*/ 408215 w 1902279"/>
              <a:gd name="connsiteY2" fmla="*/ 620486 h 665265"/>
              <a:gd name="connsiteX3" fmla="*/ 0 w 1902279"/>
              <a:gd name="connsiteY3" fmla="*/ 620486 h 665265"/>
              <a:gd name="connsiteX0" fmla="*/ 1902279 w 1902279"/>
              <a:gd name="connsiteY0" fmla="*/ 0 h 667573"/>
              <a:gd name="connsiteX1" fmla="*/ 1289958 w 1902279"/>
              <a:gd name="connsiteY1" fmla="*/ 122464 h 667573"/>
              <a:gd name="connsiteX2" fmla="*/ 408215 w 1902279"/>
              <a:gd name="connsiteY2" fmla="*/ 620486 h 667573"/>
              <a:gd name="connsiteX3" fmla="*/ 0 w 1902279"/>
              <a:gd name="connsiteY3" fmla="*/ 620486 h 667573"/>
              <a:gd name="connsiteX0" fmla="*/ 1902279 w 1902279"/>
              <a:gd name="connsiteY0" fmla="*/ 0 h 625237"/>
              <a:gd name="connsiteX1" fmla="*/ 1289958 w 1902279"/>
              <a:gd name="connsiteY1" fmla="*/ 122464 h 625237"/>
              <a:gd name="connsiteX2" fmla="*/ 889908 w 1902279"/>
              <a:gd name="connsiteY2" fmla="*/ 367394 h 625237"/>
              <a:gd name="connsiteX3" fmla="*/ 0 w 1902279"/>
              <a:gd name="connsiteY3" fmla="*/ 620486 h 625237"/>
              <a:gd name="connsiteX0" fmla="*/ 1902279 w 1902279"/>
              <a:gd name="connsiteY0" fmla="*/ 0 h 625237"/>
              <a:gd name="connsiteX1" fmla="*/ 1289958 w 1902279"/>
              <a:gd name="connsiteY1" fmla="*/ 122464 h 625237"/>
              <a:gd name="connsiteX2" fmla="*/ 889908 w 1902279"/>
              <a:gd name="connsiteY2" fmla="*/ 367394 h 625237"/>
              <a:gd name="connsiteX3" fmla="*/ 0 w 1902279"/>
              <a:gd name="connsiteY3" fmla="*/ 620486 h 625237"/>
              <a:gd name="connsiteX0" fmla="*/ 1902279 w 1902279"/>
              <a:gd name="connsiteY0" fmla="*/ 0 h 625237"/>
              <a:gd name="connsiteX1" fmla="*/ 1281793 w 1902279"/>
              <a:gd name="connsiteY1" fmla="*/ 122464 h 625237"/>
              <a:gd name="connsiteX2" fmla="*/ 889908 w 1902279"/>
              <a:gd name="connsiteY2" fmla="*/ 367394 h 625237"/>
              <a:gd name="connsiteX3" fmla="*/ 0 w 1902279"/>
              <a:gd name="connsiteY3" fmla="*/ 620486 h 625237"/>
              <a:gd name="connsiteX0" fmla="*/ 1902279 w 1902279"/>
              <a:gd name="connsiteY0" fmla="*/ 0 h 625237"/>
              <a:gd name="connsiteX1" fmla="*/ 889908 w 1902279"/>
              <a:gd name="connsiteY1" fmla="*/ 367394 h 625237"/>
              <a:gd name="connsiteX2" fmla="*/ 0 w 1902279"/>
              <a:gd name="connsiteY2" fmla="*/ 620486 h 625237"/>
              <a:gd name="connsiteX0" fmla="*/ 1902279 w 1902279"/>
              <a:gd name="connsiteY0" fmla="*/ 0 h 625237"/>
              <a:gd name="connsiteX1" fmla="*/ 1069522 w 1902279"/>
              <a:gd name="connsiteY1" fmla="*/ 367394 h 625237"/>
              <a:gd name="connsiteX2" fmla="*/ 0 w 1902279"/>
              <a:gd name="connsiteY2" fmla="*/ 620486 h 625237"/>
              <a:gd name="connsiteX0" fmla="*/ 1902279 w 1902279"/>
              <a:gd name="connsiteY0" fmla="*/ 0 h 625237"/>
              <a:gd name="connsiteX1" fmla="*/ 1069522 w 1902279"/>
              <a:gd name="connsiteY1" fmla="*/ 367394 h 625237"/>
              <a:gd name="connsiteX2" fmla="*/ 0 w 1902279"/>
              <a:gd name="connsiteY2" fmla="*/ 620486 h 625237"/>
              <a:gd name="connsiteX0" fmla="*/ 1902279 w 1902279"/>
              <a:gd name="connsiteY0" fmla="*/ 0 h 620486"/>
              <a:gd name="connsiteX1" fmla="*/ 1069522 w 1902279"/>
              <a:gd name="connsiteY1" fmla="*/ 367394 h 620486"/>
              <a:gd name="connsiteX2" fmla="*/ 0 w 1902279"/>
              <a:gd name="connsiteY2" fmla="*/ 620486 h 620486"/>
              <a:gd name="connsiteX0" fmla="*/ 1902279 w 1902279"/>
              <a:gd name="connsiteY0" fmla="*/ 0 h 620486"/>
              <a:gd name="connsiteX1" fmla="*/ 1069522 w 1902279"/>
              <a:gd name="connsiteY1" fmla="*/ 367394 h 620486"/>
              <a:gd name="connsiteX2" fmla="*/ 0 w 1902279"/>
              <a:gd name="connsiteY2" fmla="*/ 620486 h 620486"/>
              <a:gd name="connsiteX0" fmla="*/ 1902279 w 1902279"/>
              <a:gd name="connsiteY0" fmla="*/ 0 h 630259"/>
              <a:gd name="connsiteX1" fmla="*/ 1069522 w 1902279"/>
              <a:gd name="connsiteY1" fmla="*/ 367394 h 630259"/>
              <a:gd name="connsiteX2" fmla="*/ 0 w 1902279"/>
              <a:gd name="connsiteY2" fmla="*/ 620486 h 630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02279" h="630259">
                <a:moveTo>
                  <a:pt x="1902279" y="0"/>
                </a:moveTo>
                <a:cubicBezTo>
                  <a:pt x="1430112" y="68376"/>
                  <a:pt x="1468212" y="84366"/>
                  <a:pt x="1069522" y="367394"/>
                </a:cubicBezTo>
                <a:cubicBezTo>
                  <a:pt x="670832" y="650422"/>
                  <a:pt x="609600" y="642938"/>
                  <a:pt x="0" y="620486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7048499" y="3943350"/>
            <a:ext cx="685801" cy="552450"/>
            <a:chOff x="7048499" y="3638550"/>
            <a:chExt cx="685801" cy="552450"/>
          </a:xfrm>
        </p:grpSpPr>
        <p:sp>
          <p:nvSpPr>
            <p:cNvPr id="16" name="Rectangle 15"/>
            <p:cNvSpPr/>
            <p:nvPr/>
          </p:nvSpPr>
          <p:spPr>
            <a:xfrm>
              <a:off x="7048499" y="39624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>
              <a:off x="7188652" y="363855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Freeform 20"/>
          <p:cNvSpPr/>
          <p:nvPr/>
        </p:nvSpPr>
        <p:spPr>
          <a:xfrm>
            <a:off x="1885951" y="3301095"/>
            <a:ext cx="5135336" cy="1159194"/>
          </a:xfrm>
          <a:custGeom>
            <a:avLst/>
            <a:gdLst>
              <a:gd name="connsiteX0" fmla="*/ 0 w 5119007"/>
              <a:gd name="connsiteY0" fmla="*/ 0 h 1027391"/>
              <a:gd name="connsiteX1" fmla="*/ 2220686 w 5119007"/>
              <a:gd name="connsiteY1" fmla="*/ 971550 h 1027391"/>
              <a:gd name="connsiteX2" fmla="*/ 5119007 w 5119007"/>
              <a:gd name="connsiteY2" fmla="*/ 824593 h 1027391"/>
              <a:gd name="connsiteX0" fmla="*/ 0 w 5119007"/>
              <a:gd name="connsiteY0" fmla="*/ 0 h 1027391"/>
              <a:gd name="connsiteX1" fmla="*/ 2220686 w 5119007"/>
              <a:gd name="connsiteY1" fmla="*/ 971550 h 1027391"/>
              <a:gd name="connsiteX2" fmla="*/ 5119007 w 5119007"/>
              <a:gd name="connsiteY2" fmla="*/ 824593 h 1027391"/>
              <a:gd name="connsiteX0" fmla="*/ 0 w 5119007"/>
              <a:gd name="connsiteY0" fmla="*/ 0 h 1008633"/>
              <a:gd name="connsiteX1" fmla="*/ 2220686 w 5119007"/>
              <a:gd name="connsiteY1" fmla="*/ 971550 h 1008633"/>
              <a:gd name="connsiteX2" fmla="*/ 5119007 w 5119007"/>
              <a:gd name="connsiteY2" fmla="*/ 824593 h 1008633"/>
              <a:gd name="connsiteX0" fmla="*/ 0 w 5119007"/>
              <a:gd name="connsiteY0" fmla="*/ 0 h 1011726"/>
              <a:gd name="connsiteX1" fmla="*/ 2220686 w 5119007"/>
              <a:gd name="connsiteY1" fmla="*/ 971550 h 1011726"/>
              <a:gd name="connsiteX2" fmla="*/ 5119007 w 5119007"/>
              <a:gd name="connsiteY2" fmla="*/ 824593 h 1011726"/>
              <a:gd name="connsiteX0" fmla="*/ 0 w 5135336"/>
              <a:gd name="connsiteY0" fmla="*/ 0 h 1095847"/>
              <a:gd name="connsiteX1" fmla="*/ 2220686 w 5135336"/>
              <a:gd name="connsiteY1" fmla="*/ 971550 h 1095847"/>
              <a:gd name="connsiteX2" fmla="*/ 5135336 w 5135336"/>
              <a:gd name="connsiteY2" fmla="*/ 1085851 h 1095847"/>
              <a:gd name="connsiteX0" fmla="*/ 0 w 5135336"/>
              <a:gd name="connsiteY0" fmla="*/ 0 h 1159194"/>
              <a:gd name="connsiteX1" fmla="*/ 2547258 w 5135336"/>
              <a:gd name="connsiteY1" fmla="*/ 1077685 h 1159194"/>
              <a:gd name="connsiteX2" fmla="*/ 5135336 w 5135336"/>
              <a:gd name="connsiteY2" fmla="*/ 1085851 h 115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35336" h="1159194">
                <a:moveTo>
                  <a:pt x="0" y="0"/>
                </a:moveTo>
                <a:cubicBezTo>
                  <a:pt x="896030" y="41502"/>
                  <a:pt x="1691369" y="896710"/>
                  <a:pt x="2547258" y="1077685"/>
                </a:cubicBezTo>
                <a:cubicBezTo>
                  <a:pt x="3403147" y="1258660"/>
                  <a:pt x="4227059" y="1081088"/>
                  <a:pt x="5135336" y="1085851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934200" y="2823730"/>
            <a:ext cx="685801" cy="552450"/>
            <a:chOff x="6934200" y="2823730"/>
            <a:chExt cx="685801" cy="552450"/>
          </a:xfrm>
        </p:grpSpPr>
        <p:sp>
          <p:nvSpPr>
            <p:cNvPr id="22" name="Rectangle 21"/>
            <p:cNvSpPr/>
            <p:nvPr/>
          </p:nvSpPr>
          <p:spPr>
            <a:xfrm>
              <a:off x="6934200" y="314758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7074353" y="282373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0" name="Picture 2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550" y="6505528"/>
            <a:ext cx="419159" cy="333422"/>
          </a:xfrm>
          <a:prstGeom prst="rect">
            <a:avLst/>
          </a:prstGeom>
        </p:spPr>
      </p:pic>
      <p:sp>
        <p:nvSpPr>
          <p:cNvPr id="31" name="Oval 30"/>
          <p:cNvSpPr/>
          <p:nvPr/>
        </p:nvSpPr>
        <p:spPr>
          <a:xfrm>
            <a:off x="1905000" y="2940572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000" dirty="0" smtClean="0"/>
              <a:t>1</a:t>
            </a:r>
            <a:endParaRPr lang="en-US" sz="1000" dirty="0"/>
          </a:p>
        </p:txBody>
      </p:sp>
      <p:sp>
        <p:nvSpPr>
          <p:cNvPr id="32" name="Oval 31"/>
          <p:cNvSpPr/>
          <p:nvPr/>
        </p:nvSpPr>
        <p:spPr>
          <a:xfrm>
            <a:off x="6756571" y="4460289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000" dirty="0" smtClean="0"/>
              <a:t>2</a:t>
            </a:r>
            <a:endParaRPr lang="en-US" sz="1000" dirty="0"/>
          </a:p>
        </p:txBody>
      </p:sp>
      <p:sp>
        <p:nvSpPr>
          <p:cNvPr id="33" name="Oval 32"/>
          <p:cNvSpPr/>
          <p:nvPr/>
        </p:nvSpPr>
        <p:spPr>
          <a:xfrm>
            <a:off x="6642271" y="2976130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000" dirty="0" smtClean="0"/>
              <a:t>3</a:t>
            </a:r>
            <a:endParaRPr lang="en-US" sz="1000" dirty="0"/>
          </a:p>
        </p:txBody>
      </p:sp>
      <p:sp>
        <p:nvSpPr>
          <p:cNvPr id="34" name="Oval 33"/>
          <p:cNvSpPr/>
          <p:nvPr/>
        </p:nvSpPr>
        <p:spPr>
          <a:xfrm>
            <a:off x="1790700" y="4622153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000" dirty="0" smtClean="0"/>
              <a:t>4</a:t>
            </a:r>
            <a:endParaRPr lang="en-US" sz="1000" dirty="0"/>
          </a:p>
        </p:txBody>
      </p:sp>
      <p:grpSp>
        <p:nvGrpSpPr>
          <p:cNvPr id="38" name="Group 37"/>
          <p:cNvGrpSpPr/>
          <p:nvPr/>
        </p:nvGrpSpPr>
        <p:grpSpPr>
          <a:xfrm>
            <a:off x="6858000" y="2816679"/>
            <a:ext cx="1752600" cy="1126671"/>
            <a:chOff x="6858000" y="2816679"/>
            <a:chExt cx="1752600" cy="1126671"/>
          </a:xfrm>
        </p:grpSpPr>
        <p:sp>
          <p:nvSpPr>
            <p:cNvPr id="11" name="Rectangle 10"/>
            <p:cNvSpPr/>
            <p:nvPr/>
          </p:nvSpPr>
          <p:spPr>
            <a:xfrm>
              <a:off x="6858000" y="3638550"/>
              <a:ext cx="1752600" cy="3048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u="sng" dirty="0" err="1" smtClean="0"/>
                <a:t>ServerQ</a:t>
              </a:r>
              <a:r>
                <a:rPr lang="en-US" sz="1200" u="sng" dirty="0" smtClean="0"/>
                <a:t>: </a:t>
              </a:r>
              <a:r>
                <a:rPr lang="en-US" sz="1200" u="sng" dirty="0" err="1" smtClean="0"/>
                <a:t>MessageQ</a:t>
              </a:r>
              <a:endParaRPr lang="en-US" sz="1200" u="sng" dirty="0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7924800" y="2816679"/>
              <a:ext cx="0" cy="82187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0" name="Rectangle 39"/>
          <p:cNvSpPr/>
          <p:nvPr/>
        </p:nvSpPr>
        <p:spPr>
          <a:xfrm>
            <a:off x="666273" y="3790738"/>
            <a:ext cx="1752600" cy="3048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u="sng" dirty="0" smtClean="0"/>
              <a:t>NULL: </a:t>
            </a:r>
            <a:r>
              <a:rPr lang="en-US" sz="1200" u="sng" dirty="0" err="1" smtClean="0"/>
              <a:t>MessageQ</a:t>
            </a:r>
            <a:endParaRPr lang="en-US" sz="1200" u="sng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914400" y="2819400"/>
            <a:ext cx="0" cy="9715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6439766" y="3286898"/>
            <a:ext cx="554157" cy="1021492"/>
          </a:xfrm>
          <a:custGeom>
            <a:avLst/>
            <a:gdLst>
              <a:gd name="connsiteX0" fmla="*/ 552754 w 552754"/>
              <a:gd name="connsiteY0" fmla="*/ 1062681 h 1062681"/>
              <a:gd name="connsiteX1" fmla="*/ 819 w 552754"/>
              <a:gd name="connsiteY1" fmla="*/ 461319 h 1062681"/>
              <a:gd name="connsiteX2" fmla="*/ 453900 w 552754"/>
              <a:gd name="connsiteY2" fmla="*/ 0 h 1062681"/>
              <a:gd name="connsiteX0" fmla="*/ 553498 w 553498"/>
              <a:gd name="connsiteY0" fmla="*/ 1062681 h 1062681"/>
              <a:gd name="connsiteX1" fmla="*/ 1563 w 553498"/>
              <a:gd name="connsiteY1" fmla="*/ 461319 h 1062681"/>
              <a:gd name="connsiteX2" fmla="*/ 454644 w 553498"/>
              <a:gd name="connsiteY2" fmla="*/ 0 h 1062681"/>
              <a:gd name="connsiteX0" fmla="*/ 553498 w 553498"/>
              <a:gd name="connsiteY0" fmla="*/ 1062681 h 1062681"/>
              <a:gd name="connsiteX1" fmla="*/ 1563 w 553498"/>
              <a:gd name="connsiteY1" fmla="*/ 461319 h 1062681"/>
              <a:gd name="connsiteX2" fmla="*/ 454644 w 553498"/>
              <a:gd name="connsiteY2" fmla="*/ 0 h 1062681"/>
              <a:gd name="connsiteX0" fmla="*/ 552386 w 552386"/>
              <a:gd name="connsiteY0" fmla="*/ 1062681 h 1062681"/>
              <a:gd name="connsiteX1" fmla="*/ 451 w 552386"/>
              <a:gd name="connsiteY1" fmla="*/ 461319 h 1062681"/>
              <a:gd name="connsiteX2" fmla="*/ 453532 w 552386"/>
              <a:gd name="connsiteY2" fmla="*/ 0 h 1062681"/>
              <a:gd name="connsiteX0" fmla="*/ 553200 w 553200"/>
              <a:gd name="connsiteY0" fmla="*/ 1021492 h 1021492"/>
              <a:gd name="connsiteX1" fmla="*/ 1265 w 553200"/>
              <a:gd name="connsiteY1" fmla="*/ 420130 h 1021492"/>
              <a:gd name="connsiteX2" fmla="*/ 462584 w 553200"/>
              <a:gd name="connsiteY2" fmla="*/ 0 h 1021492"/>
              <a:gd name="connsiteX0" fmla="*/ 554157 w 554157"/>
              <a:gd name="connsiteY0" fmla="*/ 1021492 h 1021492"/>
              <a:gd name="connsiteX1" fmla="*/ 2222 w 554157"/>
              <a:gd name="connsiteY1" fmla="*/ 420130 h 1021492"/>
              <a:gd name="connsiteX2" fmla="*/ 463541 w 554157"/>
              <a:gd name="connsiteY2" fmla="*/ 0 h 1021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4157" h="1021492">
                <a:moveTo>
                  <a:pt x="554157" y="1021492"/>
                </a:moveTo>
                <a:cubicBezTo>
                  <a:pt x="204049" y="974124"/>
                  <a:pt x="17325" y="590378"/>
                  <a:pt x="2222" y="420130"/>
                </a:cubicBezTo>
                <a:cubicBezTo>
                  <a:pt x="-12881" y="249882"/>
                  <a:pt x="39291" y="2058"/>
                  <a:pt x="46354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1028700" y="4095750"/>
            <a:ext cx="685801" cy="533400"/>
            <a:chOff x="1143000" y="2819400"/>
            <a:chExt cx="685801" cy="533400"/>
          </a:xfrm>
        </p:grpSpPr>
        <p:sp>
          <p:nvSpPr>
            <p:cNvPr id="49" name="Rectangle 48"/>
            <p:cNvSpPr/>
            <p:nvPr/>
          </p:nvSpPr>
          <p:spPr>
            <a:xfrm>
              <a:off x="1143000" y="3124200"/>
              <a:ext cx="685801" cy="228600"/>
            </a:xfrm>
            <a:prstGeom prst="rect">
              <a:avLst/>
            </a:prstGeom>
            <a:ln w="25400">
              <a:solidFill>
                <a:schemeClr val="accent5">
                  <a:lumMod val="40000"/>
                  <a:lumOff val="60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err="1" smtClean="0"/>
                <a:t>msg</a:t>
              </a:r>
              <a:endParaRPr lang="en-US" sz="1200" dirty="0"/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1283833" y="2819400"/>
              <a:ext cx="1" cy="3048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Freeform 50"/>
          <p:cNvSpPr/>
          <p:nvPr/>
        </p:nvSpPr>
        <p:spPr>
          <a:xfrm>
            <a:off x="1754659" y="3229232"/>
            <a:ext cx="5148649" cy="1285103"/>
          </a:xfrm>
          <a:custGeom>
            <a:avLst/>
            <a:gdLst>
              <a:gd name="connsiteX0" fmla="*/ 5148649 w 5148649"/>
              <a:gd name="connsiteY0" fmla="*/ 0 h 1285103"/>
              <a:gd name="connsiteX1" fmla="*/ 2957384 w 5148649"/>
              <a:gd name="connsiteY1" fmla="*/ 1062682 h 1285103"/>
              <a:gd name="connsiteX2" fmla="*/ 0 w 5148649"/>
              <a:gd name="connsiteY2" fmla="*/ 1285103 h 1285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148649" h="1285103">
                <a:moveTo>
                  <a:pt x="5148649" y="0"/>
                </a:moveTo>
                <a:cubicBezTo>
                  <a:pt x="4482070" y="424249"/>
                  <a:pt x="3815492" y="848498"/>
                  <a:pt x="2957384" y="1062682"/>
                </a:cubicBezTo>
                <a:cubicBezTo>
                  <a:pt x="2099276" y="1276866"/>
                  <a:pt x="1049638" y="1280984"/>
                  <a:pt x="0" y="1285103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3486665" y="2753161"/>
            <a:ext cx="228600" cy="22860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tIns="0" bIns="0" rtlCol="0" anchor="ctr"/>
          <a:lstStyle/>
          <a:p>
            <a:pPr algn="ctr"/>
            <a:r>
              <a:rPr lang="en-US" sz="1000" dirty="0" smtClean="0"/>
              <a:t>5</a:t>
            </a:r>
            <a:endParaRPr lang="en-US" sz="1000" dirty="0"/>
          </a:p>
        </p:txBody>
      </p:sp>
      <p:sp>
        <p:nvSpPr>
          <p:cNvPr id="54" name="Freeform 53"/>
          <p:cNvSpPr/>
          <p:nvPr/>
        </p:nvSpPr>
        <p:spPr>
          <a:xfrm>
            <a:off x="1762897" y="3080950"/>
            <a:ext cx="2018271" cy="1359403"/>
          </a:xfrm>
          <a:custGeom>
            <a:avLst/>
            <a:gdLst>
              <a:gd name="connsiteX0" fmla="*/ 0 w 2018271"/>
              <a:gd name="connsiteY0" fmla="*/ 1359244 h 1359244"/>
              <a:gd name="connsiteX1" fmla="*/ 1334530 w 2018271"/>
              <a:gd name="connsiteY1" fmla="*/ 897925 h 1359244"/>
              <a:gd name="connsiteX2" fmla="*/ 1622854 w 2018271"/>
              <a:gd name="connsiteY2" fmla="*/ 189471 h 1359244"/>
              <a:gd name="connsiteX3" fmla="*/ 2018271 w 2018271"/>
              <a:gd name="connsiteY3" fmla="*/ 0 h 1359244"/>
              <a:gd name="connsiteX0" fmla="*/ 0 w 2018271"/>
              <a:gd name="connsiteY0" fmla="*/ 1359244 h 1359370"/>
              <a:gd name="connsiteX1" fmla="*/ 1334530 w 2018271"/>
              <a:gd name="connsiteY1" fmla="*/ 897925 h 1359370"/>
              <a:gd name="connsiteX2" fmla="*/ 1622854 w 2018271"/>
              <a:gd name="connsiteY2" fmla="*/ 189471 h 1359370"/>
              <a:gd name="connsiteX3" fmla="*/ 2018271 w 2018271"/>
              <a:gd name="connsiteY3" fmla="*/ 0 h 1359370"/>
              <a:gd name="connsiteX0" fmla="*/ 0 w 2018271"/>
              <a:gd name="connsiteY0" fmla="*/ 1359244 h 1359416"/>
              <a:gd name="connsiteX1" fmla="*/ 1128584 w 2018271"/>
              <a:gd name="connsiteY1" fmla="*/ 972065 h 1359416"/>
              <a:gd name="connsiteX2" fmla="*/ 1622854 w 2018271"/>
              <a:gd name="connsiteY2" fmla="*/ 189471 h 1359416"/>
              <a:gd name="connsiteX3" fmla="*/ 2018271 w 2018271"/>
              <a:gd name="connsiteY3" fmla="*/ 0 h 1359416"/>
              <a:gd name="connsiteX0" fmla="*/ 0 w 2018271"/>
              <a:gd name="connsiteY0" fmla="*/ 1359244 h 1359416"/>
              <a:gd name="connsiteX1" fmla="*/ 1128584 w 2018271"/>
              <a:gd name="connsiteY1" fmla="*/ 972065 h 1359416"/>
              <a:gd name="connsiteX2" fmla="*/ 1622854 w 2018271"/>
              <a:gd name="connsiteY2" fmla="*/ 189471 h 1359416"/>
              <a:gd name="connsiteX3" fmla="*/ 2018271 w 2018271"/>
              <a:gd name="connsiteY3" fmla="*/ 0 h 1359416"/>
              <a:gd name="connsiteX0" fmla="*/ 0 w 2018271"/>
              <a:gd name="connsiteY0" fmla="*/ 1359244 h 1359403"/>
              <a:gd name="connsiteX1" fmla="*/ 1128584 w 2018271"/>
              <a:gd name="connsiteY1" fmla="*/ 972065 h 1359403"/>
              <a:gd name="connsiteX2" fmla="*/ 1416908 w 2018271"/>
              <a:gd name="connsiteY2" fmla="*/ 288326 h 1359403"/>
              <a:gd name="connsiteX3" fmla="*/ 2018271 w 2018271"/>
              <a:gd name="connsiteY3" fmla="*/ 0 h 1359403"/>
              <a:gd name="connsiteX0" fmla="*/ 0 w 2018271"/>
              <a:gd name="connsiteY0" fmla="*/ 1359244 h 1359403"/>
              <a:gd name="connsiteX1" fmla="*/ 1128584 w 2018271"/>
              <a:gd name="connsiteY1" fmla="*/ 972065 h 1359403"/>
              <a:gd name="connsiteX2" fmla="*/ 1416908 w 2018271"/>
              <a:gd name="connsiteY2" fmla="*/ 288326 h 1359403"/>
              <a:gd name="connsiteX3" fmla="*/ 2018271 w 2018271"/>
              <a:gd name="connsiteY3" fmla="*/ 0 h 13594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18271" h="1359403">
                <a:moveTo>
                  <a:pt x="0" y="1359244"/>
                </a:moveTo>
                <a:cubicBezTo>
                  <a:pt x="532027" y="1366108"/>
                  <a:pt x="892433" y="1150551"/>
                  <a:pt x="1128584" y="972065"/>
                </a:cubicBezTo>
                <a:cubicBezTo>
                  <a:pt x="1364735" y="793579"/>
                  <a:pt x="1301579" y="483288"/>
                  <a:pt x="1416908" y="288326"/>
                </a:cubicBezTo>
                <a:cubicBezTo>
                  <a:pt x="1532237" y="93364"/>
                  <a:pt x="1630406" y="28146"/>
                  <a:pt x="2018271" y="0"/>
                </a:cubicBezTo>
              </a:path>
            </a:pathLst>
          </a:custGeom>
          <a:noFill/>
          <a:ln w="12700">
            <a:solidFill>
              <a:schemeClr val="tx1"/>
            </a:solidFill>
            <a:prstDash val="dash"/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0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9" grpId="1" animBg="1"/>
      <p:bldP spid="19" grpId="2" animBg="1"/>
      <p:bldP spid="21" grpId="0" animBg="1"/>
      <p:bldP spid="21" grpId="1" animBg="1"/>
      <p:bldP spid="21" grpId="2" animBg="1"/>
      <p:bldP spid="31" grpId="0" animBg="1"/>
      <p:bldP spid="31" grpId="1" animBg="1"/>
      <p:bldP spid="31" grpId="2" animBg="1"/>
      <p:bldP spid="32" grpId="0" animBg="1"/>
      <p:bldP spid="32" grpId="1" animBg="1"/>
      <p:bldP spid="32" grpId="2" animBg="1"/>
      <p:bldP spid="33" grpId="0" animBg="1"/>
      <p:bldP spid="33" grpId="1" animBg="1"/>
      <p:bldP spid="33" grpId="2" animBg="1"/>
      <p:bldP spid="34" grpId="0" animBg="1"/>
      <p:bldP spid="34" grpId="1" animBg="1"/>
      <p:bldP spid="34" grpId="2" animBg="1"/>
      <p:bldP spid="46" grpId="0" animBg="1"/>
      <p:bldP spid="46" grpId="1" animBg="1"/>
      <p:bldP spid="46" grpId="2" animBg="1"/>
      <p:bldP spid="51" grpId="0" animBg="1"/>
      <p:bldP spid="51" grpId="1" animBg="1"/>
      <p:bldP spid="51" grpId="2" animBg="1"/>
      <p:bldP spid="52" grpId="0" animBg="1"/>
      <p:bldP spid="52" grpId="1" animBg="1"/>
      <p:bldP spid="52" grpId="2" animBg="1"/>
      <p:bldP spid="54" grpId="0" animBg="1"/>
      <p:bldP spid="54" grpId="1" animBg="1"/>
      <p:bldP spid="54" grpId="2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— Work 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work folder for this lab</a:t>
            </a:r>
          </a:p>
          <a:p>
            <a:pPr marL="274320" lvl="1" indent="0">
              <a:buNone/>
            </a:pPr>
            <a:r>
              <a:rPr lang="en-US" sz="1800" dirty="0">
                <a:solidFill>
                  <a:schemeClr val="accent5"/>
                </a:solidFill>
                <a:latin typeface="Courier10 BT" panose="02070509030505020404" pitchFamily="49" charset="0"/>
              </a:rPr>
              <a:t>C:\TI_Demo</a:t>
            </a:r>
          </a:p>
          <a:p>
            <a:r>
              <a:rPr lang="en-US" dirty="0"/>
              <a:t>Extract the example into the work folder</a:t>
            </a:r>
          </a:p>
          <a:p>
            <a:pPr marL="274320"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&lt;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ipc_3_30_pp_bb&gt;\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examples\DRA7xx_bios_elf\ex02_messageq.zip</a:t>
            </a:r>
            <a:endParaRPr lang="en-US" sz="16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endParaRPr lang="en-US" sz="2200" dirty="0">
              <a:solidFill>
                <a:schemeClr val="accent5"/>
              </a:solidFill>
              <a:latin typeface="Courier10 BT" panose="020705090305050204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— Build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Set the product install paths as defined by your physical environment.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Edit </a:t>
            </a:r>
            <a:r>
              <a:rPr lang="en-US" sz="1600" dirty="0" smtClean="0">
                <a:latin typeface="Courier10 BT" panose="02070509030505020404" pitchFamily="49" charset="0"/>
              </a:rPr>
              <a:t>ex02_messageq/products.mak</a:t>
            </a:r>
            <a:endParaRPr lang="en-US" sz="1600" dirty="0">
              <a:latin typeface="Courier10 BT" panose="02070509030505020404" pitchFamily="49" charset="0"/>
            </a:endParaRPr>
          </a:p>
          <a:p>
            <a:pPr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DEPOT            = C:/Products</a:t>
            </a:r>
            <a:b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IPC_INSTALL_DIR  = $(DEPOT)/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ipc_m_mm_pp_bb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BIOS_INSTALL_DIR = $(DEPOT)/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bios_m_mm_pp_bb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XDC_INSTALL_DIR  = $(DEPOT)/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xdctools_m_mm_pp_bb</a:t>
            </a:r>
            <a:endParaRPr lang="en-US" sz="16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/>
              <a:t>Set the tool paths (only need the ones you actually plan to use).</a:t>
            </a:r>
          </a:p>
          <a:p>
            <a:pPr lvl="1">
              <a:spcBef>
                <a:spcPts val="600"/>
              </a:spcBef>
            </a:pPr>
            <a:r>
              <a:rPr lang="en-US" sz="1600" dirty="0"/>
              <a:t>Edit </a:t>
            </a:r>
            <a:r>
              <a:rPr lang="en-US" sz="1600" dirty="0" smtClean="0">
                <a:latin typeface="Courier10 BT" panose="02070509030505020404" pitchFamily="49" charset="0"/>
              </a:rPr>
              <a:t>ex02_messageq/products.mak</a:t>
            </a:r>
            <a:endParaRPr lang="en-US" sz="1600" dirty="0">
              <a:latin typeface="Courier10 BT" panose="02070509030505020404" pitchFamily="49" charset="0"/>
            </a:endParaRPr>
          </a:p>
          <a:p>
            <a:pPr lvl="1" indent="0">
              <a:spcBef>
                <a:spcPts val="600"/>
              </a:spcBef>
              <a:buNone/>
            </a:pP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gnu.targets.arm.A15F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$(DEPOT)/</a:t>
            </a: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gcc_arm_none_eabi_m_m_p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ti.targets.elf.C66  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= 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$(DEPOT)/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ti_c6x_m_m_p</a:t>
            </a:r>
          </a:p>
          <a:p>
            <a:r>
              <a:rPr lang="en-US" sz="2000" dirty="0" smtClean="0"/>
              <a:t>Each example has its own products.mak file; you may also create a products.mak file in the parent directory which will be used by all examples.</a:t>
            </a:r>
            <a:endParaRPr lang="en-US" sz="1600" dirty="0" smtClean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32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— Build Executables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Open a Windows Command Prompt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Start &gt; Run</a:t>
            </a:r>
            <a:b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cmd</a:t>
            </a:r>
            <a:endParaRPr lang="en-US" sz="16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sz="2000" dirty="0"/>
              <a:t>TIP: Use the following command to create an alias for the make command</a:t>
            </a:r>
          </a:p>
          <a:p>
            <a:pPr marL="274320" lvl="1" indent="0">
              <a:buNone/>
            </a:pPr>
            <a:r>
              <a:rPr lang="en-US" sz="1600" dirty="0" err="1">
                <a:solidFill>
                  <a:schemeClr val="accent5"/>
                </a:solidFill>
                <a:latin typeface="Courier10 BT" panose="02070509030505020404" pitchFamily="49" charset="0"/>
              </a:rPr>
              <a:t>doskey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 make="C:\Products\xdctools_3_30_04_52\gmake.exe" $*</a:t>
            </a:r>
          </a:p>
          <a:p>
            <a:r>
              <a:rPr lang="en-US" sz="2000" dirty="0"/>
              <a:t>Build the example</a:t>
            </a:r>
          </a:p>
          <a:p>
            <a:pPr marL="274320" lvl="1" indent="0">
              <a:buNone/>
            </a:pP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cd </a:t>
            </a: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ex02_messageq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>make</a:t>
            </a:r>
          </a:p>
          <a:p>
            <a:r>
              <a:rPr lang="en-US" sz="2000" dirty="0"/>
              <a:t>The executables will be in their respective "bin" folders</a:t>
            </a:r>
          </a:p>
          <a:p>
            <a:pPr marL="274320" lvl="1" indent="0">
              <a:buNone/>
            </a:pP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ex02_messageq\dsp1\bin\debug\server_dsp1.xe66</a:t>
            </a:r>
            <a: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  <a:t/>
            </a:r>
            <a:br>
              <a:rPr lang="en-US" sz="1600" dirty="0">
                <a:solidFill>
                  <a:schemeClr val="accent5"/>
                </a:solidFill>
                <a:latin typeface="Courier10 BT" panose="02070509030505020404" pitchFamily="49" charset="0"/>
              </a:rPr>
            </a:br>
            <a:r>
              <a:rPr lang="en-US" sz="1600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ex02_messageq\host\bin\debug\app_host.xa15fg</a:t>
            </a:r>
            <a:endParaRPr lang="en-US" sz="1600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</a:t>
            </a:r>
            <a:r>
              <a:rPr lang="en-US" dirty="0" smtClean="0"/>
              <a:t>4 </a:t>
            </a:r>
            <a:r>
              <a:rPr lang="en-US" dirty="0"/>
              <a:t>— Load </a:t>
            </a:r>
            <a:r>
              <a:rPr lang="en-US" dirty="0" smtClean="0"/>
              <a:t>Processors (1/2)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r>
              <a:rPr lang="en-US" dirty="0" smtClean="0"/>
              <a:t>Load the HOST processor</a:t>
            </a:r>
            <a:endParaRPr lang="en-US" dirty="0"/>
          </a:p>
          <a:p>
            <a:pPr lvl="1"/>
            <a:r>
              <a:rPr lang="en-US" dirty="0"/>
              <a:t>Debug view &gt; CortexA15_0 &gt; Select</a:t>
            </a:r>
          </a:p>
          <a:p>
            <a:pPr lvl="1"/>
            <a:r>
              <a:rPr lang="en-US" dirty="0" smtClean="0"/>
              <a:t>Run &gt; Load &gt; Load Program</a:t>
            </a:r>
          </a:p>
          <a:p>
            <a:pPr lvl="1"/>
            <a:r>
              <a:rPr lang="en-US" dirty="0"/>
              <a:t>Click Browse, select the </a:t>
            </a:r>
            <a:r>
              <a:rPr lang="en-US" dirty="0" smtClean="0"/>
              <a:t>HOST executable</a:t>
            </a:r>
            <a:endParaRPr lang="en-US" dirty="0"/>
          </a:p>
          <a:p>
            <a:pPr marL="457200" lvl="2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5"/>
                </a:solidFill>
                <a:latin typeface="Courier10 BT" panose="02070509030505020404" pitchFamily="49" charset="0"/>
              </a:rPr>
              <a:t>C:\</a:t>
            </a:r>
            <a:r>
              <a:rPr lang="en-US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TI_Demo\ex02_messageq\host\bin\debug\app_host.xa15fg</a:t>
            </a:r>
            <a:endParaRPr lang="en-US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dirty="0" smtClean="0"/>
              <a:t>Run HOST processor to main (if needed)</a:t>
            </a:r>
          </a:p>
          <a:p>
            <a:pPr lvl="1"/>
            <a:r>
              <a:rPr lang="en-US" dirty="0"/>
              <a:t>CortexA15_0 &gt; </a:t>
            </a:r>
            <a:r>
              <a:rPr lang="en-US" dirty="0" smtClean="0"/>
              <a:t>Select</a:t>
            </a:r>
          </a:p>
          <a:p>
            <a:pPr lvl="1"/>
            <a:r>
              <a:rPr lang="en-US" dirty="0" smtClean="0"/>
              <a:t>Run &gt; Go Main</a:t>
            </a:r>
          </a:p>
          <a:p>
            <a:r>
              <a:rPr lang="en-US" dirty="0" smtClean="0"/>
              <a:t>Set a breakpoint in </a:t>
            </a:r>
            <a:r>
              <a:rPr lang="en-US" dirty="0" err="1" smtClean="0"/>
              <a:t>App_delete</a:t>
            </a:r>
            <a:endParaRPr lang="en-US" dirty="0" smtClean="0"/>
          </a:p>
          <a:p>
            <a:pPr lvl="1"/>
            <a:r>
              <a:rPr lang="en-US" dirty="0" smtClean="0"/>
              <a:t>Disassembly view &gt; textbox &gt; </a:t>
            </a:r>
            <a:r>
              <a:rPr lang="en-US" dirty="0" err="1" smtClean="0"/>
              <a:t>App_delete</a:t>
            </a:r>
            <a:endParaRPr lang="en-US" dirty="0" smtClean="0"/>
          </a:p>
          <a:p>
            <a:pPr lvl="1"/>
            <a:r>
              <a:rPr lang="en-US" dirty="0" smtClean="0"/>
              <a:t>Double-click in margin (</a:t>
            </a:r>
            <a:r>
              <a:rPr lang="en-US" dirty="0" err="1" smtClean="0"/>
              <a:t>Ctrl+Shift+B</a:t>
            </a:r>
            <a:r>
              <a:rPr lang="en-US" dirty="0" smtClean="0"/>
              <a:t>) to set breakpoint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05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4 — Load Processors </a:t>
            </a:r>
            <a:r>
              <a:rPr lang="en-US" dirty="0" smtClean="0"/>
              <a:t>(2/2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862" y="1143000"/>
            <a:ext cx="8390138" cy="5257800"/>
          </a:xfrm>
        </p:spPr>
        <p:txBody>
          <a:bodyPr/>
          <a:lstStyle/>
          <a:p>
            <a:r>
              <a:rPr lang="en-US" dirty="0"/>
              <a:t>To load the DSP processor, you must have the host processor running (when Auto Run to Main is enabled).</a:t>
            </a:r>
          </a:p>
          <a:p>
            <a:pPr lvl="1"/>
            <a:r>
              <a:rPr lang="en-US" dirty="0"/>
              <a:t>Run the HOST processor. It will be spinning in the </a:t>
            </a:r>
            <a:r>
              <a:rPr lang="en-US" dirty="0" err="1">
                <a:latin typeface="Courier10 BT" panose="02070509030505020404" pitchFamily="49" charset="0"/>
              </a:rPr>
              <a:t>Ipc_attach</a:t>
            </a:r>
            <a:r>
              <a:rPr lang="en-US" dirty="0"/>
              <a:t> loop.</a:t>
            </a:r>
          </a:p>
          <a:p>
            <a:r>
              <a:rPr lang="en-US" dirty="0" smtClean="0"/>
              <a:t>Load the DSP1 processor</a:t>
            </a:r>
            <a:endParaRPr lang="en-US" dirty="0"/>
          </a:p>
          <a:p>
            <a:pPr lvl="1"/>
            <a:r>
              <a:rPr lang="en-US" dirty="0" smtClean="0"/>
              <a:t>Debug view &gt; C66xx_DSP1 &gt; Select</a:t>
            </a:r>
            <a:endParaRPr lang="en-US" dirty="0"/>
          </a:p>
          <a:p>
            <a:pPr lvl="1"/>
            <a:r>
              <a:rPr lang="en-US" dirty="0"/>
              <a:t>Run &gt; Load &gt; Load </a:t>
            </a:r>
            <a:r>
              <a:rPr lang="en-US" dirty="0" smtClean="0"/>
              <a:t>Program</a:t>
            </a:r>
            <a:endParaRPr lang="en-US" dirty="0"/>
          </a:p>
          <a:p>
            <a:pPr lvl="1"/>
            <a:r>
              <a:rPr lang="en-US" dirty="0"/>
              <a:t>Click Browse, select the DSP1 executable</a:t>
            </a:r>
          </a:p>
          <a:p>
            <a:pPr marL="457200" lvl="2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5"/>
                </a:solidFill>
                <a:latin typeface="Courier10 BT" panose="02070509030505020404" pitchFamily="49" charset="0"/>
              </a:rPr>
              <a:t>C:\</a:t>
            </a:r>
            <a:r>
              <a:rPr lang="en-US" dirty="0" smtClean="0">
                <a:solidFill>
                  <a:schemeClr val="accent5"/>
                </a:solidFill>
                <a:latin typeface="Courier10 BT" panose="02070509030505020404" pitchFamily="49" charset="0"/>
              </a:rPr>
              <a:t>TI_Demo\ex02_messageq\dsp1\bin\debug\server_dsp1.xe66</a:t>
            </a:r>
            <a:endParaRPr lang="en-US" dirty="0">
              <a:solidFill>
                <a:schemeClr val="accent5"/>
              </a:solidFill>
              <a:latin typeface="Courier10 BT" panose="02070509030505020404" pitchFamily="49" charset="0"/>
            </a:endParaRPr>
          </a:p>
          <a:p>
            <a:r>
              <a:rPr lang="en-US" dirty="0" smtClean="0"/>
              <a:t>Run DSP processor </a:t>
            </a:r>
            <a:r>
              <a:rPr lang="en-US" dirty="0"/>
              <a:t>to main (if needed)</a:t>
            </a:r>
          </a:p>
          <a:p>
            <a:pPr lvl="1"/>
            <a:r>
              <a:rPr lang="en-US" dirty="0" smtClean="0"/>
              <a:t>C66xx_DSP1 </a:t>
            </a:r>
            <a:r>
              <a:rPr lang="en-US" dirty="0"/>
              <a:t>&gt; Select</a:t>
            </a:r>
          </a:p>
          <a:p>
            <a:pPr lvl="1"/>
            <a:r>
              <a:rPr lang="en-US" dirty="0"/>
              <a:t>Run &gt; Go Main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IPC Lab 2 – MessageQ Client/Server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7973D-8899-462D-AB89-E213A244663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37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PC">
  <a:themeElements>
    <a:clrScheme name="IPC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A0AEA6"/>
      </a:accent1>
      <a:accent2>
        <a:srgbClr val="AD8F67"/>
      </a:accent2>
      <a:accent3>
        <a:srgbClr val="726056"/>
      </a:accent3>
      <a:accent4>
        <a:srgbClr val="4C5A6A"/>
      </a:accent4>
      <a:accent5>
        <a:srgbClr val="2941FF"/>
      </a:accent5>
      <a:accent6>
        <a:srgbClr val="79463D"/>
      </a:accent6>
      <a:hlink>
        <a:srgbClr val="0000FF"/>
      </a:hlink>
      <a:folHlink>
        <a:srgbClr val="800080"/>
      </a:folHlink>
    </a:clrScheme>
    <a:fontScheme name="IPC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IPC</Template>
  <TotalTime>0</TotalTime>
  <Words>547</Words>
  <Application>Microsoft Office PowerPoint</Application>
  <PresentationFormat>On-screen Show (4:3)</PresentationFormat>
  <Paragraphs>119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IPC</vt:lpstr>
      <vt:lpstr>IPC Lab 2</vt:lpstr>
      <vt:lpstr>Overview</vt:lpstr>
      <vt:lpstr>ex02_messageq</vt:lpstr>
      <vt:lpstr>Data Flow</vt:lpstr>
      <vt:lpstr>Step 1 — Work Area</vt:lpstr>
      <vt:lpstr>Step 2 — Build Environment</vt:lpstr>
      <vt:lpstr>Step 3 — Build Executables</vt:lpstr>
      <vt:lpstr>Step 4 — Load Processors (1/2)</vt:lpstr>
      <vt:lpstr>Step 4 — Load Processors (2/2)</vt:lpstr>
      <vt:lpstr>Step 5 — Run to Completion</vt:lpstr>
      <vt:lpstr>ROV — LoggerBuf Module</vt:lpstr>
      <vt:lpstr>Congratulations! End of Lab 2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2014-10-01T21:45:14Z</dcterms:created>
  <dcterms:modified xsi:type="dcterms:W3CDTF">2014-11-14T00:32:55Z</dcterms:modified>
</cp:coreProperties>
</file>