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82" r:id="rId1"/>
  </p:sldMasterIdLst>
  <p:notesMasterIdLst>
    <p:notesMasterId r:id="rId115"/>
  </p:notesMasterIdLst>
  <p:sldIdLst>
    <p:sldId id="306" r:id="rId2"/>
    <p:sldId id="469" r:id="rId3"/>
    <p:sldId id="340" r:id="rId4"/>
    <p:sldId id="428" r:id="rId5"/>
    <p:sldId id="344" r:id="rId6"/>
    <p:sldId id="454" r:id="rId7"/>
    <p:sldId id="455" r:id="rId8"/>
    <p:sldId id="314" r:id="rId9"/>
    <p:sldId id="313" r:id="rId10"/>
    <p:sldId id="470" r:id="rId11"/>
    <p:sldId id="347" r:id="rId12"/>
    <p:sldId id="348" r:id="rId13"/>
    <p:sldId id="487" r:id="rId14"/>
    <p:sldId id="488" r:id="rId15"/>
    <p:sldId id="489" r:id="rId16"/>
    <p:sldId id="393" r:id="rId17"/>
    <p:sldId id="457" r:id="rId18"/>
    <p:sldId id="423" r:id="rId19"/>
    <p:sldId id="349" r:id="rId20"/>
    <p:sldId id="462" r:id="rId21"/>
    <p:sldId id="460" r:id="rId22"/>
    <p:sldId id="490" r:id="rId23"/>
    <p:sldId id="492" r:id="rId24"/>
    <p:sldId id="493" r:id="rId25"/>
    <p:sldId id="494" r:id="rId26"/>
    <p:sldId id="495" r:id="rId27"/>
    <p:sldId id="496" r:id="rId28"/>
    <p:sldId id="497" r:id="rId29"/>
    <p:sldId id="498" r:id="rId30"/>
    <p:sldId id="499" r:id="rId31"/>
    <p:sldId id="367" r:id="rId32"/>
    <p:sldId id="486" r:id="rId33"/>
    <p:sldId id="366" r:id="rId34"/>
    <p:sldId id="424" r:id="rId35"/>
    <p:sldId id="383" r:id="rId36"/>
    <p:sldId id="355" r:id="rId37"/>
    <p:sldId id="500" r:id="rId38"/>
    <p:sldId id="501" r:id="rId39"/>
    <p:sldId id="425" r:id="rId40"/>
    <p:sldId id="350" r:id="rId41"/>
    <p:sldId id="502" r:id="rId42"/>
    <p:sldId id="503" r:id="rId43"/>
    <p:sldId id="504" r:id="rId44"/>
    <p:sldId id="505" r:id="rId45"/>
    <p:sldId id="319" r:id="rId46"/>
    <p:sldId id="351" r:id="rId47"/>
    <p:sldId id="352" r:id="rId48"/>
    <p:sldId id="375" r:id="rId49"/>
    <p:sldId id="335" r:id="rId50"/>
    <p:sldId id="506" r:id="rId51"/>
    <p:sldId id="507" r:id="rId52"/>
    <p:sldId id="508" r:id="rId53"/>
    <p:sldId id="353" r:id="rId54"/>
    <p:sldId id="509" r:id="rId55"/>
    <p:sldId id="510" r:id="rId56"/>
    <p:sldId id="511" r:id="rId57"/>
    <p:sldId id="365" r:id="rId58"/>
    <p:sldId id="421" r:id="rId59"/>
    <p:sldId id="426" r:id="rId60"/>
    <p:sldId id="512" r:id="rId61"/>
    <p:sldId id="513" r:id="rId62"/>
    <p:sldId id="514" r:id="rId63"/>
    <p:sldId id="376" r:id="rId64"/>
    <p:sldId id="388" r:id="rId65"/>
    <p:sldId id="384" r:id="rId66"/>
    <p:sldId id="402" r:id="rId67"/>
    <p:sldId id="403" r:id="rId68"/>
    <p:sldId id="404" r:id="rId69"/>
    <p:sldId id="392" r:id="rId70"/>
    <p:sldId id="458" r:id="rId71"/>
    <p:sldId id="396" r:id="rId72"/>
    <p:sldId id="394" r:id="rId73"/>
    <p:sldId id="395" r:id="rId74"/>
    <p:sldId id="516" r:id="rId75"/>
    <p:sldId id="389" r:id="rId76"/>
    <p:sldId id="405" r:id="rId77"/>
    <p:sldId id="387" r:id="rId78"/>
    <p:sldId id="517" r:id="rId79"/>
    <p:sldId id="386" r:id="rId80"/>
    <p:sldId id="398" r:id="rId81"/>
    <p:sldId id="515" r:id="rId82"/>
    <p:sldId id="399" r:id="rId83"/>
    <p:sldId id="406" r:id="rId84"/>
    <p:sldId id="452" r:id="rId85"/>
    <p:sldId id="416" r:id="rId86"/>
    <p:sldId id="430" r:id="rId87"/>
    <p:sldId id="481" r:id="rId88"/>
    <p:sldId id="482" r:id="rId89"/>
    <p:sldId id="483" r:id="rId90"/>
    <p:sldId id="485" r:id="rId91"/>
    <p:sldId id="484" r:id="rId92"/>
    <p:sldId id="518" r:id="rId93"/>
    <p:sldId id="390" r:id="rId94"/>
    <p:sldId id="385" r:id="rId95"/>
    <p:sldId id="410" r:id="rId96"/>
    <p:sldId id="407" r:id="rId97"/>
    <p:sldId id="472" r:id="rId98"/>
    <p:sldId id="409" r:id="rId99"/>
    <p:sldId id="408" r:id="rId100"/>
    <p:sldId id="473" r:id="rId101"/>
    <p:sldId id="414" r:id="rId102"/>
    <p:sldId id="475" r:id="rId103"/>
    <p:sldId id="476" r:id="rId104"/>
    <p:sldId id="477" r:id="rId105"/>
    <p:sldId id="478" r:id="rId106"/>
    <p:sldId id="391" r:id="rId107"/>
    <p:sldId id="337" r:id="rId108"/>
    <p:sldId id="415" r:id="rId109"/>
    <p:sldId id="342" r:id="rId110"/>
    <p:sldId id="442" r:id="rId111"/>
    <p:sldId id="417" r:id="rId112"/>
    <p:sldId id="419" r:id="rId113"/>
    <p:sldId id="418" r:id="rId11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FD11AFC-B939-4756-944C-DB3EEE94153B}">
          <p14:sldIdLst>
            <p14:sldId id="306"/>
          </p14:sldIdLst>
        </p14:section>
        <p14:section name="Overview" id="{DFFBE07D-96B8-4C69-88BC-88032586F76C}">
          <p14:sldIdLst>
            <p14:sldId id="469"/>
            <p14:sldId id="340"/>
            <p14:sldId id="428"/>
            <p14:sldId id="344"/>
            <p14:sldId id="454"/>
            <p14:sldId id="455"/>
            <p14:sldId id="314"/>
            <p14:sldId id="313"/>
          </p14:sldIdLst>
        </p14:section>
        <p14:section name="IPC Modules" id="{7A3E8FF6-1F64-4B3E-BAFA-9646531970C4}">
          <p14:sldIdLst>
            <p14:sldId id="470"/>
            <p14:sldId id="347"/>
            <p14:sldId id="348"/>
            <p14:sldId id="487"/>
            <p14:sldId id="488"/>
            <p14:sldId id="489"/>
            <p14:sldId id="393"/>
            <p14:sldId id="457"/>
            <p14:sldId id="423"/>
            <p14:sldId id="349"/>
            <p14:sldId id="462"/>
            <p14:sldId id="460"/>
            <p14:sldId id="490"/>
            <p14:sldId id="492"/>
            <p14:sldId id="493"/>
            <p14:sldId id="494"/>
            <p14:sldId id="495"/>
            <p14:sldId id="496"/>
            <p14:sldId id="497"/>
            <p14:sldId id="498"/>
            <p14:sldId id="499"/>
            <p14:sldId id="367"/>
            <p14:sldId id="486"/>
            <p14:sldId id="366"/>
            <p14:sldId id="424"/>
            <p14:sldId id="383"/>
            <p14:sldId id="355"/>
            <p14:sldId id="500"/>
            <p14:sldId id="501"/>
            <p14:sldId id="425"/>
            <p14:sldId id="350"/>
            <p14:sldId id="502"/>
            <p14:sldId id="503"/>
            <p14:sldId id="504"/>
            <p14:sldId id="505"/>
            <p14:sldId id="319"/>
            <p14:sldId id="351"/>
            <p14:sldId id="352"/>
            <p14:sldId id="375"/>
            <p14:sldId id="335"/>
            <p14:sldId id="506"/>
            <p14:sldId id="507"/>
            <p14:sldId id="508"/>
            <p14:sldId id="353"/>
            <p14:sldId id="509"/>
            <p14:sldId id="510"/>
            <p14:sldId id="511"/>
            <p14:sldId id="365"/>
            <p14:sldId id="421"/>
            <p14:sldId id="426"/>
            <p14:sldId id="512"/>
            <p14:sldId id="513"/>
            <p14:sldId id="514"/>
          </p14:sldIdLst>
        </p14:section>
        <p14:section name="Configuration" id="{ABA30956-FC29-4959-B0FA-92CFC051028D}">
          <p14:sldIdLst>
            <p14:sldId id="376"/>
            <p14:sldId id="388"/>
            <p14:sldId id="384"/>
            <p14:sldId id="402"/>
            <p14:sldId id="403"/>
            <p14:sldId id="404"/>
            <p14:sldId id="392"/>
            <p14:sldId id="458"/>
            <p14:sldId id="396"/>
            <p14:sldId id="394"/>
            <p14:sldId id="395"/>
            <p14:sldId id="516"/>
            <p14:sldId id="389"/>
            <p14:sldId id="405"/>
            <p14:sldId id="387"/>
            <p14:sldId id="517"/>
            <p14:sldId id="386"/>
            <p14:sldId id="398"/>
            <p14:sldId id="515"/>
            <p14:sldId id="399"/>
            <p14:sldId id="406"/>
            <p14:sldId id="452"/>
            <p14:sldId id="416"/>
          </p14:sldIdLst>
        </p14:section>
        <p14:section name="Scalability" id="{5908B872-532F-416B-B375-CB4D276E7BCB}">
          <p14:sldIdLst>
            <p14:sldId id="430"/>
            <p14:sldId id="481"/>
            <p14:sldId id="482"/>
            <p14:sldId id="483"/>
            <p14:sldId id="485"/>
            <p14:sldId id="484"/>
            <p14:sldId id="518"/>
          </p14:sldIdLst>
        </p14:section>
        <p14:section name="Optimization" id="{64DF26F2-993D-40FE-A0EC-CAA673F6E5A8}">
          <p14:sldIdLst>
            <p14:sldId id="390"/>
            <p14:sldId id="385"/>
            <p14:sldId id="410"/>
            <p14:sldId id="407"/>
            <p14:sldId id="472"/>
            <p14:sldId id="409"/>
            <p14:sldId id="408"/>
            <p14:sldId id="473"/>
            <p14:sldId id="414"/>
            <p14:sldId id="475"/>
            <p14:sldId id="476"/>
            <p14:sldId id="477"/>
            <p14:sldId id="478"/>
          </p14:sldIdLst>
        </p14:section>
        <p14:section name="Footnotes" id="{9C0B4329-265E-40F5-A742-0D09C5FD0DF2}">
          <p14:sldIdLst>
            <p14:sldId id="391"/>
            <p14:sldId id="337"/>
            <p14:sldId id="415"/>
            <p14:sldId id="342"/>
            <p14:sldId id="442"/>
          </p14:sldIdLst>
        </p14:section>
        <p14:section name="Backup Slides" id="{04287318-6DF6-40F2-9CCE-A514DF1648AC}">
          <p14:sldIdLst>
            <p14:sldId id="417"/>
            <p14:sldId id="419"/>
            <p14:sldId id="4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000"/>
    <a:srgbClr val="008000"/>
    <a:srgbClr val="FAF5F4"/>
    <a:srgbClr val="F5EDEB"/>
    <a:srgbClr val="00FF00"/>
    <a:srgbClr val="CC9900"/>
    <a:srgbClr val="996633"/>
    <a:srgbClr val="663300"/>
    <a:srgbClr val="C5E2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495" autoAdjust="0"/>
    <p:restoredTop sz="88675" autoAdjust="0"/>
  </p:normalViewPr>
  <p:slideViewPr>
    <p:cSldViewPr snapToObjects="1">
      <p:cViewPr varScale="1">
        <p:scale>
          <a:sx n="94" d="100"/>
          <a:sy n="94" d="100"/>
        </p:scale>
        <p:origin x="-114" y="-168"/>
      </p:cViewPr>
      <p:guideLst>
        <p:guide orient="horz" pos="4319"/>
        <p:guide/>
      </p:guideLst>
    </p:cSldViewPr>
  </p:slideViewPr>
  <p:outlineViewPr>
    <p:cViewPr>
      <p:scale>
        <a:sx n="33" d="100"/>
        <a:sy n="33" d="100"/>
      </p:scale>
      <p:origin x="0" y="10788"/>
    </p:cViewPr>
  </p:outlineViewPr>
  <p:notesTextViewPr>
    <p:cViewPr>
      <p:scale>
        <a:sx n="100" d="100"/>
        <a:sy n="100" d="100"/>
      </p:scale>
      <p:origin x="0" y="0"/>
    </p:cViewPr>
  </p:notesTextViewPr>
  <p:sorterViewPr>
    <p:cViewPr>
      <p:scale>
        <a:sx n="140" d="100"/>
        <a:sy n="140" d="100"/>
      </p:scale>
      <p:origin x="0" y="49440"/>
    </p:cViewPr>
  </p:sorterViewPr>
  <p:notesViewPr>
    <p:cSldViewPr snapToObjects="1" showGuides="1">
      <p:cViewPr varScale="1">
        <p:scale>
          <a:sx n="85" d="100"/>
          <a:sy n="85" d="100"/>
        </p:scale>
        <p:origin x="-2490"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17" tIns="46659" rIns="93317" bIns="46659" rtlCol="0"/>
          <a:lstStyle>
            <a:lvl1pPr algn="r">
              <a:defRPr sz="1200"/>
            </a:lvl1pPr>
          </a:lstStyle>
          <a:p>
            <a:fld id="{E58C020E-113D-40E3-91ED-416C26575440}" type="datetimeFigureOut">
              <a:rPr lang="en-US" smtClean="0"/>
              <a:pPr/>
              <a:t>11/13/2014</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17" tIns="46659" rIns="93317" bIns="46659"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7" tIns="46659" rIns="93317" bIns="4665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5455"/>
          </a:xfrm>
          <a:prstGeom prst="rect">
            <a:avLst/>
          </a:prstGeom>
        </p:spPr>
        <p:txBody>
          <a:bodyPr vert="horz" lIns="93317" tIns="46659" rIns="93317" bIns="46659"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7" tIns="46659" rIns="93317" bIns="46659" rtlCol="0" anchor="b"/>
          <a:lstStyle>
            <a:lvl1pPr algn="r">
              <a:defRPr sz="1200"/>
            </a:lvl1pPr>
          </a:lstStyle>
          <a:p>
            <a:fld id="{8CB1FA60-81E0-43C6-B457-358D21827C4D}" type="slidenum">
              <a:rPr lang="en-US" smtClean="0"/>
              <a:pPr/>
              <a:t>‹#›</a:t>
            </a:fld>
            <a:endParaRPr lang="en-US"/>
          </a:p>
        </p:txBody>
      </p:sp>
    </p:spTree>
    <p:extLst>
      <p:ext uri="{BB962C8B-B14F-4D97-AF65-F5344CB8AC3E}">
        <p14:creationId xmlns:p14="http://schemas.microsoft.com/office/powerpoint/2010/main" val="231863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2099"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4970" indent="-174970">
              <a:buFont typeface="Arial" charset="0"/>
              <a:buChar char="•"/>
            </a:pPr>
            <a:r>
              <a:rPr lang="en-US" dirty="0" smtClean="0"/>
              <a:t>main</a:t>
            </a:r>
            <a:r>
              <a:rPr lang="en-US" baseline="0" dirty="0" smtClean="0"/>
              <a:t> – single thread, busy wait; no interrupts</a:t>
            </a:r>
          </a:p>
          <a:p>
            <a:pPr marL="174970" indent="-174970">
              <a:buFont typeface="Arial" charset="0"/>
              <a:buChar char="•"/>
            </a:pPr>
            <a:r>
              <a:rPr lang="en-US" baseline="0" dirty="0" smtClean="0"/>
              <a:t>thread level – task never blocks, idle task will not run</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840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smtClean="0"/>
              <a:t>Reader must first create</a:t>
            </a:r>
            <a:r>
              <a:rPr lang="en-US" baseline="0" dirty="0" smtClean="0"/>
              <a:t> a message queue instance. Then, writers would open the same message queue instance to get a handle to it.</a:t>
            </a:r>
          </a:p>
          <a:p>
            <a:endParaRPr lang="en-US" dirty="0" smtClean="0"/>
          </a:p>
          <a:p>
            <a:r>
              <a:rPr lang="en-US" dirty="0" smtClean="0"/>
              <a:t>There are no “outbound” queues. All queues are “inbound”. Not like email (i.e. Outlook) where you’re outbound</a:t>
            </a:r>
            <a:r>
              <a:rPr lang="en-US" baseline="0" dirty="0" smtClean="0"/>
              <a:t> email goes to your Outbox and the system delivers the message to the recipient’s Inbox. The writer must have a handle to the recipient’s queue.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size might be padded for</a:t>
            </a:r>
            <a:r>
              <a:rPr lang="en-US" baseline="0" dirty="0" smtClean="0"/>
              <a:t> cache alignment or heap alignment.</a:t>
            </a:r>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pPr/>
              <a:t>21</a:t>
            </a:fld>
            <a:endParaRPr lang="en-US"/>
          </a:p>
        </p:txBody>
      </p:sp>
    </p:spTree>
    <p:extLst>
      <p:ext uri="{BB962C8B-B14F-4D97-AF65-F5344CB8AC3E}">
        <p14:creationId xmlns:p14="http://schemas.microsoft.com/office/powerpoint/2010/main" val="2130018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smtClean="0"/>
              <a:t>Communication: sending messages</a:t>
            </a:r>
            <a:r>
              <a:rPr lang="en-US" baseline="0" dirty="0" smtClean="0"/>
              <a:t> between processors</a:t>
            </a:r>
          </a:p>
          <a:p>
            <a:r>
              <a:rPr lang="en-US" baseline="0" dirty="0" smtClean="0"/>
              <a:t>Synchronization: protect critical sections shared between processors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a:t>
            </a:r>
            <a:r>
              <a:rPr lang="en-US" baseline="0" dirty="0" smtClean="0"/>
              <a:t> message is allocated using </a:t>
            </a:r>
            <a:r>
              <a:rPr lang="en-US" baseline="0" dirty="0" err="1" smtClean="0"/>
              <a:t>Memory_alloc</a:t>
            </a:r>
            <a:r>
              <a:rPr lang="en-US" baseline="0" dirty="0" smtClean="0"/>
              <a:t>, not </a:t>
            </a:r>
            <a:r>
              <a:rPr lang="en-US" baseline="0" dirty="0" err="1" smtClean="0"/>
              <a:t>MessageQ_alloc</a:t>
            </a:r>
            <a:r>
              <a:rPr lang="en-US" baseline="0" dirty="0" smtClean="0"/>
              <a:t>. No need to register a heap.</a:t>
            </a:r>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pPr/>
              <a:t>28</a:t>
            </a:fld>
            <a:endParaRPr lang="en-US"/>
          </a:p>
        </p:txBody>
      </p:sp>
    </p:spTree>
    <p:extLst>
      <p:ext uri="{BB962C8B-B14F-4D97-AF65-F5344CB8AC3E}">
        <p14:creationId xmlns:p14="http://schemas.microsoft.com/office/powerpoint/2010/main" val="1733336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smtClean="0"/>
              <a:t>Cannot use this method with copy based transports.</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840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pPr/>
              <a:t>38</a:t>
            </a:fld>
            <a:endParaRPr lang="en-US"/>
          </a:p>
        </p:txBody>
      </p:sp>
    </p:spTree>
    <p:extLst>
      <p:ext uri="{BB962C8B-B14F-4D97-AF65-F5344CB8AC3E}">
        <p14:creationId xmlns:p14="http://schemas.microsoft.com/office/powerpoint/2010/main" val="2709621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840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 typeface="Arial" panose="020B0604020202020204" pitchFamily="34" charset="0"/>
              <a:buChar char="•"/>
            </a:pPr>
            <a:r>
              <a:rPr lang="en-US" dirty="0" smtClean="0"/>
              <a:t>Only</a:t>
            </a:r>
            <a:r>
              <a:rPr lang="en-US" baseline="0" dirty="0" smtClean="0"/>
              <a:t> using payload and arg. If same callback is shared with other processors or event, use </a:t>
            </a:r>
            <a:r>
              <a:rPr lang="en-US" baseline="0" dirty="0" err="1" smtClean="0"/>
              <a:t>procId</a:t>
            </a:r>
            <a:r>
              <a:rPr lang="en-US" baseline="0" dirty="0" smtClean="0"/>
              <a:t> and </a:t>
            </a:r>
            <a:r>
              <a:rPr lang="en-US" baseline="0" dirty="0" err="1" smtClean="0"/>
              <a:t>eventId</a:t>
            </a:r>
            <a:r>
              <a:rPr lang="en-US" baseline="0" dirty="0" smtClean="0"/>
              <a:t> to setup proper context.</a:t>
            </a:r>
          </a:p>
          <a:p>
            <a:pPr marL="171707" indent="-171707">
              <a:buFont typeface="Arial" panose="020B0604020202020204" pitchFamily="34" charset="0"/>
              <a:buChar char="•"/>
            </a:pPr>
            <a:r>
              <a:rPr lang="en-US" baseline="0" dirty="0" err="1" smtClean="0"/>
              <a:t>LineId</a:t>
            </a:r>
            <a:r>
              <a:rPr lang="en-US" baseline="0" dirty="0" smtClean="0"/>
              <a:t> is rarely used. Only needed on devices with multiple interrupt lines.</a:t>
            </a:r>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2709621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 typeface="Arial" panose="020B0604020202020204" pitchFamily="34" charset="0"/>
              <a:buChar char="•"/>
            </a:pPr>
            <a:r>
              <a:rPr lang="en-US" dirty="0" smtClean="0"/>
              <a:t>Only</a:t>
            </a:r>
            <a:r>
              <a:rPr lang="en-US" baseline="0" dirty="0" smtClean="0"/>
              <a:t> using payload and arg. If same callback is shared with other processors or event, use </a:t>
            </a:r>
            <a:r>
              <a:rPr lang="en-US" baseline="0" dirty="0" err="1" smtClean="0"/>
              <a:t>procId</a:t>
            </a:r>
            <a:r>
              <a:rPr lang="en-US" baseline="0" dirty="0" smtClean="0"/>
              <a:t> and </a:t>
            </a:r>
            <a:r>
              <a:rPr lang="en-US" baseline="0" dirty="0" err="1" smtClean="0"/>
              <a:t>eventId</a:t>
            </a:r>
            <a:r>
              <a:rPr lang="en-US" baseline="0" dirty="0" smtClean="0"/>
              <a:t> to setup proper context.</a:t>
            </a:r>
          </a:p>
          <a:p>
            <a:pPr marL="171707" indent="-171707">
              <a:buFont typeface="Arial" panose="020B0604020202020204" pitchFamily="34" charset="0"/>
              <a:buChar char="•"/>
            </a:pPr>
            <a:r>
              <a:rPr lang="en-US" baseline="0" dirty="0" err="1" smtClean="0"/>
              <a:t>LineId</a:t>
            </a:r>
            <a:r>
              <a:rPr lang="en-US" baseline="0" dirty="0" smtClean="0"/>
              <a:t> is rarely used. Only needed on devices with multiple interrupt lines.</a:t>
            </a:r>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7096216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840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4675"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0451"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indent="-171707">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pPr/>
              <a:t>56</a:t>
            </a:fld>
            <a:endParaRPr lang="en-US"/>
          </a:p>
        </p:txBody>
      </p:sp>
    </p:spTree>
    <p:extLst>
      <p:ext uri="{BB962C8B-B14F-4D97-AF65-F5344CB8AC3E}">
        <p14:creationId xmlns:p14="http://schemas.microsoft.com/office/powerpoint/2010/main" val="27096216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840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2099"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same processor list is used by all executables. Only the local</a:t>
            </a:r>
            <a:r>
              <a:rPr lang="en-US" baseline="0" dirty="0" smtClean="0"/>
              <a:t> processor name changes. This code is typically placed in a common file used by all executables.</a:t>
            </a:r>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pPr/>
              <a:t>72</a:t>
            </a:fld>
            <a:endParaRPr lang="en-US"/>
          </a:p>
        </p:txBody>
      </p:sp>
    </p:spTree>
    <p:extLst>
      <p:ext uri="{BB962C8B-B14F-4D97-AF65-F5344CB8AC3E}">
        <p14:creationId xmlns:p14="http://schemas.microsoft.com/office/powerpoint/2010/main" val="3044535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pPr/>
              <a:t>75</a:t>
            </a:fld>
            <a:endParaRPr lang="en-US"/>
          </a:p>
        </p:txBody>
      </p:sp>
    </p:spTree>
    <p:extLst>
      <p:ext uri="{BB962C8B-B14F-4D97-AF65-F5344CB8AC3E}">
        <p14:creationId xmlns:p14="http://schemas.microsoft.com/office/powerpoint/2010/main" val="373235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0515"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t>
            </a:r>
            <a:r>
              <a:rPr lang="en-US" dirty="0" err="1" smtClean="0"/>
              <a:t>GateMPSupportNull</a:t>
            </a:r>
            <a:r>
              <a:rPr lang="en-US" dirty="0" smtClean="0"/>
              <a:t> if you don’t need a proxy and want to save on memory.</a:t>
            </a:r>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pPr/>
              <a:t>83</a:t>
            </a:fld>
            <a:endParaRPr lang="en-US"/>
          </a:p>
        </p:txBody>
      </p:sp>
    </p:spTree>
    <p:extLst>
      <p:ext uri="{BB962C8B-B14F-4D97-AF65-F5344CB8AC3E}">
        <p14:creationId xmlns:p14="http://schemas.microsoft.com/office/powerpoint/2010/main" val="2554970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show mapping of remote protect </a:t>
            </a:r>
            <a:r>
              <a:rPr lang="en-US" baseline="0" smtClean="0"/>
              <a:t>to proxies</a:t>
            </a:r>
            <a:endParaRPr lang="en-US"/>
          </a:p>
        </p:txBody>
      </p:sp>
      <p:sp>
        <p:nvSpPr>
          <p:cNvPr id="4" name="Slide Number Placeholder 3"/>
          <p:cNvSpPr>
            <a:spLocks noGrp="1"/>
          </p:cNvSpPr>
          <p:nvPr>
            <p:ph type="sldNum" sz="quarter" idx="10"/>
          </p:nvPr>
        </p:nvSpPr>
        <p:spPr/>
        <p:txBody>
          <a:bodyPr/>
          <a:lstStyle/>
          <a:p>
            <a:fld id="{8CB1FA60-81E0-43C6-B457-358D21827C4D}" type="slidenum">
              <a:rPr lang="en-US" smtClean="0"/>
              <a:pPr/>
              <a:t>84</a:t>
            </a:fld>
            <a:endParaRPr lang="en-US"/>
          </a:p>
        </p:txBody>
      </p:sp>
    </p:spTree>
    <p:extLst>
      <p:ext uri="{BB962C8B-B14F-4D97-AF65-F5344CB8AC3E}">
        <p14:creationId xmlns:p14="http://schemas.microsoft.com/office/powerpoint/2010/main" val="16135498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2099"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2099"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pPr/>
              <a:t>99</a:t>
            </a:fld>
            <a:endParaRPr lang="en-US"/>
          </a:p>
        </p:txBody>
      </p:sp>
    </p:spTree>
    <p:extLst>
      <p:ext uri="{BB962C8B-B14F-4D97-AF65-F5344CB8AC3E}">
        <p14:creationId xmlns:p14="http://schemas.microsoft.com/office/powerpoint/2010/main" val="38872264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families have hardware</a:t>
            </a:r>
            <a:r>
              <a:rPr lang="en-US" baseline="0" dirty="0" smtClean="0"/>
              <a:t> driver implementations.</a:t>
            </a:r>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pPr/>
              <a:t>101</a:t>
            </a:fld>
            <a:endParaRPr lang="en-US"/>
          </a:p>
        </p:txBody>
      </p:sp>
    </p:spTree>
    <p:extLst>
      <p:ext uri="{BB962C8B-B14F-4D97-AF65-F5344CB8AC3E}">
        <p14:creationId xmlns:p14="http://schemas.microsoft.com/office/powerpoint/2010/main" val="29416985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use different driver for each connection. Warning: the default might change!</a:t>
            </a:r>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pPr/>
              <a:t>104</a:t>
            </a:fld>
            <a:endParaRPr lang="en-US"/>
          </a:p>
        </p:txBody>
      </p:sp>
    </p:spTree>
    <p:extLst>
      <p:ext uri="{BB962C8B-B14F-4D97-AF65-F5344CB8AC3E}">
        <p14:creationId xmlns:p14="http://schemas.microsoft.com/office/powerpoint/2010/main" val="714731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need to configure </a:t>
            </a:r>
            <a:r>
              <a:rPr lang="en-US" dirty="0" err="1" smtClean="0"/>
              <a:t>Notify.SetupProxy</a:t>
            </a:r>
            <a:r>
              <a:rPr lang="en-US" dirty="0" smtClean="0"/>
              <a:t>;</a:t>
            </a:r>
            <a:r>
              <a:rPr lang="en-US" baseline="0" dirty="0" smtClean="0"/>
              <a:t> already assigned for given device.</a:t>
            </a:r>
          </a:p>
          <a:p>
            <a:r>
              <a:rPr lang="en-US" baseline="0" dirty="0" smtClean="0"/>
              <a:t>Unspecified connections use the default driver (</a:t>
            </a:r>
            <a:r>
              <a:rPr lang="en-US" baseline="0" dirty="0" err="1" smtClean="0"/>
              <a:t>NotifyDriverShm</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8CB1FA60-81E0-43C6-B457-358D21827C4D}" type="slidenum">
              <a:rPr lang="en-US" smtClean="0"/>
              <a:pPr/>
              <a:t>105</a:t>
            </a:fld>
            <a:endParaRPr lang="en-US"/>
          </a:p>
        </p:txBody>
      </p:sp>
    </p:spTree>
    <p:extLst>
      <p:ext uri="{BB962C8B-B14F-4D97-AF65-F5344CB8AC3E}">
        <p14:creationId xmlns:p14="http://schemas.microsoft.com/office/powerpoint/2010/main" val="37711993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2099"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720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1235"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720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2099"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smtClean="0"/>
              <a:t>List of</a:t>
            </a:r>
            <a:r>
              <a:rPr lang="en-US" baseline="0" dirty="0" smtClean="0"/>
              <a:t> important modules; not </a:t>
            </a:r>
            <a:r>
              <a:rPr lang="en-US" baseline="0" smtClean="0"/>
              <a:t>complete list of all modules.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84275"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3123" name="Rectangle 3"/>
          <p:cNvSpPr>
            <a:spLocks noGrp="1" noChangeArrowheads="1"/>
          </p:cNvSpPr>
          <p:nvPr>
            <p:ph type="body" idx="1"/>
          </p:nvPr>
        </p:nvSpPr>
        <p:spPr bwMode="auto">
          <a:xfrm>
            <a:off x="702310" y="4421823"/>
            <a:ext cx="5618480" cy="41890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15200" y="5538216"/>
            <a:ext cx="1371600" cy="329184"/>
          </a:xfrm>
          <a:prstGeom prst="rect">
            <a:avLst/>
          </a:prstGeom>
        </p:spPr>
        <p:txBody>
          <a:bodyPr/>
          <a:lstStyle>
            <a:lvl1pPr algn="ctr">
              <a:defRPr sz="1400">
                <a:solidFill>
                  <a:schemeClr val="accent4">
                    <a:lumMod val="75000"/>
                  </a:schemeClr>
                </a:solidFill>
              </a:defRPr>
            </a:lvl1pPr>
          </a:lstStyle>
          <a:p>
            <a:r>
              <a:rPr lang="en-US" smtClean="0"/>
              <a:t>11/13/2014</a:t>
            </a:r>
            <a:endParaRPr lang="en-US" dirty="0"/>
          </a:p>
        </p:txBody>
      </p:sp>
      <p:sp>
        <p:nvSpPr>
          <p:cNvPr id="5" name="Footer Placeholder 4"/>
          <p:cNvSpPr>
            <a:spLocks noGrp="1"/>
          </p:cNvSpPr>
          <p:nvPr>
            <p:ph type="ftr" sz="quarter" idx="11"/>
          </p:nvPr>
        </p:nvSpPr>
        <p:spPr>
          <a:xfrm>
            <a:off x="3886200" y="6531864"/>
            <a:ext cx="4114800" cy="329184"/>
          </a:xfrm>
        </p:spPr>
        <p:txBody>
          <a:bodyPr/>
          <a:lstStyle>
            <a:lvl1pPr algn="l">
              <a:defRPr/>
            </a:lvl1pPr>
          </a:lstStyle>
          <a:p>
            <a:r>
              <a:rPr lang="en-US" smtClean="0"/>
              <a:t>IPC 3.30</a:t>
            </a:r>
            <a:endParaRPr lang="en-US" dirty="0"/>
          </a:p>
        </p:txBody>
      </p:sp>
      <p:sp>
        <p:nvSpPr>
          <p:cNvPr id="6" name="Slide Number Placeholder 5"/>
          <p:cNvSpPr>
            <a:spLocks noGrp="1"/>
          </p:cNvSpPr>
          <p:nvPr>
            <p:ph type="sldNum" sz="quarter" idx="12"/>
          </p:nvPr>
        </p:nvSpPr>
        <p:spPr/>
        <p:txBody>
          <a:bodyPr/>
          <a:lstStyle/>
          <a:p>
            <a:fld id="{05084F30-4EC3-4061-A901-2CCBAA29272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7315200" y="5864423"/>
            <a:ext cx="1371599" cy="307777"/>
          </a:xfrm>
          <a:prstGeom prst="rect">
            <a:avLst/>
          </a:prstGeom>
          <a:noFill/>
        </p:spPr>
        <p:txBody>
          <a:bodyPr wrap="square" rtlCol="0">
            <a:spAutoFit/>
          </a:bodyPr>
          <a:lstStyle/>
          <a:p>
            <a:pPr algn="ctr"/>
            <a:r>
              <a:rPr lang="en-US" sz="1400" dirty="0" smtClean="0"/>
              <a:t>Version 2.21</a:t>
            </a:r>
            <a:endParaRPr lang="en-US" sz="1400" dirty="0"/>
          </a:p>
        </p:txBody>
      </p:sp>
      <p:grpSp>
        <p:nvGrpSpPr>
          <p:cNvPr id="9" name="Group 8"/>
          <p:cNvGrpSpPr/>
          <p:nvPr userDrawn="1"/>
        </p:nvGrpSpPr>
        <p:grpSpPr>
          <a:xfrm>
            <a:off x="228600" y="5987853"/>
            <a:ext cx="5687776" cy="412947"/>
            <a:chOff x="228600" y="5853074"/>
            <a:chExt cx="5687776" cy="412947"/>
          </a:xfrm>
        </p:grpSpPr>
        <p:sp>
          <p:nvSpPr>
            <p:cNvPr id="10" name="TextBox 9"/>
            <p:cNvSpPr txBox="1"/>
            <p:nvPr userDrawn="1"/>
          </p:nvSpPr>
          <p:spPr>
            <a:xfrm>
              <a:off x="228600" y="6019800"/>
              <a:ext cx="5687776" cy="246221"/>
            </a:xfrm>
            <a:prstGeom prst="rect">
              <a:avLst/>
            </a:prstGeom>
            <a:noFill/>
          </p:spPr>
          <p:txBody>
            <a:bodyPr wrap="none" lIns="0" rtlCol="0">
              <a:spAutoFit/>
            </a:bodyPr>
            <a:lstStyle/>
            <a:p>
              <a:pPr algn="l"/>
              <a:r>
                <a:rPr lang="en-US" sz="1000" dirty="0" smtClean="0"/>
                <a:t>This work is licensed under a </a:t>
              </a:r>
              <a:r>
                <a:rPr lang="en-US" sz="1000" dirty="0" smtClean="0">
                  <a:hlinkClick r:id="rId2"/>
                </a:rPr>
                <a:t>Creative Commons Attribution-</a:t>
              </a:r>
              <a:r>
                <a:rPr lang="en-US" sz="1000" dirty="0" err="1" smtClean="0">
                  <a:hlinkClick r:id="rId2"/>
                </a:rPr>
                <a:t>ShareAlike</a:t>
              </a:r>
              <a:r>
                <a:rPr lang="en-US" sz="1000" dirty="0" smtClean="0">
                  <a:hlinkClick r:id="rId2"/>
                </a:rPr>
                <a:t> 4.0 International License</a:t>
              </a:r>
              <a:r>
                <a:rPr lang="en-US" sz="1000" dirty="0" smtClean="0"/>
                <a:t>.</a:t>
              </a:r>
            </a:p>
          </p:txBody>
        </p:sp>
        <p:pic>
          <p:nvPicPr>
            <p:cNvPr id="11" name="Picture 10">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5853074"/>
              <a:ext cx="813818" cy="152400"/>
            </a:xfrm>
            <a:prstGeom prst="rect">
              <a:avLst/>
            </a:prstGeom>
          </p:spPr>
        </p:pic>
      </p:grpSp>
    </p:spTree>
  </p:cSld>
  <p:clrMapOvr>
    <a:masterClrMapping/>
  </p:clrMapOvr>
  <p:timing>
    <p:tnLst>
      <p:par>
        <p:cTn id="1" dur="indefinite" restart="never" nodeType="tmRoot"/>
      </p:par>
    </p:tnLst>
  </p:timing>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3886200" y="6531864"/>
            <a:ext cx="4114800" cy="329184"/>
          </a:xfrm>
        </p:spPr>
        <p:txBody>
          <a:bodyPr/>
          <a:lstStyle/>
          <a:p>
            <a:r>
              <a:rPr lang="en-US" dirty="0" smtClean="0"/>
              <a:t>IPC 3.30</a:t>
            </a:r>
            <a:endParaRPr lang="en-US" dirty="0"/>
          </a:p>
        </p:txBody>
      </p:sp>
      <p:sp>
        <p:nvSpPr>
          <p:cNvPr id="6" name="Slide Number Placeholder 5"/>
          <p:cNvSpPr>
            <a:spLocks noGrp="1"/>
          </p:cNvSpPr>
          <p:nvPr>
            <p:ph type="sldNum" sz="quarter" idx="12"/>
          </p:nvPr>
        </p:nvSpPr>
        <p:spPr/>
        <p:txBody>
          <a:bodyPr/>
          <a:lstStyle>
            <a:lvl1pPr algn="r">
              <a:defRPr/>
            </a:lvl1pPr>
          </a:lstStyle>
          <a:p>
            <a:fld id="{32420FBA-F1C9-406B-AC6A-9D58B1A624A9}" type="slidenum">
              <a:rPr lang="en-US" smtClean="0"/>
              <a:pPr/>
              <a:t>‹#›</a:t>
            </a:fld>
            <a:endParaRPr lang="en-US" dirty="0"/>
          </a:p>
        </p:txBody>
      </p:sp>
      <p:pic>
        <p:nvPicPr>
          <p:cNvPr id="7" name="Picture 6">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7982" y="6629400"/>
            <a:ext cx="813818" cy="1524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3886200" y="6531864"/>
            <a:ext cx="4114800" cy="329184"/>
          </a:xfrm>
        </p:spPr>
        <p:txBody>
          <a:bodyPr/>
          <a:lstStyle/>
          <a:p>
            <a:r>
              <a:rPr lang="en-US" dirty="0" smtClean="0"/>
              <a:t>IPC 3.30</a:t>
            </a:r>
            <a:endParaRPr lang="en-US" dirty="0"/>
          </a:p>
        </p:txBody>
      </p:sp>
      <p:sp>
        <p:nvSpPr>
          <p:cNvPr id="6" name="Slide Number Placeholder 5"/>
          <p:cNvSpPr>
            <a:spLocks noGrp="1"/>
          </p:cNvSpPr>
          <p:nvPr>
            <p:ph type="sldNum" sz="quarter" idx="12"/>
          </p:nvPr>
        </p:nvSpPr>
        <p:spPr/>
        <p:txBody>
          <a:bodyPr/>
          <a:lstStyle>
            <a:lvl1pPr algn="r">
              <a:defRPr/>
            </a:lvl1pPr>
          </a:lstStyle>
          <a:p>
            <a:fld id="{32420FBA-F1C9-406B-AC6A-9D58B1A624A9}" type="slidenum">
              <a:rPr lang="en-US" smtClean="0"/>
              <a:pPr/>
              <a:t>‹#›</a:t>
            </a:fld>
            <a:endParaRPr lang="en-US" dirty="0"/>
          </a:p>
        </p:txBody>
      </p:sp>
      <p:pic>
        <p:nvPicPr>
          <p:cNvPr id="7" name="Picture 6">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7982" y="6629400"/>
            <a:ext cx="813818" cy="152400"/>
          </a:xfrm>
          <a:prstGeom prst="rect">
            <a:avLst/>
          </a:prstGeom>
        </p:spPr>
      </p:pic>
    </p:spTree>
    <p:extLst>
      <p:ext uri="{BB962C8B-B14F-4D97-AF65-F5344CB8AC3E}">
        <p14:creationId xmlns:p14="http://schemas.microsoft.com/office/powerpoint/2010/main" val="21118189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886200" y="6531864"/>
            <a:ext cx="4114800" cy="329184"/>
          </a:xfrm>
        </p:spPr>
        <p:txBody>
          <a:bodyPr/>
          <a:lstStyle/>
          <a:p>
            <a:r>
              <a:rPr lang="en-US" smtClean="0"/>
              <a:t>IPC 3.30</a:t>
            </a:r>
            <a:endParaRPr lang="en-US"/>
          </a:p>
        </p:txBody>
      </p:sp>
      <p:sp>
        <p:nvSpPr>
          <p:cNvPr id="7" name="Slide Number Placeholder 6"/>
          <p:cNvSpPr>
            <a:spLocks noGrp="1"/>
          </p:cNvSpPr>
          <p:nvPr>
            <p:ph type="sldNum" sz="quarter" idx="12"/>
          </p:nvPr>
        </p:nvSpPr>
        <p:spPr/>
        <p:txBody>
          <a:bodyPr/>
          <a:lstStyle/>
          <a:p>
            <a:fld id="{A97B22F1-799A-47A3-B766-9721632424EC}" type="slidenum">
              <a:rPr lang="en-US" smtClean="0"/>
              <a:pPr/>
              <a:t>‹#›</a:t>
            </a:fld>
            <a:endParaRPr lang="en-US"/>
          </a:p>
        </p:txBody>
      </p:sp>
      <p:pic>
        <p:nvPicPr>
          <p:cNvPr id="8" name="Picture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7982" y="6629400"/>
            <a:ext cx="813818" cy="152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endParaRPr lang="en-US"/>
          </a:p>
        </p:txBody>
      </p:sp>
      <p:sp>
        <p:nvSpPr>
          <p:cNvPr id="8" name="Footer Placeholder 7"/>
          <p:cNvSpPr>
            <a:spLocks noGrp="1"/>
          </p:cNvSpPr>
          <p:nvPr>
            <p:ph type="ftr" sz="quarter" idx="11"/>
          </p:nvPr>
        </p:nvSpPr>
        <p:spPr>
          <a:xfrm>
            <a:off x="3886200" y="6531864"/>
            <a:ext cx="4114800" cy="329184"/>
          </a:xfrm>
        </p:spPr>
        <p:txBody>
          <a:bodyPr/>
          <a:lstStyle/>
          <a:p>
            <a:r>
              <a:rPr lang="en-US" smtClean="0"/>
              <a:t>IPC 3.30</a:t>
            </a:r>
            <a:endParaRPr lang="en-US"/>
          </a:p>
        </p:txBody>
      </p:sp>
      <p:sp>
        <p:nvSpPr>
          <p:cNvPr id="9" name="Slide Number Placeholder 8"/>
          <p:cNvSpPr>
            <a:spLocks noGrp="1"/>
          </p:cNvSpPr>
          <p:nvPr>
            <p:ph type="sldNum" sz="quarter" idx="12"/>
          </p:nvPr>
        </p:nvSpPr>
        <p:spPr/>
        <p:txBody>
          <a:bodyPr/>
          <a:lstStyle/>
          <a:p>
            <a:fld id="{A97B22F1-799A-47A3-B766-9721632424E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Picture 11">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7982" y="6629400"/>
            <a:ext cx="813818" cy="1524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0"/>
            </a:lvl1p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3886200" y="6531864"/>
            <a:ext cx="4114800" cy="329184"/>
          </a:xfrm>
        </p:spPr>
        <p:txBody>
          <a:bodyPr/>
          <a:lstStyle/>
          <a:p>
            <a:r>
              <a:rPr lang="en-US" dirty="0" smtClean="0"/>
              <a:t>IPC 3.30</a:t>
            </a:r>
            <a:endParaRPr lang="en-US" dirty="0"/>
          </a:p>
        </p:txBody>
      </p:sp>
      <p:sp>
        <p:nvSpPr>
          <p:cNvPr id="5" name="Slide Number Placeholder 4"/>
          <p:cNvSpPr>
            <a:spLocks noGrp="1"/>
          </p:cNvSpPr>
          <p:nvPr>
            <p:ph type="sldNum" sz="quarter" idx="12"/>
          </p:nvPr>
        </p:nvSpPr>
        <p:spPr/>
        <p:txBody>
          <a:bodyPr/>
          <a:lstStyle/>
          <a:p>
            <a:fld id="{A97B22F1-799A-47A3-B766-9721632424EC}" type="slidenum">
              <a:rPr lang="en-US" smtClean="0"/>
              <a:pPr/>
              <a:t>‹#›</a:t>
            </a:fld>
            <a:endParaRPr lang="en-US"/>
          </a:p>
        </p:txBody>
      </p:sp>
      <p:pic>
        <p:nvPicPr>
          <p:cNvPr id="6" name="Picture 5">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7982" y="6629400"/>
            <a:ext cx="813818" cy="1524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endParaRPr lang="en-US"/>
          </a:p>
        </p:txBody>
      </p:sp>
      <p:sp>
        <p:nvSpPr>
          <p:cNvPr id="3" name="Footer Placeholder 2"/>
          <p:cNvSpPr>
            <a:spLocks noGrp="1"/>
          </p:cNvSpPr>
          <p:nvPr>
            <p:ph type="ftr" sz="quarter" idx="11"/>
          </p:nvPr>
        </p:nvSpPr>
        <p:spPr>
          <a:xfrm>
            <a:off x="3886200" y="6531864"/>
            <a:ext cx="4114800" cy="329184"/>
          </a:xfrm>
        </p:spPr>
        <p:txBody>
          <a:bodyPr/>
          <a:lstStyle/>
          <a:p>
            <a:r>
              <a:rPr lang="en-US" smtClean="0"/>
              <a:t>IPC 3.30</a:t>
            </a:r>
            <a:endParaRPr lang="en-US"/>
          </a:p>
        </p:txBody>
      </p:sp>
      <p:sp>
        <p:nvSpPr>
          <p:cNvPr id="4" name="Slide Number Placeholder 3"/>
          <p:cNvSpPr>
            <a:spLocks noGrp="1"/>
          </p:cNvSpPr>
          <p:nvPr>
            <p:ph type="sldNum" sz="quarter" idx="12"/>
          </p:nvPr>
        </p:nvSpPr>
        <p:spPr/>
        <p:txBody>
          <a:bodyPr/>
          <a:lstStyle/>
          <a:p>
            <a:fld id="{A97B22F1-799A-47A3-B766-9721632424EC}" type="slidenum">
              <a:rPr lang="en-US" smtClean="0"/>
              <a:pPr/>
              <a:t>‹#›</a:t>
            </a:fld>
            <a:endParaRPr lang="en-US"/>
          </a:p>
        </p:txBody>
      </p:sp>
      <p:pic>
        <p:nvPicPr>
          <p:cNvPr id="5" name="Picture 4">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7982" y="6629400"/>
            <a:ext cx="813818" cy="1524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886200" y="6531864"/>
            <a:ext cx="4114800" cy="329184"/>
          </a:xfrm>
        </p:spPr>
        <p:txBody>
          <a:bodyPr/>
          <a:lstStyle/>
          <a:p>
            <a:r>
              <a:rPr lang="en-US" smtClean="0"/>
              <a:t>IPC 3.30</a:t>
            </a:r>
            <a:endParaRPr lang="en-US"/>
          </a:p>
        </p:txBody>
      </p:sp>
      <p:sp>
        <p:nvSpPr>
          <p:cNvPr id="7" name="Slide Number Placeholder 6"/>
          <p:cNvSpPr>
            <a:spLocks noGrp="1"/>
          </p:cNvSpPr>
          <p:nvPr>
            <p:ph type="sldNum" sz="quarter" idx="12"/>
          </p:nvPr>
        </p:nvSpPr>
        <p:spPr/>
        <p:txBody>
          <a:bodyPr/>
          <a:lstStyle/>
          <a:p>
            <a:fld id="{A97B22F1-799A-47A3-B766-9721632424E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9">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7982" y="6629400"/>
            <a:ext cx="813818" cy="1524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886200" y="6531864"/>
            <a:ext cx="4114800" cy="329184"/>
          </a:xfrm>
        </p:spPr>
        <p:txBody>
          <a:bodyPr/>
          <a:lstStyle/>
          <a:p>
            <a:r>
              <a:rPr lang="en-US" smtClean="0"/>
              <a:t>IPC 3.30</a:t>
            </a:r>
            <a:endParaRPr lang="en-US"/>
          </a:p>
        </p:txBody>
      </p:sp>
      <p:sp>
        <p:nvSpPr>
          <p:cNvPr id="7" name="Slide Number Placeholder 6"/>
          <p:cNvSpPr>
            <a:spLocks noGrp="1"/>
          </p:cNvSpPr>
          <p:nvPr>
            <p:ph type="sldNum" sz="quarter" idx="12"/>
          </p:nvPr>
        </p:nvSpPr>
        <p:spPr/>
        <p:txBody>
          <a:bodyPr/>
          <a:lstStyle/>
          <a:p>
            <a:fld id="{A97B22F1-799A-47A3-B766-9721632424EC}" type="slidenum">
              <a:rPr lang="en-US" smtClean="0"/>
              <a:pPr/>
              <a:t>‹#›</a:t>
            </a:fld>
            <a:endParaRPr lang="en-US"/>
          </a:p>
        </p:txBody>
      </p:sp>
      <p:pic>
        <p:nvPicPr>
          <p:cNvPr id="8" name="Picture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57982" y="6629400"/>
            <a:ext cx="813818" cy="1524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649224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28600"/>
            <a:ext cx="82296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220786"/>
          </a:xfrm>
          <a:prstGeom prst="rect">
            <a:avLst/>
          </a:prstGeom>
          <a:gradFill flip="none" rotWithShape="1">
            <a:gsLst>
              <a:gs pos="0">
                <a:schemeClr val="accent1">
                  <a:tint val="66000"/>
                  <a:satMod val="160000"/>
                </a:schemeClr>
              </a:gs>
              <a:gs pos="43000">
                <a:schemeClr val="accent1">
                  <a:tint val="44500"/>
                  <a:satMod val="160000"/>
                </a:schemeClr>
              </a:gs>
              <a:gs pos="100000">
                <a:schemeClr val="accent1">
                  <a:tint val="23500"/>
                  <a:satMod val="160000"/>
                  <a:lumMod val="100000"/>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3"/>
          </p:nvPr>
        </p:nvSpPr>
        <p:spPr>
          <a:xfrm>
            <a:off x="2133600" y="6531864"/>
            <a:ext cx="4114800" cy="329184"/>
          </a:xfrm>
          <a:prstGeom prst="rect">
            <a:avLst/>
          </a:prstGeom>
        </p:spPr>
        <p:txBody>
          <a:bodyPr vert="horz" lIns="91440" tIns="45720" rIns="91440" bIns="45720" rtlCol="0" anchor="ctr"/>
          <a:lstStyle>
            <a:lvl1pPr algn="l">
              <a:defRPr sz="1200">
                <a:solidFill>
                  <a:srgbClr val="FFFFFF"/>
                </a:solidFill>
              </a:defRPr>
            </a:lvl1pPr>
          </a:lstStyle>
          <a:p>
            <a:r>
              <a:rPr lang="en-US" dirty="0" smtClean="0"/>
              <a:t>IPC 3.30</a:t>
            </a:r>
            <a:endParaRPr lang="en-US" dirty="0"/>
          </a:p>
        </p:txBody>
      </p:sp>
      <p:sp>
        <p:nvSpPr>
          <p:cNvPr id="6" name="Slide Number Placeholder 5"/>
          <p:cNvSpPr>
            <a:spLocks noGrp="1"/>
          </p:cNvSpPr>
          <p:nvPr>
            <p:ph type="sldNum" sz="quarter" idx="4"/>
          </p:nvPr>
        </p:nvSpPr>
        <p:spPr>
          <a:xfrm>
            <a:off x="8001000" y="6528816"/>
            <a:ext cx="1066800" cy="329184"/>
          </a:xfrm>
          <a:prstGeom prst="rect">
            <a:avLst/>
          </a:prstGeom>
        </p:spPr>
        <p:txBody>
          <a:bodyPr vert="horz" lIns="91440" tIns="45720" rIns="91440" bIns="45720" rtlCol="0" anchor="ctr"/>
          <a:lstStyle>
            <a:lvl1pPr algn="r">
              <a:defRPr sz="1200" b="0">
                <a:solidFill>
                  <a:srgbClr val="FFFFFF"/>
                </a:solidFill>
              </a:defRPr>
            </a:lvl1pPr>
          </a:lstStyle>
          <a:p>
            <a:fld id="{3CE6189A-6859-4D0C-B03F-4707D7687D22}" type="slidenum">
              <a:rPr lang="en-US" smtClean="0"/>
              <a:pPr/>
              <a:t>‹#›</a:t>
            </a:fld>
            <a:endParaRPr lang="en-US" dirty="0"/>
          </a:p>
        </p:txBody>
      </p:sp>
      <p:pic>
        <p:nvPicPr>
          <p:cNvPr id="9" name="Picture 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6933" y="6513129"/>
            <a:ext cx="2077290" cy="32398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84" r:id="rId2"/>
    <p:sldLayoutId id="2147483694" r:id="rId3"/>
    <p:sldLayoutId id="2147483686" r:id="rId4"/>
    <p:sldLayoutId id="2147483687" r:id="rId5"/>
    <p:sldLayoutId id="2147483688" r:id="rId6"/>
    <p:sldLayoutId id="2147483689" r:id="rId7"/>
    <p:sldLayoutId id="2147483690" r:id="rId8"/>
    <p:sldLayoutId id="2147483691" r:id="rId9"/>
  </p:sldLayoutIdLst>
  <p:hf hdr="0" dt="0"/>
  <p:txStyles>
    <p:titleStyle>
      <a:lvl1pPr algn="l" defTabSz="914400" rtl="0" eaLnBrk="1" latinLnBrk="0" hangingPunct="1">
        <a:spcBef>
          <a:spcPct val="0"/>
        </a:spcBef>
        <a:buNone/>
        <a:defRPr sz="4000" kern="1200" spc="0" baseline="0">
          <a:solidFill>
            <a:schemeClr val="tx2"/>
          </a:solidFill>
          <a:latin typeface="+mj-lt"/>
          <a:ea typeface="+mj-ea"/>
          <a:cs typeface="+mj-cs"/>
        </a:defRPr>
      </a:lvl1pPr>
    </p:titleStyle>
    <p:bodyStyle>
      <a:lvl1pPr marL="182880" indent="-182880" algn="l" defTabSz="914400" rtl="0" eaLnBrk="1" latinLnBrk="0" hangingPunct="1">
        <a:spcBef>
          <a:spcPts val="12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8" Type="http://schemas.openxmlformats.org/officeDocument/2006/relationships/hyperlink" Target="http://git.ti.com/ipc/pages/Home" TargetMode="External"/><Relationship Id="rId3" Type="http://schemas.openxmlformats.org/officeDocument/2006/relationships/hyperlink" Target="http://software-dl.ti.com/dsps/dsps_public_sw/sdo_sb/targetcontent/ipc/latest/docs/cdoc/index.html" TargetMode="External"/><Relationship Id="rId7" Type="http://schemas.openxmlformats.org/officeDocument/2006/relationships/hyperlink" Target="http://git.ti.com/cgit/cgit.cgi/ipc/ipcdev.git/" TargetMode="External"/><Relationship Id="rId2" Type="http://schemas.openxmlformats.org/officeDocument/2006/relationships/hyperlink" Target="http://software-dl.ti.com/dsps/dsps_public_sw/sdo_sb/targetcontent/ipc/latest/docs/doxygen/html/index.html" TargetMode="External"/><Relationship Id="rId1" Type="http://schemas.openxmlformats.org/officeDocument/2006/relationships/slideLayout" Target="../slideLayouts/slideLayout2.xml"/><Relationship Id="rId6" Type="http://schemas.openxmlformats.org/officeDocument/2006/relationships/hyperlink" Target="http://processors.wiki.ti.com/index.php/IPC_3.x_Migration_Guide" TargetMode="External"/><Relationship Id="rId5" Type="http://schemas.openxmlformats.org/officeDocument/2006/relationships/hyperlink" Target="http://processors.wiki.ti.com/index.php/IPC_Users_Guide" TargetMode="External"/><Relationship Id="rId4" Type="http://schemas.openxmlformats.org/officeDocument/2006/relationships/hyperlink" Target="http://processors.wiki.ti.com/index.php/IPC_3.x" TargetMode="External"/><Relationship Id="rId9" Type="http://schemas.openxmlformats.org/officeDocument/2006/relationships/hyperlink" Target="http://software-dl.ti.com/dsps/dsps_public_sw/sdo_sb/targetcontent/ipc/index.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oftware-dl.ti.com/dsps/dsps_public_sw/sdo_sb/targetcontent/ipc/latest/docs/cdoc/index.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ownloads.ti.com/dsps/dsps_public_sw/sdo_sb/targetcontent/ipc/latest/docs/doxygen/html/index.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rocessors.wiki.ti.com/index.php/IPC_Users_Guide/Optimizing_IPC_Applications"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IPC Training</a:t>
            </a:r>
            <a:endParaRPr lang="en-US" dirty="0"/>
          </a:p>
        </p:txBody>
      </p:sp>
      <p:sp>
        <p:nvSpPr>
          <p:cNvPr id="3" name="Subtitle 2"/>
          <p:cNvSpPr>
            <a:spLocks noGrp="1"/>
          </p:cNvSpPr>
          <p:nvPr>
            <p:ph type="subTitle" idx="1"/>
          </p:nvPr>
        </p:nvSpPr>
        <p:spPr/>
        <p:txBody>
          <a:bodyPr/>
          <a:lstStyle/>
          <a:p>
            <a:r>
              <a:rPr lang="en-US" dirty="0" smtClean="0"/>
              <a:t>Processor Communication Link</a:t>
            </a:r>
            <a:endParaRPr lang="en-US" dirty="0"/>
          </a:p>
        </p:txBody>
      </p:sp>
      <p:sp>
        <p:nvSpPr>
          <p:cNvPr id="5" name="Date Placeholder 4"/>
          <p:cNvSpPr>
            <a:spLocks noGrp="1"/>
          </p:cNvSpPr>
          <p:nvPr>
            <p:ph type="dt" sz="half" idx="10"/>
          </p:nvPr>
        </p:nvSpPr>
        <p:spPr/>
        <p:txBody>
          <a:bodyPr/>
          <a:lstStyle/>
          <a:p>
            <a:r>
              <a:rPr lang="en-US" smtClean="0"/>
              <a:t>11/13/2014</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Tree>
    <p:extLst>
      <p:ext uri="{BB962C8B-B14F-4D97-AF65-F5344CB8AC3E}">
        <p14:creationId xmlns:p14="http://schemas.microsoft.com/office/powerpoint/2010/main" val="99115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Agenda</a:t>
            </a:r>
            <a:endParaRPr lang="en-US" sz="1000" dirty="0">
              <a:solidFill>
                <a:schemeClr val="bg1"/>
              </a:solidFill>
              <a:latin typeface="+mn-lt"/>
            </a:endParaRPr>
          </a:p>
        </p:txBody>
      </p:sp>
      <p:sp>
        <p:nvSpPr>
          <p:cNvPr id="698371" name="Rectangle 3"/>
          <p:cNvSpPr>
            <a:spLocks noGrp="1" noChangeArrowheads="1"/>
          </p:cNvSpPr>
          <p:nvPr>
            <p:ph idx="1"/>
          </p:nvPr>
        </p:nvSpPr>
        <p:spPr/>
        <p:txBody>
          <a:bodyPr/>
          <a:lstStyle/>
          <a:p>
            <a:r>
              <a:rPr lang="en-US" dirty="0" smtClean="0"/>
              <a:t>Overview</a:t>
            </a:r>
          </a:p>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IPC Modules</a:t>
            </a:r>
          </a:p>
          <a:p>
            <a:pPr lvl="1"/>
            <a:r>
              <a:rPr lang="en-US" dirty="0"/>
              <a:t>Lab 1 – ex01_hello</a:t>
            </a:r>
          </a:p>
          <a:p>
            <a:r>
              <a:rPr lang="en-US" dirty="0" smtClean="0"/>
              <a:t>Configuration</a:t>
            </a:r>
          </a:p>
          <a:p>
            <a:r>
              <a:rPr lang="en-US" dirty="0" smtClean="0"/>
              <a:t>Scalability</a:t>
            </a:r>
          </a:p>
          <a:p>
            <a:r>
              <a:rPr lang="en-US" dirty="0" smtClean="0"/>
              <a:t>Optimization</a:t>
            </a:r>
          </a:p>
          <a:p>
            <a:r>
              <a:rPr lang="en-US" dirty="0" smtClean="0"/>
              <a:t>Footnotes</a:t>
            </a:r>
          </a:p>
        </p:txBody>
      </p:sp>
      <p:sp>
        <p:nvSpPr>
          <p:cNvPr id="10" name="Footer Placeholder 9"/>
          <p:cNvSpPr>
            <a:spLocks noGrp="1"/>
          </p:cNvSpPr>
          <p:nvPr>
            <p:ph type="ftr" sz="quarter" idx="11"/>
          </p:nvPr>
        </p:nvSpPr>
        <p:spPr/>
        <p:txBody>
          <a:bodyPr/>
          <a:lstStyle/>
          <a:p>
            <a:r>
              <a:rPr lang="en-US" smtClean="0"/>
              <a:t>IPC 3.30</a:t>
            </a:r>
            <a:endParaRPr lang="en-US"/>
          </a:p>
        </p:txBody>
      </p:sp>
      <p:sp>
        <p:nvSpPr>
          <p:cNvPr id="2" name="Slide Number Placeholder 1"/>
          <p:cNvSpPr>
            <a:spLocks noGrp="1"/>
          </p:cNvSpPr>
          <p:nvPr>
            <p:ph type="sldNum" sz="quarter" idx="12"/>
          </p:nvPr>
        </p:nvSpPr>
        <p:spPr/>
        <p:txBody>
          <a:bodyPr/>
          <a:lstStyle/>
          <a:p>
            <a:fld id="{32420FBA-F1C9-406B-AC6A-9D58B1A624A9}" type="slidenum">
              <a:rPr lang="en-US" smtClean="0"/>
              <a:pPr/>
              <a:t>10</a:t>
            </a:fld>
            <a:endParaRPr lang="en-US" dirty="0"/>
          </a:p>
        </p:txBody>
      </p:sp>
    </p:spTree>
    <p:extLst>
      <p:ext uri="{BB962C8B-B14F-4D97-AF65-F5344CB8AC3E}">
        <p14:creationId xmlns:p14="http://schemas.microsoft.com/office/powerpoint/2010/main" val="2054018683"/>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IPC </a:t>
            </a:r>
            <a:r>
              <a:rPr lang="en-US" dirty="0"/>
              <a:t>Optimization — </a:t>
            </a:r>
            <a:r>
              <a:rPr lang="en-US" dirty="0" smtClean="0"/>
              <a:t>message transport</a:t>
            </a:r>
            <a:endParaRPr lang="en-US" dirty="0"/>
          </a:p>
        </p:txBody>
      </p:sp>
      <p:sp>
        <p:nvSpPr>
          <p:cNvPr id="2" name="Content Placeholder 1"/>
          <p:cNvSpPr>
            <a:spLocks noGrp="1"/>
          </p:cNvSpPr>
          <p:nvPr>
            <p:ph idx="1"/>
          </p:nvPr>
        </p:nvSpPr>
        <p:spPr>
          <a:xfrm>
            <a:off x="457200" y="1295400"/>
            <a:ext cx="8229600" cy="4876800"/>
          </a:xfrm>
        </p:spPr>
        <p:txBody>
          <a:bodyPr>
            <a:normAutofit/>
          </a:bodyPr>
          <a:lstStyle/>
          <a:p>
            <a:r>
              <a:rPr lang="en-US" dirty="0" smtClean="0"/>
              <a:t>Example configuration</a:t>
            </a:r>
          </a:p>
          <a:p>
            <a:pPr marL="274320" lvl="1" indent="0">
              <a:spcBef>
                <a:spcPts val="1200"/>
              </a:spcBef>
              <a:buNone/>
            </a:pP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err="1" smtClean="0">
                <a:solidFill>
                  <a:schemeClr val="accent5"/>
                </a:solidFill>
                <a:latin typeface="Courier10 BT" panose="02070509030505020404" pitchFamily="49" charset="0"/>
              </a:rPr>
              <a:t>MessageQ</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ti.sdo.ipc.MessageQ</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MessageQ</a:t>
            </a:r>
            <a:r>
              <a:rPr lang="en-US" sz="1400" dirty="0" err="1" smtClean="0">
                <a:latin typeface="Courier10 BT" panose="02070509030505020404" pitchFamily="49" charset="0"/>
              </a:rPr>
              <a:t>.SetupTransportProxy</a:t>
            </a:r>
            <a:r>
              <a:rPr lang="en-US" sz="1400" dirty="0">
                <a:latin typeface="Courier10 BT" panose="02070509030505020404" pitchFamily="49" charset="0"/>
              </a:rPr>
              <a:t> </a:t>
            </a:r>
            <a:r>
              <a:rPr lang="en-US" sz="1400" dirty="0" smtClean="0">
                <a:latin typeface="Courier10 BT" panose="02070509030505020404" pitchFamily="49" charset="0"/>
              </a:rPr>
              <a:t>= </a:t>
            </a:r>
            <a:br>
              <a:rPr lang="en-US" sz="1400" dirty="0" smtClean="0">
                <a:latin typeface="Courier10 BT" panose="02070509030505020404" pitchFamily="49" charset="0"/>
              </a:rPr>
            </a:br>
            <a:r>
              <a:rPr lang="en-US" sz="1400" dirty="0" smtClean="0">
                <a:latin typeface="Courier10 BT" panose="02070509030505020404" pitchFamily="49" charset="0"/>
              </a:rPr>
              <a:t>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ti.sdo.ipc.transports.TransportShmNotifySetup</a:t>
            </a:r>
            <a:r>
              <a:rPr lang="en-US" sz="1400" dirty="0" smtClean="0">
                <a:latin typeface="Courier10 BT" panose="02070509030505020404" pitchFamily="49" charset="0"/>
              </a:rPr>
              <a:t>');</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100</a:t>
            </a:fld>
            <a:endParaRPr lang="en-US" dirty="0"/>
          </a:p>
        </p:txBody>
      </p:sp>
    </p:spTree>
    <p:extLst>
      <p:ext uri="{BB962C8B-B14F-4D97-AF65-F5344CB8AC3E}">
        <p14:creationId xmlns:p14="http://schemas.microsoft.com/office/powerpoint/2010/main" val="3710542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IPC Optimization — notify driver</a:t>
            </a:r>
            <a:endParaRPr lang="en-US" dirty="0"/>
          </a:p>
        </p:txBody>
      </p:sp>
      <p:sp>
        <p:nvSpPr>
          <p:cNvPr id="2" name="Content Placeholder 1"/>
          <p:cNvSpPr>
            <a:spLocks noGrp="1"/>
          </p:cNvSpPr>
          <p:nvPr>
            <p:ph idx="1"/>
          </p:nvPr>
        </p:nvSpPr>
        <p:spPr/>
        <p:txBody>
          <a:bodyPr>
            <a:normAutofit/>
          </a:bodyPr>
          <a:lstStyle/>
          <a:p>
            <a:r>
              <a:rPr lang="en-US" sz="1800" dirty="0" smtClean="0"/>
              <a:t>The Notify module uses a low-level driver to implement the actual signaling between </a:t>
            </a:r>
            <a:r>
              <a:rPr lang="en-US" sz="1800" dirty="0"/>
              <a:t>processors. Each </a:t>
            </a:r>
            <a:r>
              <a:rPr lang="en-US" sz="1800" dirty="0" smtClean="0"/>
              <a:t>driver </a:t>
            </a:r>
            <a:r>
              <a:rPr lang="en-US" sz="1800" dirty="0"/>
              <a:t>has a corresponding setup module. To use a given </a:t>
            </a:r>
            <a:r>
              <a:rPr lang="en-US" sz="1800" dirty="0" smtClean="0"/>
              <a:t>driver, </a:t>
            </a:r>
            <a:r>
              <a:rPr lang="en-US" sz="1800" dirty="0"/>
              <a:t>configure the </a:t>
            </a:r>
            <a:r>
              <a:rPr lang="en-US" sz="1800" dirty="0" smtClean="0"/>
              <a:t>Notify </a:t>
            </a:r>
            <a:r>
              <a:rPr lang="en-US" sz="1800" dirty="0"/>
              <a:t>module with the </a:t>
            </a:r>
            <a:r>
              <a:rPr lang="en-US" sz="1800" dirty="0" smtClean="0"/>
              <a:t>driver’s </a:t>
            </a:r>
            <a:r>
              <a:rPr lang="en-US" sz="1800" dirty="0"/>
              <a:t>setup module</a:t>
            </a:r>
            <a:r>
              <a:rPr lang="en-US" sz="1800" dirty="0" smtClean="0"/>
              <a:t>.</a:t>
            </a:r>
          </a:p>
          <a:p>
            <a:r>
              <a:rPr lang="en-US" sz="1800" dirty="0" smtClean="0"/>
              <a:t>Generic (i.e. software) notify drivers are in the following folder.</a:t>
            </a:r>
          </a:p>
          <a:p>
            <a:pPr marL="274320" lvl="1" indent="0">
              <a:spcBef>
                <a:spcPts val="600"/>
              </a:spcBef>
              <a:buNone/>
            </a:pPr>
            <a:r>
              <a:rPr lang="en-US" sz="1400" dirty="0" smtClean="0">
                <a:solidFill>
                  <a:schemeClr val="accent5"/>
                </a:solidFill>
                <a:latin typeface="Courier10 BT" panose="02070509030505020404" pitchFamily="49" charset="0"/>
              </a:rPr>
              <a:t>ipc_3_xx_pp_bb/packages/ti/</a:t>
            </a:r>
            <a:r>
              <a:rPr lang="en-US" sz="1400" dirty="0" err="1" smtClean="0">
                <a:solidFill>
                  <a:schemeClr val="accent5"/>
                </a:solidFill>
                <a:latin typeface="Courier10 BT" panose="02070509030505020404" pitchFamily="49" charset="0"/>
              </a:rPr>
              <a:t>sdo</a:t>
            </a:r>
            <a:r>
              <a:rPr lang="en-US" sz="1400" dirty="0" smtClean="0">
                <a:solidFill>
                  <a:schemeClr val="accent5"/>
                </a:solidFill>
                <a:latin typeface="Courier10 BT" panose="02070509030505020404" pitchFamily="49" charset="0"/>
              </a:rPr>
              <a:t>/</a:t>
            </a:r>
            <a:r>
              <a:rPr lang="en-US" sz="1400" dirty="0" err="1" smtClean="0">
                <a:solidFill>
                  <a:schemeClr val="accent5"/>
                </a:solidFill>
                <a:latin typeface="Courier10 BT" panose="02070509030505020404" pitchFamily="49" charset="0"/>
              </a:rPr>
              <a:t>ipc</a:t>
            </a:r>
            <a:r>
              <a:rPr lang="en-US" sz="1400" dirty="0" smtClean="0">
                <a:solidFill>
                  <a:schemeClr val="accent5"/>
                </a:solidFill>
                <a:latin typeface="Courier10 BT" panose="02070509030505020404" pitchFamily="49" charset="0"/>
              </a:rPr>
              <a:t>/</a:t>
            </a:r>
            <a:r>
              <a:rPr lang="en-US" sz="1400" dirty="0" err="1" smtClean="0">
                <a:solidFill>
                  <a:schemeClr val="accent5"/>
                </a:solidFill>
                <a:latin typeface="Courier10 BT" panose="02070509030505020404" pitchFamily="49" charset="0"/>
              </a:rPr>
              <a:t>notifyDrivers</a:t>
            </a:r>
            <a:endParaRPr lang="en-US" sz="1400" dirty="0" smtClean="0">
              <a:solidFill>
                <a:schemeClr val="accent5"/>
              </a:solidFill>
              <a:latin typeface="Courier10 BT" panose="02070509030505020404" pitchFamily="49" charset="0"/>
            </a:endParaRPr>
          </a:p>
          <a:p>
            <a:pPr marL="274320" lvl="1" indent="0">
              <a:spcBef>
                <a:spcPts val="0"/>
              </a:spcBef>
              <a:buNone/>
            </a:pPr>
            <a:endParaRPr lang="en-US" sz="800" dirty="0" smtClean="0">
              <a:solidFill>
                <a:schemeClr val="accent5"/>
              </a:solidFill>
              <a:latin typeface="Courier10 BT" panose="02070509030505020404" pitchFamily="49" charset="0"/>
            </a:endParaRPr>
          </a:p>
          <a:p>
            <a:pPr marL="274320" lvl="1" indent="0">
              <a:spcBef>
                <a:spcPts val="0"/>
              </a:spcBef>
              <a:buNone/>
            </a:pPr>
            <a:r>
              <a:rPr lang="en-US" sz="1400" dirty="0" err="1" smtClean="0">
                <a:solidFill>
                  <a:schemeClr val="accent5"/>
                </a:solidFill>
                <a:latin typeface="Courier10 BT" panose="02070509030505020404" pitchFamily="49" charset="0"/>
              </a:rPr>
              <a:t>NotifyDriverShm</a:t>
            </a:r>
            <a:r>
              <a:rPr lang="en-US" sz="1400" dirty="0" smtClean="0">
                <a:latin typeface="Courier10 BT" panose="02070509030505020404" pitchFamily="49" charset="0"/>
              </a:rPr>
              <a:t> – (default)</a:t>
            </a:r>
            <a:r>
              <a:rPr lang="en-US" sz="1400" dirty="0" smtClean="0">
                <a:solidFill>
                  <a:schemeClr val="accent5"/>
                </a:solidFill>
                <a:latin typeface="Courier10 BT" panose="02070509030505020404" pitchFamily="49" charset="0"/>
              </a:rPr>
              <a:t/>
            </a:r>
            <a:br>
              <a:rPr lang="en-US" sz="1400" dirty="0" smtClean="0">
                <a:solidFill>
                  <a:schemeClr val="accent5"/>
                </a:solidFill>
                <a:latin typeface="Courier10 BT" panose="02070509030505020404" pitchFamily="49" charset="0"/>
              </a:rPr>
            </a:br>
            <a:r>
              <a:rPr lang="en-US" sz="1400" dirty="0" err="1" smtClean="0">
                <a:solidFill>
                  <a:schemeClr val="accent5"/>
                </a:solidFill>
                <a:latin typeface="Courier10 BT" panose="02070509030505020404" pitchFamily="49" charset="0"/>
              </a:rPr>
              <a:t>NotifyDriverCirc</a:t>
            </a:r>
            <a:endParaRPr lang="en-US" sz="1400" dirty="0" smtClean="0">
              <a:solidFill>
                <a:schemeClr val="accent5"/>
              </a:solidFill>
              <a:latin typeface="Courier10 BT" panose="02070509030505020404" pitchFamily="49" charset="0"/>
            </a:endParaRPr>
          </a:p>
          <a:p>
            <a:r>
              <a:rPr lang="en-US" sz="1800" dirty="0" smtClean="0"/>
              <a:t>Device specific (i.e. hardware) notify drivers are in the family folder.</a:t>
            </a:r>
          </a:p>
          <a:p>
            <a:pPr marL="274320" lvl="1" indent="0">
              <a:buNone/>
            </a:pPr>
            <a:r>
              <a:rPr lang="en-US" sz="1400" dirty="0" smtClean="0">
                <a:solidFill>
                  <a:schemeClr val="accent5"/>
                </a:solidFill>
                <a:latin typeface="Courier10 BT" panose="02070509030505020404" pitchFamily="49" charset="0"/>
              </a:rPr>
              <a:t>ipc_3_xx_pp_bb/packages/ti/</a:t>
            </a:r>
            <a:r>
              <a:rPr lang="en-US" sz="1400" dirty="0" err="1" smtClean="0">
                <a:solidFill>
                  <a:schemeClr val="accent5"/>
                </a:solidFill>
                <a:latin typeface="Courier10 BT" panose="02070509030505020404" pitchFamily="49" charset="0"/>
              </a:rPr>
              <a:t>sdo</a:t>
            </a:r>
            <a:r>
              <a:rPr lang="en-US" sz="1400" dirty="0" smtClean="0">
                <a:solidFill>
                  <a:schemeClr val="accent5"/>
                </a:solidFill>
                <a:latin typeface="Courier10 BT" panose="02070509030505020404" pitchFamily="49" charset="0"/>
              </a:rPr>
              <a:t>/</a:t>
            </a:r>
            <a:r>
              <a:rPr lang="en-US" sz="1400" dirty="0" err="1" smtClean="0">
                <a:solidFill>
                  <a:schemeClr val="accent5"/>
                </a:solidFill>
                <a:latin typeface="Courier10 BT" panose="02070509030505020404" pitchFamily="49" charset="0"/>
              </a:rPr>
              <a:t>ipc</a:t>
            </a:r>
            <a:r>
              <a:rPr lang="en-US" sz="1400" dirty="0" smtClean="0">
                <a:solidFill>
                  <a:schemeClr val="accent5"/>
                </a:solidFill>
                <a:latin typeface="Courier10 BT" panose="02070509030505020404" pitchFamily="49" charset="0"/>
              </a:rPr>
              <a:t>/family</a:t>
            </a:r>
          </a:p>
          <a:p>
            <a:pPr marL="274320" lvl="1" indent="0">
              <a:spcBef>
                <a:spcPts val="0"/>
              </a:spcBef>
              <a:buNone/>
            </a:pPr>
            <a:endParaRPr lang="en-US" sz="800" dirty="0">
              <a:solidFill>
                <a:schemeClr val="accent5"/>
              </a:solidFill>
              <a:latin typeface="Courier10 BT" panose="02070509030505020404" pitchFamily="49" charset="0"/>
            </a:endParaRPr>
          </a:p>
          <a:p>
            <a:pPr marL="274320" lvl="1" indent="0">
              <a:spcBef>
                <a:spcPts val="0"/>
              </a:spcBef>
              <a:buNone/>
            </a:pPr>
            <a:r>
              <a:rPr lang="en-US" sz="1400" dirty="0" smtClean="0">
                <a:solidFill>
                  <a:schemeClr val="accent5"/>
                </a:solidFill>
                <a:latin typeface="Courier10 BT" panose="02070509030505020404" pitchFamily="49" charset="0"/>
              </a:rPr>
              <a:t>ti81xx/</a:t>
            </a:r>
            <a:r>
              <a:rPr lang="en-US" sz="1400" dirty="0" err="1" smtClean="0">
                <a:solidFill>
                  <a:schemeClr val="accent5"/>
                </a:solidFill>
                <a:latin typeface="Courier10 BT" panose="02070509030505020404" pitchFamily="49" charset="0"/>
              </a:rPr>
              <a:t>NotifyDriverMbx</a:t>
            </a:r>
            <a:r>
              <a:rPr lang="en-US" sz="1400" dirty="0" smtClean="0">
                <a:solidFill>
                  <a:schemeClr val="accent5"/>
                </a:solidFill>
                <a:latin typeface="Courier10 BT" panose="02070509030505020404" pitchFamily="49" charset="0"/>
              </a:rPr>
              <a:t/>
            </a:r>
            <a:br>
              <a:rPr lang="en-US" sz="1400" dirty="0" smtClean="0">
                <a:solidFill>
                  <a:schemeClr val="accent5"/>
                </a:solidFill>
                <a:latin typeface="Courier10 BT" panose="02070509030505020404" pitchFamily="49" charset="0"/>
              </a:rPr>
            </a:br>
            <a:r>
              <a:rPr lang="en-US" sz="1400" dirty="0" err="1" smtClean="0">
                <a:solidFill>
                  <a:schemeClr val="accent5"/>
                </a:solidFill>
                <a:latin typeface="Courier10 BT" panose="02070509030505020404" pitchFamily="49" charset="0"/>
              </a:rPr>
              <a:t>vayu</a:t>
            </a:r>
            <a:r>
              <a:rPr lang="en-US" sz="1400" dirty="0" smtClean="0">
                <a:solidFill>
                  <a:schemeClr val="accent5"/>
                </a:solidFill>
                <a:latin typeface="Courier10 BT" panose="02070509030505020404" pitchFamily="49" charset="0"/>
              </a:rPr>
              <a:t>/</a:t>
            </a:r>
            <a:r>
              <a:rPr lang="en-US" sz="1400" dirty="0" err="1" smtClean="0">
                <a:solidFill>
                  <a:schemeClr val="accent5"/>
                </a:solidFill>
                <a:latin typeface="Courier10 BT" panose="02070509030505020404" pitchFamily="49" charset="0"/>
              </a:rPr>
              <a:t>NotifyDriverMbx</a:t>
            </a:r>
            <a:endParaRPr lang="en-US" sz="1400" dirty="0" smtClean="0">
              <a:latin typeface="Courier10 BT" panose="02070509030505020404" pitchFamily="49" charset="0"/>
            </a:endParaRPr>
          </a:p>
          <a:p>
            <a:r>
              <a:rPr lang="en-US" sz="1800" dirty="0" smtClean="0"/>
              <a:t>All Notify modules must be configured to use the same driver.</a:t>
            </a:r>
          </a:p>
          <a:p>
            <a:r>
              <a:rPr lang="en-US" sz="1800" dirty="0" smtClean="0"/>
              <a:t>Notify driver list is constantly changing as we add new device support.</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101</a:t>
            </a:fld>
            <a:endParaRPr lang="en-US" dirty="0"/>
          </a:p>
        </p:txBody>
      </p:sp>
    </p:spTree>
    <p:extLst>
      <p:ext uri="{BB962C8B-B14F-4D97-AF65-F5344CB8AC3E}">
        <p14:creationId xmlns:p14="http://schemas.microsoft.com/office/powerpoint/2010/main" val="4282191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IPC Optimization — notify driver</a:t>
            </a:r>
            <a:endParaRPr lang="en-US" dirty="0"/>
          </a:p>
        </p:txBody>
      </p:sp>
      <p:sp>
        <p:nvSpPr>
          <p:cNvPr id="2" name="Content Placeholder 1"/>
          <p:cNvSpPr>
            <a:spLocks noGrp="1"/>
          </p:cNvSpPr>
          <p:nvPr>
            <p:ph idx="1"/>
          </p:nvPr>
        </p:nvSpPr>
        <p:spPr/>
        <p:txBody>
          <a:bodyPr/>
          <a:lstStyle/>
          <a:p>
            <a:r>
              <a:rPr lang="en-US" sz="1800" dirty="0"/>
              <a:t>The setup modules are always device </a:t>
            </a:r>
            <a:r>
              <a:rPr lang="en-US" sz="1800" dirty="0" smtClean="0"/>
              <a:t>specific, even when using a generic driver. </a:t>
            </a:r>
            <a:r>
              <a:rPr lang="en-US" sz="1800" dirty="0"/>
              <a:t>Look in the family folder to see which setup modules are available for your device.</a:t>
            </a:r>
          </a:p>
          <a:p>
            <a:pPr marL="274320" lvl="1" indent="0">
              <a:spcBef>
                <a:spcPts val="600"/>
              </a:spcBef>
              <a:buNone/>
            </a:pPr>
            <a:r>
              <a:rPr lang="en-US" sz="1400" dirty="0" smtClean="0">
                <a:solidFill>
                  <a:schemeClr val="accent5"/>
                </a:solidFill>
                <a:latin typeface="Courier10 BT" panose="02070509030505020404" pitchFamily="49" charset="0"/>
              </a:rPr>
              <a:t>ipc_3_xx_pp_bb/packages/ti/</a:t>
            </a:r>
            <a:r>
              <a:rPr lang="en-US" sz="1400" dirty="0" err="1" smtClean="0">
                <a:solidFill>
                  <a:schemeClr val="accent5"/>
                </a:solidFill>
                <a:latin typeface="Courier10 BT" panose="02070509030505020404" pitchFamily="49" charset="0"/>
              </a:rPr>
              <a:t>sdo</a:t>
            </a:r>
            <a:r>
              <a:rPr lang="en-US" sz="1400" dirty="0" smtClean="0">
                <a:solidFill>
                  <a:schemeClr val="accent5"/>
                </a:solidFill>
                <a:latin typeface="Courier10 BT" panose="02070509030505020404" pitchFamily="49" charset="0"/>
              </a:rPr>
              <a:t>/</a:t>
            </a:r>
            <a:r>
              <a:rPr lang="en-US" sz="1400" dirty="0" err="1" smtClean="0">
                <a:solidFill>
                  <a:schemeClr val="accent5"/>
                </a:solidFill>
                <a:latin typeface="Courier10 BT" panose="02070509030505020404" pitchFamily="49" charset="0"/>
              </a:rPr>
              <a:t>ipc</a:t>
            </a:r>
            <a:r>
              <a:rPr lang="en-US" sz="1400" dirty="0" smtClean="0">
                <a:solidFill>
                  <a:schemeClr val="accent5"/>
                </a:solidFill>
                <a:latin typeface="Courier10 BT" panose="02070509030505020404" pitchFamily="49" charset="0"/>
              </a:rPr>
              <a:t>/family</a:t>
            </a:r>
          </a:p>
          <a:p>
            <a:r>
              <a:rPr lang="en-US" sz="1800" dirty="0" smtClean="0"/>
              <a:t>Here is an example for the C647x device.</a:t>
            </a:r>
          </a:p>
          <a:p>
            <a:pPr marL="274320" lvl="1" indent="0">
              <a:spcBef>
                <a:spcPts val="600"/>
              </a:spcBef>
              <a:buNone/>
            </a:pPr>
            <a:r>
              <a:rPr lang="en-US" sz="1400" dirty="0" smtClean="0">
                <a:solidFill>
                  <a:schemeClr val="accent5"/>
                </a:solidFill>
                <a:latin typeface="Courier10 BT" panose="02070509030505020404" pitchFamily="49" charset="0"/>
              </a:rPr>
              <a:t>ipc_3_xx_pp_bb/packages/ti/</a:t>
            </a:r>
            <a:r>
              <a:rPr lang="en-US" sz="1400" dirty="0" err="1" smtClean="0">
                <a:solidFill>
                  <a:schemeClr val="accent5"/>
                </a:solidFill>
                <a:latin typeface="Courier10 BT" panose="02070509030505020404" pitchFamily="49" charset="0"/>
              </a:rPr>
              <a:t>sdo</a:t>
            </a:r>
            <a:r>
              <a:rPr lang="en-US" sz="1400" dirty="0" smtClean="0">
                <a:solidFill>
                  <a:schemeClr val="accent5"/>
                </a:solidFill>
                <a:latin typeface="Courier10 BT" panose="02070509030505020404" pitchFamily="49" charset="0"/>
              </a:rPr>
              <a:t>/</a:t>
            </a:r>
            <a:r>
              <a:rPr lang="en-US" sz="1400" dirty="0" err="1" smtClean="0">
                <a:solidFill>
                  <a:schemeClr val="accent5"/>
                </a:solidFill>
                <a:latin typeface="Courier10 BT" panose="02070509030505020404" pitchFamily="49" charset="0"/>
              </a:rPr>
              <a:t>ipc</a:t>
            </a:r>
            <a:r>
              <a:rPr lang="en-US" sz="1400" dirty="0" smtClean="0">
                <a:solidFill>
                  <a:schemeClr val="accent5"/>
                </a:solidFill>
                <a:latin typeface="Courier10 BT" panose="02070509030505020404" pitchFamily="49" charset="0"/>
              </a:rPr>
              <a:t>/family/c647x</a:t>
            </a:r>
          </a:p>
          <a:p>
            <a:pPr marL="274320" lvl="1" indent="0">
              <a:spcBef>
                <a:spcPts val="0"/>
              </a:spcBef>
              <a:buNone/>
            </a:pPr>
            <a:r>
              <a:rPr lang="en-US" sz="800" dirty="0" smtClean="0">
                <a:solidFill>
                  <a:schemeClr val="accent5"/>
                </a:solidFill>
                <a:latin typeface="Courier10 BT" panose="02070509030505020404" pitchFamily="49" charset="0"/>
              </a:rPr>
              <a:t/>
            </a:r>
            <a:br>
              <a:rPr lang="en-US" sz="800" dirty="0" smtClean="0">
                <a:solidFill>
                  <a:schemeClr val="accent5"/>
                </a:solidFill>
                <a:latin typeface="Courier10 BT" panose="02070509030505020404" pitchFamily="49" charset="0"/>
              </a:rPr>
            </a:br>
            <a:r>
              <a:rPr lang="en-US" sz="1400" dirty="0" err="1" smtClean="0">
                <a:solidFill>
                  <a:schemeClr val="accent5"/>
                </a:solidFill>
                <a:latin typeface="Courier10 BT" panose="02070509030505020404" pitchFamily="49" charset="0"/>
              </a:rPr>
              <a:t>NotifySetup.xdc</a:t>
            </a:r>
            <a:r>
              <a:rPr lang="en-US" sz="1400" dirty="0" smtClean="0">
                <a:latin typeface="Courier10 BT" panose="02070509030505020404" pitchFamily="49" charset="0"/>
              </a:rPr>
              <a:t> – (default)</a:t>
            </a:r>
            <a:r>
              <a:rPr lang="en-US" sz="1400" dirty="0" smtClean="0">
                <a:solidFill>
                  <a:schemeClr val="accent5"/>
                </a:solidFill>
                <a:latin typeface="Courier10 BT" panose="02070509030505020404" pitchFamily="49" charset="0"/>
              </a:rPr>
              <a:t/>
            </a:r>
            <a:br>
              <a:rPr lang="en-US" sz="1400" dirty="0" smtClean="0">
                <a:solidFill>
                  <a:schemeClr val="accent5"/>
                </a:solidFill>
                <a:latin typeface="Courier10 BT" panose="02070509030505020404" pitchFamily="49" charset="0"/>
              </a:rPr>
            </a:br>
            <a:r>
              <a:rPr lang="en-US" sz="1400" dirty="0" err="1" smtClean="0">
                <a:solidFill>
                  <a:schemeClr val="accent5"/>
                </a:solidFill>
                <a:latin typeface="Courier10 BT" panose="02070509030505020404" pitchFamily="49" charset="0"/>
              </a:rPr>
              <a:t>NotifyCircSetup.xdc</a:t>
            </a:r>
            <a:endParaRPr lang="en-US" sz="1400" dirty="0" smtClean="0">
              <a:solidFill>
                <a:schemeClr val="accent5"/>
              </a:solidFill>
              <a:latin typeface="Courier10 BT" panose="02070509030505020404" pitchFamily="49" charset="0"/>
            </a:endParaRPr>
          </a:p>
          <a:p>
            <a:r>
              <a:rPr lang="en-US" sz="1800" dirty="0" smtClean="0"/>
              <a:t>Here is an example for ti81xx device.</a:t>
            </a:r>
          </a:p>
          <a:p>
            <a:pPr marL="274320" lvl="1" indent="0">
              <a:spcBef>
                <a:spcPts val="600"/>
              </a:spcBef>
              <a:buNone/>
            </a:pPr>
            <a:r>
              <a:rPr lang="en-US" sz="1400" dirty="0" smtClean="0">
                <a:solidFill>
                  <a:schemeClr val="accent5"/>
                </a:solidFill>
                <a:latin typeface="Courier10 BT" panose="02070509030505020404" pitchFamily="49" charset="0"/>
              </a:rPr>
              <a:t>ipc_3_xx_pp_bb/packages/ti/</a:t>
            </a:r>
            <a:r>
              <a:rPr lang="en-US" sz="1400" dirty="0" err="1" smtClean="0">
                <a:solidFill>
                  <a:schemeClr val="accent5"/>
                </a:solidFill>
                <a:latin typeface="Courier10 BT" panose="02070509030505020404" pitchFamily="49" charset="0"/>
              </a:rPr>
              <a:t>sdo</a:t>
            </a:r>
            <a:r>
              <a:rPr lang="en-US" sz="1400" dirty="0" smtClean="0">
                <a:solidFill>
                  <a:schemeClr val="accent5"/>
                </a:solidFill>
                <a:latin typeface="Courier10 BT" panose="02070509030505020404" pitchFamily="49" charset="0"/>
              </a:rPr>
              <a:t>/</a:t>
            </a:r>
            <a:r>
              <a:rPr lang="en-US" sz="1400" dirty="0" err="1" smtClean="0">
                <a:solidFill>
                  <a:schemeClr val="accent5"/>
                </a:solidFill>
                <a:latin typeface="Courier10 BT" panose="02070509030505020404" pitchFamily="49" charset="0"/>
              </a:rPr>
              <a:t>ipc</a:t>
            </a:r>
            <a:r>
              <a:rPr lang="en-US" sz="1400" dirty="0" smtClean="0">
                <a:solidFill>
                  <a:schemeClr val="accent5"/>
                </a:solidFill>
                <a:latin typeface="Courier10 BT" panose="02070509030505020404" pitchFamily="49" charset="0"/>
              </a:rPr>
              <a:t>/family/ti81xx</a:t>
            </a:r>
          </a:p>
          <a:p>
            <a:pPr marL="274320" lvl="1" indent="0">
              <a:spcBef>
                <a:spcPts val="0"/>
              </a:spcBef>
              <a:buNone/>
            </a:pPr>
            <a:endParaRPr lang="en-US" sz="800" dirty="0">
              <a:solidFill>
                <a:schemeClr val="accent5"/>
              </a:solidFill>
              <a:latin typeface="Courier10 BT" panose="02070509030505020404" pitchFamily="49" charset="0"/>
            </a:endParaRPr>
          </a:p>
          <a:p>
            <a:pPr marL="274320" lvl="1" indent="0">
              <a:spcBef>
                <a:spcPts val="0"/>
              </a:spcBef>
              <a:buNone/>
            </a:pPr>
            <a:r>
              <a:rPr lang="en-US" sz="1400" dirty="0" err="1" smtClean="0">
                <a:solidFill>
                  <a:schemeClr val="accent5"/>
                </a:solidFill>
                <a:latin typeface="Courier10 BT" panose="02070509030505020404" pitchFamily="49" charset="0"/>
              </a:rPr>
              <a:t>NotifySetup.xdc</a:t>
            </a:r>
            <a:r>
              <a:rPr lang="en-US" sz="1400" dirty="0" smtClean="0">
                <a:solidFill>
                  <a:schemeClr val="accent5"/>
                </a:solidFill>
                <a:latin typeface="Courier10 BT" panose="02070509030505020404" pitchFamily="49" charset="0"/>
              </a:rPr>
              <a:t> </a:t>
            </a:r>
            <a:r>
              <a:rPr lang="en-US" sz="1400" dirty="0" smtClean="0">
                <a:latin typeface="Courier10 BT" panose="02070509030505020404" pitchFamily="49" charset="0"/>
              </a:rPr>
              <a:t>– (default)</a:t>
            </a:r>
            <a:r>
              <a:rPr lang="en-US" sz="1400" dirty="0" smtClean="0">
                <a:solidFill>
                  <a:schemeClr val="accent5"/>
                </a:solidFill>
                <a:latin typeface="Courier10 BT" panose="02070509030505020404" pitchFamily="49" charset="0"/>
              </a:rPr>
              <a:t/>
            </a:r>
            <a:br>
              <a:rPr lang="en-US" sz="1400" dirty="0" smtClean="0">
                <a:solidFill>
                  <a:schemeClr val="accent5"/>
                </a:solidFill>
                <a:latin typeface="Courier10 BT" panose="02070509030505020404" pitchFamily="49" charset="0"/>
              </a:rPr>
            </a:br>
            <a:r>
              <a:rPr lang="en-US" sz="1400" dirty="0" err="1" smtClean="0">
                <a:solidFill>
                  <a:schemeClr val="accent5"/>
                </a:solidFill>
                <a:latin typeface="Courier10 BT" panose="02070509030505020404" pitchFamily="49" charset="0"/>
              </a:rPr>
              <a:t>NotifyCircSetup.xdc</a:t>
            </a:r>
            <a:r>
              <a:rPr lang="en-US" sz="1400" dirty="0" smtClean="0">
                <a:solidFill>
                  <a:schemeClr val="accent5"/>
                </a:solidFill>
                <a:latin typeface="Courier10 BT" panose="02070509030505020404" pitchFamily="49" charset="0"/>
              </a:rPr>
              <a:t/>
            </a:r>
            <a:br>
              <a:rPr lang="en-US" sz="1400" dirty="0" smtClean="0">
                <a:solidFill>
                  <a:schemeClr val="accent5"/>
                </a:solidFill>
                <a:latin typeface="Courier10 BT" panose="02070509030505020404" pitchFamily="49" charset="0"/>
              </a:rPr>
            </a:br>
            <a:r>
              <a:rPr lang="en-US" sz="1400" dirty="0" err="1" smtClean="0">
                <a:solidFill>
                  <a:schemeClr val="accent5"/>
                </a:solidFill>
                <a:latin typeface="Courier10 BT" panose="02070509030505020404" pitchFamily="49" charset="0"/>
              </a:rPr>
              <a:t>NotifyMbxSetup.xdc</a:t>
            </a:r>
            <a:endParaRPr lang="en-US" sz="1400" dirty="0">
              <a:solidFill>
                <a:schemeClr val="accent5"/>
              </a:solidFill>
              <a:latin typeface="Courier10 BT" panose="02070509030505020404" pitchFamily="49" charset="0"/>
            </a:endParaRP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102</a:t>
            </a:fld>
            <a:endParaRPr lang="en-US" dirty="0"/>
          </a:p>
        </p:txBody>
      </p:sp>
    </p:spTree>
    <p:extLst>
      <p:ext uri="{BB962C8B-B14F-4D97-AF65-F5344CB8AC3E}">
        <p14:creationId xmlns:p14="http://schemas.microsoft.com/office/powerpoint/2010/main" val="338110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IPC </a:t>
            </a:r>
            <a:r>
              <a:rPr lang="en-US" dirty="0"/>
              <a:t>Optimization — </a:t>
            </a:r>
            <a:r>
              <a:rPr lang="en-US" dirty="0" smtClean="0"/>
              <a:t>notify driver</a:t>
            </a:r>
            <a:endParaRPr lang="en-US" dirty="0"/>
          </a:p>
        </p:txBody>
      </p:sp>
      <p:sp>
        <p:nvSpPr>
          <p:cNvPr id="2" name="Content Placeholder 1"/>
          <p:cNvSpPr>
            <a:spLocks noGrp="1"/>
          </p:cNvSpPr>
          <p:nvPr>
            <p:ph idx="1"/>
          </p:nvPr>
        </p:nvSpPr>
        <p:spPr>
          <a:xfrm>
            <a:off x="304800" y="1295400"/>
            <a:ext cx="8763000" cy="4876800"/>
          </a:xfrm>
        </p:spPr>
        <p:txBody>
          <a:bodyPr>
            <a:normAutofit/>
          </a:bodyPr>
          <a:lstStyle/>
          <a:p>
            <a:r>
              <a:rPr lang="en-US" dirty="0" smtClean="0"/>
              <a:t>Example configuration for C647x</a:t>
            </a:r>
          </a:p>
          <a:p>
            <a:pPr marL="274320" lvl="1" indent="0">
              <a:spcBef>
                <a:spcPts val="1200"/>
              </a:spcBef>
              <a:buNone/>
            </a:pP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smtClean="0">
                <a:solidFill>
                  <a:schemeClr val="accent5"/>
                </a:solidFill>
                <a:latin typeface="Courier10 BT" panose="02070509030505020404" pitchFamily="49" charset="0"/>
              </a:rPr>
              <a:t>Notify</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ti.sdo.ipc.Notify</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Notify</a:t>
            </a:r>
            <a:r>
              <a:rPr lang="en-US" sz="1400" dirty="0" err="1" smtClean="0">
                <a:latin typeface="Courier10 BT" panose="02070509030505020404" pitchFamily="49" charset="0"/>
              </a:rPr>
              <a:t>.SetupProxy</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smtClean="0">
                <a:solidFill>
                  <a:srgbClr val="0B8000"/>
                </a:solidFill>
                <a:latin typeface="Courier10 BT" panose="02070509030505020404" pitchFamily="49" charset="0"/>
              </a:rPr>
              <a:t>ti.sdo.ipc.family.c647x.NotifyMbxSetup</a:t>
            </a:r>
            <a:r>
              <a:rPr lang="en-US" sz="1400" dirty="0" smtClean="0">
                <a:latin typeface="Courier10 BT" panose="02070509030505020404" pitchFamily="49" charset="0"/>
              </a:rPr>
              <a:t>');</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103</a:t>
            </a:fld>
            <a:endParaRPr lang="en-US" dirty="0"/>
          </a:p>
        </p:txBody>
      </p:sp>
    </p:spTree>
    <p:extLst>
      <p:ext uri="{BB962C8B-B14F-4D97-AF65-F5344CB8AC3E}">
        <p14:creationId xmlns:p14="http://schemas.microsoft.com/office/powerpoint/2010/main" val="1782679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IPC </a:t>
            </a:r>
            <a:r>
              <a:rPr lang="en-US" dirty="0"/>
              <a:t>Optimization — </a:t>
            </a:r>
            <a:r>
              <a:rPr lang="en-US" dirty="0" smtClean="0"/>
              <a:t>Vayu notify driver</a:t>
            </a:r>
            <a:endParaRPr lang="en-US" dirty="0"/>
          </a:p>
        </p:txBody>
      </p:sp>
      <p:sp>
        <p:nvSpPr>
          <p:cNvPr id="2" name="Content Placeholder 1"/>
          <p:cNvSpPr>
            <a:spLocks noGrp="1"/>
          </p:cNvSpPr>
          <p:nvPr>
            <p:ph idx="1"/>
          </p:nvPr>
        </p:nvSpPr>
        <p:spPr>
          <a:xfrm>
            <a:off x="457200" y="1295400"/>
            <a:ext cx="8305800" cy="4876800"/>
          </a:xfrm>
        </p:spPr>
        <p:txBody>
          <a:bodyPr>
            <a:normAutofit/>
          </a:bodyPr>
          <a:lstStyle/>
          <a:p>
            <a:r>
              <a:rPr lang="en-US" dirty="0" smtClean="0"/>
              <a:t>Vayu notify driver configuration is different!</a:t>
            </a:r>
          </a:p>
          <a:p>
            <a:r>
              <a:rPr lang="en-US" dirty="0" smtClean="0"/>
              <a:t>There is only one notify setup module for Vayu.</a:t>
            </a:r>
          </a:p>
          <a:p>
            <a:pPr marL="274320" lvl="1" indent="0">
              <a:buNone/>
            </a:pPr>
            <a:r>
              <a:rPr lang="en-US" sz="1800" dirty="0" err="1" smtClean="0">
                <a:solidFill>
                  <a:schemeClr val="accent5"/>
                </a:solidFill>
                <a:latin typeface="Courier10 BT" panose="02070509030505020404" pitchFamily="49" charset="0"/>
              </a:rPr>
              <a:t>ti.sdo.ipc.family.vayu.NotifySetup</a:t>
            </a:r>
            <a:endParaRPr lang="en-US" sz="1800" dirty="0" smtClean="0">
              <a:solidFill>
                <a:schemeClr val="accent5"/>
              </a:solidFill>
              <a:latin typeface="Courier10 BT" panose="02070509030505020404" pitchFamily="49" charset="0"/>
            </a:endParaRPr>
          </a:p>
          <a:p>
            <a:r>
              <a:rPr lang="en-US" dirty="0" smtClean="0"/>
              <a:t>Available notify drivers on Vayu.</a:t>
            </a:r>
          </a:p>
          <a:p>
            <a:pPr marL="274320" lvl="1" indent="0">
              <a:buNone/>
            </a:pPr>
            <a:r>
              <a:rPr lang="en-US" sz="1800" dirty="0" err="1" smtClean="0">
                <a:solidFill>
                  <a:schemeClr val="accent5"/>
                </a:solidFill>
                <a:latin typeface="Courier10 BT" panose="02070509030505020404" pitchFamily="49" charset="0"/>
              </a:rPr>
              <a:t>ti.sdo.ipc.notifyDrivers.NotifyDriverShm</a:t>
            </a:r>
            <a:r>
              <a:rPr lang="en-US" sz="1800" dirty="0" smtClean="0">
                <a:solidFill>
                  <a:schemeClr val="accent5"/>
                </a:solidFill>
                <a:latin typeface="Courier10 BT" panose="02070509030505020404" pitchFamily="49" charset="0"/>
              </a:rPr>
              <a:t> </a:t>
            </a:r>
            <a:r>
              <a:rPr lang="en-US" sz="1800" dirty="0" smtClean="0">
                <a:latin typeface="Courier10 BT" panose="02070509030505020404" pitchFamily="49" charset="0"/>
              </a:rPr>
              <a:t>– (default)</a:t>
            </a:r>
            <a:r>
              <a:rPr lang="en-US" sz="1800" dirty="0" smtClean="0">
                <a:solidFill>
                  <a:schemeClr val="accent5"/>
                </a:solidFill>
                <a:latin typeface="Courier10 BT" panose="02070509030505020404" pitchFamily="49" charset="0"/>
              </a:rPr>
              <a:t/>
            </a:r>
            <a:br>
              <a:rPr lang="en-US" sz="1800" dirty="0" smtClean="0">
                <a:solidFill>
                  <a:schemeClr val="accent5"/>
                </a:solidFill>
                <a:latin typeface="Courier10 BT" panose="02070509030505020404" pitchFamily="49" charset="0"/>
              </a:rPr>
            </a:br>
            <a:r>
              <a:rPr lang="en-US" sz="1800" dirty="0" err="1" smtClean="0">
                <a:solidFill>
                  <a:schemeClr val="accent5"/>
                </a:solidFill>
                <a:latin typeface="Courier10 BT" panose="02070509030505020404" pitchFamily="49" charset="0"/>
              </a:rPr>
              <a:t>ti.sdo.ipc.family.vayu.NotifyDriverMbx</a:t>
            </a:r>
            <a:endParaRPr lang="en-US" sz="1800" dirty="0" smtClean="0">
              <a:solidFill>
                <a:schemeClr val="accent5"/>
              </a:solidFill>
              <a:latin typeface="Courier10 BT" panose="02070509030505020404" pitchFamily="49" charset="0"/>
            </a:endParaRPr>
          </a:p>
          <a:p>
            <a:r>
              <a:rPr lang="en-US" dirty="0" smtClean="0"/>
              <a:t>Notify driver configuration is specified for each connection.</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104</a:t>
            </a:fld>
            <a:endParaRPr lang="en-US" dirty="0"/>
          </a:p>
        </p:txBody>
      </p:sp>
    </p:spTree>
    <p:extLst>
      <p:ext uri="{BB962C8B-B14F-4D97-AF65-F5344CB8AC3E}">
        <p14:creationId xmlns:p14="http://schemas.microsoft.com/office/powerpoint/2010/main" val="2694690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IPC </a:t>
            </a:r>
            <a:r>
              <a:rPr lang="en-US" dirty="0"/>
              <a:t>Optimization — </a:t>
            </a:r>
            <a:r>
              <a:rPr lang="en-US" dirty="0" smtClean="0"/>
              <a:t>Vayu notify driver</a:t>
            </a:r>
            <a:endParaRPr lang="en-US" dirty="0"/>
          </a:p>
        </p:txBody>
      </p:sp>
      <p:sp>
        <p:nvSpPr>
          <p:cNvPr id="2" name="Content Placeholder 1"/>
          <p:cNvSpPr>
            <a:spLocks noGrp="1"/>
          </p:cNvSpPr>
          <p:nvPr>
            <p:ph idx="1"/>
          </p:nvPr>
        </p:nvSpPr>
        <p:spPr>
          <a:xfrm>
            <a:off x="304800" y="1295400"/>
            <a:ext cx="8763000" cy="4876800"/>
          </a:xfrm>
        </p:spPr>
        <p:txBody>
          <a:bodyPr>
            <a:normAutofit/>
          </a:bodyPr>
          <a:lstStyle/>
          <a:p>
            <a:r>
              <a:rPr lang="en-US" dirty="0" smtClean="0"/>
              <a:t>Example configuration for Vayu (on DSP1)</a:t>
            </a:r>
          </a:p>
          <a:p>
            <a:pPr marL="274320" lvl="1" indent="0">
              <a:spcBef>
                <a:spcPts val="1200"/>
              </a:spcBef>
              <a:buNone/>
            </a:pP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err="1" smtClean="0">
                <a:solidFill>
                  <a:schemeClr val="accent5"/>
                </a:solidFill>
                <a:latin typeface="Courier10 BT" panose="02070509030505020404" pitchFamily="49" charset="0"/>
              </a:rPr>
              <a:t>NotifySetup</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ti.sdo.ipc.family.vayu.NotifySetup</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smtClean="0">
                <a:latin typeface="Courier10 BT" panose="02070509030505020404" pitchFamily="49" charset="0"/>
              </a:rPr>
              <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NotifySetup</a:t>
            </a:r>
            <a:r>
              <a:rPr lang="en-US" sz="1400" dirty="0" err="1" smtClean="0">
                <a:latin typeface="Courier10 BT" panose="02070509030505020404" pitchFamily="49" charset="0"/>
              </a:rPr>
              <a:t>.connections.$add</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smtClean="0">
                <a:latin typeface="Courier10 BT" panose="02070509030505020404" pitchFamily="49" charset="0"/>
              </a:rPr>
              <a:t>    new </a:t>
            </a:r>
            <a:r>
              <a:rPr lang="en-US" sz="1400" dirty="0" err="1" smtClean="0">
                <a:solidFill>
                  <a:schemeClr val="accent5"/>
                </a:solidFill>
                <a:latin typeface="Courier10 BT" panose="02070509030505020404" pitchFamily="49" charset="0"/>
              </a:rPr>
              <a:t>NotifySetup</a:t>
            </a:r>
            <a:r>
              <a:rPr lang="en-US" sz="1400" dirty="0" err="1" smtClean="0">
                <a:latin typeface="Courier10 BT" panose="02070509030505020404" pitchFamily="49" charset="0"/>
              </a:rPr>
              <a:t>.Connection</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smtClean="0">
                <a:latin typeface="Courier10 BT" panose="02070509030505020404" pitchFamily="49" charset="0"/>
              </a:rPr>
              <a:t>        </a:t>
            </a:r>
            <a:r>
              <a:rPr lang="en-US" sz="1400" dirty="0" err="1" smtClean="0">
                <a:latin typeface="Courier10 BT" panose="02070509030505020404" pitchFamily="49" charset="0"/>
              </a:rPr>
              <a:t>procName</a:t>
            </a:r>
            <a:r>
              <a:rPr lang="en-US" sz="1400" dirty="0" smtClean="0">
                <a:latin typeface="Courier10 BT" panose="02070509030505020404" pitchFamily="49" charset="0"/>
              </a:rPr>
              <a:t>: </a:t>
            </a:r>
            <a:r>
              <a:rPr lang="en-US" sz="1400" dirty="0">
                <a:latin typeface="Courier10 BT" panose="02070509030505020404" pitchFamily="49" charset="0"/>
              </a:rPr>
              <a:t>"</a:t>
            </a:r>
            <a:r>
              <a:rPr lang="en-US" sz="1400" dirty="0" smtClean="0">
                <a:latin typeface="Courier10 BT" panose="02070509030505020404" pitchFamily="49" charset="0"/>
              </a:rPr>
              <a:t>EVE1",</a:t>
            </a:r>
            <a:br>
              <a:rPr lang="en-US" sz="1400" dirty="0" smtClean="0">
                <a:latin typeface="Courier10 BT" panose="02070509030505020404" pitchFamily="49" charset="0"/>
              </a:rPr>
            </a:br>
            <a:r>
              <a:rPr lang="en-US" sz="1400" dirty="0" smtClean="0">
                <a:latin typeface="Courier10 BT" panose="02070509030505020404" pitchFamily="49" charset="0"/>
              </a:rPr>
              <a:t>        driver: </a:t>
            </a:r>
            <a:r>
              <a:rPr lang="en-US" sz="1400" dirty="0" err="1" smtClean="0">
                <a:latin typeface="Courier10 BT" panose="02070509030505020404" pitchFamily="49" charset="0"/>
              </a:rPr>
              <a:t>NotifySetup.Driver_MAILBOX</a:t>
            </a:r>
            <a:r>
              <a:rPr lang="en-US" sz="1400" dirty="0" smtClean="0">
                <a:latin typeface="Courier10 BT" panose="02070509030505020404" pitchFamily="49" charset="0"/>
              </a:rPr>
              <a:t/>
            </a:r>
            <a:br>
              <a:rPr lang="en-US" sz="1400" dirty="0" smtClean="0">
                <a:latin typeface="Courier10 BT" panose="02070509030505020404" pitchFamily="49" charset="0"/>
              </a:rPr>
            </a:br>
            <a:r>
              <a:rPr lang="en-US" sz="1400" dirty="0" smtClean="0">
                <a:latin typeface="Courier10 BT" panose="02070509030505020404" pitchFamily="49" charset="0"/>
              </a:rPr>
              <a:t>    })</a:t>
            </a:r>
            <a:br>
              <a:rPr lang="en-US" sz="1400" dirty="0" smtClean="0">
                <a:latin typeface="Courier10 BT" panose="02070509030505020404" pitchFamily="49" charset="0"/>
              </a:rPr>
            </a:br>
            <a:r>
              <a:rPr lang="en-US" sz="1400" dirty="0" smtClean="0">
                <a:latin typeface="Courier10 BT" panose="02070509030505020404" pitchFamily="49" charset="0"/>
              </a:rPr>
              <a:t>);</a:t>
            </a:r>
            <a:r>
              <a:rPr lang="en-US" sz="1400" dirty="0">
                <a:latin typeface="Courier10 BT" panose="02070509030505020404" pitchFamily="49" charset="0"/>
              </a:rPr>
              <a:t/>
            </a:r>
            <a:br>
              <a:rPr lang="en-US" sz="1400" dirty="0">
                <a:latin typeface="Courier10 BT" panose="02070509030505020404" pitchFamily="49" charset="0"/>
              </a:rPr>
            </a:br>
            <a:r>
              <a:rPr lang="en-US" sz="1400" dirty="0">
                <a:latin typeface="Courier10 BT" panose="02070509030505020404" pitchFamily="49" charset="0"/>
              </a:rPr>
              <a:t/>
            </a:r>
            <a:br>
              <a:rPr lang="en-US" sz="1400" dirty="0">
                <a:latin typeface="Courier10 BT" panose="02070509030505020404" pitchFamily="49" charset="0"/>
              </a:rPr>
            </a:br>
            <a:r>
              <a:rPr lang="en-US" sz="1400" dirty="0" err="1">
                <a:solidFill>
                  <a:schemeClr val="accent5"/>
                </a:solidFill>
                <a:latin typeface="Courier10 BT" panose="02070509030505020404" pitchFamily="49" charset="0"/>
              </a:rPr>
              <a:t>NotifySetup</a:t>
            </a:r>
            <a:r>
              <a:rPr lang="en-US" sz="1400" dirty="0" err="1">
                <a:latin typeface="Courier10 BT" panose="02070509030505020404" pitchFamily="49" charset="0"/>
              </a:rPr>
              <a:t>.connections.$add</a:t>
            </a:r>
            <a:r>
              <a:rPr lang="en-US" sz="1400" dirty="0">
                <a:latin typeface="Courier10 BT" panose="02070509030505020404" pitchFamily="49" charset="0"/>
              </a:rPr>
              <a:t>(</a:t>
            </a:r>
            <a:br>
              <a:rPr lang="en-US" sz="1400" dirty="0">
                <a:latin typeface="Courier10 BT" panose="02070509030505020404" pitchFamily="49" charset="0"/>
              </a:rPr>
            </a:br>
            <a:r>
              <a:rPr lang="en-US" sz="1400" dirty="0">
                <a:latin typeface="Courier10 BT" panose="02070509030505020404" pitchFamily="49" charset="0"/>
              </a:rPr>
              <a:t>    new </a:t>
            </a:r>
            <a:r>
              <a:rPr lang="en-US" sz="1400" dirty="0" err="1">
                <a:solidFill>
                  <a:schemeClr val="accent5"/>
                </a:solidFill>
                <a:latin typeface="Courier10 BT" panose="02070509030505020404" pitchFamily="49" charset="0"/>
              </a:rPr>
              <a:t>NotifySetup</a:t>
            </a:r>
            <a:r>
              <a:rPr lang="en-US" sz="1400" dirty="0" err="1">
                <a:latin typeface="Courier10 BT" panose="02070509030505020404" pitchFamily="49" charset="0"/>
              </a:rPr>
              <a:t>.Connection</a:t>
            </a:r>
            <a:r>
              <a:rPr lang="en-US" sz="1400" dirty="0">
                <a:latin typeface="Courier10 BT" panose="02070509030505020404" pitchFamily="49" charset="0"/>
              </a:rPr>
              <a:t>({</a:t>
            </a:r>
            <a:br>
              <a:rPr lang="en-US" sz="1400" dirty="0">
                <a:latin typeface="Courier10 BT" panose="02070509030505020404" pitchFamily="49" charset="0"/>
              </a:rPr>
            </a:br>
            <a:r>
              <a:rPr lang="en-US" sz="1400" dirty="0">
                <a:latin typeface="Courier10 BT" panose="02070509030505020404" pitchFamily="49" charset="0"/>
              </a:rPr>
              <a:t>        </a:t>
            </a:r>
            <a:r>
              <a:rPr lang="en-US" sz="1400" dirty="0" err="1">
                <a:latin typeface="Courier10 BT" panose="02070509030505020404" pitchFamily="49" charset="0"/>
              </a:rPr>
              <a:t>procName</a:t>
            </a:r>
            <a:r>
              <a:rPr lang="en-US" sz="1400" dirty="0">
                <a:latin typeface="Courier10 BT" panose="02070509030505020404" pitchFamily="49" charset="0"/>
              </a:rPr>
              <a:t>: </a:t>
            </a:r>
            <a:r>
              <a:rPr lang="en-US" sz="1400" dirty="0" smtClean="0">
                <a:latin typeface="Courier10 BT" panose="02070509030505020404" pitchFamily="49" charset="0"/>
              </a:rPr>
              <a:t>“DSP2",</a:t>
            </a:r>
            <a:r>
              <a:rPr lang="en-US" sz="1400" dirty="0">
                <a:latin typeface="Courier10 BT" panose="02070509030505020404" pitchFamily="49" charset="0"/>
              </a:rPr>
              <a:t/>
            </a:r>
            <a:br>
              <a:rPr lang="en-US" sz="1400" dirty="0">
                <a:latin typeface="Courier10 BT" panose="02070509030505020404" pitchFamily="49" charset="0"/>
              </a:rPr>
            </a:br>
            <a:r>
              <a:rPr lang="en-US" sz="1400" dirty="0">
                <a:latin typeface="Courier10 BT" panose="02070509030505020404" pitchFamily="49" charset="0"/>
              </a:rPr>
              <a:t>        driver: </a:t>
            </a:r>
            <a:r>
              <a:rPr lang="en-US" sz="1400" dirty="0" err="1" smtClean="0">
                <a:solidFill>
                  <a:schemeClr val="accent5"/>
                </a:solidFill>
                <a:latin typeface="Courier10 BT" panose="02070509030505020404" pitchFamily="49" charset="0"/>
              </a:rPr>
              <a:t>NotifySetup</a:t>
            </a:r>
            <a:r>
              <a:rPr lang="en-US" sz="1400" dirty="0" err="1" smtClean="0">
                <a:latin typeface="Courier10 BT" panose="02070509030505020404" pitchFamily="49" charset="0"/>
              </a:rPr>
              <a:t>.Driver_SHAREDMEMORY</a:t>
            </a:r>
            <a:r>
              <a:rPr lang="en-US" sz="1400" dirty="0">
                <a:latin typeface="Courier10 BT" panose="02070509030505020404" pitchFamily="49" charset="0"/>
              </a:rPr>
              <a:t/>
            </a:r>
            <a:br>
              <a:rPr lang="en-US" sz="1400" dirty="0">
                <a:latin typeface="Courier10 BT" panose="02070509030505020404" pitchFamily="49" charset="0"/>
              </a:rPr>
            </a:br>
            <a:r>
              <a:rPr lang="en-US" sz="1400" dirty="0">
                <a:latin typeface="Courier10 BT" panose="02070509030505020404" pitchFamily="49" charset="0"/>
              </a:rPr>
              <a:t>    })</a:t>
            </a:r>
            <a:br>
              <a:rPr lang="en-US" sz="1400" dirty="0">
                <a:latin typeface="Courier10 BT" panose="02070509030505020404" pitchFamily="49" charset="0"/>
              </a:rPr>
            </a:br>
            <a:r>
              <a:rPr lang="en-US" sz="1400" dirty="0" smtClean="0">
                <a:latin typeface="Courier10 BT" panose="02070509030505020404" pitchFamily="49" charset="0"/>
              </a:rPr>
              <a:t>);</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105</a:t>
            </a:fld>
            <a:endParaRPr lang="en-US" dirty="0"/>
          </a:p>
        </p:txBody>
      </p:sp>
    </p:spTree>
    <p:extLst>
      <p:ext uri="{BB962C8B-B14F-4D97-AF65-F5344CB8AC3E}">
        <p14:creationId xmlns:p14="http://schemas.microsoft.com/office/powerpoint/2010/main" val="1492426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698371" name="Rectangle 3"/>
          <p:cNvSpPr>
            <a:spLocks noGrp="1" noChangeArrowheads="1"/>
          </p:cNvSpPr>
          <p:nvPr>
            <p:ph idx="1"/>
          </p:nvPr>
        </p:nvSpPr>
        <p:spPr/>
        <p:txBody>
          <a:bodyPr/>
          <a:lstStyle/>
          <a:p>
            <a:r>
              <a:rPr lang="en-US" dirty="0" smtClean="0"/>
              <a:t>Overview</a:t>
            </a:r>
          </a:p>
          <a:p>
            <a:r>
              <a:rPr lang="en-US" dirty="0" smtClean="0"/>
              <a:t>IPC Modules</a:t>
            </a:r>
          </a:p>
          <a:p>
            <a:r>
              <a:rPr lang="en-US" dirty="0" smtClean="0"/>
              <a:t>Configuration</a:t>
            </a:r>
          </a:p>
          <a:p>
            <a:r>
              <a:rPr lang="en-US" dirty="0" smtClean="0"/>
              <a:t>Scalability</a:t>
            </a:r>
          </a:p>
          <a:p>
            <a:r>
              <a:rPr lang="en-US" dirty="0" smtClean="0"/>
              <a:t>Optimization</a:t>
            </a:r>
          </a:p>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Footnotes</a:t>
            </a:r>
          </a:p>
        </p:txBody>
      </p:sp>
      <p:sp>
        <p:nvSpPr>
          <p:cNvPr id="5" name="Footer Placeholder 4"/>
          <p:cNvSpPr>
            <a:spLocks noGrp="1"/>
          </p:cNvSpPr>
          <p:nvPr>
            <p:ph type="ftr" sz="quarter" idx="11"/>
          </p:nvPr>
        </p:nvSpPr>
        <p:spPr/>
        <p:txBody>
          <a:bodyPr/>
          <a:lstStyle/>
          <a:p>
            <a:r>
              <a:rPr lang="en-US"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106</a:t>
            </a:fld>
            <a:endParaRPr lang="en-US" dirty="0"/>
          </a:p>
        </p:txBody>
      </p:sp>
    </p:spTree>
    <p:extLst>
      <p:ext uri="{BB962C8B-B14F-4D97-AF65-F5344CB8AC3E}">
        <p14:creationId xmlns:p14="http://schemas.microsoft.com/office/powerpoint/2010/main" val="565462894"/>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r>
              <a:rPr lang="en-US" dirty="0" smtClean="0"/>
              <a:t>Footnotes — Examples</a:t>
            </a:r>
            <a:endParaRPr lang="en-US" dirty="0"/>
          </a:p>
        </p:txBody>
      </p:sp>
      <p:sp>
        <p:nvSpPr>
          <p:cNvPr id="886787" name="Rectangle 3"/>
          <p:cNvSpPr>
            <a:spLocks noGrp="1" noChangeArrowheads="1"/>
          </p:cNvSpPr>
          <p:nvPr>
            <p:ph idx="1"/>
          </p:nvPr>
        </p:nvSpPr>
        <p:spPr/>
        <p:txBody>
          <a:bodyPr/>
          <a:lstStyle/>
          <a:p>
            <a:r>
              <a:rPr lang="en-US" dirty="0" smtClean="0"/>
              <a:t>Examples are provided in the following location.</a:t>
            </a:r>
          </a:p>
          <a:p>
            <a:pPr lvl="1"/>
            <a:r>
              <a:rPr lang="en-US" sz="1800" dirty="0" smtClean="0">
                <a:solidFill>
                  <a:schemeClr val="accent5"/>
                </a:solidFill>
                <a:latin typeface="Courier10 BT" panose="02070509030505020404" pitchFamily="49" charset="0"/>
              </a:rPr>
              <a:t>ipc_3_xx_pp_bb/examples/&lt;platform&gt;</a:t>
            </a:r>
          </a:p>
          <a:p>
            <a:r>
              <a:rPr lang="en-US" dirty="0" smtClean="0"/>
              <a:t>Examples are platform and OS-specific. Not all examples are provided for all environments.</a:t>
            </a:r>
          </a:p>
          <a:p>
            <a:pPr lvl="1"/>
            <a:r>
              <a:rPr lang="en-US" dirty="0" err="1" smtClean="0"/>
              <a:t>Makefile</a:t>
            </a:r>
            <a:r>
              <a:rPr lang="en-US" dirty="0" smtClean="0"/>
              <a:t>-based, demonstrating multicore-friendly build model</a:t>
            </a:r>
          </a:p>
          <a:p>
            <a:pPr lvl="1"/>
            <a:r>
              <a:rPr lang="en-US" dirty="0" smtClean="0"/>
              <a:t>Developed independent of specific SDKs, so memory maps don’t always align.</a:t>
            </a:r>
          </a:p>
          <a:p>
            <a:r>
              <a:rPr lang="en-US" dirty="0" smtClean="0"/>
              <a:t>Use DRA7xx_bios_elf for Vayu platform</a:t>
            </a:r>
          </a:p>
          <a:p>
            <a:pPr lvl="1"/>
            <a:r>
              <a:rPr lang="en-US" dirty="0" smtClean="0"/>
              <a:t>DRA7xx = platform</a:t>
            </a:r>
          </a:p>
          <a:p>
            <a:pPr lvl="1"/>
            <a:r>
              <a:rPr lang="en-US" dirty="0" smtClean="0"/>
              <a:t>bios = host operating system (i.e. SYS/BIOS on all processors)</a:t>
            </a:r>
          </a:p>
          <a:p>
            <a:pPr lvl="1"/>
            <a:r>
              <a:rPr lang="en-US" dirty="0" smtClean="0"/>
              <a:t>elf = ELF tool chain</a:t>
            </a:r>
            <a:endParaRPr lang="en-US" dirty="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107</a:t>
            </a:fld>
            <a:endParaRPr lang="en-US" dirty="0"/>
          </a:p>
        </p:txBody>
      </p:sp>
    </p:spTree>
    <p:extLst>
      <p:ext uri="{BB962C8B-B14F-4D97-AF65-F5344CB8AC3E}">
        <p14:creationId xmlns:p14="http://schemas.microsoft.com/office/powerpoint/2010/main" val="17268794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r>
              <a:rPr lang="en-US" smtClean="0"/>
              <a:t>Footnotes – Error Handling</a:t>
            </a:r>
            <a:endParaRPr lang="en-US" dirty="0"/>
          </a:p>
        </p:txBody>
      </p:sp>
      <p:sp>
        <p:nvSpPr>
          <p:cNvPr id="886787" name="Rectangle 3"/>
          <p:cNvSpPr>
            <a:spLocks noGrp="1" noChangeArrowheads="1"/>
          </p:cNvSpPr>
          <p:nvPr>
            <p:ph idx="1"/>
          </p:nvPr>
        </p:nvSpPr>
        <p:spPr>
          <a:xfrm>
            <a:off x="457200" y="990600"/>
            <a:ext cx="8229600" cy="5181600"/>
          </a:xfrm>
        </p:spPr>
        <p:txBody>
          <a:bodyPr>
            <a:normAutofit fontScale="70000" lnSpcReduction="20000"/>
          </a:bodyPr>
          <a:lstStyle/>
          <a:p>
            <a:r>
              <a:rPr lang="en-US" dirty="0" smtClean="0"/>
              <a:t>Many of the IPC APIs return an integer as a status code. All error values are negative; all success values are zero or positive. You can use a simple test to check for error.</a:t>
            </a:r>
          </a:p>
          <a:p>
            <a:pPr marL="274320" lvl="1" indent="0">
              <a:spcBef>
                <a:spcPts val="1200"/>
              </a:spcBef>
              <a:buNone/>
            </a:pPr>
            <a:r>
              <a:rPr lang="en-US" dirty="0" err="1" smtClean="0">
                <a:latin typeface="Courier10 BT" panose="02070509030505020404" pitchFamily="49" charset="0"/>
              </a:rPr>
              <a:t>Int</a:t>
            </a:r>
            <a:r>
              <a:rPr lang="en-US" dirty="0" smtClean="0">
                <a:latin typeface="Courier10 BT" panose="02070509030505020404" pitchFamily="49" charset="0"/>
              </a:rPr>
              <a:t> status;</a:t>
            </a:r>
            <a:br>
              <a:rPr lang="en-US" dirty="0" smtClean="0">
                <a:latin typeface="Courier10 BT" panose="02070509030505020404" pitchFamily="49" charset="0"/>
              </a:rPr>
            </a:br>
            <a:r>
              <a:rPr lang="en-US" dirty="0" smtClean="0">
                <a:latin typeface="Courier10 BT" panose="02070509030505020404" pitchFamily="49" charset="0"/>
              </a:rPr>
              <a:t/>
            </a:r>
            <a:br>
              <a:rPr lang="en-US" dirty="0" smtClean="0">
                <a:latin typeface="Courier10 BT" panose="02070509030505020404" pitchFamily="49" charset="0"/>
              </a:rPr>
            </a:br>
            <a:r>
              <a:rPr lang="en-US" dirty="0" smtClean="0">
                <a:latin typeface="Courier10 BT" panose="02070509030505020404" pitchFamily="49" charset="0"/>
              </a:rPr>
              <a:t>status = </a:t>
            </a:r>
            <a:r>
              <a:rPr lang="en-US" b="1" dirty="0" err="1" smtClean="0">
                <a:solidFill>
                  <a:schemeClr val="accent5"/>
                </a:solidFill>
                <a:latin typeface="Courier10 BT" panose="02070509030505020404" pitchFamily="49" charset="0"/>
              </a:rPr>
              <a:t>MessageQ_get</a:t>
            </a:r>
            <a:r>
              <a:rPr lang="en-US" dirty="0" smtClean="0">
                <a:latin typeface="Courier10 BT" panose="02070509030505020404" pitchFamily="49" charset="0"/>
              </a:rPr>
              <a:t>(...);</a:t>
            </a:r>
            <a:br>
              <a:rPr lang="en-US" dirty="0" smtClean="0">
                <a:latin typeface="Courier10 BT" panose="02070509030505020404" pitchFamily="49" charset="0"/>
              </a:rPr>
            </a:br>
            <a:r>
              <a:rPr lang="en-US" dirty="0" smtClean="0">
                <a:latin typeface="Courier10 BT" panose="02070509030505020404" pitchFamily="49" charset="0"/>
              </a:rPr>
              <a:t/>
            </a:r>
            <a:br>
              <a:rPr lang="en-US" dirty="0" smtClean="0">
                <a:latin typeface="Courier10 BT" panose="02070509030505020404" pitchFamily="49" charset="0"/>
              </a:rPr>
            </a:br>
            <a:r>
              <a:rPr lang="en-US" dirty="0" smtClean="0">
                <a:latin typeface="Courier10 BT" panose="02070509030505020404" pitchFamily="49" charset="0"/>
              </a:rPr>
              <a:t>if (status &lt; 0) {</a:t>
            </a:r>
            <a:br>
              <a:rPr lang="en-US" dirty="0" smtClean="0">
                <a:latin typeface="Courier10 BT" panose="02070509030505020404" pitchFamily="49" charset="0"/>
              </a:rPr>
            </a:br>
            <a:r>
              <a:rPr lang="en-US" dirty="0" smtClean="0">
                <a:latin typeface="Courier10 BT" panose="02070509030505020404" pitchFamily="49" charset="0"/>
              </a:rPr>
              <a:t>    </a:t>
            </a:r>
            <a:r>
              <a:rPr lang="en-US" dirty="0" smtClean="0">
                <a:solidFill>
                  <a:srgbClr val="0B8000"/>
                </a:solidFill>
                <a:latin typeface="Courier10 BT" panose="02070509030505020404" pitchFamily="49" charset="0"/>
              </a:rPr>
              <a:t>/* error */</a:t>
            </a:r>
            <a:r>
              <a:rPr lang="en-US" dirty="0" smtClean="0">
                <a:latin typeface="Courier10 BT" panose="02070509030505020404" pitchFamily="49" charset="0"/>
              </a:rPr>
              <a:t/>
            </a:r>
            <a:br>
              <a:rPr lang="en-US" dirty="0" smtClean="0">
                <a:latin typeface="Courier10 BT" panose="02070509030505020404" pitchFamily="49" charset="0"/>
              </a:rPr>
            </a:br>
            <a:r>
              <a:rPr lang="en-US" dirty="0" smtClean="0">
                <a:latin typeface="Courier10 BT" panose="02070509030505020404" pitchFamily="49" charset="0"/>
              </a:rPr>
              <a:t>}</a:t>
            </a:r>
          </a:p>
          <a:p>
            <a:r>
              <a:rPr lang="en-US" dirty="0" smtClean="0"/>
              <a:t>Some APIs return a handle. If the handle is NULL, an error has occurred.</a:t>
            </a:r>
          </a:p>
          <a:p>
            <a:pPr marL="274320" lvl="1" indent="0">
              <a:spcBef>
                <a:spcPts val="1200"/>
              </a:spcBef>
              <a:buNone/>
            </a:pPr>
            <a:r>
              <a:rPr lang="en-US" dirty="0" err="1" smtClean="0">
                <a:latin typeface="Courier10 BT" panose="02070509030505020404" pitchFamily="49" charset="0"/>
              </a:rPr>
              <a:t>MessageQ_Handle</a:t>
            </a:r>
            <a:r>
              <a:rPr lang="en-US" dirty="0" smtClean="0">
                <a:latin typeface="Courier10 BT" panose="02070509030505020404" pitchFamily="49" charset="0"/>
              </a:rPr>
              <a:t> queue;</a:t>
            </a:r>
            <a:br>
              <a:rPr lang="en-US" dirty="0" smtClean="0">
                <a:latin typeface="Courier10 BT" panose="02070509030505020404" pitchFamily="49" charset="0"/>
              </a:rPr>
            </a:br>
            <a:r>
              <a:rPr lang="en-US" dirty="0" smtClean="0">
                <a:latin typeface="Courier10 BT" panose="02070509030505020404" pitchFamily="49" charset="0"/>
              </a:rPr>
              <a:t/>
            </a:r>
            <a:br>
              <a:rPr lang="en-US" dirty="0" smtClean="0">
                <a:latin typeface="Courier10 BT" panose="02070509030505020404" pitchFamily="49" charset="0"/>
              </a:rPr>
            </a:br>
            <a:r>
              <a:rPr lang="en-US" dirty="0" smtClean="0">
                <a:latin typeface="Courier10 BT" panose="02070509030505020404" pitchFamily="49" charset="0"/>
              </a:rPr>
              <a:t>queue = </a:t>
            </a:r>
            <a:r>
              <a:rPr lang="en-US" b="1" dirty="0" err="1" smtClean="0">
                <a:solidFill>
                  <a:schemeClr val="accent5"/>
                </a:solidFill>
                <a:latin typeface="Courier10 BT" panose="02070509030505020404" pitchFamily="49" charset="0"/>
              </a:rPr>
              <a:t>MessageQ_create</a:t>
            </a:r>
            <a:r>
              <a:rPr lang="en-US" dirty="0" smtClean="0">
                <a:latin typeface="Courier10 BT" panose="02070509030505020404" pitchFamily="49" charset="0"/>
              </a:rPr>
              <a:t>(...);</a:t>
            </a:r>
            <a:br>
              <a:rPr lang="en-US" dirty="0" smtClean="0">
                <a:latin typeface="Courier10 BT" panose="02070509030505020404" pitchFamily="49" charset="0"/>
              </a:rPr>
            </a:br>
            <a:r>
              <a:rPr lang="en-US" dirty="0" smtClean="0">
                <a:latin typeface="Courier10 BT" panose="02070509030505020404" pitchFamily="49" charset="0"/>
              </a:rPr>
              <a:t/>
            </a:r>
            <a:br>
              <a:rPr lang="en-US" dirty="0" smtClean="0">
                <a:latin typeface="Courier10 BT" panose="02070509030505020404" pitchFamily="49" charset="0"/>
              </a:rPr>
            </a:br>
            <a:r>
              <a:rPr lang="en-US" dirty="0" smtClean="0">
                <a:latin typeface="Courier10 BT" panose="02070509030505020404" pitchFamily="49" charset="0"/>
              </a:rPr>
              <a:t>if (queue == NULL) {</a:t>
            </a:r>
            <a:br>
              <a:rPr lang="en-US" dirty="0" smtClean="0">
                <a:latin typeface="Courier10 BT" panose="02070509030505020404" pitchFamily="49" charset="0"/>
              </a:rPr>
            </a:br>
            <a:r>
              <a:rPr lang="en-US" dirty="0" smtClean="0">
                <a:latin typeface="Courier10 BT" panose="02070509030505020404" pitchFamily="49" charset="0"/>
              </a:rPr>
              <a:t>    </a:t>
            </a:r>
            <a:r>
              <a:rPr lang="en-US" dirty="0" smtClean="0">
                <a:solidFill>
                  <a:srgbClr val="0B8000"/>
                </a:solidFill>
                <a:latin typeface="Courier10 BT" panose="02070509030505020404" pitchFamily="49" charset="0"/>
              </a:rPr>
              <a:t>/* error */</a:t>
            </a:r>
            <a:r>
              <a:rPr lang="en-US" dirty="0" smtClean="0">
                <a:latin typeface="Courier10 BT" panose="02070509030505020404" pitchFamily="49" charset="0"/>
              </a:rPr>
              <a:t/>
            </a:r>
            <a:br>
              <a:rPr lang="en-US" dirty="0" smtClean="0">
                <a:latin typeface="Courier10 BT" panose="02070509030505020404" pitchFamily="49" charset="0"/>
              </a:rPr>
            </a:br>
            <a:r>
              <a:rPr lang="en-US" dirty="0" smtClean="0">
                <a:latin typeface="Courier10 BT" panose="02070509030505020404" pitchFamily="49" charset="0"/>
              </a:rPr>
              <a:t>}</a:t>
            </a:r>
          </a:p>
          <a:p>
            <a:r>
              <a:rPr lang="en-US" dirty="0" smtClean="0"/>
              <a:t>IPC status codes come in two groups: success and error. The ‘S’ and ‘E’ in the status code tells you if it is success or error.</a:t>
            </a:r>
          </a:p>
          <a:p>
            <a:pPr marL="274320" lvl="1" indent="0">
              <a:spcBef>
                <a:spcPts val="1200"/>
              </a:spcBef>
              <a:buNone/>
            </a:pPr>
            <a:r>
              <a:rPr lang="en-US" dirty="0" err="1" smtClean="0">
                <a:solidFill>
                  <a:schemeClr val="accent5"/>
                </a:solidFill>
                <a:latin typeface="Courier10 BT" panose="02070509030505020404" pitchFamily="49" charset="0"/>
              </a:rPr>
              <a:t>MessageQ_S_ALREADYSETUP</a:t>
            </a:r>
            <a:endParaRPr lang="en-US" dirty="0" smtClean="0">
              <a:solidFill>
                <a:schemeClr val="accent5"/>
              </a:solidFill>
              <a:latin typeface="Courier10 BT" panose="02070509030505020404" pitchFamily="49" charset="0"/>
            </a:endParaRPr>
          </a:p>
          <a:p>
            <a:pPr marL="274320" lvl="1" indent="0">
              <a:spcBef>
                <a:spcPts val="600"/>
              </a:spcBef>
              <a:buNone/>
            </a:pPr>
            <a:r>
              <a:rPr lang="en-US" dirty="0" err="1" smtClean="0">
                <a:solidFill>
                  <a:schemeClr val="accent5"/>
                </a:solidFill>
                <a:latin typeface="Courier10 BT" panose="02070509030505020404" pitchFamily="49" charset="0"/>
              </a:rPr>
              <a:t>MessageQ_E_NOTFOUND</a:t>
            </a:r>
            <a:endParaRPr lang="en-US" dirty="0" smtClean="0">
              <a:solidFill>
                <a:schemeClr val="accent5"/>
              </a:solidFill>
              <a:latin typeface="Courier10 BT" panose="02070509030505020404" pitchFamily="49" charset="0"/>
            </a:endParaRP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108</a:t>
            </a:fld>
            <a:endParaRPr lang="en-US" dirty="0"/>
          </a:p>
        </p:txBody>
      </p:sp>
    </p:spTree>
    <p:extLst>
      <p:ext uri="{BB962C8B-B14F-4D97-AF65-F5344CB8AC3E}">
        <p14:creationId xmlns:p14="http://schemas.microsoft.com/office/powerpoint/2010/main" val="14512826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Footnotes – Online Resources</a:t>
            </a:r>
            <a:endParaRPr lang="en-US" dirty="0"/>
          </a:p>
        </p:txBody>
      </p:sp>
      <p:sp>
        <p:nvSpPr>
          <p:cNvPr id="3" name="Content Placeholder 2"/>
          <p:cNvSpPr>
            <a:spLocks noGrp="1"/>
          </p:cNvSpPr>
          <p:nvPr>
            <p:ph idx="1"/>
          </p:nvPr>
        </p:nvSpPr>
        <p:spPr/>
        <p:txBody>
          <a:bodyPr>
            <a:normAutofit/>
          </a:bodyPr>
          <a:lstStyle/>
          <a:p>
            <a:r>
              <a:rPr lang="en-US" sz="2000" dirty="0" smtClean="0"/>
              <a:t>IPC Documentation</a:t>
            </a:r>
          </a:p>
          <a:p>
            <a:pPr lvl="1"/>
            <a:r>
              <a:rPr lang="en-US" sz="1800" dirty="0" smtClean="0"/>
              <a:t>IPC API Reference (</a:t>
            </a:r>
            <a:r>
              <a:rPr lang="en-US" sz="1800" dirty="0" err="1" smtClean="0"/>
              <a:t>Doxygen</a:t>
            </a:r>
            <a:r>
              <a:rPr lang="en-US" sz="1800" dirty="0" smtClean="0"/>
              <a:t>) – </a:t>
            </a:r>
            <a:r>
              <a:rPr lang="en-US" sz="1600" dirty="0" smtClean="0">
                <a:hlinkClick r:id="rId2" tooltip="IPC API Reference - latest release"/>
              </a:rPr>
              <a:t>latest release</a:t>
            </a:r>
            <a:endParaRPr lang="en-US" sz="1800" dirty="0" smtClean="0"/>
          </a:p>
          <a:p>
            <a:pPr lvl="1"/>
            <a:r>
              <a:rPr lang="en-US" sz="1800" dirty="0" smtClean="0"/>
              <a:t>IPC Configuration Reference (</a:t>
            </a:r>
            <a:r>
              <a:rPr lang="en-US" sz="1800" dirty="0" err="1" smtClean="0"/>
              <a:t>Cdoc</a:t>
            </a:r>
            <a:r>
              <a:rPr lang="en-US" sz="1800" dirty="0" smtClean="0"/>
              <a:t>) – </a:t>
            </a:r>
            <a:r>
              <a:rPr lang="en-US" sz="1600" dirty="0" smtClean="0">
                <a:hlinkClick r:id="rId3" tooltip="IPC Configuration Reference - latest release"/>
              </a:rPr>
              <a:t>latest release</a:t>
            </a:r>
            <a:endParaRPr lang="en-US" sz="1800" dirty="0" smtClean="0"/>
          </a:p>
          <a:p>
            <a:r>
              <a:rPr lang="en-US" sz="2000" dirty="0" smtClean="0"/>
              <a:t>External wiki articles that will continue to evolve:</a:t>
            </a:r>
          </a:p>
          <a:p>
            <a:pPr lvl="1"/>
            <a:r>
              <a:rPr lang="en-US" sz="1800" dirty="0" smtClean="0"/>
              <a:t>Overview  - </a:t>
            </a:r>
            <a:r>
              <a:rPr lang="en-US" sz="1600" dirty="0" smtClean="0">
                <a:hlinkClick r:id="rId4"/>
              </a:rPr>
              <a:t>http://processors.wiki.ti.com/index.php/IPC_3.x</a:t>
            </a:r>
            <a:endParaRPr lang="en-US" sz="1800" dirty="0" smtClean="0"/>
          </a:p>
          <a:p>
            <a:pPr lvl="1"/>
            <a:r>
              <a:rPr lang="en-US" sz="1800" dirty="0" smtClean="0"/>
              <a:t>Users Guide - </a:t>
            </a:r>
            <a:r>
              <a:rPr lang="en-US" sz="1600" dirty="0" smtClean="0">
                <a:hlinkClick r:id="rId5"/>
              </a:rPr>
              <a:t>http://processors.wiki.ti.com/index.php/IPC_Users_Guide</a:t>
            </a:r>
            <a:endParaRPr lang="en-US" sz="1800" dirty="0" smtClean="0"/>
          </a:p>
          <a:p>
            <a:pPr lvl="1"/>
            <a:r>
              <a:rPr lang="en-US" sz="1800" dirty="0" smtClean="0"/>
              <a:t>Migration - </a:t>
            </a:r>
            <a:r>
              <a:rPr lang="en-US" sz="1600" dirty="0" smtClean="0">
                <a:hlinkClick r:id="rId6"/>
              </a:rPr>
              <a:t>http://processors.wiki.ti.com/index.php/IPC_3.x_Migration_Guide</a:t>
            </a:r>
            <a:endParaRPr lang="en-US" sz="1800" dirty="0" smtClean="0"/>
          </a:p>
          <a:p>
            <a:r>
              <a:rPr lang="en-US" sz="2000" dirty="0" smtClean="0"/>
              <a:t>Development Repo/products:</a:t>
            </a:r>
          </a:p>
          <a:p>
            <a:pPr lvl="1"/>
            <a:r>
              <a:rPr lang="en-US" sz="1800" dirty="0" smtClean="0"/>
              <a:t>Development Repository - </a:t>
            </a:r>
            <a:r>
              <a:rPr lang="en-US" sz="1600" dirty="0" smtClean="0">
                <a:hlinkClick r:id="rId7"/>
              </a:rPr>
              <a:t>http://git.ti.com/cgit/cgit.cgi/ipc/ipcdev.git/</a:t>
            </a:r>
            <a:endParaRPr lang="en-US" sz="1800" dirty="0" smtClean="0"/>
          </a:p>
          <a:p>
            <a:pPr lvl="1"/>
            <a:r>
              <a:rPr lang="en-US" sz="1800" dirty="0" smtClean="0"/>
              <a:t>Development Flow - </a:t>
            </a:r>
            <a:r>
              <a:rPr lang="en-US" sz="1600" dirty="0" smtClean="0">
                <a:hlinkClick r:id="rId8"/>
              </a:rPr>
              <a:t>http://git.ti.com/ipc/pages/Home</a:t>
            </a:r>
            <a:endParaRPr lang="en-US" sz="1800" dirty="0" smtClean="0"/>
          </a:p>
          <a:p>
            <a:r>
              <a:rPr lang="en-US" sz="2000" dirty="0" smtClean="0"/>
              <a:t>Product download</a:t>
            </a:r>
          </a:p>
          <a:p>
            <a:pPr lvl="1"/>
            <a:r>
              <a:rPr lang="en-US" sz="1600" dirty="0" smtClean="0">
                <a:hlinkClick r:id="rId9"/>
              </a:rPr>
              <a:t>http://software-dl.ti.com/dsps/dsps_public_sw/sdo_sb/targetcontent/ipc/index.html</a:t>
            </a:r>
            <a:endParaRPr lang="en-US" sz="1600" dirty="0" smtClean="0"/>
          </a:p>
          <a:p>
            <a:endParaRPr lang="en-US" sz="2000" dirty="0"/>
          </a:p>
        </p:txBody>
      </p:sp>
      <p:sp>
        <p:nvSpPr>
          <p:cNvPr id="6" name="Footer Placeholder 5"/>
          <p:cNvSpPr>
            <a:spLocks noGrp="1"/>
          </p:cNvSpPr>
          <p:nvPr>
            <p:ph type="ftr" sz="quarter" idx="11"/>
          </p:nvPr>
        </p:nvSpPr>
        <p:spPr/>
        <p:txBody>
          <a:bodyPr/>
          <a:lstStyle/>
          <a:p>
            <a:r>
              <a:rPr lang="en-US" smtClean="0"/>
              <a:t>IPC 3.30</a:t>
            </a:r>
            <a:endParaRPr lang="en-US" dirty="0"/>
          </a:p>
        </p:txBody>
      </p:sp>
      <p:sp>
        <p:nvSpPr>
          <p:cNvPr id="4" name="Slide Number Placeholder 3"/>
          <p:cNvSpPr>
            <a:spLocks noGrp="1"/>
          </p:cNvSpPr>
          <p:nvPr>
            <p:ph type="sldNum" sz="quarter" idx="12"/>
          </p:nvPr>
        </p:nvSpPr>
        <p:spPr/>
        <p:txBody>
          <a:bodyPr/>
          <a:lstStyle/>
          <a:p>
            <a:fld id="{32420FBA-F1C9-406B-AC6A-9D58B1A624A9}" type="slidenum">
              <a:rPr lang="en-US" smtClean="0"/>
              <a:pPr/>
              <a:t>109</a:t>
            </a:fld>
            <a:endParaRPr lang="en-US" dirty="0"/>
          </a:p>
        </p:txBody>
      </p:sp>
    </p:spTree>
    <p:extLst>
      <p:ext uri="{BB962C8B-B14F-4D97-AF65-F5344CB8AC3E}">
        <p14:creationId xmlns:p14="http://schemas.microsoft.com/office/powerpoint/2010/main" val="3786281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smtClean="0"/>
              <a:t>IPC Modules</a:t>
            </a:r>
            <a:endParaRPr lang="en-US" dirty="0"/>
          </a:p>
        </p:txBody>
      </p:sp>
      <p:sp>
        <p:nvSpPr>
          <p:cNvPr id="694275" name="Rectangle 3"/>
          <p:cNvSpPr>
            <a:spLocks noGrp="1" noChangeArrowheads="1"/>
          </p:cNvSpPr>
          <p:nvPr>
            <p:ph idx="1"/>
          </p:nvPr>
        </p:nvSpPr>
        <p:spPr/>
        <p:txBody>
          <a:bodyPr/>
          <a:lstStyle/>
          <a:p>
            <a:r>
              <a:rPr lang="en-US" dirty="0" err="1" smtClean="0"/>
              <a:t>Ipc</a:t>
            </a:r>
            <a:r>
              <a:rPr lang="en-US" dirty="0" smtClean="0"/>
              <a:t> – IPC Manager</a:t>
            </a:r>
          </a:p>
          <a:p>
            <a:r>
              <a:rPr lang="en-US" dirty="0" err="1" smtClean="0"/>
              <a:t>MessageQ</a:t>
            </a:r>
            <a:r>
              <a:rPr lang="en-US" dirty="0" smtClean="0"/>
              <a:t> – send and receive messages</a:t>
            </a:r>
          </a:p>
          <a:p>
            <a:r>
              <a:rPr lang="en-US" dirty="0" err="1" smtClean="0"/>
              <a:t>NameServer</a:t>
            </a:r>
            <a:r>
              <a:rPr lang="en-US" dirty="0" smtClean="0"/>
              <a:t> – distributed name/value database</a:t>
            </a:r>
          </a:p>
          <a:p>
            <a:r>
              <a:rPr lang="en-US" dirty="0" smtClean="0"/>
              <a:t>Notify – send and receive event notifications</a:t>
            </a:r>
          </a:p>
          <a:p>
            <a:r>
              <a:rPr lang="en-US" dirty="0" err="1" smtClean="0"/>
              <a:t>MultiProc</a:t>
            </a:r>
            <a:r>
              <a:rPr lang="en-US" dirty="0" smtClean="0"/>
              <a:t> – processor identification</a:t>
            </a:r>
          </a:p>
          <a:p>
            <a:r>
              <a:rPr lang="en-US" dirty="0" err="1" smtClean="0"/>
              <a:t>SharedRegion</a:t>
            </a:r>
            <a:r>
              <a:rPr lang="en-US" dirty="0" smtClean="0"/>
              <a:t> – shared memory address translation</a:t>
            </a:r>
          </a:p>
          <a:p>
            <a:r>
              <a:rPr lang="en-US" dirty="0" err="1" smtClean="0"/>
              <a:t>GateMP</a:t>
            </a:r>
            <a:r>
              <a:rPr lang="en-US" dirty="0" smtClean="0"/>
              <a:t> – protect a critical section</a:t>
            </a:r>
          </a:p>
          <a:p>
            <a:r>
              <a:rPr lang="en-US" dirty="0" err="1" smtClean="0"/>
              <a:t>HeapMemMP</a:t>
            </a:r>
            <a:r>
              <a:rPr lang="en-US" dirty="0" smtClean="0"/>
              <a:t>, </a:t>
            </a:r>
            <a:r>
              <a:rPr lang="en-US" dirty="0" err="1" smtClean="0"/>
              <a:t>HeapBufMP</a:t>
            </a:r>
            <a:r>
              <a:rPr lang="en-US" dirty="0" smtClean="0"/>
              <a:t> – multi-processor memory allocator</a:t>
            </a:r>
          </a:p>
        </p:txBody>
      </p:sp>
      <p:sp>
        <p:nvSpPr>
          <p:cNvPr id="12" name="Footer Placeholder 11"/>
          <p:cNvSpPr>
            <a:spLocks noGrp="1"/>
          </p:cNvSpPr>
          <p:nvPr>
            <p:ph type="ftr" sz="quarter" idx="11"/>
          </p:nvPr>
        </p:nvSpPr>
        <p:spPr/>
        <p:txBody>
          <a:bodyPr/>
          <a:lstStyle/>
          <a:p>
            <a:r>
              <a:rPr lang="en-US"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11</a:t>
            </a:fld>
            <a:endParaRPr lang="en-US" dirty="0"/>
          </a:p>
        </p:txBody>
      </p:sp>
    </p:spTree>
    <p:extLst>
      <p:ext uri="{BB962C8B-B14F-4D97-AF65-F5344CB8AC3E}">
        <p14:creationId xmlns:p14="http://schemas.microsoft.com/office/powerpoint/2010/main" val="3198508281"/>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28600"/>
            <a:ext cx="8229600" cy="5029200"/>
          </a:xfrm>
        </p:spPr>
        <p:txBody>
          <a:bodyPr/>
          <a:lstStyle/>
          <a:p>
            <a:pPr algn="ctr"/>
            <a:r>
              <a:rPr lang="en-US" dirty="0" smtClean="0"/>
              <a:t>Thank You!</a:t>
            </a:r>
            <a:endParaRPr lang="en-US" dirty="0"/>
          </a:p>
        </p:txBody>
      </p:sp>
      <p:sp>
        <p:nvSpPr>
          <p:cNvPr id="4" name="Footer Placeholder 3"/>
          <p:cNvSpPr>
            <a:spLocks noGrp="1"/>
          </p:cNvSpPr>
          <p:nvPr>
            <p:ph type="ftr" sz="quarter" idx="11"/>
          </p:nvPr>
        </p:nvSpPr>
        <p:spPr/>
        <p:txBody>
          <a:bodyPr/>
          <a:lstStyle/>
          <a:p>
            <a:r>
              <a:rPr lang="en-US" smtClean="0"/>
              <a:t>IPC 3.30</a:t>
            </a:r>
            <a:endParaRPr lang="en-US"/>
          </a:p>
        </p:txBody>
      </p:sp>
      <p:sp>
        <p:nvSpPr>
          <p:cNvPr id="2" name="Slide Number Placeholder 1"/>
          <p:cNvSpPr>
            <a:spLocks noGrp="1"/>
          </p:cNvSpPr>
          <p:nvPr>
            <p:ph type="sldNum" sz="quarter" idx="12"/>
          </p:nvPr>
        </p:nvSpPr>
        <p:spPr/>
        <p:txBody>
          <a:bodyPr/>
          <a:lstStyle/>
          <a:p>
            <a:fld id="{A97B22F1-799A-47A3-B766-9721632424EC}" type="slidenum">
              <a:rPr lang="en-US" smtClean="0"/>
              <a:pPr/>
              <a:t>110</a:t>
            </a:fld>
            <a:endParaRPr lang="en-US"/>
          </a:p>
        </p:txBody>
      </p:sp>
    </p:spTree>
    <p:extLst>
      <p:ext uri="{BB962C8B-B14F-4D97-AF65-F5344CB8AC3E}">
        <p14:creationId xmlns:p14="http://schemas.microsoft.com/office/powerpoint/2010/main" val="286386729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AMMU Configuration</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On Vayu, when the IPU needs to access the EVE’s mailboxes, the mailbox physical address overlaps the ARM memory map bit-banded region. To avoid this problem, we use a virtual address for the EVE mailboxes and program the AMMU to map the virtual address to the physical address.</a:t>
            </a:r>
          </a:p>
          <a:p>
            <a:pPr marL="274320" lvl="1" indent="0">
              <a:spcBef>
                <a:spcPts val="1200"/>
              </a:spcBef>
              <a:buNone/>
            </a:pPr>
            <a:r>
              <a:rPr lang="en-US" sz="1500" dirty="0" smtClean="0">
                <a:latin typeface="Courier10 BT" panose="02070509030505020404" pitchFamily="49" charset="0"/>
              </a:rPr>
              <a:t>/* map L3/L4 peripherals (mailbox, spinlock) into </a:t>
            </a:r>
            <a:r>
              <a:rPr lang="en-US" sz="1500" dirty="0" err="1" smtClean="0">
                <a:latin typeface="Courier10 BT" panose="02070509030505020404" pitchFamily="49" charset="0"/>
              </a:rPr>
              <a:t>ammu</a:t>
            </a:r>
            <a:r>
              <a:rPr lang="en-US" sz="1500" dirty="0" smtClean="0">
                <a:latin typeface="Courier10 BT" panose="02070509030505020404" pitchFamily="49" charset="0"/>
              </a:rPr>
              <a:t> (non-cacheable) */</a:t>
            </a:r>
            <a:br>
              <a:rPr lang="en-US" sz="1500" dirty="0" smtClean="0">
                <a:latin typeface="Courier10 BT" panose="02070509030505020404" pitchFamily="49" charset="0"/>
              </a:rPr>
            </a:br>
            <a:r>
              <a:rPr lang="en-US" sz="1500" dirty="0" err="1" smtClean="0">
                <a:latin typeface="Courier10 BT" panose="02070509030505020404" pitchFamily="49" charset="0"/>
              </a:rPr>
              <a:t>var</a:t>
            </a:r>
            <a:r>
              <a:rPr lang="en-US" sz="1500" dirty="0" smtClean="0">
                <a:latin typeface="Courier10 BT" panose="02070509030505020404" pitchFamily="49" charset="0"/>
              </a:rPr>
              <a:t> entry = </a:t>
            </a:r>
            <a:r>
              <a:rPr lang="en-US" sz="1500" dirty="0" err="1" smtClean="0">
                <a:solidFill>
                  <a:schemeClr val="accent5"/>
                </a:solidFill>
                <a:latin typeface="Courier10 BT" panose="02070509030505020404" pitchFamily="49" charset="0"/>
              </a:rPr>
              <a:t>AMMU</a:t>
            </a:r>
            <a:r>
              <a:rPr lang="en-US" sz="1500" dirty="0" err="1" smtClean="0">
                <a:latin typeface="Courier10 BT" panose="02070509030505020404" pitchFamily="49" charset="0"/>
              </a:rPr>
              <a:t>.largePages</a:t>
            </a:r>
            <a:r>
              <a:rPr lang="en-US" sz="1500" dirty="0" smtClean="0">
                <a:latin typeface="Courier10 BT" panose="02070509030505020404" pitchFamily="49" charset="0"/>
              </a:rPr>
              <a:t>[3];</a:t>
            </a:r>
            <a:br>
              <a:rPr lang="en-US" sz="1500" dirty="0" smtClean="0">
                <a:latin typeface="Courier10 BT" panose="02070509030505020404" pitchFamily="49" charset="0"/>
              </a:rPr>
            </a:br>
            <a:r>
              <a:rPr lang="en-US" sz="1500" dirty="0" err="1" smtClean="0">
                <a:latin typeface="Courier10 BT" panose="02070509030505020404" pitchFamily="49" charset="0"/>
              </a:rPr>
              <a:t>entry.pageEnabled</a:t>
            </a:r>
            <a:r>
              <a:rPr lang="en-US" sz="1500" dirty="0" smtClean="0">
                <a:latin typeface="Courier10 BT" panose="02070509030505020404" pitchFamily="49" charset="0"/>
              </a:rPr>
              <a:t> = </a:t>
            </a:r>
            <a:r>
              <a:rPr lang="en-US" sz="1500" dirty="0" err="1" smtClean="0">
                <a:latin typeface="Courier10 BT" panose="02070509030505020404" pitchFamily="49" charset="0"/>
              </a:rPr>
              <a:t>AMMU.Enable_YES</a:t>
            </a:r>
            <a:r>
              <a:rPr lang="en-US" sz="1500" dirty="0" smtClean="0">
                <a:latin typeface="Courier10 BT" panose="02070509030505020404" pitchFamily="49" charset="0"/>
              </a:rPr>
              <a:t>;</a:t>
            </a:r>
            <a:br>
              <a:rPr lang="en-US" sz="1500" dirty="0" smtClean="0">
                <a:latin typeface="Courier10 BT" panose="02070509030505020404" pitchFamily="49" charset="0"/>
              </a:rPr>
            </a:br>
            <a:r>
              <a:rPr lang="en-US" sz="1500" dirty="0" err="1" smtClean="0">
                <a:latin typeface="Courier10 BT" panose="02070509030505020404" pitchFamily="49" charset="0"/>
              </a:rPr>
              <a:t>entry.translationEnabled</a:t>
            </a:r>
            <a:r>
              <a:rPr lang="en-US" sz="1500" dirty="0" smtClean="0">
                <a:latin typeface="Courier10 BT" panose="02070509030505020404" pitchFamily="49" charset="0"/>
              </a:rPr>
              <a:t> = </a:t>
            </a:r>
            <a:r>
              <a:rPr lang="en-US" sz="1500" dirty="0" err="1" smtClean="0">
                <a:latin typeface="Courier10 BT" panose="02070509030505020404" pitchFamily="49" charset="0"/>
              </a:rPr>
              <a:t>AMMU.Enable_YES</a:t>
            </a:r>
            <a:r>
              <a:rPr lang="en-US" sz="1500" dirty="0" smtClean="0">
                <a:latin typeface="Courier10 BT" panose="02070509030505020404" pitchFamily="49" charset="0"/>
              </a:rPr>
              <a:t>;</a:t>
            </a:r>
            <a:br>
              <a:rPr lang="en-US" sz="1500" dirty="0" smtClean="0">
                <a:latin typeface="Courier10 BT" panose="02070509030505020404" pitchFamily="49" charset="0"/>
              </a:rPr>
            </a:br>
            <a:r>
              <a:rPr lang="en-US" sz="1500" dirty="0" err="1" smtClean="0">
                <a:latin typeface="Courier10 BT" panose="02070509030505020404" pitchFamily="49" charset="0"/>
              </a:rPr>
              <a:t>entry.logicalAddress</a:t>
            </a:r>
            <a:r>
              <a:rPr lang="en-US" sz="1500" dirty="0" smtClean="0">
                <a:latin typeface="Courier10 BT" panose="02070509030505020404" pitchFamily="49" charset="0"/>
              </a:rPr>
              <a:t> = 0x60000000;</a:t>
            </a:r>
            <a:br>
              <a:rPr lang="en-US" sz="1500" dirty="0" smtClean="0">
                <a:latin typeface="Courier10 BT" panose="02070509030505020404" pitchFamily="49" charset="0"/>
              </a:rPr>
            </a:br>
            <a:r>
              <a:rPr lang="en-US" sz="1500" dirty="0" err="1" smtClean="0">
                <a:latin typeface="Courier10 BT" panose="02070509030505020404" pitchFamily="49" charset="0"/>
              </a:rPr>
              <a:t>entry.translatedAddress</a:t>
            </a:r>
            <a:r>
              <a:rPr lang="en-US" sz="1500" dirty="0" smtClean="0">
                <a:latin typeface="Courier10 BT" panose="02070509030505020404" pitchFamily="49" charset="0"/>
              </a:rPr>
              <a:t> = 0x40000000;</a:t>
            </a:r>
            <a:br>
              <a:rPr lang="en-US" sz="1500" dirty="0" smtClean="0">
                <a:latin typeface="Courier10 BT" panose="02070509030505020404" pitchFamily="49" charset="0"/>
              </a:rPr>
            </a:br>
            <a:r>
              <a:rPr lang="en-US" sz="1500" dirty="0" err="1" smtClean="0">
                <a:latin typeface="Courier10 BT" panose="02070509030505020404" pitchFamily="49" charset="0"/>
              </a:rPr>
              <a:t>entry.size</a:t>
            </a:r>
            <a:r>
              <a:rPr lang="en-US" sz="1500" dirty="0" smtClean="0">
                <a:latin typeface="Courier10 BT" panose="02070509030505020404" pitchFamily="49" charset="0"/>
              </a:rPr>
              <a:t> = AMMU.Large_512M;</a:t>
            </a:r>
            <a:br>
              <a:rPr lang="en-US" sz="1500" dirty="0" smtClean="0">
                <a:latin typeface="Courier10 BT" panose="02070509030505020404" pitchFamily="49" charset="0"/>
              </a:rPr>
            </a:br>
            <a:r>
              <a:rPr lang="en-US" sz="1500" dirty="0" smtClean="0">
                <a:latin typeface="Courier10 BT" panose="02070509030505020404" pitchFamily="49" charset="0"/>
              </a:rPr>
              <a:t>entry.L1_cacheable = </a:t>
            </a:r>
            <a:r>
              <a:rPr lang="en-US" sz="1500" dirty="0" err="1" smtClean="0">
                <a:latin typeface="Courier10 BT" panose="02070509030505020404" pitchFamily="49" charset="0"/>
              </a:rPr>
              <a:t>AMMU.CachePolicy_NON_CACHEABLE</a:t>
            </a:r>
            <a:r>
              <a:rPr lang="en-US" sz="1500" dirty="0" smtClean="0">
                <a:latin typeface="Courier10 BT" panose="02070509030505020404" pitchFamily="49" charset="0"/>
              </a:rPr>
              <a:t>;</a:t>
            </a:r>
            <a:br>
              <a:rPr lang="en-US" sz="1500" dirty="0" smtClean="0">
                <a:latin typeface="Courier10 BT" panose="02070509030505020404" pitchFamily="49" charset="0"/>
              </a:rPr>
            </a:br>
            <a:r>
              <a:rPr lang="en-US" sz="1500" dirty="0" err="1" smtClean="0">
                <a:latin typeface="Courier10 BT" panose="02070509030505020404" pitchFamily="49" charset="0"/>
              </a:rPr>
              <a:t>entry.volatileQualifier</a:t>
            </a:r>
            <a:r>
              <a:rPr lang="en-US" sz="1500" dirty="0" smtClean="0">
                <a:latin typeface="Courier10 BT" panose="02070509030505020404" pitchFamily="49" charset="0"/>
              </a:rPr>
              <a:t> = </a:t>
            </a:r>
            <a:r>
              <a:rPr lang="en-US" sz="1500" dirty="0" err="1" smtClean="0">
                <a:latin typeface="Courier10 BT" panose="02070509030505020404" pitchFamily="49" charset="0"/>
              </a:rPr>
              <a:t>AMMU.Volatile_FOLLOW</a:t>
            </a:r>
            <a:r>
              <a:rPr lang="en-US" sz="1500" dirty="0" smtClean="0">
                <a:latin typeface="Courier10 BT" panose="02070509030505020404" pitchFamily="49" charset="0"/>
              </a:rPr>
              <a:t>;</a:t>
            </a:r>
            <a:br>
              <a:rPr lang="en-US" sz="1500" dirty="0" smtClean="0">
                <a:latin typeface="Courier10 BT" panose="02070509030505020404" pitchFamily="49" charset="0"/>
              </a:rPr>
            </a:br>
            <a:r>
              <a:rPr lang="en-US" sz="1500" dirty="0" err="1" smtClean="0">
                <a:latin typeface="Courier10 BT" panose="02070509030505020404" pitchFamily="49" charset="0"/>
              </a:rPr>
              <a:t>entry.executeOnly</a:t>
            </a:r>
            <a:r>
              <a:rPr lang="en-US" sz="1500" dirty="0" smtClean="0">
                <a:latin typeface="Courier10 BT" panose="02070509030505020404" pitchFamily="49" charset="0"/>
              </a:rPr>
              <a:t> = </a:t>
            </a:r>
            <a:r>
              <a:rPr lang="en-US" sz="1500" dirty="0" err="1" smtClean="0">
                <a:latin typeface="Courier10 BT" panose="02070509030505020404" pitchFamily="49" charset="0"/>
              </a:rPr>
              <a:t>AMMU.Enable_NO</a:t>
            </a:r>
            <a:r>
              <a:rPr lang="en-US" sz="1500" dirty="0" smtClean="0">
                <a:latin typeface="Courier10 BT" panose="02070509030505020404" pitchFamily="49" charset="0"/>
              </a:rPr>
              <a:t>;</a:t>
            </a:r>
            <a:br>
              <a:rPr lang="en-US" sz="1500" dirty="0" smtClean="0">
                <a:latin typeface="Courier10 BT" panose="02070509030505020404" pitchFamily="49" charset="0"/>
              </a:rPr>
            </a:br>
            <a:r>
              <a:rPr lang="en-US" sz="1500" dirty="0" err="1" smtClean="0">
                <a:latin typeface="Courier10 BT" panose="02070509030505020404" pitchFamily="49" charset="0"/>
              </a:rPr>
              <a:t>entry.readOnly</a:t>
            </a:r>
            <a:r>
              <a:rPr lang="en-US" sz="1500" dirty="0" smtClean="0">
                <a:latin typeface="Courier10 BT" panose="02070509030505020404" pitchFamily="49" charset="0"/>
              </a:rPr>
              <a:t> = </a:t>
            </a:r>
            <a:r>
              <a:rPr lang="en-US" sz="1500" dirty="0" err="1" smtClean="0">
                <a:latin typeface="Courier10 BT" panose="02070509030505020404" pitchFamily="49" charset="0"/>
              </a:rPr>
              <a:t>AMMU.Enable_NO</a:t>
            </a:r>
            <a:r>
              <a:rPr lang="en-US" sz="1500" dirty="0" smtClean="0">
                <a:latin typeface="Courier10 BT" panose="02070509030505020404" pitchFamily="49" charset="0"/>
              </a:rPr>
              <a:t>;</a:t>
            </a:r>
            <a:br>
              <a:rPr lang="en-US" sz="1500" dirty="0" smtClean="0">
                <a:latin typeface="Courier10 BT" panose="02070509030505020404" pitchFamily="49" charset="0"/>
              </a:rPr>
            </a:br>
            <a:r>
              <a:rPr lang="en-US" sz="1500" dirty="0" err="1" smtClean="0">
                <a:latin typeface="Courier10 BT" panose="02070509030505020404" pitchFamily="49" charset="0"/>
              </a:rPr>
              <a:t>entry.prefetch</a:t>
            </a:r>
            <a:r>
              <a:rPr lang="en-US" sz="1500" dirty="0" smtClean="0">
                <a:latin typeface="Courier10 BT" panose="02070509030505020404" pitchFamily="49" charset="0"/>
              </a:rPr>
              <a:t> = </a:t>
            </a:r>
            <a:r>
              <a:rPr lang="en-US" sz="1500" dirty="0" err="1" smtClean="0">
                <a:latin typeface="Courier10 BT" panose="02070509030505020404" pitchFamily="49" charset="0"/>
              </a:rPr>
              <a:t>AMMU.Enable_NO</a:t>
            </a:r>
            <a:r>
              <a:rPr lang="en-US" sz="1500" dirty="0" smtClean="0">
                <a:latin typeface="Courier10 BT" panose="02070509030505020404" pitchFamily="49" charset="0"/>
              </a:rPr>
              <a:t>;</a:t>
            </a:r>
            <a:br>
              <a:rPr lang="en-US" sz="1500" dirty="0" smtClean="0">
                <a:latin typeface="Courier10 BT" panose="02070509030505020404" pitchFamily="49" charset="0"/>
              </a:rPr>
            </a:br>
            <a:r>
              <a:rPr lang="en-US" sz="1500" dirty="0" err="1" smtClean="0">
                <a:latin typeface="Courier10 BT" panose="02070509030505020404" pitchFamily="49" charset="0"/>
              </a:rPr>
              <a:t>entry.exclusion</a:t>
            </a:r>
            <a:r>
              <a:rPr lang="en-US" sz="1500" dirty="0" smtClean="0">
                <a:latin typeface="Courier10 BT" panose="02070509030505020404" pitchFamily="49" charset="0"/>
              </a:rPr>
              <a:t> = </a:t>
            </a:r>
            <a:r>
              <a:rPr lang="en-US" sz="1500" dirty="0" err="1" smtClean="0">
                <a:latin typeface="Courier10 BT" panose="02070509030505020404" pitchFamily="49" charset="0"/>
              </a:rPr>
              <a:t>AMMU.Enable_YES</a:t>
            </a:r>
            <a:r>
              <a:rPr lang="en-US" sz="1500" dirty="0" smtClean="0">
                <a:latin typeface="Courier10 BT" panose="02070509030505020404" pitchFamily="49" charset="0"/>
              </a:rPr>
              <a:t>;</a:t>
            </a:r>
            <a:br>
              <a:rPr lang="en-US" sz="1500" dirty="0" smtClean="0">
                <a:latin typeface="Courier10 BT" panose="02070509030505020404" pitchFamily="49" charset="0"/>
              </a:rPr>
            </a:br>
            <a:r>
              <a:rPr lang="en-US" sz="1500" dirty="0" smtClean="0">
                <a:latin typeface="Courier10 BT" panose="02070509030505020404" pitchFamily="49" charset="0"/>
              </a:rPr>
              <a:t>entry.L1_cacheable = </a:t>
            </a:r>
            <a:r>
              <a:rPr lang="en-US" sz="1500" dirty="0" err="1" smtClean="0">
                <a:latin typeface="Courier10 BT" panose="02070509030505020404" pitchFamily="49" charset="0"/>
              </a:rPr>
              <a:t>AMMU.CachePolicy_NON_CACHEABLE</a:t>
            </a:r>
            <a:r>
              <a:rPr lang="en-US" sz="1500" dirty="0" smtClean="0">
                <a:latin typeface="Courier10 BT" panose="02070509030505020404" pitchFamily="49" charset="0"/>
              </a:rPr>
              <a:t>;</a:t>
            </a:r>
            <a:br>
              <a:rPr lang="en-US" sz="1500" dirty="0" smtClean="0">
                <a:latin typeface="Courier10 BT" panose="02070509030505020404" pitchFamily="49" charset="0"/>
              </a:rPr>
            </a:br>
            <a:r>
              <a:rPr lang="en-US" sz="1500" dirty="0" smtClean="0">
                <a:latin typeface="Courier10 BT" panose="02070509030505020404" pitchFamily="49" charset="0"/>
              </a:rPr>
              <a:t>entry.L1_posted = </a:t>
            </a:r>
            <a:r>
              <a:rPr lang="en-US" sz="1500" dirty="0" err="1" smtClean="0">
                <a:latin typeface="Courier10 BT" panose="02070509030505020404" pitchFamily="49" charset="0"/>
              </a:rPr>
              <a:t>AMMU.PostedPolicy_NON_POSTED</a:t>
            </a:r>
            <a:r>
              <a:rPr lang="en-US" sz="1500" dirty="0" smtClean="0">
                <a:latin typeface="Courier10 BT" panose="02070509030505020404" pitchFamily="49" charset="0"/>
              </a:rPr>
              <a:t>;</a:t>
            </a:r>
            <a:br>
              <a:rPr lang="en-US" sz="1500" dirty="0" smtClean="0">
                <a:latin typeface="Courier10 BT" panose="02070509030505020404" pitchFamily="49" charset="0"/>
              </a:rPr>
            </a:br>
            <a:r>
              <a:rPr lang="en-US" sz="1500" dirty="0" smtClean="0">
                <a:latin typeface="Courier10 BT" panose="02070509030505020404" pitchFamily="49" charset="0"/>
              </a:rPr>
              <a:t>entry.L1_allocate = </a:t>
            </a:r>
            <a:r>
              <a:rPr lang="en-US" sz="1500" dirty="0" err="1" smtClean="0">
                <a:latin typeface="Courier10 BT" panose="02070509030505020404" pitchFamily="49" charset="0"/>
              </a:rPr>
              <a:t>AMMU.AllocatePolicy_NON_ALLOCATE</a:t>
            </a:r>
            <a:r>
              <a:rPr lang="en-US" sz="1500" dirty="0" smtClean="0">
                <a:latin typeface="Courier10 BT" panose="02070509030505020404" pitchFamily="49" charset="0"/>
              </a:rPr>
              <a:t>;</a:t>
            </a:r>
            <a:br>
              <a:rPr lang="en-US" sz="1500" dirty="0" smtClean="0">
                <a:latin typeface="Courier10 BT" panose="02070509030505020404" pitchFamily="49" charset="0"/>
              </a:rPr>
            </a:br>
            <a:r>
              <a:rPr lang="en-US" sz="1500" dirty="0" smtClean="0">
                <a:latin typeface="Courier10 BT" panose="02070509030505020404" pitchFamily="49" charset="0"/>
              </a:rPr>
              <a:t>entry.L1_writePolicy = </a:t>
            </a:r>
            <a:r>
              <a:rPr lang="en-US" sz="1500" dirty="0" err="1" smtClean="0">
                <a:latin typeface="Courier10 BT" panose="02070509030505020404" pitchFamily="49" charset="0"/>
              </a:rPr>
              <a:t>AMMU.WritePolicy_WRITE_THROUGH</a:t>
            </a:r>
            <a:r>
              <a:rPr lang="en-US" sz="1500" dirty="0" smtClean="0">
                <a:latin typeface="Courier10 BT" panose="02070509030505020404" pitchFamily="49" charset="0"/>
              </a:rPr>
              <a:t>;</a:t>
            </a:r>
            <a:endParaRPr lang="en-US" sz="1500" dirty="0">
              <a:latin typeface="Courier10 BT" panose="02070509030505020404" pitchFamily="49" charset="0"/>
            </a:endParaRP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111</a:t>
            </a:fld>
            <a:endParaRPr lang="en-US" dirty="0"/>
          </a:p>
        </p:txBody>
      </p:sp>
    </p:spTree>
    <p:extLst>
      <p:ext uri="{BB962C8B-B14F-4D97-AF65-F5344CB8AC3E}">
        <p14:creationId xmlns:p14="http://schemas.microsoft.com/office/powerpoint/2010/main" val="2267933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GateMP Configuration</a:t>
            </a:r>
            <a:endParaRPr lang="en-US" dirty="0"/>
          </a:p>
        </p:txBody>
      </p:sp>
      <p:sp>
        <p:nvSpPr>
          <p:cNvPr id="2" name="Content Placeholder 1"/>
          <p:cNvSpPr>
            <a:spLocks noGrp="1"/>
          </p:cNvSpPr>
          <p:nvPr>
            <p:ph idx="1"/>
          </p:nvPr>
        </p:nvSpPr>
        <p:spPr/>
        <p:txBody>
          <a:bodyPr/>
          <a:lstStyle/>
          <a:p>
            <a:r>
              <a:rPr lang="en-US" dirty="0" smtClean="0"/>
              <a:t>As a consequence of the AMMU mapping, the base address of the hardware spin locks must be configured with a virtual address.</a:t>
            </a:r>
          </a:p>
          <a:p>
            <a:pPr marL="274320" lvl="1" indent="0">
              <a:spcBef>
                <a:spcPts val="600"/>
              </a:spcBef>
              <a:buNone/>
            </a:pP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err="1" smtClean="0">
                <a:solidFill>
                  <a:schemeClr val="accent5"/>
                </a:solidFill>
                <a:latin typeface="Courier10 BT" panose="02070509030505020404" pitchFamily="49" charset="0"/>
              </a:rPr>
              <a:t>GateHWSpinlock</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ti.sdo.ipc.gates.GateHWSpinlock</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GateHWSpinlock</a:t>
            </a:r>
            <a:r>
              <a:rPr lang="en-US" sz="1400" dirty="0" err="1" smtClean="0">
                <a:latin typeface="Courier10 BT" panose="02070509030505020404" pitchFamily="49" charset="0"/>
              </a:rPr>
              <a:t>.baseAddr</a:t>
            </a:r>
            <a:r>
              <a:rPr lang="en-US" sz="1400" dirty="0" smtClean="0">
                <a:latin typeface="Courier10 BT" panose="02070509030505020404" pitchFamily="49" charset="0"/>
              </a:rPr>
              <a:t> = 0x6A0F6800;</a:t>
            </a:r>
          </a:p>
          <a:p>
            <a:r>
              <a:rPr lang="en-US" dirty="0" smtClean="0"/>
              <a:t>This does not happen automatically. The application </a:t>
            </a:r>
            <a:r>
              <a:rPr lang="en-US" dirty="0" err="1" smtClean="0"/>
              <a:t>config</a:t>
            </a:r>
            <a:r>
              <a:rPr lang="en-US" dirty="0" smtClean="0"/>
              <a:t> script must do this.</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112</a:t>
            </a:fld>
            <a:endParaRPr lang="en-US" dirty="0"/>
          </a:p>
        </p:txBody>
      </p:sp>
    </p:spTree>
    <p:extLst>
      <p:ext uri="{BB962C8B-B14F-4D97-AF65-F5344CB8AC3E}">
        <p14:creationId xmlns:p14="http://schemas.microsoft.com/office/powerpoint/2010/main" val="1348007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IntXBar Configuration</a:t>
            </a:r>
            <a:endParaRPr lang="en-US" dirty="0"/>
          </a:p>
        </p:txBody>
      </p:sp>
      <p:sp>
        <p:nvSpPr>
          <p:cNvPr id="2" name="Content Placeholder 1"/>
          <p:cNvSpPr>
            <a:spLocks noGrp="1"/>
          </p:cNvSpPr>
          <p:nvPr>
            <p:ph idx="1"/>
          </p:nvPr>
        </p:nvSpPr>
        <p:spPr/>
        <p:txBody>
          <a:bodyPr/>
          <a:lstStyle/>
          <a:p>
            <a:r>
              <a:rPr lang="en-US" dirty="0" smtClean="0"/>
              <a:t>The interrupt crossbar module is not a member of IPC. However, as a consequence of the AMMU mapping for the mailboxes (on IPU only), the module requires IPC configuration. You must configure the crossbar base address to a virtual address compatible with the AMMU mapping.</a:t>
            </a:r>
          </a:p>
          <a:p>
            <a:pPr marL="274320" lvl="1" indent="0">
              <a:spcBef>
                <a:spcPts val="600"/>
              </a:spcBef>
              <a:buNone/>
            </a:pP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err="1" smtClean="0">
                <a:solidFill>
                  <a:schemeClr val="accent5"/>
                </a:solidFill>
                <a:latin typeface="Courier10 BT" panose="02070509030505020404" pitchFamily="49" charset="0"/>
              </a:rPr>
              <a:t>IntXbar</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ti.sysbios.family.shared.vayu.IntXbar</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IntXbar</a:t>
            </a:r>
            <a:r>
              <a:rPr lang="en-US" sz="1400" dirty="0" err="1" smtClean="0">
                <a:latin typeface="Courier10 BT" panose="02070509030505020404" pitchFamily="49" charset="0"/>
              </a:rPr>
              <a:t>.mmrBaseAddr</a:t>
            </a:r>
            <a:r>
              <a:rPr lang="en-US" sz="1400" dirty="0" smtClean="0">
                <a:latin typeface="Courier10 BT" panose="02070509030505020404" pitchFamily="49" charset="0"/>
              </a:rPr>
              <a:t> = 0x6A002000;</a:t>
            </a:r>
            <a:endParaRPr lang="en-US" sz="1400" dirty="0">
              <a:latin typeface="Courier10 BT" panose="02070509030505020404" pitchFamily="49" charset="0"/>
            </a:endParaRP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113</a:t>
            </a:fld>
            <a:endParaRPr lang="en-US" dirty="0"/>
          </a:p>
        </p:txBody>
      </p:sp>
    </p:spTree>
    <p:extLst>
      <p:ext uri="{BB962C8B-B14F-4D97-AF65-F5344CB8AC3E}">
        <p14:creationId xmlns:p14="http://schemas.microsoft.com/office/powerpoint/2010/main" val="3626587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Ipc</a:t>
            </a:r>
            <a:r>
              <a:rPr lang="en-US" dirty="0" smtClean="0"/>
              <a:t> Module</a:t>
            </a:r>
            <a:endParaRPr lang="en-US" sz="1000" dirty="0">
              <a:solidFill>
                <a:schemeClr val="bg1"/>
              </a:solidFill>
              <a:latin typeface="+mn-lt"/>
            </a:endParaRPr>
          </a:p>
        </p:txBody>
      </p:sp>
      <p:sp>
        <p:nvSpPr>
          <p:cNvPr id="694275" name="Rectangle 3"/>
          <p:cNvSpPr>
            <a:spLocks noGrp="1" noChangeArrowheads="1"/>
          </p:cNvSpPr>
          <p:nvPr>
            <p:ph idx="1"/>
          </p:nvPr>
        </p:nvSpPr>
        <p:spPr>
          <a:xfrm>
            <a:off x="457200" y="1143000"/>
            <a:ext cx="8229600" cy="4724400"/>
          </a:xfrm>
        </p:spPr>
        <p:txBody>
          <a:bodyPr/>
          <a:lstStyle/>
          <a:p>
            <a:pPr>
              <a:spcBef>
                <a:spcPts val="2400"/>
              </a:spcBef>
            </a:pPr>
            <a:r>
              <a:rPr lang="en-US" dirty="0" err="1" smtClean="0"/>
              <a:t>Ipc</a:t>
            </a:r>
            <a:r>
              <a:rPr lang="en-US" dirty="0" smtClean="0"/>
              <a:t> – IPC Manager</a:t>
            </a:r>
          </a:p>
          <a:p>
            <a:pPr lvl="1"/>
            <a:r>
              <a:rPr lang="en-US" dirty="0" smtClean="0"/>
              <a:t>Used to initialize IPC and synchronize with other processors.</a:t>
            </a:r>
          </a:p>
          <a:p>
            <a:pPr lvl="1"/>
            <a:r>
              <a:rPr lang="en-US" dirty="0" smtClean="0"/>
              <a:t>Application must call </a:t>
            </a:r>
            <a:r>
              <a:rPr lang="en-US" dirty="0" err="1" smtClean="0">
                <a:solidFill>
                  <a:schemeClr val="accent5"/>
                </a:solidFill>
                <a:latin typeface="Courier10 BT" panose="02070509030505020404" pitchFamily="49" charset="0"/>
              </a:rPr>
              <a:t>Ipc_start</a:t>
            </a:r>
            <a:r>
              <a:rPr lang="en-US" dirty="0" smtClean="0">
                <a:solidFill>
                  <a:schemeClr val="accent5"/>
                </a:solidFill>
              </a:rPr>
              <a:t> </a:t>
            </a:r>
            <a:r>
              <a:rPr lang="en-US" dirty="0" smtClean="0"/>
              <a:t>and </a:t>
            </a:r>
            <a:r>
              <a:rPr lang="en-US" dirty="0" err="1" smtClean="0">
                <a:solidFill>
                  <a:schemeClr val="accent5"/>
                </a:solidFill>
                <a:latin typeface="Courier10 BT" panose="02070509030505020404" pitchFamily="49" charset="0"/>
              </a:rPr>
              <a:t>Ipc_attach</a:t>
            </a:r>
            <a:r>
              <a:rPr lang="en-US" dirty="0" smtClean="0"/>
              <a:t>.</a:t>
            </a:r>
          </a:p>
          <a:p>
            <a:pPr>
              <a:spcBef>
                <a:spcPts val="2400"/>
              </a:spcBef>
            </a:pPr>
            <a:r>
              <a:rPr lang="en-US" dirty="0" smtClean="0"/>
              <a:t>Two startup protocols</a:t>
            </a:r>
          </a:p>
          <a:p>
            <a:pPr lvl="1"/>
            <a:r>
              <a:rPr lang="en-US" dirty="0" err="1" smtClean="0">
                <a:solidFill>
                  <a:schemeClr val="accent5"/>
                </a:solidFill>
                <a:latin typeface="Courier10 BT" panose="02070509030505020404" pitchFamily="49" charset="0"/>
              </a:rPr>
              <a:t>Ipc.ProcSync_ALL</a:t>
            </a:r>
            <a:r>
              <a:rPr lang="en-US" dirty="0" smtClean="0">
                <a:solidFill>
                  <a:schemeClr val="accent5"/>
                </a:solidFill>
              </a:rPr>
              <a:t> </a:t>
            </a:r>
            <a:r>
              <a:rPr lang="en-US" dirty="0" smtClean="0"/>
              <a:t>- all processors start at same time</a:t>
            </a:r>
          </a:p>
          <a:p>
            <a:pPr lvl="1"/>
            <a:r>
              <a:rPr lang="en-US" dirty="0" err="1" smtClean="0">
                <a:solidFill>
                  <a:schemeClr val="accent5"/>
                </a:solidFill>
                <a:latin typeface="Courier10 BT" panose="02070509030505020404" pitchFamily="49" charset="0"/>
              </a:rPr>
              <a:t>Ipc.ProcSync_PAIR</a:t>
            </a:r>
            <a:r>
              <a:rPr lang="en-US" dirty="0" smtClean="0">
                <a:solidFill>
                  <a:schemeClr val="accent5"/>
                </a:solidFill>
              </a:rPr>
              <a:t> </a:t>
            </a:r>
            <a:r>
              <a:rPr lang="en-US" dirty="0" smtClean="0"/>
              <a:t>– host processor starts first</a:t>
            </a:r>
          </a:p>
          <a:p>
            <a:r>
              <a:rPr lang="en-US" dirty="0" smtClean="0"/>
              <a:t>Configuration</a:t>
            </a:r>
          </a:p>
          <a:p>
            <a:pPr marL="457200" lvl="2">
              <a:spcBef>
                <a:spcPts val="480"/>
              </a:spcBef>
            </a:pPr>
            <a:r>
              <a:rPr lang="en-US" sz="2000" dirty="0" err="1">
                <a:solidFill>
                  <a:schemeClr val="accent5"/>
                </a:solidFill>
                <a:latin typeface="Courier10 BT" panose="02070509030505020404" pitchFamily="49" charset="0"/>
              </a:rPr>
              <a:t>Ipc.procSync</a:t>
            </a:r>
            <a:r>
              <a:rPr lang="en-US" sz="2000" dirty="0">
                <a:solidFill>
                  <a:schemeClr val="accent5"/>
                </a:solidFill>
              </a:rPr>
              <a:t> </a:t>
            </a:r>
            <a:r>
              <a:rPr lang="en-US" sz="2000" dirty="0"/>
              <a:t>configures startup </a:t>
            </a:r>
            <a:r>
              <a:rPr lang="en-US" sz="2000" dirty="0" smtClean="0"/>
              <a:t>protocol</a:t>
            </a:r>
          </a:p>
          <a:p>
            <a:pPr marL="457200" lvl="2">
              <a:spcBef>
                <a:spcPts val="480"/>
              </a:spcBef>
            </a:pPr>
            <a:r>
              <a:rPr lang="en-US" sz="2000" dirty="0"/>
              <a:t>When using </a:t>
            </a:r>
            <a:r>
              <a:rPr lang="en-US" sz="2000" dirty="0" err="1">
                <a:solidFill>
                  <a:schemeClr val="accent5"/>
                </a:solidFill>
                <a:latin typeface="Courier10 BT" panose="02070509030505020404" pitchFamily="49" charset="0"/>
              </a:rPr>
              <a:t>Ipc.ProcSync_ALL</a:t>
            </a:r>
            <a:r>
              <a:rPr lang="en-US" sz="2000" dirty="0"/>
              <a:t>, </a:t>
            </a:r>
            <a:r>
              <a:rPr lang="en-US" sz="2000" dirty="0" err="1">
                <a:solidFill>
                  <a:schemeClr val="accent5"/>
                </a:solidFill>
                <a:latin typeface="Courier10 BT" panose="02070509030505020404" pitchFamily="49" charset="0"/>
              </a:rPr>
              <a:t>Ipc_attach</a:t>
            </a:r>
            <a:r>
              <a:rPr lang="en-US" sz="2000" dirty="0">
                <a:solidFill>
                  <a:schemeClr val="accent5"/>
                </a:solidFill>
              </a:rPr>
              <a:t> </a:t>
            </a:r>
            <a:r>
              <a:rPr lang="en-US" sz="2000" dirty="0"/>
              <a:t>is called internally from </a:t>
            </a:r>
            <a:r>
              <a:rPr lang="en-US" sz="2000" dirty="0" err="1">
                <a:solidFill>
                  <a:schemeClr val="accent5"/>
                </a:solidFill>
                <a:latin typeface="Courier10 BT" panose="02070509030505020404" pitchFamily="49" charset="0"/>
              </a:rPr>
              <a:t>Ipc_start</a:t>
            </a:r>
            <a:r>
              <a:rPr lang="en-US" sz="2000" dirty="0"/>
              <a:t>. Application does not call </a:t>
            </a:r>
            <a:r>
              <a:rPr lang="en-US" sz="2000" dirty="0" err="1">
                <a:solidFill>
                  <a:schemeClr val="accent5"/>
                </a:solidFill>
                <a:latin typeface="Courier10 BT" panose="02070509030505020404" pitchFamily="49" charset="0"/>
              </a:rPr>
              <a:t>Ipc_attach</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12</a:t>
            </a:fld>
            <a:endParaRPr lang="en-US" dirty="0"/>
          </a:p>
        </p:txBody>
      </p:sp>
    </p:spTree>
    <p:extLst>
      <p:ext uri="{BB962C8B-B14F-4D97-AF65-F5344CB8AC3E}">
        <p14:creationId xmlns:p14="http://schemas.microsoft.com/office/powerpoint/2010/main" val="16034707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1450041" y="5385238"/>
            <a:ext cx="2359958" cy="677108"/>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u="sng" dirty="0" smtClean="0">
                <a:solidFill>
                  <a:srgbClr val="292934"/>
                </a:solidFill>
                <a:latin typeface="Courier10 BT" panose="02070509030505020404" pitchFamily="49" charset="0"/>
              </a:rPr>
              <a:t>DSP1</a:t>
            </a:r>
          </a:p>
          <a:p>
            <a:r>
              <a:rPr lang="en-US" sz="1200" dirty="0" err="1" smtClean="0">
                <a:solidFill>
                  <a:schemeClr val="accent1">
                    <a:lumMod val="50000"/>
                  </a:schemeClr>
                </a:solidFill>
                <a:latin typeface="Courier10 BT" panose="02070509030505020404" pitchFamily="49" charset="0"/>
              </a:rPr>
              <a:t>Ipc_start</a:t>
            </a:r>
            <a:r>
              <a:rPr lang="en-US" sz="1200" dirty="0" smtClean="0">
                <a:solidFill>
                  <a:srgbClr val="292934"/>
                </a:solidFill>
                <a:latin typeface="Courier10 BT" panose="02070509030505020404" pitchFamily="49" charset="0"/>
              </a:rPr>
              <a:t>()</a:t>
            </a:r>
          </a:p>
          <a:p>
            <a:r>
              <a:rPr lang="en-US" sz="1200" dirty="0" err="1" smtClean="0">
                <a:solidFill>
                  <a:srgbClr val="292934"/>
                </a:solidFill>
                <a:latin typeface="Courier10 BT" panose="02070509030505020404" pitchFamily="49" charset="0"/>
              </a:rPr>
              <a:t>Log_print</a:t>
            </a:r>
            <a:r>
              <a:rPr lang="en-US" sz="1200" dirty="0">
                <a:solidFill>
                  <a:srgbClr val="292934"/>
                </a:solidFill>
                <a:latin typeface="Courier10 BT" panose="02070509030505020404" pitchFamily="49" charset="0"/>
              </a:rPr>
              <a:t>("</a:t>
            </a:r>
            <a:r>
              <a:rPr lang="en-US" sz="1200" dirty="0">
                <a:solidFill>
                  <a:srgbClr val="0B8000"/>
                </a:solidFill>
                <a:latin typeface="Courier10 BT" panose="02070509030505020404" pitchFamily="49" charset="0"/>
              </a:rPr>
              <a:t>IPC ready</a:t>
            </a:r>
            <a:r>
              <a:rPr lang="en-US" sz="1200" dirty="0">
                <a:solidFill>
                  <a:srgbClr val="292934"/>
                </a:solidFill>
                <a:latin typeface="Courier10 BT" panose="02070509030505020404" pitchFamily="49" charset="0"/>
              </a:rPr>
              <a:t>")</a:t>
            </a:r>
          </a:p>
        </p:txBody>
      </p:sp>
      <p:sp>
        <p:nvSpPr>
          <p:cNvPr id="40" name="Rounded Rectangle 39"/>
          <p:cNvSpPr/>
          <p:nvPr/>
        </p:nvSpPr>
        <p:spPr>
          <a:xfrm>
            <a:off x="1447800" y="4148998"/>
            <a:ext cx="2359958" cy="677108"/>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u="sng" dirty="0" smtClean="0">
                <a:solidFill>
                  <a:srgbClr val="292934"/>
                </a:solidFill>
                <a:latin typeface="Courier10 BT" panose="02070509030505020404" pitchFamily="49" charset="0"/>
              </a:rPr>
              <a:t>IPU1</a:t>
            </a:r>
          </a:p>
          <a:p>
            <a:r>
              <a:rPr lang="en-US" sz="1200" dirty="0" err="1" smtClean="0">
                <a:solidFill>
                  <a:schemeClr val="accent1">
                    <a:lumMod val="50000"/>
                  </a:schemeClr>
                </a:solidFill>
                <a:latin typeface="Courier10 BT" panose="02070509030505020404" pitchFamily="49" charset="0"/>
              </a:rPr>
              <a:t>Ipc_start</a:t>
            </a:r>
            <a:r>
              <a:rPr lang="en-US" sz="1200" dirty="0" smtClean="0">
                <a:solidFill>
                  <a:srgbClr val="292934"/>
                </a:solidFill>
                <a:latin typeface="Courier10 BT" panose="02070509030505020404" pitchFamily="49" charset="0"/>
              </a:rPr>
              <a:t>()</a:t>
            </a:r>
          </a:p>
          <a:p>
            <a:r>
              <a:rPr lang="en-US" sz="1200" dirty="0" err="1" smtClean="0">
                <a:solidFill>
                  <a:srgbClr val="292934"/>
                </a:solidFill>
                <a:latin typeface="Courier10 BT" panose="02070509030505020404" pitchFamily="49" charset="0"/>
              </a:rPr>
              <a:t>Log_print</a:t>
            </a:r>
            <a:r>
              <a:rPr lang="en-US" sz="1200" dirty="0">
                <a:solidFill>
                  <a:srgbClr val="292934"/>
                </a:solidFill>
                <a:latin typeface="Courier10 BT" panose="02070509030505020404" pitchFamily="49" charset="0"/>
              </a:rPr>
              <a:t>("</a:t>
            </a:r>
            <a:r>
              <a:rPr lang="en-US" sz="1200" dirty="0">
                <a:solidFill>
                  <a:srgbClr val="0B8000"/>
                </a:solidFill>
                <a:latin typeface="Courier10 BT" panose="02070509030505020404" pitchFamily="49" charset="0"/>
              </a:rPr>
              <a:t>IPC ready</a:t>
            </a:r>
            <a:r>
              <a:rPr lang="en-US" sz="1200" dirty="0">
                <a:solidFill>
                  <a:srgbClr val="292934"/>
                </a:solidFill>
                <a:latin typeface="Courier10 BT" panose="02070509030505020404" pitchFamily="49" charset="0"/>
              </a:rPr>
              <a:t>")</a:t>
            </a:r>
          </a:p>
        </p:txBody>
      </p:sp>
      <p:sp>
        <p:nvSpPr>
          <p:cNvPr id="24" name="Rounded Rectangle 23"/>
          <p:cNvSpPr/>
          <p:nvPr/>
        </p:nvSpPr>
        <p:spPr>
          <a:xfrm>
            <a:off x="1447800" y="2895600"/>
            <a:ext cx="2359958" cy="677108"/>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u="sng" dirty="0" smtClean="0">
                <a:solidFill>
                  <a:srgbClr val="292934"/>
                </a:solidFill>
                <a:latin typeface="Courier10 BT" panose="02070509030505020404" pitchFamily="49" charset="0"/>
              </a:rPr>
              <a:t>HOST</a:t>
            </a:r>
          </a:p>
          <a:p>
            <a:r>
              <a:rPr lang="en-US" sz="1200" dirty="0" err="1" smtClean="0">
                <a:solidFill>
                  <a:schemeClr val="accent1">
                    <a:lumMod val="50000"/>
                  </a:schemeClr>
                </a:solidFill>
                <a:latin typeface="Courier10 BT" panose="02070509030505020404" pitchFamily="49" charset="0"/>
              </a:rPr>
              <a:t>Ipc_start</a:t>
            </a:r>
            <a:r>
              <a:rPr lang="en-US" sz="1200" dirty="0" smtClean="0">
                <a:solidFill>
                  <a:srgbClr val="292934"/>
                </a:solidFill>
                <a:latin typeface="Courier10 BT" panose="02070509030505020404" pitchFamily="49" charset="0"/>
              </a:rPr>
              <a:t>()</a:t>
            </a:r>
          </a:p>
          <a:p>
            <a:r>
              <a:rPr lang="en-US" sz="1200" dirty="0" err="1" smtClean="0">
                <a:solidFill>
                  <a:srgbClr val="292934"/>
                </a:solidFill>
                <a:latin typeface="Courier10 BT" panose="02070509030505020404" pitchFamily="49" charset="0"/>
              </a:rPr>
              <a:t>Log_print</a:t>
            </a:r>
            <a:r>
              <a:rPr lang="en-US" sz="1200" dirty="0" smtClean="0">
                <a:solidFill>
                  <a:srgbClr val="292934"/>
                </a:solidFill>
                <a:latin typeface="Courier10 BT" panose="02070509030505020404" pitchFamily="49" charset="0"/>
              </a:rPr>
              <a:t>("</a:t>
            </a:r>
            <a:r>
              <a:rPr lang="en-US" sz="1200" dirty="0">
                <a:solidFill>
                  <a:srgbClr val="0B8000"/>
                </a:solidFill>
                <a:latin typeface="Courier10 BT" panose="02070509030505020404" pitchFamily="49" charset="0"/>
              </a:rPr>
              <a:t>IPC ready</a:t>
            </a:r>
            <a:r>
              <a:rPr lang="en-US" sz="1200" dirty="0">
                <a:solidFill>
                  <a:srgbClr val="292934"/>
                </a:solidFill>
                <a:latin typeface="Courier10 BT" panose="02070509030505020404" pitchFamily="49" charset="0"/>
              </a:rPr>
              <a:t>")</a:t>
            </a:r>
          </a:p>
        </p:txBody>
      </p:sp>
      <p:sp>
        <p:nvSpPr>
          <p:cNvPr id="3" name="Rectangle 2"/>
          <p:cNvSpPr/>
          <p:nvPr/>
        </p:nvSpPr>
        <p:spPr>
          <a:xfrm>
            <a:off x="5791200" y="2115893"/>
            <a:ext cx="1905000" cy="3124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p:cNvSpPr txBox="1"/>
          <p:nvPr/>
        </p:nvSpPr>
        <p:spPr>
          <a:xfrm>
            <a:off x="5791200" y="2115893"/>
            <a:ext cx="1905000" cy="1066800"/>
          </a:xfrm>
          <a:prstGeom prst="rect">
            <a:avLst/>
          </a:prstGeom>
          <a:solidFill>
            <a:srgbClr val="D4ECBA"/>
          </a:solidFill>
          <a:ln w="12700">
            <a:solidFill>
              <a:schemeClr val="tx1"/>
            </a:solidFill>
          </a:ln>
        </p:spPr>
        <p:txBody>
          <a:bodyPr wrap="square" rtlCol="0">
            <a:noAutofit/>
          </a:bodyPr>
          <a:lstStyle/>
          <a:p>
            <a:pPr algn="ctr"/>
            <a:r>
              <a:rPr lang="en-US" sz="1000" dirty="0" smtClean="0">
                <a:solidFill>
                  <a:srgbClr val="292934"/>
                </a:solidFill>
              </a:rPr>
              <a:t>Reserved</a:t>
            </a:r>
          </a:p>
          <a:p>
            <a:pPr algn="ctr"/>
            <a:r>
              <a:rPr lang="en-US" sz="1000" dirty="0" smtClean="0">
                <a:solidFill>
                  <a:srgbClr val="292934"/>
                </a:solidFill>
              </a:rPr>
              <a:t>Header</a:t>
            </a:r>
            <a:endParaRPr lang="en-US" sz="1000" dirty="0">
              <a:solidFill>
                <a:srgbClr val="292934"/>
              </a:solidFill>
            </a:endParaRPr>
          </a:p>
        </p:txBody>
      </p:sp>
      <p:sp>
        <p:nvSpPr>
          <p:cNvPr id="7" name="TextBox 6"/>
          <p:cNvSpPr txBox="1"/>
          <p:nvPr/>
        </p:nvSpPr>
        <p:spPr>
          <a:xfrm>
            <a:off x="6019800" y="2628900"/>
            <a:ext cx="990600" cy="246221"/>
          </a:xfrm>
          <a:prstGeom prst="rect">
            <a:avLst/>
          </a:prstGeom>
          <a:noFill/>
          <a:ln w="12700">
            <a:solidFill>
              <a:schemeClr val="tx1"/>
            </a:solidFill>
          </a:ln>
        </p:spPr>
        <p:txBody>
          <a:bodyPr wrap="square" rtlCol="0">
            <a:spAutoFit/>
          </a:bodyPr>
          <a:lstStyle/>
          <a:p>
            <a:pPr algn="ctr"/>
            <a:r>
              <a:rPr lang="en-US" sz="1000" dirty="0" smtClean="0">
                <a:solidFill>
                  <a:srgbClr val="292934"/>
                </a:solidFill>
              </a:rPr>
              <a:t>Flags</a:t>
            </a:r>
            <a:endParaRPr lang="en-US" sz="1000" dirty="0">
              <a:solidFill>
                <a:srgbClr val="292934"/>
              </a:solidFill>
            </a:endParaRPr>
          </a:p>
        </p:txBody>
      </p:sp>
      <p:sp>
        <p:nvSpPr>
          <p:cNvPr id="8" name="TextBox 7"/>
          <p:cNvSpPr txBox="1"/>
          <p:nvPr/>
        </p:nvSpPr>
        <p:spPr>
          <a:xfrm>
            <a:off x="5791200" y="3188885"/>
            <a:ext cx="1904998" cy="2051207"/>
          </a:xfrm>
          <a:prstGeom prst="rect">
            <a:avLst/>
          </a:prstGeom>
          <a:solidFill>
            <a:srgbClr val="C5E2FF"/>
          </a:solidFill>
          <a:ln w="12700">
            <a:solidFill>
              <a:schemeClr val="tx1"/>
            </a:solidFill>
          </a:ln>
        </p:spPr>
        <p:txBody>
          <a:bodyPr wrap="square" rtlCol="0" anchor="ctr" anchorCtr="0">
            <a:noAutofit/>
          </a:bodyPr>
          <a:lstStyle/>
          <a:p>
            <a:pPr algn="ctr"/>
            <a:r>
              <a:rPr lang="en-US" sz="1000" dirty="0" smtClean="0">
                <a:solidFill>
                  <a:srgbClr val="292934"/>
                </a:solidFill>
              </a:rPr>
              <a:t>Heap</a:t>
            </a:r>
            <a:endParaRPr lang="en-US" sz="1000" dirty="0">
              <a:solidFill>
                <a:srgbClr val="292934"/>
              </a:solidFill>
            </a:endParaRPr>
          </a:p>
        </p:txBody>
      </p:sp>
      <p:sp>
        <p:nvSpPr>
          <p:cNvPr id="10" name="TextBox 9"/>
          <p:cNvSpPr txBox="1"/>
          <p:nvPr/>
        </p:nvSpPr>
        <p:spPr>
          <a:xfrm>
            <a:off x="5791200" y="1869672"/>
            <a:ext cx="1904998" cy="246221"/>
          </a:xfrm>
          <a:prstGeom prst="rect">
            <a:avLst/>
          </a:prstGeom>
          <a:noFill/>
          <a:ln w="0">
            <a:noFill/>
          </a:ln>
        </p:spPr>
        <p:txBody>
          <a:bodyPr wrap="square" rtlCol="0">
            <a:spAutoFit/>
          </a:bodyPr>
          <a:lstStyle/>
          <a:p>
            <a:pPr algn="ctr"/>
            <a:r>
              <a:rPr lang="en-US" sz="1000" dirty="0" smtClean="0">
                <a:solidFill>
                  <a:srgbClr val="292934"/>
                </a:solidFill>
              </a:rPr>
              <a:t>SR_0</a:t>
            </a:r>
            <a:endParaRPr lang="en-US" sz="1000" dirty="0">
              <a:solidFill>
                <a:srgbClr val="292934"/>
              </a:solidFill>
            </a:endParaRPr>
          </a:p>
        </p:txBody>
      </p:sp>
      <p:cxnSp>
        <p:nvCxnSpPr>
          <p:cNvPr id="20" name="Straight Arrow Connector 19"/>
          <p:cNvCxnSpPr/>
          <p:nvPr/>
        </p:nvCxnSpPr>
        <p:spPr>
          <a:xfrm>
            <a:off x="4991099" y="2752010"/>
            <a:ext cx="1028701"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991099" y="2752010"/>
            <a:ext cx="0" cy="2971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28900" y="5710718"/>
            <a:ext cx="23621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28900" y="4487552"/>
            <a:ext cx="235771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28900" y="3257745"/>
            <a:ext cx="23621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83024" y="3248953"/>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83024" y="3446426"/>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38028" y="4480848"/>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29236" y="4656833"/>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65440" y="570884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65440" y="5884826"/>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257800" y="3572708"/>
            <a:ext cx="990600" cy="400110"/>
          </a:xfrm>
          <a:prstGeom prst="round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solidFill>
                  <a:srgbClr val="292934"/>
                </a:solidFill>
              </a:rPr>
              <a:t>handshake</a:t>
            </a:r>
          </a:p>
          <a:p>
            <a:pPr algn="ctr"/>
            <a:r>
              <a:rPr lang="en-US" sz="1000" dirty="0" smtClean="0">
                <a:solidFill>
                  <a:srgbClr val="292934"/>
                </a:solidFill>
              </a:rPr>
              <a:t>completes</a:t>
            </a:r>
          </a:p>
        </p:txBody>
      </p:sp>
      <p:cxnSp>
        <p:nvCxnSpPr>
          <p:cNvPr id="55" name="Straight Connector 54"/>
          <p:cNvCxnSpPr>
            <a:stCxn id="52" idx="3"/>
          </p:cNvCxnSpPr>
          <p:nvPr/>
        </p:nvCxnSpPr>
        <p:spPr>
          <a:xfrm flipV="1">
            <a:off x="6248400" y="2895600"/>
            <a:ext cx="266700" cy="8771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52400" y="1210270"/>
            <a:ext cx="5486401" cy="923330"/>
          </a:xfrm>
          <a:prstGeom prst="rect">
            <a:avLst/>
          </a:prstGeom>
          <a:solidFill>
            <a:schemeClr val="bg2"/>
          </a:solidFill>
          <a:ln w="12700">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wrap="square" tIns="91440" rIns="0" bIns="91440" rtlCol="0">
            <a:spAutoFit/>
          </a:bodyPr>
          <a:lstStyle/>
          <a:p>
            <a:r>
              <a:rPr lang="en-US" sz="1200" dirty="0" err="1" smtClean="0">
                <a:solidFill>
                  <a:schemeClr val="tx1"/>
                </a:solidFill>
                <a:latin typeface="Courier10 BT" panose="02070509030505020404" pitchFamily="49" charset="0"/>
                <a:cs typeface="Courier New" pitchFamily="49" charset="0"/>
              </a:rPr>
              <a:t>var</a:t>
            </a:r>
            <a:r>
              <a:rPr lang="en-US" sz="1200" dirty="0" smtClean="0">
                <a:solidFill>
                  <a:schemeClr val="tx1"/>
                </a:solidFill>
                <a:latin typeface="Courier10 BT" panose="02070509030505020404" pitchFamily="49" charset="0"/>
                <a:cs typeface="Courier New" pitchFamily="49" charset="0"/>
              </a:rPr>
              <a:t> </a:t>
            </a:r>
            <a:r>
              <a:rPr lang="en-US" sz="1200" dirty="0" err="1" smtClean="0">
                <a:solidFill>
                  <a:schemeClr val="accent5"/>
                </a:solidFill>
                <a:latin typeface="Courier10 BT" panose="02070509030505020404" pitchFamily="49" charset="0"/>
                <a:cs typeface="Courier New" pitchFamily="49" charset="0"/>
              </a:rPr>
              <a:t>Ipc</a:t>
            </a:r>
            <a:r>
              <a:rPr lang="en-US" sz="1200" dirty="0" smtClean="0">
                <a:solidFill>
                  <a:schemeClr val="tx1"/>
                </a:solidFill>
                <a:latin typeface="Courier10 BT" panose="02070509030505020404" pitchFamily="49" charset="0"/>
                <a:cs typeface="Courier New" pitchFamily="49" charset="0"/>
              </a:rPr>
              <a:t> = </a:t>
            </a:r>
            <a:r>
              <a:rPr lang="en-US" sz="1200" dirty="0" err="1" smtClean="0">
                <a:solidFill>
                  <a:schemeClr val="tx1"/>
                </a:solidFill>
                <a:latin typeface="Courier10 BT" panose="02070509030505020404" pitchFamily="49" charset="0"/>
                <a:cs typeface="Courier New" pitchFamily="49" charset="0"/>
              </a:rPr>
              <a:t>xdc.useModule</a:t>
            </a:r>
            <a:r>
              <a:rPr lang="en-US" sz="1200" dirty="0">
                <a:solidFill>
                  <a:schemeClr val="tx1"/>
                </a:solidFill>
                <a:latin typeface="Courier10 BT" panose="02070509030505020404" pitchFamily="49" charset="0"/>
                <a:cs typeface="Courier New" pitchFamily="49" charset="0"/>
              </a:rPr>
              <a:t>('</a:t>
            </a:r>
            <a:r>
              <a:rPr lang="en-US" sz="1200" dirty="0" err="1">
                <a:solidFill>
                  <a:srgbClr val="0B8000"/>
                </a:solidFill>
                <a:latin typeface="Courier10 BT" panose="02070509030505020404" pitchFamily="49" charset="0"/>
                <a:cs typeface="Courier New" pitchFamily="49" charset="0"/>
              </a:rPr>
              <a:t>ti.sdo.ipc.Ipc</a:t>
            </a:r>
            <a:r>
              <a:rPr lang="en-US" sz="1200" dirty="0" smtClean="0">
                <a:solidFill>
                  <a:schemeClr val="tx1"/>
                </a:solidFill>
                <a:latin typeface="Courier10 BT" panose="02070509030505020404" pitchFamily="49" charset="0"/>
                <a:cs typeface="Courier New" pitchFamily="49" charset="0"/>
              </a:rPr>
              <a:t>');</a:t>
            </a:r>
          </a:p>
          <a:p>
            <a:r>
              <a:rPr lang="en-US" sz="1200" dirty="0" err="1" smtClean="0">
                <a:solidFill>
                  <a:schemeClr val="accent5"/>
                </a:solidFill>
                <a:latin typeface="Courier10 BT" panose="02070509030505020404" pitchFamily="49" charset="0"/>
                <a:cs typeface="Courier New" pitchFamily="49" charset="0"/>
              </a:rPr>
              <a:t>Ipc</a:t>
            </a:r>
            <a:r>
              <a:rPr lang="en-US" sz="1200" dirty="0" err="1" smtClean="0">
                <a:solidFill>
                  <a:schemeClr val="tx1"/>
                </a:solidFill>
                <a:latin typeface="Courier10 BT" panose="02070509030505020404" pitchFamily="49" charset="0"/>
                <a:cs typeface="Courier New" pitchFamily="49" charset="0"/>
              </a:rPr>
              <a:t>.procSync</a:t>
            </a:r>
            <a:r>
              <a:rPr lang="en-US" sz="1200" dirty="0" smtClean="0">
                <a:solidFill>
                  <a:schemeClr val="tx1"/>
                </a:solidFill>
                <a:latin typeface="Courier10 BT" panose="02070509030505020404" pitchFamily="49" charset="0"/>
                <a:cs typeface="Courier New" pitchFamily="49" charset="0"/>
              </a:rPr>
              <a:t> = </a:t>
            </a:r>
            <a:r>
              <a:rPr lang="en-US" sz="1200" b="1" dirty="0" err="1" smtClean="0">
                <a:solidFill>
                  <a:schemeClr val="tx1"/>
                </a:solidFill>
                <a:latin typeface="Courier10 BT" panose="02070509030505020404" pitchFamily="49" charset="0"/>
                <a:cs typeface="Courier New" pitchFamily="49" charset="0"/>
              </a:rPr>
              <a:t>Ipc</a:t>
            </a:r>
            <a:r>
              <a:rPr lang="en-US" sz="1200" dirty="0" err="1" smtClean="0">
                <a:solidFill>
                  <a:schemeClr val="tx1"/>
                </a:solidFill>
                <a:latin typeface="Courier10 BT" panose="02070509030505020404" pitchFamily="49" charset="0"/>
                <a:cs typeface="Courier New" pitchFamily="49" charset="0"/>
              </a:rPr>
              <a:t>.ProcSync_ALL</a:t>
            </a:r>
            <a:r>
              <a:rPr lang="en-US" sz="1200" dirty="0" smtClean="0">
                <a:solidFill>
                  <a:schemeClr val="tx1"/>
                </a:solidFill>
                <a:latin typeface="Courier10 BT" panose="02070509030505020404" pitchFamily="49" charset="0"/>
                <a:cs typeface="Courier New" pitchFamily="49" charset="0"/>
              </a:rPr>
              <a:t>;</a:t>
            </a:r>
          </a:p>
          <a:p>
            <a:r>
              <a:rPr lang="en-US" sz="1200" dirty="0" err="1" smtClean="0">
                <a:solidFill>
                  <a:schemeClr val="tx1"/>
                </a:solidFill>
                <a:latin typeface="Courier10 BT" panose="02070509030505020404" pitchFamily="49" charset="0"/>
                <a:cs typeface="Courier New" pitchFamily="49" charset="0"/>
              </a:rPr>
              <a:t>var</a:t>
            </a:r>
            <a:r>
              <a:rPr lang="en-US" sz="1200" dirty="0" smtClean="0">
                <a:solidFill>
                  <a:schemeClr val="tx1"/>
                </a:solidFill>
                <a:latin typeface="Courier10 BT" panose="02070509030505020404" pitchFamily="49" charset="0"/>
                <a:cs typeface="Courier New" pitchFamily="49" charset="0"/>
              </a:rPr>
              <a:t> </a:t>
            </a:r>
            <a:r>
              <a:rPr lang="en-US" sz="1200" dirty="0" err="1" smtClean="0">
                <a:solidFill>
                  <a:schemeClr val="accent5"/>
                </a:solidFill>
                <a:latin typeface="Courier10 BT" panose="02070509030505020404" pitchFamily="49" charset="0"/>
                <a:cs typeface="Courier New" pitchFamily="49" charset="0"/>
              </a:rPr>
              <a:t>MultiProc</a:t>
            </a:r>
            <a:r>
              <a:rPr lang="en-US" sz="1200" dirty="0" smtClean="0">
                <a:solidFill>
                  <a:schemeClr val="tx1"/>
                </a:solidFill>
                <a:latin typeface="Courier10 BT" panose="02070509030505020404" pitchFamily="49" charset="0"/>
                <a:cs typeface="Courier New" pitchFamily="49" charset="0"/>
              </a:rPr>
              <a:t> = </a:t>
            </a:r>
            <a:r>
              <a:rPr lang="en-US" sz="1200" dirty="0" err="1" smtClean="0">
                <a:solidFill>
                  <a:schemeClr val="tx1"/>
                </a:solidFill>
                <a:latin typeface="Courier10 BT" panose="02070509030505020404" pitchFamily="49" charset="0"/>
                <a:cs typeface="Courier New" pitchFamily="49" charset="0"/>
              </a:rPr>
              <a:t>xdc.useModule</a:t>
            </a:r>
            <a:r>
              <a:rPr lang="en-US" sz="1200" dirty="0" smtClean="0">
                <a:solidFill>
                  <a:schemeClr val="tx1"/>
                </a:solidFill>
                <a:latin typeface="Courier10 BT" panose="02070509030505020404" pitchFamily="49" charset="0"/>
                <a:cs typeface="Courier New" pitchFamily="49" charset="0"/>
              </a:rPr>
              <a:t>('</a:t>
            </a:r>
            <a:r>
              <a:rPr lang="en-US" sz="1200" dirty="0" err="1" smtClean="0">
                <a:solidFill>
                  <a:srgbClr val="0B8000"/>
                </a:solidFill>
                <a:latin typeface="Courier10 BT" panose="02070509030505020404" pitchFamily="49" charset="0"/>
                <a:cs typeface="Courier New" pitchFamily="49" charset="0"/>
              </a:rPr>
              <a:t>ti.sdo.utils.MultiProc</a:t>
            </a:r>
            <a:r>
              <a:rPr lang="en-US" sz="1200" dirty="0" smtClean="0">
                <a:solidFill>
                  <a:schemeClr val="tx1"/>
                </a:solidFill>
                <a:latin typeface="Courier10 BT" panose="02070509030505020404" pitchFamily="49" charset="0"/>
                <a:cs typeface="Courier New" pitchFamily="49" charset="0"/>
              </a:rPr>
              <a:t>');</a:t>
            </a:r>
          </a:p>
          <a:p>
            <a:r>
              <a:rPr lang="en-US" sz="1200" dirty="0" err="1" smtClean="0">
                <a:solidFill>
                  <a:schemeClr val="accent5"/>
                </a:solidFill>
                <a:latin typeface="Courier10 BT" panose="02070509030505020404" pitchFamily="49" charset="0"/>
                <a:cs typeface="Courier New" pitchFamily="49" charset="0"/>
              </a:rPr>
              <a:t>MultiProc</a:t>
            </a:r>
            <a:r>
              <a:rPr lang="en-US" sz="1200" dirty="0" err="1" smtClean="0">
                <a:solidFill>
                  <a:schemeClr val="tx1"/>
                </a:solidFill>
                <a:latin typeface="Courier10 BT" panose="02070509030505020404" pitchFamily="49" charset="0"/>
                <a:cs typeface="Courier New" pitchFamily="49" charset="0"/>
              </a:rPr>
              <a:t>.setConfig</a:t>
            </a:r>
            <a:r>
              <a:rPr lang="en-US" sz="1200" dirty="0" smtClean="0">
                <a:solidFill>
                  <a:schemeClr val="tx1"/>
                </a:solidFill>
                <a:latin typeface="Courier10 BT" panose="02070509030505020404" pitchFamily="49" charset="0"/>
                <a:cs typeface="Courier New" pitchFamily="49" charset="0"/>
              </a:rPr>
              <a:t>(</a:t>
            </a:r>
            <a:r>
              <a:rPr lang="en-US" sz="1200" dirty="0" err="1" smtClean="0">
                <a:solidFill>
                  <a:schemeClr val="tx1"/>
                </a:solidFill>
                <a:latin typeface="Courier10 BT" panose="02070509030505020404" pitchFamily="49" charset="0"/>
                <a:cs typeface="Courier New" pitchFamily="49" charset="0"/>
              </a:rPr>
              <a:t>proc</a:t>
            </a:r>
            <a:r>
              <a:rPr lang="en-US" sz="1200" dirty="0" smtClean="0">
                <a:solidFill>
                  <a:schemeClr val="tx1"/>
                </a:solidFill>
                <a:latin typeface="Courier10 BT" panose="02070509030505020404" pitchFamily="49" charset="0"/>
                <a:cs typeface="Courier New" pitchFamily="49" charset="0"/>
              </a:rPr>
              <a:t>, </a:t>
            </a:r>
            <a:r>
              <a:rPr lang="en-US" sz="1200" dirty="0">
                <a:solidFill>
                  <a:schemeClr val="tx1"/>
                </a:solidFill>
                <a:latin typeface="Courier10 BT" panose="02070509030505020404" pitchFamily="49" charset="0"/>
                <a:cs typeface="Courier New" pitchFamily="49" charset="0"/>
              </a:rPr>
              <a:t>["</a:t>
            </a:r>
            <a:r>
              <a:rPr lang="en-US" sz="1200" dirty="0">
                <a:solidFill>
                  <a:srgbClr val="0B8000"/>
                </a:solidFill>
                <a:latin typeface="Courier10 BT" panose="02070509030505020404" pitchFamily="49" charset="0"/>
                <a:cs typeface="Courier New" pitchFamily="49" charset="0"/>
              </a:rPr>
              <a:t>HOST</a:t>
            </a:r>
            <a:r>
              <a:rPr lang="en-US" sz="1200" dirty="0">
                <a:solidFill>
                  <a:schemeClr val="tx1"/>
                </a:solidFill>
                <a:latin typeface="Courier10 BT" panose="02070509030505020404" pitchFamily="49" charset="0"/>
                <a:cs typeface="Courier New" pitchFamily="49" charset="0"/>
              </a:rPr>
              <a:t>", "</a:t>
            </a:r>
            <a:r>
              <a:rPr lang="en-US" sz="1200" dirty="0" smtClean="0">
                <a:solidFill>
                  <a:srgbClr val="0B8000"/>
                </a:solidFill>
                <a:latin typeface="Courier10 BT" panose="02070509030505020404" pitchFamily="49" charset="0"/>
                <a:cs typeface="Courier New" pitchFamily="49" charset="0"/>
              </a:rPr>
              <a:t>IPU1</a:t>
            </a:r>
            <a:r>
              <a:rPr lang="en-US" sz="1200" dirty="0">
                <a:solidFill>
                  <a:schemeClr val="tx1"/>
                </a:solidFill>
                <a:latin typeface="Courier10 BT" panose="02070509030505020404" pitchFamily="49" charset="0"/>
                <a:cs typeface="Courier New" pitchFamily="49" charset="0"/>
              </a:rPr>
              <a:t>", "</a:t>
            </a:r>
            <a:r>
              <a:rPr lang="en-US" sz="1200" dirty="0" smtClean="0">
                <a:solidFill>
                  <a:srgbClr val="0B8000"/>
                </a:solidFill>
                <a:latin typeface="Courier10 BT" panose="02070509030505020404" pitchFamily="49" charset="0"/>
                <a:cs typeface="Courier New" pitchFamily="49" charset="0"/>
              </a:rPr>
              <a:t>DSP1</a:t>
            </a:r>
            <a:r>
              <a:rPr lang="en-US" sz="1200" dirty="0">
                <a:solidFill>
                  <a:schemeClr val="tx1"/>
                </a:solidFill>
                <a:latin typeface="Courier10 BT" panose="02070509030505020404" pitchFamily="49" charset="0"/>
                <a:cs typeface="Courier New" pitchFamily="49" charset="0"/>
              </a:rPr>
              <a:t>"]);</a:t>
            </a:r>
          </a:p>
        </p:txBody>
      </p:sp>
      <p:cxnSp>
        <p:nvCxnSpPr>
          <p:cNvPr id="58" name="Straight Connector 57"/>
          <p:cNvCxnSpPr/>
          <p:nvPr/>
        </p:nvCxnSpPr>
        <p:spPr>
          <a:xfrm>
            <a:off x="4991099" y="2740904"/>
            <a:ext cx="0" cy="17431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18"/>
          <p:cNvSpPr>
            <a:spLocks noGrp="1"/>
          </p:cNvSpPr>
          <p:nvPr>
            <p:ph type="title"/>
          </p:nvPr>
        </p:nvSpPr>
        <p:spPr/>
        <p:txBody>
          <a:bodyPr/>
          <a:lstStyle/>
          <a:p>
            <a:r>
              <a:rPr lang="en-US" dirty="0" err="1" smtClean="0"/>
              <a:t>Ipc</a:t>
            </a:r>
            <a:r>
              <a:rPr lang="en-US" dirty="0" smtClean="0"/>
              <a:t> Module – </a:t>
            </a:r>
            <a:r>
              <a:rPr lang="en-US" sz="3600" dirty="0" err="1" smtClean="0">
                <a:solidFill>
                  <a:schemeClr val="accent1">
                    <a:lumMod val="50000"/>
                  </a:schemeClr>
                </a:solidFill>
                <a:latin typeface="Courier10 BT" panose="02070509030505020404" pitchFamily="49" charset="0"/>
              </a:rPr>
              <a:t>Ipc.ProcSync_ALL</a:t>
            </a:r>
            <a:endParaRPr lang="en-US" dirty="0">
              <a:solidFill>
                <a:schemeClr val="accent1">
                  <a:lumMod val="50000"/>
                </a:schemeClr>
              </a:solidFill>
              <a:latin typeface="Courier10 BT" panose="02070509030505020404" pitchFamily="49" charset="0"/>
            </a:endParaRPr>
          </a:p>
        </p:txBody>
      </p:sp>
      <p:sp>
        <p:nvSpPr>
          <p:cNvPr id="6" name="Footer Placeholder 5"/>
          <p:cNvSpPr>
            <a:spLocks noGrp="1"/>
          </p:cNvSpPr>
          <p:nvPr>
            <p:ph type="ftr" sz="quarter" idx="11"/>
          </p:nvPr>
        </p:nvSpPr>
        <p:spPr/>
        <p:txBody>
          <a:bodyPr/>
          <a:lstStyle/>
          <a:p>
            <a:r>
              <a:rPr lang="en-US" smtClean="0"/>
              <a:t>IPC 3.30</a:t>
            </a:r>
            <a:endParaRPr lang="en-US" dirty="0"/>
          </a:p>
        </p:txBody>
      </p:sp>
      <p:cxnSp>
        <p:nvCxnSpPr>
          <p:cNvPr id="31" name="Straight Connector 30"/>
          <p:cNvCxnSpPr/>
          <p:nvPr/>
        </p:nvCxnSpPr>
        <p:spPr>
          <a:xfrm>
            <a:off x="4984714" y="2744379"/>
            <a:ext cx="0" cy="513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71450" y="957590"/>
            <a:ext cx="779381" cy="261610"/>
          </a:xfrm>
          <a:prstGeom prst="rect">
            <a:avLst/>
          </a:prstGeom>
          <a:noFill/>
        </p:spPr>
        <p:txBody>
          <a:bodyPr wrap="none" rtlCol="0">
            <a:spAutoFit/>
          </a:bodyPr>
          <a:lstStyle/>
          <a:p>
            <a:r>
              <a:rPr lang="en-US" sz="1100" dirty="0" err="1" smtClean="0">
                <a:solidFill>
                  <a:schemeClr val="accent1">
                    <a:lumMod val="50000"/>
                  </a:schemeClr>
                </a:solidFill>
                <a:latin typeface="Courier10 BT" panose="02070509030505020404" pitchFamily="49" charset="0"/>
              </a:rPr>
              <a:t>app.cfg</a:t>
            </a:r>
            <a:endParaRPr lang="en-US" sz="1100" dirty="0">
              <a:solidFill>
                <a:schemeClr val="accent1">
                  <a:lumMod val="50000"/>
                </a:schemeClr>
              </a:solidFill>
              <a:latin typeface="Courier10 BT" panose="02070509030505020404" pitchFamily="49" charset="0"/>
            </a:endParaRP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6520265"/>
            <a:ext cx="419159" cy="333422"/>
          </a:xfrm>
          <a:prstGeom prst="rect">
            <a:avLst/>
          </a:prstGeom>
        </p:spPr>
      </p:pic>
      <p:sp>
        <p:nvSpPr>
          <p:cNvPr id="11" name="Rounded Rectangle 10"/>
          <p:cNvSpPr/>
          <p:nvPr/>
        </p:nvSpPr>
        <p:spPr>
          <a:xfrm>
            <a:off x="273538" y="2313903"/>
            <a:ext cx="1066800" cy="442674"/>
          </a:xfrm>
          <a:prstGeom prst="roundRect">
            <a:avLst/>
          </a:prstGeom>
          <a:ln w="12700"/>
        </p:spPr>
        <p:style>
          <a:lnRef idx="2">
            <a:schemeClr val="accent1"/>
          </a:lnRef>
          <a:fillRef idx="1">
            <a:schemeClr val="lt1"/>
          </a:fillRef>
          <a:effectRef idx="0">
            <a:schemeClr val="accent1"/>
          </a:effectRef>
          <a:fontRef idx="minor">
            <a:schemeClr val="dk1"/>
          </a:fontRef>
        </p:style>
        <p:txBody>
          <a:bodyPr rtlCol="0" anchor="ctr">
            <a:spAutoFit/>
          </a:bodyPr>
          <a:lstStyle/>
          <a:p>
            <a:pPr algn="ctr"/>
            <a:r>
              <a:rPr lang="en-US" sz="1000" dirty="0" smtClean="0">
                <a:solidFill>
                  <a:schemeClr val="tx1"/>
                </a:solidFill>
              </a:rPr>
              <a:t>host is owner of SR_0</a:t>
            </a:r>
            <a:endParaRPr lang="en-US" sz="1000" dirty="0">
              <a:solidFill>
                <a:schemeClr val="tx1"/>
              </a:solidFill>
            </a:endParaRPr>
          </a:p>
        </p:txBody>
      </p:sp>
      <p:cxnSp>
        <p:nvCxnSpPr>
          <p:cNvPr id="14" name="Straight Connector 13"/>
          <p:cNvCxnSpPr>
            <a:stCxn id="11" idx="3"/>
          </p:cNvCxnSpPr>
          <p:nvPr/>
        </p:nvCxnSpPr>
        <p:spPr>
          <a:xfrm>
            <a:off x="1340338" y="2535240"/>
            <a:ext cx="412262" cy="36036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97B22F1-799A-47A3-B766-9721632424EC}" type="slidenum">
              <a:rPr lang="en-US" smtClean="0"/>
              <a:pPr/>
              <a:t>13</a:t>
            </a:fld>
            <a:endParaRPr lang="en-US"/>
          </a:p>
        </p:txBody>
      </p:sp>
    </p:spTree>
    <p:extLst>
      <p:ext uri="{BB962C8B-B14F-4D97-AF65-F5344CB8AC3E}">
        <p14:creationId xmlns:p14="http://schemas.microsoft.com/office/powerpoint/2010/main" val="31659653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xit" presetSubtype="0" fill="hold" nodeType="withEffect">
                                  <p:stCondLst>
                                    <p:cond delay="0"/>
                                  </p:stCondLst>
                                  <p:childTnLst>
                                    <p:animEffect transition="out" filter="fade">
                                      <p:cBhvr>
                                        <p:cTn id="29" dur="500"/>
                                        <p:tgtEl>
                                          <p:spTgt spid="31"/>
                                        </p:tgtEl>
                                      </p:cBhvr>
                                    </p:animEffect>
                                    <p:set>
                                      <p:cBhvr>
                                        <p:cTn id="30" dur="1" fill="hold">
                                          <p:stCondLst>
                                            <p:cond delay="499"/>
                                          </p:stCondLst>
                                        </p:cTn>
                                        <p:tgtEl>
                                          <p:spTgt spid="3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par>
                                <p:cTn id="55" presetID="10"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ntr" presetSubtype="0" fill="hold"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10" presetClass="exit" presetSubtype="0" fill="hold" nodeType="withEffect">
                                  <p:stCondLst>
                                    <p:cond delay="0"/>
                                  </p:stCondLst>
                                  <p:childTnLst>
                                    <p:animEffect transition="out" filter="fade">
                                      <p:cBhvr>
                                        <p:cTn id="62" dur="500"/>
                                        <p:tgtEl>
                                          <p:spTgt spid="44"/>
                                        </p:tgtEl>
                                      </p:cBhvr>
                                    </p:animEffect>
                                    <p:set>
                                      <p:cBhvr>
                                        <p:cTn id="63" dur="1" fill="hold">
                                          <p:stCondLst>
                                            <p:cond delay="499"/>
                                          </p:stCondLst>
                                        </p:cTn>
                                        <p:tgtEl>
                                          <p:spTgt spid="44"/>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48"/>
                                        </p:tgtEl>
                                      </p:cBhvr>
                                    </p:animEffect>
                                    <p:set>
                                      <p:cBhvr>
                                        <p:cTn id="66" dur="1" fill="hold">
                                          <p:stCondLst>
                                            <p:cond delay="499"/>
                                          </p:stCondLst>
                                        </p:cTn>
                                        <p:tgtEl>
                                          <p:spTgt spid="48"/>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50"/>
                                        </p:tgtEl>
                                      </p:cBhvr>
                                    </p:animEffect>
                                    <p:set>
                                      <p:cBhvr>
                                        <p:cTn id="69" dur="1" fill="hold">
                                          <p:stCondLst>
                                            <p:cond delay="499"/>
                                          </p:stCondLst>
                                        </p:cTn>
                                        <p:tgtEl>
                                          <p:spTgt spid="50"/>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52"/>
                                        </p:tgtEl>
                                      </p:cBhvr>
                                    </p:animEffect>
                                    <p:set>
                                      <p:cBhvr>
                                        <p:cTn id="72" dur="1" fill="hold">
                                          <p:stCondLst>
                                            <p:cond delay="499"/>
                                          </p:stCondLst>
                                        </p:cTn>
                                        <p:tgtEl>
                                          <p:spTgt spid="5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5"/>
                                        </p:tgtEl>
                                      </p:cBhvr>
                                    </p:animEffect>
                                    <p:set>
                                      <p:cBhvr>
                                        <p:cTn id="75" dur="1" fill="hold">
                                          <p:stCondLst>
                                            <p:cond delay="499"/>
                                          </p:stCondLst>
                                        </p:cTn>
                                        <p:tgtEl>
                                          <p:spTgt spid="55"/>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33"/>
                                        </p:tgtEl>
                                      </p:cBhvr>
                                    </p:animEffect>
                                    <p:set>
                                      <p:cBhvr>
                                        <p:cTn id="78" dur="1" fill="hold">
                                          <p:stCondLst>
                                            <p:cond delay="499"/>
                                          </p:stCondLst>
                                        </p:cTn>
                                        <p:tgtEl>
                                          <p:spTgt spid="3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0"/>
                                        </p:tgtEl>
                                      </p:cBhvr>
                                    </p:animEffect>
                                    <p:set>
                                      <p:cBhvr>
                                        <p:cTn id="81" dur="1" fill="hold">
                                          <p:stCondLst>
                                            <p:cond delay="499"/>
                                          </p:stCondLst>
                                        </p:cTn>
                                        <p:tgtEl>
                                          <p:spTgt spid="20"/>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32"/>
                                        </p:tgtEl>
                                      </p:cBhvr>
                                    </p:animEffect>
                                    <p:set>
                                      <p:cBhvr>
                                        <p:cTn id="84" dur="1" fill="hold">
                                          <p:stCondLst>
                                            <p:cond delay="499"/>
                                          </p:stCondLst>
                                        </p:cTn>
                                        <p:tgtEl>
                                          <p:spTgt spid="32"/>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58"/>
                                        </p:tgtEl>
                                      </p:cBhvr>
                                    </p:animEffect>
                                    <p:set>
                                      <p:cBhvr>
                                        <p:cTn id="87" dur="1" fill="hold">
                                          <p:stCondLst>
                                            <p:cond delay="499"/>
                                          </p:stCondLst>
                                        </p:cTn>
                                        <p:tgtEl>
                                          <p:spTgt spid="58"/>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26"/>
                                        </p:tgtEl>
                                      </p:cBhvr>
                                    </p:animEffect>
                                    <p:set>
                                      <p:cBhvr>
                                        <p:cTn id="90" dur="1" fill="hold">
                                          <p:stCondLst>
                                            <p:cond delay="499"/>
                                          </p:stCondLst>
                                        </p:cTn>
                                        <p:tgtEl>
                                          <p:spTgt spid="26"/>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23"/>
                                        </p:tgtEl>
                                      </p:cBhvr>
                                    </p:animEffect>
                                    <p:set>
                                      <p:cBhvr>
                                        <p:cTn id="93" dur="1" fill="hold">
                                          <p:stCondLst>
                                            <p:cond delay="499"/>
                                          </p:stCondLst>
                                        </p:cTn>
                                        <p:tgtEl>
                                          <p:spTgt spid="23"/>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34"/>
                                        </p:tgtEl>
                                      </p:cBhvr>
                                    </p:animEffect>
                                    <p:set>
                                      <p:cBhvr>
                                        <p:cTn id="96"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5143499" y="2414398"/>
            <a:ext cx="0" cy="3390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828675" y="5153304"/>
            <a:ext cx="3495672" cy="1303120"/>
          </a:xfrm>
          <a:prstGeom prst="roundRect">
            <a:avLst/>
          </a:prstGeom>
        </p:spPr>
        <p:style>
          <a:lnRef idx="1">
            <a:schemeClr val="accent2"/>
          </a:lnRef>
          <a:fillRef idx="2">
            <a:schemeClr val="accent2"/>
          </a:fillRef>
          <a:effectRef idx="1">
            <a:schemeClr val="accent2"/>
          </a:effectRef>
          <a:fontRef idx="minor">
            <a:schemeClr val="dk1"/>
          </a:fontRef>
        </p:style>
        <p:txBody>
          <a:bodyPr tIns="0" rtlCol="0" anchor="t" anchorCtr="0"/>
          <a:lstStyle/>
          <a:p>
            <a:pPr algn="ctr"/>
            <a:r>
              <a:rPr lang="en-US" sz="1200" b="1" u="sng" dirty="0">
                <a:solidFill>
                  <a:srgbClr val="292934"/>
                </a:solidFill>
                <a:latin typeface="Courier10 BT" panose="02070509030505020404" pitchFamily="49" charset="0"/>
              </a:rPr>
              <a:t>DSP1</a:t>
            </a:r>
          </a:p>
          <a:p>
            <a:r>
              <a:rPr lang="en-US" sz="1200" dirty="0" err="1">
                <a:solidFill>
                  <a:srgbClr val="292934"/>
                </a:solidFill>
                <a:latin typeface="Courier10 BT" panose="02070509030505020404" pitchFamily="49" charset="0"/>
                <a:cs typeface="Courier New" pitchFamily="49" charset="0"/>
              </a:rPr>
              <a:t>Ipc_start</a:t>
            </a:r>
            <a:r>
              <a:rPr lang="en-US" sz="1200" dirty="0">
                <a:solidFill>
                  <a:srgbClr val="292934"/>
                </a:solidFill>
                <a:latin typeface="Courier10 BT" panose="02070509030505020404" pitchFamily="49" charset="0"/>
                <a:cs typeface="Courier New" pitchFamily="49" charset="0"/>
              </a:rPr>
              <a:t>()</a:t>
            </a:r>
          </a:p>
          <a:p>
            <a:r>
              <a:rPr lang="en-US" sz="1200" dirty="0">
                <a:solidFill>
                  <a:srgbClr val="292934"/>
                </a:solidFill>
                <a:latin typeface="Courier10 BT" panose="02070509030505020404" pitchFamily="49" charset="0"/>
                <a:cs typeface="Courier New" pitchFamily="49" charset="0"/>
              </a:rPr>
              <a:t>do {</a:t>
            </a:r>
          </a:p>
          <a:p>
            <a:r>
              <a:rPr lang="en-US" sz="1200" dirty="0">
                <a:solidFill>
                  <a:srgbClr val="292934"/>
                </a:solidFill>
                <a:latin typeface="Courier10 BT" panose="02070509030505020404" pitchFamily="49" charset="0"/>
                <a:cs typeface="Courier New" pitchFamily="49" charset="0"/>
              </a:rPr>
              <a:t>    status = </a:t>
            </a:r>
            <a:r>
              <a:rPr lang="en-US" sz="1200" dirty="0" err="1">
                <a:solidFill>
                  <a:srgbClr val="292934"/>
                </a:solidFill>
                <a:latin typeface="Courier10 BT" panose="02070509030505020404" pitchFamily="49" charset="0"/>
                <a:cs typeface="Courier New" pitchFamily="49" charset="0"/>
              </a:rPr>
              <a:t>Ipc_attach</a:t>
            </a:r>
            <a:r>
              <a:rPr lang="en-US" sz="1200" dirty="0">
                <a:solidFill>
                  <a:srgbClr val="292934"/>
                </a:solidFill>
                <a:latin typeface="Courier10 BT" panose="02070509030505020404" pitchFamily="49" charset="0"/>
                <a:cs typeface="Courier New" pitchFamily="49" charset="0"/>
              </a:rPr>
              <a:t>(HOST)</a:t>
            </a:r>
          </a:p>
          <a:p>
            <a:r>
              <a:rPr lang="en-US" sz="1200" dirty="0">
                <a:solidFill>
                  <a:srgbClr val="292934"/>
                </a:solidFill>
                <a:latin typeface="Courier10 BT" panose="02070509030505020404" pitchFamily="49" charset="0"/>
                <a:cs typeface="Courier New" pitchFamily="49" charset="0"/>
              </a:rPr>
              <a:t>} while (status == </a:t>
            </a:r>
            <a:r>
              <a:rPr lang="en-US" sz="1200" dirty="0" err="1">
                <a:solidFill>
                  <a:srgbClr val="292934"/>
                </a:solidFill>
                <a:latin typeface="Courier10 BT" panose="02070509030505020404" pitchFamily="49" charset="0"/>
                <a:cs typeface="Courier New" pitchFamily="49" charset="0"/>
              </a:rPr>
              <a:t>Ipc_E_NOTREADY</a:t>
            </a:r>
            <a:r>
              <a:rPr lang="en-US" sz="1200" dirty="0">
                <a:solidFill>
                  <a:srgbClr val="292934"/>
                </a:solidFill>
                <a:latin typeface="Courier10 BT" panose="02070509030505020404" pitchFamily="49" charset="0"/>
                <a:cs typeface="Courier New" pitchFamily="49" charset="0"/>
              </a:rPr>
              <a:t>)</a:t>
            </a:r>
          </a:p>
          <a:p>
            <a:r>
              <a:rPr lang="en-US" sz="1200" dirty="0" err="1">
                <a:solidFill>
                  <a:srgbClr val="292934"/>
                </a:solidFill>
                <a:latin typeface="Courier10 BT" panose="02070509030505020404" pitchFamily="49" charset="0"/>
                <a:cs typeface="Courier New" pitchFamily="49" charset="0"/>
              </a:rPr>
              <a:t>Log_print</a:t>
            </a:r>
            <a:r>
              <a:rPr lang="en-US" sz="1200" dirty="0">
                <a:solidFill>
                  <a:srgbClr val="292934"/>
                </a:solidFill>
                <a:latin typeface="Courier10 BT" panose="02070509030505020404" pitchFamily="49" charset="0"/>
                <a:cs typeface="Courier New" pitchFamily="49" charset="0"/>
              </a:rPr>
              <a:t>("</a:t>
            </a:r>
            <a:r>
              <a:rPr lang="en-US" sz="1200" dirty="0">
                <a:solidFill>
                  <a:srgbClr val="0B8000"/>
                </a:solidFill>
                <a:latin typeface="Courier10 BT" panose="02070509030505020404" pitchFamily="49" charset="0"/>
                <a:cs typeface="Courier New" pitchFamily="49" charset="0"/>
              </a:rPr>
              <a:t>IPC to HOST ready</a:t>
            </a:r>
            <a:r>
              <a:rPr lang="en-US" sz="1200" dirty="0">
                <a:solidFill>
                  <a:srgbClr val="292934"/>
                </a:solidFill>
                <a:latin typeface="Courier10 BT" panose="02070509030505020404" pitchFamily="49" charset="0"/>
                <a:cs typeface="Courier New" pitchFamily="49" charset="0"/>
              </a:rPr>
              <a:t>")</a:t>
            </a:r>
          </a:p>
        </p:txBody>
      </p:sp>
      <p:sp>
        <p:nvSpPr>
          <p:cNvPr id="13" name="Rounded Rectangle 12"/>
          <p:cNvSpPr/>
          <p:nvPr/>
        </p:nvSpPr>
        <p:spPr>
          <a:xfrm>
            <a:off x="809625" y="3733801"/>
            <a:ext cx="3495672" cy="1295400"/>
          </a:xfrm>
          <a:prstGeom prst="roundRect">
            <a:avLst/>
          </a:prstGeom>
        </p:spPr>
        <p:style>
          <a:lnRef idx="1">
            <a:schemeClr val="accent2"/>
          </a:lnRef>
          <a:fillRef idx="2">
            <a:schemeClr val="accent2"/>
          </a:fillRef>
          <a:effectRef idx="1">
            <a:schemeClr val="accent2"/>
          </a:effectRef>
          <a:fontRef idx="minor">
            <a:schemeClr val="dk1"/>
          </a:fontRef>
        </p:style>
        <p:txBody>
          <a:bodyPr tIns="0" rtlCol="0" anchor="t" anchorCtr="0"/>
          <a:lstStyle/>
          <a:p>
            <a:pPr algn="ctr"/>
            <a:r>
              <a:rPr lang="en-US" sz="1200" b="1" u="sng" dirty="0">
                <a:solidFill>
                  <a:srgbClr val="292934"/>
                </a:solidFill>
                <a:latin typeface="Courier10 BT" panose="02070509030505020404" pitchFamily="49" charset="0"/>
              </a:rPr>
              <a:t>IPU1</a:t>
            </a:r>
          </a:p>
          <a:p>
            <a:r>
              <a:rPr lang="en-US" sz="1200" dirty="0" err="1">
                <a:solidFill>
                  <a:srgbClr val="292934"/>
                </a:solidFill>
                <a:latin typeface="Courier10 BT" panose="02070509030505020404" pitchFamily="49" charset="0"/>
                <a:cs typeface="Courier New" pitchFamily="49" charset="0"/>
              </a:rPr>
              <a:t>Ipc_start</a:t>
            </a:r>
            <a:r>
              <a:rPr lang="en-US" sz="1200" dirty="0">
                <a:solidFill>
                  <a:srgbClr val="292934"/>
                </a:solidFill>
                <a:latin typeface="Courier10 BT" panose="02070509030505020404" pitchFamily="49" charset="0"/>
                <a:cs typeface="Courier New" pitchFamily="49" charset="0"/>
              </a:rPr>
              <a:t>()</a:t>
            </a:r>
          </a:p>
          <a:p>
            <a:r>
              <a:rPr lang="en-US" sz="1200" dirty="0">
                <a:solidFill>
                  <a:srgbClr val="292934"/>
                </a:solidFill>
                <a:latin typeface="Courier10 BT" panose="02070509030505020404" pitchFamily="49" charset="0"/>
                <a:cs typeface="Courier New" pitchFamily="49" charset="0"/>
              </a:rPr>
              <a:t>do {</a:t>
            </a:r>
          </a:p>
          <a:p>
            <a:r>
              <a:rPr lang="en-US" sz="1200" dirty="0">
                <a:solidFill>
                  <a:srgbClr val="292934"/>
                </a:solidFill>
                <a:latin typeface="Courier10 BT" panose="02070509030505020404" pitchFamily="49" charset="0"/>
                <a:cs typeface="Courier New" pitchFamily="49" charset="0"/>
              </a:rPr>
              <a:t>    status = </a:t>
            </a:r>
            <a:r>
              <a:rPr lang="en-US" sz="1200" dirty="0" err="1">
                <a:solidFill>
                  <a:srgbClr val="292934"/>
                </a:solidFill>
                <a:latin typeface="Courier10 BT" panose="02070509030505020404" pitchFamily="49" charset="0"/>
                <a:cs typeface="Courier New" pitchFamily="49" charset="0"/>
              </a:rPr>
              <a:t>Ipc_attach</a:t>
            </a:r>
            <a:r>
              <a:rPr lang="en-US" sz="1200" dirty="0">
                <a:solidFill>
                  <a:srgbClr val="292934"/>
                </a:solidFill>
                <a:latin typeface="Courier10 BT" panose="02070509030505020404" pitchFamily="49" charset="0"/>
                <a:cs typeface="Courier New" pitchFamily="49" charset="0"/>
              </a:rPr>
              <a:t>(HOST)</a:t>
            </a:r>
          </a:p>
          <a:p>
            <a:r>
              <a:rPr lang="en-US" sz="1200" dirty="0">
                <a:solidFill>
                  <a:srgbClr val="292934"/>
                </a:solidFill>
                <a:latin typeface="Courier10 BT" panose="02070509030505020404" pitchFamily="49" charset="0"/>
                <a:cs typeface="Courier New" pitchFamily="49" charset="0"/>
              </a:rPr>
              <a:t>} while (status == </a:t>
            </a:r>
            <a:r>
              <a:rPr lang="en-US" sz="1200" dirty="0" err="1">
                <a:solidFill>
                  <a:srgbClr val="292934"/>
                </a:solidFill>
                <a:latin typeface="Courier10 BT" panose="02070509030505020404" pitchFamily="49" charset="0"/>
                <a:cs typeface="Courier New" pitchFamily="49" charset="0"/>
              </a:rPr>
              <a:t>Ipc_E_NOTREADY</a:t>
            </a:r>
            <a:r>
              <a:rPr lang="en-US" sz="1200" dirty="0">
                <a:solidFill>
                  <a:srgbClr val="292934"/>
                </a:solidFill>
                <a:latin typeface="Courier10 BT" panose="02070509030505020404" pitchFamily="49" charset="0"/>
                <a:cs typeface="Courier New" pitchFamily="49" charset="0"/>
              </a:rPr>
              <a:t>)</a:t>
            </a:r>
          </a:p>
          <a:p>
            <a:r>
              <a:rPr lang="en-US" sz="1200" dirty="0" err="1">
                <a:solidFill>
                  <a:srgbClr val="292934"/>
                </a:solidFill>
                <a:latin typeface="Courier10 BT" panose="02070509030505020404" pitchFamily="49" charset="0"/>
                <a:cs typeface="Courier New" pitchFamily="49" charset="0"/>
              </a:rPr>
              <a:t>Log_print</a:t>
            </a:r>
            <a:r>
              <a:rPr lang="en-US" sz="1200" dirty="0">
                <a:solidFill>
                  <a:srgbClr val="292934"/>
                </a:solidFill>
                <a:latin typeface="Courier10 BT" panose="02070509030505020404" pitchFamily="49" charset="0"/>
                <a:cs typeface="Courier New" pitchFamily="49" charset="0"/>
              </a:rPr>
              <a:t>("</a:t>
            </a:r>
            <a:r>
              <a:rPr lang="en-US" sz="1200" dirty="0">
                <a:solidFill>
                  <a:srgbClr val="0B8000"/>
                </a:solidFill>
                <a:latin typeface="Courier10 BT" panose="02070509030505020404" pitchFamily="49" charset="0"/>
                <a:cs typeface="Courier New" pitchFamily="49" charset="0"/>
              </a:rPr>
              <a:t>IPC to HOST ready</a:t>
            </a:r>
            <a:r>
              <a:rPr lang="en-US" sz="1200" dirty="0">
                <a:solidFill>
                  <a:srgbClr val="292934"/>
                </a:solidFill>
                <a:latin typeface="Courier10 BT" panose="02070509030505020404" pitchFamily="49" charset="0"/>
                <a:cs typeface="Courier New" pitchFamily="49" charset="0"/>
              </a:rPr>
              <a:t>")</a:t>
            </a:r>
          </a:p>
        </p:txBody>
      </p:sp>
      <p:sp>
        <p:nvSpPr>
          <p:cNvPr id="5" name="Rounded Rectangle 4"/>
          <p:cNvSpPr/>
          <p:nvPr/>
        </p:nvSpPr>
        <p:spPr>
          <a:xfrm>
            <a:off x="781050" y="1600200"/>
            <a:ext cx="3562350" cy="197395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u="sng" dirty="0">
                <a:solidFill>
                  <a:srgbClr val="292934"/>
                </a:solidFill>
                <a:latin typeface="Courier10 BT" panose="02070509030505020404" pitchFamily="49" charset="0"/>
              </a:rPr>
              <a:t>HOST</a:t>
            </a:r>
          </a:p>
          <a:p>
            <a:r>
              <a:rPr lang="en-US" sz="1200" dirty="0" err="1">
                <a:solidFill>
                  <a:srgbClr val="292934"/>
                </a:solidFill>
                <a:latin typeface="Courier10 BT" panose="02070509030505020404" pitchFamily="49" charset="0"/>
                <a:cs typeface="Courier New" pitchFamily="49" charset="0"/>
              </a:rPr>
              <a:t>Ipc_start</a:t>
            </a:r>
            <a:r>
              <a:rPr lang="en-US" sz="1200" dirty="0">
                <a:solidFill>
                  <a:srgbClr val="292934"/>
                </a:solidFill>
                <a:latin typeface="Courier10 BT" panose="02070509030505020404" pitchFamily="49" charset="0"/>
                <a:cs typeface="Courier New" pitchFamily="49" charset="0"/>
              </a:rPr>
              <a:t>()</a:t>
            </a:r>
          </a:p>
          <a:p>
            <a:r>
              <a:rPr lang="en-US" sz="1200" dirty="0" smtClean="0">
                <a:solidFill>
                  <a:srgbClr val="292934"/>
                </a:solidFill>
                <a:latin typeface="Courier10 BT" panose="02070509030505020404" pitchFamily="49" charset="0"/>
                <a:cs typeface="Courier New" pitchFamily="49" charset="0"/>
              </a:rPr>
              <a:t>do </a:t>
            </a:r>
            <a:r>
              <a:rPr lang="en-US" sz="1200" dirty="0">
                <a:solidFill>
                  <a:srgbClr val="292934"/>
                </a:solidFill>
                <a:latin typeface="Courier10 BT" panose="02070509030505020404" pitchFamily="49" charset="0"/>
                <a:cs typeface="Courier New" pitchFamily="49" charset="0"/>
              </a:rPr>
              <a:t>{</a:t>
            </a:r>
          </a:p>
          <a:p>
            <a:r>
              <a:rPr lang="en-US" sz="1200" dirty="0">
                <a:solidFill>
                  <a:srgbClr val="292934"/>
                </a:solidFill>
                <a:latin typeface="Courier10 BT" panose="02070509030505020404" pitchFamily="49" charset="0"/>
                <a:cs typeface="Courier New" pitchFamily="49" charset="0"/>
              </a:rPr>
              <a:t>    status = </a:t>
            </a:r>
            <a:r>
              <a:rPr lang="en-US" sz="1200" dirty="0" err="1">
                <a:solidFill>
                  <a:srgbClr val="292934"/>
                </a:solidFill>
                <a:latin typeface="Courier10 BT" panose="02070509030505020404" pitchFamily="49" charset="0"/>
                <a:cs typeface="Courier New" pitchFamily="49" charset="0"/>
              </a:rPr>
              <a:t>Ipc_attach</a:t>
            </a:r>
            <a:r>
              <a:rPr lang="en-US" sz="1200" dirty="0">
                <a:solidFill>
                  <a:srgbClr val="292934"/>
                </a:solidFill>
                <a:latin typeface="Courier10 BT" panose="02070509030505020404" pitchFamily="49" charset="0"/>
                <a:cs typeface="Courier New" pitchFamily="49" charset="0"/>
              </a:rPr>
              <a:t>(IPU1)</a:t>
            </a:r>
          </a:p>
          <a:p>
            <a:r>
              <a:rPr lang="en-US" sz="1200" dirty="0">
                <a:solidFill>
                  <a:srgbClr val="292934"/>
                </a:solidFill>
                <a:latin typeface="Courier10 BT" panose="02070509030505020404" pitchFamily="49" charset="0"/>
                <a:cs typeface="Courier New" pitchFamily="49" charset="0"/>
              </a:rPr>
              <a:t>} while (status == </a:t>
            </a:r>
            <a:r>
              <a:rPr lang="en-US" sz="1200" dirty="0" err="1">
                <a:solidFill>
                  <a:srgbClr val="292934"/>
                </a:solidFill>
                <a:latin typeface="Courier10 BT" panose="02070509030505020404" pitchFamily="49" charset="0"/>
                <a:cs typeface="Courier New" pitchFamily="49" charset="0"/>
              </a:rPr>
              <a:t>Ipc_E_NOTREADY</a:t>
            </a:r>
            <a:r>
              <a:rPr lang="en-US" sz="1200" dirty="0">
                <a:solidFill>
                  <a:srgbClr val="292934"/>
                </a:solidFill>
                <a:latin typeface="Courier10 BT" panose="02070509030505020404" pitchFamily="49" charset="0"/>
                <a:cs typeface="Courier New" pitchFamily="49" charset="0"/>
              </a:rPr>
              <a:t>)</a:t>
            </a:r>
          </a:p>
          <a:p>
            <a:r>
              <a:rPr lang="en-US" sz="1200" dirty="0" err="1">
                <a:solidFill>
                  <a:srgbClr val="292934"/>
                </a:solidFill>
                <a:latin typeface="Courier10 BT" panose="02070509030505020404" pitchFamily="49" charset="0"/>
                <a:cs typeface="Courier New" pitchFamily="49" charset="0"/>
              </a:rPr>
              <a:t>Log_print</a:t>
            </a:r>
            <a:r>
              <a:rPr lang="en-US" sz="1200" dirty="0">
                <a:solidFill>
                  <a:srgbClr val="292934"/>
                </a:solidFill>
                <a:latin typeface="Courier10 BT" panose="02070509030505020404" pitchFamily="49" charset="0"/>
                <a:cs typeface="Courier New" pitchFamily="49" charset="0"/>
              </a:rPr>
              <a:t>("</a:t>
            </a:r>
            <a:r>
              <a:rPr lang="en-US" sz="1200" dirty="0">
                <a:solidFill>
                  <a:srgbClr val="0B8000"/>
                </a:solidFill>
                <a:latin typeface="Courier10 BT" panose="02070509030505020404" pitchFamily="49" charset="0"/>
                <a:cs typeface="Courier New" pitchFamily="49" charset="0"/>
              </a:rPr>
              <a:t>IPC to </a:t>
            </a:r>
            <a:r>
              <a:rPr lang="en-US" sz="1200" dirty="0" smtClean="0">
                <a:solidFill>
                  <a:srgbClr val="0B8000"/>
                </a:solidFill>
                <a:latin typeface="Courier10 BT" panose="02070509030505020404" pitchFamily="49" charset="0"/>
                <a:cs typeface="Courier New" pitchFamily="49" charset="0"/>
              </a:rPr>
              <a:t>IPU1 </a:t>
            </a:r>
            <a:r>
              <a:rPr lang="en-US" sz="1200" dirty="0">
                <a:solidFill>
                  <a:srgbClr val="0B8000"/>
                </a:solidFill>
                <a:latin typeface="Courier10 BT" panose="02070509030505020404" pitchFamily="49" charset="0"/>
                <a:cs typeface="Courier New" pitchFamily="49" charset="0"/>
              </a:rPr>
              <a:t>ready</a:t>
            </a:r>
            <a:r>
              <a:rPr lang="en-US" sz="1200" dirty="0">
                <a:solidFill>
                  <a:srgbClr val="292934"/>
                </a:solidFill>
                <a:latin typeface="Courier10 BT" panose="02070509030505020404" pitchFamily="49" charset="0"/>
                <a:cs typeface="Courier New" pitchFamily="49" charset="0"/>
              </a:rPr>
              <a:t>")</a:t>
            </a:r>
          </a:p>
          <a:p>
            <a:r>
              <a:rPr lang="en-US" sz="1200" dirty="0" smtClean="0">
                <a:solidFill>
                  <a:srgbClr val="292934"/>
                </a:solidFill>
                <a:latin typeface="Courier10 BT" panose="02070509030505020404" pitchFamily="49" charset="0"/>
                <a:cs typeface="Courier New" pitchFamily="49" charset="0"/>
              </a:rPr>
              <a:t>do </a:t>
            </a:r>
            <a:r>
              <a:rPr lang="en-US" sz="1200" dirty="0">
                <a:solidFill>
                  <a:srgbClr val="292934"/>
                </a:solidFill>
                <a:latin typeface="Courier10 BT" panose="02070509030505020404" pitchFamily="49" charset="0"/>
                <a:cs typeface="Courier New" pitchFamily="49" charset="0"/>
              </a:rPr>
              <a:t>{</a:t>
            </a:r>
          </a:p>
          <a:p>
            <a:r>
              <a:rPr lang="en-US" sz="1200" dirty="0">
                <a:solidFill>
                  <a:srgbClr val="292934"/>
                </a:solidFill>
                <a:latin typeface="Courier10 BT" panose="02070509030505020404" pitchFamily="49" charset="0"/>
                <a:cs typeface="Courier New" pitchFamily="49" charset="0"/>
              </a:rPr>
              <a:t>    status = </a:t>
            </a:r>
            <a:r>
              <a:rPr lang="en-US" sz="1200" dirty="0" err="1">
                <a:solidFill>
                  <a:srgbClr val="292934"/>
                </a:solidFill>
                <a:latin typeface="Courier10 BT" panose="02070509030505020404" pitchFamily="49" charset="0"/>
                <a:cs typeface="Courier New" pitchFamily="49" charset="0"/>
              </a:rPr>
              <a:t>Ipc_attach</a:t>
            </a:r>
            <a:r>
              <a:rPr lang="en-US" sz="1200" dirty="0">
                <a:solidFill>
                  <a:srgbClr val="292934"/>
                </a:solidFill>
                <a:latin typeface="Courier10 BT" panose="02070509030505020404" pitchFamily="49" charset="0"/>
                <a:cs typeface="Courier New" pitchFamily="49" charset="0"/>
              </a:rPr>
              <a:t>(DSP1)</a:t>
            </a:r>
          </a:p>
          <a:p>
            <a:r>
              <a:rPr lang="en-US" sz="1200" dirty="0">
                <a:solidFill>
                  <a:srgbClr val="292934"/>
                </a:solidFill>
                <a:latin typeface="Courier10 BT" panose="02070509030505020404" pitchFamily="49" charset="0"/>
                <a:cs typeface="Courier New" pitchFamily="49" charset="0"/>
              </a:rPr>
              <a:t>} while (status == </a:t>
            </a:r>
            <a:r>
              <a:rPr lang="en-US" sz="1200" dirty="0" err="1">
                <a:solidFill>
                  <a:srgbClr val="292934"/>
                </a:solidFill>
                <a:latin typeface="Courier10 BT" panose="02070509030505020404" pitchFamily="49" charset="0"/>
                <a:cs typeface="Courier New" pitchFamily="49" charset="0"/>
              </a:rPr>
              <a:t>Ipc_E_NOTREADY</a:t>
            </a:r>
            <a:r>
              <a:rPr lang="en-US" sz="1200" dirty="0">
                <a:solidFill>
                  <a:srgbClr val="292934"/>
                </a:solidFill>
                <a:latin typeface="Courier10 BT" panose="02070509030505020404" pitchFamily="49" charset="0"/>
                <a:cs typeface="Courier New" pitchFamily="49" charset="0"/>
              </a:rPr>
              <a:t>)</a:t>
            </a:r>
          </a:p>
          <a:p>
            <a:r>
              <a:rPr lang="en-US" sz="1200" dirty="0" err="1">
                <a:solidFill>
                  <a:srgbClr val="292934"/>
                </a:solidFill>
                <a:latin typeface="Courier10 BT" panose="02070509030505020404" pitchFamily="49" charset="0"/>
                <a:cs typeface="Courier New" pitchFamily="49" charset="0"/>
              </a:rPr>
              <a:t>Log_print</a:t>
            </a:r>
            <a:r>
              <a:rPr lang="en-US" sz="1200" dirty="0">
                <a:solidFill>
                  <a:srgbClr val="292934"/>
                </a:solidFill>
                <a:latin typeface="Courier10 BT" panose="02070509030505020404" pitchFamily="49" charset="0"/>
                <a:cs typeface="Courier New" pitchFamily="49" charset="0"/>
              </a:rPr>
              <a:t>("</a:t>
            </a:r>
            <a:r>
              <a:rPr lang="en-US" sz="1200" dirty="0">
                <a:solidFill>
                  <a:srgbClr val="0B8000"/>
                </a:solidFill>
                <a:latin typeface="Courier10 BT" panose="02070509030505020404" pitchFamily="49" charset="0"/>
                <a:cs typeface="Courier New" pitchFamily="49" charset="0"/>
              </a:rPr>
              <a:t>IPC to </a:t>
            </a:r>
            <a:r>
              <a:rPr lang="en-US" sz="1200" dirty="0" smtClean="0">
                <a:solidFill>
                  <a:srgbClr val="0B8000"/>
                </a:solidFill>
                <a:latin typeface="Courier10 BT" panose="02070509030505020404" pitchFamily="49" charset="0"/>
                <a:cs typeface="Courier New" pitchFamily="49" charset="0"/>
              </a:rPr>
              <a:t>DSP1 </a:t>
            </a:r>
            <a:r>
              <a:rPr lang="en-US" sz="1200" dirty="0">
                <a:solidFill>
                  <a:srgbClr val="0B8000"/>
                </a:solidFill>
                <a:latin typeface="Courier10 BT" panose="02070509030505020404" pitchFamily="49" charset="0"/>
                <a:cs typeface="Courier New" pitchFamily="49" charset="0"/>
              </a:rPr>
              <a:t>ready</a:t>
            </a:r>
            <a:r>
              <a:rPr lang="en-US" sz="1200" dirty="0">
                <a:solidFill>
                  <a:srgbClr val="292934"/>
                </a:solidFill>
                <a:latin typeface="Courier10 BT" panose="02070509030505020404" pitchFamily="49" charset="0"/>
                <a:cs typeface="Courier New" pitchFamily="49" charset="0"/>
              </a:rPr>
              <a:t>")</a:t>
            </a:r>
          </a:p>
        </p:txBody>
      </p:sp>
      <p:sp>
        <p:nvSpPr>
          <p:cNvPr id="6" name="Title 5"/>
          <p:cNvSpPr>
            <a:spLocks noGrp="1"/>
          </p:cNvSpPr>
          <p:nvPr>
            <p:ph type="title"/>
          </p:nvPr>
        </p:nvSpPr>
        <p:spPr/>
        <p:txBody>
          <a:bodyPr/>
          <a:lstStyle/>
          <a:p>
            <a:r>
              <a:rPr lang="en-US" dirty="0" smtClean="0"/>
              <a:t>IPC Module – </a:t>
            </a:r>
            <a:r>
              <a:rPr lang="en-US" sz="3600" dirty="0" err="1" smtClean="0">
                <a:solidFill>
                  <a:schemeClr val="accent1">
                    <a:lumMod val="50000"/>
                  </a:schemeClr>
                </a:solidFill>
                <a:latin typeface="Courier10 BT" panose="02070509030505020404" pitchFamily="49" charset="0"/>
              </a:rPr>
              <a:t>Ipc.ProcSync_PAIR</a:t>
            </a:r>
            <a:endParaRPr lang="en-US" sz="3600" dirty="0">
              <a:solidFill>
                <a:schemeClr val="accent1">
                  <a:lumMod val="50000"/>
                </a:schemeClr>
              </a:solidFill>
              <a:latin typeface="Courier10 BT" panose="02070509030505020404" pitchFamily="49" charset="0"/>
            </a:endParaRPr>
          </a:p>
        </p:txBody>
      </p:sp>
      <p:sp>
        <p:nvSpPr>
          <p:cNvPr id="9" name="Footer Placeholder 8"/>
          <p:cNvSpPr>
            <a:spLocks noGrp="1"/>
          </p:cNvSpPr>
          <p:nvPr>
            <p:ph type="ftr" sz="quarter" idx="11"/>
          </p:nvPr>
        </p:nvSpPr>
        <p:spPr/>
        <p:txBody>
          <a:bodyPr/>
          <a:lstStyle/>
          <a:p>
            <a:r>
              <a:rPr lang="en-US" smtClean="0"/>
              <a:t>IPC 3.30</a:t>
            </a:r>
            <a:endParaRPr lang="en-US" dirty="0"/>
          </a:p>
        </p:txBody>
      </p:sp>
      <p:sp>
        <p:nvSpPr>
          <p:cNvPr id="3" name="Rectangle 2"/>
          <p:cNvSpPr/>
          <p:nvPr/>
        </p:nvSpPr>
        <p:spPr>
          <a:xfrm>
            <a:off x="5943600" y="1778281"/>
            <a:ext cx="1905000" cy="3124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p:cNvSpPr txBox="1"/>
          <p:nvPr/>
        </p:nvSpPr>
        <p:spPr>
          <a:xfrm>
            <a:off x="5943600" y="1778281"/>
            <a:ext cx="1905000" cy="1066800"/>
          </a:xfrm>
          <a:prstGeom prst="rect">
            <a:avLst/>
          </a:prstGeom>
          <a:solidFill>
            <a:srgbClr val="D4ECBA"/>
          </a:solidFill>
          <a:ln w="12700">
            <a:solidFill>
              <a:schemeClr val="tx1"/>
            </a:solidFill>
          </a:ln>
        </p:spPr>
        <p:txBody>
          <a:bodyPr wrap="square" rtlCol="0">
            <a:noAutofit/>
          </a:bodyPr>
          <a:lstStyle/>
          <a:p>
            <a:pPr algn="ctr"/>
            <a:r>
              <a:rPr lang="en-US" sz="1000" dirty="0" smtClean="0">
                <a:solidFill>
                  <a:srgbClr val="292934"/>
                </a:solidFill>
              </a:rPr>
              <a:t>Reserved</a:t>
            </a:r>
          </a:p>
          <a:p>
            <a:pPr algn="ctr"/>
            <a:r>
              <a:rPr lang="en-US" sz="1000" dirty="0" smtClean="0">
                <a:solidFill>
                  <a:srgbClr val="292934"/>
                </a:solidFill>
              </a:rPr>
              <a:t>Header</a:t>
            </a:r>
            <a:endParaRPr lang="en-US" sz="1000" dirty="0">
              <a:solidFill>
                <a:srgbClr val="292934"/>
              </a:solidFill>
            </a:endParaRPr>
          </a:p>
        </p:txBody>
      </p:sp>
      <p:sp>
        <p:nvSpPr>
          <p:cNvPr id="7" name="TextBox 6"/>
          <p:cNvSpPr txBox="1"/>
          <p:nvPr/>
        </p:nvSpPr>
        <p:spPr>
          <a:xfrm>
            <a:off x="6172200" y="2291288"/>
            <a:ext cx="990600" cy="246221"/>
          </a:xfrm>
          <a:prstGeom prst="rect">
            <a:avLst/>
          </a:prstGeom>
          <a:noFill/>
          <a:ln w="12700">
            <a:solidFill>
              <a:schemeClr val="tx1"/>
            </a:solidFill>
          </a:ln>
        </p:spPr>
        <p:txBody>
          <a:bodyPr wrap="square" rtlCol="0">
            <a:spAutoFit/>
          </a:bodyPr>
          <a:lstStyle/>
          <a:p>
            <a:pPr algn="ctr"/>
            <a:r>
              <a:rPr lang="en-US" sz="1000" dirty="0" smtClean="0">
                <a:solidFill>
                  <a:srgbClr val="292934"/>
                </a:solidFill>
              </a:rPr>
              <a:t>Flags</a:t>
            </a:r>
            <a:endParaRPr lang="en-US" sz="1000" dirty="0">
              <a:solidFill>
                <a:srgbClr val="292934"/>
              </a:solidFill>
            </a:endParaRPr>
          </a:p>
        </p:txBody>
      </p:sp>
      <p:sp>
        <p:nvSpPr>
          <p:cNvPr id="8" name="TextBox 7"/>
          <p:cNvSpPr txBox="1"/>
          <p:nvPr/>
        </p:nvSpPr>
        <p:spPr>
          <a:xfrm>
            <a:off x="5943600" y="2851273"/>
            <a:ext cx="1904998" cy="2051207"/>
          </a:xfrm>
          <a:prstGeom prst="rect">
            <a:avLst/>
          </a:prstGeom>
          <a:solidFill>
            <a:srgbClr val="C5E2FF"/>
          </a:solidFill>
          <a:ln w="12700">
            <a:solidFill>
              <a:schemeClr val="tx1"/>
            </a:solidFill>
          </a:ln>
        </p:spPr>
        <p:txBody>
          <a:bodyPr wrap="square" rtlCol="0" anchor="ctr" anchorCtr="0">
            <a:noAutofit/>
          </a:bodyPr>
          <a:lstStyle/>
          <a:p>
            <a:pPr algn="ctr"/>
            <a:r>
              <a:rPr lang="en-US" sz="1000" dirty="0" smtClean="0">
                <a:solidFill>
                  <a:srgbClr val="292934"/>
                </a:solidFill>
              </a:rPr>
              <a:t>Heap</a:t>
            </a:r>
            <a:endParaRPr lang="en-US" sz="1000" dirty="0">
              <a:solidFill>
                <a:srgbClr val="292934"/>
              </a:solidFill>
            </a:endParaRPr>
          </a:p>
        </p:txBody>
      </p:sp>
      <p:sp>
        <p:nvSpPr>
          <p:cNvPr id="10" name="TextBox 9"/>
          <p:cNvSpPr txBox="1"/>
          <p:nvPr/>
        </p:nvSpPr>
        <p:spPr>
          <a:xfrm>
            <a:off x="5943600" y="1532060"/>
            <a:ext cx="1904998" cy="246221"/>
          </a:xfrm>
          <a:prstGeom prst="rect">
            <a:avLst/>
          </a:prstGeom>
          <a:noFill/>
          <a:ln w="0">
            <a:noFill/>
          </a:ln>
        </p:spPr>
        <p:txBody>
          <a:bodyPr wrap="square" rtlCol="0">
            <a:spAutoFit/>
          </a:bodyPr>
          <a:lstStyle/>
          <a:p>
            <a:pPr algn="ctr"/>
            <a:r>
              <a:rPr lang="en-US" sz="1000" dirty="0" smtClean="0">
                <a:solidFill>
                  <a:srgbClr val="292934"/>
                </a:solidFill>
              </a:rPr>
              <a:t>SR_0</a:t>
            </a:r>
            <a:endParaRPr lang="en-US" sz="1000" dirty="0">
              <a:solidFill>
                <a:srgbClr val="292934"/>
              </a:solidFill>
            </a:endParaRPr>
          </a:p>
        </p:txBody>
      </p:sp>
      <p:cxnSp>
        <p:nvCxnSpPr>
          <p:cNvPr id="20" name="Straight Arrow Connector 19"/>
          <p:cNvCxnSpPr/>
          <p:nvPr/>
        </p:nvCxnSpPr>
        <p:spPr>
          <a:xfrm>
            <a:off x="5143499" y="2414398"/>
            <a:ext cx="1028701"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5815281"/>
            <a:ext cx="13334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810000" y="4495800"/>
            <a:ext cx="13334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810000" y="2286000"/>
            <a:ext cx="13334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28600" y="19812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28600" y="23622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15157" y="41148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24682" y="447675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15157" y="54864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8600" y="58674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141989" y="1165836"/>
            <a:ext cx="1525511" cy="1125452"/>
            <a:chOff x="5141989" y="1165836"/>
            <a:chExt cx="1525511" cy="1125452"/>
          </a:xfrm>
        </p:grpSpPr>
        <p:sp>
          <p:nvSpPr>
            <p:cNvPr id="52" name="Rounded Rectangle 51"/>
            <p:cNvSpPr/>
            <p:nvPr/>
          </p:nvSpPr>
          <p:spPr>
            <a:xfrm>
              <a:off x="5141989" y="1165836"/>
              <a:ext cx="990600" cy="400110"/>
            </a:xfrm>
            <a:prstGeom prst="round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solidFill>
                    <a:srgbClr val="292934"/>
                  </a:solidFill>
                </a:rPr>
                <a:t>handshake</a:t>
              </a:r>
            </a:p>
            <a:p>
              <a:pPr algn="ctr"/>
              <a:r>
                <a:rPr lang="en-US" sz="1000" dirty="0" smtClean="0">
                  <a:solidFill>
                    <a:srgbClr val="292934"/>
                  </a:solidFill>
                </a:rPr>
                <a:t>completes</a:t>
              </a:r>
            </a:p>
          </p:txBody>
        </p:sp>
        <p:cxnSp>
          <p:nvCxnSpPr>
            <p:cNvPr id="55" name="Straight Connector 54"/>
            <p:cNvCxnSpPr>
              <a:stCxn id="52" idx="2"/>
              <a:endCxn id="7" idx="0"/>
            </p:cNvCxnSpPr>
            <p:nvPr/>
          </p:nvCxnSpPr>
          <p:spPr>
            <a:xfrm>
              <a:off x="5637289" y="1565946"/>
              <a:ext cx="1030211" cy="7253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267633" y="990600"/>
            <a:ext cx="4151967" cy="553998"/>
          </a:xfrm>
          <a:prstGeom prst="rect">
            <a:avLst/>
          </a:prstGeom>
          <a:solidFill>
            <a:schemeClr val="bg2"/>
          </a:solidFill>
          <a:ln w="12700">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wrap="square" tIns="91440" bIns="91440" rtlCol="0">
            <a:spAutoFit/>
          </a:bodyPr>
          <a:lstStyle/>
          <a:p>
            <a:r>
              <a:rPr lang="en-US" sz="1200" dirty="0" err="1" smtClean="0">
                <a:solidFill>
                  <a:schemeClr val="tx1"/>
                </a:solidFill>
                <a:latin typeface="Courier10 BT" panose="02070509030505020404" pitchFamily="49" charset="0"/>
                <a:cs typeface="Courier New" pitchFamily="49" charset="0"/>
              </a:rPr>
              <a:t>var</a:t>
            </a:r>
            <a:r>
              <a:rPr lang="en-US" sz="1200" dirty="0" smtClean="0">
                <a:solidFill>
                  <a:schemeClr val="tx1"/>
                </a:solidFill>
                <a:latin typeface="Courier10 BT" panose="02070509030505020404" pitchFamily="49" charset="0"/>
                <a:cs typeface="Courier New" pitchFamily="49" charset="0"/>
              </a:rPr>
              <a:t> </a:t>
            </a:r>
            <a:r>
              <a:rPr lang="en-US" sz="1200" dirty="0" err="1" smtClean="0">
                <a:solidFill>
                  <a:schemeClr val="accent5"/>
                </a:solidFill>
                <a:latin typeface="Courier10 BT" panose="02070509030505020404" pitchFamily="49" charset="0"/>
                <a:cs typeface="Courier New" pitchFamily="49" charset="0"/>
              </a:rPr>
              <a:t>Ipc</a:t>
            </a:r>
            <a:r>
              <a:rPr lang="en-US" sz="1200" dirty="0" smtClean="0">
                <a:solidFill>
                  <a:schemeClr val="tx1"/>
                </a:solidFill>
                <a:latin typeface="Courier10 BT" panose="02070509030505020404" pitchFamily="49" charset="0"/>
                <a:cs typeface="Courier New" pitchFamily="49" charset="0"/>
              </a:rPr>
              <a:t> = </a:t>
            </a:r>
            <a:r>
              <a:rPr lang="en-US" sz="1200" dirty="0" err="1" smtClean="0">
                <a:solidFill>
                  <a:schemeClr val="tx1"/>
                </a:solidFill>
                <a:latin typeface="Courier10 BT" panose="02070509030505020404" pitchFamily="49" charset="0"/>
                <a:cs typeface="Courier New" pitchFamily="49" charset="0"/>
              </a:rPr>
              <a:t>xdc.useModule</a:t>
            </a:r>
            <a:r>
              <a:rPr lang="en-US" sz="1200" dirty="0" smtClean="0">
                <a:solidFill>
                  <a:schemeClr val="tx1"/>
                </a:solidFill>
                <a:latin typeface="Courier10 BT" panose="02070509030505020404" pitchFamily="49" charset="0"/>
                <a:cs typeface="Courier New" pitchFamily="49" charset="0"/>
              </a:rPr>
              <a:t>('</a:t>
            </a:r>
            <a:r>
              <a:rPr lang="en-US" sz="1200" dirty="0" err="1" smtClean="0">
                <a:solidFill>
                  <a:srgbClr val="0B8000"/>
                </a:solidFill>
                <a:latin typeface="Courier10 BT" panose="02070509030505020404" pitchFamily="49" charset="0"/>
                <a:cs typeface="Courier New" pitchFamily="49" charset="0"/>
              </a:rPr>
              <a:t>ti.sdo.ipc.Ipc</a:t>
            </a:r>
            <a:r>
              <a:rPr lang="en-US" sz="1200" dirty="0" smtClean="0">
                <a:solidFill>
                  <a:schemeClr val="tx1"/>
                </a:solidFill>
                <a:latin typeface="Courier10 BT" panose="02070509030505020404" pitchFamily="49" charset="0"/>
                <a:cs typeface="Courier New" pitchFamily="49" charset="0"/>
              </a:rPr>
              <a:t>');</a:t>
            </a:r>
          </a:p>
          <a:p>
            <a:r>
              <a:rPr lang="en-US" sz="1200" dirty="0" err="1" smtClean="0">
                <a:solidFill>
                  <a:schemeClr val="accent5"/>
                </a:solidFill>
                <a:latin typeface="Courier10 BT" panose="02070509030505020404" pitchFamily="49" charset="0"/>
                <a:cs typeface="Courier New" pitchFamily="49" charset="0"/>
              </a:rPr>
              <a:t>Ipc</a:t>
            </a:r>
            <a:r>
              <a:rPr lang="en-US" sz="1200" dirty="0" err="1" smtClean="0">
                <a:solidFill>
                  <a:schemeClr val="tx1"/>
                </a:solidFill>
                <a:latin typeface="Courier10 BT" panose="02070509030505020404" pitchFamily="49" charset="0"/>
                <a:cs typeface="Courier New" pitchFamily="49" charset="0"/>
              </a:rPr>
              <a:t>.procSync</a:t>
            </a:r>
            <a:r>
              <a:rPr lang="en-US" sz="1200" dirty="0" smtClean="0">
                <a:solidFill>
                  <a:schemeClr val="tx1"/>
                </a:solidFill>
                <a:latin typeface="Courier10 BT" panose="02070509030505020404" pitchFamily="49" charset="0"/>
                <a:cs typeface="Courier New" pitchFamily="49" charset="0"/>
              </a:rPr>
              <a:t> = </a:t>
            </a:r>
            <a:r>
              <a:rPr lang="en-US" sz="1200" dirty="0" err="1" smtClean="0">
                <a:solidFill>
                  <a:schemeClr val="accent5"/>
                </a:solidFill>
                <a:latin typeface="Courier10 BT" panose="02070509030505020404" pitchFamily="49" charset="0"/>
                <a:cs typeface="Courier New" pitchFamily="49" charset="0"/>
              </a:rPr>
              <a:t>Ipc</a:t>
            </a:r>
            <a:r>
              <a:rPr lang="en-US" sz="1200" dirty="0" err="1" smtClean="0">
                <a:solidFill>
                  <a:schemeClr val="tx1"/>
                </a:solidFill>
                <a:latin typeface="Courier10 BT" panose="02070509030505020404" pitchFamily="49" charset="0"/>
                <a:cs typeface="Courier New" pitchFamily="49" charset="0"/>
              </a:rPr>
              <a:t>.ProcSync_PAIR</a:t>
            </a:r>
            <a:r>
              <a:rPr lang="en-US" sz="1200" dirty="0" smtClean="0">
                <a:solidFill>
                  <a:schemeClr val="tx1"/>
                </a:solidFill>
                <a:latin typeface="Courier10 BT" panose="02070509030505020404" pitchFamily="49" charset="0"/>
                <a:cs typeface="Courier New" pitchFamily="49" charset="0"/>
              </a:rPr>
              <a:t>;</a:t>
            </a:r>
            <a:endParaRPr lang="en-US" sz="1200" dirty="0">
              <a:solidFill>
                <a:schemeClr val="tx1"/>
              </a:solidFill>
              <a:latin typeface="Courier10 BT" panose="02070509030505020404" pitchFamily="49" charset="0"/>
              <a:cs typeface="Courier New" pitchFamily="49" charset="0"/>
            </a:endParaRPr>
          </a:p>
        </p:txBody>
      </p:sp>
      <p:cxnSp>
        <p:nvCxnSpPr>
          <p:cNvPr id="34" name="Straight Arrow Connector 33"/>
          <p:cNvCxnSpPr/>
          <p:nvPr/>
        </p:nvCxnSpPr>
        <p:spPr>
          <a:xfrm>
            <a:off x="228600" y="30480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15157" y="26670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28600" y="48768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15157" y="34290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15157" y="62484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810000" y="3048000"/>
            <a:ext cx="13334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141989" y="2286000"/>
            <a:ext cx="0" cy="1283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6520265"/>
            <a:ext cx="419159" cy="333422"/>
          </a:xfrm>
          <a:prstGeom prst="rect">
            <a:avLst/>
          </a:prstGeom>
        </p:spPr>
      </p:pic>
      <p:sp>
        <p:nvSpPr>
          <p:cNvPr id="53" name="Rounded Rectangle 52"/>
          <p:cNvSpPr/>
          <p:nvPr/>
        </p:nvSpPr>
        <p:spPr>
          <a:xfrm>
            <a:off x="3810000" y="1652076"/>
            <a:ext cx="1066800" cy="442674"/>
          </a:xfrm>
          <a:prstGeom prst="roundRect">
            <a:avLst/>
          </a:prstGeom>
          <a:ln w="12700"/>
        </p:spPr>
        <p:style>
          <a:lnRef idx="2">
            <a:schemeClr val="accent1"/>
          </a:lnRef>
          <a:fillRef idx="1">
            <a:schemeClr val="lt1"/>
          </a:fillRef>
          <a:effectRef idx="0">
            <a:schemeClr val="accent1"/>
          </a:effectRef>
          <a:fontRef idx="minor">
            <a:schemeClr val="dk1"/>
          </a:fontRef>
        </p:style>
        <p:txBody>
          <a:bodyPr rtlCol="0" anchor="ctr">
            <a:spAutoFit/>
          </a:bodyPr>
          <a:lstStyle/>
          <a:p>
            <a:pPr algn="ctr"/>
            <a:r>
              <a:rPr lang="en-US" sz="1000" dirty="0" smtClean="0"/>
              <a:t>host is owner of SR_0</a:t>
            </a:r>
            <a:endParaRPr lang="en-US" sz="1000" dirty="0"/>
          </a:p>
        </p:txBody>
      </p:sp>
      <p:sp>
        <p:nvSpPr>
          <p:cNvPr id="2" name="Slide Number Placeholder 1"/>
          <p:cNvSpPr>
            <a:spLocks noGrp="1"/>
          </p:cNvSpPr>
          <p:nvPr>
            <p:ph type="sldNum" sz="quarter" idx="12"/>
          </p:nvPr>
        </p:nvSpPr>
        <p:spPr/>
        <p:txBody>
          <a:bodyPr/>
          <a:lstStyle/>
          <a:p>
            <a:fld id="{A97B22F1-799A-47A3-B766-9721632424EC}" type="slidenum">
              <a:rPr lang="en-US" smtClean="0"/>
              <a:pPr/>
              <a:t>14</a:t>
            </a:fld>
            <a:endParaRPr lang="en-US"/>
          </a:p>
        </p:txBody>
      </p:sp>
    </p:spTree>
    <p:extLst>
      <p:ext uri="{BB962C8B-B14F-4D97-AF65-F5344CB8AC3E}">
        <p14:creationId xmlns:p14="http://schemas.microsoft.com/office/powerpoint/2010/main" val="42785346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xit" presetSubtype="0" fill="hold" nodeType="withEffect">
                                  <p:stCondLst>
                                    <p:cond delay="0"/>
                                  </p:stCondLst>
                                  <p:childTnLst>
                                    <p:animEffect transition="out" filter="fade">
                                      <p:cBhvr>
                                        <p:cTn id="23" dur="500"/>
                                        <p:tgtEl>
                                          <p:spTgt spid="44"/>
                                        </p:tgtEl>
                                      </p:cBhvr>
                                    </p:animEffect>
                                    <p:set>
                                      <p:cBhvr>
                                        <p:cTn id="24" dur="1" fill="hold">
                                          <p:stCondLst>
                                            <p:cond delay="499"/>
                                          </p:stCondLst>
                                        </p:cTn>
                                        <p:tgtEl>
                                          <p:spTgt spid="4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par>
                                <p:cTn id="30" presetID="10" presetClass="entr" presetSubtype="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par>
                                <p:cTn id="38" presetID="10" presetClass="entr" presetSubtype="0" fill="hold"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xit" presetSubtype="0" fill="hold" nodeType="withEffect">
                                  <p:stCondLst>
                                    <p:cond delay="0"/>
                                  </p:stCondLst>
                                  <p:childTnLst>
                                    <p:animEffect transition="out" filter="fade">
                                      <p:cBhvr>
                                        <p:cTn id="51" dur="500"/>
                                        <p:tgtEl>
                                          <p:spTgt spid="48"/>
                                        </p:tgtEl>
                                      </p:cBhvr>
                                    </p:animEffect>
                                    <p:set>
                                      <p:cBhvr>
                                        <p:cTn id="52" dur="1" fill="hold">
                                          <p:stCondLst>
                                            <p:cond delay="499"/>
                                          </p:stCondLst>
                                        </p:cTn>
                                        <p:tgtEl>
                                          <p:spTgt spid="48"/>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50"/>
                                        </p:tgtEl>
                                      </p:cBhvr>
                                    </p:animEffect>
                                    <p:set>
                                      <p:cBhvr>
                                        <p:cTn id="55" dur="1" fill="hold">
                                          <p:stCondLst>
                                            <p:cond delay="499"/>
                                          </p:stCondLst>
                                        </p:cTn>
                                        <p:tgtEl>
                                          <p:spTgt spid="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par>
                                <p:cTn id="66" presetID="10" presetClass="entr" presetSubtype="0"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par>
                                <p:cTn id="69" presetID="10" presetClass="exit" presetSubtype="0" fill="hold" nodeType="withEffect">
                                  <p:stCondLst>
                                    <p:cond delay="0"/>
                                  </p:stCondLst>
                                  <p:childTnLst>
                                    <p:animEffect transition="out" filter="fade">
                                      <p:cBhvr>
                                        <p:cTn id="70" dur="500"/>
                                        <p:tgtEl>
                                          <p:spTgt spid="47"/>
                                        </p:tgtEl>
                                      </p:cBhvr>
                                    </p:animEffect>
                                    <p:set>
                                      <p:cBhvr>
                                        <p:cTn id="71" dur="1" fill="hold">
                                          <p:stCondLst>
                                            <p:cond delay="499"/>
                                          </p:stCondLst>
                                        </p:cTn>
                                        <p:tgtEl>
                                          <p:spTgt spid="47"/>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49"/>
                                        </p:tgtEl>
                                      </p:cBhvr>
                                    </p:animEffect>
                                    <p:set>
                                      <p:cBhvr>
                                        <p:cTn id="74" dur="1" fill="hold">
                                          <p:stCondLst>
                                            <p:cond delay="499"/>
                                          </p:stCondLst>
                                        </p:cTn>
                                        <p:tgtEl>
                                          <p:spTgt spid="49"/>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8"/>
                                        </p:tgtEl>
                                      </p:cBhvr>
                                    </p:animEffect>
                                    <p:set>
                                      <p:cBhvr>
                                        <p:cTn id="77" dur="1" fill="hold">
                                          <p:stCondLst>
                                            <p:cond delay="499"/>
                                          </p:stCondLst>
                                        </p:cTn>
                                        <p:tgtEl>
                                          <p:spTgt spid="18"/>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33"/>
                                        </p:tgtEl>
                                      </p:cBhvr>
                                    </p:animEffect>
                                    <p:set>
                                      <p:cBhvr>
                                        <p:cTn id="80" dur="1" fill="hold">
                                          <p:stCondLst>
                                            <p:cond delay="499"/>
                                          </p:stCondLst>
                                        </p:cTn>
                                        <p:tgtEl>
                                          <p:spTgt spid="33"/>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46"/>
                                        </p:tgtEl>
                                      </p:cBhvr>
                                    </p:animEffect>
                                    <p:set>
                                      <p:cBhvr>
                                        <p:cTn id="83" dur="1" fill="hold">
                                          <p:stCondLst>
                                            <p:cond delay="499"/>
                                          </p:stCondLst>
                                        </p:cTn>
                                        <p:tgtEl>
                                          <p:spTgt spid="46"/>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2"/>
                                        </p:tgtEl>
                                      </p:cBhvr>
                                    </p:animEffect>
                                    <p:set>
                                      <p:cBhvr>
                                        <p:cTn id="86" dur="1" fill="hold">
                                          <p:stCondLst>
                                            <p:cond delay="499"/>
                                          </p:stCondLst>
                                        </p:cTn>
                                        <p:tgtEl>
                                          <p:spTgt spid="3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500"/>
                                        <p:tgtEl>
                                          <p:spTgt spid="45"/>
                                        </p:tgtEl>
                                      </p:cBhvr>
                                    </p:animEffect>
                                  </p:childTnLst>
                                </p:cTn>
                              </p:par>
                              <p:par>
                                <p:cTn id="95" presetID="10" presetClass="exit" presetSubtype="0" fill="hold" nodeType="withEffect">
                                  <p:stCondLst>
                                    <p:cond delay="0"/>
                                  </p:stCondLst>
                                  <p:childTnLst>
                                    <p:animEffect transition="out" filter="fade">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39"/>
                                        </p:tgtEl>
                                      </p:cBhvr>
                                    </p:animEffect>
                                    <p:set>
                                      <p:cBhvr>
                                        <p:cTn id="100" dur="1" fill="hold">
                                          <p:stCondLst>
                                            <p:cond delay="499"/>
                                          </p:stCondLst>
                                        </p:cTn>
                                        <p:tgtEl>
                                          <p:spTgt spid="3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5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fade">
                                      <p:cBhvr>
                                        <p:cTn id="110" dur="500"/>
                                        <p:tgtEl>
                                          <p:spTgt spid="41"/>
                                        </p:tgtEl>
                                      </p:cBhvr>
                                    </p:animEffect>
                                  </p:childTnLst>
                                </p:cTn>
                              </p:par>
                              <p:par>
                                <p:cTn id="111" presetID="10" presetClass="entr" presetSubtype="0" fill="hold" nodeType="withEffect">
                                  <p:stCondLst>
                                    <p:cond delay="0"/>
                                  </p:stCondLst>
                                  <p:childTnLst>
                                    <p:set>
                                      <p:cBhvr>
                                        <p:cTn id="112" dur="1" fill="hold">
                                          <p:stCondLst>
                                            <p:cond delay="0"/>
                                          </p:stCondLst>
                                        </p:cTn>
                                        <p:tgtEl>
                                          <p:spTgt spid="42"/>
                                        </p:tgtEl>
                                        <p:attrNameLst>
                                          <p:attrName>style.visibility</p:attrName>
                                        </p:attrNameLst>
                                      </p:cBhvr>
                                      <p:to>
                                        <p:strVal val="visible"/>
                                      </p:to>
                                    </p:set>
                                    <p:animEffect transition="in" filter="fade">
                                      <p:cBhvr>
                                        <p:cTn id="113" dur="500"/>
                                        <p:tgtEl>
                                          <p:spTgt spid="42"/>
                                        </p:tgtEl>
                                      </p:cBhvr>
                                    </p:animEffect>
                                  </p:childTnLst>
                                </p:cTn>
                              </p:par>
                              <p:par>
                                <p:cTn id="114" presetID="10" presetClass="exit" presetSubtype="0" fill="hold" nodeType="withEffect">
                                  <p:stCondLst>
                                    <p:cond delay="0"/>
                                  </p:stCondLst>
                                  <p:childTnLst>
                                    <p:animEffect transition="out" filter="fade">
                                      <p:cBhvr>
                                        <p:cTn id="115" dur="500"/>
                                        <p:tgtEl>
                                          <p:spTgt spid="34"/>
                                        </p:tgtEl>
                                      </p:cBhvr>
                                    </p:animEffect>
                                    <p:set>
                                      <p:cBhvr>
                                        <p:cTn id="116" dur="1" fill="hold">
                                          <p:stCondLst>
                                            <p:cond delay="499"/>
                                          </p:stCondLst>
                                        </p:cTn>
                                        <p:tgtEl>
                                          <p:spTgt spid="34"/>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51"/>
                                        </p:tgtEl>
                                      </p:cBhvr>
                                    </p:animEffect>
                                    <p:set>
                                      <p:cBhvr>
                                        <p:cTn id="119" dur="1" fill="hold">
                                          <p:stCondLst>
                                            <p:cond delay="499"/>
                                          </p:stCondLst>
                                        </p:cTn>
                                        <p:tgtEl>
                                          <p:spTgt spid="51"/>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18"/>
                                        </p:tgtEl>
                                      </p:cBhvr>
                                    </p:animEffect>
                                    <p:set>
                                      <p:cBhvr>
                                        <p:cTn id="122" dur="1" fill="hold">
                                          <p:stCondLst>
                                            <p:cond delay="499"/>
                                          </p:stCondLst>
                                        </p:cTn>
                                        <p:tgtEl>
                                          <p:spTgt spid="18"/>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45"/>
                                        </p:tgtEl>
                                      </p:cBhvr>
                                    </p:animEffect>
                                    <p:set>
                                      <p:cBhvr>
                                        <p:cTn id="125" dur="1" fill="hold">
                                          <p:stCondLst>
                                            <p:cond delay="499"/>
                                          </p:stCondLst>
                                        </p:cTn>
                                        <p:tgtEl>
                                          <p:spTgt spid="4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26"/>
                                        </p:tgtEl>
                                      </p:cBhvr>
                                    </p:animEffect>
                                    <p:set>
                                      <p:cBhvr>
                                        <p:cTn id="128" dur="1" fill="hold">
                                          <p:stCondLst>
                                            <p:cond delay="499"/>
                                          </p:stCondLst>
                                        </p:cTn>
                                        <p:tgtEl>
                                          <p:spTgt spid="26"/>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20"/>
                                        </p:tgtEl>
                                      </p:cBhvr>
                                    </p:animEffect>
                                    <p:set>
                                      <p:cBhvr>
                                        <p:cTn id="131" dur="1" fill="hold">
                                          <p:stCondLst>
                                            <p:cond delay="499"/>
                                          </p:stCondLst>
                                        </p:cTn>
                                        <p:tgtEl>
                                          <p:spTgt spid="20"/>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35"/>
                                        </p:tgtEl>
                                      </p:cBhvr>
                                    </p:animEffect>
                                    <p:set>
                                      <p:cBhvr>
                                        <p:cTn id="134" dur="1" fill="hold">
                                          <p:stCondLst>
                                            <p:cond delay="499"/>
                                          </p:stCondLst>
                                        </p:cTn>
                                        <p:tgtEl>
                                          <p:spTgt spid="3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nodeType="clickEffect">
                                  <p:stCondLst>
                                    <p:cond delay="0"/>
                                  </p:stCondLst>
                                  <p:childTnLst>
                                    <p:animEffect transition="out" filter="fade">
                                      <p:cBhvr>
                                        <p:cTn id="138" dur="500"/>
                                        <p:tgtEl>
                                          <p:spTgt spid="41"/>
                                        </p:tgtEl>
                                      </p:cBhvr>
                                    </p:animEffect>
                                    <p:set>
                                      <p:cBhvr>
                                        <p:cTn id="139" dur="1" fill="hold">
                                          <p:stCondLst>
                                            <p:cond delay="499"/>
                                          </p:stCondLst>
                                        </p:cTn>
                                        <p:tgtEl>
                                          <p:spTgt spid="41"/>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42"/>
                                        </p:tgtEl>
                                      </p:cBhvr>
                                    </p:animEffect>
                                    <p:set>
                                      <p:cBhvr>
                                        <p:cTn id="142" dur="1" fill="hold">
                                          <p:stCondLst>
                                            <p:cond delay="499"/>
                                          </p:stCondLst>
                                        </p:cTn>
                                        <p:tgtEl>
                                          <p:spTgt spid="42"/>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36"/>
                                        </p:tgtEl>
                                      </p:cBhvr>
                                    </p:animEffect>
                                    <p:set>
                                      <p:cBhvr>
                                        <p:cTn id="145"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err="1" smtClean="0"/>
              <a:t>Ipc</a:t>
            </a:r>
            <a:r>
              <a:rPr lang="en-US" dirty="0" smtClean="0"/>
              <a:t> Module</a:t>
            </a:r>
            <a:endParaRPr lang="en-US" dirty="0"/>
          </a:p>
        </p:txBody>
      </p:sp>
      <p:sp>
        <p:nvSpPr>
          <p:cNvPr id="694275" name="Rectangle 3"/>
          <p:cNvSpPr>
            <a:spLocks noGrp="1" noChangeArrowheads="1"/>
          </p:cNvSpPr>
          <p:nvPr>
            <p:ph idx="1"/>
          </p:nvPr>
        </p:nvSpPr>
        <p:spPr/>
        <p:txBody>
          <a:bodyPr>
            <a:normAutofit/>
          </a:bodyPr>
          <a:lstStyle/>
          <a:p>
            <a:r>
              <a:rPr lang="en-US" sz="2200" dirty="0" smtClean="0"/>
              <a:t>Topology</a:t>
            </a:r>
          </a:p>
          <a:p>
            <a:pPr lvl="1"/>
            <a:r>
              <a:rPr lang="en-US" sz="1900" dirty="0" smtClean="0"/>
              <a:t>Topology expresses which processors communicate with IPC</a:t>
            </a:r>
          </a:p>
          <a:p>
            <a:r>
              <a:rPr lang="en-US" sz="2200" dirty="0" smtClean="0"/>
              <a:t>Transport created between two processors when they attach</a:t>
            </a:r>
          </a:p>
          <a:p>
            <a:pPr lvl="1"/>
            <a:r>
              <a:rPr lang="en-US" sz="1900" dirty="0" smtClean="0"/>
              <a:t>In previous example, HOST attached to IPU1 and DSP1.</a:t>
            </a:r>
            <a:endParaRPr lang="en-US" sz="1900" dirty="0"/>
          </a:p>
          <a:p>
            <a:pPr lvl="1"/>
            <a:r>
              <a:rPr lang="en-US" sz="1900" dirty="0" smtClean="0"/>
              <a:t>If IPU1 and DSP1 need to communicate with IPC, they must also attach to each other.</a:t>
            </a:r>
          </a:p>
          <a:p>
            <a:r>
              <a:rPr lang="en-US" sz="2200" dirty="0" smtClean="0"/>
              <a:t>Using </a:t>
            </a:r>
            <a:r>
              <a:rPr lang="en-US" sz="2200" dirty="0" err="1" smtClean="0"/>
              <a:t>Ipc.ProcSync_ALL</a:t>
            </a:r>
            <a:r>
              <a:rPr lang="en-US" sz="2200" dirty="0"/>
              <a:t> </a:t>
            </a:r>
            <a:r>
              <a:rPr lang="en-US" sz="2200" dirty="0" smtClean="0"/>
              <a:t>creates transports between all processors.</a:t>
            </a:r>
          </a:p>
        </p:txBody>
      </p:sp>
      <p:sp>
        <p:nvSpPr>
          <p:cNvPr id="9" name="Footer Placeholder 8"/>
          <p:cNvSpPr>
            <a:spLocks noGrp="1"/>
          </p:cNvSpPr>
          <p:nvPr>
            <p:ph type="ftr" sz="quarter" idx="11"/>
          </p:nvPr>
        </p:nvSpPr>
        <p:spPr/>
        <p:txBody>
          <a:bodyPr/>
          <a:lstStyle/>
          <a:p>
            <a:r>
              <a:rPr lang="en-US" smtClean="0"/>
              <a:t>IPC 3.30</a:t>
            </a:r>
            <a:endParaRPr lang="en-US" dirty="0"/>
          </a:p>
        </p:txBody>
      </p:sp>
      <p:sp>
        <p:nvSpPr>
          <p:cNvPr id="4" name="TextBox 3"/>
          <p:cNvSpPr txBox="1"/>
          <p:nvPr/>
        </p:nvSpPr>
        <p:spPr>
          <a:xfrm>
            <a:off x="3671981" y="4288422"/>
            <a:ext cx="838200" cy="276999"/>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200" b="1" dirty="0" smtClean="0"/>
              <a:t>HOST</a:t>
            </a:r>
          </a:p>
        </p:txBody>
      </p:sp>
      <p:sp>
        <p:nvSpPr>
          <p:cNvPr id="5" name="TextBox 4"/>
          <p:cNvSpPr txBox="1"/>
          <p:nvPr/>
        </p:nvSpPr>
        <p:spPr>
          <a:xfrm>
            <a:off x="2590800" y="5285601"/>
            <a:ext cx="914400" cy="276999"/>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200" b="1" dirty="0" smtClean="0"/>
              <a:t>IPU1</a:t>
            </a:r>
          </a:p>
        </p:txBody>
      </p:sp>
      <p:sp>
        <p:nvSpPr>
          <p:cNvPr id="6" name="TextBox 5"/>
          <p:cNvSpPr txBox="1"/>
          <p:nvPr/>
        </p:nvSpPr>
        <p:spPr>
          <a:xfrm>
            <a:off x="4583206" y="5281118"/>
            <a:ext cx="914400" cy="276999"/>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200" b="1" dirty="0" smtClean="0"/>
              <a:t>DSP1</a:t>
            </a:r>
          </a:p>
        </p:txBody>
      </p:sp>
      <p:cxnSp>
        <p:nvCxnSpPr>
          <p:cNvPr id="3" name="Straight Arrow Connector 2"/>
          <p:cNvCxnSpPr/>
          <p:nvPr/>
        </p:nvCxnSpPr>
        <p:spPr>
          <a:xfrm flipH="1">
            <a:off x="3440206" y="4565421"/>
            <a:ext cx="381000" cy="715697"/>
          </a:xfrm>
          <a:prstGeom prst="straightConnector1">
            <a:avLst/>
          </a:prstGeom>
          <a:ln>
            <a:headEnd type="triangle" w="lg" len="med"/>
            <a:tailEnd type="triangle" w="lg" len="med"/>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4392706" y="4565421"/>
            <a:ext cx="381000" cy="715697"/>
          </a:xfrm>
          <a:prstGeom prst="straightConnector1">
            <a:avLst/>
          </a:prstGeom>
          <a:ln>
            <a:headEnd type="triangle" w="lg" len="med"/>
            <a:tailEnd type="triangle" w="lg" len="med"/>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6" idx="1"/>
            <a:endCxn id="5" idx="3"/>
          </p:cNvCxnSpPr>
          <p:nvPr/>
        </p:nvCxnSpPr>
        <p:spPr>
          <a:xfrm flipH="1">
            <a:off x="3505200" y="5419618"/>
            <a:ext cx="1078006" cy="4483"/>
          </a:xfrm>
          <a:prstGeom prst="straightConnector1">
            <a:avLst/>
          </a:prstGeom>
          <a:ln>
            <a:headEnd type="triangle" w="lg" len="med"/>
            <a:tailEnd type="triangle" w="lg" len="med"/>
          </a:ln>
        </p:spPr>
        <p:style>
          <a:lnRef idx="2">
            <a:schemeClr val="accent2"/>
          </a:lnRef>
          <a:fillRef idx="0">
            <a:schemeClr val="accent2"/>
          </a:fillRef>
          <a:effectRef idx="1">
            <a:schemeClr val="accent2"/>
          </a:effectRef>
          <a:fontRef idx="minor">
            <a:schemeClr val="tx1"/>
          </a:fontRef>
        </p:style>
      </p:cxnSp>
      <p:sp>
        <p:nvSpPr>
          <p:cNvPr id="24" name="Rounded Rectangle 23"/>
          <p:cNvSpPr/>
          <p:nvPr/>
        </p:nvSpPr>
        <p:spPr>
          <a:xfrm>
            <a:off x="5204199" y="4424816"/>
            <a:ext cx="990600" cy="400110"/>
          </a:xfrm>
          <a:prstGeom prst="round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solidFill>
                  <a:schemeClr val="tx1"/>
                </a:solidFill>
              </a:rPr>
              <a:t>transport</a:t>
            </a:r>
          </a:p>
        </p:txBody>
      </p:sp>
      <p:cxnSp>
        <p:nvCxnSpPr>
          <p:cNvPr id="25" name="Straight Connector 24"/>
          <p:cNvCxnSpPr>
            <a:stCxn id="24" idx="1"/>
          </p:cNvCxnSpPr>
          <p:nvPr/>
        </p:nvCxnSpPr>
        <p:spPr>
          <a:xfrm flipH="1">
            <a:off x="4510181" y="4624871"/>
            <a:ext cx="694018" cy="120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3630707" y="4745622"/>
            <a:ext cx="1573492" cy="304800"/>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6520265"/>
            <a:ext cx="419159" cy="333422"/>
          </a:xfrm>
          <a:prstGeom prst="rect">
            <a:avLst/>
          </a:prstGeom>
        </p:spPr>
      </p:pic>
      <p:grpSp>
        <p:nvGrpSpPr>
          <p:cNvPr id="13" name="Group 12"/>
          <p:cNvGrpSpPr/>
          <p:nvPr/>
        </p:nvGrpSpPr>
        <p:grpSpPr>
          <a:xfrm>
            <a:off x="3962400" y="5558117"/>
            <a:ext cx="2412524" cy="766483"/>
            <a:chOff x="3962400" y="5558117"/>
            <a:chExt cx="2412524" cy="766483"/>
          </a:xfrm>
        </p:grpSpPr>
        <p:sp>
          <p:nvSpPr>
            <p:cNvPr id="2" name="Rounded Rectangle 1"/>
            <p:cNvSpPr/>
            <p:nvPr/>
          </p:nvSpPr>
          <p:spPr>
            <a:xfrm>
              <a:off x="4546124" y="5867400"/>
              <a:ext cx="1828800" cy="457200"/>
            </a:xfrm>
            <a:prstGeom prst="round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solidFill>
                    <a:schemeClr val="tx1"/>
                  </a:solidFill>
                </a:rPr>
                <a:t>IPU1 and DSP1 must attach to create their own transport</a:t>
              </a:r>
              <a:endParaRPr lang="en-US" sz="1000" dirty="0">
                <a:solidFill>
                  <a:schemeClr val="tx1"/>
                </a:solidFill>
              </a:endParaRPr>
            </a:p>
          </p:txBody>
        </p:sp>
        <p:cxnSp>
          <p:nvCxnSpPr>
            <p:cNvPr id="11" name="Straight Connector 10"/>
            <p:cNvCxnSpPr>
              <a:endCxn id="2" idx="1"/>
            </p:cNvCxnSpPr>
            <p:nvPr/>
          </p:nvCxnSpPr>
          <p:spPr>
            <a:xfrm>
              <a:off x="3962400" y="5558117"/>
              <a:ext cx="583724" cy="537883"/>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32420FBA-F1C9-406B-AC6A-9D58B1A624A9}" type="slidenum">
              <a:rPr lang="en-US" smtClean="0"/>
              <a:pPr/>
              <a:t>15</a:t>
            </a:fld>
            <a:endParaRPr lang="en-US" dirty="0"/>
          </a:p>
        </p:txBody>
      </p:sp>
    </p:spTree>
    <p:extLst>
      <p:ext uri="{BB962C8B-B14F-4D97-AF65-F5344CB8AC3E}">
        <p14:creationId xmlns:p14="http://schemas.microsoft.com/office/powerpoint/2010/main" val="33195031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xit" presetSubtype="0" fill="hold" nodeType="withEffect">
                                  <p:stCondLst>
                                    <p:cond delay="0"/>
                                  </p:stCondLst>
                                  <p:childTnLst>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Ipc</a:t>
            </a:r>
            <a:r>
              <a:rPr lang="en-US" dirty="0" smtClean="0"/>
              <a:t> Module</a:t>
            </a:r>
            <a:endParaRPr lang="en-US" sz="1000" dirty="0">
              <a:solidFill>
                <a:schemeClr val="bg1"/>
              </a:solidFill>
              <a:latin typeface="+mn-lt"/>
            </a:endParaRPr>
          </a:p>
        </p:txBody>
      </p:sp>
      <p:sp>
        <p:nvSpPr>
          <p:cNvPr id="2" name="Content Placeholder 1"/>
          <p:cNvSpPr>
            <a:spLocks noGrp="1"/>
          </p:cNvSpPr>
          <p:nvPr>
            <p:ph idx="1"/>
          </p:nvPr>
        </p:nvSpPr>
        <p:spPr/>
        <p:txBody>
          <a:bodyPr>
            <a:normAutofit lnSpcReduction="10000"/>
          </a:bodyPr>
          <a:lstStyle/>
          <a:p>
            <a:r>
              <a:rPr lang="en-US" dirty="0" smtClean="0"/>
              <a:t>Why have two modes?</a:t>
            </a:r>
          </a:p>
          <a:p>
            <a:pPr lvl="1"/>
            <a:r>
              <a:rPr lang="en-US" dirty="0" smtClean="0"/>
              <a:t>Because some applications are static and some are dynamic.</a:t>
            </a:r>
          </a:p>
          <a:p>
            <a:r>
              <a:rPr lang="en-US" dirty="0" smtClean="0"/>
              <a:t>Static System</a:t>
            </a:r>
          </a:p>
          <a:p>
            <a:pPr lvl="1"/>
            <a:r>
              <a:rPr lang="en-US" dirty="0" smtClean="0"/>
              <a:t>In a static system all processors are started at the same time. Once the processor is loaded, same application runs forever. IPC startup is part of device boot phase. This is typical for homogeneous devices.</a:t>
            </a:r>
          </a:p>
          <a:p>
            <a:pPr lvl="1"/>
            <a:r>
              <a:rPr lang="en-US" dirty="0" smtClean="0"/>
              <a:t>Base station, telecommunication, single purpose application.</a:t>
            </a:r>
            <a:endParaRPr lang="en-US" dirty="0"/>
          </a:p>
          <a:p>
            <a:r>
              <a:rPr lang="en-US" dirty="0" smtClean="0"/>
              <a:t>Dynamic System</a:t>
            </a:r>
          </a:p>
          <a:p>
            <a:pPr lvl="1"/>
            <a:r>
              <a:rPr lang="en-US" dirty="0" smtClean="0"/>
              <a:t>In a dynamic system, host processor boots first. Slave processors are booted later depending on application. Slave is shut down when application terminates. Slave reloaded many times, possibly with different executable.</a:t>
            </a:r>
          </a:p>
          <a:p>
            <a:pPr lvl="1"/>
            <a:r>
              <a:rPr lang="en-US" dirty="0" smtClean="0"/>
              <a:t>Consumer electronics, cell phone.</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16</a:t>
            </a:fld>
            <a:endParaRPr lang="en-US" dirty="0"/>
          </a:p>
        </p:txBody>
      </p:sp>
    </p:spTree>
    <p:extLst>
      <p:ext uri="{BB962C8B-B14F-4D97-AF65-F5344CB8AC3E}">
        <p14:creationId xmlns:p14="http://schemas.microsoft.com/office/powerpoint/2010/main" val="46605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Ipc</a:t>
            </a:r>
            <a:r>
              <a:rPr lang="en-US" dirty="0" smtClean="0"/>
              <a:t> Module - API</a:t>
            </a:r>
            <a:endParaRPr lang="en-US" dirty="0"/>
          </a:p>
        </p:txBody>
      </p:sp>
      <p:sp>
        <p:nvSpPr>
          <p:cNvPr id="694275" name="Rectangle 3"/>
          <p:cNvSpPr>
            <a:spLocks noGrp="1" noChangeArrowheads="1"/>
          </p:cNvSpPr>
          <p:nvPr>
            <p:ph idx="1"/>
          </p:nvPr>
        </p:nvSpPr>
        <p:spPr/>
        <p:txBody>
          <a:bodyPr/>
          <a:lstStyle/>
          <a:p>
            <a:r>
              <a:rPr lang="en-US" dirty="0" smtClean="0"/>
              <a:t>API Summary</a:t>
            </a:r>
          </a:p>
          <a:p>
            <a:pPr lvl="1"/>
            <a:r>
              <a:rPr lang="en-US" dirty="0" err="1" smtClean="0">
                <a:solidFill>
                  <a:schemeClr val="accent5"/>
                </a:solidFill>
                <a:latin typeface="Courier10 BT" panose="02070509030505020404" pitchFamily="49" charset="0"/>
              </a:rPr>
              <a:t>Ipc_start</a:t>
            </a:r>
            <a:r>
              <a:rPr lang="en-US" dirty="0" smtClean="0">
                <a:solidFill>
                  <a:schemeClr val="accent5"/>
                </a:solidFill>
              </a:rPr>
              <a:t> </a:t>
            </a:r>
            <a:r>
              <a:rPr lang="en-US" dirty="0" smtClean="0"/>
              <a:t>– reserve memory, create default gate and heap</a:t>
            </a:r>
          </a:p>
          <a:p>
            <a:pPr lvl="1"/>
            <a:r>
              <a:rPr lang="en-US" dirty="0" err="1" smtClean="0">
                <a:solidFill>
                  <a:schemeClr val="accent5"/>
                </a:solidFill>
                <a:latin typeface="Courier10 BT" panose="02070509030505020404" pitchFamily="49" charset="0"/>
              </a:rPr>
              <a:t>Ipc_stop</a:t>
            </a:r>
            <a:r>
              <a:rPr lang="en-US" dirty="0" smtClean="0">
                <a:solidFill>
                  <a:schemeClr val="accent5"/>
                </a:solidFill>
              </a:rPr>
              <a:t> </a:t>
            </a:r>
            <a:r>
              <a:rPr lang="en-US" dirty="0" smtClean="0"/>
              <a:t>– release all resources</a:t>
            </a:r>
          </a:p>
          <a:p>
            <a:pPr lvl="1"/>
            <a:r>
              <a:rPr lang="en-US" dirty="0" err="1" smtClean="0">
                <a:solidFill>
                  <a:schemeClr val="accent5"/>
                </a:solidFill>
                <a:latin typeface="Courier10 BT" panose="02070509030505020404" pitchFamily="49" charset="0"/>
              </a:rPr>
              <a:t>Ipc_attach</a:t>
            </a:r>
            <a:r>
              <a:rPr lang="en-US" dirty="0" smtClean="0">
                <a:solidFill>
                  <a:schemeClr val="accent5"/>
                </a:solidFill>
              </a:rPr>
              <a:t> </a:t>
            </a:r>
            <a:r>
              <a:rPr lang="en-US" dirty="0" smtClean="0"/>
              <a:t>– setup transport between two processors</a:t>
            </a:r>
          </a:p>
          <a:p>
            <a:pPr lvl="1"/>
            <a:r>
              <a:rPr lang="en-US" dirty="0" err="1" smtClean="0">
                <a:solidFill>
                  <a:schemeClr val="accent5"/>
                </a:solidFill>
                <a:latin typeface="Courier10 BT" panose="02070509030505020404" pitchFamily="49" charset="0"/>
              </a:rPr>
              <a:t>Ipc_detach</a:t>
            </a:r>
            <a:r>
              <a:rPr lang="en-US" dirty="0" smtClean="0">
                <a:solidFill>
                  <a:schemeClr val="accent5"/>
                </a:solidFill>
              </a:rPr>
              <a:t> </a:t>
            </a:r>
            <a:r>
              <a:rPr lang="en-US" dirty="0" smtClean="0"/>
              <a:t>– finalize transport</a:t>
            </a: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17</a:t>
            </a:fld>
            <a:endParaRPr lang="en-US" dirty="0"/>
          </a:p>
        </p:txBody>
      </p:sp>
    </p:spTree>
    <p:extLst>
      <p:ext uri="{BB962C8B-B14F-4D97-AF65-F5344CB8AC3E}">
        <p14:creationId xmlns:p14="http://schemas.microsoft.com/office/powerpoint/2010/main" val="355413095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normAutofit/>
          </a:bodyPr>
          <a:lstStyle/>
          <a:p>
            <a:r>
              <a:rPr lang="en-US" dirty="0" err="1" smtClean="0"/>
              <a:t>Ipc</a:t>
            </a:r>
            <a:r>
              <a:rPr lang="en-US" dirty="0" smtClean="0"/>
              <a:t> Module - ROV</a:t>
            </a:r>
            <a:endParaRPr lang="en-US" dirty="0"/>
          </a:p>
        </p:txBody>
      </p:sp>
      <p:sp>
        <p:nvSpPr>
          <p:cNvPr id="2" name="Content Placeholder 1"/>
          <p:cNvSpPr>
            <a:spLocks noGrp="1"/>
          </p:cNvSpPr>
          <p:nvPr>
            <p:ph idx="1"/>
          </p:nvPr>
        </p:nvSpPr>
        <p:spPr/>
        <p:txBody>
          <a:bodyPr/>
          <a:lstStyle/>
          <a:p>
            <a:r>
              <a:rPr lang="en-US" dirty="0" smtClean="0"/>
              <a:t>ROV screen shot</a:t>
            </a:r>
            <a:endParaRPr lang="en-US" dirty="0"/>
          </a:p>
        </p:txBody>
      </p:sp>
      <p:sp>
        <p:nvSpPr>
          <p:cNvPr id="5" name="Footer Placeholder 4"/>
          <p:cNvSpPr>
            <a:spLocks noGrp="1"/>
          </p:cNvSpPr>
          <p:nvPr>
            <p:ph type="ftr" sz="quarter" idx="11"/>
          </p:nvPr>
        </p:nvSpPr>
        <p:spPr/>
        <p:txBody>
          <a:bodyPr/>
          <a:lstStyle/>
          <a:p>
            <a:r>
              <a:rPr lang="en-US" smtClean="0"/>
              <a:t>IPC 3.30</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80" y="2133580"/>
            <a:ext cx="7307580" cy="1973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2420FBA-F1C9-406B-AC6A-9D58B1A624A9}" type="slidenum">
              <a:rPr lang="en-US" smtClean="0"/>
              <a:pPr/>
              <a:t>18</a:t>
            </a:fld>
            <a:endParaRPr lang="en-US" dirty="0"/>
          </a:p>
        </p:txBody>
      </p:sp>
    </p:spTree>
    <p:extLst>
      <p:ext uri="{BB962C8B-B14F-4D97-AF65-F5344CB8AC3E}">
        <p14:creationId xmlns:p14="http://schemas.microsoft.com/office/powerpoint/2010/main" val="847808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5257800" y="3041092"/>
            <a:ext cx="3000375" cy="3131108"/>
          </a:xfrm>
          <a:prstGeom prst="rect">
            <a:avLst/>
          </a:prstGeom>
          <a:solidFill>
            <a:srgbClr val="FAF5F4"/>
          </a:solidFill>
        </p:spPr>
        <p:style>
          <a:lnRef idx="2">
            <a:schemeClr val="accent6"/>
          </a:lnRef>
          <a:fillRef idx="1">
            <a:schemeClr val="lt1"/>
          </a:fillRef>
          <a:effectRef idx="0">
            <a:schemeClr val="accent6"/>
          </a:effectRef>
          <a:fontRef idx="minor">
            <a:schemeClr val="dk1"/>
          </a:fontRef>
        </p:style>
        <p:txBody>
          <a:bodyPr wrap="none" rtlCol="0">
            <a:noAutofit/>
          </a:bodyPr>
          <a:lstStyle/>
          <a:p>
            <a:r>
              <a:rPr lang="en-US" dirty="0" smtClean="0"/>
              <a:t>DSP1</a:t>
            </a:r>
            <a:endParaRPr lang="en-US" dirty="0"/>
          </a:p>
        </p:txBody>
      </p:sp>
      <p:sp>
        <p:nvSpPr>
          <p:cNvPr id="2" name="Title 1"/>
          <p:cNvSpPr>
            <a:spLocks noGrp="1"/>
          </p:cNvSpPr>
          <p:nvPr>
            <p:ph type="title"/>
          </p:nvPr>
        </p:nvSpPr>
        <p:spPr/>
        <p:txBody>
          <a:bodyPr/>
          <a:lstStyle/>
          <a:p>
            <a:r>
              <a:rPr lang="en-US" dirty="0" err="1" smtClean="0"/>
              <a:t>MessageQ</a:t>
            </a:r>
            <a:endParaRPr lang="en-US" dirty="0"/>
          </a:p>
        </p:txBody>
      </p:sp>
      <p:sp>
        <p:nvSpPr>
          <p:cNvPr id="694275" name="Rectangle 3"/>
          <p:cNvSpPr>
            <a:spLocks noGrp="1" noChangeArrowheads="1"/>
          </p:cNvSpPr>
          <p:nvPr>
            <p:ph idx="1"/>
          </p:nvPr>
        </p:nvSpPr>
        <p:spPr>
          <a:xfrm>
            <a:off x="228600" y="990600"/>
            <a:ext cx="8839200" cy="2851666"/>
          </a:xfrm>
        </p:spPr>
        <p:txBody>
          <a:bodyPr>
            <a:normAutofit/>
          </a:bodyPr>
          <a:lstStyle/>
          <a:p>
            <a:pPr>
              <a:spcBef>
                <a:spcPts val="0"/>
              </a:spcBef>
            </a:pPr>
            <a:r>
              <a:rPr lang="en-US" dirty="0" err="1" smtClean="0"/>
              <a:t>MessageQ</a:t>
            </a:r>
            <a:r>
              <a:rPr lang="en-US" dirty="0" smtClean="0"/>
              <a:t> – send and receive messages</a:t>
            </a:r>
          </a:p>
          <a:p>
            <a:pPr>
              <a:spcBef>
                <a:spcPts val="0"/>
              </a:spcBef>
            </a:pPr>
            <a:r>
              <a:rPr lang="en-US" dirty="0" smtClean="0"/>
              <a:t>A message queue receives messages</a:t>
            </a:r>
          </a:p>
          <a:p>
            <a:pPr lvl="1"/>
            <a:r>
              <a:rPr lang="en-US" dirty="0" smtClean="0"/>
              <a:t>Single reader, multiple writers on same message queue</a:t>
            </a:r>
          </a:p>
          <a:p>
            <a:pPr>
              <a:spcBef>
                <a:spcPts val="0"/>
              </a:spcBef>
            </a:pPr>
            <a:r>
              <a:rPr lang="en-US" dirty="0" smtClean="0"/>
              <a:t>Message </a:t>
            </a:r>
            <a:r>
              <a:rPr lang="en-US" dirty="0"/>
              <a:t>queue instance created by reader, opened by writers</a:t>
            </a:r>
            <a:endParaRPr lang="en-US" dirty="0" smtClean="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6" name="Rectangle 5"/>
          <p:cNvSpPr/>
          <p:nvPr/>
        </p:nvSpPr>
        <p:spPr>
          <a:xfrm>
            <a:off x="5667375" y="3962399"/>
            <a:ext cx="1676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u="sng" dirty="0" err="1" smtClean="0"/>
              <a:t>cmdQ:MessageQ</a:t>
            </a:r>
            <a:endParaRPr lang="en-US" sz="1400" u="sng" dirty="0"/>
          </a:p>
        </p:txBody>
      </p:sp>
      <p:sp>
        <p:nvSpPr>
          <p:cNvPr id="8" name="Rectangle 7"/>
          <p:cNvSpPr/>
          <p:nvPr/>
        </p:nvSpPr>
        <p:spPr>
          <a:xfrm>
            <a:off x="6429375" y="4638676"/>
            <a:ext cx="838200" cy="24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err="1" smtClean="0"/>
              <a:t>msg</a:t>
            </a:r>
            <a:endParaRPr lang="en-US" sz="1050" dirty="0"/>
          </a:p>
        </p:txBody>
      </p:sp>
      <p:sp>
        <p:nvSpPr>
          <p:cNvPr id="9" name="Rectangle 8"/>
          <p:cNvSpPr/>
          <p:nvPr/>
        </p:nvSpPr>
        <p:spPr>
          <a:xfrm>
            <a:off x="6429375" y="4967287"/>
            <a:ext cx="838200" cy="2143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err="1" smtClean="0"/>
              <a:t>msg</a:t>
            </a:r>
            <a:endParaRPr lang="en-US" sz="1000" dirty="0"/>
          </a:p>
        </p:txBody>
      </p:sp>
      <p:sp>
        <p:nvSpPr>
          <p:cNvPr id="11" name="Rectangle 10"/>
          <p:cNvSpPr/>
          <p:nvPr/>
        </p:nvSpPr>
        <p:spPr>
          <a:xfrm>
            <a:off x="6429375" y="5257800"/>
            <a:ext cx="838200" cy="2095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err="1" smtClean="0"/>
              <a:t>msg</a:t>
            </a:r>
            <a:endParaRPr lang="en-US" sz="1000" dirty="0"/>
          </a:p>
        </p:txBody>
      </p:sp>
      <p:sp>
        <p:nvSpPr>
          <p:cNvPr id="12" name="Rectangle 11"/>
          <p:cNvSpPr/>
          <p:nvPr/>
        </p:nvSpPr>
        <p:spPr>
          <a:xfrm>
            <a:off x="6429375" y="5530848"/>
            <a:ext cx="838200" cy="2222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err="1" smtClean="0"/>
              <a:t>msg</a:t>
            </a:r>
            <a:endParaRPr lang="en-US" sz="1000" dirty="0"/>
          </a:p>
        </p:txBody>
      </p:sp>
      <p:grpSp>
        <p:nvGrpSpPr>
          <p:cNvPr id="17" name="Group 16"/>
          <p:cNvGrpSpPr/>
          <p:nvPr/>
        </p:nvGrpSpPr>
        <p:grpSpPr>
          <a:xfrm>
            <a:off x="914400" y="2746890"/>
            <a:ext cx="2286000" cy="1291710"/>
            <a:chOff x="914400" y="2746890"/>
            <a:chExt cx="2286000" cy="1291710"/>
          </a:xfrm>
        </p:grpSpPr>
        <p:sp>
          <p:nvSpPr>
            <p:cNvPr id="13" name="TextBox 12"/>
            <p:cNvSpPr txBox="1"/>
            <p:nvPr/>
          </p:nvSpPr>
          <p:spPr>
            <a:xfrm>
              <a:off x="914400" y="2746890"/>
              <a:ext cx="2286000" cy="1291710"/>
            </a:xfrm>
            <a:prstGeom prst="rect">
              <a:avLst/>
            </a:prstGeom>
            <a:solidFill>
              <a:srgbClr val="FAF5F4"/>
            </a:solidFill>
          </p:spPr>
          <p:style>
            <a:lnRef idx="2">
              <a:schemeClr val="accent6"/>
            </a:lnRef>
            <a:fillRef idx="1">
              <a:schemeClr val="lt1"/>
            </a:fillRef>
            <a:effectRef idx="0">
              <a:schemeClr val="accent6"/>
            </a:effectRef>
            <a:fontRef idx="minor">
              <a:schemeClr val="dk1"/>
            </a:fontRef>
          </p:style>
          <p:txBody>
            <a:bodyPr wrap="none" rtlCol="0">
              <a:noAutofit/>
            </a:bodyPr>
            <a:lstStyle/>
            <a:p>
              <a:r>
                <a:rPr lang="en-US" dirty="0" smtClean="0"/>
                <a:t>IPU1</a:t>
              </a:r>
              <a:endParaRPr lang="en-US" dirty="0"/>
            </a:p>
          </p:txBody>
        </p:sp>
        <p:sp>
          <p:nvSpPr>
            <p:cNvPr id="14" name="TextBox 13"/>
            <p:cNvSpPr txBox="1"/>
            <p:nvPr/>
          </p:nvSpPr>
          <p:spPr>
            <a:xfrm>
              <a:off x="1638300" y="3472934"/>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smtClean="0"/>
                <a:t>writer</a:t>
              </a:r>
              <a:endParaRPr lang="en-US" dirty="0"/>
            </a:p>
          </p:txBody>
        </p:sp>
      </p:grpSp>
      <p:sp>
        <p:nvSpPr>
          <p:cNvPr id="26" name="TextBox 25"/>
          <p:cNvSpPr txBox="1"/>
          <p:nvPr/>
        </p:nvSpPr>
        <p:spPr>
          <a:xfrm>
            <a:off x="914400" y="4495799"/>
            <a:ext cx="2286000" cy="1679318"/>
          </a:xfrm>
          <a:prstGeom prst="rect">
            <a:avLst/>
          </a:prstGeom>
          <a:solidFill>
            <a:srgbClr val="FAF5F4"/>
          </a:solidFill>
        </p:spPr>
        <p:style>
          <a:lnRef idx="2">
            <a:schemeClr val="accent6"/>
          </a:lnRef>
          <a:fillRef idx="1">
            <a:schemeClr val="lt1"/>
          </a:fillRef>
          <a:effectRef idx="0">
            <a:schemeClr val="accent6"/>
          </a:effectRef>
          <a:fontRef idx="minor">
            <a:schemeClr val="dk1"/>
          </a:fontRef>
        </p:style>
        <p:txBody>
          <a:bodyPr wrap="none" rtlCol="0">
            <a:noAutofit/>
          </a:bodyPr>
          <a:lstStyle/>
          <a:p>
            <a:r>
              <a:rPr lang="en-US" dirty="0" smtClean="0"/>
              <a:t>IPU2</a:t>
            </a:r>
            <a:endParaRPr lang="en-US" dirty="0"/>
          </a:p>
        </p:txBody>
      </p:sp>
      <p:sp>
        <p:nvSpPr>
          <p:cNvPr id="27" name="TextBox 26"/>
          <p:cNvSpPr txBox="1"/>
          <p:nvPr/>
        </p:nvSpPr>
        <p:spPr>
          <a:xfrm>
            <a:off x="1638300" y="5609451"/>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smtClean="0"/>
              <a:t>writer</a:t>
            </a:r>
            <a:endParaRPr lang="en-US" dirty="0"/>
          </a:p>
        </p:txBody>
      </p:sp>
      <p:sp>
        <p:nvSpPr>
          <p:cNvPr id="30" name="TextBox 29"/>
          <p:cNvSpPr txBox="1"/>
          <p:nvPr/>
        </p:nvSpPr>
        <p:spPr>
          <a:xfrm>
            <a:off x="6772275" y="3304101"/>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smtClean="0"/>
              <a:t>reader</a:t>
            </a:r>
            <a:endParaRPr lang="en-US" dirty="0"/>
          </a:p>
        </p:txBody>
      </p:sp>
      <p:cxnSp>
        <p:nvCxnSpPr>
          <p:cNvPr id="694274" name="Curved Connector 694273"/>
          <p:cNvCxnSpPr>
            <a:stCxn id="14" idx="3"/>
          </p:cNvCxnSpPr>
          <p:nvPr/>
        </p:nvCxnSpPr>
        <p:spPr>
          <a:xfrm>
            <a:off x="2933700" y="3657600"/>
            <a:ext cx="2732214" cy="403907"/>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4277" name="Curved Connector 694276"/>
          <p:cNvCxnSpPr>
            <a:stCxn id="27" idx="3"/>
          </p:cNvCxnSpPr>
          <p:nvPr/>
        </p:nvCxnSpPr>
        <p:spPr>
          <a:xfrm flipV="1">
            <a:off x="2933700" y="4398096"/>
            <a:ext cx="2732214" cy="1396021"/>
          </a:xfrm>
          <a:prstGeom prst="curvedConnector3">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4291" name="Straight Connector 694290"/>
          <p:cNvCxnSpPr/>
          <p:nvPr/>
        </p:nvCxnSpPr>
        <p:spPr>
          <a:xfrm>
            <a:off x="6096000" y="4495799"/>
            <a:ext cx="0" cy="114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4293" name="Straight Connector 694292"/>
          <p:cNvCxnSpPr>
            <a:stCxn id="8" idx="1"/>
          </p:cNvCxnSpPr>
          <p:nvPr/>
        </p:nvCxnSpPr>
        <p:spPr>
          <a:xfrm flipH="1">
            <a:off x="6096000" y="4761042"/>
            <a:ext cx="333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4295" name="Straight Connector 694294"/>
          <p:cNvCxnSpPr>
            <a:stCxn id="9" idx="1"/>
          </p:cNvCxnSpPr>
          <p:nvPr/>
        </p:nvCxnSpPr>
        <p:spPr>
          <a:xfrm flipH="1" flipV="1">
            <a:off x="6096001" y="5074443"/>
            <a:ext cx="33337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4299" name="Straight Connector 694298"/>
          <p:cNvCxnSpPr>
            <a:stCxn id="11" idx="1"/>
          </p:cNvCxnSpPr>
          <p:nvPr/>
        </p:nvCxnSpPr>
        <p:spPr>
          <a:xfrm flipH="1">
            <a:off x="6096001" y="5362576"/>
            <a:ext cx="3333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4301" name="Straight Connector 694300"/>
          <p:cNvCxnSpPr>
            <a:stCxn id="12" idx="1"/>
          </p:cNvCxnSpPr>
          <p:nvPr/>
        </p:nvCxnSpPr>
        <p:spPr>
          <a:xfrm flipH="1">
            <a:off x="6096001" y="5641974"/>
            <a:ext cx="333374"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638300" y="4987341"/>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smtClean="0"/>
              <a:t>writer</a:t>
            </a:r>
            <a:endParaRPr lang="en-US" dirty="0"/>
          </a:p>
        </p:txBody>
      </p:sp>
      <p:cxnSp>
        <p:nvCxnSpPr>
          <p:cNvPr id="694323" name="Curved Connector 694322"/>
          <p:cNvCxnSpPr>
            <a:stCxn id="82" idx="3"/>
            <a:endCxn id="6" idx="1"/>
          </p:cNvCxnSpPr>
          <p:nvPr/>
        </p:nvCxnSpPr>
        <p:spPr>
          <a:xfrm flipV="1">
            <a:off x="2933700" y="4229099"/>
            <a:ext cx="2733675" cy="942908"/>
          </a:xfrm>
          <a:prstGeom prst="curvedConnector3">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 name="Elbow Connector 14"/>
          <p:cNvCxnSpPr>
            <a:stCxn id="30" idx="1"/>
            <a:endCxn id="6" idx="0"/>
          </p:cNvCxnSpPr>
          <p:nvPr/>
        </p:nvCxnSpPr>
        <p:spPr>
          <a:xfrm rot="10800000" flipV="1">
            <a:off x="6505575" y="3488767"/>
            <a:ext cx="266700" cy="473632"/>
          </a:xfrm>
          <a:prstGeom prst="bentConnector2">
            <a:avLst/>
          </a:prstGeom>
        </p:spPr>
        <p:style>
          <a:lnRef idx="2">
            <a:schemeClr val="accent6"/>
          </a:lnRef>
          <a:fillRef idx="0">
            <a:schemeClr val="accent6"/>
          </a:fillRef>
          <a:effectRef idx="1">
            <a:schemeClr val="accent6"/>
          </a:effectRef>
          <a:fontRef idx="minor">
            <a:schemeClr val="tx1"/>
          </a:fontRef>
        </p:style>
      </p:cxnSp>
      <p:sp>
        <p:nvSpPr>
          <p:cNvPr id="3" name="Slide Number Placeholder 2"/>
          <p:cNvSpPr>
            <a:spLocks noGrp="1"/>
          </p:cNvSpPr>
          <p:nvPr>
            <p:ph type="sldNum" sz="quarter" idx="12"/>
          </p:nvPr>
        </p:nvSpPr>
        <p:spPr/>
        <p:txBody>
          <a:bodyPr/>
          <a:lstStyle/>
          <a:p>
            <a:fld id="{32420FBA-F1C9-406B-AC6A-9D58B1A624A9}" type="slidenum">
              <a:rPr lang="en-US" smtClean="0"/>
              <a:pPr/>
              <a:t>19</a:t>
            </a:fld>
            <a:endParaRPr lang="en-US" dirty="0"/>
          </a:p>
        </p:txBody>
      </p:sp>
    </p:spTree>
    <p:extLst>
      <p:ext uri="{BB962C8B-B14F-4D97-AF65-F5344CB8AC3E}">
        <p14:creationId xmlns:p14="http://schemas.microsoft.com/office/powerpoint/2010/main" val="165361981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Agenda</a:t>
            </a:r>
            <a:endParaRPr lang="en-US" sz="1000" dirty="0">
              <a:solidFill>
                <a:schemeClr val="bg1"/>
              </a:solidFill>
              <a:latin typeface="+mn-lt"/>
            </a:endParaRPr>
          </a:p>
        </p:txBody>
      </p:sp>
      <p:sp>
        <p:nvSpPr>
          <p:cNvPr id="698371" name="Rectangle 3"/>
          <p:cNvSpPr>
            <a:spLocks noGrp="1" noChangeArrowheads="1"/>
          </p:cNvSpPr>
          <p:nvPr>
            <p:ph idx="1"/>
          </p:nvPr>
        </p:nvSpPr>
        <p:spPr/>
        <p:txBody>
          <a:bodyPr/>
          <a:lstStyle/>
          <a:p>
            <a:r>
              <a:rPr lang="en-US" dirty="0" smtClean="0"/>
              <a:t>Overview</a:t>
            </a:r>
          </a:p>
          <a:p>
            <a:r>
              <a:rPr lang="en-US" dirty="0" smtClean="0"/>
              <a:t>IPC Modules</a:t>
            </a:r>
          </a:p>
          <a:p>
            <a:r>
              <a:rPr lang="en-US" dirty="0" smtClean="0"/>
              <a:t>Configuration</a:t>
            </a:r>
          </a:p>
          <a:p>
            <a:r>
              <a:rPr lang="en-US" dirty="0" smtClean="0"/>
              <a:t>Scalability</a:t>
            </a:r>
          </a:p>
          <a:p>
            <a:r>
              <a:rPr lang="en-US" dirty="0" smtClean="0"/>
              <a:t>Optimization</a:t>
            </a:r>
          </a:p>
          <a:p>
            <a:r>
              <a:rPr lang="en-US" dirty="0" smtClean="0"/>
              <a:t>Footnotes</a:t>
            </a:r>
          </a:p>
        </p:txBody>
      </p:sp>
      <p:sp>
        <p:nvSpPr>
          <p:cNvPr id="9" name="Footer Placeholder 8"/>
          <p:cNvSpPr>
            <a:spLocks noGrp="1"/>
          </p:cNvSpPr>
          <p:nvPr>
            <p:ph type="ftr" sz="quarter" idx="11"/>
          </p:nvPr>
        </p:nvSpPr>
        <p:spPr/>
        <p:txBody>
          <a:bodyPr/>
          <a:lstStyle/>
          <a:p>
            <a:r>
              <a:rPr lang="en-US" dirty="0"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2</a:t>
            </a:fld>
            <a:endParaRPr lang="en-US" dirty="0"/>
          </a:p>
        </p:txBody>
      </p:sp>
    </p:spTree>
    <p:extLst>
      <p:ext uri="{BB962C8B-B14F-4D97-AF65-F5344CB8AC3E}">
        <p14:creationId xmlns:p14="http://schemas.microsoft.com/office/powerpoint/2010/main" val="14610737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762000" y="2743200"/>
            <a:ext cx="2895600" cy="3124200"/>
          </a:xfrm>
          <a:prstGeom prst="rect">
            <a:avLst/>
          </a:prstGeom>
          <a:solidFill>
            <a:srgbClr val="FAF5F4"/>
          </a:solidFill>
        </p:spPr>
        <p:style>
          <a:lnRef idx="2">
            <a:schemeClr val="accent6"/>
          </a:lnRef>
          <a:fillRef idx="1">
            <a:schemeClr val="lt1"/>
          </a:fillRef>
          <a:effectRef idx="0">
            <a:schemeClr val="accent6"/>
          </a:effectRef>
          <a:fontRef idx="minor">
            <a:schemeClr val="dk1"/>
          </a:fontRef>
        </p:style>
        <p:txBody>
          <a:bodyPr wrap="none" rtlCol="0">
            <a:noAutofit/>
          </a:bodyPr>
          <a:lstStyle/>
          <a:p>
            <a:r>
              <a:rPr lang="en-US" dirty="0" smtClean="0"/>
              <a:t>IPU1</a:t>
            </a:r>
            <a:endParaRPr lang="en-US" dirty="0"/>
          </a:p>
        </p:txBody>
      </p:sp>
      <p:sp>
        <p:nvSpPr>
          <p:cNvPr id="2" name="Title 1"/>
          <p:cNvSpPr>
            <a:spLocks noGrp="1"/>
          </p:cNvSpPr>
          <p:nvPr>
            <p:ph type="title"/>
          </p:nvPr>
        </p:nvSpPr>
        <p:spPr/>
        <p:txBody>
          <a:bodyPr/>
          <a:lstStyle/>
          <a:p>
            <a:r>
              <a:rPr lang="en-US" dirty="0" err="1" smtClean="0"/>
              <a:t>MessageQ</a:t>
            </a:r>
            <a:r>
              <a:rPr lang="en-US" dirty="0"/>
              <a:t> —</a:t>
            </a:r>
            <a:r>
              <a:rPr lang="en-US" dirty="0" smtClean="0"/>
              <a:t> transport</a:t>
            </a:r>
            <a:endParaRPr lang="en-US" dirty="0"/>
          </a:p>
        </p:txBody>
      </p:sp>
      <p:sp>
        <p:nvSpPr>
          <p:cNvPr id="694275" name="Rectangle 3"/>
          <p:cNvSpPr>
            <a:spLocks noGrp="1" noChangeArrowheads="1"/>
          </p:cNvSpPr>
          <p:nvPr>
            <p:ph idx="1"/>
          </p:nvPr>
        </p:nvSpPr>
        <p:spPr>
          <a:xfrm>
            <a:off x="457200" y="990600"/>
            <a:ext cx="8229600" cy="1371600"/>
          </a:xfrm>
        </p:spPr>
        <p:txBody>
          <a:bodyPr>
            <a:normAutofit fontScale="92500"/>
          </a:bodyPr>
          <a:lstStyle/>
          <a:p>
            <a:r>
              <a:rPr lang="en-US" dirty="0" smtClean="0"/>
              <a:t>Transport-independent API, works with local memory, shared memory, copy based transport (SRIO)</a:t>
            </a:r>
          </a:p>
          <a:p>
            <a:r>
              <a:rPr lang="en-US" dirty="0" smtClean="0"/>
              <a:t>Default transport offers zero-copy transfers via shared memory</a:t>
            </a: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10" name="Rectangle 9"/>
          <p:cNvSpPr/>
          <p:nvPr/>
        </p:nvSpPr>
        <p:spPr>
          <a:xfrm>
            <a:off x="1066800" y="4114800"/>
            <a:ext cx="2133600" cy="4572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MessageQ</a:t>
            </a:r>
            <a:endParaRPr lang="en-US" dirty="0"/>
          </a:p>
        </p:txBody>
      </p:sp>
      <p:sp>
        <p:nvSpPr>
          <p:cNvPr id="11" name="Rectangle 10"/>
          <p:cNvSpPr/>
          <p:nvPr/>
        </p:nvSpPr>
        <p:spPr>
          <a:xfrm>
            <a:off x="1066800" y="5029200"/>
            <a:ext cx="2133600" cy="4572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Transport</a:t>
            </a:r>
            <a:endParaRPr lang="en-US" dirty="0"/>
          </a:p>
        </p:txBody>
      </p:sp>
      <p:sp>
        <p:nvSpPr>
          <p:cNvPr id="13" name="Rectangle 12"/>
          <p:cNvSpPr/>
          <p:nvPr/>
        </p:nvSpPr>
        <p:spPr>
          <a:xfrm>
            <a:off x="1066800" y="3200400"/>
            <a:ext cx="2133600" cy="45720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Application</a:t>
            </a:r>
            <a:endParaRPr lang="en-US" dirty="0"/>
          </a:p>
        </p:txBody>
      </p:sp>
      <p:sp>
        <p:nvSpPr>
          <p:cNvPr id="17" name="TextBox 16"/>
          <p:cNvSpPr txBox="1"/>
          <p:nvPr/>
        </p:nvSpPr>
        <p:spPr>
          <a:xfrm>
            <a:off x="5257800" y="2743200"/>
            <a:ext cx="2971800" cy="3124200"/>
          </a:xfrm>
          <a:prstGeom prst="rect">
            <a:avLst/>
          </a:prstGeom>
          <a:solidFill>
            <a:srgbClr val="FAF5F4"/>
          </a:solidFill>
        </p:spPr>
        <p:style>
          <a:lnRef idx="2">
            <a:schemeClr val="accent6"/>
          </a:lnRef>
          <a:fillRef idx="1">
            <a:schemeClr val="lt1"/>
          </a:fillRef>
          <a:effectRef idx="0">
            <a:schemeClr val="accent6"/>
          </a:effectRef>
          <a:fontRef idx="minor">
            <a:schemeClr val="dk1"/>
          </a:fontRef>
        </p:style>
        <p:txBody>
          <a:bodyPr wrap="none" rtlCol="0">
            <a:noAutofit/>
          </a:bodyPr>
          <a:lstStyle/>
          <a:p>
            <a:r>
              <a:rPr lang="en-US" dirty="0" smtClean="0"/>
              <a:t>IPU2</a:t>
            </a:r>
            <a:endParaRPr lang="en-US" dirty="0"/>
          </a:p>
        </p:txBody>
      </p:sp>
      <p:sp>
        <p:nvSpPr>
          <p:cNvPr id="18" name="Rectangle 17"/>
          <p:cNvSpPr/>
          <p:nvPr/>
        </p:nvSpPr>
        <p:spPr>
          <a:xfrm>
            <a:off x="5645020" y="4114800"/>
            <a:ext cx="2172478" cy="4572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MessageQ</a:t>
            </a:r>
            <a:endParaRPr lang="en-US" dirty="0"/>
          </a:p>
        </p:txBody>
      </p:sp>
      <p:sp>
        <p:nvSpPr>
          <p:cNvPr id="19" name="Rectangle 18"/>
          <p:cNvSpPr/>
          <p:nvPr/>
        </p:nvSpPr>
        <p:spPr>
          <a:xfrm>
            <a:off x="5645020" y="5029200"/>
            <a:ext cx="2172478" cy="4572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Transport</a:t>
            </a:r>
            <a:endParaRPr lang="en-US" dirty="0"/>
          </a:p>
        </p:txBody>
      </p:sp>
      <p:sp>
        <p:nvSpPr>
          <p:cNvPr id="20" name="Rectangle 19"/>
          <p:cNvSpPr/>
          <p:nvPr/>
        </p:nvSpPr>
        <p:spPr>
          <a:xfrm>
            <a:off x="5645020" y="3200400"/>
            <a:ext cx="2172478" cy="45720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Application</a:t>
            </a:r>
            <a:endParaRPr lang="en-US" dirty="0"/>
          </a:p>
        </p:txBody>
      </p:sp>
      <p:cxnSp>
        <p:nvCxnSpPr>
          <p:cNvPr id="21" name="Straight Arrow Connector 20"/>
          <p:cNvCxnSpPr>
            <a:stCxn id="13" idx="2"/>
            <a:endCxn id="10" idx="0"/>
          </p:cNvCxnSpPr>
          <p:nvPr/>
        </p:nvCxnSpPr>
        <p:spPr>
          <a:xfrm>
            <a:off x="2133600" y="3657600"/>
            <a:ext cx="0" cy="457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1" name="Straight Arrow Connector 30"/>
          <p:cNvCxnSpPr>
            <a:stCxn id="10" idx="2"/>
            <a:endCxn id="11" idx="0"/>
          </p:cNvCxnSpPr>
          <p:nvPr/>
        </p:nvCxnSpPr>
        <p:spPr>
          <a:xfrm>
            <a:off x="2133600" y="457200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4276" name="Straight Arrow Connector 694275"/>
          <p:cNvCxnSpPr>
            <a:stCxn id="11" idx="3"/>
            <a:endCxn id="19" idx="1"/>
          </p:cNvCxnSpPr>
          <p:nvPr/>
        </p:nvCxnSpPr>
        <p:spPr>
          <a:xfrm>
            <a:off x="3200400" y="5257800"/>
            <a:ext cx="24446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94278" name="Straight Arrow Connector 694277"/>
          <p:cNvCxnSpPr>
            <a:stCxn id="20" idx="2"/>
            <a:endCxn id="18" idx="0"/>
          </p:cNvCxnSpPr>
          <p:nvPr/>
        </p:nvCxnSpPr>
        <p:spPr>
          <a:xfrm>
            <a:off x="6731259" y="3657600"/>
            <a:ext cx="0" cy="4572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4280" name="Straight Arrow Connector 694279"/>
          <p:cNvCxnSpPr>
            <a:stCxn id="18" idx="2"/>
            <a:endCxn id="19" idx="0"/>
          </p:cNvCxnSpPr>
          <p:nvPr/>
        </p:nvCxnSpPr>
        <p:spPr>
          <a:xfrm>
            <a:off x="6731259" y="457200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fld id="{32420FBA-F1C9-406B-AC6A-9D58B1A624A9}" type="slidenum">
              <a:rPr lang="en-US" smtClean="0"/>
              <a:pPr/>
              <a:t>20</a:t>
            </a:fld>
            <a:endParaRPr lang="en-US" dirty="0"/>
          </a:p>
        </p:txBody>
      </p:sp>
    </p:spTree>
    <p:extLst>
      <p:ext uri="{BB962C8B-B14F-4D97-AF65-F5344CB8AC3E}">
        <p14:creationId xmlns:p14="http://schemas.microsoft.com/office/powerpoint/2010/main" val="75528009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MessageQ</a:t>
            </a:r>
            <a:endParaRPr lang="en-US" dirty="0"/>
          </a:p>
        </p:txBody>
      </p:sp>
      <p:sp>
        <p:nvSpPr>
          <p:cNvPr id="7" name="Content Placeholder 6"/>
          <p:cNvSpPr>
            <a:spLocks noGrp="1"/>
          </p:cNvSpPr>
          <p:nvPr>
            <p:ph idx="1"/>
          </p:nvPr>
        </p:nvSpPr>
        <p:spPr>
          <a:xfrm>
            <a:off x="457200" y="990600"/>
            <a:ext cx="8229600" cy="2057400"/>
          </a:xfrm>
        </p:spPr>
        <p:txBody>
          <a:bodyPr>
            <a:normAutofit lnSpcReduction="10000"/>
          </a:bodyPr>
          <a:lstStyle/>
          <a:p>
            <a:r>
              <a:rPr lang="en-US" dirty="0" smtClean="0"/>
              <a:t>Message structure</a:t>
            </a:r>
          </a:p>
          <a:p>
            <a:pPr lvl="1"/>
            <a:r>
              <a:rPr lang="en-US" dirty="0" smtClean="0"/>
              <a:t>Every message contains an embedded message queue header followed by the payload. Application is responsible for the header allocation.</a:t>
            </a:r>
          </a:p>
          <a:p>
            <a:pPr lvl="1"/>
            <a:r>
              <a:rPr lang="en-US" dirty="0" smtClean="0"/>
              <a:t>Message size must include header and payload sizes.</a:t>
            </a:r>
          </a:p>
          <a:p>
            <a:pPr lvl="2"/>
            <a:r>
              <a:rPr lang="en-US" dirty="0" smtClean="0"/>
              <a:t>Actual message size is typically padded</a:t>
            </a:r>
          </a:p>
          <a:p>
            <a:endParaRPr lang="en-US" dirty="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9" name="TextBox 8"/>
          <p:cNvSpPr txBox="1"/>
          <p:nvPr/>
        </p:nvSpPr>
        <p:spPr>
          <a:xfrm>
            <a:off x="3889375" y="2971800"/>
            <a:ext cx="4495800" cy="2400657"/>
          </a:xfrm>
          <a:prstGeom prst="rect">
            <a:avLst/>
          </a:prstGeom>
          <a:noFill/>
          <a:ln w="12700">
            <a:solidFill>
              <a:schemeClr val="tx1"/>
            </a:solidFill>
          </a:ln>
        </p:spPr>
        <p:txBody>
          <a:bodyPr wrap="square" rtlCol="0">
            <a:spAutoFit/>
          </a:bodyPr>
          <a:lstStyle/>
          <a:p>
            <a:r>
              <a:rPr lang="en-US" sz="1000" dirty="0" err="1" smtClean="0">
                <a:latin typeface="Courier10 BT" panose="02070509030505020404" pitchFamily="49" charset="0"/>
                <a:cs typeface="Courier New" pitchFamily="49" charset="0"/>
              </a:rPr>
              <a:t>typedef</a:t>
            </a:r>
            <a:r>
              <a:rPr lang="en-US" sz="1000" dirty="0" smtClean="0">
                <a:latin typeface="Courier10 BT" panose="02070509030505020404" pitchFamily="49" charset="0"/>
                <a:cs typeface="Courier New" pitchFamily="49" charset="0"/>
              </a:rPr>
              <a:t> </a:t>
            </a:r>
            <a:r>
              <a:rPr lang="en-US" sz="1000" dirty="0" err="1" smtClean="0">
                <a:latin typeface="Courier10 BT" panose="02070509030505020404" pitchFamily="49" charset="0"/>
                <a:cs typeface="Courier New" pitchFamily="49" charset="0"/>
              </a:rPr>
              <a:t>struct</a:t>
            </a:r>
            <a:r>
              <a:rPr lang="en-US" sz="1000" dirty="0" smtClean="0">
                <a:latin typeface="Courier10 BT" panose="02070509030505020404" pitchFamily="49" charset="0"/>
                <a:cs typeface="Courier New" pitchFamily="49" charset="0"/>
              </a:rPr>
              <a:t> {</a:t>
            </a:r>
          </a:p>
          <a:p>
            <a:r>
              <a:rPr lang="en-US" sz="1000" dirty="0" smtClean="0">
                <a:latin typeface="Courier10 BT" panose="02070509030505020404" pitchFamily="49" charset="0"/>
                <a:cs typeface="Courier New" pitchFamily="49" charset="0"/>
              </a:rPr>
              <a:t>    Bits32 reserved0; /* </a:t>
            </a:r>
            <a:r>
              <a:rPr lang="en-US" sz="1000" dirty="0">
                <a:latin typeface="Courier10 BT" panose="02070509030505020404" pitchFamily="49" charset="0"/>
                <a:cs typeface="Courier New" pitchFamily="49" charset="0"/>
              </a:rPr>
              <a:t>reserved for </a:t>
            </a:r>
            <a:r>
              <a:rPr lang="en-US" sz="1000" dirty="0" err="1">
                <a:latin typeface="Courier10 BT" panose="02070509030505020404" pitchFamily="49" charset="0"/>
                <a:cs typeface="Courier New" pitchFamily="49" charset="0"/>
              </a:rPr>
              <a:t>List.elem</a:t>
            </a:r>
            <a:r>
              <a:rPr lang="en-US" sz="1000" dirty="0">
                <a:latin typeface="Courier10 BT" panose="02070509030505020404" pitchFamily="49" charset="0"/>
                <a:cs typeface="Courier New" pitchFamily="49" charset="0"/>
              </a:rPr>
              <a:t>-&gt;next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Bits32 </a:t>
            </a:r>
            <a:r>
              <a:rPr lang="en-US" sz="1000" dirty="0" smtClean="0">
                <a:latin typeface="Courier10 BT" panose="02070509030505020404" pitchFamily="49" charset="0"/>
                <a:cs typeface="Courier New" pitchFamily="49" charset="0"/>
              </a:rPr>
              <a:t>reserved1; /* </a:t>
            </a:r>
            <a:r>
              <a:rPr lang="en-US" sz="1000" dirty="0">
                <a:latin typeface="Courier10 BT" panose="02070509030505020404" pitchFamily="49" charset="0"/>
                <a:cs typeface="Courier New" pitchFamily="49" charset="0"/>
              </a:rPr>
              <a:t>reserved for </a:t>
            </a:r>
            <a:r>
              <a:rPr lang="en-US" sz="1000" dirty="0" err="1">
                <a:latin typeface="Courier10 BT" panose="02070509030505020404" pitchFamily="49" charset="0"/>
                <a:cs typeface="Courier New" pitchFamily="49" charset="0"/>
              </a:rPr>
              <a:t>List.elem</a:t>
            </a:r>
            <a:r>
              <a:rPr lang="en-US" sz="1000" dirty="0">
                <a:latin typeface="Courier10 BT" panose="02070509030505020404" pitchFamily="49" charset="0"/>
                <a:cs typeface="Courier New" pitchFamily="49" charset="0"/>
              </a:rPr>
              <a:t>-&gt;</a:t>
            </a:r>
            <a:r>
              <a:rPr lang="en-US" sz="1000" dirty="0" err="1">
                <a:latin typeface="Courier10 BT" panose="02070509030505020404" pitchFamily="49" charset="0"/>
                <a:cs typeface="Courier New" pitchFamily="49" charset="0"/>
              </a:rPr>
              <a:t>prev</a:t>
            </a:r>
            <a:r>
              <a:rPr lang="en-US" sz="1000" dirty="0">
                <a:latin typeface="Courier10 BT" panose="02070509030505020404" pitchFamily="49" charset="0"/>
                <a:cs typeface="Courier New" pitchFamily="49" charset="0"/>
              </a:rPr>
              <a:t>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Bits32 </a:t>
            </a:r>
            <a:r>
              <a:rPr lang="en-US" sz="1000" dirty="0" err="1" smtClean="0">
                <a:latin typeface="Courier10 BT" panose="02070509030505020404" pitchFamily="49" charset="0"/>
                <a:cs typeface="Courier New" pitchFamily="49" charset="0"/>
              </a:rPr>
              <a:t>msgSize</a:t>
            </a:r>
            <a:r>
              <a:rPr lang="en-US" sz="1000" dirty="0" smtClean="0">
                <a:latin typeface="Courier10 BT" panose="02070509030505020404" pitchFamily="49" charset="0"/>
                <a:cs typeface="Courier New" pitchFamily="49" charset="0"/>
              </a:rPr>
              <a:t>;   /* </a:t>
            </a:r>
            <a:r>
              <a:rPr lang="en-US" sz="1000" dirty="0">
                <a:latin typeface="Courier10 BT" panose="02070509030505020404" pitchFamily="49" charset="0"/>
                <a:cs typeface="Courier New" pitchFamily="49" charset="0"/>
              </a:rPr>
              <a:t>message size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Bits16 </a:t>
            </a:r>
            <a:r>
              <a:rPr lang="en-US" sz="1000" dirty="0" smtClean="0">
                <a:latin typeface="Courier10 BT" panose="02070509030505020404" pitchFamily="49" charset="0"/>
                <a:cs typeface="Courier New" pitchFamily="49" charset="0"/>
              </a:rPr>
              <a:t>flags;     /* </a:t>
            </a:r>
            <a:r>
              <a:rPr lang="en-US" sz="1000" dirty="0">
                <a:latin typeface="Courier10 BT" panose="02070509030505020404" pitchFamily="49" charset="0"/>
                <a:cs typeface="Courier New" pitchFamily="49" charset="0"/>
              </a:rPr>
              <a:t>bitmask of different flags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Bits16 </a:t>
            </a:r>
            <a:r>
              <a:rPr lang="en-US" sz="1000" dirty="0" err="1" smtClean="0">
                <a:latin typeface="Courier10 BT" panose="02070509030505020404" pitchFamily="49" charset="0"/>
                <a:cs typeface="Courier New" pitchFamily="49" charset="0"/>
              </a:rPr>
              <a:t>msgId</a:t>
            </a:r>
            <a:r>
              <a:rPr lang="en-US" sz="1000" dirty="0" smtClean="0">
                <a:latin typeface="Courier10 BT" panose="02070509030505020404" pitchFamily="49" charset="0"/>
                <a:cs typeface="Courier New" pitchFamily="49" charset="0"/>
              </a:rPr>
              <a:t>;     /* </a:t>
            </a:r>
            <a:r>
              <a:rPr lang="en-US" sz="1000" dirty="0">
                <a:latin typeface="Courier10 BT" panose="02070509030505020404" pitchFamily="49" charset="0"/>
                <a:cs typeface="Courier New" pitchFamily="49" charset="0"/>
              </a:rPr>
              <a:t>message id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Bits16 </a:t>
            </a:r>
            <a:r>
              <a:rPr lang="en-US" sz="1000" dirty="0" err="1" smtClean="0">
                <a:latin typeface="Courier10 BT" panose="02070509030505020404" pitchFamily="49" charset="0"/>
                <a:cs typeface="Courier New" pitchFamily="49" charset="0"/>
              </a:rPr>
              <a:t>dstId</a:t>
            </a:r>
            <a:r>
              <a:rPr lang="en-US" sz="1000" dirty="0" smtClean="0">
                <a:latin typeface="Courier10 BT" panose="02070509030505020404" pitchFamily="49" charset="0"/>
                <a:cs typeface="Courier New" pitchFamily="49" charset="0"/>
              </a:rPr>
              <a:t>;     /* </a:t>
            </a:r>
            <a:r>
              <a:rPr lang="en-US" sz="1000" dirty="0">
                <a:latin typeface="Courier10 BT" panose="02070509030505020404" pitchFamily="49" charset="0"/>
                <a:cs typeface="Courier New" pitchFamily="49" charset="0"/>
              </a:rPr>
              <a:t>destination queue id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Bits16 </a:t>
            </a:r>
            <a:r>
              <a:rPr lang="en-US" sz="1000" dirty="0" err="1" smtClean="0">
                <a:latin typeface="Courier10 BT" panose="02070509030505020404" pitchFamily="49" charset="0"/>
                <a:cs typeface="Courier New" pitchFamily="49" charset="0"/>
              </a:rPr>
              <a:t>dstProc</a:t>
            </a:r>
            <a:r>
              <a:rPr lang="en-US" sz="1000" dirty="0" smtClean="0">
                <a:latin typeface="Courier10 BT" panose="02070509030505020404" pitchFamily="49" charset="0"/>
                <a:cs typeface="Courier New" pitchFamily="49" charset="0"/>
              </a:rPr>
              <a:t>;   /* </a:t>
            </a:r>
            <a:r>
              <a:rPr lang="en-US" sz="1000" dirty="0">
                <a:latin typeface="Courier10 BT" panose="02070509030505020404" pitchFamily="49" charset="0"/>
                <a:cs typeface="Courier New" pitchFamily="49" charset="0"/>
              </a:rPr>
              <a:t>destination processor id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Bits16 </a:t>
            </a:r>
            <a:r>
              <a:rPr lang="en-US" sz="1000" dirty="0" err="1" smtClean="0">
                <a:latin typeface="Courier10 BT" panose="02070509030505020404" pitchFamily="49" charset="0"/>
                <a:cs typeface="Courier New" pitchFamily="49" charset="0"/>
              </a:rPr>
              <a:t>replyId</a:t>
            </a:r>
            <a:r>
              <a:rPr lang="en-US" sz="1000" dirty="0" smtClean="0">
                <a:latin typeface="Courier10 BT" panose="02070509030505020404" pitchFamily="49" charset="0"/>
                <a:cs typeface="Courier New" pitchFamily="49" charset="0"/>
              </a:rPr>
              <a:t>;   /* </a:t>
            </a:r>
            <a:r>
              <a:rPr lang="en-US" sz="1000" dirty="0">
                <a:latin typeface="Courier10 BT" panose="02070509030505020404" pitchFamily="49" charset="0"/>
                <a:cs typeface="Courier New" pitchFamily="49" charset="0"/>
              </a:rPr>
              <a:t>reply id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Bits16 </a:t>
            </a:r>
            <a:r>
              <a:rPr lang="en-US" sz="1000" dirty="0" err="1" smtClean="0">
                <a:latin typeface="Courier10 BT" panose="02070509030505020404" pitchFamily="49" charset="0"/>
                <a:cs typeface="Courier New" pitchFamily="49" charset="0"/>
              </a:rPr>
              <a:t>replyProc</a:t>
            </a:r>
            <a:r>
              <a:rPr lang="en-US" sz="1000" dirty="0" smtClean="0">
                <a:latin typeface="Courier10 BT" panose="02070509030505020404" pitchFamily="49" charset="0"/>
                <a:cs typeface="Courier New" pitchFamily="49" charset="0"/>
              </a:rPr>
              <a:t>; /* </a:t>
            </a:r>
            <a:r>
              <a:rPr lang="en-US" sz="1000" dirty="0">
                <a:latin typeface="Courier10 BT" panose="02070509030505020404" pitchFamily="49" charset="0"/>
                <a:cs typeface="Courier New" pitchFamily="49" charset="0"/>
              </a:rPr>
              <a:t>reply processor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Bits16 </a:t>
            </a:r>
            <a:r>
              <a:rPr lang="en-US" sz="1000" dirty="0" err="1" smtClean="0">
                <a:latin typeface="Courier10 BT" panose="02070509030505020404" pitchFamily="49" charset="0"/>
                <a:cs typeface="Courier New" pitchFamily="49" charset="0"/>
              </a:rPr>
              <a:t>srcProc</a:t>
            </a:r>
            <a:r>
              <a:rPr lang="en-US" sz="1000" dirty="0" smtClean="0">
                <a:latin typeface="Courier10 BT" panose="02070509030505020404" pitchFamily="49" charset="0"/>
                <a:cs typeface="Courier New" pitchFamily="49" charset="0"/>
              </a:rPr>
              <a:t>;   /* </a:t>
            </a:r>
            <a:r>
              <a:rPr lang="en-US" sz="1000" dirty="0">
                <a:latin typeface="Courier10 BT" panose="02070509030505020404" pitchFamily="49" charset="0"/>
                <a:cs typeface="Courier New" pitchFamily="49" charset="0"/>
              </a:rPr>
              <a:t>source processor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Bits16 </a:t>
            </a:r>
            <a:r>
              <a:rPr lang="en-US" sz="1000" dirty="0" err="1" smtClean="0">
                <a:latin typeface="Courier10 BT" panose="02070509030505020404" pitchFamily="49" charset="0"/>
                <a:cs typeface="Courier New" pitchFamily="49" charset="0"/>
              </a:rPr>
              <a:t>heapId</a:t>
            </a:r>
            <a:r>
              <a:rPr lang="en-US" sz="1000" dirty="0" smtClean="0">
                <a:latin typeface="Courier10 BT" panose="02070509030505020404" pitchFamily="49" charset="0"/>
                <a:cs typeface="Courier New" pitchFamily="49" charset="0"/>
              </a:rPr>
              <a:t>;    /* </a:t>
            </a:r>
            <a:r>
              <a:rPr lang="en-US" sz="1000" dirty="0">
                <a:latin typeface="Courier10 BT" panose="02070509030505020404" pitchFamily="49" charset="0"/>
                <a:cs typeface="Courier New" pitchFamily="49" charset="0"/>
              </a:rPr>
              <a:t>heap id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Bits16 </a:t>
            </a:r>
            <a:r>
              <a:rPr lang="en-US" sz="1000" dirty="0" err="1" smtClean="0">
                <a:latin typeface="Courier10 BT" panose="02070509030505020404" pitchFamily="49" charset="0"/>
                <a:cs typeface="Courier New" pitchFamily="49" charset="0"/>
              </a:rPr>
              <a:t>seqNum</a:t>
            </a:r>
            <a:r>
              <a:rPr lang="en-US" sz="1000" dirty="0" smtClean="0">
                <a:latin typeface="Courier10 BT" panose="02070509030505020404" pitchFamily="49" charset="0"/>
                <a:cs typeface="Courier New" pitchFamily="49" charset="0"/>
              </a:rPr>
              <a:t>;    /* </a:t>
            </a:r>
            <a:r>
              <a:rPr lang="en-US" sz="1000" dirty="0">
                <a:latin typeface="Courier10 BT" panose="02070509030505020404" pitchFamily="49" charset="0"/>
                <a:cs typeface="Courier New" pitchFamily="49" charset="0"/>
              </a:rPr>
              <a:t>sequence number              </a:t>
            </a:r>
            <a:r>
              <a:rPr lang="en-US" sz="1000" dirty="0" smtClean="0">
                <a:latin typeface="Courier10 BT" panose="02070509030505020404" pitchFamily="49" charset="0"/>
                <a:cs typeface="Courier New" pitchFamily="49" charset="0"/>
              </a:rPr>
              <a:t>*/</a:t>
            </a:r>
            <a:endParaRPr lang="en-US" sz="1000" dirty="0">
              <a:latin typeface="Courier10 BT" panose="02070509030505020404" pitchFamily="49" charset="0"/>
              <a:cs typeface="Courier New" pitchFamily="49" charset="0"/>
            </a:endParaRPr>
          </a:p>
          <a:p>
            <a:r>
              <a:rPr lang="en-US" sz="1000" dirty="0">
                <a:latin typeface="Courier10 BT" panose="02070509030505020404" pitchFamily="49" charset="0"/>
                <a:cs typeface="Courier New" pitchFamily="49" charset="0"/>
              </a:rPr>
              <a:t>    Bits16 </a:t>
            </a:r>
            <a:r>
              <a:rPr lang="en-US" sz="1000" dirty="0" smtClean="0">
                <a:latin typeface="Courier10 BT" panose="02070509030505020404" pitchFamily="49" charset="0"/>
                <a:cs typeface="Courier New" pitchFamily="49" charset="0"/>
              </a:rPr>
              <a:t>reserved;  /* </a:t>
            </a:r>
            <a:r>
              <a:rPr lang="en-US" sz="1000" dirty="0">
                <a:latin typeface="Courier10 BT" panose="02070509030505020404" pitchFamily="49" charset="0"/>
                <a:cs typeface="Courier New" pitchFamily="49" charset="0"/>
              </a:rPr>
              <a:t>reserved </a:t>
            </a:r>
            <a:r>
              <a:rPr lang="en-US" sz="1000" dirty="0" smtClean="0">
                <a:latin typeface="Courier10 BT" panose="02070509030505020404" pitchFamily="49" charset="0"/>
                <a:cs typeface="Courier New" pitchFamily="49" charset="0"/>
              </a:rPr>
              <a:t>                    */</a:t>
            </a:r>
          </a:p>
          <a:p>
            <a:r>
              <a:rPr lang="en-US" sz="1000" dirty="0" smtClean="0">
                <a:latin typeface="Courier10 BT" panose="02070509030505020404" pitchFamily="49" charset="0"/>
                <a:cs typeface="Courier New" pitchFamily="49" charset="0"/>
              </a:rPr>
              <a:t>} </a:t>
            </a:r>
            <a:r>
              <a:rPr lang="en-US" sz="1000" dirty="0" err="1" smtClean="0">
                <a:latin typeface="Courier10 BT" panose="02070509030505020404" pitchFamily="49" charset="0"/>
                <a:cs typeface="Courier New" pitchFamily="49" charset="0"/>
              </a:rPr>
              <a:t>MessageQ_MsgHeader</a:t>
            </a:r>
            <a:endParaRPr lang="en-US" sz="1000" dirty="0" smtClean="0">
              <a:latin typeface="Courier10 BT" panose="02070509030505020404" pitchFamily="49" charset="0"/>
              <a:cs typeface="Courier New" pitchFamily="49" charset="0"/>
            </a:endParaRPr>
          </a:p>
        </p:txBody>
      </p:sp>
      <p:sp>
        <p:nvSpPr>
          <p:cNvPr id="11" name="TextBox 10"/>
          <p:cNvSpPr txBox="1"/>
          <p:nvPr/>
        </p:nvSpPr>
        <p:spPr>
          <a:xfrm>
            <a:off x="1143000" y="3200400"/>
            <a:ext cx="1828800" cy="30480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nchorCtr="0">
            <a:noAutofit/>
          </a:bodyPr>
          <a:lstStyle/>
          <a:p>
            <a:pPr algn="ctr"/>
            <a:r>
              <a:rPr lang="en-US" sz="1000" dirty="0" err="1" smtClean="0">
                <a:latin typeface="Courier10 BT" panose="02070509030505020404" pitchFamily="49" charset="0"/>
                <a:cs typeface="Courier New" pitchFamily="49" charset="0"/>
              </a:rPr>
              <a:t>MessageQ_MsgHeader</a:t>
            </a:r>
            <a:endParaRPr lang="en-US" sz="1000" dirty="0" smtClean="0">
              <a:latin typeface="Courier10 BT" panose="02070509030505020404" pitchFamily="49" charset="0"/>
              <a:cs typeface="Courier New" pitchFamily="49" charset="0"/>
            </a:endParaRPr>
          </a:p>
        </p:txBody>
      </p:sp>
      <p:sp>
        <p:nvSpPr>
          <p:cNvPr id="12" name="TextBox 11"/>
          <p:cNvSpPr txBox="1"/>
          <p:nvPr/>
        </p:nvSpPr>
        <p:spPr>
          <a:xfrm>
            <a:off x="1143000" y="3505200"/>
            <a:ext cx="1828800" cy="914400"/>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nchor="ctr" anchorCtr="0">
            <a:noAutofit/>
          </a:bodyPr>
          <a:lstStyle/>
          <a:p>
            <a:pPr algn="ctr"/>
            <a:r>
              <a:rPr lang="en-US" sz="1000" dirty="0" smtClean="0">
                <a:latin typeface="Courier10 BT" panose="02070509030505020404" pitchFamily="49" charset="0"/>
                <a:cs typeface="Courier New" pitchFamily="49" charset="0"/>
              </a:rPr>
              <a:t>Payload</a:t>
            </a:r>
          </a:p>
        </p:txBody>
      </p:sp>
      <p:cxnSp>
        <p:nvCxnSpPr>
          <p:cNvPr id="13" name="Straight Connector 12"/>
          <p:cNvCxnSpPr/>
          <p:nvPr/>
        </p:nvCxnSpPr>
        <p:spPr>
          <a:xfrm flipV="1">
            <a:off x="2971800" y="2971800"/>
            <a:ext cx="917575" cy="228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71800" y="3505200"/>
            <a:ext cx="917575" cy="18672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914400" y="3200400"/>
            <a:ext cx="0" cy="1219200"/>
          </a:xfrm>
          <a:prstGeom prst="line">
            <a:avLst/>
          </a:prstGeom>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685800" y="4649748"/>
            <a:ext cx="914400" cy="476726"/>
          </a:xfrm>
          <a:prstGeom prst="roundRect">
            <a:avLst/>
          </a:prstGeom>
          <a:ln w="12700"/>
        </p:spPr>
        <p:style>
          <a:lnRef idx="2">
            <a:schemeClr val="accent2"/>
          </a:lnRef>
          <a:fillRef idx="1">
            <a:schemeClr val="lt1"/>
          </a:fillRef>
          <a:effectRef idx="0">
            <a:schemeClr val="accent2"/>
          </a:effectRef>
          <a:fontRef idx="minor">
            <a:schemeClr val="dk1"/>
          </a:fontRef>
        </p:style>
        <p:txBody>
          <a:bodyPr rtlCol="0" anchor="ctr">
            <a:spAutoFit/>
          </a:bodyPr>
          <a:lstStyle/>
          <a:p>
            <a:pPr algn="ctr"/>
            <a:r>
              <a:rPr lang="en-US" sz="1100" dirty="0" smtClean="0">
                <a:solidFill>
                  <a:srgbClr val="008000"/>
                </a:solidFill>
              </a:rPr>
              <a:t>message</a:t>
            </a:r>
          </a:p>
          <a:p>
            <a:pPr algn="ctr"/>
            <a:r>
              <a:rPr lang="en-US" sz="1100" dirty="0" smtClean="0">
                <a:solidFill>
                  <a:srgbClr val="008000"/>
                </a:solidFill>
              </a:rPr>
              <a:t>size</a:t>
            </a:r>
            <a:endParaRPr lang="en-US" sz="1100" dirty="0">
              <a:solidFill>
                <a:srgbClr val="008000"/>
              </a:solidFill>
            </a:endParaRPr>
          </a:p>
        </p:txBody>
      </p:sp>
      <p:sp>
        <p:nvSpPr>
          <p:cNvPr id="28" name="Freeform 27"/>
          <p:cNvSpPr/>
          <p:nvPr/>
        </p:nvSpPr>
        <p:spPr>
          <a:xfrm>
            <a:off x="564948" y="3464856"/>
            <a:ext cx="349452" cy="1211920"/>
          </a:xfrm>
          <a:custGeom>
            <a:avLst/>
            <a:gdLst>
              <a:gd name="connsiteX0" fmla="*/ 323850 w 323850"/>
              <a:gd name="connsiteY0" fmla="*/ 75339 h 1713639"/>
              <a:gd name="connsiteX1" fmla="*/ 0 w 323850"/>
              <a:gd name="connsiteY1" fmla="*/ 189639 h 1713639"/>
              <a:gd name="connsiteX2" fmla="*/ 323850 w 323850"/>
              <a:gd name="connsiteY2" fmla="*/ 1713639 h 1713639"/>
              <a:gd name="connsiteX0" fmla="*/ 349452 w 349452"/>
              <a:gd name="connsiteY0" fmla="*/ 49870 h 1211920"/>
              <a:gd name="connsiteX1" fmla="*/ 25602 w 349452"/>
              <a:gd name="connsiteY1" fmla="*/ 164170 h 1211920"/>
              <a:gd name="connsiteX2" fmla="*/ 130377 w 349452"/>
              <a:gd name="connsiteY2" fmla="*/ 1211920 h 1211920"/>
            </a:gdLst>
            <a:ahLst/>
            <a:cxnLst>
              <a:cxn ang="0">
                <a:pos x="connsiteX0" y="connsiteY0"/>
              </a:cxn>
              <a:cxn ang="0">
                <a:pos x="connsiteX1" y="connsiteY1"/>
              </a:cxn>
              <a:cxn ang="0">
                <a:pos x="connsiteX2" y="connsiteY2"/>
              </a:cxn>
            </a:cxnLst>
            <a:rect l="l" t="t" r="r" b="b"/>
            <a:pathLst>
              <a:path w="349452" h="1211920">
                <a:moveTo>
                  <a:pt x="349452" y="49870"/>
                </a:moveTo>
                <a:cubicBezTo>
                  <a:pt x="187527" y="-29505"/>
                  <a:pt x="62115" y="-29505"/>
                  <a:pt x="25602" y="164170"/>
                </a:cubicBezTo>
                <a:cubicBezTo>
                  <a:pt x="-10911" y="357845"/>
                  <a:pt x="-31548" y="586445"/>
                  <a:pt x="130377" y="121192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9" name="TextBox 28"/>
          <p:cNvSpPr txBox="1"/>
          <p:nvPr/>
        </p:nvSpPr>
        <p:spPr>
          <a:xfrm>
            <a:off x="762000" y="5486400"/>
            <a:ext cx="2667000" cy="707886"/>
          </a:xfrm>
          <a:prstGeom prst="rect">
            <a:avLst/>
          </a:prstGeom>
          <a:noFill/>
          <a:ln w="12700">
            <a:solidFill>
              <a:schemeClr val="tx1"/>
            </a:solidFill>
          </a:ln>
        </p:spPr>
        <p:txBody>
          <a:bodyPr wrap="square" rtlCol="0">
            <a:spAutoFit/>
          </a:bodyPr>
          <a:lstStyle/>
          <a:p>
            <a:r>
              <a:rPr lang="en-US" sz="1000" dirty="0" err="1" smtClean="0">
                <a:latin typeface="Courier10 BT" panose="02070509030505020404" pitchFamily="49" charset="0"/>
                <a:cs typeface="Courier New" pitchFamily="49" charset="0"/>
              </a:rPr>
              <a:t>typedef</a:t>
            </a:r>
            <a:r>
              <a:rPr lang="en-US" sz="1000" dirty="0" smtClean="0">
                <a:latin typeface="Courier10 BT" panose="02070509030505020404" pitchFamily="49" charset="0"/>
                <a:cs typeface="Courier New" pitchFamily="49" charset="0"/>
              </a:rPr>
              <a:t> </a:t>
            </a:r>
            <a:r>
              <a:rPr lang="en-US" sz="1000" dirty="0" err="1" smtClean="0">
                <a:latin typeface="Courier10 BT" panose="02070509030505020404" pitchFamily="49" charset="0"/>
                <a:cs typeface="Courier New" pitchFamily="49" charset="0"/>
              </a:rPr>
              <a:t>struct</a:t>
            </a:r>
            <a:r>
              <a:rPr lang="en-US" sz="1000" dirty="0" smtClean="0">
                <a:latin typeface="Courier10 BT" panose="02070509030505020404" pitchFamily="49" charset="0"/>
                <a:cs typeface="Courier New" pitchFamily="49" charset="0"/>
              </a:rPr>
              <a:t> {</a:t>
            </a:r>
          </a:p>
          <a:p>
            <a:r>
              <a:rPr lang="en-US" sz="1000" dirty="0" smtClean="0">
                <a:latin typeface="Courier10 BT" panose="02070509030505020404" pitchFamily="49" charset="0"/>
                <a:cs typeface="Courier New" pitchFamily="49" charset="0"/>
              </a:rPr>
              <a:t>    </a:t>
            </a:r>
            <a:r>
              <a:rPr lang="en-US" sz="1000" dirty="0" err="1" smtClean="0">
                <a:latin typeface="Courier10 BT" panose="02070509030505020404" pitchFamily="49" charset="0"/>
                <a:cs typeface="Courier New" pitchFamily="49" charset="0"/>
              </a:rPr>
              <a:t>MessageQ_MsgHeader</a:t>
            </a:r>
            <a:r>
              <a:rPr lang="en-US" sz="1000" dirty="0" smtClean="0">
                <a:latin typeface="Courier10 BT" panose="02070509030505020404" pitchFamily="49" charset="0"/>
                <a:cs typeface="Courier New" pitchFamily="49" charset="0"/>
              </a:rPr>
              <a:t> reserved;</a:t>
            </a:r>
          </a:p>
          <a:p>
            <a:r>
              <a:rPr lang="en-US" sz="1000" dirty="0">
                <a:latin typeface="Courier10 BT" panose="02070509030505020404" pitchFamily="49" charset="0"/>
                <a:cs typeface="Courier New" pitchFamily="49" charset="0"/>
              </a:rPr>
              <a:t> </a:t>
            </a:r>
            <a:r>
              <a:rPr lang="en-US" sz="1000" dirty="0" smtClean="0">
                <a:latin typeface="Courier10 BT" panose="02070509030505020404" pitchFamily="49" charset="0"/>
                <a:cs typeface="Courier New" pitchFamily="49" charset="0"/>
              </a:rPr>
              <a:t>   char payload[50];</a:t>
            </a:r>
          </a:p>
          <a:p>
            <a:r>
              <a:rPr lang="en-US" sz="1000" dirty="0" smtClean="0">
                <a:latin typeface="Courier10 BT" panose="02070509030505020404" pitchFamily="49" charset="0"/>
                <a:cs typeface="Courier New" pitchFamily="49" charset="0"/>
              </a:rPr>
              <a:t>} </a:t>
            </a:r>
            <a:r>
              <a:rPr lang="en-US" sz="1000" dirty="0" err="1" smtClean="0">
                <a:latin typeface="Courier10 BT" panose="02070509030505020404" pitchFamily="49" charset="0"/>
                <a:cs typeface="Courier New" pitchFamily="49" charset="0"/>
              </a:rPr>
              <a:t>App_Msg</a:t>
            </a:r>
            <a:r>
              <a:rPr lang="en-US" sz="1000" dirty="0" smtClean="0">
                <a:latin typeface="Courier10 BT" panose="02070509030505020404" pitchFamily="49" charset="0"/>
                <a:cs typeface="Courier New" pitchFamily="49" charset="0"/>
              </a:rPr>
              <a:t>;</a:t>
            </a:r>
          </a:p>
        </p:txBody>
      </p:sp>
      <p:sp>
        <p:nvSpPr>
          <p:cNvPr id="2" name="Slide Number Placeholder 1"/>
          <p:cNvSpPr>
            <a:spLocks noGrp="1"/>
          </p:cNvSpPr>
          <p:nvPr>
            <p:ph type="sldNum" sz="quarter" idx="12"/>
          </p:nvPr>
        </p:nvSpPr>
        <p:spPr/>
        <p:txBody>
          <a:bodyPr/>
          <a:lstStyle/>
          <a:p>
            <a:fld id="{32420FBA-F1C9-406B-AC6A-9D58B1A624A9}" type="slidenum">
              <a:rPr lang="en-US" smtClean="0"/>
              <a:pPr/>
              <a:t>21</a:t>
            </a:fld>
            <a:endParaRPr lang="en-US" dirty="0"/>
          </a:p>
        </p:txBody>
      </p:sp>
    </p:spTree>
    <p:extLst>
      <p:ext uri="{BB962C8B-B14F-4D97-AF65-F5344CB8AC3E}">
        <p14:creationId xmlns:p14="http://schemas.microsoft.com/office/powerpoint/2010/main" val="4207299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MessageQ</a:t>
            </a:r>
            <a:endParaRPr lang="en-US" dirty="0"/>
          </a:p>
        </p:txBody>
      </p:sp>
      <p:sp>
        <p:nvSpPr>
          <p:cNvPr id="694275" name="Rectangle 3"/>
          <p:cNvSpPr>
            <a:spLocks noGrp="1" noChangeArrowheads="1"/>
          </p:cNvSpPr>
          <p:nvPr>
            <p:ph idx="1"/>
          </p:nvPr>
        </p:nvSpPr>
        <p:spPr/>
        <p:txBody>
          <a:bodyPr/>
          <a:lstStyle/>
          <a:p>
            <a:r>
              <a:rPr lang="en-US" dirty="0" smtClean="0"/>
              <a:t>Message types</a:t>
            </a:r>
          </a:p>
          <a:p>
            <a:pPr lvl="1"/>
            <a:r>
              <a:rPr lang="en-US" dirty="0" err="1"/>
              <a:t>MessageQ_MsgHeader</a:t>
            </a:r>
            <a:r>
              <a:rPr lang="en-US" dirty="0"/>
              <a:t> is structure type definition.</a:t>
            </a:r>
          </a:p>
          <a:p>
            <a:pPr marL="548640" lvl="2" indent="0">
              <a:spcBef>
                <a:spcPts val="600"/>
              </a:spcBef>
              <a:buNone/>
            </a:pPr>
            <a:r>
              <a:rPr lang="en-US" sz="1400" dirty="0" err="1">
                <a:solidFill>
                  <a:schemeClr val="accent5"/>
                </a:solidFill>
                <a:latin typeface="Courier10 BT" panose="02070509030505020404" pitchFamily="49" charset="0"/>
              </a:rPr>
              <a:t>typedef</a:t>
            </a:r>
            <a:r>
              <a:rPr lang="en-US" sz="1400" dirty="0">
                <a:solidFill>
                  <a:schemeClr val="accent5"/>
                </a:solidFill>
                <a:latin typeface="Courier10 BT" panose="02070509030505020404" pitchFamily="49" charset="0"/>
              </a:rPr>
              <a:t> </a:t>
            </a:r>
            <a:r>
              <a:rPr lang="en-US" sz="1400" dirty="0" err="1">
                <a:solidFill>
                  <a:schemeClr val="accent5"/>
                </a:solidFill>
                <a:latin typeface="Courier10 BT" panose="02070509030505020404" pitchFamily="49" charset="0"/>
              </a:rPr>
              <a:t>struct</a:t>
            </a:r>
            <a:r>
              <a:rPr lang="en-US" sz="1400" dirty="0">
                <a:solidFill>
                  <a:schemeClr val="accent5"/>
                </a:solidFill>
                <a:latin typeface="Courier10 BT" panose="02070509030505020404" pitchFamily="49" charset="0"/>
              </a:rPr>
              <a:t> {</a:t>
            </a:r>
            <a:br>
              <a:rPr lang="en-US" sz="1400" dirty="0">
                <a:solidFill>
                  <a:schemeClr val="accent5"/>
                </a:solidFill>
                <a:latin typeface="Courier10 BT" panose="02070509030505020404" pitchFamily="49" charset="0"/>
              </a:rPr>
            </a:br>
            <a:r>
              <a:rPr lang="en-US" sz="1400" dirty="0">
                <a:solidFill>
                  <a:schemeClr val="accent5"/>
                </a:solidFill>
                <a:latin typeface="Courier10 BT" panose="02070509030505020404" pitchFamily="49" charset="0"/>
              </a:rPr>
              <a:t>    ...</a:t>
            </a:r>
            <a:br>
              <a:rPr lang="en-US" sz="1400" dirty="0">
                <a:solidFill>
                  <a:schemeClr val="accent5"/>
                </a:solidFill>
                <a:latin typeface="Courier10 BT" panose="02070509030505020404" pitchFamily="49" charset="0"/>
              </a:rPr>
            </a:br>
            <a:r>
              <a:rPr lang="en-US" sz="1400" dirty="0">
                <a:solidFill>
                  <a:schemeClr val="accent5"/>
                </a:solidFill>
                <a:latin typeface="Courier10 BT" panose="02070509030505020404" pitchFamily="49" charset="0"/>
              </a:rPr>
              <a:t>} </a:t>
            </a:r>
            <a:r>
              <a:rPr lang="en-US" sz="1400" dirty="0" err="1">
                <a:solidFill>
                  <a:schemeClr val="accent5"/>
                </a:solidFill>
                <a:latin typeface="Courier10 BT" panose="02070509030505020404" pitchFamily="49" charset="0"/>
              </a:rPr>
              <a:t>MessageQ_MsgHeader</a:t>
            </a:r>
            <a:r>
              <a:rPr lang="en-US" sz="1400" dirty="0" smtClean="0">
                <a:solidFill>
                  <a:schemeClr val="accent5"/>
                </a:solidFill>
                <a:latin typeface="Courier10 BT" panose="02070509030505020404" pitchFamily="49" charset="0"/>
              </a:rPr>
              <a:t>;</a:t>
            </a:r>
          </a:p>
          <a:p>
            <a:pPr lvl="1"/>
            <a:r>
              <a:rPr lang="en-US" dirty="0" err="1"/>
              <a:t>MessageQ_Msg</a:t>
            </a:r>
            <a:r>
              <a:rPr lang="en-US" dirty="0"/>
              <a:t> is pointer to structure type definition.</a:t>
            </a:r>
          </a:p>
          <a:p>
            <a:pPr marL="548640" lvl="2" indent="0">
              <a:spcBef>
                <a:spcPts val="600"/>
              </a:spcBef>
              <a:buNone/>
            </a:pPr>
            <a:r>
              <a:rPr lang="en-US" sz="1400" dirty="0" err="1">
                <a:solidFill>
                  <a:schemeClr val="accent5"/>
                </a:solidFill>
                <a:latin typeface="Courier10 BT" panose="02070509030505020404" pitchFamily="49" charset="0"/>
              </a:rPr>
              <a:t>typedef</a:t>
            </a:r>
            <a:r>
              <a:rPr lang="en-US" sz="1400" dirty="0">
                <a:solidFill>
                  <a:schemeClr val="accent5"/>
                </a:solidFill>
                <a:latin typeface="Courier10 BT" panose="02070509030505020404" pitchFamily="49" charset="0"/>
              </a:rPr>
              <a:t> </a:t>
            </a:r>
            <a:r>
              <a:rPr lang="en-US" sz="1400" dirty="0" err="1">
                <a:solidFill>
                  <a:schemeClr val="accent5"/>
                </a:solidFill>
                <a:latin typeface="Courier10 BT" panose="02070509030505020404" pitchFamily="49" charset="0"/>
              </a:rPr>
              <a:t>MessageQ_MsgHeader</a:t>
            </a:r>
            <a:r>
              <a:rPr lang="en-US" sz="1400" dirty="0">
                <a:solidFill>
                  <a:schemeClr val="accent5"/>
                </a:solidFill>
                <a:latin typeface="Courier10 BT" panose="02070509030505020404" pitchFamily="49" charset="0"/>
              </a:rPr>
              <a:t> *</a:t>
            </a:r>
            <a:r>
              <a:rPr lang="en-US" sz="1400" dirty="0" err="1">
                <a:solidFill>
                  <a:schemeClr val="accent5"/>
                </a:solidFill>
                <a:latin typeface="Courier10 BT" panose="02070509030505020404" pitchFamily="49" charset="0"/>
              </a:rPr>
              <a:t>MessageQ_Msg</a:t>
            </a:r>
            <a:r>
              <a:rPr lang="en-US" sz="1400" dirty="0" smtClean="0">
                <a:solidFill>
                  <a:schemeClr val="accent5"/>
                </a:solidFill>
                <a:latin typeface="Courier10 BT" panose="02070509030505020404" pitchFamily="49" charset="0"/>
              </a:rPr>
              <a:t>;</a:t>
            </a:r>
          </a:p>
          <a:p>
            <a:r>
              <a:rPr lang="en-US" dirty="0" smtClean="0"/>
              <a:t>Message Allocation</a:t>
            </a:r>
          </a:p>
          <a:p>
            <a:pPr lvl="1"/>
            <a:r>
              <a:rPr lang="en-US" dirty="0" smtClean="0"/>
              <a:t>Message allocation must be large enough to hold the embedded message queue header and your payload. See </a:t>
            </a:r>
            <a:r>
              <a:rPr lang="en-US" dirty="0" smtClean="0">
                <a:hlinkClick r:id="rId3" action="ppaction://hlinksldjump"/>
              </a:rPr>
              <a:t>Message structure</a:t>
            </a:r>
            <a:r>
              <a:rPr lang="en-US" dirty="0" smtClean="0"/>
              <a:t>.</a:t>
            </a:r>
          </a:p>
        </p:txBody>
      </p:sp>
      <p:sp>
        <p:nvSpPr>
          <p:cNvPr id="12" name="Footer Placeholder 11"/>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22</a:t>
            </a:fld>
            <a:endParaRPr lang="en-US" dirty="0"/>
          </a:p>
        </p:txBody>
      </p:sp>
    </p:spTree>
    <p:extLst>
      <p:ext uri="{BB962C8B-B14F-4D97-AF65-F5344CB8AC3E}">
        <p14:creationId xmlns:p14="http://schemas.microsoft.com/office/powerpoint/2010/main" val="357189476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MessageQ</a:t>
            </a:r>
            <a:r>
              <a:rPr lang="en-US" dirty="0" smtClean="0"/>
              <a:t> – reader/writer</a:t>
            </a:r>
            <a:endParaRPr lang="en-US" dirty="0"/>
          </a:p>
        </p:txBody>
      </p:sp>
      <p:sp>
        <p:nvSpPr>
          <p:cNvPr id="694275" name="Rectangle 3"/>
          <p:cNvSpPr>
            <a:spLocks noGrp="1" noChangeArrowheads="1"/>
          </p:cNvSpPr>
          <p:nvPr>
            <p:ph idx="1"/>
          </p:nvPr>
        </p:nvSpPr>
        <p:spPr/>
        <p:txBody>
          <a:bodyPr>
            <a:normAutofit lnSpcReduction="10000"/>
          </a:bodyPr>
          <a:lstStyle/>
          <a:p>
            <a:r>
              <a:rPr lang="en-US" dirty="0" smtClean="0"/>
              <a:t>IPU </a:t>
            </a:r>
            <a:r>
              <a:rPr lang="en-US" dirty="0" smtClean="0">
                <a:sym typeface="Wingdings" pitchFamily="2" charset="2"/>
              </a:rPr>
              <a:t> DSP</a:t>
            </a:r>
          </a:p>
          <a:p>
            <a:pPr lvl="1"/>
            <a:r>
              <a:rPr lang="en-US" dirty="0" smtClean="0">
                <a:sym typeface="Wingdings" pitchFamily="2" charset="2"/>
              </a:rPr>
              <a:t>Send a message from IPU to DSP (one-way message)</a:t>
            </a:r>
            <a:endParaRPr lang="en-US" dirty="0" smtClean="0"/>
          </a:p>
          <a:p>
            <a:pPr lvl="1"/>
            <a:r>
              <a:rPr lang="en-US" dirty="0" smtClean="0"/>
              <a:t>Both processors register a heap with </a:t>
            </a:r>
            <a:r>
              <a:rPr lang="en-US" dirty="0" err="1" smtClean="0"/>
              <a:t>MessageQ</a:t>
            </a:r>
            <a:r>
              <a:rPr lang="en-US" dirty="0" smtClean="0"/>
              <a:t> module</a:t>
            </a:r>
          </a:p>
          <a:p>
            <a:pPr lvl="1"/>
            <a:r>
              <a:rPr lang="en-US" dirty="0" smtClean="0"/>
              <a:t>Receiving processor creates a message queue (DSP)</a:t>
            </a:r>
          </a:p>
          <a:p>
            <a:pPr lvl="1"/>
            <a:r>
              <a:rPr lang="en-US" dirty="0" smtClean="0"/>
              <a:t>Sending processor opens the message queue (IPU)</a:t>
            </a:r>
          </a:p>
          <a:p>
            <a:r>
              <a:rPr lang="en-US" dirty="0" smtClean="0"/>
              <a:t>Sending processor will...</a:t>
            </a:r>
          </a:p>
          <a:p>
            <a:pPr lvl="1"/>
            <a:r>
              <a:rPr lang="en-US" dirty="0" smtClean="0"/>
              <a:t>allocate a message</a:t>
            </a:r>
          </a:p>
          <a:p>
            <a:pPr lvl="1"/>
            <a:r>
              <a:rPr lang="en-US" dirty="0" smtClean="0"/>
              <a:t>write the payload</a:t>
            </a:r>
          </a:p>
          <a:p>
            <a:pPr lvl="1"/>
            <a:r>
              <a:rPr lang="en-US" dirty="0" smtClean="0"/>
              <a:t>send message</a:t>
            </a:r>
          </a:p>
          <a:p>
            <a:r>
              <a:rPr lang="en-US" dirty="0" smtClean="0"/>
              <a:t>Receiving processor will...</a:t>
            </a:r>
          </a:p>
          <a:p>
            <a:pPr lvl="1"/>
            <a:r>
              <a:rPr lang="en-US" dirty="0" smtClean="0"/>
              <a:t>get message</a:t>
            </a:r>
          </a:p>
          <a:p>
            <a:pPr lvl="1"/>
            <a:r>
              <a:rPr lang="en-US" dirty="0" smtClean="0"/>
              <a:t>read the payload</a:t>
            </a:r>
          </a:p>
          <a:p>
            <a:pPr lvl="1"/>
            <a:r>
              <a:rPr lang="en-US" dirty="0" smtClean="0"/>
              <a:t>free the message</a:t>
            </a: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23</a:t>
            </a:fld>
            <a:endParaRPr lang="en-US" dirty="0"/>
          </a:p>
        </p:txBody>
      </p:sp>
    </p:spTree>
    <p:extLst>
      <p:ext uri="{BB962C8B-B14F-4D97-AF65-F5344CB8AC3E}">
        <p14:creationId xmlns:p14="http://schemas.microsoft.com/office/powerpoint/2010/main" val="306544789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MessageQ</a:t>
            </a:r>
            <a:r>
              <a:rPr lang="en-US" dirty="0" smtClean="0"/>
              <a:t> – reader/writer</a:t>
            </a:r>
            <a:endParaRPr lang="en-US" dirty="0"/>
          </a:p>
        </p:txBody>
      </p:sp>
      <p:sp>
        <p:nvSpPr>
          <p:cNvPr id="2" name="Content Placeholder 1"/>
          <p:cNvSpPr>
            <a:spLocks noGrp="1"/>
          </p:cNvSpPr>
          <p:nvPr>
            <p:ph idx="1"/>
          </p:nvPr>
        </p:nvSpPr>
        <p:spPr/>
        <p:txBody>
          <a:bodyPr/>
          <a:lstStyle/>
          <a:p>
            <a:r>
              <a:rPr lang="en-US" dirty="0" smtClean="0"/>
              <a:t>IPU </a:t>
            </a:r>
            <a:r>
              <a:rPr lang="en-US" dirty="0" smtClean="0">
                <a:sym typeface="Wingdings" panose="05000000000000000000" pitchFamily="2" charset="2"/>
              </a:rPr>
              <a:t></a:t>
            </a:r>
            <a:r>
              <a:rPr lang="en-US" dirty="0" smtClean="0"/>
              <a:t> DSP</a:t>
            </a:r>
          </a:p>
        </p:txBody>
      </p:sp>
      <p:sp>
        <p:nvSpPr>
          <p:cNvPr id="9" name="Footer Placeholder 8"/>
          <p:cNvSpPr>
            <a:spLocks noGrp="1"/>
          </p:cNvSpPr>
          <p:nvPr>
            <p:ph type="ftr" sz="quarter" idx="11"/>
          </p:nvPr>
        </p:nvSpPr>
        <p:spPr/>
        <p:txBody>
          <a:bodyPr/>
          <a:lstStyle/>
          <a:p>
            <a:r>
              <a:rPr lang="en-US" smtClean="0"/>
              <a:t>IPC 3.30</a:t>
            </a:r>
            <a:endParaRPr lang="en-US" dirty="0"/>
          </a:p>
        </p:txBody>
      </p:sp>
      <p:sp>
        <p:nvSpPr>
          <p:cNvPr id="7" name="Rectangle 6"/>
          <p:cNvSpPr/>
          <p:nvPr/>
        </p:nvSpPr>
        <p:spPr>
          <a:xfrm>
            <a:off x="3666392" y="2230683"/>
            <a:ext cx="1447800" cy="11317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57600" y="2230683"/>
            <a:ext cx="1456592" cy="390134"/>
          </a:xfrm>
          <a:prstGeom prst="rect">
            <a:avLst/>
          </a:prstGeom>
          <a:solidFill>
            <a:srgbClr val="D4ECBA"/>
          </a:solidFill>
          <a:ln w="12700">
            <a:solidFill>
              <a:schemeClr val="tx1"/>
            </a:solidFill>
          </a:ln>
        </p:spPr>
        <p:txBody>
          <a:bodyPr wrap="square" rtlCol="0">
            <a:noAutofit/>
          </a:bodyPr>
          <a:lstStyle/>
          <a:p>
            <a:pPr algn="ctr"/>
            <a:r>
              <a:rPr lang="en-US" sz="1000" dirty="0" smtClean="0"/>
              <a:t>Reserved</a:t>
            </a:r>
          </a:p>
          <a:p>
            <a:pPr algn="ctr"/>
            <a:r>
              <a:rPr lang="en-US" sz="1000" dirty="0" smtClean="0"/>
              <a:t>Header</a:t>
            </a:r>
            <a:endParaRPr lang="en-US" sz="1000" dirty="0"/>
          </a:p>
        </p:txBody>
      </p:sp>
      <p:sp>
        <p:nvSpPr>
          <p:cNvPr id="10" name="TextBox 9"/>
          <p:cNvSpPr txBox="1"/>
          <p:nvPr/>
        </p:nvSpPr>
        <p:spPr>
          <a:xfrm>
            <a:off x="3657600" y="2620817"/>
            <a:ext cx="1456592" cy="741662"/>
          </a:xfrm>
          <a:prstGeom prst="rect">
            <a:avLst/>
          </a:prstGeom>
          <a:solidFill>
            <a:srgbClr val="C5E2FF"/>
          </a:solidFill>
          <a:ln w="12700">
            <a:solidFill>
              <a:schemeClr val="tx1"/>
            </a:solidFill>
          </a:ln>
        </p:spPr>
        <p:txBody>
          <a:bodyPr wrap="square" rtlCol="0" anchor="ctr" anchorCtr="0">
            <a:noAutofit/>
          </a:bodyPr>
          <a:lstStyle/>
          <a:p>
            <a:pPr algn="ctr"/>
            <a:r>
              <a:rPr lang="en-US" sz="1000" dirty="0" smtClean="0"/>
              <a:t>sr0: </a:t>
            </a:r>
            <a:r>
              <a:rPr lang="en-US" sz="1000" dirty="0" err="1" smtClean="0"/>
              <a:t>HeapMemMP</a:t>
            </a:r>
            <a:endParaRPr lang="en-US" sz="1000" dirty="0"/>
          </a:p>
        </p:txBody>
      </p:sp>
      <p:sp>
        <p:nvSpPr>
          <p:cNvPr id="13" name="TextBox 12"/>
          <p:cNvSpPr txBox="1"/>
          <p:nvPr/>
        </p:nvSpPr>
        <p:spPr>
          <a:xfrm>
            <a:off x="685798" y="2218604"/>
            <a:ext cx="1181099" cy="533400"/>
          </a:xfrm>
          <a:prstGeom prst="rect">
            <a:avLst/>
          </a:prstGeom>
          <a:solidFill>
            <a:srgbClr val="FFCC66"/>
          </a:solidFill>
          <a:ln w="12700">
            <a:solidFill>
              <a:schemeClr val="tx1"/>
            </a:solidFill>
          </a:ln>
        </p:spPr>
        <p:txBody>
          <a:bodyPr wrap="square" rtlCol="0" anchor="ctr" anchorCtr="0">
            <a:noAutofit/>
          </a:bodyPr>
          <a:lstStyle/>
          <a:p>
            <a:pPr algn="ctr"/>
            <a:r>
              <a:rPr lang="en-US" sz="1000" dirty="0" err="1" smtClean="0"/>
              <a:t>MessageQ</a:t>
            </a:r>
            <a:endParaRPr lang="en-US" sz="1000" dirty="0"/>
          </a:p>
        </p:txBody>
      </p:sp>
      <p:graphicFrame>
        <p:nvGraphicFramePr>
          <p:cNvPr id="17" name="Table 16"/>
          <p:cNvGraphicFramePr>
            <a:graphicFrameLocks noGrp="1"/>
          </p:cNvGraphicFramePr>
          <p:nvPr>
            <p:extLst>
              <p:ext uri="{D42A27DB-BD31-4B8C-83A1-F6EECF244321}">
                <p14:modId xmlns:p14="http://schemas.microsoft.com/office/powerpoint/2010/main" val="141226150"/>
              </p:ext>
            </p:extLst>
          </p:nvPr>
        </p:nvGraphicFramePr>
        <p:xfrm>
          <a:off x="1447799" y="2874018"/>
          <a:ext cx="1295400" cy="365760"/>
        </p:xfrm>
        <a:graphic>
          <a:graphicData uri="http://schemas.openxmlformats.org/drawingml/2006/table">
            <a:tbl>
              <a:tblPr firstRow="1">
                <a:effectLst/>
                <a:tableStyleId>{5C22544A-7EE6-4342-B048-85BDC9FD1C3A}</a:tableStyleId>
              </a:tblPr>
              <a:tblGrid>
                <a:gridCol w="381000"/>
                <a:gridCol w="914400"/>
              </a:tblGrid>
              <a:tr h="182880">
                <a:tc>
                  <a:txBody>
                    <a:bodyPr/>
                    <a:lstStyle/>
                    <a:p>
                      <a:r>
                        <a:rPr lang="en-US" sz="800" b="0" dirty="0" err="1" smtClean="0">
                          <a:solidFill>
                            <a:schemeClr val="tx1"/>
                          </a:solidFill>
                        </a:rPr>
                        <a:t>HeapId</a:t>
                      </a:r>
                      <a:endParaRPr lang="en-US" sz="800" b="0" dirty="0">
                        <a:solidFill>
                          <a:schemeClr val="tx1"/>
                        </a:solidFill>
                      </a:endParaRPr>
                    </a:p>
                  </a:txBody>
                  <a:tcPr marL="4572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err="1" smtClean="0">
                          <a:solidFill>
                            <a:schemeClr val="tx1"/>
                          </a:solidFill>
                        </a:rPr>
                        <a:t>IHeap</a:t>
                      </a:r>
                      <a:r>
                        <a:rPr lang="en-US" sz="800" b="0" dirty="0" smtClean="0">
                          <a:solidFill>
                            <a:schemeClr val="tx1"/>
                          </a:solidFill>
                        </a:rPr>
                        <a:t> Handle</a:t>
                      </a:r>
                      <a:endParaRPr lang="en-US" sz="800" b="0" dirty="0">
                        <a:solidFill>
                          <a:schemeClr val="tx1"/>
                        </a:solidFill>
                      </a:endParaRPr>
                    </a:p>
                  </a:txBody>
                  <a:tcPr marL="4572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sz="800" b="0" dirty="0" smtClean="0">
                          <a:solidFill>
                            <a:schemeClr val="tx1"/>
                          </a:solidFill>
                        </a:rPr>
                        <a:t>2</a:t>
                      </a:r>
                      <a:endParaRPr lang="en-US" sz="800" b="0" dirty="0">
                        <a:solidFill>
                          <a:schemeClr val="tx1"/>
                        </a:solidFill>
                      </a:endParaRPr>
                    </a:p>
                  </a:txBody>
                  <a:tcPr marL="4572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solidFill>
                            <a:schemeClr val="tx1"/>
                          </a:solidFill>
                        </a:rPr>
                        <a:t>sr0: </a:t>
                      </a:r>
                      <a:r>
                        <a:rPr lang="en-US" sz="800" b="0" dirty="0" err="1" smtClean="0">
                          <a:solidFill>
                            <a:schemeClr val="tx1"/>
                          </a:solidFill>
                        </a:rPr>
                        <a:t>HeapMemMP</a:t>
                      </a:r>
                      <a:endParaRPr lang="en-US" sz="800" b="0" dirty="0">
                        <a:solidFill>
                          <a:schemeClr val="tx1"/>
                        </a:solidFill>
                      </a:endParaRPr>
                    </a:p>
                  </a:txBody>
                  <a:tcPr marL="4572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9" name="Straight Connector 18"/>
          <p:cNvCxnSpPr/>
          <p:nvPr/>
        </p:nvCxnSpPr>
        <p:spPr>
          <a:xfrm>
            <a:off x="914399" y="2752004"/>
            <a:ext cx="0" cy="2280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14399" y="2980017"/>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43246" y="2219052"/>
            <a:ext cx="1181099" cy="533400"/>
          </a:xfrm>
          <a:prstGeom prst="rect">
            <a:avLst/>
          </a:prstGeom>
          <a:solidFill>
            <a:srgbClr val="FFCC66"/>
          </a:solidFill>
          <a:ln w="12700">
            <a:solidFill>
              <a:schemeClr val="tx1"/>
            </a:solidFill>
          </a:ln>
        </p:spPr>
        <p:txBody>
          <a:bodyPr wrap="square" rtlCol="0" anchor="ctr" anchorCtr="0">
            <a:noAutofit/>
          </a:bodyPr>
          <a:lstStyle/>
          <a:p>
            <a:pPr algn="ctr"/>
            <a:r>
              <a:rPr lang="en-US" sz="1000" dirty="0" err="1" smtClean="0"/>
              <a:t>MessageQ</a:t>
            </a:r>
            <a:endParaRPr lang="en-US" sz="1000" dirty="0"/>
          </a:p>
        </p:txBody>
      </p:sp>
      <p:cxnSp>
        <p:nvCxnSpPr>
          <p:cNvPr id="24" name="Straight Connector 23"/>
          <p:cNvCxnSpPr/>
          <p:nvPr/>
        </p:nvCxnSpPr>
        <p:spPr>
          <a:xfrm>
            <a:off x="6271847" y="2752452"/>
            <a:ext cx="0" cy="2280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71847" y="2980465"/>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57604" y="1845961"/>
            <a:ext cx="627186" cy="276999"/>
          </a:xfrm>
          <a:prstGeom prst="rect">
            <a:avLst/>
          </a:prstGeom>
          <a:noFill/>
          <a:ln w="0">
            <a:noFill/>
          </a:ln>
        </p:spPr>
        <p:txBody>
          <a:bodyPr wrap="square" rtlCol="0">
            <a:spAutoFit/>
          </a:bodyPr>
          <a:lstStyle/>
          <a:p>
            <a:pPr algn="ctr"/>
            <a:r>
              <a:rPr lang="en-US" sz="1200" b="1" u="sng" dirty="0" smtClean="0"/>
              <a:t>IPU</a:t>
            </a:r>
            <a:endParaRPr lang="en-US" sz="1200" b="1" u="sng" dirty="0"/>
          </a:p>
        </p:txBody>
      </p:sp>
      <p:sp>
        <p:nvSpPr>
          <p:cNvPr id="27" name="TextBox 26"/>
          <p:cNvSpPr txBox="1"/>
          <p:nvPr/>
        </p:nvSpPr>
        <p:spPr>
          <a:xfrm>
            <a:off x="6224954" y="1867956"/>
            <a:ext cx="627186" cy="276999"/>
          </a:xfrm>
          <a:prstGeom prst="rect">
            <a:avLst/>
          </a:prstGeom>
          <a:noFill/>
          <a:ln w="0">
            <a:noFill/>
          </a:ln>
        </p:spPr>
        <p:txBody>
          <a:bodyPr wrap="square" rtlCol="0">
            <a:spAutoFit/>
          </a:bodyPr>
          <a:lstStyle/>
          <a:p>
            <a:pPr algn="ctr"/>
            <a:r>
              <a:rPr lang="en-US" sz="1200" b="1" u="sng" dirty="0" smtClean="0"/>
              <a:t>DSP</a:t>
            </a:r>
            <a:endParaRPr lang="en-US" sz="1200" b="1" u="sng" dirty="0"/>
          </a:p>
        </p:txBody>
      </p:sp>
      <p:sp>
        <p:nvSpPr>
          <p:cNvPr id="28" name="TextBox 27"/>
          <p:cNvSpPr txBox="1"/>
          <p:nvPr/>
        </p:nvSpPr>
        <p:spPr>
          <a:xfrm>
            <a:off x="5181600" y="4133031"/>
            <a:ext cx="1181099" cy="533400"/>
          </a:xfrm>
          <a:prstGeom prst="rect">
            <a:avLst/>
          </a:prstGeom>
          <a:solidFill>
            <a:srgbClr val="FFCC66"/>
          </a:solidFill>
          <a:ln w="12700">
            <a:solidFill>
              <a:schemeClr val="tx1"/>
            </a:solidFill>
          </a:ln>
        </p:spPr>
        <p:txBody>
          <a:bodyPr wrap="square" rtlCol="0" anchor="ctr" anchorCtr="0">
            <a:noAutofit/>
          </a:bodyPr>
          <a:lstStyle/>
          <a:p>
            <a:pPr algn="ctr"/>
            <a:r>
              <a:rPr lang="en-US" sz="1000" u="sng" dirty="0" err="1" smtClean="0"/>
              <a:t>DSP.workq</a:t>
            </a:r>
            <a:r>
              <a:rPr lang="en-US" sz="1000" u="sng" dirty="0" smtClean="0"/>
              <a:t>: </a:t>
            </a:r>
            <a:r>
              <a:rPr lang="en-US" sz="1000" u="sng" dirty="0" err="1" smtClean="0"/>
              <a:t>MessageQ</a:t>
            </a:r>
            <a:endParaRPr lang="en-US" sz="1000" u="sng" dirty="0"/>
          </a:p>
        </p:txBody>
      </p:sp>
      <p:sp>
        <p:nvSpPr>
          <p:cNvPr id="30" name="TextBox 29"/>
          <p:cNvSpPr txBox="1"/>
          <p:nvPr/>
        </p:nvSpPr>
        <p:spPr>
          <a:xfrm>
            <a:off x="304800" y="4399731"/>
            <a:ext cx="2038353"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MessageQ_alloc</a:t>
            </a:r>
            <a:endParaRPr lang="en-US" sz="1000" b="1" dirty="0" smtClean="0">
              <a:latin typeface="Courier New" pitchFamily="49" charset="0"/>
              <a:cs typeface="Courier New" pitchFamily="49" charset="0"/>
            </a:endParaRPr>
          </a:p>
        </p:txBody>
      </p:sp>
      <p:sp>
        <p:nvSpPr>
          <p:cNvPr id="31" name="TextBox 30"/>
          <p:cNvSpPr txBox="1"/>
          <p:nvPr/>
        </p:nvSpPr>
        <p:spPr>
          <a:xfrm>
            <a:off x="600078" y="5249364"/>
            <a:ext cx="1447799"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MessageQ_put</a:t>
            </a:r>
            <a:endParaRPr lang="en-US" sz="1000" b="1" dirty="0" smtClean="0">
              <a:latin typeface="Courier New" pitchFamily="49" charset="0"/>
              <a:cs typeface="Courier New" pitchFamily="49" charset="0"/>
            </a:endParaRPr>
          </a:p>
        </p:txBody>
      </p:sp>
      <p:sp>
        <p:nvSpPr>
          <p:cNvPr id="32" name="TextBox 31"/>
          <p:cNvSpPr txBox="1"/>
          <p:nvPr/>
        </p:nvSpPr>
        <p:spPr>
          <a:xfrm>
            <a:off x="600078" y="3856033"/>
            <a:ext cx="1447799" cy="276999"/>
          </a:xfrm>
          <a:prstGeom prst="rect">
            <a:avLst/>
          </a:prstGeom>
          <a:noFill/>
          <a:ln w="12700">
            <a:solidFill>
              <a:schemeClr val="tx1"/>
            </a:solidFill>
          </a:ln>
        </p:spPr>
        <p:txBody>
          <a:bodyPr wrap="square" rtlCol="0" anchor="ctr" anchorCtr="0">
            <a:spAutoFit/>
          </a:bodyPr>
          <a:lstStyle/>
          <a:p>
            <a:pPr algn="ctr"/>
            <a:r>
              <a:rPr lang="en-US" sz="1200" dirty="0" smtClean="0"/>
              <a:t>Writer</a:t>
            </a:r>
          </a:p>
        </p:txBody>
      </p:sp>
      <p:graphicFrame>
        <p:nvGraphicFramePr>
          <p:cNvPr id="29" name="Table 28"/>
          <p:cNvGraphicFramePr>
            <a:graphicFrameLocks noGrp="1"/>
          </p:cNvGraphicFramePr>
          <p:nvPr>
            <p:extLst>
              <p:ext uri="{D42A27DB-BD31-4B8C-83A1-F6EECF244321}">
                <p14:modId xmlns:p14="http://schemas.microsoft.com/office/powerpoint/2010/main" val="3186805853"/>
              </p:ext>
            </p:extLst>
          </p:nvPr>
        </p:nvGraphicFramePr>
        <p:xfrm>
          <a:off x="6826949" y="2866010"/>
          <a:ext cx="1295400" cy="365760"/>
        </p:xfrm>
        <a:graphic>
          <a:graphicData uri="http://schemas.openxmlformats.org/drawingml/2006/table">
            <a:tbl>
              <a:tblPr firstRow="1">
                <a:effectLst/>
                <a:tableStyleId>{5C22544A-7EE6-4342-B048-85BDC9FD1C3A}</a:tableStyleId>
              </a:tblPr>
              <a:tblGrid>
                <a:gridCol w="381000"/>
                <a:gridCol w="914400"/>
              </a:tblGrid>
              <a:tr h="182880">
                <a:tc>
                  <a:txBody>
                    <a:bodyPr/>
                    <a:lstStyle/>
                    <a:p>
                      <a:r>
                        <a:rPr lang="en-US" sz="800" b="0" dirty="0" err="1" smtClean="0">
                          <a:solidFill>
                            <a:schemeClr val="tx1"/>
                          </a:solidFill>
                        </a:rPr>
                        <a:t>HeapId</a:t>
                      </a:r>
                      <a:endParaRPr lang="en-US" sz="800" b="0" dirty="0">
                        <a:solidFill>
                          <a:schemeClr val="tx1"/>
                        </a:solidFill>
                      </a:endParaRPr>
                    </a:p>
                  </a:txBody>
                  <a:tcPr marL="4572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err="1" smtClean="0">
                          <a:solidFill>
                            <a:schemeClr val="tx1"/>
                          </a:solidFill>
                        </a:rPr>
                        <a:t>IHeap</a:t>
                      </a:r>
                      <a:r>
                        <a:rPr lang="en-US" sz="800" b="0" dirty="0" smtClean="0">
                          <a:solidFill>
                            <a:schemeClr val="tx1"/>
                          </a:solidFill>
                        </a:rPr>
                        <a:t> Handle</a:t>
                      </a:r>
                      <a:endParaRPr lang="en-US" sz="800" b="0" dirty="0">
                        <a:solidFill>
                          <a:schemeClr val="tx1"/>
                        </a:solidFill>
                      </a:endParaRPr>
                    </a:p>
                  </a:txBody>
                  <a:tcPr marL="4572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r>
                        <a:rPr lang="en-US" sz="800" b="0" dirty="0" smtClean="0">
                          <a:solidFill>
                            <a:schemeClr val="tx1"/>
                          </a:solidFill>
                        </a:rPr>
                        <a:t>2</a:t>
                      </a:r>
                      <a:endParaRPr lang="en-US" sz="800" b="0" dirty="0">
                        <a:solidFill>
                          <a:schemeClr val="tx1"/>
                        </a:solidFill>
                      </a:endParaRPr>
                    </a:p>
                  </a:txBody>
                  <a:tcPr marL="45720" marR="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solidFill>
                            <a:schemeClr val="tx1"/>
                          </a:solidFill>
                        </a:rPr>
                        <a:t>sr0: </a:t>
                      </a:r>
                      <a:r>
                        <a:rPr lang="en-US" sz="800" b="0" dirty="0" err="1" smtClean="0">
                          <a:solidFill>
                            <a:schemeClr val="tx1"/>
                          </a:solidFill>
                        </a:rPr>
                        <a:t>HeapMemMP</a:t>
                      </a:r>
                      <a:endParaRPr lang="en-US" sz="800" b="0" dirty="0">
                        <a:solidFill>
                          <a:schemeClr val="tx1"/>
                        </a:solidFill>
                      </a:endParaRPr>
                    </a:p>
                  </a:txBody>
                  <a:tcPr marL="4572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2" name="TextBox 41"/>
          <p:cNvSpPr txBox="1"/>
          <p:nvPr/>
        </p:nvSpPr>
        <p:spPr>
          <a:xfrm>
            <a:off x="7224735" y="3869846"/>
            <a:ext cx="1447799" cy="276999"/>
          </a:xfrm>
          <a:prstGeom prst="rect">
            <a:avLst/>
          </a:prstGeom>
          <a:noFill/>
          <a:ln w="12700">
            <a:solidFill>
              <a:schemeClr val="tx1"/>
            </a:solidFill>
          </a:ln>
        </p:spPr>
        <p:txBody>
          <a:bodyPr wrap="square" rtlCol="0" anchor="ctr" anchorCtr="0">
            <a:spAutoFit/>
          </a:bodyPr>
          <a:lstStyle/>
          <a:p>
            <a:pPr algn="ctr"/>
            <a:r>
              <a:rPr lang="en-US" sz="1200" dirty="0" smtClean="0"/>
              <a:t>Reader</a:t>
            </a:r>
          </a:p>
        </p:txBody>
      </p:sp>
      <p:sp>
        <p:nvSpPr>
          <p:cNvPr id="43" name="TextBox 42"/>
          <p:cNvSpPr txBox="1"/>
          <p:nvPr/>
        </p:nvSpPr>
        <p:spPr>
          <a:xfrm>
            <a:off x="6929458" y="4503329"/>
            <a:ext cx="2038353"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MessageQ_get</a:t>
            </a:r>
            <a:endParaRPr lang="en-US" sz="1000" b="1" dirty="0" smtClean="0">
              <a:latin typeface="Courier New" pitchFamily="49" charset="0"/>
              <a:cs typeface="Courier New" pitchFamily="49" charset="0"/>
            </a:endParaRPr>
          </a:p>
        </p:txBody>
      </p:sp>
      <p:sp>
        <p:nvSpPr>
          <p:cNvPr id="44" name="TextBox 43"/>
          <p:cNvSpPr txBox="1"/>
          <p:nvPr/>
        </p:nvSpPr>
        <p:spPr>
          <a:xfrm>
            <a:off x="7224345" y="5352962"/>
            <a:ext cx="1447799"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MessageQ_free</a:t>
            </a:r>
            <a:endParaRPr lang="en-US" sz="1000" b="1" dirty="0" smtClean="0">
              <a:latin typeface="Courier New" pitchFamily="49" charset="0"/>
              <a:cs typeface="Courier New" pitchFamily="49" charset="0"/>
            </a:endParaRPr>
          </a:p>
        </p:txBody>
      </p:sp>
      <p:cxnSp>
        <p:nvCxnSpPr>
          <p:cNvPr id="4" name="Straight Connector 3"/>
          <p:cNvCxnSpPr>
            <a:stCxn id="32" idx="2"/>
            <a:endCxn id="30" idx="0"/>
          </p:cNvCxnSpPr>
          <p:nvPr/>
        </p:nvCxnSpPr>
        <p:spPr>
          <a:xfrm flipH="1">
            <a:off x="1323977" y="4133032"/>
            <a:ext cx="1" cy="266699"/>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2"/>
            <a:endCxn id="31" idx="0"/>
          </p:cNvCxnSpPr>
          <p:nvPr/>
        </p:nvCxnSpPr>
        <p:spPr>
          <a:xfrm>
            <a:off x="1323977" y="4645952"/>
            <a:ext cx="1" cy="603412"/>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323976" y="4823939"/>
            <a:ext cx="937845" cy="246221"/>
            <a:chOff x="1323976" y="4823939"/>
            <a:chExt cx="937845" cy="246221"/>
          </a:xfrm>
        </p:grpSpPr>
        <p:sp>
          <p:nvSpPr>
            <p:cNvPr id="33" name="TextBox 32"/>
            <p:cNvSpPr txBox="1"/>
            <p:nvPr/>
          </p:nvSpPr>
          <p:spPr>
            <a:xfrm>
              <a:off x="1661014" y="4823939"/>
              <a:ext cx="600807" cy="246221"/>
            </a:xfrm>
            <a:prstGeom prst="rect">
              <a:avLst/>
            </a:prstGeom>
            <a:solidFill>
              <a:srgbClr val="C5E2FF"/>
            </a:solidFill>
            <a:ln w="12700">
              <a:solidFill>
                <a:schemeClr val="tx1"/>
              </a:solidFill>
            </a:ln>
          </p:spPr>
          <p:txBody>
            <a:bodyPr wrap="square" rtlCol="0" anchor="ctr" anchorCtr="0">
              <a:spAutoFit/>
            </a:bodyPr>
            <a:lstStyle/>
            <a:p>
              <a:pPr algn="ctr"/>
              <a:r>
                <a:rPr lang="en-US" sz="1000" dirty="0" err="1" smtClean="0">
                  <a:latin typeface="Courier New" pitchFamily="49" charset="0"/>
                  <a:cs typeface="Courier New" pitchFamily="49" charset="0"/>
                </a:rPr>
                <a:t>msg</a:t>
              </a:r>
              <a:endParaRPr lang="en-US" sz="1000" dirty="0" smtClean="0">
                <a:latin typeface="Courier New" pitchFamily="49" charset="0"/>
                <a:cs typeface="Courier New" pitchFamily="49" charset="0"/>
              </a:endParaRPr>
            </a:p>
          </p:txBody>
        </p:sp>
        <p:cxnSp>
          <p:nvCxnSpPr>
            <p:cNvPr id="14" name="Straight Connector 13"/>
            <p:cNvCxnSpPr>
              <a:endCxn id="33" idx="1"/>
            </p:cNvCxnSpPr>
            <p:nvPr/>
          </p:nvCxnSpPr>
          <p:spPr>
            <a:xfrm flipV="1">
              <a:off x="1323976" y="4947050"/>
              <a:ext cx="337038" cy="60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42" idx="2"/>
            <a:endCxn id="43" idx="0"/>
          </p:cNvCxnSpPr>
          <p:nvPr/>
        </p:nvCxnSpPr>
        <p:spPr>
          <a:xfrm>
            <a:off x="7948635" y="4146845"/>
            <a:ext cx="0" cy="356484"/>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3" idx="2"/>
            <a:endCxn id="44" idx="0"/>
          </p:cNvCxnSpPr>
          <p:nvPr/>
        </p:nvCxnSpPr>
        <p:spPr>
          <a:xfrm flipH="1">
            <a:off x="7948245" y="4749550"/>
            <a:ext cx="390" cy="603412"/>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7948635" y="4927537"/>
            <a:ext cx="969032" cy="246221"/>
            <a:chOff x="7948635" y="4927537"/>
            <a:chExt cx="969032" cy="246221"/>
          </a:xfrm>
        </p:grpSpPr>
        <p:sp>
          <p:nvSpPr>
            <p:cNvPr id="45" name="TextBox 44"/>
            <p:cNvSpPr txBox="1"/>
            <p:nvPr/>
          </p:nvSpPr>
          <p:spPr>
            <a:xfrm>
              <a:off x="8316860" y="4927537"/>
              <a:ext cx="600807" cy="246221"/>
            </a:xfrm>
            <a:prstGeom prst="rect">
              <a:avLst/>
            </a:prstGeom>
            <a:solidFill>
              <a:srgbClr val="C5E2FF"/>
            </a:solidFill>
            <a:ln w="12700">
              <a:solidFill>
                <a:schemeClr val="tx1"/>
              </a:solidFill>
            </a:ln>
          </p:spPr>
          <p:txBody>
            <a:bodyPr wrap="square" rtlCol="0" anchor="ctr" anchorCtr="0">
              <a:spAutoFit/>
            </a:bodyPr>
            <a:lstStyle/>
            <a:p>
              <a:pPr algn="ctr"/>
              <a:r>
                <a:rPr lang="en-US" sz="1000" dirty="0" err="1" smtClean="0">
                  <a:latin typeface="Courier New" pitchFamily="49" charset="0"/>
                  <a:cs typeface="Courier New" pitchFamily="49" charset="0"/>
                </a:rPr>
                <a:t>msg</a:t>
              </a:r>
              <a:endParaRPr lang="en-US" sz="1000" dirty="0" smtClean="0">
                <a:latin typeface="Courier New" pitchFamily="49" charset="0"/>
                <a:cs typeface="Courier New" pitchFamily="49" charset="0"/>
              </a:endParaRPr>
            </a:p>
          </p:txBody>
        </p:sp>
        <p:cxnSp>
          <p:nvCxnSpPr>
            <p:cNvPr id="50" name="Straight Connector 49"/>
            <p:cNvCxnSpPr>
              <a:endCxn id="45" idx="1"/>
            </p:cNvCxnSpPr>
            <p:nvPr/>
          </p:nvCxnSpPr>
          <p:spPr>
            <a:xfrm>
              <a:off x="7948635" y="5050647"/>
              <a:ext cx="368225"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Freeform 54"/>
          <p:cNvSpPr/>
          <p:nvPr/>
        </p:nvSpPr>
        <p:spPr>
          <a:xfrm>
            <a:off x="2332891" y="3356378"/>
            <a:ext cx="1829351" cy="1570892"/>
          </a:xfrm>
          <a:custGeom>
            <a:avLst/>
            <a:gdLst>
              <a:gd name="connsiteX0" fmla="*/ 1828800 w 1833312"/>
              <a:gd name="connsiteY0" fmla="*/ 0 h 1570892"/>
              <a:gd name="connsiteX1" fmla="*/ 1547446 w 1833312"/>
              <a:gd name="connsiteY1" fmla="*/ 1184031 h 1570892"/>
              <a:gd name="connsiteX2" fmla="*/ 0 w 1833312"/>
              <a:gd name="connsiteY2" fmla="*/ 1570892 h 1570892"/>
              <a:gd name="connsiteX3" fmla="*/ 0 w 1833312"/>
              <a:gd name="connsiteY3" fmla="*/ 1570892 h 1570892"/>
              <a:gd name="connsiteX0" fmla="*/ 1828800 w 1829351"/>
              <a:gd name="connsiteY0" fmla="*/ 0 h 1570892"/>
              <a:gd name="connsiteX1" fmla="*/ 1359876 w 1829351"/>
              <a:gd name="connsiteY1" fmla="*/ 937846 h 1570892"/>
              <a:gd name="connsiteX2" fmla="*/ 0 w 1829351"/>
              <a:gd name="connsiteY2" fmla="*/ 1570892 h 1570892"/>
              <a:gd name="connsiteX3" fmla="*/ 0 w 1829351"/>
              <a:gd name="connsiteY3" fmla="*/ 1570892 h 1570892"/>
              <a:gd name="connsiteX0" fmla="*/ 1828800 w 1829351"/>
              <a:gd name="connsiteY0" fmla="*/ 0 h 1570892"/>
              <a:gd name="connsiteX1" fmla="*/ 1359876 w 1829351"/>
              <a:gd name="connsiteY1" fmla="*/ 937846 h 1570892"/>
              <a:gd name="connsiteX2" fmla="*/ 0 w 1829351"/>
              <a:gd name="connsiteY2" fmla="*/ 1570892 h 1570892"/>
              <a:gd name="connsiteX3" fmla="*/ 0 w 1829351"/>
              <a:gd name="connsiteY3" fmla="*/ 1570892 h 1570892"/>
            </a:gdLst>
            <a:ahLst/>
            <a:cxnLst>
              <a:cxn ang="0">
                <a:pos x="connsiteX0" y="connsiteY0"/>
              </a:cxn>
              <a:cxn ang="0">
                <a:pos x="connsiteX1" y="connsiteY1"/>
              </a:cxn>
              <a:cxn ang="0">
                <a:pos x="connsiteX2" y="connsiteY2"/>
              </a:cxn>
              <a:cxn ang="0">
                <a:pos x="connsiteX3" y="connsiteY3"/>
              </a:cxn>
            </a:cxnLst>
            <a:rect l="l" t="t" r="r" b="b"/>
            <a:pathLst>
              <a:path w="1829351" h="1570892">
                <a:moveTo>
                  <a:pt x="1828800" y="0"/>
                </a:moveTo>
                <a:cubicBezTo>
                  <a:pt x="1840523" y="461108"/>
                  <a:pt x="1664676" y="676031"/>
                  <a:pt x="1359876" y="937846"/>
                </a:cubicBezTo>
                <a:cubicBezTo>
                  <a:pt x="1055076" y="1199661"/>
                  <a:pt x="601784" y="1477107"/>
                  <a:pt x="0" y="1570892"/>
                </a:cubicBezTo>
                <a:lnTo>
                  <a:pt x="0" y="1570892"/>
                </a:lnTo>
              </a:path>
            </a:pathLst>
          </a:custGeom>
          <a:noFill/>
          <a:ln w="12700">
            <a:solidFill>
              <a:schemeClr val="tx1"/>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2145323" y="4957282"/>
            <a:ext cx="3295860" cy="470527"/>
          </a:xfrm>
          <a:custGeom>
            <a:avLst/>
            <a:gdLst>
              <a:gd name="connsiteX0" fmla="*/ 0 w 3305908"/>
              <a:gd name="connsiteY0" fmla="*/ 0 h 668215"/>
              <a:gd name="connsiteX1" fmla="*/ 1078523 w 3305908"/>
              <a:gd name="connsiteY1" fmla="*/ 539261 h 668215"/>
              <a:gd name="connsiteX2" fmla="*/ 3305908 w 3305908"/>
              <a:gd name="connsiteY2" fmla="*/ 668215 h 668215"/>
              <a:gd name="connsiteX0" fmla="*/ 0 w 3295860"/>
              <a:gd name="connsiteY0" fmla="*/ 145773 h 695609"/>
              <a:gd name="connsiteX1" fmla="*/ 1078523 w 3295860"/>
              <a:gd name="connsiteY1" fmla="*/ 685034 h 695609"/>
              <a:gd name="connsiteX2" fmla="*/ 3295860 w 3295860"/>
              <a:gd name="connsiteY2" fmla="*/ 71 h 695609"/>
              <a:gd name="connsiteX0" fmla="*/ 0 w 3295860"/>
              <a:gd name="connsiteY0" fmla="*/ 145800 h 478122"/>
              <a:gd name="connsiteX1" fmla="*/ 1560844 w 3295860"/>
              <a:gd name="connsiteY1" fmla="*/ 463998 h 478122"/>
              <a:gd name="connsiteX2" fmla="*/ 3295860 w 3295860"/>
              <a:gd name="connsiteY2" fmla="*/ 98 h 478122"/>
              <a:gd name="connsiteX0" fmla="*/ 0 w 3295860"/>
              <a:gd name="connsiteY0" fmla="*/ 145833 h 470527"/>
              <a:gd name="connsiteX1" fmla="*/ 1560844 w 3295860"/>
              <a:gd name="connsiteY1" fmla="*/ 464031 h 470527"/>
              <a:gd name="connsiteX2" fmla="*/ 3295860 w 3295860"/>
              <a:gd name="connsiteY2" fmla="*/ 131 h 470527"/>
            </a:gdLst>
            <a:ahLst/>
            <a:cxnLst>
              <a:cxn ang="0">
                <a:pos x="connsiteX0" y="connsiteY0"/>
              </a:cxn>
              <a:cxn ang="0">
                <a:pos x="connsiteX1" y="connsiteY1"/>
              </a:cxn>
              <a:cxn ang="0">
                <a:pos x="connsiteX2" y="connsiteY2"/>
              </a:cxn>
            </a:cxnLst>
            <a:rect l="l" t="t" r="r" b="b"/>
            <a:pathLst>
              <a:path w="3295860" h="470527">
                <a:moveTo>
                  <a:pt x="0" y="145833"/>
                </a:moveTo>
                <a:cubicBezTo>
                  <a:pt x="263769" y="359779"/>
                  <a:pt x="919424" y="503387"/>
                  <a:pt x="1560844" y="464031"/>
                </a:cubicBezTo>
                <a:cubicBezTo>
                  <a:pt x="2202264" y="424675"/>
                  <a:pt x="2457660" y="-8662"/>
                  <a:pt x="3295860" y="131"/>
                </a:cubicBezTo>
              </a:path>
            </a:pathLst>
          </a:custGeom>
          <a:noFill/>
          <a:ln w="12700">
            <a:solidFill>
              <a:schemeClr val="tx1"/>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6096000" y="4899885"/>
            <a:ext cx="2180492" cy="121170"/>
          </a:xfrm>
          <a:custGeom>
            <a:avLst/>
            <a:gdLst>
              <a:gd name="connsiteX0" fmla="*/ 0 w 2180492"/>
              <a:gd name="connsiteY0" fmla="*/ 39109 h 121170"/>
              <a:gd name="connsiteX1" fmla="*/ 1371600 w 2180492"/>
              <a:gd name="connsiteY1" fmla="*/ 3939 h 121170"/>
              <a:gd name="connsiteX2" fmla="*/ 2180492 w 2180492"/>
              <a:gd name="connsiteY2" fmla="*/ 121170 h 121170"/>
            </a:gdLst>
            <a:ahLst/>
            <a:cxnLst>
              <a:cxn ang="0">
                <a:pos x="connsiteX0" y="connsiteY0"/>
              </a:cxn>
              <a:cxn ang="0">
                <a:pos x="connsiteX1" y="connsiteY1"/>
              </a:cxn>
              <a:cxn ang="0">
                <a:pos x="connsiteX2" y="connsiteY2"/>
              </a:cxn>
            </a:cxnLst>
            <a:rect l="l" t="t" r="r" b="b"/>
            <a:pathLst>
              <a:path w="2180492" h="121170">
                <a:moveTo>
                  <a:pt x="0" y="39109"/>
                </a:moveTo>
                <a:cubicBezTo>
                  <a:pt x="504092" y="14685"/>
                  <a:pt x="1008185" y="-9738"/>
                  <a:pt x="1371600" y="3939"/>
                </a:cubicBezTo>
                <a:cubicBezTo>
                  <a:pt x="1735015" y="17616"/>
                  <a:pt x="1957753" y="69393"/>
                  <a:pt x="2180492" y="121170"/>
                </a:cubicBezTo>
              </a:path>
            </a:pathLst>
          </a:custGeom>
          <a:noFill/>
          <a:ln w="12700">
            <a:solidFill>
              <a:schemeClr val="tx1"/>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5158154" y="3180532"/>
            <a:ext cx="3118338" cy="1781908"/>
          </a:xfrm>
          <a:custGeom>
            <a:avLst/>
            <a:gdLst>
              <a:gd name="connsiteX0" fmla="*/ 3118338 w 3118338"/>
              <a:gd name="connsiteY0" fmla="*/ 1781908 h 1781908"/>
              <a:gd name="connsiteX1" fmla="*/ 1160584 w 3118338"/>
              <a:gd name="connsiteY1" fmla="*/ 328246 h 1781908"/>
              <a:gd name="connsiteX2" fmla="*/ 0 w 3118338"/>
              <a:gd name="connsiteY2" fmla="*/ 0 h 1781908"/>
            </a:gdLst>
            <a:ahLst/>
            <a:cxnLst>
              <a:cxn ang="0">
                <a:pos x="connsiteX0" y="connsiteY0"/>
              </a:cxn>
              <a:cxn ang="0">
                <a:pos x="connsiteX1" y="connsiteY1"/>
              </a:cxn>
              <a:cxn ang="0">
                <a:pos x="connsiteX2" y="connsiteY2"/>
              </a:cxn>
            </a:cxnLst>
            <a:rect l="l" t="t" r="r" b="b"/>
            <a:pathLst>
              <a:path w="3118338" h="1781908">
                <a:moveTo>
                  <a:pt x="3118338" y="1781908"/>
                </a:moveTo>
                <a:cubicBezTo>
                  <a:pt x="2399322" y="1203569"/>
                  <a:pt x="1680307" y="625231"/>
                  <a:pt x="1160584" y="328246"/>
                </a:cubicBezTo>
                <a:cubicBezTo>
                  <a:pt x="640861" y="31261"/>
                  <a:pt x="320430" y="15630"/>
                  <a:pt x="0" y="0"/>
                </a:cubicBezTo>
              </a:path>
            </a:pathLst>
          </a:custGeom>
          <a:noFill/>
          <a:ln w="12700">
            <a:solidFill>
              <a:schemeClr val="tx1"/>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5471746" y="4666431"/>
            <a:ext cx="600807" cy="403727"/>
            <a:chOff x="5471746" y="4666431"/>
            <a:chExt cx="600807" cy="403727"/>
          </a:xfrm>
        </p:grpSpPr>
        <p:sp>
          <p:nvSpPr>
            <p:cNvPr id="39" name="TextBox 38"/>
            <p:cNvSpPr txBox="1"/>
            <p:nvPr/>
          </p:nvSpPr>
          <p:spPr>
            <a:xfrm>
              <a:off x="5471746" y="4823937"/>
              <a:ext cx="600807" cy="246221"/>
            </a:xfrm>
            <a:prstGeom prst="rect">
              <a:avLst/>
            </a:prstGeom>
            <a:solidFill>
              <a:srgbClr val="C5E2FF"/>
            </a:solidFill>
            <a:ln w="12700">
              <a:solidFill>
                <a:schemeClr val="tx1"/>
              </a:solidFill>
            </a:ln>
          </p:spPr>
          <p:txBody>
            <a:bodyPr wrap="square" rtlCol="0" anchor="ctr" anchorCtr="0">
              <a:spAutoFit/>
            </a:bodyPr>
            <a:lstStyle/>
            <a:p>
              <a:pPr algn="ctr"/>
              <a:r>
                <a:rPr lang="en-US" sz="1000" dirty="0" err="1" smtClean="0">
                  <a:latin typeface="Courier New" pitchFamily="49" charset="0"/>
                  <a:cs typeface="Courier New" pitchFamily="49" charset="0"/>
                </a:rPr>
                <a:t>msg</a:t>
              </a:r>
              <a:endParaRPr lang="en-US" sz="1000" dirty="0" smtClean="0">
                <a:latin typeface="Courier New" pitchFamily="49" charset="0"/>
                <a:cs typeface="Courier New" pitchFamily="49" charset="0"/>
              </a:endParaRPr>
            </a:p>
          </p:txBody>
        </p:sp>
        <p:cxnSp>
          <p:nvCxnSpPr>
            <p:cNvPr id="59" name="Straight Connector 58"/>
            <p:cNvCxnSpPr>
              <a:stCxn id="28" idx="2"/>
              <a:endCxn id="39" idx="0"/>
            </p:cNvCxnSpPr>
            <p:nvPr/>
          </p:nvCxnSpPr>
          <p:spPr>
            <a:xfrm>
              <a:off x="5772150" y="4666431"/>
              <a:ext cx="0" cy="157506"/>
            </a:xfrm>
            <a:prstGeom prst="line">
              <a:avLst/>
            </a:prstGeom>
            <a:ln w="15875" cmpd="sng">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grpSp>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6520265"/>
            <a:ext cx="419159" cy="333422"/>
          </a:xfrm>
          <a:prstGeom prst="rect">
            <a:avLst/>
          </a:prstGeom>
        </p:spPr>
      </p:pic>
      <p:sp>
        <p:nvSpPr>
          <p:cNvPr id="51" name="TextBox 50"/>
          <p:cNvSpPr txBox="1"/>
          <p:nvPr/>
        </p:nvSpPr>
        <p:spPr>
          <a:xfrm>
            <a:off x="3657600" y="1963579"/>
            <a:ext cx="1447800" cy="246221"/>
          </a:xfrm>
          <a:prstGeom prst="rect">
            <a:avLst/>
          </a:prstGeom>
          <a:noFill/>
          <a:ln w="0">
            <a:noFill/>
          </a:ln>
        </p:spPr>
        <p:txBody>
          <a:bodyPr wrap="square" rtlCol="0">
            <a:spAutoFit/>
          </a:bodyPr>
          <a:lstStyle/>
          <a:p>
            <a:pPr algn="ctr"/>
            <a:r>
              <a:rPr lang="en-US" sz="1000" dirty="0" err="1" smtClean="0"/>
              <a:t>SharedRegion</a:t>
            </a:r>
            <a:r>
              <a:rPr lang="en-US" sz="1000" dirty="0" smtClean="0"/>
              <a:t> #0</a:t>
            </a:r>
            <a:endParaRPr lang="en-US" sz="1000" dirty="0"/>
          </a:p>
        </p:txBody>
      </p:sp>
      <p:sp>
        <p:nvSpPr>
          <p:cNvPr id="11" name="Slide Number Placeholder 10"/>
          <p:cNvSpPr>
            <a:spLocks noGrp="1"/>
          </p:cNvSpPr>
          <p:nvPr>
            <p:ph type="sldNum" sz="quarter" idx="12"/>
          </p:nvPr>
        </p:nvSpPr>
        <p:spPr/>
        <p:txBody>
          <a:bodyPr/>
          <a:lstStyle/>
          <a:p>
            <a:fld id="{32420FBA-F1C9-406B-AC6A-9D58B1A624A9}" type="slidenum">
              <a:rPr lang="en-US" smtClean="0"/>
              <a:pPr/>
              <a:t>24</a:t>
            </a:fld>
            <a:endParaRPr lang="en-US" dirty="0"/>
          </a:p>
        </p:txBody>
      </p:sp>
    </p:spTree>
    <p:extLst>
      <p:ext uri="{BB962C8B-B14F-4D97-AF65-F5344CB8AC3E}">
        <p14:creationId xmlns:p14="http://schemas.microsoft.com/office/powerpoint/2010/main" val="116325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xit" presetSubtype="0" fill="hold" grpId="1" nodeType="withEffect">
                                  <p:stCondLst>
                                    <p:cond delay="0"/>
                                  </p:stCondLst>
                                  <p:childTnLst>
                                    <p:animEffect transition="out" filter="fade">
                                      <p:cBhvr>
                                        <p:cTn id="23" dur="500"/>
                                        <p:tgtEl>
                                          <p:spTgt spid="55"/>
                                        </p:tgtEl>
                                      </p:cBhvr>
                                    </p:animEffect>
                                    <p:set>
                                      <p:cBhvr>
                                        <p:cTn id="24" dur="1" fill="hold">
                                          <p:stCondLst>
                                            <p:cond delay="499"/>
                                          </p:stCondLst>
                                        </p:cTn>
                                        <p:tgtEl>
                                          <p:spTgt spid="5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xit" presetSubtype="0" fill="hold" grpId="1" nodeType="withEffect">
                                  <p:stCondLst>
                                    <p:cond delay="0"/>
                                  </p:stCondLst>
                                  <p:childTnLst>
                                    <p:animEffect transition="out" filter="fade">
                                      <p:cBhvr>
                                        <p:cTn id="34" dur="500"/>
                                        <p:tgtEl>
                                          <p:spTgt spid="56"/>
                                        </p:tgtEl>
                                      </p:cBhvr>
                                    </p:animEffect>
                                    <p:set>
                                      <p:cBhvr>
                                        <p:cTn id="35" dur="1" fill="hold">
                                          <p:stCondLst>
                                            <p:cond delay="499"/>
                                          </p:stCondLst>
                                        </p:cTn>
                                        <p:tgtEl>
                                          <p:spTgt spid="5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childTnLst>
                                </p:cTn>
                              </p:par>
                              <p:par>
                                <p:cTn id="44" presetID="10" presetClass="exit" presetSubtype="0" fill="hold" grpId="1" nodeType="withEffect">
                                  <p:stCondLst>
                                    <p:cond delay="0"/>
                                  </p:stCondLst>
                                  <p:childTnLst>
                                    <p:animEffect transition="out" filter="fade">
                                      <p:cBhvr>
                                        <p:cTn id="45" dur="500"/>
                                        <p:tgtEl>
                                          <p:spTgt spid="57"/>
                                        </p:tgtEl>
                                      </p:cBhvr>
                                    </p:animEffect>
                                    <p:set>
                                      <p:cBhvr>
                                        <p:cTn id="46" dur="1" fill="hold">
                                          <p:stCondLst>
                                            <p:cond delay="499"/>
                                          </p:stCondLst>
                                        </p:cTn>
                                        <p:tgtEl>
                                          <p:spTgt spid="57"/>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58"/>
                                        </p:tgtEl>
                                      </p:cBhvr>
                                    </p:animEffect>
                                    <p:set>
                                      <p:cBhvr>
                                        <p:cTn id="54" dur="1" fill="hold">
                                          <p:stCondLst>
                                            <p:cond delay="499"/>
                                          </p:stCondLst>
                                        </p:cTn>
                                        <p:tgtEl>
                                          <p:spTgt spid="5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49"/>
                                        </p:tgtEl>
                                      </p:cBhvr>
                                    </p:animEffect>
                                    <p:set>
                                      <p:cBhvr>
                                        <p:cTn id="57"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P spid="58" grpId="0" animBg="1"/>
      <p:bldP spid="5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1447800"/>
            <a:ext cx="4739118" cy="4616648"/>
          </a:xfrm>
          <a:prstGeom prst="rect">
            <a:avLst/>
          </a:prstGeom>
          <a:solidFill>
            <a:schemeClr val="bg2"/>
          </a:solidFill>
          <a:ln w="12700">
            <a:solidFill>
              <a:schemeClr val="bg2">
                <a:lumMod val="50000"/>
              </a:schemeClr>
            </a:solidFill>
          </a:ln>
        </p:spPr>
        <p:txBody>
          <a:bodyPr wrap="none" lIns="182880" tIns="91440" rIns="182880" bIns="91440" rtlCol="0">
            <a:spAutoFit/>
          </a:bodyPr>
          <a:lstStyle/>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xdc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std.h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ti</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ipc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MessageQ.h</a:t>
            </a:r>
            <a:r>
              <a:rPr lang="en-US" sz="1200" dirty="0" smtClean="0">
                <a:latin typeface="Courier10 BT" panose="02070509030505020404" pitchFamily="49" charset="0"/>
                <a:cs typeface="Courier New" pitchFamily="49" charset="0"/>
              </a:rPr>
              <a:t>&gt;</a:t>
            </a:r>
          </a:p>
          <a:p>
            <a:r>
              <a:rPr lang="en-US" sz="1200" dirty="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ti</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ipc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SharedRegion.h</a:t>
            </a:r>
            <a:r>
              <a:rPr lang="en-US" sz="1200" dirty="0">
                <a:latin typeface="Courier10 BT" panose="02070509030505020404" pitchFamily="49" charset="0"/>
                <a:cs typeface="Courier New" pitchFamily="49" charset="0"/>
              </a:rPr>
              <a:t>&gt;</a:t>
            </a:r>
          </a:p>
          <a:p>
            <a:endParaRPr lang="en-US" sz="1200" dirty="0" smtClean="0">
              <a:latin typeface="Courier10 BT" panose="02070509030505020404" pitchFamily="49" charset="0"/>
              <a:cs typeface="Courier New" pitchFamily="49" charset="0"/>
            </a:endParaRPr>
          </a:p>
          <a:p>
            <a:r>
              <a:rPr lang="en-US" sz="1200" dirty="0" smtClean="0">
                <a:latin typeface="Courier10 BT" panose="02070509030505020404" pitchFamily="49" charset="0"/>
                <a:cs typeface="Courier New" pitchFamily="49" charset="0"/>
              </a:rPr>
              <a:t>#define HEAP_ID 2</a:t>
            </a:r>
          </a:p>
          <a:p>
            <a:r>
              <a:rPr lang="en-US" sz="1200" dirty="0">
                <a:latin typeface="Courier10 BT" panose="02070509030505020404" pitchFamily="49" charset="0"/>
                <a:cs typeface="Courier New" pitchFamily="49" charset="0"/>
              </a:rPr>
              <a:t>#define MSG_SZ </a:t>
            </a:r>
            <a:r>
              <a:rPr lang="en-US" sz="1200" dirty="0" err="1">
                <a:latin typeface="Courier10 BT" panose="02070509030505020404" pitchFamily="49" charset="0"/>
                <a:cs typeface="Courier New" pitchFamily="49" charset="0"/>
              </a:rPr>
              <a:t>sizeof</a:t>
            </a:r>
            <a:r>
              <a:rPr lang="en-US" sz="1200" dirty="0">
                <a:latin typeface="Courier10 BT" panose="02070509030505020404" pitchFamily="49" charset="0"/>
                <a:cs typeface="Courier New" pitchFamily="49" charset="0"/>
              </a:rPr>
              <a:t>(</a:t>
            </a:r>
            <a:r>
              <a:rPr lang="en-US" sz="1200" dirty="0" err="1">
                <a:latin typeface="Courier10 BT" panose="02070509030505020404" pitchFamily="49" charset="0"/>
                <a:cs typeface="Courier New" pitchFamily="49" charset="0"/>
              </a:rPr>
              <a:t>MessageQ_MsgHeader</a:t>
            </a:r>
            <a:r>
              <a:rPr lang="en-US" sz="1200" dirty="0">
                <a:latin typeface="Courier10 BT" panose="02070509030505020404" pitchFamily="49" charset="0"/>
                <a:cs typeface="Courier New" pitchFamily="49" charset="0"/>
              </a:rPr>
              <a:t>) + 50</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Ptr</a:t>
            </a:r>
            <a:r>
              <a:rPr lang="en-US" sz="1200" dirty="0" smtClean="0">
                <a:latin typeface="Courier10 BT" panose="02070509030505020404" pitchFamily="49" charset="0"/>
                <a:cs typeface="Courier New" pitchFamily="49" charset="0"/>
              </a:rPr>
              <a:t> heap;</a:t>
            </a:r>
          </a:p>
          <a:p>
            <a:r>
              <a:rPr lang="en-US" sz="1200" dirty="0" err="1" smtClean="0">
                <a:latin typeface="Courier10 BT" panose="02070509030505020404" pitchFamily="49" charset="0"/>
                <a:cs typeface="Courier New" pitchFamily="49" charset="0"/>
              </a:rPr>
              <a:t>MessageQ_Msg</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msg</a:t>
            </a:r>
            <a:r>
              <a:rPr lang="en-US" sz="1200" dirty="0" smtClean="0">
                <a:latin typeface="Courier10 BT" panose="02070509030505020404" pitchFamily="49" charset="0"/>
                <a:cs typeface="Courier New" pitchFamily="49" charset="0"/>
              </a:rPr>
              <a:t>;</a:t>
            </a:r>
          </a:p>
          <a:p>
            <a:r>
              <a:rPr lang="en-US" sz="1200" dirty="0" err="1" smtClean="0">
                <a:latin typeface="Courier10 BT" panose="02070509030505020404" pitchFamily="49" charset="0"/>
                <a:cs typeface="Courier New" pitchFamily="49" charset="0"/>
              </a:rPr>
              <a:t>MessageQ_QueueId</a:t>
            </a:r>
            <a:r>
              <a:rPr lang="en-US" sz="1200" dirty="0" smtClean="0">
                <a:latin typeface="Courier10 BT" panose="02070509030505020404" pitchFamily="49" charset="0"/>
                <a:cs typeface="Courier New" pitchFamily="49" charset="0"/>
              </a:rPr>
              <a:t> </a:t>
            </a:r>
            <a:r>
              <a:rPr lang="en-US" sz="1200" dirty="0" err="1">
                <a:latin typeface="Courier10 BT" panose="02070509030505020404" pitchFamily="49" charset="0"/>
                <a:cs typeface="Courier New" pitchFamily="49" charset="0"/>
              </a:rPr>
              <a:t>qid</a:t>
            </a:r>
            <a:r>
              <a:rPr lang="en-US" sz="1200" dirty="0">
                <a:latin typeface="Courier10 BT" panose="02070509030505020404" pitchFamily="49" charset="0"/>
                <a:cs typeface="Courier New" pitchFamily="49" charset="0"/>
              </a:rPr>
              <a:t>;</a:t>
            </a:r>
          </a:p>
          <a:p>
            <a:endParaRPr lang="en-US" sz="1200" dirty="0" smtClean="0">
              <a:latin typeface="Courier10 BT" panose="02070509030505020404" pitchFamily="49" charset="0"/>
              <a:cs typeface="Courier New" pitchFamily="49" charset="0"/>
            </a:endParaRPr>
          </a:p>
          <a:p>
            <a:r>
              <a:rPr lang="en-US" sz="1200" dirty="0" smtClean="0">
                <a:latin typeface="Courier10 BT" panose="02070509030505020404" pitchFamily="49" charset="0"/>
                <a:cs typeface="Courier New" pitchFamily="49" charset="0"/>
              </a:rPr>
              <a:t>heap = </a:t>
            </a:r>
            <a:r>
              <a:rPr lang="en-US" sz="1200" dirty="0" err="1" smtClean="0">
                <a:latin typeface="Courier10 BT" panose="02070509030505020404" pitchFamily="49" charset="0"/>
                <a:cs typeface="Courier New" pitchFamily="49" charset="0"/>
              </a:rPr>
              <a:t>SharedRegion_getHeap</a:t>
            </a:r>
            <a:r>
              <a:rPr lang="en-US" sz="1200" dirty="0" smtClean="0">
                <a:latin typeface="Courier10 BT" panose="02070509030505020404" pitchFamily="49" charset="0"/>
                <a:cs typeface="Courier New" pitchFamily="49" charset="0"/>
              </a:rPr>
              <a:t>(0);</a:t>
            </a:r>
          </a:p>
          <a:p>
            <a:r>
              <a:rPr lang="en-US" sz="1200" b="1" dirty="0" err="1" smtClean="0">
                <a:solidFill>
                  <a:schemeClr val="accent5"/>
                </a:solidFill>
                <a:latin typeface="Courier10 BT" panose="02070509030505020404" pitchFamily="49" charset="0"/>
                <a:cs typeface="Courier New" pitchFamily="49" charset="0"/>
              </a:rPr>
              <a:t>MessageQ_registerHeap</a:t>
            </a:r>
            <a:r>
              <a:rPr lang="en-US" sz="1200" dirty="0" smtClean="0">
                <a:latin typeface="Courier10 BT" panose="02070509030505020404" pitchFamily="49" charset="0"/>
                <a:cs typeface="Courier New" pitchFamily="49" charset="0"/>
              </a:rPr>
              <a:t>(HEAP_ID, heap);</a:t>
            </a:r>
          </a:p>
          <a:p>
            <a:endParaRPr lang="en-US" sz="1200" dirty="0" smtClean="0">
              <a:latin typeface="Courier10 BT" panose="02070509030505020404" pitchFamily="49" charset="0"/>
              <a:cs typeface="Courier New" pitchFamily="49" charset="0"/>
            </a:endParaRPr>
          </a:p>
          <a:p>
            <a:r>
              <a:rPr lang="en-US" sz="1200" dirty="0" smtClean="0">
                <a:latin typeface="Courier10 BT" panose="02070509030505020404" pitchFamily="49" charset="0"/>
                <a:cs typeface="Courier New" pitchFamily="49" charset="0"/>
              </a:rPr>
              <a:t>do {</a:t>
            </a:r>
          </a:p>
          <a:p>
            <a:r>
              <a:rPr lang="en-US" sz="1200" dirty="0">
                <a:latin typeface="Courier10 BT" panose="02070509030505020404" pitchFamily="49" charset="0"/>
                <a:cs typeface="Courier New" pitchFamily="49" charset="0"/>
              </a:rPr>
              <a:t> </a:t>
            </a:r>
            <a:r>
              <a:rPr lang="en-US" sz="1200" dirty="0" smtClean="0">
                <a:latin typeface="Courier10 BT" panose="02070509030505020404" pitchFamily="49" charset="0"/>
                <a:cs typeface="Courier New" pitchFamily="49" charset="0"/>
              </a:rPr>
              <a:t>   status = </a:t>
            </a:r>
            <a:r>
              <a:rPr lang="en-US" sz="1200" b="1" dirty="0" err="1" smtClean="0">
                <a:solidFill>
                  <a:schemeClr val="accent5"/>
                </a:solidFill>
                <a:latin typeface="Courier10 BT" panose="02070509030505020404" pitchFamily="49" charset="0"/>
                <a:cs typeface="Courier New" pitchFamily="49" charset="0"/>
              </a:rPr>
              <a:t>MessageQ_open</a:t>
            </a:r>
            <a:r>
              <a:rPr lang="en-US" sz="1200" dirty="0">
                <a:latin typeface="Courier10 BT" panose="02070509030505020404" pitchFamily="49" charset="0"/>
                <a:cs typeface="Courier New" pitchFamily="49" charset="0"/>
              </a:rPr>
              <a:t>("</a:t>
            </a:r>
            <a:r>
              <a:rPr lang="en-US" sz="1200" dirty="0">
                <a:solidFill>
                  <a:srgbClr val="0B8000"/>
                </a:solidFill>
                <a:latin typeface="Courier10 BT" panose="02070509030505020404" pitchFamily="49" charset="0"/>
                <a:cs typeface="Courier New" pitchFamily="49" charset="0"/>
              </a:rPr>
              <a:t>DSP1.workq</a:t>
            </a:r>
            <a:r>
              <a:rPr lang="en-US" sz="1200" dirty="0">
                <a:latin typeface="Courier10 BT" panose="02070509030505020404" pitchFamily="49" charset="0"/>
                <a:cs typeface="Courier New" pitchFamily="49" charset="0"/>
              </a:rPr>
              <a:t>", </a:t>
            </a:r>
            <a:r>
              <a:rPr lang="en-US" sz="1200" dirty="0" smtClean="0">
                <a:latin typeface="Courier10 BT" panose="02070509030505020404" pitchFamily="49" charset="0"/>
                <a:cs typeface="Courier New" pitchFamily="49" charset="0"/>
              </a:rPr>
              <a:t>&amp;</a:t>
            </a:r>
            <a:r>
              <a:rPr lang="en-US" sz="1200" dirty="0" err="1" smtClean="0">
                <a:latin typeface="Courier10 BT" panose="02070509030505020404" pitchFamily="49" charset="0"/>
                <a:cs typeface="Courier New" pitchFamily="49" charset="0"/>
              </a:rPr>
              <a:t>qid</a:t>
            </a:r>
            <a:r>
              <a:rPr lang="en-US" sz="1200" dirty="0" smtClean="0">
                <a:latin typeface="Courier10 BT" panose="02070509030505020404" pitchFamily="49" charset="0"/>
                <a:cs typeface="Courier New" pitchFamily="49" charset="0"/>
              </a:rPr>
              <a:t>);</a:t>
            </a:r>
          </a:p>
          <a:p>
            <a:r>
              <a:rPr lang="en-US" sz="1200" dirty="0">
                <a:latin typeface="Courier10 BT" panose="02070509030505020404" pitchFamily="49" charset="0"/>
                <a:cs typeface="Courier New" pitchFamily="49" charset="0"/>
              </a:rPr>
              <a:t> </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Task_sleep</a:t>
            </a:r>
            <a:r>
              <a:rPr lang="en-US" sz="1200" dirty="0" smtClean="0">
                <a:latin typeface="Courier10 BT" panose="02070509030505020404" pitchFamily="49" charset="0"/>
                <a:cs typeface="Courier New" pitchFamily="49" charset="0"/>
              </a:rPr>
              <a:t>(1);</a:t>
            </a:r>
          </a:p>
          <a:p>
            <a:r>
              <a:rPr lang="en-US" sz="1200" dirty="0" smtClean="0">
                <a:latin typeface="Courier10 BT" panose="02070509030505020404" pitchFamily="49" charset="0"/>
                <a:cs typeface="Courier New" pitchFamily="49" charset="0"/>
              </a:rPr>
              <a:t>} while (status == </a:t>
            </a:r>
            <a:r>
              <a:rPr lang="en-US" sz="1200" dirty="0" err="1" smtClean="0">
                <a:latin typeface="Courier10 BT" panose="02070509030505020404" pitchFamily="49" charset="0"/>
                <a:cs typeface="Courier New" pitchFamily="49" charset="0"/>
              </a:rPr>
              <a:t>MessageQ_E_NOTFOUND</a:t>
            </a:r>
            <a:r>
              <a:rPr lang="en-US" sz="1200" dirty="0" smtClean="0">
                <a:latin typeface="Courier10 BT" panose="02070509030505020404" pitchFamily="49" charset="0"/>
                <a:cs typeface="Courier New" pitchFamily="49" charset="0"/>
              </a:rPr>
              <a:t>);</a:t>
            </a:r>
          </a:p>
          <a:p>
            <a:endParaRPr lang="en-US" sz="1200" dirty="0" smtClean="0">
              <a:latin typeface="Courier10 BT" panose="02070509030505020404" pitchFamily="49" charset="0"/>
              <a:cs typeface="Courier New" pitchFamily="49" charset="0"/>
            </a:endParaRPr>
          </a:p>
          <a:p>
            <a:r>
              <a:rPr lang="en-US" sz="1200" dirty="0" smtClean="0">
                <a:latin typeface="Courier10 BT" panose="02070509030505020404" pitchFamily="49" charset="0"/>
                <a:cs typeface="Courier New" pitchFamily="49" charset="0"/>
              </a:rPr>
              <a:t>while (running) {</a:t>
            </a:r>
          </a:p>
          <a:p>
            <a:r>
              <a:rPr lang="en-US" sz="1200" dirty="0">
                <a:latin typeface="Courier10 BT" panose="02070509030505020404" pitchFamily="49" charset="0"/>
                <a:cs typeface="Courier New" pitchFamily="49" charset="0"/>
              </a:rPr>
              <a:t> </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msg</a:t>
            </a:r>
            <a:r>
              <a:rPr lang="en-US" sz="1200" dirty="0" smtClean="0">
                <a:latin typeface="Courier10 BT" panose="02070509030505020404" pitchFamily="49" charset="0"/>
                <a:cs typeface="Courier New" pitchFamily="49" charset="0"/>
              </a:rPr>
              <a:t> = </a:t>
            </a:r>
            <a:r>
              <a:rPr lang="en-US" sz="1200" b="1" dirty="0" err="1" smtClean="0">
                <a:solidFill>
                  <a:schemeClr val="accent5"/>
                </a:solidFill>
                <a:latin typeface="Courier10 BT" panose="02070509030505020404" pitchFamily="49" charset="0"/>
                <a:cs typeface="Courier New" pitchFamily="49" charset="0"/>
              </a:rPr>
              <a:t>MessageQ_alloc</a:t>
            </a:r>
            <a:r>
              <a:rPr lang="en-US" sz="1200" dirty="0" smtClean="0">
                <a:latin typeface="Courier10 BT" panose="02070509030505020404" pitchFamily="49" charset="0"/>
                <a:cs typeface="Courier New" pitchFamily="49" charset="0"/>
              </a:rPr>
              <a:t>(HEAP_ID, SIZE)</a:t>
            </a:r>
          </a:p>
          <a:p>
            <a:r>
              <a:rPr lang="en-US" sz="1200" dirty="0" smtClean="0">
                <a:latin typeface="Courier10 BT" panose="02070509030505020404" pitchFamily="49" charset="0"/>
                <a:cs typeface="Courier New" pitchFamily="49" charset="0"/>
              </a:rPr>
              <a:t>    /* write payload */</a:t>
            </a:r>
          </a:p>
          <a:p>
            <a:r>
              <a:rPr lang="en-US" sz="1200" dirty="0" smtClean="0">
                <a:latin typeface="Courier10 BT" panose="02070509030505020404" pitchFamily="49" charset="0"/>
                <a:cs typeface="Courier New" pitchFamily="49" charset="0"/>
              </a:rPr>
              <a:t>    </a:t>
            </a:r>
            <a:r>
              <a:rPr lang="en-US" sz="1200" b="1" dirty="0" err="1" smtClean="0">
                <a:solidFill>
                  <a:schemeClr val="accent5"/>
                </a:solidFill>
                <a:latin typeface="Courier10 BT" panose="02070509030505020404" pitchFamily="49" charset="0"/>
                <a:cs typeface="Courier New" pitchFamily="49" charset="0"/>
              </a:rPr>
              <a:t>MessageQ_put</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qid</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msg</a:t>
            </a:r>
            <a:r>
              <a:rPr lang="en-US" sz="1200" dirty="0" smtClean="0">
                <a:latin typeface="Courier10 BT" panose="02070509030505020404" pitchFamily="49" charset="0"/>
                <a:cs typeface="Courier New" pitchFamily="49" charset="0"/>
              </a:rPr>
              <a:t>)</a:t>
            </a:r>
          </a:p>
          <a:p>
            <a:r>
              <a:rPr lang="en-US" sz="1200" dirty="0">
                <a:latin typeface="Courier10 BT" panose="02070509030505020404" pitchFamily="49" charset="0"/>
                <a:cs typeface="Courier New" pitchFamily="49" charset="0"/>
              </a:rPr>
              <a:t>}</a:t>
            </a:r>
            <a:endParaRPr lang="en-US" sz="1200" dirty="0" smtClean="0">
              <a:latin typeface="Courier10 BT" panose="02070509030505020404" pitchFamily="49" charset="0"/>
              <a:cs typeface="Courier New" pitchFamily="49" charset="0"/>
            </a:endParaRPr>
          </a:p>
        </p:txBody>
      </p:sp>
      <p:sp>
        <p:nvSpPr>
          <p:cNvPr id="2" name="Title 1"/>
          <p:cNvSpPr>
            <a:spLocks noGrp="1"/>
          </p:cNvSpPr>
          <p:nvPr>
            <p:ph type="title"/>
          </p:nvPr>
        </p:nvSpPr>
        <p:spPr/>
        <p:txBody>
          <a:bodyPr/>
          <a:lstStyle/>
          <a:p>
            <a:r>
              <a:rPr lang="en-US" dirty="0" err="1" smtClean="0"/>
              <a:t>MessageQ</a:t>
            </a:r>
            <a:r>
              <a:rPr lang="en-US" dirty="0"/>
              <a:t> </a:t>
            </a:r>
            <a:r>
              <a:rPr lang="en-US" dirty="0" smtClean="0"/>
              <a:t>– reader/writer</a:t>
            </a:r>
            <a:endParaRPr lang="en-US" dirty="0"/>
          </a:p>
        </p:txBody>
      </p:sp>
      <p:sp>
        <p:nvSpPr>
          <p:cNvPr id="5" name="Footer Placeholder 4"/>
          <p:cNvSpPr>
            <a:spLocks noGrp="1"/>
          </p:cNvSpPr>
          <p:nvPr>
            <p:ph type="ftr" sz="quarter" idx="11"/>
          </p:nvPr>
        </p:nvSpPr>
        <p:spPr/>
        <p:txBody>
          <a:bodyPr/>
          <a:lstStyle/>
          <a:p>
            <a:r>
              <a:rPr lang="en-US" smtClean="0"/>
              <a:t>IPC 3.30</a:t>
            </a:r>
            <a:endParaRPr lang="en-US" dirty="0"/>
          </a:p>
        </p:txBody>
      </p:sp>
      <p:sp>
        <p:nvSpPr>
          <p:cNvPr id="3" name="TextBox 2"/>
          <p:cNvSpPr txBox="1"/>
          <p:nvPr/>
        </p:nvSpPr>
        <p:spPr>
          <a:xfrm>
            <a:off x="2001148" y="1066800"/>
            <a:ext cx="1351652" cy="369332"/>
          </a:xfrm>
          <a:prstGeom prst="rect">
            <a:avLst/>
          </a:prstGeom>
          <a:noFill/>
        </p:spPr>
        <p:txBody>
          <a:bodyPr wrap="none" rtlCol="0">
            <a:spAutoFit/>
          </a:bodyPr>
          <a:lstStyle/>
          <a:p>
            <a:r>
              <a:rPr lang="en-US" dirty="0" smtClean="0"/>
              <a:t>IPU (writer)</a:t>
            </a:r>
            <a:endParaRPr lang="en-US" dirty="0"/>
          </a:p>
        </p:txBody>
      </p:sp>
      <p:sp>
        <p:nvSpPr>
          <p:cNvPr id="6" name="Slide Number Placeholder 5"/>
          <p:cNvSpPr>
            <a:spLocks noGrp="1"/>
          </p:cNvSpPr>
          <p:nvPr>
            <p:ph type="sldNum" sz="quarter" idx="12"/>
          </p:nvPr>
        </p:nvSpPr>
        <p:spPr/>
        <p:txBody>
          <a:bodyPr/>
          <a:lstStyle/>
          <a:p>
            <a:fld id="{A97B22F1-799A-47A3-B766-9721632424EC}" type="slidenum">
              <a:rPr lang="en-US" smtClean="0"/>
              <a:pPr/>
              <a:t>25</a:t>
            </a:fld>
            <a:endParaRPr lang="en-US"/>
          </a:p>
        </p:txBody>
      </p:sp>
    </p:spTree>
    <p:extLst>
      <p:ext uri="{BB962C8B-B14F-4D97-AF65-F5344CB8AC3E}">
        <p14:creationId xmlns:p14="http://schemas.microsoft.com/office/powerpoint/2010/main" val="59878574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09800" y="1793081"/>
            <a:ext cx="4646144" cy="3877985"/>
          </a:xfrm>
          <a:prstGeom prst="rect">
            <a:avLst/>
          </a:prstGeom>
          <a:solidFill>
            <a:schemeClr val="bg2"/>
          </a:solidFill>
          <a:ln w="12700">
            <a:solidFill>
              <a:schemeClr val="bg2">
                <a:lumMod val="50000"/>
              </a:schemeClr>
            </a:solidFill>
          </a:ln>
        </p:spPr>
        <p:txBody>
          <a:bodyPr wrap="none" lIns="182880" tIns="91440" rIns="182880" bIns="91440" rtlCol="0">
            <a:spAutoFit/>
          </a:bodyPr>
          <a:lstStyle/>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xdc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std.h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a:t>
            </a:r>
            <a:r>
              <a:rPr lang="en-US" sz="1200" dirty="0">
                <a:latin typeface="Courier10 BT" panose="02070509030505020404" pitchFamily="49" charset="0"/>
                <a:cs typeface="Courier New" pitchFamily="49" charset="0"/>
              </a:rPr>
              <a:t>include &lt;</a:t>
            </a:r>
            <a:r>
              <a:rPr lang="en-US" sz="1200" dirty="0" err="1">
                <a:latin typeface="Courier10 BT" panose="02070509030505020404" pitchFamily="49" charset="0"/>
                <a:cs typeface="Courier New" pitchFamily="49" charset="0"/>
              </a:rPr>
              <a:t>ti</a:t>
            </a:r>
            <a:r>
              <a:rPr lang="en-US" sz="1200" dirty="0">
                <a:latin typeface="Courier10 BT" panose="02070509030505020404" pitchFamily="49" charset="0"/>
                <a:cs typeface="Courier New" pitchFamily="49" charset="0"/>
              </a:rPr>
              <a:t>/</a:t>
            </a:r>
            <a:r>
              <a:rPr lang="en-US" sz="1200" dirty="0" err="1">
                <a:latin typeface="Courier10 BT" panose="02070509030505020404" pitchFamily="49" charset="0"/>
                <a:cs typeface="Courier New" pitchFamily="49" charset="0"/>
              </a:rPr>
              <a:t>ipc</a:t>
            </a:r>
            <a:r>
              <a:rPr lang="en-US" sz="1200" dirty="0">
                <a:latin typeface="Courier10 BT" panose="02070509030505020404" pitchFamily="49" charset="0"/>
                <a:cs typeface="Courier New" pitchFamily="49" charset="0"/>
              </a:rPr>
              <a:t>/</a:t>
            </a:r>
            <a:r>
              <a:rPr lang="en-US" sz="1200" dirty="0" err="1">
                <a:latin typeface="Courier10 BT" panose="02070509030505020404" pitchFamily="49" charset="0"/>
                <a:cs typeface="Courier New" pitchFamily="49" charset="0"/>
              </a:rPr>
              <a:t>MessageQ.h</a:t>
            </a:r>
            <a:r>
              <a:rPr lang="en-US" sz="1200" dirty="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ti</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ipc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SharedRegion.h</a:t>
            </a:r>
            <a:r>
              <a:rPr lang="en-US" sz="1200" dirty="0" smtClean="0">
                <a:latin typeface="Courier10 BT" panose="02070509030505020404" pitchFamily="49" charset="0"/>
                <a:cs typeface="Courier New" pitchFamily="49" charset="0"/>
              </a:rPr>
              <a:t>&gt;</a:t>
            </a:r>
          </a:p>
          <a:p>
            <a:endParaRPr lang="en-US" sz="1200" dirty="0" smtClean="0">
              <a:latin typeface="Courier10 BT" panose="02070509030505020404" pitchFamily="49" charset="0"/>
              <a:cs typeface="Courier New" pitchFamily="49" charset="0"/>
            </a:endParaRPr>
          </a:p>
          <a:p>
            <a:r>
              <a:rPr lang="en-US" sz="1200" dirty="0">
                <a:latin typeface="Courier10 BT" panose="02070509030505020404" pitchFamily="49" charset="0"/>
                <a:cs typeface="Courier New" pitchFamily="49" charset="0"/>
              </a:rPr>
              <a:t>#define HEAP_ID </a:t>
            </a:r>
            <a:r>
              <a:rPr lang="en-US" sz="1200" dirty="0" smtClean="0">
                <a:latin typeface="Courier10 BT" panose="02070509030505020404" pitchFamily="49" charset="0"/>
                <a:cs typeface="Courier New" pitchFamily="49" charset="0"/>
              </a:rPr>
              <a:t>2</a:t>
            </a:r>
          </a:p>
          <a:p>
            <a:endParaRPr lang="en-US" sz="1200" dirty="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Ptr</a:t>
            </a:r>
            <a:r>
              <a:rPr lang="en-US" sz="1200" dirty="0" smtClean="0">
                <a:latin typeface="Courier10 BT" panose="02070509030505020404" pitchFamily="49" charset="0"/>
                <a:cs typeface="Courier New" pitchFamily="49" charset="0"/>
              </a:rPr>
              <a:t> heap;</a:t>
            </a:r>
          </a:p>
          <a:p>
            <a:r>
              <a:rPr lang="en-US" sz="1200" dirty="0" err="1" smtClean="0">
                <a:latin typeface="Courier10 BT" panose="02070509030505020404" pitchFamily="49" charset="0"/>
                <a:cs typeface="Courier New" pitchFamily="49" charset="0"/>
              </a:rPr>
              <a:t>MessageQ_Handle</a:t>
            </a:r>
            <a:r>
              <a:rPr lang="en-US" sz="1200" dirty="0" smtClean="0">
                <a:latin typeface="Courier10 BT" panose="02070509030505020404" pitchFamily="49" charset="0"/>
                <a:cs typeface="Courier New" pitchFamily="49" charset="0"/>
              </a:rPr>
              <a:t> </a:t>
            </a:r>
            <a:r>
              <a:rPr lang="en-US" sz="1200" dirty="0" err="1">
                <a:latin typeface="Courier10 BT" panose="02070509030505020404" pitchFamily="49" charset="0"/>
                <a:cs typeface="Courier New" pitchFamily="49" charset="0"/>
              </a:rPr>
              <a:t>que</a:t>
            </a:r>
            <a:r>
              <a:rPr lang="en-US" sz="1200" dirty="0">
                <a:latin typeface="Courier10 BT" panose="02070509030505020404" pitchFamily="49" charset="0"/>
                <a:cs typeface="Courier New" pitchFamily="49" charset="0"/>
              </a:rPr>
              <a:t>;</a:t>
            </a:r>
          </a:p>
          <a:p>
            <a:r>
              <a:rPr lang="en-US" sz="1200" dirty="0" err="1">
                <a:latin typeface="Courier10 BT" panose="02070509030505020404" pitchFamily="49" charset="0"/>
                <a:cs typeface="Courier New" pitchFamily="49" charset="0"/>
              </a:rPr>
              <a:t>MessageQ_Msg</a:t>
            </a:r>
            <a:r>
              <a:rPr lang="en-US" sz="1200" dirty="0">
                <a:latin typeface="Courier10 BT" panose="02070509030505020404" pitchFamily="49" charset="0"/>
                <a:cs typeface="Courier New" pitchFamily="49" charset="0"/>
              </a:rPr>
              <a:t> </a:t>
            </a:r>
            <a:r>
              <a:rPr lang="en-US" sz="1200" dirty="0" err="1">
                <a:latin typeface="Courier10 BT" panose="02070509030505020404" pitchFamily="49" charset="0"/>
                <a:cs typeface="Courier New" pitchFamily="49" charset="0"/>
              </a:rPr>
              <a:t>msg</a:t>
            </a:r>
            <a:r>
              <a:rPr lang="en-US" sz="1200" dirty="0">
                <a:latin typeface="Courier10 BT" panose="02070509030505020404" pitchFamily="49" charset="0"/>
                <a:cs typeface="Courier New" pitchFamily="49" charset="0"/>
              </a:rPr>
              <a:t>;</a:t>
            </a:r>
          </a:p>
          <a:p>
            <a:endParaRPr lang="en-US" sz="1200" dirty="0">
              <a:latin typeface="Courier10 BT" panose="02070509030505020404" pitchFamily="49" charset="0"/>
              <a:cs typeface="Courier New" pitchFamily="49" charset="0"/>
            </a:endParaRPr>
          </a:p>
          <a:p>
            <a:r>
              <a:rPr lang="en-US" sz="1200" dirty="0" smtClean="0">
                <a:latin typeface="Courier10 BT" panose="02070509030505020404" pitchFamily="49" charset="0"/>
                <a:cs typeface="Courier New" pitchFamily="49" charset="0"/>
              </a:rPr>
              <a:t>heap </a:t>
            </a:r>
            <a:r>
              <a:rPr lang="en-US" sz="1200" dirty="0">
                <a:latin typeface="Courier10 BT" panose="02070509030505020404" pitchFamily="49" charset="0"/>
                <a:cs typeface="Courier New" pitchFamily="49" charset="0"/>
              </a:rPr>
              <a:t>= </a:t>
            </a:r>
            <a:r>
              <a:rPr lang="en-US" sz="1200" dirty="0" err="1">
                <a:latin typeface="Courier10 BT" panose="02070509030505020404" pitchFamily="49" charset="0"/>
                <a:cs typeface="Courier New" pitchFamily="49" charset="0"/>
              </a:rPr>
              <a:t>SharedRegion_getHeap</a:t>
            </a:r>
            <a:r>
              <a:rPr lang="en-US" sz="1200" dirty="0">
                <a:latin typeface="Courier10 BT" panose="02070509030505020404" pitchFamily="49" charset="0"/>
                <a:cs typeface="Courier New" pitchFamily="49" charset="0"/>
              </a:rPr>
              <a:t>(0);</a:t>
            </a:r>
          </a:p>
          <a:p>
            <a:r>
              <a:rPr lang="en-US" sz="1200" b="1" dirty="0" err="1">
                <a:solidFill>
                  <a:schemeClr val="accent5"/>
                </a:solidFill>
                <a:latin typeface="Courier10 BT" panose="02070509030505020404" pitchFamily="49" charset="0"/>
                <a:cs typeface="Courier New" pitchFamily="49" charset="0"/>
              </a:rPr>
              <a:t>MessageQ_registerHeap</a:t>
            </a:r>
            <a:r>
              <a:rPr lang="en-US" sz="1200" dirty="0">
                <a:latin typeface="Courier10 BT" panose="02070509030505020404" pitchFamily="49" charset="0"/>
                <a:cs typeface="Courier New" pitchFamily="49" charset="0"/>
              </a:rPr>
              <a:t>(HEAP_ID, heap);</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que</a:t>
            </a:r>
            <a:r>
              <a:rPr lang="en-US" sz="1200" dirty="0" smtClean="0">
                <a:latin typeface="Courier10 BT" panose="02070509030505020404" pitchFamily="49" charset="0"/>
                <a:cs typeface="Courier New" pitchFamily="49" charset="0"/>
              </a:rPr>
              <a:t> = </a:t>
            </a:r>
            <a:r>
              <a:rPr lang="en-US" sz="1200" b="1" dirty="0" err="1" smtClean="0">
                <a:solidFill>
                  <a:schemeClr val="accent5"/>
                </a:solidFill>
                <a:latin typeface="Courier10 BT" panose="02070509030505020404" pitchFamily="49" charset="0"/>
                <a:cs typeface="Courier New" pitchFamily="49" charset="0"/>
              </a:rPr>
              <a:t>MessageQ_create</a:t>
            </a:r>
            <a:r>
              <a:rPr lang="en-US" sz="1200" dirty="0">
                <a:latin typeface="Courier10 BT" panose="02070509030505020404" pitchFamily="49" charset="0"/>
                <a:cs typeface="Courier New" pitchFamily="49" charset="0"/>
              </a:rPr>
              <a:t>("</a:t>
            </a:r>
            <a:r>
              <a:rPr lang="en-US" sz="1200" dirty="0">
                <a:solidFill>
                  <a:srgbClr val="0B8000"/>
                </a:solidFill>
                <a:latin typeface="Courier10 BT" panose="02070509030505020404" pitchFamily="49" charset="0"/>
                <a:cs typeface="Courier New" pitchFamily="49" charset="0"/>
              </a:rPr>
              <a:t>DSP1.workq</a:t>
            </a:r>
            <a:r>
              <a:rPr lang="en-US" sz="1200" dirty="0">
                <a:latin typeface="Courier10 BT" panose="02070509030505020404" pitchFamily="49" charset="0"/>
                <a:cs typeface="Courier New" pitchFamily="49" charset="0"/>
              </a:rPr>
              <a:t>", </a:t>
            </a:r>
            <a:r>
              <a:rPr lang="en-US" sz="1200" dirty="0" smtClean="0">
                <a:latin typeface="Courier10 BT" panose="02070509030505020404" pitchFamily="49" charset="0"/>
                <a:cs typeface="Courier New" pitchFamily="49" charset="0"/>
              </a:rPr>
              <a:t>NULL);</a:t>
            </a:r>
          </a:p>
          <a:p>
            <a:endParaRPr lang="en-US" sz="1200" dirty="0" smtClean="0">
              <a:latin typeface="Courier10 BT" panose="02070509030505020404" pitchFamily="49" charset="0"/>
              <a:cs typeface="Courier New" pitchFamily="49" charset="0"/>
            </a:endParaRPr>
          </a:p>
          <a:p>
            <a:r>
              <a:rPr lang="en-US" sz="1200" dirty="0" smtClean="0">
                <a:latin typeface="Courier10 BT" panose="02070509030505020404" pitchFamily="49" charset="0"/>
                <a:cs typeface="Courier New" pitchFamily="49" charset="0"/>
              </a:rPr>
              <a:t>while (running) {</a:t>
            </a:r>
          </a:p>
          <a:p>
            <a:r>
              <a:rPr lang="en-US" sz="1200" dirty="0">
                <a:latin typeface="Courier10 BT" panose="02070509030505020404" pitchFamily="49" charset="0"/>
                <a:cs typeface="Courier New" pitchFamily="49" charset="0"/>
              </a:rPr>
              <a:t> </a:t>
            </a:r>
            <a:r>
              <a:rPr lang="en-US" sz="1200" dirty="0" smtClean="0">
                <a:latin typeface="Courier10 BT" panose="02070509030505020404" pitchFamily="49" charset="0"/>
                <a:cs typeface="Courier New" pitchFamily="49" charset="0"/>
              </a:rPr>
              <a:t>   </a:t>
            </a:r>
            <a:r>
              <a:rPr lang="en-US" sz="1200" b="1" dirty="0" err="1" smtClean="0">
                <a:solidFill>
                  <a:schemeClr val="accent5"/>
                </a:solidFill>
                <a:latin typeface="Courier10 BT" panose="02070509030505020404" pitchFamily="49" charset="0"/>
                <a:cs typeface="Courier New" pitchFamily="49" charset="0"/>
              </a:rPr>
              <a:t>MessageQ_get</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que</a:t>
            </a:r>
            <a:r>
              <a:rPr lang="en-US" sz="1200" dirty="0" smtClean="0">
                <a:latin typeface="Courier10 BT" panose="02070509030505020404" pitchFamily="49" charset="0"/>
                <a:cs typeface="Courier New" pitchFamily="49" charset="0"/>
              </a:rPr>
              <a:t>, &amp;</a:t>
            </a:r>
            <a:r>
              <a:rPr lang="en-US" sz="1200" dirty="0" err="1" smtClean="0">
                <a:latin typeface="Courier10 BT" panose="02070509030505020404" pitchFamily="49" charset="0"/>
                <a:cs typeface="Courier New" pitchFamily="49" charset="0"/>
              </a:rPr>
              <a:t>msg</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MessageQ_FOREVER</a:t>
            </a:r>
            <a:r>
              <a:rPr lang="en-US" sz="1200" dirty="0" smtClean="0">
                <a:latin typeface="Courier10 BT" panose="02070509030505020404" pitchFamily="49" charset="0"/>
                <a:cs typeface="Courier New" pitchFamily="49" charset="0"/>
              </a:rPr>
              <a:t>);</a:t>
            </a:r>
          </a:p>
          <a:p>
            <a:r>
              <a:rPr lang="en-US" sz="1200" dirty="0" smtClean="0">
                <a:latin typeface="Courier10 BT" panose="02070509030505020404" pitchFamily="49" charset="0"/>
                <a:cs typeface="Courier New" pitchFamily="49" charset="0"/>
              </a:rPr>
              <a:t>    </a:t>
            </a:r>
            <a:r>
              <a:rPr lang="en-US" sz="1200" dirty="0" smtClean="0">
                <a:solidFill>
                  <a:srgbClr val="0B8000"/>
                </a:solidFill>
                <a:latin typeface="Courier10 BT" panose="02070509030505020404" pitchFamily="49" charset="0"/>
                <a:cs typeface="Courier New" pitchFamily="49" charset="0"/>
              </a:rPr>
              <a:t>/* read payload */</a:t>
            </a:r>
          </a:p>
          <a:p>
            <a:r>
              <a:rPr lang="en-US" sz="1200" dirty="0" smtClean="0">
                <a:latin typeface="Courier10 BT" panose="02070509030505020404" pitchFamily="49" charset="0"/>
                <a:cs typeface="Courier New" pitchFamily="49" charset="0"/>
              </a:rPr>
              <a:t>    </a:t>
            </a:r>
            <a:r>
              <a:rPr lang="en-US" sz="1200" b="1" dirty="0" err="1" smtClean="0">
                <a:solidFill>
                  <a:schemeClr val="accent5"/>
                </a:solidFill>
                <a:latin typeface="Courier10 BT" panose="02070509030505020404" pitchFamily="49" charset="0"/>
                <a:cs typeface="Courier New" pitchFamily="49" charset="0"/>
              </a:rPr>
              <a:t>MessageQ_free</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msg</a:t>
            </a:r>
            <a:r>
              <a:rPr lang="en-US" sz="1200" dirty="0" smtClean="0">
                <a:latin typeface="Courier10 BT" panose="02070509030505020404" pitchFamily="49" charset="0"/>
                <a:cs typeface="Courier New" pitchFamily="49" charset="0"/>
              </a:rPr>
              <a:t>);</a:t>
            </a:r>
          </a:p>
          <a:p>
            <a:r>
              <a:rPr lang="en-US" sz="1200" dirty="0">
                <a:latin typeface="Courier10 BT" panose="02070509030505020404" pitchFamily="49" charset="0"/>
                <a:cs typeface="Courier New" pitchFamily="49" charset="0"/>
              </a:rPr>
              <a:t>}</a:t>
            </a:r>
            <a:endParaRPr lang="en-US" sz="1200" dirty="0" smtClean="0">
              <a:latin typeface="Courier10 BT" panose="02070509030505020404" pitchFamily="49" charset="0"/>
              <a:cs typeface="Courier New" pitchFamily="49" charset="0"/>
            </a:endParaRPr>
          </a:p>
        </p:txBody>
      </p:sp>
      <p:sp>
        <p:nvSpPr>
          <p:cNvPr id="2" name="Title 1"/>
          <p:cNvSpPr>
            <a:spLocks noGrp="1"/>
          </p:cNvSpPr>
          <p:nvPr>
            <p:ph type="title"/>
          </p:nvPr>
        </p:nvSpPr>
        <p:spPr/>
        <p:txBody>
          <a:bodyPr/>
          <a:lstStyle/>
          <a:p>
            <a:r>
              <a:rPr lang="en-US" dirty="0" err="1" smtClean="0"/>
              <a:t>MessageQ</a:t>
            </a:r>
            <a:r>
              <a:rPr lang="en-US" dirty="0"/>
              <a:t> </a:t>
            </a:r>
            <a:r>
              <a:rPr lang="en-US" dirty="0" smtClean="0"/>
              <a:t>– reader/writer</a:t>
            </a:r>
            <a:endParaRPr lang="en-US" dirty="0"/>
          </a:p>
        </p:txBody>
      </p:sp>
      <p:sp>
        <p:nvSpPr>
          <p:cNvPr id="5" name="Footer Placeholder 4"/>
          <p:cNvSpPr>
            <a:spLocks noGrp="1"/>
          </p:cNvSpPr>
          <p:nvPr>
            <p:ph type="ftr" sz="quarter" idx="11"/>
          </p:nvPr>
        </p:nvSpPr>
        <p:spPr/>
        <p:txBody>
          <a:bodyPr/>
          <a:lstStyle/>
          <a:p>
            <a:r>
              <a:rPr lang="en-US" smtClean="0"/>
              <a:t>IPC 3.30</a:t>
            </a:r>
            <a:endParaRPr lang="en-US" dirty="0"/>
          </a:p>
        </p:txBody>
      </p:sp>
      <p:sp>
        <p:nvSpPr>
          <p:cNvPr id="7" name="TextBox 6"/>
          <p:cNvSpPr txBox="1"/>
          <p:nvPr/>
        </p:nvSpPr>
        <p:spPr>
          <a:xfrm>
            <a:off x="2209800" y="1452294"/>
            <a:ext cx="1539845" cy="369332"/>
          </a:xfrm>
          <a:prstGeom prst="rect">
            <a:avLst/>
          </a:prstGeom>
          <a:noFill/>
        </p:spPr>
        <p:txBody>
          <a:bodyPr wrap="none" rtlCol="0">
            <a:spAutoFit/>
          </a:bodyPr>
          <a:lstStyle/>
          <a:p>
            <a:r>
              <a:rPr lang="en-US" dirty="0" smtClean="0"/>
              <a:t>DSP (reader)</a:t>
            </a:r>
            <a:endParaRPr lang="en-US" dirty="0"/>
          </a:p>
        </p:txBody>
      </p:sp>
      <p:sp>
        <p:nvSpPr>
          <p:cNvPr id="3" name="Slide Number Placeholder 2"/>
          <p:cNvSpPr>
            <a:spLocks noGrp="1"/>
          </p:cNvSpPr>
          <p:nvPr>
            <p:ph type="sldNum" sz="quarter" idx="12"/>
          </p:nvPr>
        </p:nvSpPr>
        <p:spPr/>
        <p:txBody>
          <a:bodyPr/>
          <a:lstStyle/>
          <a:p>
            <a:fld id="{A97B22F1-799A-47A3-B766-9721632424EC}" type="slidenum">
              <a:rPr lang="en-US" smtClean="0"/>
              <a:pPr/>
              <a:t>26</a:t>
            </a:fld>
            <a:endParaRPr lang="en-US"/>
          </a:p>
        </p:txBody>
      </p:sp>
    </p:spTree>
    <p:extLst>
      <p:ext uri="{BB962C8B-B14F-4D97-AF65-F5344CB8AC3E}">
        <p14:creationId xmlns:p14="http://schemas.microsoft.com/office/powerpoint/2010/main" val="24525969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MessageQ</a:t>
            </a:r>
            <a:r>
              <a:rPr lang="en-US" dirty="0" smtClean="0"/>
              <a:t> – client/server</a:t>
            </a:r>
            <a:endParaRPr lang="en-US" dirty="0"/>
          </a:p>
        </p:txBody>
      </p:sp>
      <p:sp>
        <p:nvSpPr>
          <p:cNvPr id="694275" name="Rectangle 3"/>
          <p:cNvSpPr>
            <a:spLocks noGrp="1" noChangeArrowheads="1"/>
          </p:cNvSpPr>
          <p:nvPr>
            <p:ph idx="1"/>
          </p:nvPr>
        </p:nvSpPr>
        <p:spPr/>
        <p:txBody>
          <a:bodyPr>
            <a:normAutofit fontScale="92500" lnSpcReduction="10000"/>
          </a:bodyPr>
          <a:lstStyle/>
          <a:p>
            <a:r>
              <a:rPr lang="en-US" dirty="0" smtClean="0"/>
              <a:t>IPU </a:t>
            </a:r>
            <a:r>
              <a:rPr lang="en-US" dirty="0" smtClean="0">
                <a:sym typeface="Wingdings" pitchFamily="2" charset="2"/>
              </a:rPr>
              <a:t> DSP  IPU</a:t>
            </a:r>
          </a:p>
          <a:p>
            <a:pPr lvl="1"/>
            <a:r>
              <a:rPr lang="en-US" dirty="0" smtClean="0">
                <a:sym typeface="Wingdings" pitchFamily="2" charset="2"/>
              </a:rPr>
              <a:t>Send a message from IPU to DSP and back again (round trip message)</a:t>
            </a:r>
            <a:endParaRPr lang="en-US" dirty="0" smtClean="0"/>
          </a:p>
          <a:p>
            <a:pPr lvl="1"/>
            <a:r>
              <a:rPr lang="en-US" dirty="0" smtClean="0"/>
              <a:t>Both processors create a message queue</a:t>
            </a:r>
          </a:p>
          <a:p>
            <a:r>
              <a:rPr lang="en-US" dirty="0" smtClean="0"/>
              <a:t>IPU processor will...</a:t>
            </a:r>
          </a:p>
          <a:p>
            <a:pPr lvl="1"/>
            <a:r>
              <a:rPr lang="en-US" sz="1600" dirty="0" smtClean="0"/>
              <a:t>allocate a message</a:t>
            </a:r>
          </a:p>
          <a:p>
            <a:pPr lvl="1"/>
            <a:r>
              <a:rPr lang="en-US" sz="1600" dirty="0" smtClean="0"/>
              <a:t>write the payload</a:t>
            </a:r>
          </a:p>
          <a:p>
            <a:pPr lvl="1"/>
            <a:r>
              <a:rPr lang="en-US" sz="1600" dirty="0" smtClean="0"/>
              <a:t>send message</a:t>
            </a:r>
          </a:p>
          <a:p>
            <a:pPr lvl="1"/>
            <a:r>
              <a:rPr lang="en-US" sz="1600" dirty="0" smtClean="0"/>
              <a:t>wait for return message</a:t>
            </a:r>
          </a:p>
          <a:p>
            <a:pPr lvl="1"/>
            <a:r>
              <a:rPr lang="en-US" sz="1600" dirty="0" smtClean="0"/>
              <a:t>read payload</a:t>
            </a:r>
          </a:p>
          <a:p>
            <a:pPr lvl="1"/>
            <a:r>
              <a:rPr lang="en-US" sz="1600" dirty="0" smtClean="0"/>
              <a:t>free the message</a:t>
            </a:r>
          </a:p>
          <a:p>
            <a:r>
              <a:rPr lang="en-US" dirty="0" smtClean="0"/>
              <a:t>DSP processor will...</a:t>
            </a:r>
          </a:p>
          <a:p>
            <a:pPr lvl="1"/>
            <a:r>
              <a:rPr lang="en-US" sz="1600" dirty="0" smtClean="0"/>
              <a:t>wait for message</a:t>
            </a:r>
          </a:p>
          <a:p>
            <a:pPr lvl="1"/>
            <a:r>
              <a:rPr lang="en-US" sz="1600" dirty="0" smtClean="0"/>
              <a:t>read the payload</a:t>
            </a:r>
          </a:p>
          <a:p>
            <a:pPr lvl="1"/>
            <a:r>
              <a:rPr lang="en-US" sz="1600" dirty="0" smtClean="0"/>
              <a:t>write new payload</a:t>
            </a:r>
          </a:p>
          <a:p>
            <a:pPr lvl="1"/>
            <a:r>
              <a:rPr lang="en-US" sz="1600" dirty="0" smtClean="0"/>
              <a:t>send message</a:t>
            </a: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27</a:t>
            </a:fld>
            <a:endParaRPr lang="en-US" dirty="0"/>
          </a:p>
        </p:txBody>
      </p:sp>
    </p:spTree>
    <p:extLst>
      <p:ext uri="{BB962C8B-B14F-4D97-AF65-F5344CB8AC3E}">
        <p14:creationId xmlns:p14="http://schemas.microsoft.com/office/powerpoint/2010/main" val="324623744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MessageQ</a:t>
            </a:r>
            <a:r>
              <a:rPr lang="en-US" dirty="0" smtClean="0"/>
              <a:t> – client/server</a:t>
            </a:r>
            <a:endParaRPr lang="en-US" dirty="0"/>
          </a:p>
        </p:txBody>
      </p:sp>
      <p:sp>
        <p:nvSpPr>
          <p:cNvPr id="2" name="Content Placeholder 1"/>
          <p:cNvSpPr>
            <a:spLocks noGrp="1"/>
          </p:cNvSpPr>
          <p:nvPr>
            <p:ph idx="1"/>
          </p:nvPr>
        </p:nvSpPr>
        <p:spPr/>
        <p:txBody>
          <a:bodyPr/>
          <a:lstStyle/>
          <a:p>
            <a:r>
              <a:rPr lang="en-US" dirty="0" smtClean="0"/>
              <a:t>IPU </a:t>
            </a:r>
            <a:r>
              <a:rPr lang="en-US" dirty="0" smtClean="0">
                <a:sym typeface="Wingdings" panose="05000000000000000000" pitchFamily="2" charset="2"/>
              </a:rPr>
              <a:t> DSP  IPU</a:t>
            </a:r>
            <a:endParaRPr lang="en-US" dirty="0"/>
          </a:p>
        </p:txBody>
      </p:sp>
      <p:sp>
        <p:nvSpPr>
          <p:cNvPr id="9" name="Footer Placeholder 8"/>
          <p:cNvSpPr>
            <a:spLocks noGrp="1"/>
          </p:cNvSpPr>
          <p:nvPr>
            <p:ph type="ftr" sz="quarter" idx="11"/>
          </p:nvPr>
        </p:nvSpPr>
        <p:spPr/>
        <p:txBody>
          <a:bodyPr/>
          <a:lstStyle/>
          <a:p>
            <a:r>
              <a:rPr lang="en-US" smtClean="0"/>
              <a:t>IPC 3.30</a:t>
            </a:r>
            <a:endParaRPr lang="en-US" dirty="0"/>
          </a:p>
        </p:txBody>
      </p:sp>
      <p:sp>
        <p:nvSpPr>
          <p:cNvPr id="7" name="Rectangle 6"/>
          <p:cNvSpPr/>
          <p:nvPr/>
        </p:nvSpPr>
        <p:spPr>
          <a:xfrm>
            <a:off x="3209192" y="1884776"/>
            <a:ext cx="1447800" cy="11317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00400" y="1884776"/>
            <a:ext cx="1456592" cy="390134"/>
          </a:xfrm>
          <a:prstGeom prst="rect">
            <a:avLst/>
          </a:prstGeom>
          <a:solidFill>
            <a:srgbClr val="D4ECBA"/>
          </a:solidFill>
          <a:ln w="12700">
            <a:solidFill>
              <a:schemeClr val="tx1"/>
            </a:solidFill>
          </a:ln>
        </p:spPr>
        <p:txBody>
          <a:bodyPr wrap="square" rtlCol="0">
            <a:noAutofit/>
          </a:bodyPr>
          <a:lstStyle/>
          <a:p>
            <a:pPr algn="ctr"/>
            <a:r>
              <a:rPr lang="en-US" sz="1000" dirty="0" smtClean="0"/>
              <a:t>Reserved</a:t>
            </a:r>
          </a:p>
          <a:p>
            <a:pPr algn="ctr"/>
            <a:r>
              <a:rPr lang="en-US" sz="1000" dirty="0" smtClean="0"/>
              <a:t>Header</a:t>
            </a:r>
            <a:endParaRPr lang="en-US" sz="1000" dirty="0"/>
          </a:p>
        </p:txBody>
      </p:sp>
      <p:sp>
        <p:nvSpPr>
          <p:cNvPr id="10" name="TextBox 9"/>
          <p:cNvSpPr txBox="1"/>
          <p:nvPr/>
        </p:nvSpPr>
        <p:spPr>
          <a:xfrm>
            <a:off x="3200400" y="2274910"/>
            <a:ext cx="1456592" cy="741662"/>
          </a:xfrm>
          <a:prstGeom prst="rect">
            <a:avLst/>
          </a:prstGeom>
          <a:solidFill>
            <a:srgbClr val="C5E2FF"/>
          </a:solidFill>
          <a:ln w="12700">
            <a:solidFill>
              <a:schemeClr val="tx1"/>
            </a:solidFill>
          </a:ln>
        </p:spPr>
        <p:txBody>
          <a:bodyPr wrap="square" rtlCol="0" anchor="ctr" anchorCtr="0">
            <a:noAutofit/>
          </a:bodyPr>
          <a:lstStyle/>
          <a:p>
            <a:pPr algn="ctr"/>
            <a:r>
              <a:rPr lang="en-US" sz="1000" dirty="0" smtClean="0"/>
              <a:t>sr0: </a:t>
            </a:r>
            <a:r>
              <a:rPr lang="en-US" sz="1000" dirty="0" err="1" smtClean="0"/>
              <a:t>HeapMemMP</a:t>
            </a:r>
            <a:endParaRPr lang="en-US" sz="1000" dirty="0"/>
          </a:p>
        </p:txBody>
      </p:sp>
      <p:sp>
        <p:nvSpPr>
          <p:cNvPr id="11" name="TextBox 10"/>
          <p:cNvSpPr txBox="1"/>
          <p:nvPr/>
        </p:nvSpPr>
        <p:spPr>
          <a:xfrm>
            <a:off x="3200400" y="1658779"/>
            <a:ext cx="1447800" cy="246221"/>
          </a:xfrm>
          <a:prstGeom prst="rect">
            <a:avLst/>
          </a:prstGeom>
          <a:noFill/>
          <a:ln w="0">
            <a:noFill/>
          </a:ln>
        </p:spPr>
        <p:txBody>
          <a:bodyPr wrap="square" rtlCol="0">
            <a:spAutoFit/>
          </a:bodyPr>
          <a:lstStyle/>
          <a:p>
            <a:pPr algn="ctr"/>
            <a:r>
              <a:rPr lang="en-US" sz="1000" dirty="0" err="1" smtClean="0"/>
              <a:t>SharedRegion</a:t>
            </a:r>
            <a:r>
              <a:rPr lang="en-US" sz="1000" dirty="0" smtClean="0"/>
              <a:t> #0</a:t>
            </a:r>
            <a:endParaRPr lang="en-US" sz="1000" dirty="0"/>
          </a:p>
        </p:txBody>
      </p:sp>
      <p:sp>
        <p:nvSpPr>
          <p:cNvPr id="13" name="TextBox 12"/>
          <p:cNvSpPr txBox="1"/>
          <p:nvPr/>
        </p:nvSpPr>
        <p:spPr>
          <a:xfrm>
            <a:off x="685798" y="1847943"/>
            <a:ext cx="1181099" cy="533400"/>
          </a:xfrm>
          <a:prstGeom prst="rect">
            <a:avLst/>
          </a:prstGeom>
          <a:solidFill>
            <a:srgbClr val="FFCC66"/>
          </a:solidFill>
          <a:ln w="12700">
            <a:solidFill>
              <a:schemeClr val="tx1"/>
            </a:solidFill>
          </a:ln>
        </p:spPr>
        <p:txBody>
          <a:bodyPr wrap="square" rtlCol="0" anchor="ctr" anchorCtr="0">
            <a:noAutofit/>
          </a:bodyPr>
          <a:lstStyle/>
          <a:p>
            <a:pPr algn="ctr"/>
            <a:r>
              <a:rPr lang="en-US" sz="1000" dirty="0" err="1" smtClean="0"/>
              <a:t>MessageQ</a:t>
            </a:r>
            <a:endParaRPr lang="en-US" sz="1000" dirty="0"/>
          </a:p>
        </p:txBody>
      </p:sp>
      <p:sp>
        <p:nvSpPr>
          <p:cNvPr id="22" name="TextBox 21"/>
          <p:cNvSpPr txBox="1"/>
          <p:nvPr/>
        </p:nvSpPr>
        <p:spPr>
          <a:xfrm>
            <a:off x="6043246" y="2112341"/>
            <a:ext cx="1181099" cy="533400"/>
          </a:xfrm>
          <a:prstGeom prst="rect">
            <a:avLst/>
          </a:prstGeom>
          <a:solidFill>
            <a:srgbClr val="FFCC66"/>
          </a:solidFill>
          <a:ln w="12700">
            <a:solidFill>
              <a:schemeClr val="tx1"/>
            </a:solidFill>
          </a:ln>
        </p:spPr>
        <p:txBody>
          <a:bodyPr wrap="square" rtlCol="0" anchor="ctr" anchorCtr="0">
            <a:noAutofit/>
          </a:bodyPr>
          <a:lstStyle/>
          <a:p>
            <a:pPr algn="ctr"/>
            <a:r>
              <a:rPr lang="en-US" sz="1000" dirty="0" err="1" smtClean="0"/>
              <a:t>MessageQ</a:t>
            </a:r>
            <a:endParaRPr lang="en-US" sz="1000" dirty="0"/>
          </a:p>
        </p:txBody>
      </p:sp>
      <p:sp>
        <p:nvSpPr>
          <p:cNvPr id="26" name="TextBox 25"/>
          <p:cNvSpPr txBox="1"/>
          <p:nvPr/>
        </p:nvSpPr>
        <p:spPr>
          <a:xfrm>
            <a:off x="962754" y="1524786"/>
            <a:ext cx="627186" cy="276999"/>
          </a:xfrm>
          <a:prstGeom prst="rect">
            <a:avLst/>
          </a:prstGeom>
          <a:noFill/>
          <a:ln w="0">
            <a:noFill/>
          </a:ln>
        </p:spPr>
        <p:txBody>
          <a:bodyPr wrap="square" rtlCol="0">
            <a:spAutoFit/>
          </a:bodyPr>
          <a:lstStyle/>
          <a:p>
            <a:pPr algn="ctr"/>
            <a:r>
              <a:rPr lang="en-US" sz="1200" b="1" u="sng" dirty="0" smtClean="0"/>
              <a:t>IPU</a:t>
            </a:r>
            <a:endParaRPr lang="en-US" sz="1200" b="1" u="sng" dirty="0"/>
          </a:p>
        </p:txBody>
      </p:sp>
      <p:sp>
        <p:nvSpPr>
          <p:cNvPr id="27" name="TextBox 26"/>
          <p:cNvSpPr txBox="1"/>
          <p:nvPr/>
        </p:nvSpPr>
        <p:spPr>
          <a:xfrm>
            <a:off x="6306200" y="1723861"/>
            <a:ext cx="627186" cy="276999"/>
          </a:xfrm>
          <a:prstGeom prst="rect">
            <a:avLst/>
          </a:prstGeom>
          <a:noFill/>
          <a:ln w="0">
            <a:noFill/>
          </a:ln>
        </p:spPr>
        <p:txBody>
          <a:bodyPr wrap="square" rtlCol="0">
            <a:spAutoFit/>
          </a:bodyPr>
          <a:lstStyle/>
          <a:p>
            <a:pPr algn="ctr"/>
            <a:r>
              <a:rPr lang="en-US" sz="1200" b="1" u="sng" dirty="0" smtClean="0"/>
              <a:t>DSP</a:t>
            </a:r>
            <a:endParaRPr lang="en-US" sz="1200" b="1" u="sng" dirty="0"/>
          </a:p>
        </p:txBody>
      </p:sp>
      <p:sp>
        <p:nvSpPr>
          <p:cNvPr id="28" name="TextBox 27"/>
          <p:cNvSpPr txBox="1"/>
          <p:nvPr/>
        </p:nvSpPr>
        <p:spPr>
          <a:xfrm>
            <a:off x="5181600" y="4026320"/>
            <a:ext cx="1181099" cy="533400"/>
          </a:xfrm>
          <a:prstGeom prst="rect">
            <a:avLst/>
          </a:prstGeom>
          <a:solidFill>
            <a:srgbClr val="FFCC66"/>
          </a:solidFill>
          <a:ln w="12700">
            <a:solidFill>
              <a:schemeClr val="tx1"/>
            </a:solidFill>
          </a:ln>
        </p:spPr>
        <p:txBody>
          <a:bodyPr wrap="square" rtlCol="0" anchor="ctr" anchorCtr="0">
            <a:noAutofit/>
          </a:bodyPr>
          <a:lstStyle/>
          <a:p>
            <a:pPr algn="ctr"/>
            <a:r>
              <a:rPr lang="en-US" sz="1000" u="sng" dirty="0" err="1" smtClean="0"/>
              <a:t>DSP.workq</a:t>
            </a:r>
            <a:r>
              <a:rPr lang="en-US" sz="1000" u="sng" dirty="0" smtClean="0"/>
              <a:t>: </a:t>
            </a:r>
            <a:r>
              <a:rPr lang="en-US" sz="1000" u="sng" dirty="0" err="1" smtClean="0"/>
              <a:t>MessageQ</a:t>
            </a:r>
            <a:endParaRPr lang="en-US" sz="1000" u="sng" dirty="0"/>
          </a:p>
        </p:txBody>
      </p:sp>
      <p:sp>
        <p:nvSpPr>
          <p:cNvPr id="30" name="TextBox 29"/>
          <p:cNvSpPr txBox="1"/>
          <p:nvPr/>
        </p:nvSpPr>
        <p:spPr>
          <a:xfrm>
            <a:off x="380999" y="3891828"/>
            <a:ext cx="1880817" cy="400110"/>
          </a:xfrm>
          <a:prstGeom prst="rect">
            <a:avLst/>
          </a:prstGeom>
          <a:noFill/>
          <a:ln w="12700">
            <a:solidFill>
              <a:schemeClr val="tx1"/>
            </a:solidFill>
          </a:ln>
        </p:spPr>
        <p:txBody>
          <a:bodyPr wrap="square" rtlCol="0" anchor="ctr" anchorCtr="0">
            <a:spAutoFit/>
          </a:bodyPr>
          <a:lstStyle/>
          <a:p>
            <a:r>
              <a:rPr lang="en-US" sz="1000" b="1" dirty="0" err="1" smtClean="0">
                <a:latin typeface="Courier New" pitchFamily="49" charset="0"/>
                <a:cs typeface="Courier New" pitchFamily="49" charset="0"/>
              </a:rPr>
              <a:t>MessageQ_staticMsgInit</a:t>
            </a:r>
            <a:endParaRPr lang="en-US" sz="1000" b="1" dirty="0" smtClean="0">
              <a:latin typeface="Courier New" pitchFamily="49" charset="0"/>
              <a:cs typeface="Courier New" pitchFamily="49" charset="0"/>
            </a:endParaRPr>
          </a:p>
          <a:p>
            <a:r>
              <a:rPr lang="en-US" sz="1000" b="1" dirty="0" err="1" smtClean="0">
                <a:latin typeface="Courier New" pitchFamily="49" charset="0"/>
                <a:cs typeface="Courier New" pitchFamily="49" charset="0"/>
              </a:rPr>
              <a:t>MessageQ_setReplyQueue</a:t>
            </a:r>
            <a:endParaRPr lang="en-US" sz="1000" b="1" dirty="0" smtClean="0">
              <a:latin typeface="Courier New" pitchFamily="49" charset="0"/>
              <a:cs typeface="Courier New" pitchFamily="49" charset="0"/>
            </a:endParaRPr>
          </a:p>
        </p:txBody>
      </p:sp>
      <p:sp>
        <p:nvSpPr>
          <p:cNvPr id="31" name="TextBox 30"/>
          <p:cNvSpPr txBox="1"/>
          <p:nvPr/>
        </p:nvSpPr>
        <p:spPr>
          <a:xfrm>
            <a:off x="600074" y="4695752"/>
            <a:ext cx="1447799"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MessageQ_put</a:t>
            </a:r>
            <a:endParaRPr lang="en-US" sz="1000" b="1" dirty="0" smtClean="0">
              <a:latin typeface="Courier New" pitchFamily="49" charset="0"/>
              <a:cs typeface="Courier New" pitchFamily="49" charset="0"/>
            </a:endParaRPr>
          </a:p>
        </p:txBody>
      </p:sp>
      <p:sp>
        <p:nvSpPr>
          <p:cNvPr id="32" name="TextBox 31"/>
          <p:cNvSpPr txBox="1"/>
          <p:nvPr/>
        </p:nvSpPr>
        <p:spPr>
          <a:xfrm>
            <a:off x="597507" y="2551369"/>
            <a:ext cx="1447799" cy="276999"/>
          </a:xfrm>
          <a:prstGeom prst="rect">
            <a:avLst/>
          </a:prstGeom>
          <a:noFill/>
          <a:ln w="12700">
            <a:solidFill>
              <a:schemeClr val="tx1"/>
            </a:solidFill>
          </a:ln>
        </p:spPr>
        <p:txBody>
          <a:bodyPr wrap="square" rtlCol="0" anchor="ctr" anchorCtr="0">
            <a:spAutoFit/>
          </a:bodyPr>
          <a:lstStyle/>
          <a:p>
            <a:pPr algn="ctr"/>
            <a:r>
              <a:rPr lang="en-US" sz="1200" dirty="0" smtClean="0"/>
              <a:t>Client</a:t>
            </a:r>
          </a:p>
        </p:txBody>
      </p:sp>
      <p:sp>
        <p:nvSpPr>
          <p:cNvPr id="42" name="TextBox 41"/>
          <p:cNvSpPr txBox="1"/>
          <p:nvPr/>
        </p:nvSpPr>
        <p:spPr>
          <a:xfrm>
            <a:off x="6972532" y="3430019"/>
            <a:ext cx="1447799" cy="276999"/>
          </a:xfrm>
          <a:prstGeom prst="rect">
            <a:avLst/>
          </a:prstGeom>
          <a:noFill/>
          <a:ln w="12700">
            <a:solidFill>
              <a:schemeClr val="tx1"/>
            </a:solidFill>
          </a:ln>
        </p:spPr>
        <p:txBody>
          <a:bodyPr wrap="square" rtlCol="0" anchor="ctr" anchorCtr="0">
            <a:spAutoFit/>
          </a:bodyPr>
          <a:lstStyle/>
          <a:p>
            <a:pPr algn="ctr"/>
            <a:r>
              <a:rPr lang="en-US" sz="1200" dirty="0" smtClean="0"/>
              <a:t>Server</a:t>
            </a:r>
          </a:p>
        </p:txBody>
      </p:sp>
      <p:sp>
        <p:nvSpPr>
          <p:cNvPr id="43" name="TextBox 42"/>
          <p:cNvSpPr txBox="1"/>
          <p:nvPr/>
        </p:nvSpPr>
        <p:spPr>
          <a:xfrm>
            <a:off x="6972142" y="4063502"/>
            <a:ext cx="1448189"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MessageQ_get</a:t>
            </a:r>
            <a:endParaRPr lang="en-US" sz="1000" b="1" dirty="0" smtClean="0">
              <a:latin typeface="Courier New" pitchFamily="49" charset="0"/>
              <a:cs typeface="Courier New" pitchFamily="49" charset="0"/>
            </a:endParaRPr>
          </a:p>
        </p:txBody>
      </p:sp>
      <p:sp>
        <p:nvSpPr>
          <p:cNvPr id="44" name="TextBox 43"/>
          <p:cNvSpPr txBox="1"/>
          <p:nvPr/>
        </p:nvSpPr>
        <p:spPr>
          <a:xfrm>
            <a:off x="6716499" y="4941973"/>
            <a:ext cx="1959865" cy="400110"/>
          </a:xfrm>
          <a:prstGeom prst="rect">
            <a:avLst/>
          </a:prstGeom>
          <a:noFill/>
          <a:ln w="12700">
            <a:solidFill>
              <a:schemeClr val="tx1"/>
            </a:solidFill>
          </a:ln>
        </p:spPr>
        <p:txBody>
          <a:bodyPr wrap="square" rtlCol="0" anchor="ctr" anchorCtr="0">
            <a:spAutoFit/>
          </a:bodyPr>
          <a:lstStyle/>
          <a:p>
            <a:r>
              <a:rPr lang="en-US" sz="1000" b="1" dirty="0" err="1" smtClean="0">
                <a:latin typeface="Courier New" pitchFamily="49" charset="0"/>
                <a:cs typeface="Courier New" pitchFamily="49" charset="0"/>
              </a:rPr>
              <a:t>MessageQ_getReplyQueue</a:t>
            </a:r>
            <a:endParaRPr lang="en-US" sz="1000" b="1" dirty="0" smtClean="0">
              <a:latin typeface="Courier New" pitchFamily="49" charset="0"/>
              <a:cs typeface="Courier New" pitchFamily="49" charset="0"/>
            </a:endParaRPr>
          </a:p>
          <a:p>
            <a:r>
              <a:rPr lang="en-US" sz="1000" b="1" dirty="0" err="1" smtClean="0">
                <a:latin typeface="Courier New" pitchFamily="49" charset="0"/>
                <a:cs typeface="Courier New" pitchFamily="49" charset="0"/>
              </a:rPr>
              <a:t>MessageQ_put</a:t>
            </a:r>
            <a:endParaRPr lang="en-US" sz="1000" b="1" dirty="0" smtClean="0">
              <a:latin typeface="Courier New" pitchFamily="49" charset="0"/>
              <a:cs typeface="Courier New" pitchFamily="49" charset="0"/>
            </a:endParaRPr>
          </a:p>
        </p:txBody>
      </p:sp>
      <p:cxnSp>
        <p:nvCxnSpPr>
          <p:cNvPr id="4" name="Straight Connector 3"/>
          <p:cNvCxnSpPr>
            <a:stCxn id="32" idx="2"/>
            <a:endCxn id="81" idx="0"/>
          </p:cNvCxnSpPr>
          <p:nvPr/>
        </p:nvCxnSpPr>
        <p:spPr>
          <a:xfrm>
            <a:off x="1321407" y="2828368"/>
            <a:ext cx="1284" cy="357897"/>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2"/>
            <a:endCxn id="31" idx="0"/>
          </p:cNvCxnSpPr>
          <p:nvPr/>
        </p:nvCxnSpPr>
        <p:spPr>
          <a:xfrm>
            <a:off x="1321408" y="4291938"/>
            <a:ext cx="2566" cy="403814"/>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323972" y="3517787"/>
            <a:ext cx="937845" cy="246221"/>
            <a:chOff x="1323972" y="3517787"/>
            <a:chExt cx="937845" cy="246221"/>
          </a:xfrm>
        </p:grpSpPr>
        <p:sp>
          <p:nvSpPr>
            <p:cNvPr id="33" name="TextBox 32"/>
            <p:cNvSpPr txBox="1"/>
            <p:nvPr/>
          </p:nvSpPr>
          <p:spPr>
            <a:xfrm>
              <a:off x="1661010" y="3517787"/>
              <a:ext cx="600807" cy="246221"/>
            </a:xfrm>
            <a:prstGeom prst="rect">
              <a:avLst/>
            </a:prstGeom>
            <a:solidFill>
              <a:srgbClr val="C5E2FF"/>
            </a:solidFill>
            <a:ln w="12700">
              <a:solidFill>
                <a:schemeClr val="tx1"/>
              </a:solidFill>
            </a:ln>
          </p:spPr>
          <p:txBody>
            <a:bodyPr wrap="square" rtlCol="0" anchor="ctr" anchorCtr="0">
              <a:spAutoFit/>
            </a:bodyPr>
            <a:lstStyle/>
            <a:p>
              <a:pPr algn="ctr"/>
              <a:r>
                <a:rPr lang="en-US" sz="1000" dirty="0" err="1" smtClean="0">
                  <a:latin typeface="Courier New" pitchFamily="49" charset="0"/>
                  <a:cs typeface="Courier New" pitchFamily="49" charset="0"/>
                </a:rPr>
                <a:t>msg</a:t>
              </a:r>
              <a:endParaRPr lang="en-US" sz="1000" dirty="0" smtClean="0">
                <a:latin typeface="Courier New" pitchFamily="49" charset="0"/>
                <a:cs typeface="Courier New" pitchFamily="49" charset="0"/>
              </a:endParaRPr>
            </a:p>
          </p:txBody>
        </p:sp>
        <p:cxnSp>
          <p:nvCxnSpPr>
            <p:cNvPr id="14" name="Straight Connector 13"/>
            <p:cNvCxnSpPr>
              <a:endCxn id="33" idx="1"/>
            </p:cNvCxnSpPr>
            <p:nvPr/>
          </p:nvCxnSpPr>
          <p:spPr>
            <a:xfrm flipV="1">
              <a:off x="1323972" y="3640898"/>
              <a:ext cx="337038" cy="60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42" idx="2"/>
          </p:cNvCxnSpPr>
          <p:nvPr/>
        </p:nvCxnSpPr>
        <p:spPr>
          <a:xfrm>
            <a:off x="7696432" y="3707018"/>
            <a:ext cx="0" cy="356484"/>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3" idx="2"/>
            <a:endCxn id="44" idx="0"/>
          </p:cNvCxnSpPr>
          <p:nvPr/>
        </p:nvCxnSpPr>
        <p:spPr>
          <a:xfrm>
            <a:off x="7696237" y="4309723"/>
            <a:ext cx="195" cy="632250"/>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696432" y="4487710"/>
            <a:ext cx="969032" cy="246221"/>
            <a:chOff x="7696432" y="4487710"/>
            <a:chExt cx="969032" cy="246221"/>
          </a:xfrm>
        </p:grpSpPr>
        <p:sp>
          <p:nvSpPr>
            <p:cNvPr id="45" name="TextBox 44"/>
            <p:cNvSpPr txBox="1"/>
            <p:nvPr/>
          </p:nvSpPr>
          <p:spPr>
            <a:xfrm>
              <a:off x="8064657" y="4487710"/>
              <a:ext cx="600807" cy="246221"/>
            </a:xfrm>
            <a:prstGeom prst="rect">
              <a:avLst/>
            </a:prstGeom>
            <a:solidFill>
              <a:srgbClr val="C5E2FF"/>
            </a:solidFill>
            <a:ln w="12700">
              <a:solidFill>
                <a:schemeClr val="tx1"/>
              </a:solidFill>
            </a:ln>
          </p:spPr>
          <p:txBody>
            <a:bodyPr wrap="square" rtlCol="0" anchor="ctr" anchorCtr="0">
              <a:spAutoFit/>
            </a:bodyPr>
            <a:lstStyle/>
            <a:p>
              <a:pPr algn="ctr"/>
              <a:r>
                <a:rPr lang="en-US" sz="1000" dirty="0" err="1" smtClean="0">
                  <a:latin typeface="Courier New" pitchFamily="49" charset="0"/>
                  <a:cs typeface="Courier New" pitchFamily="49" charset="0"/>
                </a:rPr>
                <a:t>msg</a:t>
              </a:r>
              <a:endParaRPr lang="en-US" sz="1000" dirty="0" smtClean="0">
                <a:latin typeface="Courier New" pitchFamily="49" charset="0"/>
                <a:cs typeface="Courier New" pitchFamily="49" charset="0"/>
              </a:endParaRPr>
            </a:p>
          </p:txBody>
        </p:sp>
        <p:cxnSp>
          <p:nvCxnSpPr>
            <p:cNvPr id="50" name="Straight Connector 49"/>
            <p:cNvCxnSpPr>
              <a:endCxn id="45" idx="1"/>
            </p:cNvCxnSpPr>
            <p:nvPr/>
          </p:nvCxnSpPr>
          <p:spPr>
            <a:xfrm>
              <a:off x="7696432" y="4610820"/>
              <a:ext cx="368225" cy="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471746" y="4559720"/>
            <a:ext cx="600807" cy="403727"/>
            <a:chOff x="5471746" y="4559720"/>
            <a:chExt cx="600807" cy="403727"/>
          </a:xfrm>
        </p:grpSpPr>
        <p:sp>
          <p:nvSpPr>
            <p:cNvPr id="39" name="TextBox 38"/>
            <p:cNvSpPr txBox="1"/>
            <p:nvPr/>
          </p:nvSpPr>
          <p:spPr>
            <a:xfrm>
              <a:off x="5471746" y="4717226"/>
              <a:ext cx="600807" cy="246221"/>
            </a:xfrm>
            <a:prstGeom prst="rect">
              <a:avLst/>
            </a:prstGeom>
            <a:solidFill>
              <a:srgbClr val="C5E2FF"/>
            </a:solidFill>
            <a:ln w="12700">
              <a:solidFill>
                <a:schemeClr val="tx1"/>
              </a:solidFill>
            </a:ln>
          </p:spPr>
          <p:txBody>
            <a:bodyPr wrap="square" rtlCol="0" anchor="ctr" anchorCtr="0">
              <a:spAutoFit/>
            </a:bodyPr>
            <a:lstStyle/>
            <a:p>
              <a:pPr algn="ctr"/>
              <a:r>
                <a:rPr lang="en-US" sz="1000" dirty="0" err="1" smtClean="0">
                  <a:latin typeface="Courier New" pitchFamily="49" charset="0"/>
                  <a:cs typeface="Courier New" pitchFamily="49" charset="0"/>
                </a:rPr>
                <a:t>msg</a:t>
              </a:r>
              <a:endParaRPr lang="en-US" sz="1000" dirty="0" smtClean="0">
                <a:latin typeface="Courier New" pitchFamily="49" charset="0"/>
                <a:cs typeface="Courier New" pitchFamily="49" charset="0"/>
              </a:endParaRPr>
            </a:p>
          </p:txBody>
        </p:sp>
        <p:cxnSp>
          <p:nvCxnSpPr>
            <p:cNvPr id="59" name="Straight Connector 58"/>
            <p:cNvCxnSpPr>
              <a:stCxn id="28" idx="2"/>
              <a:endCxn id="39" idx="0"/>
            </p:cNvCxnSpPr>
            <p:nvPr/>
          </p:nvCxnSpPr>
          <p:spPr>
            <a:xfrm>
              <a:off x="5772150" y="4559720"/>
              <a:ext cx="0" cy="157506"/>
            </a:xfrm>
            <a:prstGeom prst="line">
              <a:avLst/>
            </a:prstGeom>
            <a:ln w="15875" cmpd="sng">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600073" y="5176377"/>
            <a:ext cx="1447799"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MessageQ_get</a:t>
            </a:r>
            <a:endParaRPr lang="en-US" sz="1000" b="1" dirty="0" smtClean="0">
              <a:latin typeface="Courier New" pitchFamily="49" charset="0"/>
              <a:cs typeface="Courier New" pitchFamily="49" charset="0"/>
            </a:endParaRPr>
          </a:p>
        </p:txBody>
      </p:sp>
      <p:sp>
        <p:nvSpPr>
          <p:cNvPr id="51" name="TextBox 50"/>
          <p:cNvSpPr txBox="1"/>
          <p:nvPr/>
        </p:nvSpPr>
        <p:spPr>
          <a:xfrm>
            <a:off x="600073" y="6078379"/>
            <a:ext cx="1447799"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Memory_free</a:t>
            </a:r>
            <a:endParaRPr lang="en-US" sz="1000" b="1" dirty="0" smtClean="0">
              <a:latin typeface="Courier New" pitchFamily="49" charset="0"/>
              <a:cs typeface="Courier New" pitchFamily="49" charset="0"/>
            </a:endParaRPr>
          </a:p>
        </p:txBody>
      </p:sp>
      <p:cxnSp>
        <p:nvCxnSpPr>
          <p:cNvPr id="53" name="Straight Connector 52"/>
          <p:cNvCxnSpPr>
            <a:stCxn id="31" idx="2"/>
            <a:endCxn id="49" idx="0"/>
          </p:cNvCxnSpPr>
          <p:nvPr/>
        </p:nvCxnSpPr>
        <p:spPr>
          <a:xfrm flipH="1">
            <a:off x="1323973" y="4941973"/>
            <a:ext cx="1" cy="234404"/>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1323974" y="5638254"/>
            <a:ext cx="937227" cy="246221"/>
            <a:chOff x="1323974" y="5638254"/>
            <a:chExt cx="937227" cy="246221"/>
          </a:xfrm>
        </p:grpSpPr>
        <p:sp>
          <p:nvSpPr>
            <p:cNvPr id="60" name="TextBox 59"/>
            <p:cNvSpPr txBox="1"/>
            <p:nvPr/>
          </p:nvSpPr>
          <p:spPr>
            <a:xfrm>
              <a:off x="1660394" y="5638254"/>
              <a:ext cx="600807" cy="246221"/>
            </a:xfrm>
            <a:prstGeom prst="rect">
              <a:avLst/>
            </a:prstGeom>
            <a:solidFill>
              <a:srgbClr val="C5E2FF"/>
            </a:solidFill>
            <a:ln w="12700">
              <a:solidFill>
                <a:schemeClr val="tx1"/>
              </a:solidFill>
            </a:ln>
          </p:spPr>
          <p:txBody>
            <a:bodyPr wrap="square" rtlCol="0" anchor="ctr" anchorCtr="0">
              <a:spAutoFit/>
            </a:bodyPr>
            <a:lstStyle/>
            <a:p>
              <a:pPr algn="ctr"/>
              <a:r>
                <a:rPr lang="en-US" sz="1000" dirty="0" err="1" smtClean="0">
                  <a:latin typeface="Courier New" pitchFamily="49" charset="0"/>
                  <a:cs typeface="Courier New" pitchFamily="49" charset="0"/>
                </a:rPr>
                <a:t>msg</a:t>
              </a:r>
              <a:endParaRPr lang="en-US" sz="1000" dirty="0" smtClean="0">
                <a:latin typeface="Courier New" pitchFamily="49" charset="0"/>
                <a:cs typeface="Courier New" pitchFamily="49" charset="0"/>
              </a:endParaRPr>
            </a:p>
          </p:txBody>
        </p:sp>
        <p:cxnSp>
          <p:nvCxnSpPr>
            <p:cNvPr id="61" name="Straight Connector 60"/>
            <p:cNvCxnSpPr>
              <a:endCxn id="60" idx="1"/>
            </p:cNvCxnSpPr>
            <p:nvPr/>
          </p:nvCxnSpPr>
          <p:spPr>
            <a:xfrm>
              <a:off x="1323974" y="5761365"/>
              <a:ext cx="3364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Straight Connector 62"/>
          <p:cNvCxnSpPr>
            <a:stCxn id="49" idx="2"/>
            <a:endCxn id="51" idx="0"/>
          </p:cNvCxnSpPr>
          <p:nvPr/>
        </p:nvCxnSpPr>
        <p:spPr>
          <a:xfrm>
            <a:off x="1323973" y="5422598"/>
            <a:ext cx="0" cy="655781"/>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98791" y="3186265"/>
            <a:ext cx="1447799"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Memory_alloc</a:t>
            </a:r>
            <a:endParaRPr lang="en-US" sz="1000" b="1" dirty="0" smtClean="0">
              <a:latin typeface="Courier New" pitchFamily="49" charset="0"/>
              <a:cs typeface="Courier New" pitchFamily="49" charset="0"/>
            </a:endParaRPr>
          </a:p>
        </p:txBody>
      </p:sp>
      <p:cxnSp>
        <p:nvCxnSpPr>
          <p:cNvPr id="83" name="Straight Connector 82"/>
          <p:cNvCxnSpPr>
            <a:stCxn id="81" idx="2"/>
            <a:endCxn id="30" idx="0"/>
          </p:cNvCxnSpPr>
          <p:nvPr/>
        </p:nvCxnSpPr>
        <p:spPr>
          <a:xfrm flipH="1">
            <a:off x="1321408" y="3432486"/>
            <a:ext cx="1283" cy="459342"/>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323355" y="4369144"/>
            <a:ext cx="937845" cy="246221"/>
            <a:chOff x="1323355" y="4369144"/>
            <a:chExt cx="937845" cy="246221"/>
          </a:xfrm>
        </p:grpSpPr>
        <p:sp>
          <p:nvSpPr>
            <p:cNvPr id="97" name="TextBox 96"/>
            <p:cNvSpPr txBox="1"/>
            <p:nvPr/>
          </p:nvSpPr>
          <p:spPr>
            <a:xfrm>
              <a:off x="1660393" y="4369144"/>
              <a:ext cx="600807" cy="246221"/>
            </a:xfrm>
            <a:prstGeom prst="rect">
              <a:avLst/>
            </a:prstGeom>
            <a:solidFill>
              <a:srgbClr val="C5E2FF"/>
            </a:solidFill>
            <a:ln w="12700">
              <a:solidFill>
                <a:schemeClr val="tx1"/>
              </a:solidFill>
            </a:ln>
          </p:spPr>
          <p:txBody>
            <a:bodyPr wrap="square" rtlCol="0" anchor="ctr" anchorCtr="0">
              <a:spAutoFit/>
            </a:bodyPr>
            <a:lstStyle/>
            <a:p>
              <a:pPr algn="ctr"/>
              <a:r>
                <a:rPr lang="en-US" sz="1000" dirty="0" err="1" smtClean="0">
                  <a:latin typeface="Courier New" pitchFamily="49" charset="0"/>
                  <a:cs typeface="Courier New" pitchFamily="49" charset="0"/>
                </a:rPr>
                <a:t>msg</a:t>
              </a:r>
              <a:endParaRPr lang="en-US" sz="1000" dirty="0" smtClean="0">
                <a:latin typeface="Courier New" pitchFamily="49" charset="0"/>
                <a:cs typeface="Courier New" pitchFamily="49" charset="0"/>
              </a:endParaRPr>
            </a:p>
          </p:txBody>
        </p:sp>
        <p:cxnSp>
          <p:nvCxnSpPr>
            <p:cNvPr id="98" name="Straight Connector 97"/>
            <p:cNvCxnSpPr>
              <a:endCxn id="97" idx="1"/>
            </p:cNvCxnSpPr>
            <p:nvPr/>
          </p:nvCxnSpPr>
          <p:spPr>
            <a:xfrm flipV="1">
              <a:off x="1323355" y="4492255"/>
              <a:ext cx="337038" cy="60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2618642" y="4772947"/>
            <a:ext cx="1181099" cy="533400"/>
          </a:xfrm>
          <a:prstGeom prst="rect">
            <a:avLst/>
          </a:prstGeom>
          <a:solidFill>
            <a:srgbClr val="FFCC66"/>
          </a:solidFill>
          <a:ln w="12700">
            <a:solidFill>
              <a:schemeClr val="tx1"/>
            </a:solidFill>
          </a:ln>
        </p:spPr>
        <p:txBody>
          <a:bodyPr wrap="square" rtlCol="0" anchor="ctr" anchorCtr="0">
            <a:noAutofit/>
          </a:bodyPr>
          <a:lstStyle/>
          <a:p>
            <a:pPr algn="ctr"/>
            <a:r>
              <a:rPr lang="en-US" sz="1000" u="sng" dirty="0" smtClean="0"/>
              <a:t>n: </a:t>
            </a:r>
            <a:r>
              <a:rPr lang="en-US" sz="1000" u="sng" dirty="0" err="1" smtClean="0"/>
              <a:t>MessageQ</a:t>
            </a:r>
            <a:endParaRPr lang="en-US" sz="1000" u="sng" dirty="0"/>
          </a:p>
        </p:txBody>
      </p:sp>
      <p:grpSp>
        <p:nvGrpSpPr>
          <p:cNvPr id="17" name="Group 16"/>
          <p:cNvGrpSpPr/>
          <p:nvPr/>
        </p:nvGrpSpPr>
        <p:grpSpPr>
          <a:xfrm>
            <a:off x="2908788" y="5306347"/>
            <a:ext cx="600807" cy="403727"/>
            <a:chOff x="2908788" y="5306347"/>
            <a:chExt cx="600807" cy="403727"/>
          </a:xfrm>
        </p:grpSpPr>
        <p:sp>
          <p:nvSpPr>
            <p:cNvPr id="100" name="TextBox 99"/>
            <p:cNvSpPr txBox="1"/>
            <p:nvPr/>
          </p:nvSpPr>
          <p:spPr>
            <a:xfrm>
              <a:off x="2908788" y="5463853"/>
              <a:ext cx="600807" cy="246221"/>
            </a:xfrm>
            <a:prstGeom prst="rect">
              <a:avLst/>
            </a:prstGeom>
            <a:solidFill>
              <a:srgbClr val="C5E2FF"/>
            </a:solidFill>
            <a:ln w="12700">
              <a:solidFill>
                <a:schemeClr val="tx1"/>
              </a:solidFill>
            </a:ln>
          </p:spPr>
          <p:txBody>
            <a:bodyPr wrap="square" rtlCol="0" anchor="ctr" anchorCtr="0">
              <a:spAutoFit/>
            </a:bodyPr>
            <a:lstStyle/>
            <a:p>
              <a:pPr algn="ctr"/>
              <a:r>
                <a:rPr lang="en-US" sz="1000" dirty="0" err="1" smtClean="0">
                  <a:latin typeface="Courier New" pitchFamily="49" charset="0"/>
                  <a:cs typeface="Courier New" pitchFamily="49" charset="0"/>
                </a:rPr>
                <a:t>msg</a:t>
              </a:r>
              <a:endParaRPr lang="en-US" sz="1000" dirty="0" smtClean="0">
                <a:latin typeface="Courier New" pitchFamily="49" charset="0"/>
                <a:cs typeface="Courier New" pitchFamily="49" charset="0"/>
              </a:endParaRPr>
            </a:p>
          </p:txBody>
        </p:sp>
        <p:cxnSp>
          <p:nvCxnSpPr>
            <p:cNvPr id="103" name="Straight Connector 102"/>
            <p:cNvCxnSpPr>
              <a:stCxn id="99" idx="2"/>
            </p:cNvCxnSpPr>
            <p:nvPr/>
          </p:nvCxnSpPr>
          <p:spPr>
            <a:xfrm>
              <a:off x="3209192" y="5306347"/>
              <a:ext cx="0" cy="157506"/>
            </a:xfrm>
            <a:prstGeom prst="line">
              <a:avLst/>
            </a:prstGeom>
            <a:ln w="15875" cmpd="sng">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grpSp>
      <p:sp>
        <p:nvSpPr>
          <p:cNvPr id="115" name="Freeform 114"/>
          <p:cNvSpPr/>
          <p:nvPr/>
        </p:nvSpPr>
        <p:spPr>
          <a:xfrm>
            <a:off x="2300140" y="3043969"/>
            <a:ext cx="1178351" cy="612743"/>
          </a:xfrm>
          <a:custGeom>
            <a:avLst/>
            <a:gdLst>
              <a:gd name="connsiteX0" fmla="*/ 1178351 w 1178351"/>
              <a:gd name="connsiteY0" fmla="*/ 0 h 612743"/>
              <a:gd name="connsiteX1" fmla="*/ 980388 w 1178351"/>
              <a:gd name="connsiteY1" fmla="*/ 395926 h 612743"/>
              <a:gd name="connsiteX2" fmla="*/ 0 w 1178351"/>
              <a:gd name="connsiteY2" fmla="*/ 612743 h 612743"/>
            </a:gdLst>
            <a:ahLst/>
            <a:cxnLst>
              <a:cxn ang="0">
                <a:pos x="connsiteX0" y="connsiteY0"/>
              </a:cxn>
              <a:cxn ang="0">
                <a:pos x="connsiteX1" y="connsiteY1"/>
              </a:cxn>
              <a:cxn ang="0">
                <a:pos x="connsiteX2" y="connsiteY2"/>
              </a:cxn>
            </a:cxnLst>
            <a:rect l="l" t="t" r="r" b="b"/>
            <a:pathLst>
              <a:path w="1178351" h="612743">
                <a:moveTo>
                  <a:pt x="1178351" y="0"/>
                </a:moveTo>
                <a:cubicBezTo>
                  <a:pt x="1177565" y="146901"/>
                  <a:pt x="1176780" y="293802"/>
                  <a:pt x="980388" y="395926"/>
                </a:cubicBezTo>
                <a:cubicBezTo>
                  <a:pt x="783996" y="498050"/>
                  <a:pt x="391998" y="555396"/>
                  <a:pt x="0" y="612743"/>
                </a:cubicBezTo>
              </a:path>
            </a:pathLst>
          </a:custGeom>
          <a:noFill/>
          <a:ln w="12700">
            <a:solidFill>
              <a:schemeClr val="tx1"/>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2290713" y="4404590"/>
            <a:ext cx="3130321" cy="425764"/>
          </a:xfrm>
          <a:custGeom>
            <a:avLst/>
            <a:gdLst>
              <a:gd name="connsiteX0" fmla="*/ 0 w 3120273"/>
              <a:gd name="connsiteY0" fmla="*/ 104489 h 1450425"/>
              <a:gd name="connsiteX1" fmla="*/ 1989056 w 3120273"/>
              <a:gd name="connsiteY1" fmla="*/ 123342 h 1450425"/>
              <a:gd name="connsiteX2" fmla="*/ 2733774 w 3120273"/>
              <a:gd name="connsiteY2" fmla="*/ 1339400 h 1450425"/>
              <a:gd name="connsiteX3" fmla="*/ 3120273 w 3120273"/>
              <a:gd name="connsiteY3" fmla="*/ 1320547 h 1450425"/>
              <a:gd name="connsiteX0" fmla="*/ 0 w 3120273"/>
              <a:gd name="connsiteY0" fmla="*/ 90409 h 1351747"/>
              <a:gd name="connsiteX1" fmla="*/ 1989056 w 3120273"/>
              <a:gd name="connsiteY1" fmla="*/ 109262 h 1351747"/>
              <a:gd name="connsiteX2" fmla="*/ 2450970 w 3120273"/>
              <a:gd name="connsiteY2" fmla="*/ 1117931 h 1351747"/>
              <a:gd name="connsiteX3" fmla="*/ 3120273 w 3120273"/>
              <a:gd name="connsiteY3" fmla="*/ 1306467 h 1351747"/>
              <a:gd name="connsiteX0" fmla="*/ 0 w 3120273"/>
              <a:gd name="connsiteY0" fmla="*/ 59891 h 1319379"/>
              <a:gd name="connsiteX1" fmla="*/ 1677972 w 3120273"/>
              <a:gd name="connsiteY1" fmla="*/ 144731 h 1319379"/>
              <a:gd name="connsiteX2" fmla="*/ 2450970 w 3120273"/>
              <a:gd name="connsiteY2" fmla="*/ 1087413 h 1319379"/>
              <a:gd name="connsiteX3" fmla="*/ 3120273 w 3120273"/>
              <a:gd name="connsiteY3" fmla="*/ 1275949 h 1319379"/>
              <a:gd name="connsiteX0" fmla="*/ 0 w 3120273"/>
              <a:gd name="connsiteY0" fmla="*/ 59891 h 1275949"/>
              <a:gd name="connsiteX1" fmla="*/ 1677972 w 3120273"/>
              <a:gd name="connsiteY1" fmla="*/ 144731 h 1275949"/>
              <a:gd name="connsiteX2" fmla="*/ 2450970 w 3120273"/>
              <a:gd name="connsiteY2" fmla="*/ 1087413 h 1275949"/>
              <a:gd name="connsiteX3" fmla="*/ 3120273 w 3120273"/>
              <a:gd name="connsiteY3" fmla="*/ 1275949 h 1275949"/>
              <a:gd name="connsiteX0" fmla="*/ 0 w 3120273"/>
              <a:gd name="connsiteY0" fmla="*/ 59891 h 1295232"/>
              <a:gd name="connsiteX1" fmla="*/ 1677972 w 3120273"/>
              <a:gd name="connsiteY1" fmla="*/ 144731 h 1295232"/>
              <a:gd name="connsiteX2" fmla="*/ 2450970 w 3120273"/>
              <a:gd name="connsiteY2" fmla="*/ 1087413 h 1295232"/>
              <a:gd name="connsiteX3" fmla="*/ 3120273 w 3120273"/>
              <a:gd name="connsiteY3" fmla="*/ 1275949 h 1295232"/>
              <a:gd name="connsiteX0" fmla="*/ 0 w 3130321"/>
              <a:gd name="connsiteY0" fmla="*/ 59891 h 1116070"/>
              <a:gd name="connsiteX1" fmla="*/ 1677972 w 3130321"/>
              <a:gd name="connsiteY1" fmla="*/ 144731 h 1116070"/>
              <a:gd name="connsiteX2" fmla="*/ 2450970 w 3130321"/>
              <a:gd name="connsiteY2" fmla="*/ 1087413 h 1116070"/>
              <a:gd name="connsiteX3" fmla="*/ 3130321 w 3130321"/>
              <a:gd name="connsiteY3" fmla="*/ 421839 h 1116070"/>
              <a:gd name="connsiteX0" fmla="*/ 0 w 3130321"/>
              <a:gd name="connsiteY0" fmla="*/ 32602 h 441608"/>
              <a:gd name="connsiteX1" fmla="*/ 1677972 w 3130321"/>
              <a:gd name="connsiteY1" fmla="*/ 117442 h 441608"/>
              <a:gd name="connsiteX2" fmla="*/ 2330389 w 3130321"/>
              <a:gd name="connsiteY2" fmla="*/ 306498 h 441608"/>
              <a:gd name="connsiteX3" fmla="*/ 3130321 w 3130321"/>
              <a:gd name="connsiteY3" fmla="*/ 394550 h 441608"/>
              <a:gd name="connsiteX0" fmla="*/ 0 w 3130321"/>
              <a:gd name="connsiteY0" fmla="*/ 34774 h 396722"/>
              <a:gd name="connsiteX1" fmla="*/ 1677972 w 3130321"/>
              <a:gd name="connsiteY1" fmla="*/ 119614 h 396722"/>
              <a:gd name="connsiteX2" fmla="*/ 3130321 w 3130321"/>
              <a:gd name="connsiteY2" fmla="*/ 396722 h 396722"/>
              <a:gd name="connsiteX0" fmla="*/ 0 w 3130321"/>
              <a:gd name="connsiteY0" fmla="*/ 62828 h 424776"/>
              <a:gd name="connsiteX1" fmla="*/ 1677972 w 3130321"/>
              <a:gd name="connsiteY1" fmla="*/ 147668 h 424776"/>
              <a:gd name="connsiteX2" fmla="*/ 3130321 w 3130321"/>
              <a:gd name="connsiteY2" fmla="*/ 424776 h 424776"/>
              <a:gd name="connsiteX0" fmla="*/ 0 w 3130321"/>
              <a:gd name="connsiteY0" fmla="*/ 62828 h 425764"/>
              <a:gd name="connsiteX1" fmla="*/ 1677972 w 3130321"/>
              <a:gd name="connsiteY1" fmla="*/ 147668 h 425764"/>
              <a:gd name="connsiteX2" fmla="*/ 3130321 w 3130321"/>
              <a:gd name="connsiteY2" fmla="*/ 424776 h 425764"/>
            </a:gdLst>
            <a:ahLst/>
            <a:cxnLst>
              <a:cxn ang="0">
                <a:pos x="connsiteX0" y="connsiteY0"/>
              </a:cxn>
              <a:cxn ang="0">
                <a:pos x="connsiteX1" y="connsiteY1"/>
              </a:cxn>
              <a:cxn ang="0">
                <a:pos x="connsiteX2" y="connsiteY2"/>
              </a:cxn>
            </a:cxnLst>
            <a:rect l="l" t="t" r="r" b="b"/>
            <a:pathLst>
              <a:path w="3130321" h="425764">
                <a:moveTo>
                  <a:pt x="0" y="62828"/>
                </a:moveTo>
                <a:cubicBezTo>
                  <a:pt x="766713" y="-30655"/>
                  <a:pt x="1176349" y="-33238"/>
                  <a:pt x="1677972" y="147668"/>
                </a:cubicBezTo>
                <a:cubicBezTo>
                  <a:pt x="2179595" y="328574"/>
                  <a:pt x="2827748" y="437383"/>
                  <a:pt x="3130321" y="424776"/>
                </a:cubicBezTo>
              </a:path>
            </a:pathLst>
          </a:custGeom>
          <a:noFill/>
          <a:ln w="12700">
            <a:solidFill>
              <a:schemeClr val="tx1"/>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6108569" y="4484440"/>
            <a:ext cx="1923068" cy="341195"/>
          </a:xfrm>
          <a:custGeom>
            <a:avLst/>
            <a:gdLst>
              <a:gd name="connsiteX0" fmla="*/ 0 w 1923068"/>
              <a:gd name="connsiteY0" fmla="*/ 341195 h 341195"/>
              <a:gd name="connsiteX1" fmla="*/ 791852 w 1923068"/>
              <a:gd name="connsiteY1" fmla="*/ 20684 h 341195"/>
              <a:gd name="connsiteX2" fmla="*/ 1923068 w 1923068"/>
              <a:gd name="connsiteY2" fmla="*/ 58391 h 341195"/>
            </a:gdLst>
            <a:ahLst/>
            <a:cxnLst>
              <a:cxn ang="0">
                <a:pos x="connsiteX0" y="connsiteY0"/>
              </a:cxn>
              <a:cxn ang="0">
                <a:pos x="connsiteX1" y="connsiteY1"/>
              </a:cxn>
              <a:cxn ang="0">
                <a:pos x="connsiteX2" y="connsiteY2"/>
              </a:cxn>
            </a:cxnLst>
            <a:rect l="l" t="t" r="r" b="b"/>
            <a:pathLst>
              <a:path w="1923068" h="341195">
                <a:moveTo>
                  <a:pt x="0" y="341195"/>
                </a:moveTo>
                <a:cubicBezTo>
                  <a:pt x="235670" y="204506"/>
                  <a:pt x="471341" y="67818"/>
                  <a:pt x="791852" y="20684"/>
                </a:cubicBezTo>
                <a:cubicBezTo>
                  <a:pt x="1112363" y="-26450"/>
                  <a:pt x="1517715" y="15970"/>
                  <a:pt x="1923068" y="58391"/>
                </a:cubicBezTo>
              </a:path>
            </a:pathLst>
          </a:custGeom>
          <a:noFill/>
          <a:ln w="12700">
            <a:solidFill>
              <a:schemeClr val="tx1"/>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346515" y="4750221"/>
            <a:ext cx="4977353" cy="1538628"/>
          </a:xfrm>
          <a:custGeom>
            <a:avLst/>
            <a:gdLst>
              <a:gd name="connsiteX0" fmla="*/ 4977353 w 4977353"/>
              <a:gd name="connsiteY0" fmla="*/ 0 h 1573373"/>
              <a:gd name="connsiteX1" fmla="*/ 2234153 w 4977353"/>
              <a:gd name="connsiteY1" fmla="*/ 1527142 h 1573373"/>
              <a:gd name="connsiteX2" fmla="*/ 0 w 4977353"/>
              <a:gd name="connsiteY2" fmla="*/ 1027522 h 1573373"/>
              <a:gd name="connsiteX0" fmla="*/ 4977353 w 4977353"/>
              <a:gd name="connsiteY0" fmla="*/ 0 h 1505926"/>
              <a:gd name="connsiteX1" fmla="*/ 2875176 w 4977353"/>
              <a:gd name="connsiteY1" fmla="*/ 1451728 h 1505926"/>
              <a:gd name="connsiteX2" fmla="*/ 0 w 4977353"/>
              <a:gd name="connsiteY2" fmla="*/ 1027522 h 1505926"/>
              <a:gd name="connsiteX0" fmla="*/ 4977353 w 4977353"/>
              <a:gd name="connsiteY0" fmla="*/ 0 h 1505926"/>
              <a:gd name="connsiteX1" fmla="*/ 2875176 w 4977353"/>
              <a:gd name="connsiteY1" fmla="*/ 1451728 h 1505926"/>
              <a:gd name="connsiteX2" fmla="*/ 0 w 4977353"/>
              <a:gd name="connsiteY2" fmla="*/ 1027522 h 1505926"/>
              <a:gd name="connsiteX0" fmla="*/ 4977353 w 4977353"/>
              <a:gd name="connsiteY0" fmla="*/ 0 h 1538628"/>
              <a:gd name="connsiteX1" fmla="*/ 2875176 w 4977353"/>
              <a:gd name="connsiteY1" fmla="*/ 1451728 h 1538628"/>
              <a:gd name="connsiteX2" fmla="*/ 0 w 4977353"/>
              <a:gd name="connsiteY2" fmla="*/ 1027522 h 1538628"/>
            </a:gdLst>
            <a:ahLst/>
            <a:cxnLst>
              <a:cxn ang="0">
                <a:pos x="connsiteX0" y="connsiteY0"/>
              </a:cxn>
              <a:cxn ang="0">
                <a:pos x="connsiteX1" y="connsiteY1"/>
              </a:cxn>
              <a:cxn ang="0">
                <a:pos x="connsiteX2" y="connsiteY2"/>
              </a:cxn>
            </a:cxnLst>
            <a:rect l="l" t="t" r="r" b="b"/>
            <a:pathLst>
              <a:path w="4977353" h="1538628">
                <a:moveTo>
                  <a:pt x="4977353" y="0"/>
                </a:moveTo>
                <a:cubicBezTo>
                  <a:pt x="4350471" y="951321"/>
                  <a:pt x="3704735" y="1280474"/>
                  <a:pt x="2875176" y="1451728"/>
                </a:cubicBezTo>
                <a:cubicBezTo>
                  <a:pt x="2045617" y="1622982"/>
                  <a:pt x="438346" y="1570348"/>
                  <a:pt x="0" y="1027522"/>
                </a:cubicBezTo>
              </a:path>
            </a:pathLst>
          </a:custGeom>
          <a:noFill/>
          <a:ln w="12700">
            <a:solidFill>
              <a:schemeClr val="tx1"/>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2300140" y="5616289"/>
            <a:ext cx="562708" cy="187569"/>
          </a:xfrm>
          <a:custGeom>
            <a:avLst/>
            <a:gdLst>
              <a:gd name="connsiteX0" fmla="*/ 562708 w 562708"/>
              <a:gd name="connsiteY0" fmla="*/ 0 h 187569"/>
              <a:gd name="connsiteX1" fmla="*/ 351692 w 562708"/>
              <a:gd name="connsiteY1" fmla="*/ 128954 h 187569"/>
              <a:gd name="connsiteX2" fmla="*/ 0 w 562708"/>
              <a:gd name="connsiteY2" fmla="*/ 187569 h 187569"/>
            </a:gdLst>
            <a:ahLst/>
            <a:cxnLst>
              <a:cxn ang="0">
                <a:pos x="connsiteX0" y="connsiteY0"/>
              </a:cxn>
              <a:cxn ang="0">
                <a:pos x="connsiteX1" y="connsiteY1"/>
              </a:cxn>
              <a:cxn ang="0">
                <a:pos x="connsiteX2" y="connsiteY2"/>
              </a:cxn>
            </a:cxnLst>
            <a:rect l="l" t="t" r="r" b="b"/>
            <a:pathLst>
              <a:path w="562708" h="187569">
                <a:moveTo>
                  <a:pt x="562708" y="0"/>
                </a:moveTo>
                <a:cubicBezTo>
                  <a:pt x="504092" y="48846"/>
                  <a:pt x="445477" y="97693"/>
                  <a:pt x="351692" y="128954"/>
                </a:cubicBezTo>
                <a:cubicBezTo>
                  <a:pt x="257907" y="160215"/>
                  <a:pt x="128953" y="173892"/>
                  <a:pt x="0" y="187569"/>
                </a:cubicBezTo>
              </a:path>
            </a:pathLst>
          </a:custGeom>
          <a:noFill/>
          <a:ln w="12700">
            <a:solidFill>
              <a:schemeClr val="tx1"/>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2149311" y="3072250"/>
            <a:ext cx="1951349" cy="2535810"/>
          </a:xfrm>
          <a:custGeom>
            <a:avLst/>
            <a:gdLst>
              <a:gd name="connsiteX0" fmla="*/ 0 w 2073897"/>
              <a:gd name="connsiteY0" fmla="*/ 2554664 h 2554664"/>
              <a:gd name="connsiteX1" fmla="*/ 631596 w 2073897"/>
              <a:gd name="connsiteY1" fmla="*/ 1046376 h 2554664"/>
              <a:gd name="connsiteX2" fmla="*/ 1743959 w 2073897"/>
              <a:gd name="connsiteY2" fmla="*/ 452487 h 2554664"/>
              <a:gd name="connsiteX3" fmla="*/ 2073897 w 2073897"/>
              <a:gd name="connsiteY3" fmla="*/ 0 h 2554664"/>
              <a:gd name="connsiteX0" fmla="*/ 0 w 1951349"/>
              <a:gd name="connsiteY0" fmla="*/ 2535810 h 2535810"/>
              <a:gd name="connsiteX1" fmla="*/ 631596 w 1951349"/>
              <a:gd name="connsiteY1" fmla="*/ 1027522 h 2535810"/>
              <a:gd name="connsiteX2" fmla="*/ 1743959 w 1951349"/>
              <a:gd name="connsiteY2" fmla="*/ 433633 h 2535810"/>
              <a:gd name="connsiteX3" fmla="*/ 1951349 w 1951349"/>
              <a:gd name="connsiteY3" fmla="*/ 0 h 2535810"/>
              <a:gd name="connsiteX0" fmla="*/ 0 w 1951349"/>
              <a:gd name="connsiteY0" fmla="*/ 2535810 h 2535810"/>
              <a:gd name="connsiteX1" fmla="*/ 631596 w 1951349"/>
              <a:gd name="connsiteY1" fmla="*/ 1027522 h 2535810"/>
              <a:gd name="connsiteX2" fmla="*/ 1743959 w 1951349"/>
              <a:gd name="connsiteY2" fmla="*/ 433633 h 2535810"/>
              <a:gd name="connsiteX3" fmla="*/ 1951349 w 1951349"/>
              <a:gd name="connsiteY3" fmla="*/ 0 h 2535810"/>
              <a:gd name="connsiteX0" fmla="*/ 0 w 1951349"/>
              <a:gd name="connsiteY0" fmla="*/ 2535810 h 2535810"/>
              <a:gd name="connsiteX1" fmla="*/ 631596 w 1951349"/>
              <a:gd name="connsiteY1" fmla="*/ 1027522 h 2535810"/>
              <a:gd name="connsiteX2" fmla="*/ 1545997 w 1951349"/>
              <a:gd name="connsiteY2" fmla="*/ 546755 h 2535810"/>
              <a:gd name="connsiteX3" fmla="*/ 1951349 w 1951349"/>
              <a:gd name="connsiteY3" fmla="*/ 0 h 2535810"/>
            </a:gdLst>
            <a:ahLst/>
            <a:cxnLst>
              <a:cxn ang="0">
                <a:pos x="connsiteX0" y="connsiteY0"/>
              </a:cxn>
              <a:cxn ang="0">
                <a:pos x="connsiteX1" y="connsiteY1"/>
              </a:cxn>
              <a:cxn ang="0">
                <a:pos x="connsiteX2" y="connsiteY2"/>
              </a:cxn>
              <a:cxn ang="0">
                <a:pos x="connsiteX3" y="connsiteY3"/>
              </a:cxn>
            </a:cxnLst>
            <a:rect l="l" t="t" r="r" b="b"/>
            <a:pathLst>
              <a:path w="1951349" h="2535810">
                <a:moveTo>
                  <a:pt x="0" y="2535810"/>
                </a:moveTo>
                <a:cubicBezTo>
                  <a:pt x="170468" y="1956847"/>
                  <a:pt x="373930" y="1359031"/>
                  <a:pt x="631596" y="1027522"/>
                </a:cubicBezTo>
                <a:cubicBezTo>
                  <a:pt x="889262" y="696013"/>
                  <a:pt x="1326038" y="718009"/>
                  <a:pt x="1545997" y="546755"/>
                </a:cubicBezTo>
                <a:cubicBezTo>
                  <a:pt x="1765956" y="375501"/>
                  <a:pt x="1934852" y="327581"/>
                  <a:pt x="1951349" y="0"/>
                </a:cubicBezTo>
              </a:path>
            </a:pathLst>
          </a:custGeom>
          <a:noFill/>
          <a:ln w="12700">
            <a:solidFill>
              <a:schemeClr val="tx1"/>
            </a:solidFill>
            <a:prstDash val="sys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6520265"/>
            <a:ext cx="419159" cy="333422"/>
          </a:xfrm>
          <a:prstGeom prst="rect">
            <a:avLst/>
          </a:prstGeom>
        </p:spPr>
      </p:pic>
      <p:sp>
        <p:nvSpPr>
          <p:cNvPr id="19" name="Slide Number Placeholder 18"/>
          <p:cNvSpPr>
            <a:spLocks noGrp="1"/>
          </p:cNvSpPr>
          <p:nvPr>
            <p:ph type="sldNum" sz="quarter" idx="12"/>
          </p:nvPr>
        </p:nvSpPr>
        <p:spPr/>
        <p:txBody>
          <a:bodyPr/>
          <a:lstStyle/>
          <a:p>
            <a:fld id="{32420FBA-F1C9-406B-AC6A-9D58B1A624A9}" type="slidenum">
              <a:rPr lang="en-US" smtClean="0"/>
              <a:pPr/>
              <a:t>28</a:t>
            </a:fld>
            <a:endParaRPr lang="en-US" dirty="0"/>
          </a:p>
        </p:txBody>
      </p:sp>
    </p:spTree>
    <p:extLst>
      <p:ext uri="{BB962C8B-B14F-4D97-AF65-F5344CB8AC3E}">
        <p14:creationId xmlns:p14="http://schemas.microsoft.com/office/powerpoint/2010/main" val="334425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1" nodeType="withEffect">
                                  <p:stCondLst>
                                    <p:cond delay="0"/>
                                  </p:stCondLst>
                                  <p:childTnLst>
                                    <p:animEffect transition="out" filter="fade">
                                      <p:cBhvr>
                                        <p:cTn id="17" dur="500"/>
                                        <p:tgtEl>
                                          <p:spTgt spid="115"/>
                                        </p:tgtEl>
                                      </p:cBhvr>
                                    </p:animEffect>
                                    <p:set>
                                      <p:cBhvr>
                                        <p:cTn id="18" dur="1" fill="hold">
                                          <p:stCondLst>
                                            <p:cond delay="499"/>
                                          </p:stCondLst>
                                        </p:cTn>
                                        <p:tgtEl>
                                          <p:spTgt spid="11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500"/>
                                        <p:tgtEl>
                                          <p:spTgt spid="116"/>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xit" presetSubtype="0" fill="hold" nodeType="with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fade">
                                      <p:cBhvr>
                                        <p:cTn id="37" dur="500"/>
                                        <p:tgtEl>
                                          <p:spTgt spid="117"/>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xit" presetSubtype="0" fill="hold" grpId="1" nodeType="withEffect">
                                  <p:stCondLst>
                                    <p:cond delay="0"/>
                                  </p:stCondLst>
                                  <p:childTnLst>
                                    <p:animEffect transition="out" filter="fade">
                                      <p:cBhvr>
                                        <p:cTn id="42" dur="500"/>
                                        <p:tgtEl>
                                          <p:spTgt spid="116"/>
                                        </p:tgtEl>
                                      </p:cBhvr>
                                    </p:animEffect>
                                    <p:set>
                                      <p:cBhvr>
                                        <p:cTn id="43" dur="1" fill="hold">
                                          <p:stCondLst>
                                            <p:cond delay="499"/>
                                          </p:stCondLst>
                                        </p:cTn>
                                        <p:tgtEl>
                                          <p:spTgt spid="116"/>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fade">
                                      <p:cBhvr>
                                        <p:cTn id="51" dur="500"/>
                                        <p:tgtEl>
                                          <p:spTgt spid="118"/>
                                        </p:tgtEl>
                                      </p:cBhvr>
                                    </p:animEffect>
                                  </p:childTnLst>
                                </p:cTn>
                              </p:par>
                              <p:par>
                                <p:cTn id="52" presetID="10"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xit" presetSubtype="0" fill="hold" grpId="1" nodeType="withEffect">
                                  <p:stCondLst>
                                    <p:cond delay="0"/>
                                  </p:stCondLst>
                                  <p:childTnLst>
                                    <p:animEffect transition="out" filter="fade">
                                      <p:cBhvr>
                                        <p:cTn id="56" dur="500"/>
                                        <p:tgtEl>
                                          <p:spTgt spid="117"/>
                                        </p:tgtEl>
                                      </p:cBhvr>
                                    </p:animEffect>
                                    <p:set>
                                      <p:cBhvr>
                                        <p:cTn id="57" dur="1" fill="hold">
                                          <p:stCondLst>
                                            <p:cond delay="499"/>
                                          </p:stCondLst>
                                        </p:cTn>
                                        <p:tgtEl>
                                          <p:spTgt spid="11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9"/>
                                        </p:tgtEl>
                                        <p:attrNameLst>
                                          <p:attrName>style.visibility</p:attrName>
                                        </p:attrNameLst>
                                      </p:cBhvr>
                                      <p:to>
                                        <p:strVal val="visible"/>
                                      </p:to>
                                    </p:set>
                                    <p:animEffect transition="in" filter="fade">
                                      <p:cBhvr>
                                        <p:cTn id="65" dur="500"/>
                                        <p:tgtEl>
                                          <p:spTgt spid="119"/>
                                        </p:tgtEl>
                                      </p:cBhvr>
                                    </p:animEffect>
                                  </p:childTnLst>
                                </p:cTn>
                              </p:par>
                              <p:par>
                                <p:cTn id="66" presetID="10" presetClass="entr" presetSubtype="0"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xit" presetSubtype="0" fill="hold" grpId="1" nodeType="withEffect">
                                  <p:stCondLst>
                                    <p:cond delay="0"/>
                                  </p:stCondLst>
                                  <p:childTnLst>
                                    <p:animEffect transition="out" filter="fade">
                                      <p:cBhvr>
                                        <p:cTn id="70" dur="500"/>
                                        <p:tgtEl>
                                          <p:spTgt spid="118"/>
                                        </p:tgtEl>
                                      </p:cBhvr>
                                    </p:animEffect>
                                    <p:set>
                                      <p:cBhvr>
                                        <p:cTn id="71" dur="1" fill="hold">
                                          <p:stCondLst>
                                            <p:cond delay="499"/>
                                          </p:stCondLst>
                                        </p:cTn>
                                        <p:tgtEl>
                                          <p:spTgt spid="118"/>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7"/>
                                        </p:tgtEl>
                                      </p:cBhvr>
                                    </p:animEffect>
                                    <p:set>
                                      <p:cBhvr>
                                        <p:cTn id="74" dur="1" fill="hold">
                                          <p:stCondLst>
                                            <p:cond delay="499"/>
                                          </p:stCondLst>
                                        </p:cTn>
                                        <p:tgtEl>
                                          <p:spTgt spid="1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fade">
                                      <p:cBhvr>
                                        <p:cTn id="79" dur="500"/>
                                        <p:tgtEl>
                                          <p:spTgt spid="120"/>
                                        </p:tgtEl>
                                      </p:cBhvr>
                                    </p:animEffect>
                                  </p:childTnLst>
                                </p:cTn>
                              </p:par>
                              <p:par>
                                <p:cTn id="80" presetID="10" presetClass="exit" presetSubtype="0" fill="hold" grpId="1" nodeType="withEffect">
                                  <p:stCondLst>
                                    <p:cond delay="0"/>
                                  </p:stCondLst>
                                  <p:childTnLst>
                                    <p:animEffect transition="out" filter="fade">
                                      <p:cBhvr>
                                        <p:cTn id="81" dur="500"/>
                                        <p:tgtEl>
                                          <p:spTgt spid="119"/>
                                        </p:tgtEl>
                                      </p:cBhvr>
                                    </p:animEffect>
                                    <p:set>
                                      <p:cBhvr>
                                        <p:cTn id="82" dur="1" fill="hold">
                                          <p:stCondLst>
                                            <p:cond delay="499"/>
                                          </p:stCondLst>
                                        </p:cTn>
                                        <p:tgtEl>
                                          <p:spTgt spid="119"/>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20"/>
                                        </p:tgtEl>
                                      </p:cBhvr>
                                    </p:animEffect>
                                    <p:set>
                                      <p:cBhvr>
                                        <p:cTn id="90" dur="1" fill="hold">
                                          <p:stCondLst>
                                            <p:cond delay="499"/>
                                          </p:stCondLst>
                                        </p:cTn>
                                        <p:tgtEl>
                                          <p:spTgt spid="120"/>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54"/>
                                        </p:tgtEl>
                                      </p:cBhvr>
                                    </p:animEffect>
                                    <p:set>
                                      <p:cBhvr>
                                        <p:cTn id="93"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1295400"/>
            <a:ext cx="4362413" cy="5093702"/>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r>
              <a:rPr lang="en-US" sz="1100" dirty="0" smtClean="0">
                <a:latin typeface="Courier10 BT" panose="02070509030505020404" pitchFamily="49" charset="0"/>
                <a:cs typeface="Courier New" pitchFamily="49" charset="0"/>
              </a:rPr>
              <a:t>#include &lt;</a:t>
            </a:r>
            <a:r>
              <a:rPr lang="en-US" sz="1100" dirty="0" err="1" smtClean="0">
                <a:latin typeface="Courier10 BT" panose="02070509030505020404" pitchFamily="49" charset="0"/>
                <a:cs typeface="Courier New" pitchFamily="49" charset="0"/>
              </a:rPr>
              <a:t>xdc</a:t>
            </a:r>
            <a:r>
              <a:rPr lang="en-US" sz="1100" dirty="0" smtClean="0">
                <a:latin typeface="Courier10 BT" panose="02070509030505020404" pitchFamily="49" charset="0"/>
                <a:cs typeface="Courier New" pitchFamily="49" charset="0"/>
              </a:rPr>
              <a:t>/</a:t>
            </a:r>
            <a:r>
              <a:rPr lang="en-US" sz="1100" dirty="0" err="1" smtClean="0">
                <a:latin typeface="Courier10 BT" panose="02070509030505020404" pitchFamily="49" charset="0"/>
                <a:cs typeface="Courier New" pitchFamily="49" charset="0"/>
              </a:rPr>
              <a:t>std.h</a:t>
            </a:r>
            <a:r>
              <a:rPr lang="en-US" sz="1100" dirty="0" smtClean="0">
                <a:latin typeface="Courier10 BT" panose="02070509030505020404" pitchFamily="49" charset="0"/>
                <a:cs typeface="Courier New" pitchFamily="49" charset="0"/>
              </a:rPr>
              <a:t>&gt;</a:t>
            </a:r>
          </a:p>
          <a:p>
            <a:r>
              <a:rPr lang="en-US" sz="1100" dirty="0" smtClean="0">
                <a:latin typeface="Courier10 BT" panose="02070509030505020404" pitchFamily="49" charset="0"/>
                <a:cs typeface="Courier New" pitchFamily="49" charset="0"/>
              </a:rPr>
              <a:t>#include &lt;</a:t>
            </a:r>
            <a:r>
              <a:rPr lang="en-US" sz="1100" dirty="0" err="1" smtClean="0">
                <a:latin typeface="Courier10 BT" panose="02070509030505020404" pitchFamily="49" charset="0"/>
                <a:cs typeface="Courier New" pitchFamily="49" charset="0"/>
              </a:rPr>
              <a:t>xdc</a:t>
            </a:r>
            <a:r>
              <a:rPr lang="en-US" sz="1100" dirty="0" smtClean="0">
                <a:latin typeface="Courier10 BT" panose="02070509030505020404" pitchFamily="49" charset="0"/>
                <a:cs typeface="Courier New" pitchFamily="49" charset="0"/>
              </a:rPr>
              <a:t>/runtime/</a:t>
            </a:r>
            <a:r>
              <a:rPr lang="en-US" sz="1100" dirty="0" err="1" smtClean="0">
                <a:latin typeface="Courier10 BT" panose="02070509030505020404" pitchFamily="49" charset="0"/>
                <a:cs typeface="Courier New" pitchFamily="49" charset="0"/>
              </a:rPr>
              <a:t>IHeap.h</a:t>
            </a:r>
            <a:r>
              <a:rPr lang="en-US" sz="1100" dirty="0" smtClean="0">
                <a:latin typeface="Courier10 BT" panose="02070509030505020404" pitchFamily="49" charset="0"/>
                <a:cs typeface="Courier New" pitchFamily="49" charset="0"/>
              </a:rPr>
              <a:t>&gt;</a:t>
            </a:r>
          </a:p>
          <a:p>
            <a:r>
              <a:rPr lang="en-US" sz="1100" dirty="0" smtClean="0">
                <a:latin typeface="Courier10 BT" panose="02070509030505020404" pitchFamily="49" charset="0"/>
                <a:cs typeface="Courier New" pitchFamily="49" charset="0"/>
              </a:rPr>
              <a:t>#include &lt;</a:t>
            </a:r>
            <a:r>
              <a:rPr lang="en-US" sz="1100" dirty="0" err="1" smtClean="0">
                <a:latin typeface="Courier10 BT" panose="02070509030505020404" pitchFamily="49" charset="0"/>
                <a:cs typeface="Courier New" pitchFamily="49" charset="0"/>
              </a:rPr>
              <a:t>xdc</a:t>
            </a:r>
            <a:r>
              <a:rPr lang="en-US" sz="1100" dirty="0" smtClean="0">
                <a:latin typeface="Courier10 BT" panose="02070509030505020404" pitchFamily="49" charset="0"/>
                <a:cs typeface="Courier New" pitchFamily="49" charset="0"/>
              </a:rPr>
              <a:t>/runtime/</a:t>
            </a:r>
            <a:r>
              <a:rPr lang="en-US" sz="1100" dirty="0" err="1" smtClean="0">
                <a:latin typeface="Courier10 BT" panose="02070509030505020404" pitchFamily="49" charset="0"/>
                <a:cs typeface="Courier New" pitchFamily="49" charset="0"/>
              </a:rPr>
              <a:t>Memory.h</a:t>
            </a:r>
            <a:r>
              <a:rPr lang="en-US" sz="1100" dirty="0" smtClean="0">
                <a:latin typeface="Courier10 BT" panose="02070509030505020404" pitchFamily="49" charset="0"/>
                <a:cs typeface="Courier New" pitchFamily="49" charset="0"/>
              </a:rPr>
              <a:t>&gt;</a:t>
            </a:r>
          </a:p>
          <a:p>
            <a:r>
              <a:rPr lang="en-US" sz="1100" dirty="0" smtClean="0">
                <a:latin typeface="Courier10 BT" panose="02070509030505020404" pitchFamily="49" charset="0"/>
                <a:cs typeface="Courier New" pitchFamily="49" charset="0"/>
              </a:rPr>
              <a:t>#include &lt;</a:t>
            </a:r>
            <a:r>
              <a:rPr lang="en-US" sz="1100" dirty="0" err="1" smtClean="0">
                <a:latin typeface="Courier10 BT" panose="02070509030505020404" pitchFamily="49" charset="0"/>
                <a:cs typeface="Courier New" pitchFamily="49" charset="0"/>
              </a:rPr>
              <a:t>ti</a:t>
            </a:r>
            <a:r>
              <a:rPr lang="en-US" sz="1100" dirty="0" smtClean="0">
                <a:latin typeface="Courier10 BT" panose="02070509030505020404" pitchFamily="49" charset="0"/>
                <a:cs typeface="Courier New" pitchFamily="49" charset="0"/>
              </a:rPr>
              <a:t>/</a:t>
            </a:r>
            <a:r>
              <a:rPr lang="en-US" sz="1100" dirty="0" err="1" smtClean="0">
                <a:latin typeface="Courier10 BT" panose="02070509030505020404" pitchFamily="49" charset="0"/>
                <a:cs typeface="Courier New" pitchFamily="49" charset="0"/>
              </a:rPr>
              <a:t>ipc</a:t>
            </a:r>
            <a:r>
              <a:rPr lang="en-US" sz="1100" dirty="0" smtClean="0">
                <a:latin typeface="Courier10 BT" panose="02070509030505020404" pitchFamily="49" charset="0"/>
                <a:cs typeface="Courier New" pitchFamily="49" charset="0"/>
              </a:rPr>
              <a:t>/</a:t>
            </a:r>
            <a:r>
              <a:rPr lang="en-US" sz="1100" dirty="0" err="1" smtClean="0">
                <a:latin typeface="Courier10 BT" panose="02070509030505020404" pitchFamily="49" charset="0"/>
                <a:cs typeface="Courier New" pitchFamily="49" charset="0"/>
              </a:rPr>
              <a:t>MessageQ.h</a:t>
            </a:r>
            <a:r>
              <a:rPr lang="en-US" sz="1100" dirty="0" smtClean="0">
                <a:latin typeface="Courier10 BT" panose="02070509030505020404" pitchFamily="49" charset="0"/>
                <a:cs typeface="Courier New" pitchFamily="49" charset="0"/>
              </a:rPr>
              <a:t>&gt;</a:t>
            </a:r>
          </a:p>
          <a:p>
            <a:r>
              <a:rPr lang="en-US" sz="1100" dirty="0">
                <a:latin typeface="Courier10 BT" panose="02070509030505020404" pitchFamily="49" charset="0"/>
                <a:cs typeface="Courier New" pitchFamily="49" charset="0"/>
              </a:rPr>
              <a:t>#include &lt;</a:t>
            </a:r>
            <a:r>
              <a:rPr lang="en-US" sz="1100" dirty="0" err="1" smtClean="0">
                <a:latin typeface="Courier10 BT" panose="02070509030505020404" pitchFamily="49" charset="0"/>
                <a:cs typeface="Courier New" pitchFamily="49" charset="0"/>
              </a:rPr>
              <a:t>ti</a:t>
            </a:r>
            <a:r>
              <a:rPr lang="en-US" sz="1100" dirty="0" smtClean="0">
                <a:latin typeface="Courier10 BT" panose="02070509030505020404" pitchFamily="49" charset="0"/>
                <a:cs typeface="Courier New" pitchFamily="49" charset="0"/>
              </a:rPr>
              <a:t>/</a:t>
            </a:r>
            <a:r>
              <a:rPr lang="en-US" sz="1100" dirty="0" err="1" smtClean="0">
                <a:latin typeface="Courier10 BT" panose="02070509030505020404" pitchFamily="49" charset="0"/>
                <a:cs typeface="Courier New" pitchFamily="49" charset="0"/>
              </a:rPr>
              <a:t>ipc</a:t>
            </a:r>
            <a:r>
              <a:rPr lang="en-US" sz="1100" dirty="0" smtClean="0">
                <a:latin typeface="Courier10 BT" panose="02070509030505020404" pitchFamily="49" charset="0"/>
                <a:cs typeface="Courier New" pitchFamily="49" charset="0"/>
              </a:rPr>
              <a:t>/</a:t>
            </a:r>
            <a:r>
              <a:rPr lang="en-US" sz="1100" dirty="0" err="1" smtClean="0">
                <a:latin typeface="Courier10 BT" panose="02070509030505020404" pitchFamily="49" charset="0"/>
                <a:cs typeface="Courier New" pitchFamily="49" charset="0"/>
              </a:rPr>
              <a:t>SharedRegion.h</a:t>
            </a:r>
            <a:r>
              <a:rPr lang="en-US" sz="1100" dirty="0">
                <a:latin typeface="Courier10 BT" panose="02070509030505020404" pitchFamily="49" charset="0"/>
                <a:cs typeface="Courier New" pitchFamily="49" charset="0"/>
              </a:rPr>
              <a:t>&gt;</a:t>
            </a:r>
          </a:p>
          <a:p>
            <a:endParaRPr lang="en-US" sz="1100" dirty="0" smtClean="0">
              <a:latin typeface="Courier10 BT" panose="02070509030505020404" pitchFamily="49" charset="0"/>
              <a:cs typeface="Courier New" pitchFamily="49" charset="0"/>
            </a:endParaRPr>
          </a:p>
          <a:p>
            <a:r>
              <a:rPr lang="en-US" sz="1100" dirty="0" smtClean="0">
                <a:latin typeface="Courier10 BT" panose="02070509030505020404" pitchFamily="49" charset="0"/>
                <a:cs typeface="Courier New" pitchFamily="49" charset="0"/>
              </a:rPr>
              <a:t>#</a:t>
            </a:r>
            <a:r>
              <a:rPr lang="en-US" sz="1100" dirty="0">
                <a:latin typeface="Courier10 BT" panose="02070509030505020404" pitchFamily="49" charset="0"/>
                <a:cs typeface="Courier New" pitchFamily="49" charset="0"/>
              </a:rPr>
              <a:t>define MSG_SZ </a:t>
            </a:r>
            <a:r>
              <a:rPr lang="en-US" sz="1100" dirty="0" err="1">
                <a:latin typeface="Courier10 BT" panose="02070509030505020404" pitchFamily="49" charset="0"/>
                <a:cs typeface="Courier New" pitchFamily="49" charset="0"/>
              </a:rPr>
              <a:t>sizeof</a:t>
            </a:r>
            <a:r>
              <a:rPr lang="en-US" sz="1100" dirty="0">
                <a:latin typeface="Courier10 BT" panose="02070509030505020404" pitchFamily="49" charset="0"/>
                <a:cs typeface="Courier New" pitchFamily="49" charset="0"/>
              </a:rPr>
              <a:t>(</a:t>
            </a:r>
            <a:r>
              <a:rPr lang="en-US" sz="1100" dirty="0" err="1">
                <a:latin typeface="Courier10 BT" panose="02070509030505020404" pitchFamily="49" charset="0"/>
                <a:cs typeface="Courier New" pitchFamily="49" charset="0"/>
              </a:rPr>
              <a:t>MessageQ_MsgHeader</a:t>
            </a:r>
            <a:r>
              <a:rPr lang="en-US" sz="1100" dirty="0">
                <a:latin typeface="Courier10 BT" panose="02070509030505020404" pitchFamily="49" charset="0"/>
                <a:cs typeface="Courier New" pitchFamily="49" charset="0"/>
              </a:rPr>
              <a:t>) + 50</a:t>
            </a:r>
          </a:p>
          <a:p>
            <a:endParaRPr lang="en-US" sz="1100" dirty="0" smtClean="0">
              <a:latin typeface="Courier10 BT" panose="02070509030505020404" pitchFamily="49" charset="0"/>
              <a:cs typeface="Courier New" pitchFamily="49" charset="0"/>
            </a:endParaRPr>
          </a:p>
          <a:p>
            <a:r>
              <a:rPr lang="en-US" sz="1100" dirty="0" err="1">
                <a:latin typeface="Courier10 BT" panose="02070509030505020404" pitchFamily="49" charset="0"/>
                <a:cs typeface="Courier New" pitchFamily="49" charset="0"/>
              </a:rPr>
              <a:t>IHeap_Handle</a:t>
            </a:r>
            <a:r>
              <a:rPr lang="en-US" sz="1100" dirty="0">
                <a:latin typeface="Courier10 BT" panose="02070509030505020404" pitchFamily="49" charset="0"/>
                <a:cs typeface="Courier New" pitchFamily="49" charset="0"/>
              </a:rPr>
              <a:t> heap;</a:t>
            </a:r>
          </a:p>
          <a:p>
            <a:r>
              <a:rPr lang="en-US" sz="1100" dirty="0" err="1">
                <a:latin typeface="Courier10 BT" panose="02070509030505020404" pitchFamily="49" charset="0"/>
                <a:cs typeface="Courier New" pitchFamily="49" charset="0"/>
              </a:rPr>
              <a:t>MessageQ_Handle</a:t>
            </a:r>
            <a:r>
              <a:rPr lang="en-US" sz="1100" dirty="0">
                <a:latin typeface="Courier10 BT" panose="02070509030505020404" pitchFamily="49" charset="0"/>
                <a:cs typeface="Courier New" pitchFamily="49" charset="0"/>
              </a:rPr>
              <a:t> </a:t>
            </a:r>
            <a:r>
              <a:rPr lang="en-US" sz="1100" dirty="0" err="1">
                <a:latin typeface="Courier10 BT" panose="02070509030505020404" pitchFamily="49" charset="0"/>
                <a:cs typeface="Courier New" pitchFamily="49" charset="0"/>
              </a:rPr>
              <a:t>ipuQ</a:t>
            </a:r>
            <a:r>
              <a:rPr lang="en-US" sz="1100" dirty="0">
                <a:latin typeface="Courier10 BT" panose="02070509030505020404" pitchFamily="49" charset="0"/>
                <a:cs typeface="Courier New" pitchFamily="49" charset="0"/>
              </a:rPr>
              <a:t>;</a:t>
            </a:r>
          </a:p>
          <a:p>
            <a:r>
              <a:rPr lang="en-US" sz="1100" dirty="0" err="1" smtClean="0">
                <a:latin typeface="Courier10 BT" panose="02070509030505020404" pitchFamily="49" charset="0"/>
                <a:cs typeface="Courier New" pitchFamily="49" charset="0"/>
              </a:rPr>
              <a:t>MessageQ_Msg</a:t>
            </a:r>
            <a:r>
              <a:rPr lang="en-US" sz="1100" dirty="0" smtClean="0">
                <a:latin typeface="Courier10 BT" panose="02070509030505020404" pitchFamily="49" charset="0"/>
                <a:cs typeface="Courier New" pitchFamily="49" charset="0"/>
              </a:rPr>
              <a:t> </a:t>
            </a:r>
            <a:r>
              <a:rPr lang="en-US" sz="1100" dirty="0" err="1" smtClean="0">
                <a:latin typeface="Courier10 BT" panose="02070509030505020404" pitchFamily="49" charset="0"/>
                <a:cs typeface="Courier New" pitchFamily="49" charset="0"/>
              </a:rPr>
              <a:t>msg</a:t>
            </a:r>
            <a:r>
              <a:rPr lang="en-US" sz="1100" dirty="0" smtClean="0">
                <a:latin typeface="Courier10 BT" panose="02070509030505020404" pitchFamily="49" charset="0"/>
                <a:cs typeface="Courier New" pitchFamily="49" charset="0"/>
              </a:rPr>
              <a:t>;</a:t>
            </a:r>
          </a:p>
          <a:p>
            <a:r>
              <a:rPr lang="en-US" sz="1100" dirty="0" err="1">
                <a:latin typeface="Courier10 BT" panose="02070509030505020404" pitchFamily="49" charset="0"/>
                <a:cs typeface="Courier New" pitchFamily="49" charset="0"/>
              </a:rPr>
              <a:t>MessageQ_QueueId</a:t>
            </a:r>
            <a:r>
              <a:rPr lang="en-US" sz="1100" dirty="0">
                <a:latin typeface="Courier10 BT" panose="02070509030505020404" pitchFamily="49" charset="0"/>
                <a:cs typeface="Courier New" pitchFamily="49" charset="0"/>
              </a:rPr>
              <a:t> </a:t>
            </a:r>
            <a:r>
              <a:rPr lang="en-US" sz="1100" dirty="0" err="1">
                <a:latin typeface="Courier10 BT" panose="02070509030505020404" pitchFamily="49" charset="0"/>
                <a:cs typeface="Courier New" pitchFamily="49" charset="0"/>
              </a:rPr>
              <a:t>dspQ</a:t>
            </a:r>
            <a:r>
              <a:rPr lang="en-US" sz="1100" dirty="0">
                <a:latin typeface="Courier10 BT" panose="02070509030505020404" pitchFamily="49" charset="0"/>
                <a:cs typeface="Courier New" pitchFamily="49" charset="0"/>
              </a:rPr>
              <a:t>;</a:t>
            </a:r>
          </a:p>
          <a:p>
            <a:endParaRPr lang="en-US" sz="1100" dirty="0" smtClean="0">
              <a:latin typeface="Courier10 BT" panose="02070509030505020404" pitchFamily="49" charset="0"/>
              <a:cs typeface="Courier New" pitchFamily="49" charset="0"/>
            </a:endParaRPr>
          </a:p>
          <a:p>
            <a:r>
              <a:rPr lang="en-US" sz="1100" dirty="0" smtClean="0">
                <a:latin typeface="Courier10 BT" panose="02070509030505020404" pitchFamily="49" charset="0"/>
                <a:cs typeface="Courier New" pitchFamily="49" charset="0"/>
              </a:rPr>
              <a:t>heap = (</a:t>
            </a:r>
            <a:r>
              <a:rPr lang="en-US" sz="1100" dirty="0" err="1" smtClean="0">
                <a:latin typeface="Courier10 BT" panose="02070509030505020404" pitchFamily="49" charset="0"/>
                <a:cs typeface="Courier New" pitchFamily="49" charset="0"/>
              </a:rPr>
              <a:t>IHeap_Handle</a:t>
            </a:r>
            <a:r>
              <a:rPr lang="en-US" sz="1100" dirty="0" smtClean="0">
                <a:latin typeface="Courier10 BT" panose="02070509030505020404" pitchFamily="49" charset="0"/>
                <a:cs typeface="Courier New" pitchFamily="49" charset="0"/>
              </a:rPr>
              <a:t>)</a:t>
            </a:r>
            <a:r>
              <a:rPr lang="en-US" sz="1100" dirty="0" err="1" smtClean="0">
                <a:latin typeface="Courier10 BT" panose="02070509030505020404" pitchFamily="49" charset="0"/>
                <a:cs typeface="Courier New" pitchFamily="49" charset="0"/>
              </a:rPr>
              <a:t>SharedRegion_getHeap</a:t>
            </a:r>
            <a:r>
              <a:rPr lang="en-US" sz="1100" dirty="0" smtClean="0">
                <a:latin typeface="Courier10 BT" panose="02070509030505020404" pitchFamily="49" charset="0"/>
                <a:cs typeface="Courier New" pitchFamily="49" charset="0"/>
              </a:rPr>
              <a:t>(0);</a:t>
            </a:r>
          </a:p>
          <a:p>
            <a:r>
              <a:rPr lang="en-US" sz="1100" dirty="0" err="1" smtClean="0">
                <a:latin typeface="Courier10 BT" panose="02070509030505020404" pitchFamily="49" charset="0"/>
                <a:cs typeface="Courier New" pitchFamily="49" charset="0"/>
              </a:rPr>
              <a:t>ipuQ</a:t>
            </a:r>
            <a:r>
              <a:rPr lang="en-US" sz="1100" dirty="0" smtClean="0">
                <a:latin typeface="Courier10 BT" panose="02070509030505020404" pitchFamily="49" charset="0"/>
                <a:cs typeface="Courier New" pitchFamily="49" charset="0"/>
              </a:rPr>
              <a:t> </a:t>
            </a:r>
            <a:r>
              <a:rPr lang="en-US" sz="1100" dirty="0">
                <a:latin typeface="Courier10 BT" panose="02070509030505020404" pitchFamily="49" charset="0"/>
                <a:cs typeface="Courier New" pitchFamily="49" charset="0"/>
              </a:rPr>
              <a:t>= </a:t>
            </a:r>
            <a:r>
              <a:rPr lang="en-US" sz="1100" b="1" dirty="0" err="1" smtClean="0">
                <a:solidFill>
                  <a:schemeClr val="accent5"/>
                </a:solidFill>
                <a:latin typeface="Courier10 BT" panose="02070509030505020404" pitchFamily="49" charset="0"/>
                <a:cs typeface="Courier New" pitchFamily="49" charset="0"/>
              </a:rPr>
              <a:t>MessageQ_create</a:t>
            </a:r>
            <a:r>
              <a:rPr lang="en-US" sz="1100" dirty="0" smtClean="0">
                <a:latin typeface="Courier10 BT" panose="02070509030505020404" pitchFamily="49" charset="0"/>
                <a:cs typeface="Courier New" pitchFamily="49" charset="0"/>
              </a:rPr>
              <a:t>(NULL, </a:t>
            </a:r>
            <a:r>
              <a:rPr lang="en-US" sz="1100" dirty="0">
                <a:latin typeface="Courier10 BT" panose="02070509030505020404" pitchFamily="49" charset="0"/>
                <a:cs typeface="Courier New" pitchFamily="49" charset="0"/>
              </a:rPr>
              <a:t>NULL);</a:t>
            </a:r>
          </a:p>
          <a:p>
            <a:endParaRPr lang="en-US" sz="1100" dirty="0" smtClean="0">
              <a:latin typeface="Courier10 BT" panose="02070509030505020404" pitchFamily="49" charset="0"/>
              <a:cs typeface="Courier New" pitchFamily="49" charset="0"/>
            </a:endParaRPr>
          </a:p>
          <a:p>
            <a:r>
              <a:rPr lang="en-US" sz="1100" dirty="0" smtClean="0">
                <a:latin typeface="Courier10 BT" panose="02070509030505020404" pitchFamily="49" charset="0"/>
                <a:cs typeface="Courier New" pitchFamily="49" charset="0"/>
              </a:rPr>
              <a:t>do {</a:t>
            </a:r>
          </a:p>
          <a:p>
            <a:r>
              <a:rPr lang="en-US" sz="1100" dirty="0">
                <a:latin typeface="Courier10 BT" panose="02070509030505020404" pitchFamily="49" charset="0"/>
                <a:cs typeface="Courier New" pitchFamily="49" charset="0"/>
              </a:rPr>
              <a:t> </a:t>
            </a:r>
            <a:r>
              <a:rPr lang="en-US" sz="1100" dirty="0" smtClean="0">
                <a:latin typeface="Courier10 BT" panose="02070509030505020404" pitchFamily="49" charset="0"/>
                <a:cs typeface="Courier New" pitchFamily="49" charset="0"/>
              </a:rPr>
              <a:t>   status = </a:t>
            </a:r>
            <a:r>
              <a:rPr lang="en-US" sz="1100" b="1" dirty="0" err="1" smtClean="0">
                <a:solidFill>
                  <a:schemeClr val="accent5"/>
                </a:solidFill>
                <a:latin typeface="Courier10 BT" panose="02070509030505020404" pitchFamily="49" charset="0"/>
                <a:cs typeface="Courier New" pitchFamily="49" charset="0"/>
              </a:rPr>
              <a:t>MessageQ_open</a:t>
            </a:r>
            <a:r>
              <a:rPr lang="en-US" sz="1100" dirty="0">
                <a:latin typeface="Courier10 BT" panose="02070509030505020404" pitchFamily="49" charset="0"/>
                <a:cs typeface="Courier New" pitchFamily="49" charset="0"/>
              </a:rPr>
              <a:t>("</a:t>
            </a:r>
            <a:r>
              <a:rPr lang="en-US" sz="1100" dirty="0" err="1" smtClean="0">
                <a:solidFill>
                  <a:srgbClr val="0B8000"/>
                </a:solidFill>
                <a:latin typeface="Courier10 BT" panose="02070509030505020404" pitchFamily="49" charset="0"/>
                <a:cs typeface="Courier New" pitchFamily="49" charset="0"/>
              </a:rPr>
              <a:t>DSP.workq</a:t>
            </a:r>
            <a:r>
              <a:rPr lang="en-US" sz="1100" dirty="0">
                <a:latin typeface="Courier10 BT" panose="02070509030505020404" pitchFamily="49" charset="0"/>
                <a:cs typeface="Courier New" pitchFamily="49" charset="0"/>
              </a:rPr>
              <a:t>", </a:t>
            </a:r>
            <a:r>
              <a:rPr lang="en-US" sz="1100" dirty="0" smtClean="0">
                <a:latin typeface="Courier10 BT" panose="02070509030505020404" pitchFamily="49" charset="0"/>
                <a:cs typeface="Courier New" pitchFamily="49" charset="0"/>
              </a:rPr>
              <a:t>&amp;</a:t>
            </a:r>
            <a:r>
              <a:rPr lang="en-US" sz="1100" dirty="0" err="1" smtClean="0">
                <a:latin typeface="Courier10 BT" panose="02070509030505020404" pitchFamily="49" charset="0"/>
                <a:cs typeface="Courier New" pitchFamily="49" charset="0"/>
              </a:rPr>
              <a:t>dspQ</a:t>
            </a:r>
            <a:r>
              <a:rPr lang="en-US" sz="1100" dirty="0" smtClean="0">
                <a:latin typeface="Courier10 BT" panose="02070509030505020404" pitchFamily="49" charset="0"/>
                <a:cs typeface="Courier New" pitchFamily="49" charset="0"/>
              </a:rPr>
              <a:t>);</a:t>
            </a:r>
          </a:p>
          <a:p>
            <a:r>
              <a:rPr lang="en-US" sz="1100" dirty="0" smtClean="0">
                <a:latin typeface="Courier10 BT" panose="02070509030505020404" pitchFamily="49" charset="0"/>
                <a:cs typeface="Courier New" pitchFamily="49" charset="0"/>
              </a:rPr>
              <a:t>} while (status == </a:t>
            </a:r>
            <a:r>
              <a:rPr lang="en-US" sz="1100" dirty="0" err="1" smtClean="0">
                <a:latin typeface="Courier10 BT" panose="02070509030505020404" pitchFamily="49" charset="0"/>
                <a:cs typeface="Courier New" pitchFamily="49" charset="0"/>
              </a:rPr>
              <a:t>MessageQ_E_NOTFOUND</a:t>
            </a:r>
            <a:r>
              <a:rPr lang="en-US" sz="1100" dirty="0" smtClean="0">
                <a:latin typeface="Courier10 BT" panose="02070509030505020404" pitchFamily="49" charset="0"/>
                <a:cs typeface="Courier New" pitchFamily="49" charset="0"/>
              </a:rPr>
              <a:t>);</a:t>
            </a:r>
          </a:p>
          <a:p>
            <a:endParaRPr lang="en-US" sz="1100" dirty="0" smtClean="0">
              <a:latin typeface="Courier10 BT" panose="02070509030505020404" pitchFamily="49" charset="0"/>
              <a:cs typeface="Courier New" pitchFamily="49" charset="0"/>
            </a:endParaRPr>
          </a:p>
          <a:p>
            <a:r>
              <a:rPr lang="en-US" sz="1100" dirty="0" err="1" smtClean="0">
                <a:latin typeface="Courier10 BT" panose="02070509030505020404" pitchFamily="49" charset="0"/>
                <a:cs typeface="Courier New" pitchFamily="49" charset="0"/>
              </a:rPr>
              <a:t>msg</a:t>
            </a:r>
            <a:r>
              <a:rPr lang="en-US" sz="1100" dirty="0" smtClean="0">
                <a:latin typeface="Courier10 BT" panose="02070509030505020404" pitchFamily="49" charset="0"/>
                <a:cs typeface="Courier New" pitchFamily="49" charset="0"/>
              </a:rPr>
              <a:t> = </a:t>
            </a:r>
            <a:r>
              <a:rPr lang="en-US" sz="1100" dirty="0" err="1" smtClean="0">
                <a:latin typeface="Courier10 BT" panose="02070509030505020404" pitchFamily="49" charset="0"/>
                <a:cs typeface="Courier New" pitchFamily="49" charset="0"/>
              </a:rPr>
              <a:t>Memory_alloc</a:t>
            </a:r>
            <a:r>
              <a:rPr lang="en-US" sz="1100" dirty="0" smtClean="0">
                <a:latin typeface="Courier10 BT" panose="02070509030505020404" pitchFamily="49" charset="0"/>
                <a:cs typeface="Courier New" pitchFamily="49" charset="0"/>
              </a:rPr>
              <a:t>(heap, SIZE, 0, NULL);</a:t>
            </a:r>
          </a:p>
          <a:p>
            <a:r>
              <a:rPr lang="en-US" sz="1100" b="1" dirty="0" err="1" smtClean="0">
                <a:solidFill>
                  <a:schemeClr val="accent5"/>
                </a:solidFill>
                <a:latin typeface="Courier10 BT" panose="02070509030505020404" pitchFamily="49" charset="0"/>
                <a:cs typeface="Courier New" pitchFamily="49" charset="0"/>
              </a:rPr>
              <a:t>MessageQ_staticMsgInit</a:t>
            </a:r>
            <a:r>
              <a:rPr lang="en-US" sz="1100" dirty="0" smtClean="0">
                <a:latin typeface="Courier10 BT" panose="02070509030505020404" pitchFamily="49" charset="0"/>
                <a:cs typeface="Courier New" pitchFamily="49" charset="0"/>
              </a:rPr>
              <a:t>(</a:t>
            </a:r>
            <a:r>
              <a:rPr lang="en-US" sz="1100" dirty="0" err="1" smtClean="0">
                <a:latin typeface="Courier10 BT" panose="02070509030505020404" pitchFamily="49" charset="0"/>
                <a:cs typeface="Courier New" pitchFamily="49" charset="0"/>
              </a:rPr>
              <a:t>msg</a:t>
            </a:r>
            <a:r>
              <a:rPr lang="en-US" sz="1100" dirty="0" smtClean="0">
                <a:latin typeface="Courier10 BT" panose="02070509030505020404" pitchFamily="49" charset="0"/>
                <a:cs typeface="Courier New" pitchFamily="49" charset="0"/>
              </a:rPr>
              <a:t>, SIZE);</a:t>
            </a:r>
          </a:p>
          <a:p>
            <a:r>
              <a:rPr lang="en-US" sz="1100" b="1" dirty="0" err="1" smtClean="0">
                <a:solidFill>
                  <a:schemeClr val="accent5"/>
                </a:solidFill>
                <a:latin typeface="Courier10 BT" panose="02070509030505020404" pitchFamily="49" charset="0"/>
                <a:cs typeface="Courier New" pitchFamily="49" charset="0"/>
              </a:rPr>
              <a:t>MessageQ_setReplyQueue</a:t>
            </a:r>
            <a:r>
              <a:rPr lang="en-US" sz="1100" dirty="0" smtClean="0">
                <a:latin typeface="Courier10 BT" panose="02070509030505020404" pitchFamily="49" charset="0"/>
                <a:cs typeface="Courier New" pitchFamily="49" charset="0"/>
              </a:rPr>
              <a:t>(</a:t>
            </a:r>
            <a:r>
              <a:rPr lang="en-US" sz="1100" dirty="0" err="1" smtClean="0">
                <a:latin typeface="Courier10 BT" panose="02070509030505020404" pitchFamily="49" charset="0"/>
                <a:cs typeface="Courier New" pitchFamily="49" charset="0"/>
              </a:rPr>
              <a:t>ipuQ</a:t>
            </a:r>
            <a:r>
              <a:rPr lang="en-US" sz="1100" dirty="0" smtClean="0">
                <a:latin typeface="Courier10 BT" panose="02070509030505020404" pitchFamily="49" charset="0"/>
                <a:cs typeface="Courier New" pitchFamily="49" charset="0"/>
              </a:rPr>
              <a:t>, </a:t>
            </a:r>
            <a:r>
              <a:rPr lang="en-US" sz="1100" dirty="0" err="1" smtClean="0">
                <a:latin typeface="Courier10 BT" panose="02070509030505020404" pitchFamily="49" charset="0"/>
                <a:cs typeface="Courier New" pitchFamily="49" charset="0"/>
              </a:rPr>
              <a:t>msg</a:t>
            </a:r>
            <a:r>
              <a:rPr lang="en-US" sz="1100" dirty="0" smtClean="0">
                <a:latin typeface="Courier10 BT" panose="02070509030505020404" pitchFamily="49" charset="0"/>
                <a:cs typeface="Courier New" pitchFamily="49" charset="0"/>
              </a:rPr>
              <a:t>);</a:t>
            </a:r>
          </a:p>
          <a:p>
            <a:r>
              <a:rPr lang="en-US" sz="1100" dirty="0" smtClean="0">
                <a:latin typeface="Courier10 BT" panose="02070509030505020404" pitchFamily="49" charset="0"/>
                <a:cs typeface="Courier New" pitchFamily="49" charset="0"/>
              </a:rPr>
              <a:t>/* write payload */</a:t>
            </a:r>
          </a:p>
          <a:p>
            <a:r>
              <a:rPr lang="en-US" sz="1100" b="1" dirty="0" err="1" smtClean="0">
                <a:solidFill>
                  <a:schemeClr val="accent5"/>
                </a:solidFill>
                <a:latin typeface="Courier10 BT" panose="02070509030505020404" pitchFamily="49" charset="0"/>
                <a:cs typeface="Courier New" pitchFamily="49" charset="0"/>
              </a:rPr>
              <a:t>MessageQ_put</a:t>
            </a:r>
            <a:r>
              <a:rPr lang="en-US" sz="1100" dirty="0" smtClean="0">
                <a:latin typeface="Courier10 BT" panose="02070509030505020404" pitchFamily="49" charset="0"/>
                <a:cs typeface="Courier New" pitchFamily="49" charset="0"/>
              </a:rPr>
              <a:t>(</a:t>
            </a:r>
            <a:r>
              <a:rPr lang="en-US" sz="1100" dirty="0" err="1" smtClean="0">
                <a:latin typeface="Courier10 BT" panose="02070509030505020404" pitchFamily="49" charset="0"/>
                <a:cs typeface="Courier New" pitchFamily="49" charset="0"/>
              </a:rPr>
              <a:t>dspQ</a:t>
            </a:r>
            <a:r>
              <a:rPr lang="en-US" sz="1100" dirty="0" smtClean="0">
                <a:latin typeface="Courier10 BT" panose="02070509030505020404" pitchFamily="49" charset="0"/>
                <a:cs typeface="Courier New" pitchFamily="49" charset="0"/>
              </a:rPr>
              <a:t>, </a:t>
            </a:r>
            <a:r>
              <a:rPr lang="en-US" sz="1100" dirty="0" err="1" smtClean="0">
                <a:latin typeface="Courier10 BT" panose="02070509030505020404" pitchFamily="49" charset="0"/>
                <a:cs typeface="Courier New" pitchFamily="49" charset="0"/>
              </a:rPr>
              <a:t>msg</a:t>
            </a:r>
            <a:r>
              <a:rPr lang="en-US" sz="1100" dirty="0" smtClean="0">
                <a:latin typeface="Courier10 BT" panose="02070509030505020404" pitchFamily="49" charset="0"/>
                <a:cs typeface="Courier New" pitchFamily="49" charset="0"/>
              </a:rPr>
              <a:t>);</a:t>
            </a:r>
          </a:p>
          <a:p>
            <a:endParaRPr lang="en-US" sz="1100" dirty="0" smtClean="0">
              <a:latin typeface="Courier10 BT" panose="02070509030505020404" pitchFamily="49" charset="0"/>
              <a:cs typeface="Courier New" pitchFamily="49" charset="0"/>
            </a:endParaRPr>
          </a:p>
          <a:p>
            <a:r>
              <a:rPr lang="en-US" sz="1100" b="1" dirty="0" err="1" smtClean="0">
                <a:solidFill>
                  <a:schemeClr val="accent5"/>
                </a:solidFill>
                <a:latin typeface="Courier10 BT" panose="02070509030505020404" pitchFamily="49" charset="0"/>
                <a:cs typeface="Courier New" pitchFamily="49" charset="0"/>
              </a:rPr>
              <a:t>MessageQ_get</a:t>
            </a:r>
            <a:r>
              <a:rPr lang="en-US" sz="1100" dirty="0" smtClean="0">
                <a:latin typeface="Courier10 BT" panose="02070509030505020404" pitchFamily="49" charset="0"/>
                <a:cs typeface="Courier New" pitchFamily="49" charset="0"/>
              </a:rPr>
              <a:t>(</a:t>
            </a:r>
            <a:r>
              <a:rPr lang="en-US" sz="1100" dirty="0" err="1" smtClean="0">
                <a:latin typeface="Courier10 BT" panose="02070509030505020404" pitchFamily="49" charset="0"/>
                <a:cs typeface="Courier New" pitchFamily="49" charset="0"/>
              </a:rPr>
              <a:t>ipuQ</a:t>
            </a:r>
            <a:r>
              <a:rPr lang="en-US" sz="1100" dirty="0" smtClean="0">
                <a:latin typeface="Courier10 BT" panose="02070509030505020404" pitchFamily="49" charset="0"/>
                <a:cs typeface="Courier New" pitchFamily="49" charset="0"/>
              </a:rPr>
              <a:t>, &amp;</a:t>
            </a:r>
            <a:r>
              <a:rPr lang="en-US" sz="1100" dirty="0" err="1" smtClean="0">
                <a:latin typeface="Courier10 BT" panose="02070509030505020404" pitchFamily="49" charset="0"/>
                <a:cs typeface="Courier New" pitchFamily="49" charset="0"/>
              </a:rPr>
              <a:t>msg</a:t>
            </a:r>
            <a:r>
              <a:rPr lang="en-US" sz="1100" dirty="0" smtClean="0">
                <a:latin typeface="Courier10 BT" panose="02070509030505020404" pitchFamily="49" charset="0"/>
                <a:cs typeface="Courier New" pitchFamily="49" charset="0"/>
              </a:rPr>
              <a:t>, </a:t>
            </a:r>
            <a:r>
              <a:rPr lang="en-US" sz="1100" dirty="0" err="1" smtClean="0">
                <a:latin typeface="Courier10 BT" panose="02070509030505020404" pitchFamily="49" charset="0"/>
                <a:cs typeface="Courier New" pitchFamily="49" charset="0"/>
              </a:rPr>
              <a:t>MessageQ_FOREVER</a:t>
            </a:r>
            <a:r>
              <a:rPr lang="en-US" sz="1100" dirty="0" smtClean="0">
                <a:latin typeface="Courier10 BT" panose="02070509030505020404" pitchFamily="49" charset="0"/>
                <a:cs typeface="Courier New" pitchFamily="49" charset="0"/>
              </a:rPr>
              <a:t>);</a:t>
            </a:r>
          </a:p>
          <a:p>
            <a:r>
              <a:rPr lang="en-US" sz="1100" dirty="0" smtClean="0">
                <a:latin typeface="Courier10 BT" panose="02070509030505020404" pitchFamily="49" charset="0"/>
                <a:cs typeface="Courier New" pitchFamily="49" charset="0"/>
              </a:rPr>
              <a:t>/* read payload */</a:t>
            </a:r>
          </a:p>
          <a:p>
            <a:r>
              <a:rPr lang="en-US" sz="1100" dirty="0" err="1">
                <a:latin typeface="Courier10 BT" panose="02070509030505020404" pitchFamily="49" charset="0"/>
                <a:cs typeface="Courier New" pitchFamily="49" charset="0"/>
              </a:rPr>
              <a:t>Memory_free</a:t>
            </a:r>
            <a:r>
              <a:rPr lang="en-US" sz="1100" dirty="0">
                <a:latin typeface="Courier10 BT" panose="02070509030505020404" pitchFamily="49" charset="0"/>
                <a:cs typeface="Courier New" pitchFamily="49" charset="0"/>
              </a:rPr>
              <a:t>(heap</a:t>
            </a:r>
            <a:r>
              <a:rPr lang="en-US" sz="1100" dirty="0" smtClean="0">
                <a:latin typeface="Courier10 BT" panose="02070509030505020404" pitchFamily="49" charset="0"/>
                <a:cs typeface="Courier New" pitchFamily="49" charset="0"/>
              </a:rPr>
              <a:t>, </a:t>
            </a:r>
            <a:r>
              <a:rPr lang="en-US" sz="1100" dirty="0" err="1" smtClean="0">
                <a:latin typeface="Courier10 BT" panose="02070509030505020404" pitchFamily="49" charset="0"/>
                <a:cs typeface="Courier New" pitchFamily="49" charset="0"/>
              </a:rPr>
              <a:t>msg</a:t>
            </a:r>
            <a:r>
              <a:rPr lang="en-US" sz="1100" dirty="0" smtClean="0">
                <a:latin typeface="Courier10 BT" panose="02070509030505020404" pitchFamily="49" charset="0"/>
                <a:cs typeface="Courier New" pitchFamily="49" charset="0"/>
              </a:rPr>
              <a:t>, SIZE);</a:t>
            </a:r>
            <a:endParaRPr lang="en-US" sz="1100" dirty="0">
              <a:latin typeface="Courier10 BT" panose="02070509030505020404" pitchFamily="49" charset="0"/>
              <a:cs typeface="Courier New" pitchFamily="49" charset="0"/>
            </a:endParaRPr>
          </a:p>
        </p:txBody>
      </p:sp>
      <p:sp>
        <p:nvSpPr>
          <p:cNvPr id="3" name="Title 2"/>
          <p:cNvSpPr>
            <a:spLocks noGrp="1"/>
          </p:cNvSpPr>
          <p:nvPr>
            <p:ph type="title"/>
          </p:nvPr>
        </p:nvSpPr>
        <p:spPr/>
        <p:txBody>
          <a:bodyPr/>
          <a:lstStyle/>
          <a:p>
            <a:r>
              <a:rPr lang="en-US" dirty="0" err="1" smtClean="0"/>
              <a:t>MessageQ</a:t>
            </a:r>
            <a:r>
              <a:rPr lang="en-US" dirty="0" smtClean="0"/>
              <a:t> – client/server</a:t>
            </a:r>
            <a:endParaRPr lang="en-US" dirty="0"/>
          </a:p>
        </p:txBody>
      </p:sp>
      <p:sp>
        <p:nvSpPr>
          <p:cNvPr id="5" name="Footer Placeholder 4"/>
          <p:cNvSpPr>
            <a:spLocks noGrp="1"/>
          </p:cNvSpPr>
          <p:nvPr>
            <p:ph type="ftr" sz="quarter" idx="11"/>
          </p:nvPr>
        </p:nvSpPr>
        <p:spPr/>
        <p:txBody>
          <a:bodyPr/>
          <a:lstStyle/>
          <a:p>
            <a:r>
              <a:rPr lang="en-US" smtClean="0"/>
              <a:t>IPC 3.30</a:t>
            </a:r>
            <a:endParaRPr lang="en-US" dirty="0"/>
          </a:p>
        </p:txBody>
      </p:sp>
      <p:sp>
        <p:nvSpPr>
          <p:cNvPr id="2" name="TextBox 1"/>
          <p:cNvSpPr txBox="1"/>
          <p:nvPr/>
        </p:nvSpPr>
        <p:spPr>
          <a:xfrm>
            <a:off x="2438400" y="926068"/>
            <a:ext cx="1326004" cy="369332"/>
          </a:xfrm>
          <a:prstGeom prst="rect">
            <a:avLst/>
          </a:prstGeom>
          <a:noFill/>
        </p:spPr>
        <p:txBody>
          <a:bodyPr wrap="none" rtlCol="0">
            <a:spAutoFit/>
          </a:bodyPr>
          <a:lstStyle/>
          <a:p>
            <a:r>
              <a:rPr lang="en-US" dirty="0" smtClean="0"/>
              <a:t>IPU (client)</a:t>
            </a:r>
            <a:endParaRPr lang="en-US" dirty="0"/>
          </a:p>
        </p:txBody>
      </p:sp>
      <p:sp>
        <p:nvSpPr>
          <p:cNvPr id="6" name="Slide Number Placeholder 5"/>
          <p:cNvSpPr>
            <a:spLocks noGrp="1"/>
          </p:cNvSpPr>
          <p:nvPr>
            <p:ph type="sldNum" sz="quarter" idx="12"/>
          </p:nvPr>
        </p:nvSpPr>
        <p:spPr/>
        <p:txBody>
          <a:bodyPr/>
          <a:lstStyle/>
          <a:p>
            <a:fld id="{A97B22F1-799A-47A3-B766-9721632424EC}" type="slidenum">
              <a:rPr lang="en-US" smtClean="0"/>
              <a:pPr/>
              <a:t>29</a:t>
            </a:fld>
            <a:endParaRPr lang="en-US"/>
          </a:p>
        </p:txBody>
      </p:sp>
    </p:spTree>
    <p:extLst>
      <p:ext uri="{BB962C8B-B14F-4D97-AF65-F5344CB8AC3E}">
        <p14:creationId xmlns:p14="http://schemas.microsoft.com/office/powerpoint/2010/main" val="148003368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sz="1000" dirty="0">
              <a:solidFill>
                <a:schemeClr val="bg1"/>
              </a:solidFill>
              <a:latin typeface="+mn-lt"/>
            </a:endParaRPr>
          </a:p>
        </p:txBody>
      </p:sp>
      <p:sp>
        <p:nvSpPr>
          <p:cNvPr id="694275" name="Rectangle 3"/>
          <p:cNvSpPr>
            <a:spLocks noGrp="1" noChangeArrowheads="1"/>
          </p:cNvSpPr>
          <p:nvPr>
            <p:ph idx="1"/>
          </p:nvPr>
        </p:nvSpPr>
        <p:spPr/>
        <p:txBody>
          <a:bodyPr/>
          <a:lstStyle/>
          <a:p>
            <a:r>
              <a:rPr lang="en-US" dirty="0" smtClean="0"/>
              <a:t>Inter-Processor Communication (IPC)</a:t>
            </a:r>
          </a:p>
          <a:p>
            <a:pPr lvl="1"/>
            <a:r>
              <a:rPr lang="en-US" dirty="0" smtClean="0"/>
              <a:t>Communication between processors</a:t>
            </a:r>
          </a:p>
          <a:p>
            <a:pPr lvl="1"/>
            <a:r>
              <a:rPr lang="en-US" dirty="0" smtClean="0"/>
              <a:t>Synchronization between processors</a:t>
            </a:r>
          </a:p>
          <a:p>
            <a:r>
              <a:rPr lang="en-US" dirty="0" smtClean="0"/>
              <a:t>Two modes</a:t>
            </a:r>
          </a:p>
          <a:p>
            <a:pPr lvl="1"/>
            <a:r>
              <a:rPr lang="en-US" dirty="0" smtClean="0"/>
              <a:t>Peer-to-peer</a:t>
            </a:r>
          </a:p>
          <a:p>
            <a:pPr lvl="2"/>
            <a:r>
              <a:rPr lang="en-US" dirty="0" smtClean="0"/>
              <a:t>All cores running TI-RTOS</a:t>
            </a:r>
          </a:p>
          <a:p>
            <a:pPr lvl="1"/>
            <a:r>
              <a:rPr lang="en-US" dirty="0" smtClean="0"/>
              <a:t>Master-slave</a:t>
            </a:r>
          </a:p>
          <a:p>
            <a:pPr lvl="2"/>
            <a:r>
              <a:rPr lang="en-US" dirty="0" smtClean="0"/>
              <a:t>Master core running HLOS (e.g. Linux, QNX, Android)</a:t>
            </a:r>
          </a:p>
          <a:p>
            <a:pPr lvl="2"/>
            <a:r>
              <a:rPr lang="en-US" dirty="0" smtClean="0"/>
              <a:t>Slave cores running TI-RTOS</a:t>
            </a:r>
            <a:endParaRPr lang="en-US" dirty="0"/>
          </a:p>
        </p:txBody>
      </p:sp>
      <p:sp>
        <p:nvSpPr>
          <p:cNvPr id="10" name="Footer Placeholder 9"/>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3</a:t>
            </a:fld>
            <a:endParaRPr lang="en-US" dirty="0"/>
          </a:p>
        </p:txBody>
      </p:sp>
    </p:spTree>
    <p:extLst>
      <p:ext uri="{BB962C8B-B14F-4D97-AF65-F5344CB8AC3E}">
        <p14:creationId xmlns:p14="http://schemas.microsoft.com/office/powerpoint/2010/main" val="151575990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67180" y="1740932"/>
            <a:ext cx="4739118" cy="3139321"/>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xdc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std.h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a:t>
            </a:r>
            <a:r>
              <a:rPr lang="en-US" sz="1200" dirty="0">
                <a:latin typeface="Courier10 BT" panose="02070509030505020404" pitchFamily="49" charset="0"/>
                <a:cs typeface="Courier New" pitchFamily="49" charset="0"/>
              </a:rPr>
              <a:t>include &lt;</a:t>
            </a:r>
            <a:r>
              <a:rPr lang="en-US" sz="1200" dirty="0" err="1">
                <a:latin typeface="Courier10 BT" panose="02070509030505020404" pitchFamily="49" charset="0"/>
                <a:cs typeface="Courier New" pitchFamily="49" charset="0"/>
              </a:rPr>
              <a:t>ti</a:t>
            </a:r>
            <a:r>
              <a:rPr lang="en-US" sz="1200" dirty="0">
                <a:latin typeface="Courier10 BT" panose="02070509030505020404" pitchFamily="49" charset="0"/>
                <a:cs typeface="Courier New" pitchFamily="49" charset="0"/>
              </a:rPr>
              <a:t>/</a:t>
            </a:r>
            <a:r>
              <a:rPr lang="en-US" sz="1200" dirty="0" err="1">
                <a:latin typeface="Courier10 BT" panose="02070509030505020404" pitchFamily="49" charset="0"/>
                <a:cs typeface="Courier New" pitchFamily="49" charset="0"/>
              </a:rPr>
              <a:t>ipc</a:t>
            </a:r>
            <a:r>
              <a:rPr lang="en-US" sz="1200" dirty="0">
                <a:latin typeface="Courier10 BT" panose="02070509030505020404" pitchFamily="49" charset="0"/>
                <a:cs typeface="Courier New" pitchFamily="49" charset="0"/>
              </a:rPr>
              <a:t>/</a:t>
            </a:r>
            <a:r>
              <a:rPr lang="en-US" sz="1200" dirty="0" err="1">
                <a:latin typeface="Courier10 BT" panose="02070509030505020404" pitchFamily="49" charset="0"/>
                <a:cs typeface="Courier New" pitchFamily="49" charset="0"/>
              </a:rPr>
              <a:t>MessageQ.h</a:t>
            </a:r>
            <a:r>
              <a:rPr lang="en-US" sz="1200" dirty="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ti</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ipc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SharedRegion.h</a:t>
            </a:r>
            <a:r>
              <a:rPr lang="en-US" sz="1200" dirty="0" smtClean="0">
                <a:latin typeface="Courier10 BT" panose="02070509030505020404" pitchFamily="49" charset="0"/>
                <a:cs typeface="Courier New" pitchFamily="49" charset="0"/>
              </a:rPr>
              <a:t>&gt;</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MessageQ_Handle</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dspQ</a:t>
            </a:r>
            <a:r>
              <a:rPr lang="en-US" sz="1200" dirty="0" smtClean="0">
                <a:latin typeface="Courier10 BT" panose="02070509030505020404" pitchFamily="49" charset="0"/>
                <a:cs typeface="Courier New" pitchFamily="49" charset="0"/>
              </a:rPr>
              <a:t>;</a:t>
            </a:r>
          </a:p>
          <a:p>
            <a:r>
              <a:rPr lang="en-US" sz="1200" dirty="0" err="1" smtClean="0">
                <a:latin typeface="Courier10 BT" panose="02070509030505020404" pitchFamily="49" charset="0"/>
                <a:cs typeface="Courier New" pitchFamily="49" charset="0"/>
              </a:rPr>
              <a:t>MessageQ_QueueId</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qid</a:t>
            </a:r>
            <a:r>
              <a:rPr lang="en-US" sz="1200" dirty="0" smtClean="0">
                <a:latin typeface="Courier10 BT" panose="02070509030505020404" pitchFamily="49" charset="0"/>
                <a:cs typeface="Courier New" pitchFamily="49" charset="0"/>
              </a:rPr>
              <a:t>;</a:t>
            </a:r>
            <a:endParaRPr lang="en-US" sz="1200" dirty="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MessageQ_Msg</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msg</a:t>
            </a:r>
            <a:r>
              <a:rPr lang="en-US" sz="1200" dirty="0" smtClean="0">
                <a:latin typeface="Courier10 BT" panose="02070509030505020404" pitchFamily="49" charset="0"/>
                <a:cs typeface="Courier New" pitchFamily="49" charset="0"/>
              </a:rPr>
              <a:t>;</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dspQ</a:t>
            </a:r>
            <a:r>
              <a:rPr lang="en-US" sz="1200" dirty="0" smtClean="0">
                <a:latin typeface="Courier10 BT" panose="02070509030505020404" pitchFamily="49" charset="0"/>
                <a:cs typeface="Courier New" pitchFamily="49" charset="0"/>
              </a:rPr>
              <a:t> = </a:t>
            </a:r>
            <a:r>
              <a:rPr lang="en-US" sz="1200" b="1" dirty="0" err="1" smtClean="0">
                <a:solidFill>
                  <a:schemeClr val="accent5"/>
                </a:solidFill>
                <a:latin typeface="Courier10 BT" panose="02070509030505020404" pitchFamily="49" charset="0"/>
                <a:cs typeface="Courier New" pitchFamily="49" charset="0"/>
              </a:rPr>
              <a:t>MessageQ_create</a:t>
            </a:r>
            <a:r>
              <a:rPr lang="en-US" sz="1200" dirty="0">
                <a:latin typeface="Courier10 BT" panose="02070509030505020404" pitchFamily="49" charset="0"/>
                <a:cs typeface="Courier New" pitchFamily="49" charset="0"/>
              </a:rPr>
              <a:t>("</a:t>
            </a:r>
            <a:r>
              <a:rPr lang="en-US" sz="1200" dirty="0" err="1" smtClean="0">
                <a:solidFill>
                  <a:srgbClr val="0B8000"/>
                </a:solidFill>
                <a:latin typeface="Courier10 BT" panose="02070509030505020404" pitchFamily="49" charset="0"/>
                <a:cs typeface="Courier New" pitchFamily="49" charset="0"/>
              </a:rPr>
              <a:t>DSP.workq</a:t>
            </a:r>
            <a:r>
              <a:rPr lang="en-US" sz="1200" dirty="0">
                <a:latin typeface="Courier10 BT" panose="02070509030505020404" pitchFamily="49" charset="0"/>
                <a:cs typeface="Courier New" pitchFamily="49" charset="0"/>
              </a:rPr>
              <a:t>", </a:t>
            </a:r>
            <a:r>
              <a:rPr lang="en-US" sz="1200" dirty="0" smtClean="0">
                <a:latin typeface="Courier10 BT" panose="02070509030505020404" pitchFamily="49" charset="0"/>
                <a:cs typeface="Courier New" pitchFamily="49" charset="0"/>
              </a:rPr>
              <a:t>NULL);</a:t>
            </a:r>
          </a:p>
          <a:p>
            <a:endParaRPr lang="en-US" sz="1200" dirty="0" smtClean="0">
              <a:latin typeface="Courier10 BT" panose="02070509030505020404" pitchFamily="49" charset="0"/>
              <a:cs typeface="Courier New" pitchFamily="49" charset="0"/>
            </a:endParaRPr>
          </a:p>
          <a:p>
            <a:r>
              <a:rPr lang="en-US" sz="1200" dirty="0" smtClean="0">
                <a:latin typeface="Courier10 BT" panose="02070509030505020404" pitchFamily="49" charset="0"/>
                <a:cs typeface="Courier New" pitchFamily="49" charset="0"/>
              </a:rPr>
              <a:t>while (running) {</a:t>
            </a:r>
          </a:p>
          <a:p>
            <a:r>
              <a:rPr lang="en-US" sz="1200" dirty="0">
                <a:latin typeface="Courier10 BT" panose="02070509030505020404" pitchFamily="49" charset="0"/>
                <a:cs typeface="Courier New" pitchFamily="49" charset="0"/>
              </a:rPr>
              <a:t> </a:t>
            </a:r>
            <a:r>
              <a:rPr lang="en-US" sz="1200" dirty="0" smtClean="0">
                <a:latin typeface="Courier10 BT" panose="02070509030505020404" pitchFamily="49" charset="0"/>
                <a:cs typeface="Courier New" pitchFamily="49" charset="0"/>
              </a:rPr>
              <a:t>   </a:t>
            </a:r>
            <a:r>
              <a:rPr lang="en-US" sz="1200" b="1" dirty="0" err="1" smtClean="0">
                <a:solidFill>
                  <a:schemeClr val="accent5"/>
                </a:solidFill>
                <a:latin typeface="Courier10 BT" panose="02070509030505020404" pitchFamily="49" charset="0"/>
                <a:cs typeface="Courier New" pitchFamily="49" charset="0"/>
              </a:rPr>
              <a:t>MessageQ_get</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dspQ</a:t>
            </a:r>
            <a:r>
              <a:rPr lang="en-US" sz="1200" dirty="0" smtClean="0">
                <a:latin typeface="Courier10 BT" panose="02070509030505020404" pitchFamily="49" charset="0"/>
                <a:cs typeface="Courier New" pitchFamily="49" charset="0"/>
              </a:rPr>
              <a:t>, &amp;</a:t>
            </a:r>
            <a:r>
              <a:rPr lang="en-US" sz="1200" dirty="0" err="1" smtClean="0">
                <a:latin typeface="Courier10 BT" panose="02070509030505020404" pitchFamily="49" charset="0"/>
                <a:cs typeface="Courier New" pitchFamily="49" charset="0"/>
              </a:rPr>
              <a:t>msg</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MessageQ_FOREVER</a:t>
            </a:r>
            <a:r>
              <a:rPr lang="en-US" sz="1200" dirty="0" smtClean="0">
                <a:latin typeface="Courier10 BT" panose="02070509030505020404" pitchFamily="49" charset="0"/>
                <a:cs typeface="Courier New" pitchFamily="49" charset="0"/>
              </a:rPr>
              <a:t>);</a:t>
            </a:r>
          </a:p>
          <a:p>
            <a:r>
              <a:rPr lang="en-US" sz="1200" dirty="0" smtClean="0">
                <a:latin typeface="Courier10 BT" panose="02070509030505020404" pitchFamily="49" charset="0"/>
                <a:cs typeface="Courier New" pitchFamily="49" charset="0"/>
              </a:rPr>
              <a:t>    /* process payload */</a:t>
            </a:r>
          </a:p>
          <a:p>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qid</a:t>
            </a:r>
            <a:r>
              <a:rPr lang="en-US" sz="1200" dirty="0" smtClean="0">
                <a:latin typeface="Courier10 BT" panose="02070509030505020404" pitchFamily="49" charset="0"/>
                <a:cs typeface="Courier New" pitchFamily="49" charset="0"/>
              </a:rPr>
              <a:t> = </a:t>
            </a:r>
            <a:r>
              <a:rPr lang="en-US" sz="1200" b="1" dirty="0" err="1" smtClean="0">
                <a:solidFill>
                  <a:schemeClr val="accent5"/>
                </a:solidFill>
                <a:latin typeface="Courier10 BT" panose="02070509030505020404" pitchFamily="49" charset="0"/>
                <a:cs typeface="Courier New" pitchFamily="49" charset="0"/>
              </a:rPr>
              <a:t>MessageQ_getReplyQueue</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msg</a:t>
            </a:r>
            <a:r>
              <a:rPr lang="en-US" sz="1200" dirty="0" smtClean="0">
                <a:latin typeface="Courier10 BT" panose="02070509030505020404" pitchFamily="49" charset="0"/>
                <a:cs typeface="Courier New" pitchFamily="49" charset="0"/>
              </a:rPr>
              <a:t>);</a:t>
            </a:r>
          </a:p>
          <a:p>
            <a:r>
              <a:rPr lang="en-US" sz="1200" dirty="0" smtClean="0">
                <a:latin typeface="Courier10 BT" panose="02070509030505020404" pitchFamily="49" charset="0"/>
                <a:cs typeface="Courier New" pitchFamily="49" charset="0"/>
              </a:rPr>
              <a:t>    </a:t>
            </a:r>
            <a:r>
              <a:rPr lang="en-US" sz="1200" b="1" dirty="0" err="1" smtClean="0">
                <a:solidFill>
                  <a:schemeClr val="accent5"/>
                </a:solidFill>
                <a:latin typeface="Courier10 BT" panose="02070509030505020404" pitchFamily="49" charset="0"/>
                <a:cs typeface="Courier New" pitchFamily="49" charset="0"/>
              </a:rPr>
              <a:t>MessageQ_put</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qid</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msg</a:t>
            </a:r>
            <a:r>
              <a:rPr lang="en-US" sz="1200" dirty="0" smtClean="0">
                <a:latin typeface="Courier10 BT" panose="02070509030505020404" pitchFamily="49" charset="0"/>
                <a:cs typeface="Courier New" pitchFamily="49" charset="0"/>
              </a:rPr>
              <a:t>);</a:t>
            </a:r>
          </a:p>
          <a:p>
            <a:r>
              <a:rPr lang="en-US" sz="1200" dirty="0">
                <a:latin typeface="Courier10 BT" panose="02070509030505020404" pitchFamily="49" charset="0"/>
                <a:cs typeface="Courier New" pitchFamily="49" charset="0"/>
              </a:rPr>
              <a:t>}</a:t>
            </a:r>
            <a:endParaRPr lang="en-US" sz="1200" dirty="0" smtClean="0">
              <a:latin typeface="Courier10 BT" panose="02070509030505020404" pitchFamily="49" charset="0"/>
              <a:cs typeface="Courier New" pitchFamily="49" charset="0"/>
            </a:endParaRPr>
          </a:p>
        </p:txBody>
      </p:sp>
      <p:sp>
        <p:nvSpPr>
          <p:cNvPr id="3" name="Title 2"/>
          <p:cNvSpPr>
            <a:spLocks noGrp="1"/>
          </p:cNvSpPr>
          <p:nvPr>
            <p:ph type="title"/>
          </p:nvPr>
        </p:nvSpPr>
        <p:spPr/>
        <p:txBody>
          <a:bodyPr/>
          <a:lstStyle/>
          <a:p>
            <a:r>
              <a:rPr lang="en-US" dirty="0" err="1" smtClean="0"/>
              <a:t>MessageQ</a:t>
            </a:r>
            <a:r>
              <a:rPr lang="en-US" dirty="0" smtClean="0"/>
              <a:t> – client/server</a:t>
            </a:r>
            <a:endParaRPr lang="en-US" dirty="0"/>
          </a:p>
        </p:txBody>
      </p:sp>
      <p:sp>
        <p:nvSpPr>
          <p:cNvPr id="5" name="Footer Placeholder 4"/>
          <p:cNvSpPr>
            <a:spLocks noGrp="1"/>
          </p:cNvSpPr>
          <p:nvPr>
            <p:ph type="ftr" sz="quarter" idx="11"/>
          </p:nvPr>
        </p:nvSpPr>
        <p:spPr/>
        <p:txBody>
          <a:bodyPr/>
          <a:lstStyle/>
          <a:p>
            <a:r>
              <a:rPr lang="en-US" smtClean="0"/>
              <a:t>IPC 3.30</a:t>
            </a:r>
            <a:endParaRPr lang="en-US" dirty="0"/>
          </a:p>
        </p:txBody>
      </p:sp>
      <p:sp>
        <p:nvSpPr>
          <p:cNvPr id="2" name="TextBox 1"/>
          <p:cNvSpPr txBox="1"/>
          <p:nvPr/>
        </p:nvSpPr>
        <p:spPr>
          <a:xfrm>
            <a:off x="2167180" y="1371600"/>
            <a:ext cx="1514197" cy="369332"/>
          </a:xfrm>
          <a:prstGeom prst="rect">
            <a:avLst/>
          </a:prstGeom>
          <a:noFill/>
        </p:spPr>
        <p:txBody>
          <a:bodyPr wrap="none" rtlCol="0">
            <a:spAutoFit/>
          </a:bodyPr>
          <a:lstStyle/>
          <a:p>
            <a:r>
              <a:rPr lang="en-US" dirty="0" smtClean="0"/>
              <a:t>DSP (server)</a:t>
            </a:r>
            <a:endParaRPr lang="en-US" dirty="0"/>
          </a:p>
        </p:txBody>
      </p:sp>
      <p:sp>
        <p:nvSpPr>
          <p:cNvPr id="4" name="Slide Number Placeholder 3"/>
          <p:cNvSpPr>
            <a:spLocks noGrp="1"/>
          </p:cNvSpPr>
          <p:nvPr>
            <p:ph type="sldNum" sz="quarter" idx="12"/>
          </p:nvPr>
        </p:nvSpPr>
        <p:spPr/>
        <p:txBody>
          <a:bodyPr/>
          <a:lstStyle/>
          <a:p>
            <a:fld id="{A97B22F1-799A-47A3-B766-9721632424EC}" type="slidenum">
              <a:rPr lang="en-US" smtClean="0"/>
              <a:pPr/>
              <a:t>30</a:t>
            </a:fld>
            <a:endParaRPr lang="en-US"/>
          </a:p>
        </p:txBody>
      </p:sp>
    </p:spTree>
    <p:extLst>
      <p:ext uri="{BB962C8B-B14F-4D97-AF65-F5344CB8AC3E}">
        <p14:creationId xmlns:p14="http://schemas.microsoft.com/office/powerpoint/2010/main" val="410223008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MessageQ</a:t>
            </a:r>
            <a:endParaRPr lang="en-US" dirty="0"/>
          </a:p>
        </p:txBody>
      </p:sp>
      <p:sp>
        <p:nvSpPr>
          <p:cNvPr id="694275" name="Rectangle 3"/>
          <p:cNvSpPr>
            <a:spLocks noGrp="1" noChangeArrowheads="1"/>
          </p:cNvSpPr>
          <p:nvPr>
            <p:ph idx="1"/>
          </p:nvPr>
        </p:nvSpPr>
        <p:spPr/>
        <p:txBody>
          <a:bodyPr>
            <a:normAutofit/>
          </a:bodyPr>
          <a:lstStyle/>
          <a:p>
            <a:r>
              <a:rPr lang="en-US" dirty="0" err="1" smtClean="0"/>
              <a:t>MessageQ</a:t>
            </a:r>
            <a:r>
              <a:rPr lang="en-US" dirty="0" smtClean="0"/>
              <a:t> works with any SYS/BIOS threading model:</a:t>
            </a:r>
          </a:p>
          <a:p>
            <a:pPr lvl="1"/>
            <a:r>
              <a:rPr lang="en-US" dirty="0" err="1" smtClean="0"/>
              <a:t>Hwi</a:t>
            </a:r>
            <a:r>
              <a:rPr lang="en-US" dirty="0" smtClean="0"/>
              <a:t>: hardware </a:t>
            </a:r>
            <a:r>
              <a:rPr lang="en-US" dirty="0" err="1" smtClean="0"/>
              <a:t>interrrupts</a:t>
            </a:r>
            <a:endParaRPr lang="en-US" dirty="0" smtClean="0"/>
          </a:p>
          <a:p>
            <a:pPr lvl="1"/>
            <a:r>
              <a:rPr lang="en-US" dirty="0" err="1" smtClean="0"/>
              <a:t>Swi</a:t>
            </a:r>
            <a:r>
              <a:rPr lang="en-US" dirty="0" smtClean="0"/>
              <a:t>: software interrupts</a:t>
            </a:r>
          </a:p>
          <a:p>
            <a:pPr lvl="1"/>
            <a:r>
              <a:rPr lang="en-US" dirty="0" smtClean="0"/>
              <a:t>Task: threads that can block and yield</a:t>
            </a:r>
          </a:p>
          <a:p>
            <a:r>
              <a:rPr lang="en-US" dirty="0" smtClean="0"/>
              <a:t>Variable size messages</a:t>
            </a:r>
          </a:p>
          <a:p>
            <a:r>
              <a:rPr lang="en-US" dirty="0" smtClean="0"/>
              <a:t>Timeouts are allowed when a Task receives messages</a:t>
            </a:r>
          </a:p>
          <a:p>
            <a:r>
              <a:rPr lang="en-US" dirty="0" smtClean="0"/>
              <a:t>Message Ownership Rules</a:t>
            </a:r>
          </a:p>
          <a:p>
            <a:pPr lvl="1"/>
            <a:r>
              <a:rPr lang="en-US" dirty="0" smtClean="0"/>
              <a:t>Acquire ownership with </a:t>
            </a:r>
            <a:r>
              <a:rPr lang="en-US" dirty="0" err="1" smtClean="0"/>
              <a:t>MessageQ_alloc</a:t>
            </a:r>
            <a:r>
              <a:rPr lang="en-US" dirty="0" smtClean="0"/>
              <a:t>, </a:t>
            </a:r>
            <a:r>
              <a:rPr lang="en-US" dirty="0" err="1" smtClean="0"/>
              <a:t>MessageQ_get</a:t>
            </a:r>
            <a:endParaRPr lang="en-US" dirty="0" smtClean="0"/>
          </a:p>
          <a:p>
            <a:pPr lvl="1"/>
            <a:r>
              <a:rPr lang="en-US" dirty="0" smtClean="0"/>
              <a:t>Loose ownership with </a:t>
            </a:r>
            <a:r>
              <a:rPr lang="en-US" dirty="0" err="1" smtClean="0"/>
              <a:t>MessageQ_free</a:t>
            </a:r>
            <a:r>
              <a:rPr lang="en-US" dirty="0" smtClean="0"/>
              <a:t>, </a:t>
            </a:r>
            <a:r>
              <a:rPr lang="en-US" dirty="0" err="1" smtClean="0"/>
              <a:t>MessageQ_put</a:t>
            </a:r>
            <a:endParaRPr lang="en-US" dirty="0" smtClean="0"/>
          </a:p>
          <a:p>
            <a:pPr lvl="1"/>
            <a:r>
              <a:rPr lang="en-US" dirty="0" smtClean="0"/>
              <a:t>Do not dereference a message when you don’t have ownership</a:t>
            </a:r>
            <a:endParaRPr lang="en-US" dirty="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31</a:t>
            </a:fld>
            <a:endParaRPr lang="en-US" dirty="0"/>
          </a:p>
        </p:txBody>
      </p:sp>
    </p:spTree>
    <p:extLst>
      <p:ext uri="{BB962C8B-B14F-4D97-AF65-F5344CB8AC3E}">
        <p14:creationId xmlns:p14="http://schemas.microsoft.com/office/powerpoint/2010/main" val="275338892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MessageQ</a:t>
            </a:r>
            <a:endParaRPr lang="en-US" dirty="0"/>
          </a:p>
        </p:txBody>
      </p:sp>
      <p:sp>
        <p:nvSpPr>
          <p:cNvPr id="694275" name="Rectangle 3"/>
          <p:cNvSpPr>
            <a:spLocks noGrp="1" noChangeArrowheads="1"/>
          </p:cNvSpPr>
          <p:nvPr>
            <p:ph idx="1"/>
          </p:nvPr>
        </p:nvSpPr>
        <p:spPr/>
        <p:txBody>
          <a:bodyPr>
            <a:normAutofit/>
          </a:bodyPr>
          <a:lstStyle/>
          <a:p>
            <a:r>
              <a:rPr lang="en-US" dirty="0" smtClean="0"/>
              <a:t>Uses an </a:t>
            </a:r>
            <a:r>
              <a:rPr lang="en-US" dirty="0" err="1" smtClean="0"/>
              <a:t>IHeap</a:t>
            </a:r>
            <a:r>
              <a:rPr lang="en-US" dirty="0" smtClean="0"/>
              <a:t> heap implementation to support </a:t>
            </a:r>
            <a:r>
              <a:rPr lang="en-US" dirty="0" err="1" smtClean="0"/>
              <a:t>MessageQ_alloc</a:t>
            </a:r>
            <a:r>
              <a:rPr lang="en-US" dirty="0" smtClean="0"/>
              <a:t> and </a:t>
            </a:r>
            <a:r>
              <a:rPr lang="en-US" dirty="0" err="1" smtClean="0"/>
              <a:t>MessageQ_free</a:t>
            </a:r>
            <a:r>
              <a:rPr lang="en-US" dirty="0" smtClean="0"/>
              <a:t>.</a:t>
            </a:r>
          </a:p>
          <a:p>
            <a:r>
              <a:rPr lang="en-US" dirty="0" smtClean="0"/>
              <a:t>Heaps are coordinated across processors by a common index which is registered using </a:t>
            </a:r>
            <a:r>
              <a:rPr lang="en-US" dirty="0" err="1" smtClean="0"/>
              <a:t>MessageQ_registerHeap</a:t>
            </a:r>
            <a:r>
              <a:rPr lang="en-US" dirty="0" smtClean="0"/>
              <a:t> API</a:t>
            </a:r>
          </a:p>
          <a:p>
            <a:r>
              <a:rPr lang="en-US" dirty="0" smtClean="0"/>
              <a:t>Heap ID is stored in message header</a:t>
            </a: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32</a:t>
            </a:fld>
            <a:endParaRPr lang="en-US" dirty="0"/>
          </a:p>
        </p:txBody>
      </p:sp>
    </p:spTree>
    <p:extLst>
      <p:ext uri="{BB962C8B-B14F-4D97-AF65-F5344CB8AC3E}">
        <p14:creationId xmlns:p14="http://schemas.microsoft.com/office/powerpoint/2010/main" val="155602385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MessageQ</a:t>
            </a:r>
            <a:r>
              <a:rPr lang="en-US" dirty="0" smtClean="0"/>
              <a:t> - API</a:t>
            </a:r>
            <a:endParaRPr lang="en-US" dirty="0"/>
          </a:p>
        </p:txBody>
      </p:sp>
      <p:sp>
        <p:nvSpPr>
          <p:cNvPr id="694275" name="Rectangle 3"/>
          <p:cNvSpPr>
            <a:spLocks noGrp="1" noChangeArrowheads="1"/>
          </p:cNvSpPr>
          <p:nvPr>
            <p:ph idx="1"/>
          </p:nvPr>
        </p:nvSpPr>
        <p:spPr/>
        <p:txBody>
          <a:bodyPr/>
          <a:lstStyle/>
          <a:p>
            <a:r>
              <a:rPr lang="en-US" dirty="0" smtClean="0"/>
              <a:t>API Summary</a:t>
            </a:r>
          </a:p>
          <a:p>
            <a:pPr lvl="1"/>
            <a:r>
              <a:rPr lang="en-US" dirty="0" err="1" smtClean="0">
                <a:solidFill>
                  <a:schemeClr val="accent5"/>
                </a:solidFill>
                <a:latin typeface="Courier10 BT" panose="02070509030505020404" pitchFamily="49" charset="0"/>
              </a:rPr>
              <a:t>MessageQ_create</a:t>
            </a:r>
            <a:r>
              <a:rPr lang="en-US" dirty="0" smtClean="0">
                <a:solidFill>
                  <a:schemeClr val="accent5"/>
                </a:solidFill>
              </a:rPr>
              <a:t> </a:t>
            </a:r>
            <a:r>
              <a:rPr lang="en-US" dirty="0" smtClean="0"/>
              <a:t>– create a new message queue</a:t>
            </a:r>
          </a:p>
          <a:p>
            <a:pPr lvl="1"/>
            <a:r>
              <a:rPr lang="en-US" dirty="0" err="1" smtClean="0">
                <a:solidFill>
                  <a:schemeClr val="accent5"/>
                </a:solidFill>
                <a:latin typeface="Courier10 BT" panose="02070509030505020404" pitchFamily="49" charset="0"/>
              </a:rPr>
              <a:t>MessageQ_open</a:t>
            </a:r>
            <a:r>
              <a:rPr lang="en-US" dirty="0" smtClean="0">
                <a:solidFill>
                  <a:schemeClr val="accent5"/>
                </a:solidFill>
              </a:rPr>
              <a:t> </a:t>
            </a:r>
            <a:r>
              <a:rPr lang="en-US" dirty="0" smtClean="0"/>
              <a:t>– open an existing message queue</a:t>
            </a:r>
          </a:p>
          <a:p>
            <a:pPr lvl="1"/>
            <a:r>
              <a:rPr lang="en-US" dirty="0" err="1">
                <a:solidFill>
                  <a:schemeClr val="accent5"/>
                </a:solidFill>
                <a:latin typeface="Courier10 BT" panose="02070509030505020404" pitchFamily="49" charset="0"/>
              </a:rPr>
              <a:t>MessageQ_alloc</a:t>
            </a:r>
            <a:r>
              <a:rPr lang="en-US" dirty="0">
                <a:solidFill>
                  <a:schemeClr val="accent5"/>
                </a:solidFill>
              </a:rPr>
              <a:t> </a:t>
            </a:r>
            <a:r>
              <a:rPr lang="en-US" dirty="0"/>
              <a:t>– allocate a </a:t>
            </a:r>
            <a:r>
              <a:rPr lang="en-US" dirty="0" smtClean="0"/>
              <a:t>message from the pool</a:t>
            </a:r>
          </a:p>
          <a:p>
            <a:pPr lvl="1"/>
            <a:r>
              <a:rPr lang="en-US" dirty="0" err="1">
                <a:solidFill>
                  <a:schemeClr val="accent5"/>
                </a:solidFill>
                <a:latin typeface="Courier10 BT" panose="02070509030505020404" pitchFamily="49" charset="0"/>
              </a:rPr>
              <a:t>MessageQ_free</a:t>
            </a:r>
            <a:r>
              <a:rPr lang="en-US" dirty="0" smtClean="0"/>
              <a:t> – return message to the pool</a:t>
            </a:r>
            <a:endParaRPr lang="en-US" dirty="0"/>
          </a:p>
          <a:p>
            <a:pPr lvl="1"/>
            <a:r>
              <a:rPr lang="en-US" dirty="0" err="1" smtClean="0">
                <a:solidFill>
                  <a:schemeClr val="accent5"/>
                </a:solidFill>
                <a:latin typeface="Courier10 BT" panose="02070509030505020404" pitchFamily="49" charset="0"/>
              </a:rPr>
              <a:t>MessageQ_put</a:t>
            </a:r>
            <a:r>
              <a:rPr lang="en-US" dirty="0" smtClean="0">
                <a:solidFill>
                  <a:schemeClr val="accent5"/>
                </a:solidFill>
              </a:rPr>
              <a:t> </a:t>
            </a:r>
            <a:r>
              <a:rPr lang="en-US" dirty="0" smtClean="0"/>
              <a:t>– send a message</a:t>
            </a:r>
          </a:p>
          <a:p>
            <a:pPr lvl="1"/>
            <a:r>
              <a:rPr lang="en-US" dirty="0" err="1" smtClean="0">
                <a:solidFill>
                  <a:schemeClr val="accent5"/>
                </a:solidFill>
                <a:latin typeface="Courier10 BT" panose="02070509030505020404" pitchFamily="49" charset="0"/>
              </a:rPr>
              <a:t>MessageQ_get</a:t>
            </a:r>
            <a:r>
              <a:rPr lang="en-US" dirty="0" smtClean="0">
                <a:solidFill>
                  <a:schemeClr val="accent5"/>
                </a:solidFill>
              </a:rPr>
              <a:t> </a:t>
            </a:r>
            <a:r>
              <a:rPr lang="en-US" dirty="0" smtClean="0"/>
              <a:t>– receive a message</a:t>
            </a:r>
          </a:p>
          <a:p>
            <a:pPr lvl="1"/>
            <a:r>
              <a:rPr lang="en-US" dirty="0" err="1" smtClean="0">
                <a:solidFill>
                  <a:schemeClr val="accent5"/>
                </a:solidFill>
                <a:latin typeface="Courier10 BT" panose="02070509030505020404" pitchFamily="49" charset="0"/>
              </a:rPr>
              <a:t>MessageQ_registerHeap</a:t>
            </a:r>
            <a:r>
              <a:rPr lang="en-US" dirty="0" smtClean="0">
                <a:solidFill>
                  <a:schemeClr val="accent5"/>
                </a:solidFill>
              </a:rPr>
              <a:t> </a:t>
            </a:r>
            <a:r>
              <a:rPr lang="en-US" dirty="0" smtClean="0"/>
              <a:t>– register a heap with </a:t>
            </a:r>
            <a:r>
              <a:rPr lang="en-US" dirty="0" err="1" smtClean="0"/>
              <a:t>MessageQ</a:t>
            </a:r>
            <a:endParaRPr lang="en-US" dirty="0" smtClean="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33</a:t>
            </a:fld>
            <a:endParaRPr lang="en-US" dirty="0"/>
          </a:p>
        </p:txBody>
      </p:sp>
    </p:spTree>
    <p:extLst>
      <p:ext uri="{BB962C8B-B14F-4D97-AF65-F5344CB8AC3E}">
        <p14:creationId xmlns:p14="http://schemas.microsoft.com/office/powerpoint/2010/main" val="188169187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normAutofit/>
          </a:bodyPr>
          <a:lstStyle/>
          <a:p>
            <a:r>
              <a:rPr lang="en-US" dirty="0" err="1" smtClean="0"/>
              <a:t>MessageQ</a:t>
            </a:r>
            <a:r>
              <a:rPr lang="en-US" dirty="0" smtClean="0"/>
              <a:t> - ROV</a:t>
            </a:r>
            <a:endParaRPr lang="en-US" dirty="0"/>
          </a:p>
        </p:txBody>
      </p:sp>
      <p:sp>
        <p:nvSpPr>
          <p:cNvPr id="2" name="Content Placeholder 1"/>
          <p:cNvSpPr>
            <a:spLocks noGrp="1"/>
          </p:cNvSpPr>
          <p:nvPr>
            <p:ph idx="1"/>
          </p:nvPr>
        </p:nvSpPr>
        <p:spPr/>
        <p:txBody>
          <a:bodyPr/>
          <a:lstStyle/>
          <a:p>
            <a:r>
              <a:rPr lang="en-US" dirty="0" smtClean="0"/>
              <a:t>ROV screen shot</a:t>
            </a:r>
            <a:endParaRPr lang="en-US" dirty="0"/>
          </a:p>
        </p:txBody>
      </p:sp>
      <p:sp>
        <p:nvSpPr>
          <p:cNvPr id="5" name="Footer Placeholder 4"/>
          <p:cNvSpPr>
            <a:spLocks noGrp="1"/>
          </p:cNvSpPr>
          <p:nvPr>
            <p:ph type="ftr" sz="quarter" idx="11"/>
          </p:nvPr>
        </p:nvSpPr>
        <p:spPr/>
        <p:txBody>
          <a:bodyPr/>
          <a:lstStyle/>
          <a:p>
            <a:r>
              <a:rPr lang="en-US" smtClean="0"/>
              <a:t>IPC 3.30</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57393"/>
            <a:ext cx="5844540" cy="200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2420FBA-F1C9-406B-AC6A-9D58B1A624A9}" type="slidenum">
              <a:rPr lang="en-US" smtClean="0"/>
              <a:pPr/>
              <a:t>34</a:t>
            </a:fld>
            <a:endParaRPr lang="en-US" dirty="0"/>
          </a:p>
        </p:txBody>
      </p:sp>
    </p:spTree>
    <p:extLst>
      <p:ext uri="{BB962C8B-B14F-4D97-AF65-F5344CB8AC3E}">
        <p14:creationId xmlns:p14="http://schemas.microsoft.com/office/powerpoint/2010/main" val="2929610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Lab </a:t>
            </a:r>
            <a:r>
              <a:rPr lang="en-US" dirty="0" smtClean="0">
                <a:latin typeface="Arial"/>
                <a:cs typeface="Arial"/>
              </a:rPr>
              <a:t>‒</a:t>
            </a:r>
            <a:r>
              <a:rPr lang="en-US" dirty="0" smtClean="0"/>
              <a:t> ex01_hello</a:t>
            </a:r>
            <a:endParaRPr lang="en-US" dirty="0"/>
          </a:p>
        </p:txBody>
      </p:sp>
      <p:sp>
        <p:nvSpPr>
          <p:cNvPr id="2" name="Content Placeholder 1"/>
          <p:cNvSpPr>
            <a:spLocks noGrp="1"/>
          </p:cNvSpPr>
          <p:nvPr>
            <p:ph idx="1"/>
          </p:nvPr>
        </p:nvSpPr>
        <p:spPr/>
        <p:txBody>
          <a:bodyPr/>
          <a:lstStyle/>
          <a:p>
            <a:r>
              <a:rPr lang="en-US" dirty="0" smtClean="0"/>
              <a:t>Please open the PowerPoint slide named IPC_Lab_1_Hello</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35</a:t>
            </a:fld>
            <a:endParaRPr lang="en-US" dirty="0"/>
          </a:p>
        </p:txBody>
      </p:sp>
    </p:spTree>
    <p:extLst>
      <p:ext uri="{BB962C8B-B14F-4D97-AF65-F5344CB8AC3E}">
        <p14:creationId xmlns:p14="http://schemas.microsoft.com/office/powerpoint/2010/main" val="1097702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NameServer Module</a:t>
            </a:r>
            <a:endParaRPr lang="en-US" dirty="0"/>
          </a:p>
        </p:txBody>
      </p:sp>
      <p:sp>
        <p:nvSpPr>
          <p:cNvPr id="694275" name="Rectangle 3"/>
          <p:cNvSpPr>
            <a:spLocks noGrp="1" noChangeArrowheads="1"/>
          </p:cNvSpPr>
          <p:nvPr>
            <p:ph idx="1"/>
          </p:nvPr>
        </p:nvSpPr>
        <p:spPr/>
        <p:txBody>
          <a:bodyPr/>
          <a:lstStyle/>
          <a:p>
            <a:r>
              <a:rPr lang="en-US" dirty="0" err="1" smtClean="0"/>
              <a:t>NameServer</a:t>
            </a:r>
            <a:r>
              <a:rPr lang="en-US" dirty="0" smtClean="0"/>
              <a:t> – distributed name/value database</a:t>
            </a:r>
          </a:p>
          <a:p>
            <a:pPr lvl="1"/>
            <a:r>
              <a:rPr lang="en-US" dirty="0" smtClean="0"/>
              <a:t>Manages name/value pairs</a:t>
            </a:r>
          </a:p>
          <a:p>
            <a:pPr lvl="1"/>
            <a:r>
              <a:rPr lang="en-US" dirty="0" smtClean="0"/>
              <a:t>Used for registering data which can be looked up by other processors</a:t>
            </a:r>
          </a:p>
          <a:p>
            <a:r>
              <a:rPr lang="en-US" dirty="0" smtClean="0"/>
              <a:t>API Summary</a:t>
            </a:r>
          </a:p>
          <a:p>
            <a:pPr lvl="1"/>
            <a:r>
              <a:rPr lang="en-US" dirty="0" err="1" smtClean="0">
                <a:solidFill>
                  <a:schemeClr val="accent5"/>
                </a:solidFill>
                <a:latin typeface="Courier10 BT" panose="02070509030505020404" pitchFamily="49" charset="0"/>
              </a:rPr>
              <a:t>NameServer_create</a:t>
            </a:r>
            <a:r>
              <a:rPr lang="en-US" dirty="0" smtClean="0">
                <a:solidFill>
                  <a:schemeClr val="accent5"/>
                </a:solidFill>
              </a:rPr>
              <a:t> </a:t>
            </a:r>
            <a:r>
              <a:rPr lang="en-US" dirty="0" smtClean="0"/>
              <a:t>– create a new database instance</a:t>
            </a:r>
          </a:p>
          <a:p>
            <a:pPr lvl="1"/>
            <a:r>
              <a:rPr lang="en-US" dirty="0" err="1" smtClean="0">
                <a:solidFill>
                  <a:schemeClr val="accent5"/>
                </a:solidFill>
                <a:latin typeface="Courier10 BT" panose="02070509030505020404" pitchFamily="49" charset="0"/>
              </a:rPr>
              <a:t>NameServer_add</a:t>
            </a:r>
            <a:r>
              <a:rPr lang="en-US" dirty="0" smtClean="0">
                <a:solidFill>
                  <a:schemeClr val="accent5"/>
                </a:solidFill>
              </a:rPr>
              <a:t> </a:t>
            </a:r>
            <a:r>
              <a:rPr lang="en-US" dirty="0" smtClean="0"/>
              <a:t>– add a name/value entry into database</a:t>
            </a:r>
          </a:p>
          <a:p>
            <a:pPr lvl="1"/>
            <a:r>
              <a:rPr lang="en-US" dirty="0" err="1" smtClean="0">
                <a:solidFill>
                  <a:schemeClr val="accent5"/>
                </a:solidFill>
                <a:latin typeface="Courier10 BT" panose="02070509030505020404" pitchFamily="49" charset="0"/>
              </a:rPr>
              <a:t>NameServer_get</a:t>
            </a:r>
            <a:r>
              <a:rPr lang="en-US" dirty="0" smtClean="0">
                <a:solidFill>
                  <a:schemeClr val="accent5"/>
                </a:solidFill>
              </a:rPr>
              <a:t> </a:t>
            </a:r>
            <a:r>
              <a:rPr lang="en-US" dirty="0" smtClean="0"/>
              <a:t>– retrieve value for given name</a:t>
            </a: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36</a:t>
            </a:fld>
            <a:endParaRPr lang="en-US" dirty="0"/>
          </a:p>
        </p:txBody>
      </p:sp>
    </p:spTree>
    <p:extLst>
      <p:ext uri="{BB962C8B-B14F-4D97-AF65-F5344CB8AC3E}">
        <p14:creationId xmlns:p14="http://schemas.microsoft.com/office/powerpoint/2010/main" val="290280779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NameServer</a:t>
            </a:r>
            <a:endParaRPr lang="en-US" dirty="0"/>
          </a:p>
        </p:txBody>
      </p:sp>
      <p:sp>
        <p:nvSpPr>
          <p:cNvPr id="2" name="Content Placeholder 1"/>
          <p:cNvSpPr>
            <a:spLocks noGrp="1"/>
          </p:cNvSpPr>
          <p:nvPr>
            <p:ph idx="1"/>
          </p:nvPr>
        </p:nvSpPr>
        <p:spPr/>
        <p:txBody>
          <a:bodyPr/>
          <a:lstStyle/>
          <a:p>
            <a:r>
              <a:rPr lang="en-US" dirty="0" smtClean="0"/>
              <a:t>IPU – create </a:t>
            </a:r>
            <a:r>
              <a:rPr lang="en-US" dirty="0" err="1" smtClean="0"/>
              <a:t>NameServer</a:t>
            </a:r>
            <a:r>
              <a:rPr lang="en-US" dirty="0" smtClean="0"/>
              <a:t> instance</a:t>
            </a:r>
          </a:p>
          <a:p>
            <a:r>
              <a:rPr lang="en-US" dirty="0" smtClean="0"/>
              <a:t>DSP – query IPU for name/value pair</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26" name="TextBox 25"/>
          <p:cNvSpPr txBox="1"/>
          <p:nvPr/>
        </p:nvSpPr>
        <p:spPr>
          <a:xfrm>
            <a:off x="1400907" y="2486837"/>
            <a:ext cx="627186" cy="276999"/>
          </a:xfrm>
          <a:prstGeom prst="rect">
            <a:avLst/>
          </a:prstGeom>
          <a:noFill/>
          <a:ln w="0">
            <a:noFill/>
          </a:ln>
        </p:spPr>
        <p:txBody>
          <a:bodyPr wrap="square" rtlCol="0">
            <a:spAutoFit/>
          </a:bodyPr>
          <a:lstStyle/>
          <a:p>
            <a:pPr algn="ctr"/>
            <a:r>
              <a:rPr lang="en-US" sz="1200" b="1" u="sng" dirty="0" smtClean="0"/>
              <a:t>IPU</a:t>
            </a:r>
            <a:endParaRPr lang="en-US" sz="1200" b="1" u="sng" dirty="0"/>
          </a:p>
        </p:txBody>
      </p:sp>
      <p:sp>
        <p:nvSpPr>
          <p:cNvPr id="27" name="TextBox 26"/>
          <p:cNvSpPr txBox="1"/>
          <p:nvPr/>
        </p:nvSpPr>
        <p:spPr>
          <a:xfrm>
            <a:off x="5763746" y="2474401"/>
            <a:ext cx="627186" cy="276999"/>
          </a:xfrm>
          <a:prstGeom prst="rect">
            <a:avLst/>
          </a:prstGeom>
          <a:noFill/>
          <a:ln w="0">
            <a:noFill/>
          </a:ln>
        </p:spPr>
        <p:txBody>
          <a:bodyPr wrap="square" rtlCol="0">
            <a:spAutoFit/>
          </a:bodyPr>
          <a:lstStyle/>
          <a:p>
            <a:pPr algn="ctr"/>
            <a:r>
              <a:rPr lang="en-US" sz="1200" b="1" u="sng" dirty="0" smtClean="0"/>
              <a:t>DSP</a:t>
            </a:r>
            <a:endParaRPr lang="en-US" sz="1200" b="1" u="sng" dirty="0"/>
          </a:p>
        </p:txBody>
      </p:sp>
      <p:sp>
        <p:nvSpPr>
          <p:cNvPr id="30" name="TextBox 29"/>
          <p:cNvSpPr txBox="1"/>
          <p:nvPr/>
        </p:nvSpPr>
        <p:spPr>
          <a:xfrm>
            <a:off x="952268" y="3531597"/>
            <a:ext cx="1524464"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NameServer_create</a:t>
            </a:r>
            <a:endParaRPr lang="en-US" sz="1000" b="1" dirty="0" smtClean="0">
              <a:latin typeface="Courier New" pitchFamily="49" charset="0"/>
              <a:cs typeface="Courier New" pitchFamily="49" charset="0"/>
            </a:endParaRPr>
          </a:p>
        </p:txBody>
      </p:sp>
      <p:sp>
        <p:nvSpPr>
          <p:cNvPr id="32" name="TextBox 31"/>
          <p:cNvSpPr txBox="1"/>
          <p:nvPr/>
        </p:nvSpPr>
        <p:spPr>
          <a:xfrm>
            <a:off x="990601" y="2910837"/>
            <a:ext cx="1447799" cy="276999"/>
          </a:xfrm>
          <a:prstGeom prst="rect">
            <a:avLst/>
          </a:prstGeom>
          <a:noFill/>
          <a:ln w="12700">
            <a:solidFill>
              <a:schemeClr val="tx1"/>
            </a:solidFill>
          </a:ln>
        </p:spPr>
        <p:txBody>
          <a:bodyPr wrap="square" rtlCol="0" anchor="ctr" anchorCtr="0">
            <a:spAutoFit/>
          </a:bodyPr>
          <a:lstStyle/>
          <a:p>
            <a:pPr algn="ctr"/>
            <a:r>
              <a:rPr lang="en-US" sz="1200" dirty="0" smtClean="0"/>
              <a:t>Application</a:t>
            </a:r>
          </a:p>
        </p:txBody>
      </p:sp>
      <p:cxnSp>
        <p:nvCxnSpPr>
          <p:cNvPr id="4" name="Straight Connector 3"/>
          <p:cNvCxnSpPr>
            <a:stCxn id="32" idx="2"/>
            <a:endCxn id="30" idx="0"/>
          </p:cNvCxnSpPr>
          <p:nvPr/>
        </p:nvCxnSpPr>
        <p:spPr>
          <a:xfrm flipH="1">
            <a:off x="1714500" y="3187836"/>
            <a:ext cx="1" cy="343761"/>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2"/>
            <a:endCxn id="66" idx="0"/>
          </p:cNvCxnSpPr>
          <p:nvPr/>
        </p:nvCxnSpPr>
        <p:spPr>
          <a:xfrm>
            <a:off x="1714500" y="3777818"/>
            <a:ext cx="0" cy="284112"/>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743200" y="4648200"/>
            <a:ext cx="1514477" cy="789252"/>
            <a:chOff x="2743200" y="4620948"/>
            <a:chExt cx="1514477" cy="789252"/>
          </a:xfrm>
        </p:grpSpPr>
        <p:sp>
          <p:nvSpPr>
            <p:cNvPr id="13" name="TextBox 12"/>
            <p:cNvSpPr txBox="1"/>
            <p:nvPr/>
          </p:nvSpPr>
          <p:spPr>
            <a:xfrm>
              <a:off x="2743201" y="4620948"/>
              <a:ext cx="1514476" cy="573807"/>
            </a:xfrm>
            <a:prstGeom prst="rect">
              <a:avLst/>
            </a:prstGeom>
            <a:solidFill>
              <a:srgbClr val="FFCC66"/>
            </a:solidFill>
            <a:ln w="12700">
              <a:solidFill>
                <a:schemeClr val="tx1"/>
              </a:solidFill>
            </a:ln>
          </p:spPr>
          <p:txBody>
            <a:bodyPr wrap="none" rtlCol="0" anchor="ctr" anchorCtr="0">
              <a:noAutofit/>
            </a:bodyPr>
            <a:lstStyle/>
            <a:p>
              <a:pPr algn="ctr"/>
              <a:r>
                <a:rPr lang="en-US" sz="1000" dirty="0" smtClean="0"/>
                <a:t>email: </a:t>
              </a:r>
              <a:r>
                <a:rPr lang="en-US" sz="1000" dirty="0" err="1" smtClean="0"/>
                <a:t>NameServer</a:t>
              </a:r>
              <a:endParaRPr lang="en-US" sz="1000" dirty="0"/>
            </a:p>
          </p:txBody>
        </p:sp>
        <p:sp>
          <p:nvSpPr>
            <p:cNvPr id="49" name="TextBox 48"/>
            <p:cNvSpPr txBox="1"/>
            <p:nvPr/>
          </p:nvSpPr>
          <p:spPr>
            <a:xfrm>
              <a:off x="2743200" y="5194756"/>
              <a:ext cx="600077" cy="215444"/>
            </a:xfrm>
            <a:prstGeom prst="rect">
              <a:avLst/>
            </a:prstGeom>
            <a:noFill/>
            <a:ln w="12700">
              <a:solidFill>
                <a:schemeClr val="tx1"/>
              </a:solidFill>
            </a:ln>
          </p:spPr>
          <p:txBody>
            <a:bodyPr wrap="square" rtlCol="0" anchor="ctr" anchorCtr="0">
              <a:spAutoFit/>
            </a:bodyPr>
            <a:lstStyle/>
            <a:p>
              <a:pPr algn="ctr"/>
              <a:endParaRPr lang="en-US" sz="800" dirty="0"/>
            </a:p>
          </p:txBody>
        </p:sp>
        <p:sp>
          <p:nvSpPr>
            <p:cNvPr id="51" name="TextBox 50"/>
            <p:cNvSpPr txBox="1"/>
            <p:nvPr/>
          </p:nvSpPr>
          <p:spPr>
            <a:xfrm>
              <a:off x="3343278" y="5194756"/>
              <a:ext cx="914399" cy="215444"/>
            </a:xfrm>
            <a:prstGeom prst="rect">
              <a:avLst/>
            </a:prstGeom>
            <a:noFill/>
            <a:ln w="12700">
              <a:solidFill>
                <a:schemeClr val="tx1"/>
              </a:solidFill>
            </a:ln>
          </p:spPr>
          <p:txBody>
            <a:bodyPr wrap="square" rtlCol="0" anchor="ctr" anchorCtr="0">
              <a:spAutoFit/>
            </a:bodyPr>
            <a:lstStyle/>
            <a:p>
              <a:pPr algn="ctr"/>
              <a:endParaRPr lang="en-US" sz="800" dirty="0"/>
            </a:p>
          </p:txBody>
        </p:sp>
      </p:grpSp>
      <p:cxnSp>
        <p:nvCxnSpPr>
          <p:cNvPr id="9" name="Elbow Connector 8"/>
          <p:cNvCxnSpPr>
            <a:stCxn id="30" idx="3"/>
            <a:endCxn id="13" idx="0"/>
          </p:cNvCxnSpPr>
          <p:nvPr/>
        </p:nvCxnSpPr>
        <p:spPr>
          <a:xfrm>
            <a:off x="2476732" y="3654708"/>
            <a:ext cx="1023707" cy="993492"/>
          </a:xfrm>
          <a:prstGeom prst="bentConnector2">
            <a:avLst/>
          </a:prstGeom>
          <a:ln w="127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52268" y="4061930"/>
            <a:ext cx="1524464"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NameServer_add</a:t>
            </a:r>
            <a:endParaRPr lang="en-US" sz="1000" b="1" dirty="0" smtClean="0">
              <a:latin typeface="Courier New" pitchFamily="49" charset="0"/>
              <a:cs typeface="Courier New" pitchFamily="49" charset="0"/>
            </a:endParaRPr>
          </a:p>
        </p:txBody>
      </p:sp>
      <p:cxnSp>
        <p:nvCxnSpPr>
          <p:cNvPr id="71" name="Elbow Connector 70"/>
          <p:cNvCxnSpPr>
            <a:stCxn id="66" idx="2"/>
            <a:endCxn id="49" idx="1"/>
          </p:cNvCxnSpPr>
          <p:nvPr/>
        </p:nvCxnSpPr>
        <p:spPr>
          <a:xfrm rot="16200000" flipH="1">
            <a:off x="1718061" y="4304590"/>
            <a:ext cx="1021579" cy="1028700"/>
          </a:xfrm>
          <a:prstGeom prst="bentConnector2">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353439" y="2873930"/>
            <a:ext cx="1447799" cy="276999"/>
          </a:xfrm>
          <a:prstGeom prst="rect">
            <a:avLst/>
          </a:prstGeom>
          <a:noFill/>
          <a:ln w="12700">
            <a:solidFill>
              <a:schemeClr val="tx1"/>
            </a:solidFill>
          </a:ln>
        </p:spPr>
        <p:txBody>
          <a:bodyPr wrap="square" rtlCol="0" anchor="ctr" anchorCtr="0">
            <a:spAutoFit/>
          </a:bodyPr>
          <a:lstStyle/>
          <a:p>
            <a:pPr algn="ctr"/>
            <a:r>
              <a:rPr lang="en-US" sz="1200" dirty="0" smtClean="0"/>
              <a:t>Application</a:t>
            </a:r>
          </a:p>
        </p:txBody>
      </p:sp>
      <p:sp>
        <p:nvSpPr>
          <p:cNvPr id="88" name="TextBox 87"/>
          <p:cNvSpPr txBox="1"/>
          <p:nvPr/>
        </p:nvSpPr>
        <p:spPr>
          <a:xfrm>
            <a:off x="5315107" y="3524493"/>
            <a:ext cx="1524464"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NameServer_create</a:t>
            </a:r>
            <a:endParaRPr lang="en-US" sz="1000" b="1" dirty="0" smtClean="0">
              <a:latin typeface="Courier New" pitchFamily="49" charset="0"/>
              <a:cs typeface="Courier New" pitchFamily="49" charset="0"/>
            </a:endParaRPr>
          </a:p>
        </p:txBody>
      </p:sp>
      <p:cxnSp>
        <p:nvCxnSpPr>
          <p:cNvPr id="89" name="Straight Connector 88"/>
          <p:cNvCxnSpPr>
            <a:stCxn id="87" idx="2"/>
            <a:endCxn id="88" idx="0"/>
          </p:cNvCxnSpPr>
          <p:nvPr/>
        </p:nvCxnSpPr>
        <p:spPr>
          <a:xfrm>
            <a:off x="6077339" y="3150929"/>
            <a:ext cx="0" cy="373564"/>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88" idx="3"/>
            <a:endCxn id="53" idx="0"/>
          </p:cNvCxnSpPr>
          <p:nvPr/>
        </p:nvCxnSpPr>
        <p:spPr>
          <a:xfrm>
            <a:off x="6839571" y="3647604"/>
            <a:ext cx="1166191" cy="1000596"/>
          </a:xfrm>
          <a:prstGeom prst="bentConnector2">
            <a:avLst/>
          </a:prstGeom>
          <a:ln w="127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315107" y="4078783"/>
            <a:ext cx="1524464"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NameServer_get</a:t>
            </a:r>
            <a:endParaRPr lang="en-US" sz="1000" b="1" dirty="0" smtClean="0">
              <a:latin typeface="Courier New" pitchFamily="49" charset="0"/>
              <a:cs typeface="Courier New" pitchFamily="49" charset="0"/>
            </a:endParaRPr>
          </a:p>
        </p:txBody>
      </p:sp>
      <p:cxnSp>
        <p:nvCxnSpPr>
          <p:cNvPr id="98" name="Straight Connector 97"/>
          <p:cNvCxnSpPr>
            <a:stCxn id="88" idx="2"/>
            <a:endCxn id="97" idx="0"/>
          </p:cNvCxnSpPr>
          <p:nvPr/>
        </p:nvCxnSpPr>
        <p:spPr>
          <a:xfrm>
            <a:off x="6077339" y="3770714"/>
            <a:ext cx="0" cy="308069"/>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97" idx="2"/>
            <a:endCxn id="53" idx="1"/>
          </p:cNvCxnSpPr>
          <p:nvPr/>
        </p:nvCxnSpPr>
        <p:spPr>
          <a:xfrm rot="16200000" flipH="1">
            <a:off x="6357881" y="4044461"/>
            <a:ext cx="610100" cy="1171185"/>
          </a:xfrm>
          <a:prstGeom prst="bentConnector2">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97" idx="2"/>
            <a:endCxn id="13" idx="3"/>
          </p:cNvCxnSpPr>
          <p:nvPr/>
        </p:nvCxnSpPr>
        <p:spPr>
          <a:xfrm rot="5400000">
            <a:off x="4862458" y="3720223"/>
            <a:ext cx="610100" cy="1819662"/>
          </a:xfrm>
          <a:prstGeom prst="bentConnector2">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333644" y="3049336"/>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333644" y="3654708"/>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333644" y="4201893"/>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676543" y="3654708"/>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4678008" y="4202801"/>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6677795" y="5327644"/>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4343400" y="5322358"/>
            <a:ext cx="533400" cy="0"/>
          </a:xfrm>
          <a:prstGeom prst="straightConnector1">
            <a:avLst/>
          </a:prstGeom>
          <a:ln w="25400">
            <a:solidFill>
              <a:srgbClr val="7030A0"/>
            </a:solidFill>
            <a:headEnd type="arrow" w="lg"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6520265"/>
            <a:ext cx="419159" cy="333422"/>
          </a:xfrm>
          <a:prstGeom prst="rect">
            <a:avLst/>
          </a:prstGeom>
        </p:spPr>
      </p:pic>
      <p:grpSp>
        <p:nvGrpSpPr>
          <p:cNvPr id="52" name="Group 51"/>
          <p:cNvGrpSpPr/>
          <p:nvPr/>
        </p:nvGrpSpPr>
        <p:grpSpPr>
          <a:xfrm>
            <a:off x="7248523" y="4648200"/>
            <a:ext cx="1514477" cy="789252"/>
            <a:chOff x="2743200" y="4620948"/>
            <a:chExt cx="1514477" cy="789252"/>
          </a:xfrm>
        </p:grpSpPr>
        <p:sp>
          <p:nvSpPr>
            <p:cNvPr id="53" name="TextBox 52"/>
            <p:cNvSpPr txBox="1"/>
            <p:nvPr/>
          </p:nvSpPr>
          <p:spPr>
            <a:xfrm>
              <a:off x="2743201" y="4620948"/>
              <a:ext cx="1514476" cy="573807"/>
            </a:xfrm>
            <a:prstGeom prst="rect">
              <a:avLst/>
            </a:prstGeom>
            <a:solidFill>
              <a:srgbClr val="FFCC66"/>
            </a:solidFill>
            <a:ln w="12700">
              <a:solidFill>
                <a:schemeClr val="tx1"/>
              </a:solidFill>
            </a:ln>
          </p:spPr>
          <p:txBody>
            <a:bodyPr wrap="none" rtlCol="0" anchor="ctr" anchorCtr="0">
              <a:noAutofit/>
            </a:bodyPr>
            <a:lstStyle/>
            <a:p>
              <a:pPr algn="ctr"/>
              <a:r>
                <a:rPr lang="en-US" sz="1000" dirty="0" smtClean="0"/>
                <a:t>email: </a:t>
              </a:r>
              <a:r>
                <a:rPr lang="en-US" sz="1000" dirty="0" err="1" smtClean="0"/>
                <a:t>NameServer</a:t>
              </a:r>
              <a:endParaRPr lang="en-US" sz="1000" dirty="0"/>
            </a:p>
          </p:txBody>
        </p:sp>
        <p:sp>
          <p:nvSpPr>
            <p:cNvPr id="54" name="TextBox 53"/>
            <p:cNvSpPr txBox="1"/>
            <p:nvPr/>
          </p:nvSpPr>
          <p:spPr>
            <a:xfrm>
              <a:off x="2743200" y="5194756"/>
              <a:ext cx="600077" cy="215444"/>
            </a:xfrm>
            <a:prstGeom prst="rect">
              <a:avLst/>
            </a:prstGeom>
            <a:noFill/>
            <a:ln w="12700">
              <a:solidFill>
                <a:schemeClr val="tx1"/>
              </a:solidFill>
            </a:ln>
          </p:spPr>
          <p:txBody>
            <a:bodyPr wrap="square" rtlCol="0" anchor="ctr" anchorCtr="0">
              <a:spAutoFit/>
            </a:bodyPr>
            <a:lstStyle/>
            <a:p>
              <a:pPr algn="ctr"/>
              <a:endParaRPr lang="en-US" sz="800" dirty="0"/>
            </a:p>
          </p:txBody>
        </p:sp>
        <p:sp>
          <p:nvSpPr>
            <p:cNvPr id="55" name="TextBox 54"/>
            <p:cNvSpPr txBox="1"/>
            <p:nvPr/>
          </p:nvSpPr>
          <p:spPr>
            <a:xfrm>
              <a:off x="3343278" y="5194756"/>
              <a:ext cx="914399" cy="215444"/>
            </a:xfrm>
            <a:prstGeom prst="rect">
              <a:avLst/>
            </a:prstGeom>
            <a:noFill/>
            <a:ln w="12700">
              <a:solidFill>
                <a:schemeClr val="tx1"/>
              </a:solidFill>
            </a:ln>
          </p:spPr>
          <p:txBody>
            <a:bodyPr wrap="square" rtlCol="0" anchor="ctr" anchorCtr="0">
              <a:spAutoFit/>
            </a:bodyPr>
            <a:lstStyle/>
            <a:p>
              <a:pPr algn="ctr"/>
              <a:endParaRPr lang="en-US" sz="800" dirty="0"/>
            </a:p>
          </p:txBody>
        </p:sp>
      </p:grpSp>
      <p:grpSp>
        <p:nvGrpSpPr>
          <p:cNvPr id="24" name="Group 23"/>
          <p:cNvGrpSpPr/>
          <p:nvPr/>
        </p:nvGrpSpPr>
        <p:grpSpPr>
          <a:xfrm>
            <a:off x="2743200" y="5224935"/>
            <a:ext cx="1514477" cy="215444"/>
            <a:chOff x="3085376" y="6055938"/>
            <a:chExt cx="1514477" cy="215444"/>
          </a:xfrm>
        </p:grpSpPr>
        <p:sp>
          <p:nvSpPr>
            <p:cNvPr id="62" name="TextBox 61"/>
            <p:cNvSpPr txBox="1"/>
            <p:nvPr/>
          </p:nvSpPr>
          <p:spPr>
            <a:xfrm>
              <a:off x="3085376" y="6055938"/>
              <a:ext cx="600077" cy="215444"/>
            </a:xfrm>
            <a:prstGeom prst="rect">
              <a:avLst/>
            </a:prstGeom>
            <a:noFill/>
            <a:ln w="12700">
              <a:solidFill>
                <a:schemeClr val="tx1"/>
              </a:solidFill>
            </a:ln>
          </p:spPr>
          <p:txBody>
            <a:bodyPr wrap="square" rtlCol="0" anchor="ctr" anchorCtr="0">
              <a:spAutoFit/>
            </a:bodyPr>
            <a:lstStyle/>
            <a:p>
              <a:pPr algn="ctr"/>
              <a:r>
                <a:rPr lang="en-US" sz="800" dirty="0" err="1" smtClean="0"/>
                <a:t>JohnDoe</a:t>
              </a:r>
              <a:endParaRPr lang="en-US" sz="800" dirty="0"/>
            </a:p>
          </p:txBody>
        </p:sp>
        <p:sp>
          <p:nvSpPr>
            <p:cNvPr id="63" name="TextBox 62"/>
            <p:cNvSpPr txBox="1"/>
            <p:nvPr/>
          </p:nvSpPr>
          <p:spPr>
            <a:xfrm>
              <a:off x="3685454" y="6055938"/>
              <a:ext cx="914399" cy="215444"/>
            </a:xfrm>
            <a:prstGeom prst="rect">
              <a:avLst/>
            </a:prstGeom>
            <a:noFill/>
            <a:ln w="12700">
              <a:solidFill>
                <a:schemeClr val="tx1"/>
              </a:solidFill>
            </a:ln>
          </p:spPr>
          <p:txBody>
            <a:bodyPr wrap="square" lIns="0" rIns="0" rtlCol="0" anchor="ctr" anchorCtr="0">
              <a:spAutoFit/>
            </a:bodyPr>
            <a:lstStyle/>
            <a:p>
              <a:pPr algn="ctr"/>
              <a:r>
                <a:rPr lang="en-US" sz="800" dirty="0" smtClean="0"/>
                <a:t>johndoe@mm.com</a:t>
              </a:r>
              <a:endParaRPr lang="en-US" sz="800" dirty="0"/>
            </a:p>
          </p:txBody>
        </p:sp>
      </p:grpSp>
      <p:sp>
        <p:nvSpPr>
          <p:cNvPr id="3" name="Slide Number Placeholder 2"/>
          <p:cNvSpPr>
            <a:spLocks noGrp="1"/>
          </p:cNvSpPr>
          <p:nvPr>
            <p:ph type="sldNum" sz="quarter" idx="12"/>
          </p:nvPr>
        </p:nvSpPr>
        <p:spPr/>
        <p:txBody>
          <a:bodyPr/>
          <a:lstStyle/>
          <a:p>
            <a:fld id="{32420FBA-F1C9-406B-AC6A-9D58B1A624A9}" type="slidenum">
              <a:rPr lang="en-US" smtClean="0"/>
              <a:pPr/>
              <a:t>37</a:t>
            </a:fld>
            <a:endParaRPr lang="en-US" dirty="0"/>
          </a:p>
        </p:txBody>
      </p:sp>
    </p:spTree>
    <p:extLst>
      <p:ext uri="{BB962C8B-B14F-4D97-AF65-F5344CB8AC3E}">
        <p14:creationId xmlns:p14="http://schemas.microsoft.com/office/powerpoint/2010/main" val="399563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500"/>
                                        <p:tgtEl>
                                          <p:spTgt spid="120"/>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xit" presetSubtype="0" fill="hold" nodeType="withEffect">
                                  <p:stCondLst>
                                    <p:cond delay="0"/>
                                  </p:stCondLst>
                                  <p:childTnLst>
                                    <p:animEffect transition="out" filter="fade">
                                      <p:cBhvr>
                                        <p:cTn id="20" dur="500"/>
                                        <p:tgtEl>
                                          <p:spTgt spid="116"/>
                                        </p:tgtEl>
                                      </p:cBhvr>
                                    </p:animEffect>
                                    <p:set>
                                      <p:cBhvr>
                                        <p:cTn id="21" dur="1" fill="hold">
                                          <p:stCondLst>
                                            <p:cond delay="499"/>
                                          </p:stCondLst>
                                        </p:cTn>
                                        <p:tgtEl>
                                          <p:spTgt spid="1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500"/>
                                        <p:tgtEl>
                                          <p:spTgt spid="121"/>
                                        </p:tgtEl>
                                      </p:cBhvr>
                                    </p:animEffect>
                                  </p:childTnLst>
                                </p:cTn>
                              </p:par>
                              <p:par>
                                <p:cTn id="27" presetID="10"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500"/>
                                        <p:tgtEl>
                                          <p:spTgt spid="71"/>
                                        </p:tgtEl>
                                      </p:cBhvr>
                                    </p:animEffect>
                                  </p:childTnLst>
                                </p:cTn>
                              </p:par>
                              <p:par>
                                <p:cTn id="30" presetID="10"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xit" presetSubtype="0" fill="hold" nodeType="withEffect">
                                  <p:stCondLst>
                                    <p:cond delay="0"/>
                                  </p:stCondLst>
                                  <p:childTnLst>
                                    <p:animEffect transition="out" filter="fade">
                                      <p:cBhvr>
                                        <p:cTn id="34" dur="500"/>
                                        <p:tgtEl>
                                          <p:spTgt spid="120"/>
                                        </p:tgtEl>
                                      </p:cBhvr>
                                    </p:animEffect>
                                    <p:set>
                                      <p:cBhvr>
                                        <p:cTn id="35" dur="1" fill="hold">
                                          <p:stCondLst>
                                            <p:cond delay="499"/>
                                          </p:stCondLst>
                                        </p:cTn>
                                        <p:tgtEl>
                                          <p:spTgt spid="12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2"/>
                                        </p:tgtEl>
                                        <p:attrNameLst>
                                          <p:attrName>style.visibility</p:attrName>
                                        </p:attrNameLst>
                                      </p:cBhvr>
                                      <p:to>
                                        <p:strVal val="visible"/>
                                      </p:to>
                                    </p:set>
                                    <p:animEffect transition="in" filter="fade">
                                      <p:cBhvr>
                                        <p:cTn id="40" dur="500"/>
                                        <p:tgtEl>
                                          <p:spTgt spid="122"/>
                                        </p:tgtEl>
                                      </p:cBhvr>
                                    </p:animEffect>
                                  </p:childTnLst>
                                </p:cTn>
                              </p:par>
                              <p:par>
                                <p:cTn id="41" presetID="10" presetClass="entr" presetSubtype="0"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500"/>
                                        <p:tgtEl>
                                          <p:spTgt spid="93"/>
                                        </p:tgtEl>
                                      </p:cBhvr>
                                    </p:animEffect>
                                  </p:childTnLst>
                                </p:cTn>
                              </p:par>
                              <p:par>
                                <p:cTn id="44" presetID="10" presetClass="entr" presetSubtype="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xit" presetSubtype="0" fill="hold" nodeType="withEffect">
                                  <p:stCondLst>
                                    <p:cond delay="0"/>
                                  </p:stCondLst>
                                  <p:childTnLst>
                                    <p:animEffect transition="out" filter="fade">
                                      <p:cBhvr>
                                        <p:cTn id="48" dur="500"/>
                                        <p:tgtEl>
                                          <p:spTgt spid="121"/>
                                        </p:tgtEl>
                                      </p:cBhvr>
                                    </p:animEffect>
                                    <p:set>
                                      <p:cBhvr>
                                        <p:cTn id="49" dur="1" fill="hold">
                                          <p:stCondLst>
                                            <p:cond delay="499"/>
                                          </p:stCondLst>
                                        </p:cTn>
                                        <p:tgtEl>
                                          <p:spTgt spid="121"/>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71"/>
                                        </p:tgtEl>
                                      </p:cBhvr>
                                    </p:animEffect>
                                    <p:set>
                                      <p:cBhvr>
                                        <p:cTn id="52" dur="1" fill="hold">
                                          <p:stCondLst>
                                            <p:cond delay="499"/>
                                          </p:stCondLst>
                                        </p:cTn>
                                        <p:tgtEl>
                                          <p:spTgt spid="7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3"/>
                                        </p:tgtEl>
                                        <p:attrNameLst>
                                          <p:attrName>style.visibility</p:attrName>
                                        </p:attrNameLst>
                                      </p:cBhvr>
                                      <p:to>
                                        <p:strVal val="visible"/>
                                      </p:to>
                                    </p:set>
                                    <p:animEffect transition="in" filter="fade">
                                      <p:cBhvr>
                                        <p:cTn id="57" dur="500"/>
                                        <p:tgtEl>
                                          <p:spTgt spid="123"/>
                                        </p:tgtEl>
                                      </p:cBhvr>
                                    </p:animEffect>
                                  </p:childTnLst>
                                </p:cTn>
                              </p:par>
                              <p:par>
                                <p:cTn id="58" presetID="10" presetClass="entr" presetSubtype="0" fill="hold" nodeType="withEffect">
                                  <p:stCondLst>
                                    <p:cond delay="0"/>
                                  </p:stCondLst>
                                  <p:childTnLst>
                                    <p:set>
                                      <p:cBhvr>
                                        <p:cTn id="59" dur="1" fill="hold">
                                          <p:stCondLst>
                                            <p:cond delay="0"/>
                                          </p:stCondLst>
                                        </p:cTn>
                                        <p:tgtEl>
                                          <p:spTgt spid="105"/>
                                        </p:tgtEl>
                                        <p:attrNameLst>
                                          <p:attrName>style.visibility</p:attrName>
                                        </p:attrNameLst>
                                      </p:cBhvr>
                                      <p:to>
                                        <p:strVal val="visible"/>
                                      </p:to>
                                    </p:set>
                                    <p:animEffect transition="in" filter="fade">
                                      <p:cBhvr>
                                        <p:cTn id="60" dur="500"/>
                                        <p:tgtEl>
                                          <p:spTgt spid="105"/>
                                        </p:tgtEl>
                                      </p:cBhvr>
                                    </p:animEffect>
                                  </p:childTnLst>
                                </p:cTn>
                              </p:par>
                              <p:par>
                                <p:cTn id="61" presetID="10" presetClass="exit" presetSubtype="0" fill="hold" nodeType="withEffect">
                                  <p:stCondLst>
                                    <p:cond delay="0"/>
                                  </p:stCondLst>
                                  <p:childTnLst>
                                    <p:animEffect transition="out" filter="fade">
                                      <p:cBhvr>
                                        <p:cTn id="62" dur="500"/>
                                        <p:tgtEl>
                                          <p:spTgt spid="122"/>
                                        </p:tgtEl>
                                      </p:cBhvr>
                                    </p:animEffect>
                                    <p:set>
                                      <p:cBhvr>
                                        <p:cTn id="63" dur="1" fill="hold">
                                          <p:stCondLst>
                                            <p:cond delay="499"/>
                                          </p:stCondLst>
                                        </p:cTn>
                                        <p:tgtEl>
                                          <p:spTgt spid="12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24"/>
                                        </p:tgtEl>
                                        <p:attrNameLst>
                                          <p:attrName>style.visibility</p:attrName>
                                        </p:attrNameLst>
                                      </p:cBhvr>
                                      <p:to>
                                        <p:strVal val="visible"/>
                                      </p:to>
                                    </p:set>
                                    <p:animEffect transition="in" filter="fade">
                                      <p:cBhvr>
                                        <p:cTn id="68" dur="500"/>
                                        <p:tgtEl>
                                          <p:spTgt spid="124"/>
                                        </p:tgtEl>
                                      </p:cBhvr>
                                    </p:animEffect>
                                  </p:childTnLst>
                                </p:cTn>
                              </p:par>
                              <p:par>
                                <p:cTn id="69" presetID="10" presetClass="exit" presetSubtype="0" fill="hold" nodeType="withEffect">
                                  <p:stCondLst>
                                    <p:cond delay="0"/>
                                  </p:stCondLst>
                                  <p:childTnLst>
                                    <p:animEffect transition="out" filter="fade">
                                      <p:cBhvr>
                                        <p:cTn id="70" dur="500"/>
                                        <p:tgtEl>
                                          <p:spTgt spid="123"/>
                                        </p:tgtEl>
                                      </p:cBhvr>
                                    </p:animEffect>
                                    <p:set>
                                      <p:cBhvr>
                                        <p:cTn id="71" dur="1" fill="hold">
                                          <p:stCondLst>
                                            <p:cond delay="499"/>
                                          </p:stCondLst>
                                        </p:cTn>
                                        <p:tgtEl>
                                          <p:spTgt spid="12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fade">
                                      <p:cBhvr>
                                        <p:cTn id="76" dur="500"/>
                                        <p:tgtEl>
                                          <p:spTgt spid="125"/>
                                        </p:tgtEl>
                                      </p:cBhvr>
                                    </p:animEffect>
                                  </p:childTnLst>
                                </p:cTn>
                              </p:par>
                              <p:par>
                                <p:cTn id="77" presetID="10" presetClass="entr" presetSubtype="0"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animEffect transition="in" filter="fade">
                                      <p:cBhvr>
                                        <p:cTn id="79" dur="500"/>
                                        <p:tgtEl>
                                          <p:spTgt spid="109"/>
                                        </p:tgtEl>
                                      </p:cBhvr>
                                    </p:animEffect>
                                  </p:childTnLst>
                                </p:cTn>
                              </p:par>
                              <p:par>
                                <p:cTn id="80" presetID="10" presetClass="exit" presetSubtype="0" fill="hold" nodeType="withEffect">
                                  <p:stCondLst>
                                    <p:cond delay="0"/>
                                  </p:stCondLst>
                                  <p:childTnLst>
                                    <p:animEffect transition="out" filter="fade">
                                      <p:cBhvr>
                                        <p:cTn id="81" dur="500"/>
                                        <p:tgtEl>
                                          <p:spTgt spid="124"/>
                                        </p:tgtEl>
                                      </p:cBhvr>
                                    </p:animEffect>
                                    <p:set>
                                      <p:cBhvr>
                                        <p:cTn id="82" dur="1" fill="hold">
                                          <p:stCondLst>
                                            <p:cond delay="499"/>
                                          </p:stCondLst>
                                        </p:cTn>
                                        <p:tgtEl>
                                          <p:spTgt spid="124"/>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5"/>
                                        </p:tgtEl>
                                      </p:cBhvr>
                                    </p:animEffect>
                                    <p:set>
                                      <p:cBhvr>
                                        <p:cTn id="85" dur="1" fill="hold">
                                          <p:stCondLst>
                                            <p:cond delay="499"/>
                                          </p:stCondLst>
                                        </p:cTn>
                                        <p:tgtEl>
                                          <p:spTgt spid="10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500"/>
                                        <p:tgtEl>
                                          <p:spTgt spid="125"/>
                                        </p:tgtEl>
                                      </p:cBhvr>
                                    </p:animEffect>
                                    <p:set>
                                      <p:cBhvr>
                                        <p:cTn id="90" dur="1" fill="hold">
                                          <p:stCondLst>
                                            <p:cond delay="499"/>
                                          </p:stCondLst>
                                        </p:cTn>
                                        <p:tgtEl>
                                          <p:spTgt spid="125"/>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109"/>
                                        </p:tgtEl>
                                      </p:cBhvr>
                                    </p:animEffect>
                                    <p:set>
                                      <p:cBhvr>
                                        <p:cTn id="93" dur="1" fill="hold">
                                          <p:stCondLst>
                                            <p:cond delay="499"/>
                                          </p:stCondLst>
                                        </p:cTn>
                                        <p:tgtEl>
                                          <p:spTgt spid="109"/>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36"/>
                                        </p:tgtEl>
                                      </p:cBhvr>
                                    </p:animEffect>
                                    <p:set>
                                      <p:cBhvr>
                                        <p:cTn id="96"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NameServer</a:t>
            </a:r>
            <a:endParaRPr lang="en-US" dirty="0"/>
          </a:p>
        </p:txBody>
      </p:sp>
      <p:sp>
        <p:nvSpPr>
          <p:cNvPr id="2" name="Content Placeholder 1"/>
          <p:cNvSpPr>
            <a:spLocks noGrp="1"/>
          </p:cNvSpPr>
          <p:nvPr>
            <p:ph idx="1"/>
          </p:nvPr>
        </p:nvSpPr>
        <p:spPr>
          <a:xfrm>
            <a:off x="457200" y="990600"/>
            <a:ext cx="8229600" cy="1066800"/>
          </a:xfrm>
        </p:spPr>
        <p:txBody>
          <a:bodyPr/>
          <a:lstStyle/>
          <a:p>
            <a:r>
              <a:rPr lang="en-US" dirty="0" smtClean="0"/>
              <a:t>IPU – create </a:t>
            </a:r>
            <a:r>
              <a:rPr lang="en-US" dirty="0" err="1" smtClean="0"/>
              <a:t>NameServer</a:t>
            </a:r>
            <a:r>
              <a:rPr lang="en-US" dirty="0" smtClean="0"/>
              <a:t> instance</a:t>
            </a:r>
          </a:p>
          <a:p>
            <a:r>
              <a:rPr lang="en-US" dirty="0" smtClean="0">
                <a:sym typeface="Wingdings" pitchFamily="2" charset="2"/>
              </a:rPr>
              <a:t>DSP </a:t>
            </a:r>
            <a:r>
              <a:rPr lang="en-US" dirty="0" smtClean="0"/>
              <a:t>– query IPU for name/value pair</a:t>
            </a:r>
            <a:endParaRPr lang="en-US" dirty="0" smtClean="0">
              <a:sym typeface="Wingdings" pitchFamily="2" charset="2"/>
            </a:endParaRPr>
          </a:p>
          <a:p>
            <a:endParaRPr lang="en-US" dirty="0" smtClean="0"/>
          </a:p>
          <a:p>
            <a:endParaRPr lang="en-US" dirty="0" smtClean="0">
              <a:sym typeface="Wingdings" panose="05000000000000000000" pitchFamily="2" charset="2"/>
            </a:endParaRPr>
          </a:p>
          <a:p>
            <a:endParaRPr lang="en-US" dirty="0"/>
          </a:p>
        </p:txBody>
      </p:sp>
      <p:sp>
        <p:nvSpPr>
          <p:cNvPr id="9" name="Footer Placeholder 8"/>
          <p:cNvSpPr>
            <a:spLocks noGrp="1"/>
          </p:cNvSpPr>
          <p:nvPr>
            <p:ph type="ftr" sz="quarter" idx="11"/>
          </p:nvPr>
        </p:nvSpPr>
        <p:spPr/>
        <p:txBody>
          <a:bodyPr/>
          <a:lstStyle/>
          <a:p>
            <a:r>
              <a:rPr lang="en-US" smtClean="0"/>
              <a:t>IPC 3.30</a:t>
            </a:r>
            <a:endParaRPr lang="en-US" dirty="0"/>
          </a:p>
        </p:txBody>
      </p:sp>
      <p:sp>
        <p:nvSpPr>
          <p:cNvPr id="5" name="TextBox 4"/>
          <p:cNvSpPr txBox="1"/>
          <p:nvPr/>
        </p:nvSpPr>
        <p:spPr>
          <a:xfrm>
            <a:off x="152400" y="2514600"/>
            <a:ext cx="4088299" cy="2769989"/>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string.h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xdc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std.h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ti</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ipc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NameServer.h</a:t>
            </a:r>
            <a:r>
              <a:rPr lang="en-US" sz="1200" dirty="0" smtClean="0">
                <a:latin typeface="Courier10 BT" panose="02070509030505020404" pitchFamily="49" charset="0"/>
                <a:cs typeface="Courier New" pitchFamily="49" charset="0"/>
              </a:rPr>
              <a:t>&gt;</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NameServer_Handle</a:t>
            </a:r>
            <a:r>
              <a:rPr lang="en-US" sz="1200" dirty="0" smtClean="0">
                <a:latin typeface="Courier10 BT" panose="02070509030505020404" pitchFamily="49" charset="0"/>
                <a:cs typeface="Courier New" pitchFamily="49" charset="0"/>
              </a:rPr>
              <a:t> ns;</a:t>
            </a:r>
          </a:p>
          <a:p>
            <a:r>
              <a:rPr lang="en-US" sz="1200" dirty="0">
                <a:latin typeface="Courier10 BT" panose="02070509030505020404" pitchFamily="49" charset="0"/>
                <a:cs typeface="Courier New" pitchFamily="49" charset="0"/>
              </a:rPr>
              <a:t>Char </a:t>
            </a:r>
            <a:r>
              <a:rPr lang="en-US" sz="1200" dirty="0" err="1">
                <a:latin typeface="Courier10 BT" panose="02070509030505020404" pitchFamily="49" charset="0"/>
                <a:cs typeface="Courier New" pitchFamily="49" charset="0"/>
              </a:rPr>
              <a:t>buf</a:t>
            </a:r>
            <a:r>
              <a:rPr lang="en-US" sz="1200" dirty="0" smtClean="0">
                <a:latin typeface="Courier10 BT" panose="02070509030505020404" pitchFamily="49" charset="0"/>
                <a:cs typeface="Courier New" pitchFamily="49" charset="0"/>
              </a:rPr>
              <a:t>[];</a:t>
            </a:r>
          </a:p>
          <a:p>
            <a:r>
              <a:rPr lang="en-US" sz="1200" dirty="0" err="1">
                <a:latin typeface="Courier10 BT" panose="02070509030505020404" pitchFamily="49" charset="0"/>
                <a:cs typeface="Courier New" pitchFamily="49" charset="0"/>
              </a:rPr>
              <a:t>Int</a:t>
            </a:r>
            <a:r>
              <a:rPr lang="en-US" sz="1200" dirty="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len</a:t>
            </a:r>
            <a:r>
              <a:rPr lang="en-US" sz="1200" dirty="0" smtClean="0">
                <a:latin typeface="Courier10 BT" panose="02070509030505020404" pitchFamily="49" charset="0"/>
                <a:cs typeface="Courier New" pitchFamily="49" charset="0"/>
              </a:rPr>
              <a:t>;</a:t>
            </a:r>
          </a:p>
          <a:p>
            <a:endParaRPr lang="en-US" sz="1200" dirty="0" smtClean="0">
              <a:latin typeface="Courier10 BT" panose="02070509030505020404" pitchFamily="49" charset="0"/>
              <a:cs typeface="Courier New" pitchFamily="49" charset="0"/>
            </a:endParaRPr>
          </a:p>
          <a:p>
            <a:r>
              <a:rPr lang="en-US" sz="1200" dirty="0" smtClean="0">
                <a:latin typeface="Courier10 BT" panose="02070509030505020404" pitchFamily="49" charset="0"/>
                <a:cs typeface="Courier New" pitchFamily="49" charset="0"/>
              </a:rPr>
              <a:t>ns = </a:t>
            </a:r>
            <a:r>
              <a:rPr lang="en-US" sz="1200" b="1" dirty="0" err="1" smtClean="0">
                <a:solidFill>
                  <a:schemeClr val="accent5"/>
                </a:solidFill>
                <a:latin typeface="Courier10 BT" panose="02070509030505020404" pitchFamily="49" charset="0"/>
                <a:cs typeface="Courier New" pitchFamily="49" charset="0"/>
              </a:rPr>
              <a:t>NameServer_create</a:t>
            </a:r>
            <a:r>
              <a:rPr lang="en-US" sz="1200" dirty="0" smtClean="0">
                <a:latin typeface="Courier10 BT" panose="02070509030505020404" pitchFamily="49" charset="0"/>
                <a:cs typeface="Courier New" pitchFamily="49" charset="0"/>
              </a:rPr>
              <a:t>(</a:t>
            </a:r>
            <a:r>
              <a:rPr lang="en-US" sz="1200" dirty="0">
                <a:latin typeface="Courier10 BT" panose="02070509030505020404" pitchFamily="49" charset="0"/>
                <a:cs typeface="Courier New" pitchFamily="49" charset="0"/>
              </a:rPr>
              <a:t>"</a:t>
            </a:r>
            <a:r>
              <a:rPr lang="en-US" sz="1200" dirty="0" smtClean="0">
                <a:solidFill>
                  <a:srgbClr val="0B8000"/>
                </a:solidFill>
                <a:latin typeface="Courier10 BT" panose="02070509030505020404" pitchFamily="49" charset="0"/>
                <a:cs typeface="Courier New" pitchFamily="49" charset="0"/>
              </a:rPr>
              <a:t>email</a:t>
            </a:r>
            <a:r>
              <a:rPr lang="en-US" sz="1200" dirty="0">
                <a:latin typeface="Courier10 BT" panose="02070509030505020404" pitchFamily="49" charset="0"/>
                <a:cs typeface="Courier New" pitchFamily="49" charset="0"/>
              </a:rPr>
              <a:t>"</a:t>
            </a:r>
            <a:r>
              <a:rPr lang="en-US" sz="1200" dirty="0" smtClean="0">
                <a:latin typeface="Courier10 BT" panose="02070509030505020404" pitchFamily="49" charset="0"/>
                <a:cs typeface="Courier New" pitchFamily="49" charset="0"/>
              </a:rPr>
              <a:t>, NULL);</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strcpy</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buf</a:t>
            </a:r>
            <a:r>
              <a:rPr lang="en-US" sz="1200" dirty="0" smtClean="0">
                <a:latin typeface="Courier10 BT" panose="02070509030505020404" pitchFamily="49" charset="0"/>
                <a:cs typeface="Courier New" pitchFamily="49" charset="0"/>
              </a:rPr>
              <a:t>, “</a:t>
            </a:r>
            <a:r>
              <a:rPr lang="en-US" sz="1200" dirty="0" smtClean="0">
                <a:solidFill>
                  <a:srgbClr val="0B8000"/>
                </a:solidFill>
                <a:latin typeface="Courier10 BT" panose="02070509030505020404" pitchFamily="49" charset="0"/>
                <a:cs typeface="Courier New" pitchFamily="49" charset="0"/>
              </a:rPr>
              <a:t>johndoe@mm.com</a:t>
            </a:r>
            <a:r>
              <a:rPr lang="en-US" sz="1200" dirty="0" smtClean="0">
                <a:latin typeface="Courier10 BT" panose="02070509030505020404" pitchFamily="49" charset="0"/>
                <a:cs typeface="Courier New" pitchFamily="49" charset="0"/>
              </a:rPr>
              <a:t>");</a:t>
            </a:r>
          </a:p>
          <a:p>
            <a:r>
              <a:rPr lang="en-US" sz="1200" dirty="0" err="1" smtClean="0">
                <a:latin typeface="Courier10 BT" panose="02070509030505020404" pitchFamily="49" charset="0"/>
                <a:cs typeface="Courier New" pitchFamily="49" charset="0"/>
              </a:rPr>
              <a:t>Int</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len</a:t>
            </a:r>
            <a:r>
              <a:rPr lang="en-US" sz="1200" dirty="0" smtClean="0">
                <a:latin typeface="Courier10 BT" panose="02070509030505020404" pitchFamily="49" charset="0"/>
                <a:cs typeface="Courier New" pitchFamily="49" charset="0"/>
              </a:rPr>
              <a:t> = </a:t>
            </a:r>
            <a:r>
              <a:rPr lang="en-US" sz="1200" dirty="0" err="1" smtClean="0">
                <a:latin typeface="Courier10 BT" panose="02070509030505020404" pitchFamily="49" charset="0"/>
                <a:cs typeface="Courier New" pitchFamily="49" charset="0"/>
              </a:rPr>
              <a:t>strlen</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buf</a:t>
            </a:r>
            <a:r>
              <a:rPr lang="en-US" sz="1200" dirty="0" smtClean="0">
                <a:latin typeface="Courier10 BT" panose="02070509030505020404" pitchFamily="49" charset="0"/>
                <a:cs typeface="Courier New" pitchFamily="49" charset="0"/>
              </a:rPr>
              <a:t>);</a:t>
            </a:r>
          </a:p>
          <a:p>
            <a:endParaRPr lang="en-US" sz="1200" dirty="0" smtClean="0">
              <a:latin typeface="Courier10 BT" panose="02070509030505020404" pitchFamily="49" charset="0"/>
              <a:cs typeface="Courier New" pitchFamily="49" charset="0"/>
            </a:endParaRPr>
          </a:p>
          <a:p>
            <a:r>
              <a:rPr lang="en-US" sz="1200" b="1" dirty="0" err="1" smtClean="0">
                <a:solidFill>
                  <a:schemeClr val="accent5"/>
                </a:solidFill>
                <a:latin typeface="Courier10 BT" panose="02070509030505020404" pitchFamily="49" charset="0"/>
                <a:cs typeface="Courier New" pitchFamily="49" charset="0"/>
              </a:rPr>
              <a:t>NameServer_add</a:t>
            </a:r>
            <a:r>
              <a:rPr lang="en-US" sz="1200" dirty="0" smtClean="0">
                <a:latin typeface="Courier10 BT" panose="02070509030505020404" pitchFamily="49" charset="0"/>
                <a:cs typeface="Courier New" pitchFamily="49" charset="0"/>
              </a:rPr>
              <a:t>(ns</a:t>
            </a:r>
            <a:r>
              <a:rPr lang="en-US" sz="1200" dirty="0">
                <a:latin typeface="Courier10 BT" panose="02070509030505020404" pitchFamily="49" charset="0"/>
                <a:cs typeface="Courier New" pitchFamily="49" charset="0"/>
              </a:rPr>
              <a:t>, </a:t>
            </a:r>
            <a:r>
              <a:rPr lang="en-US" sz="1200" dirty="0" smtClean="0">
                <a:latin typeface="Courier10 BT" panose="02070509030505020404" pitchFamily="49" charset="0"/>
                <a:cs typeface="Courier New" pitchFamily="49" charset="0"/>
              </a:rPr>
              <a:t>“</a:t>
            </a:r>
            <a:r>
              <a:rPr lang="en-US" sz="1200" dirty="0" err="1" smtClean="0">
                <a:solidFill>
                  <a:srgbClr val="0B8000"/>
                </a:solidFill>
                <a:latin typeface="Courier10 BT" panose="02070509030505020404" pitchFamily="49" charset="0"/>
                <a:cs typeface="Courier New" pitchFamily="49" charset="0"/>
              </a:rPr>
              <a:t>JohnDoe</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buf</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len</a:t>
            </a:r>
            <a:r>
              <a:rPr lang="en-US" sz="1200" dirty="0" smtClean="0">
                <a:latin typeface="Courier10 BT" panose="02070509030505020404" pitchFamily="49" charset="0"/>
                <a:cs typeface="Courier New" pitchFamily="49" charset="0"/>
              </a:rPr>
              <a:t>);</a:t>
            </a:r>
          </a:p>
        </p:txBody>
      </p:sp>
      <p:sp>
        <p:nvSpPr>
          <p:cNvPr id="6" name="TextBox 5"/>
          <p:cNvSpPr txBox="1"/>
          <p:nvPr/>
        </p:nvSpPr>
        <p:spPr>
          <a:xfrm>
            <a:off x="4345456" y="2514600"/>
            <a:ext cx="4739118" cy="2031325"/>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xdc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std.h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ti</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ipc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NameServer.h</a:t>
            </a:r>
            <a:r>
              <a:rPr lang="en-US" sz="1200" dirty="0" smtClean="0">
                <a:latin typeface="Courier10 BT" panose="02070509030505020404" pitchFamily="49" charset="0"/>
                <a:cs typeface="Courier New" pitchFamily="49" charset="0"/>
              </a:rPr>
              <a:t>&gt;</a:t>
            </a:r>
          </a:p>
          <a:p>
            <a:endParaRPr lang="en-US" sz="1200" dirty="0" smtClean="0">
              <a:latin typeface="Courier10 BT" panose="02070509030505020404" pitchFamily="49" charset="0"/>
              <a:cs typeface="Courier New" pitchFamily="49" charset="0"/>
            </a:endParaRPr>
          </a:p>
          <a:p>
            <a:r>
              <a:rPr lang="en-US" sz="1200" dirty="0" err="1">
                <a:latin typeface="Courier10 BT" panose="02070509030505020404" pitchFamily="49" charset="0"/>
                <a:cs typeface="Courier New" pitchFamily="49" charset="0"/>
              </a:rPr>
              <a:t>NameServer_Handle</a:t>
            </a:r>
            <a:r>
              <a:rPr lang="en-US" sz="1200" dirty="0">
                <a:latin typeface="Courier10 BT" panose="02070509030505020404" pitchFamily="49" charset="0"/>
                <a:cs typeface="Courier New" pitchFamily="49" charset="0"/>
              </a:rPr>
              <a:t> ns;</a:t>
            </a:r>
          </a:p>
          <a:p>
            <a:r>
              <a:rPr lang="en-US" sz="1200" dirty="0">
                <a:latin typeface="Courier10 BT" panose="02070509030505020404" pitchFamily="49" charset="0"/>
                <a:cs typeface="Courier New" pitchFamily="49" charset="0"/>
              </a:rPr>
              <a:t>Char </a:t>
            </a:r>
            <a:r>
              <a:rPr lang="en-US" sz="1200" dirty="0" err="1">
                <a:latin typeface="Courier10 BT" panose="02070509030505020404" pitchFamily="49" charset="0"/>
                <a:cs typeface="Courier New" pitchFamily="49" charset="0"/>
              </a:rPr>
              <a:t>buf</a:t>
            </a:r>
            <a:r>
              <a:rPr lang="en-US" sz="1200" dirty="0">
                <a:latin typeface="Courier10 BT" panose="02070509030505020404" pitchFamily="49" charset="0"/>
                <a:cs typeface="Courier New" pitchFamily="49" charset="0"/>
              </a:rPr>
              <a:t>[32];</a:t>
            </a:r>
          </a:p>
          <a:p>
            <a:r>
              <a:rPr lang="en-US" sz="1200" dirty="0" err="1">
                <a:latin typeface="Courier10 BT" panose="02070509030505020404" pitchFamily="49" charset="0"/>
                <a:cs typeface="Courier New" pitchFamily="49" charset="0"/>
              </a:rPr>
              <a:t>Int</a:t>
            </a:r>
            <a:r>
              <a:rPr lang="en-US" sz="1200" dirty="0">
                <a:latin typeface="Courier10 BT" panose="02070509030505020404" pitchFamily="49" charset="0"/>
                <a:cs typeface="Courier New" pitchFamily="49" charset="0"/>
              </a:rPr>
              <a:t> </a:t>
            </a:r>
            <a:r>
              <a:rPr lang="en-US" sz="1200" dirty="0" err="1">
                <a:latin typeface="Courier10 BT" panose="02070509030505020404" pitchFamily="49" charset="0"/>
                <a:cs typeface="Courier New" pitchFamily="49" charset="0"/>
              </a:rPr>
              <a:t>len</a:t>
            </a:r>
            <a:r>
              <a:rPr lang="en-US" sz="1200" dirty="0">
                <a:latin typeface="Courier10 BT" panose="02070509030505020404" pitchFamily="49" charset="0"/>
                <a:cs typeface="Courier New" pitchFamily="49" charset="0"/>
              </a:rPr>
              <a:t>;</a:t>
            </a:r>
          </a:p>
          <a:p>
            <a:endParaRPr lang="en-US" sz="1200" dirty="0" smtClean="0">
              <a:latin typeface="Courier10 BT" panose="02070509030505020404" pitchFamily="49" charset="0"/>
              <a:cs typeface="Courier New" pitchFamily="49" charset="0"/>
            </a:endParaRPr>
          </a:p>
          <a:p>
            <a:r>
              <a:rPr lang="en-US" sz="1200" dirty="0" smtClean="0">
                <a:latin typeface="Courier10 BT" panose="02070509030505020404" pitchFamily="49" charset="0"/>
                <a:cs typeface="Courier New" pitchFamily="49" charset="0"/>
              </a:rPr>
              <a:t>ns </a:t>
            </a:r>
            <a:r>
              <a:rPr lang="en-US" sz="1200" dirty="0">
                <a:latin typeface="Courier10 BT" panose="02070509030505020404" pitchFamily="49" charset="0"/>
                <a:cs typeface="Courier New" pitchFamily="49" charset="0"/>
              </a:rPr>
              <a:t>= </a:t>
            </a:r>
            <a:r>
              <a:rPr lang="en-US" sz="1200" b="1" dirty="0" err="1">
                <a:solidFill>
                  <a:schemeClr val="accent5"/>
                </a:solidFill>
                <a:latin typeface="Courier10 BT" panose="02070509030505020404" pitchFamily="49" charset="0"/>
                <a:cs typeface="Courier New" pitchFamily="49" charset="0"/>
              </a:rPr>
              <a:t>NameServer_create</a:t>
            </a:r>
            <a:r>
              <a:rPr lang="en-US" sz="1200" dirty="0">
                <a:latin typeface="Courier10 BT" panose="02070509030505020404" pitchFamily="49" charset="0"/>
                <a:cs typeface="Courier New" pitchFamily="49" charset="0"/>
              </a:rPr>
              <a:t>("</a:t>
            </a:r>
            <a:r>
              <a:rPr lang="en-US" sz="1200" dirty="0">
                <a:solidFill>
                  <a:srgbClr val="0B8000"/>
                </a:solidFill>
                <a:latin typeface="Courier10 BT" panose="02070509030505020404" pitchFamily="49" charset="0"/>
                <a:cs typeface="Courier New" pitchFamily="49" charset="0"/>
              </a:rPr>
              <a:t>email</a:t>
            </a:r>
            <a:r>
              <a:rPr lang="en-US" sz="1200" dirty="0">
                <a:latin typeface="Courier10 BT" panose="02070509030505020404" pitchFamily="49" charset="0"/>
                <a:cs typeface="Courier New" pitchFamily="49" charset="0"/>
              </a:rPr>
              <a:t>", NULL);</a:t>
            </a:r>
          </a:p>
          <a:p>
            <a:endParaRPr lang="en-US" sz="1200" dirty="0" smtClean="0">
              <a:latin typeface="Courier10 BT" panose="02070509030505020404" pitchFamily="49" charset="0"/>
              <a:cs typeface="Courier New" pitchFamily="49" charset="0"/>
            </a:endParaRPr>
          </a:p>
          <a:p>
            <a:r>
              <a:rPr lang="en-US" sz="1200" b="1" dirty="0" err="1" smtClean="0">
                <a:solidFill>
                  <a:schemeClr val="accent5"/>
                </a:solidFill>
                <a:latin typeface="Courier10 BT" panose="02070509030505020404" pitchFamily="49" charset="0"/>
                <a:cs typeface="Courier New" pitchFamily="49" charset="0"/>
              </a:rPr>
              <a:t>NameServer_get</a:t>
            </a:r>
            <a:r>
              <a:rPr lang="en-US" sz="1200" dirty="0" smtClean="0">
                <a:latin typeface="Courier10 BT" panose="02070509030505020404" pitchFamily="49" charset="0"/>
                <a:cs typeface="Courier New" pitchFamily="49" charset="0"/>
              </a:rPr>
              <a:t>(ns</a:t>
            </a:r>
            <a:r>
              <a:rPr lang="en-US" sz="1200" dirty="0">
                <a:latin typeface="Courier10 BT" panose="02070509030505020404" pitchFamily="49" charset="0"/>
                <a:cs typeface="Courier New" pitchFamily="49" charset="0"/>
              </a:rPr>
              <a:t>, </a:t>
            </a:r>
            <a:r>
              <a:rPr lang="en-US" sz="1200" dirty="0" smtClean="0">
                <a:latin typeface="Courier10 BT" panose="02070509030505020404" pitchFamily="49" charset="0"/>
                <a:cs typeface="Courier New" pitchFamily="49" charset="0"/>
              </a:rPr>
              <a:t>“</a:t>
            </a:r>
            <a:r>
              <a:rPr lang="en-US" sz="1200" dirty="0" err="1" smtClean="0">
                <a:solidFill>
                  <a:srgbClr val="0B8000"/>
                </a:solidFill>
                <a:latin typeface="Courier10 BT" panose="02070509030505020404" pitchFamily="49" charset="0"/>
                <a:cs typeface="Courier New" pitchFamily="49" charset="0"/>
              </a:rPr>
              <a:t>JohnDoe</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buf</a:t>
            </a:r>
            <a:r>
              <a:rPr lang="en-US" sz="1200" dirty="0" smtClean="0">
                <a:latin typeface="Courier10 BT" panose="02070509030505020404" pitchFamily="49" charset="0"/>
                <a:cs typeface="Courier New" pitchFamily="49" charset="0"/>
              </a:rPr>
              <a:t>, &amp;</a:t>
            </a:r>
            <a:r>
              <a:rPr lang="en-US" sz="1200" dirty="0" err="1" smtClean="0">
                <a:latin typeface="Courier10 BT" panose="02070509030505020404" pitchFamily="49" charset="0"/>
                <a:cs typeface="Courier New" pitchFamily="49" charset="0"/>
              </a:rPr>
              <a:t>len</a:t>
            </a:r>
            <a:r>
              <a:rPr lang="en-US" sz="1200" dirty="0" smtClean="0">
                <a:latin typeface="Courier10 BT" panose="02070509030505020404" pitchFamily="49" charset="0"/>
                <a:cs typeface="Courier New" pitchFamily="49" charset="0"/>
              </a:rPr>
              <a:t>, NULL);</a:t>
            </a:r>
          </a:p>
        </p:txBody>
      </p:sp>
      <p:sp>
        <p:nvSpPr>
          <p:cNvPr id="12" name="TextBox 11"/>
          <p:cNvSpPr txBox="1"/>
          <p:nvPr/>
        </p:nvSpPr>
        <p:spPr>
          <a:xfrm>
            <a:off x="152400" y="2145268"/>
            <a:ext cx="569387" cy="369332"/>
          </a:xfrm>
          <a:prstGeom prst="rect">
            <a:avLst/>
          </a:prstGeom>
          <a:noFill/>
        </p:spPr>
        <p:txBody>
          <a:bodyPr wrap="none" rtlCol="0">
            <a:spAutoFit/>
          </a:bodyPr>
          <a:lstStyle/>
          <a:p>
            <a:r>
              <a:rPr lang="en-US" dirty="0" smtClean="0"/>
              <a:t>IPU</a:t>
            </a:r>
            <a:endParaRPr lang="en-US" dirty="0"/>
          </a:p>
        </p:txBody>
      </p:sp>
      <p:sp>
        <p:nvSpPr>
          <p:cNvPr id="13" name="TextBox 12"/>
          <p:cNvSpPr txBox="1"/>
          <p:nvPr/>
        </p:nvSpPr>
        <p:spPr>
          <a:xfrm>
            <a:off x="4370045" y="2145268"/>
            <a:ext cx="659155" cy="369332"/>
          </a:xfrm>
          <a:prstGeom prst="rect">
            <a:avLst/>
          </a:prstGeom>
          <a:noFill/>
        </p:spPr>
        <p:txBody>
          <a:bodyPr wrap="none" rtlCol="0">
            <a:spAutoFit/>
          </a:bodyPr>
          <a:lstStyle/>
          <a:p>
            <a:r>
              <a:rPr lang="en-US" dirty="0" smtClean="0"/>
              <a:t>DSP</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38</a:t>
            </a:fld>
            <a:endParaRPr lang="en-US" dirty="0"/>
          </a:p>
        </p:txBody>
      </p:sp>
    </p:spTree>
    <p:extLst>
      <p:ext uri="{BB962C8B-B14F-4D97-AF65-F5344CB8AC3E}">
        <p14:creationId xmlns:p14="http://schemas.microsoft.com/office/powerpoint/2010/main" val="3619581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normAutofit/>
          </a:bodyPr>
          <a:lstStyle/>
          <a:p>
            <a:r>
              <a:rPr lang="en-US" dirty="0" err="1" smtClean="0"/>
              <a:t>NameServer</a:t>
            </a:r>
            <a:r>
              <a:rPr lang="en-US" dirty="0" smtClean="0"/>
              <a:t> Module</a:t>
            </a:r>
            <a:endParaRPr lang="en-US" dirty="0"/>
          </a:p>
        </p:txBody>
      </p:sp>
      <p:sp>
        <p:nvSpPr>
          <p:cNvPr id="2" name="Content Placeholder 1"/>
          <p:cNvSpPr>
            <a:spLocks noGrp="1"/>
          </p:cNvSpPr>
          <p:nvPr>
            <p:ph idx="1"/>
          </p:nvPr>
        </p:nvSpPr>
        <p:spPr/>
        <p:txBody>
          <a:bodyPr/>
          <a:lstStyle/>
          <a:p>
            <a:r>
              <a:rPr lang="en-US" dirty="0" smtClean="0"/>
              <a:t>ROV screen shot</a:t>
            </a:r>
            <a:endParaRPr lang="en-US" dirty="0"/>
          </a:p>
        </p:txBody>
      </p:sp>
      <p:sp>
        <p:nvSpPr>
          <p:cNvPr id="5" name="Footer Placeholder 4"/>
          <p:cNvSpPr>
            <a:spLocks noGrp="1"/>
          </p:cNvSpPr>
          <p:nvPr>
            <p:ph type="ftr" sz="quarter" idx="11"/>
          </p:nvPr>
        </p:nvSpPr>
        <p:spPr/>
        <p:txBody>
          <a:bodyPr/>
          <a:lstStyle/>
          <a:p>
            <a:r>
              <a:rPr lang="en-US" smtClean="0"/>
              <a:t>IPC 3.30</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209800"/>
            <a:ext cx="80200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2420FBA-F1C9-406B-AC6A-9D58B1A624A9}" type="slidenum">
              <a:rPr lang="en-US" smtClean="0"/>
              <a:pPr/>
              <a:t>39</a:t>
            </a:fld>
            <a:endParaRPr lang="en-US" dirty="0"/>
          </a:p>
        </p:txBody>
      </p:sp>
    </p:spTree>
    <p:extLst>
      <p:ext uri="{BB962C8B-B14F-4D97-AF65-F5344CB8AC3E}">
        <p14:creationId xmlns:p14="http://schemas.microsoft.com/office/powerpoint/2010/main" val="2549341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sz="1000" dirty="0">
              <a:solidFill>
                <a:schemeClr val="bg1"/>
              </a:solidFill>
              <a:latin typeface="+mn-lt"/>
            </a:endParaRPr>
          </a:p>
        </p:txBody>
      </p:sp>
      <p:sp>
        <p:nvSpPr>
          <p:cNvPr id="694275" name="Rectangle 3"/>
          <p:cNvSpPr>
            <a:spLocks noGrp="1" noChangeArrowheads="1"/>
          </p:cNvSpPr>
          <p:nvPr>
            <p:ph idx="1"/>
          </p:nvPr>
        </p:nvSpPr>
        <p:spPr/>
        <p:txBody>
          <a:bodyPr/>
          <a:lstStyle/>
          <a:p>
            <a:r>
              <a:rPr lang="en-US" dirty="0" smtClean="0"/>
              <a:t>Rich device support</a:t>
            </a:r>
          </a:p>
          <a:p>
            <a:pPr lvl="1">
              <a:spcBef>
                <a:spcPts val="1200"/>
              </a:spcBef>
            </a:pPr>
            <a:r>
              <a:rPr lang="en-US" dirty="0" smtClean="0"/>
              <a:t>Homogeneous devices</a:t>
            </a:r>
          </a:p>
          <a:p>
            <a:pPr lvl="2"/>
            <a:r>
              <a:rPr lang="en-US" dirty="0" smtClean="0"/>
              <a:t>C6472, C6678, ...</a:t>
            </a:r>
          </a:p>
          <a:p>
            <a:pPr lvl="1">
              <a:spcBef>
                <a:spcPts val="1200"/>
              </a:spcBef>
            </a:pPr>
            <a:r>
              <a:rPr lang="en-US" dirty="0" smtClean="0"/>
              <a:t>Heterogeneous devices</a:t>
            </a:r>
          </a:p>
          <a:p>
            <a:pPr lvl="2"/>
            <a:r>
              <a:rPr lang="en-US" dirty="0" smtClean="0"/>
              <a:t>OMAP5, DRA7XX, TCI6638K2X, OMAP-L138, F28M35, ...</a:t>
            </a:r>
          </a:p>
        </p:txBody>
      </p:sp>
      <p:sp>
        <p:nvSpPr>
          <p:cNvPr id="5" name="Footer Placeholder 4"/>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4</a:t>
            </a:fld>
            <a:endParaRPr lang="en-US" dirty="0"/>
          </a:p>
        </p:txBody>
      </p:sp>
    </p:spTree>
    <p:extLst>
      <p:ext uri="{BB962C8B-B14F-4D97-AF65-F5344CB8AC3E}">
        <p14:creationId xmlns:p14="http://schemas.microsoft.com/office/powerpoint/2010/main" val="335720601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Notify Module</a:t>
            </a:r>
            <a:endParaRPr lang="en-US" dirty="0"/>
          </a:p>
        </p:txBody>
      </p:sp>
      <p:sp>
        <p:nvSpPr>
          <p:cNvPr id="694275" name="Rectangle 3"/>
          <p:cNvSpPr>
            <a:spLocks noGrp="1" noChangeArrowheads="1"/>
          </p:cNvSpPr>
          <p:nvPr>
            <p:ph idx="1"/>
          </p:nvPr>
        </p:nvSpPr>
        <p:spPr/>
        <p:txBody>
          <a:bodyPr>
            <a:normAutofit fontScale="85000" lnSpcReduction="10000"/>
          </a:bodyPr>
          <a:lstStyle/>
          <a:p>
            <a:r>
              <a:rPr lang="en-US" dirty="0" smtClean="0"/>
              <a:t>Notify – send and receive event notifications</a:t>
            </a:r>
          </a:p>
          <a:p>
            <a:pPr lvl="1"/>
            <a:r>
              <a:rPr lang="en-US" dirty="0" smtClean="0"/>
              <a:t>Inter-processor notifications</a:t>
            </a:r>
          </a:p>
          <a:p>
            <a:pPr lvl="1"/>
            <a:r>
              <a:rPr lang="en-US" dirty="0" smtClean="0"/>
              <a:t>Multiplex 32 events using single interrupt line</a:t>
            </a:r>
          </a:p>
          <a:p>
            <a:pPr lvl="1"/>
            <a:r>
              <a:rPr lang="en-US" dirty="0" smtClean="0"/>
              <a:t>Some events are used by IPC</a:t>
            </a:r>
          </a:p>
          <a:p>
            <a:pPr lvl="1"/>
            <a:r>
              <a:rPr lang="en-US" dirty="0" smtClean="0"/>
              <a:t>Notification is point-to-point</a:t>
            </a:r>
          </a:p>
          <a:p>
            <a:r>
              <a:rPr lang="en-US" dirty="0" smtClean="0"/>
              <a:t>Callback functions</a:t>
            </a:r>
          </a:p>
          <a:p>
            <a:pPr lvl="1"/>
            <a:r>
              <a:rPr lang="en-US" dirty="0" smtClean="0"/>
              <a:t>Register for a specific </a:t>
            </a:r>
            <a:r>
              <a:rPr lang="en-US" dirty="0" err="1" smtClean="0"/>
              <a:t>procId</a:t>
            </a:r>
            <a:r>
              <a:rPr lang="en-US" dirty="0" smtClean="0"/>
              <a:t> + </a:t>
            </a:r>
            <a:r>
              <a:rPr lang="en-US" dirty="0" err="1" smtClean="0"/>
              <a:t>lineId</a:t>
            </a:r>
            <a:r>
              <a:rPr lang="en-US" dirty="0" smtClean="0"/>
              <a:t> + </a:t>
            </a:r>
            <a:r>
              <a:rPr lang="en-US" dirty="0" err="1" smtClean="0"/>
              <a:t>eventId</a:t>
            </a:r>
            <a:r>
              <a:rPr lang="en-US" dirty="0" smtClean="0"/>
              <a:t> triplet</a:t>
            </a:r>
          </a:p>
          <a:p>
            <a:pPr lvl="1"/>
            <a:r>
              <a:rPr lang="en-US" dirty="0" smtClean="0"/>
              <a:t>Callback can be reused (use </a:t>
            </a:r>
            <a:r>
              <a:rPr lang="en-US" dirty="0" err="1" smtClean="0"/>
              <a:t>procId</a:t>
            </a:r>
            <a:r>
              <a:rPr lang="en-US" dirty="0" smtClean="0"/>
              <a:t> and </a:t>
            </a:r>
            <a:r>
              <a:rPr lang="en-US" dirty="0" err="1" smtClean="0"/>
              <a:t>lineId</a:t>
            </a:r>
            <a:r>
              <a:rPr lang="en-US" dirty="0" smtClean="0"/>
              <a:t> to de-multiplex)</a:t>
            </a:r>
          </a:p>
          <a:p>
            <a:pPr lvl="1"/>
            <a:r>
              <a:rPr lang="en-US" dirty="0" smtClean="0"/>
              <a:t>Callbacks can be chained (all callbacks are invoked)</a:t>
            </a:r>
          </a:p>
          <a:p>
            <a:pPr lvl="1"/>
            <a:r>
              <a:rPr lang="en-US" dirty="0" smtClean="0"/>
              <a:t>Callback function receives </a:t>
            </a:r>
            <a:r>
              <a:rPr lang="en-US" dirty="0" err="1" smtClean="0"/>
              <a:t>procId</a:t>
            </a:r>
            <a:r>
              <a:rPr lang="en-US" dirty="0" smtClean="0"/>
              <a:t>, </a:t>
            </a:r>
            <a:r>
              <a:rPr lang="en-US" dirty="0" err="1" smtClean="0"/>
              <a:t>eventId</a:t>
            </a:r>
            <a:r>
              <a:rPr lang="en-US" dirty="0" smtClean="0"/>
              <a:t>, </a:t>
            </a:r>
            <a:r>
              <a:rPr lang="en-US" dirty="0" err="1" smtClean="0"/>
              <a:t>arg</a:t>
            </a:r>
            <a:r>
              <a:rPr lang="en-US" dirty="0" smtClean="0"/>
              <a:t>, payload</a:t>
            </a:r>
          </a:p>
          <a:p>
            <a:r>
              <a:rPr lang="en-US" dirty="0" smtClean="0"/>
              <a:t>API Summary</a:t>
            </a:r>
          </a:p>
          <a:p>
            <a:pPr lvl="1"/>
            <a:r>
              <a:rPr lang="en-US" dirty="0" err="1" smtClean="0">
                <a:solidFill>
                  <a:schemeClr val="accent5"/>
                </a:solidFill>
                <a:latin typeface="Courier10 BT" panose="02070509030505020404" pitchFamily="49" charset="0"/>
              </a:rPr>
              <a:t>Notify_sendEvent</a:t>
            </a:r>
            <a:r>
              <a:rPr lang="en-US" dirty="0" smtClean="0">
                <a:solidFill>
                  <a:schemeClr val="accent5"/>
                </a:solidFill>
              </a:rPr>
              <a:t> </a:t>
            </a:r>
            <a:r>
              <a:rPr lang="en-US" dirty="0" smtClean="0"/>
              <a:t>– raise an event</a:t>
            </a:r>
          </a:p>
          <a:p>
            <a:pPr lvl="1"/>
            <a:r>
              <a:rPr lang="en-US" dirty="0" err="1" smtClean="0">
                <a:solidFill>
                  <a:schemeClr val="accent5"/>
                </a:solidFill>
                <a:latin typeface="Courier10 BT" panose="02070509030505020404" pitchFamily="49" charset="0"/>
              </a:rPr>
              <a:t>Notify_registerEvent</a:t>
            </a:r>
            <a:r>
              <a:rPr lang="en-US" dirty="0" smtClean="0">
                <a:solidFill>
                  <a:schemeClr val="accent5"/>
                </a:solidFill>
              </a:rPr>
              <a:t> </a:t>
            </a:r>
            <a:r>
              <a:rPr lang="en-US" dirty="0" smtClean="0"/>
              <a:t>– register a callback for an event</a:t>
            </a:r>
          </a:p>
          <a:p>
            <a:pPr lvl="1"/>
            <a:r>
              <a:rPr lang="en-US" dirty="0" err="1" smtClean="0">
                <a:solidFill>
                  <a:schemeClr val="accent5"/>
                </a:solidFill>
                <a:latin typeface="Courier10 BT" panose="02070509030505020404" pitchFamily="49" charset="0"/>
              </a:rPr>
              <a:t>Notify_registerEventSingle</a:t>
            </a:r>
            <a:r>
              <a:rPr lang="en-US" dirty="0" smtClean="0">
                <a:solidFill>
                  <a:schemeClr val="accent5"/>
                </a:solidFill>
              </a:rPr>
              <a:t> </a:t>
            </a:r>
            <a:r>
              <a:rPr lang="en-US" dirty="0" smtClean="0"/>
              <a:t>– register for exclusive use of event</a:t>
            </a:r>
          </a:p>
          <a:p>
            <a:pPr lvl="1"/>
            <a:r>
              <a:rPr lang="en-US" dirty="0" err="1" smtClean="0">
                <a:solidFill>
                  <a:schemeClr val="accent5"/>
                </a:solidFill>
                <a:latin typeface="Courier10 BT" panose="02070509030505020404" pitchFamily="49" charset="0"/>
              </a:rPr>
              <a:t>Notify_FnNotifyCbck</a:t>
            </a:r>
            <a:r>
              <a:rPr lang="en-US" dirty="0" smtClean="0">
                <a:solidFill>
                  <a:schemeClr val="accent5"/>
                </a:solidFill>
              </a:rPr>
              <a:t> </a:t>
            </a:r>
            <a:r>
              <a:rPr lang="en-US" dirty="0" smtClean="0"/>
              <a:t>– callback function type definition</a:t>
            </a: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40</a:t>
            </a:fld>
            <a:endParaRPr lang="en-US" dirty="0"/>
          </a:p>
        </p:txBody>
      </p:sp>
    </p:spTree>
    <p:extLst>
      <p:ext uri="{BB962C8B-B14F-4D97-AF65-F5344CB8AC3E}">
        <p14:creationId xmlns:p14="http://schemas.microsoft.com/office/powerpoint/2010/main" val="12169691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Notify</a:t>
            </a:r>
            <a:endParaRPr lang="en-US" dirty="0"/>
          </a:p>
        </p:txBody>
      </p:sp>
      <p:sp>
        <p:nvSpPr>
          <p:cNvPr id="6" name="Content Placeholder 5"/>
          <p:cNvSpPr>
            <a:spLocks noGrp="1"/>
          </p:cNvSpPr>
          <p:nvPr>
            <p:ph idx="1"/>
          </p:nvPr>
        </p:nvSpPr>
        <p:spPr/>
        <p:txBody>
          <a:bodyPr>
            <a:normAutofit/>
          </a:bodyPr>
          <a:lstStyle/>
          <a:p>
            <a:r>
              <a:rPr lang="en-US" dirty="0" smtClean="0"/>
              <a:t>IPU </a:t>
            </a:r>
            <a:r>
              <a:rPr lang="en-US" dirty="0" smtClean="0">
                <a:sym typeface="Wingdings" panose="05000000000000000000" pitchFamily="2" charset="2"/>
              </a:rPr>
              <a:t> DSP</a:t>
            </a:r>
          </a:p>
          <a:p>
            <a:pPr lvl="1"/>
            <a:r>
              <a:rPr lang="en-US" dirty="0" smtClean="0">
                <a:sym typeface="Wingdings" panose="05000000000000000000" pitchFamily="2" charset="2"/>
              </a:rPr>
              <a:t>IPU sends a notification to the DSP</a:t>
            </a:r>
          </a:p>
          <a:p>
            <a:r>
              <a:rPr lang="en-US" dirty="0" smtClean="0">
                <a:sym typeface="Wingdings" panose="05000000000000000000" pitchFamily="2" charset="2"/>
              </a:rPr>
              <a:t>IPU processor will...</a:t>
            </a:r>
          </a:p>
          <a:p>
            <a:pPr lvl="1"/>
            <a:r>
              <a:rPr lang="en-US" dirty="0" smtClean="0">
                <a:sym typeface="Wingdings" panose="05000000000000000000" pitchFamily="2" charset="2"/>
              </a:rPr>
              <a:t>Send a NOP event to test the connection (optional)</a:t>
            </a:r>
          </a:p>
          <a:p>
            <a:pPr lvl="1"/>
            <a:r>
              <a:rPr lang="en-US" dirty="0" smtClean="0">
                <a:sym typeface="Wingdings" panose="05000000000000000000" pitchFamily="2" charset="2"/>
              </a:rPr>
              <a:t>Send periodic event to the DSP</a:t>
            </a:r>
          </a:p>
          <a:p>
            <a:r>
              <a:rPr lang="en-US" dirty="0" smtClean="0">
                <a:sym typeface="Wingdings" panose="05000000000000000000" pitchFamily="2" charset="2"/>
              </a:rPr>
              <a:t>DSP processor will...</a:t>
            </a:r>
          </a:p>
          <a:p>
            <a:pPr lvl="1"/>
            <a:r>
              <a:rPr lang="en-US" dirty="0" smtClean="0">
                <a:sym typeface="Wingdings" panose="05000000000000000000" pitchFamily="2" charset="2"/>
              </a:rPr>
              <a:t>Create a semaphore to synchronize between callback and task</a:t>
            </a:r>
          </a:p>
          <a:p>
            <a:pPr lvl="1"/>
            <a:r>
              <a:rPr lang="en-US" dirty="0" smtClean="0">
                <a:sym typeface="Wingdings" panose="05000000000000000000" pitchFamily="2" charset="2"/>
              </a:rPr>
              <a:t>Register for event notification</a:t>
            </a:r>
          </a:p>
          <a:p>
            <a:pPr lvl="1"/>
            <a:r>
              <a:rPr lang="en-US" dirty="0" smtClean="0">
                <a:sym typeface="Wingdings" panose="05000000000000000000" pitchFamily="2" charset="2"/>
              </a:rPr>
              <a:t>Notify callback will post the semaphore</a:t>
            </a:r>
          </a:p>
          <a:p>
            <a:pPr lvl="1"/>
            <a:r>
              <a:rPr lang="en-US" dirty="0" smtClean="0">
                <a:sym typeface="Wingdings" panose="05000000000000000000" pitchFamily="2" charset="2"/>
              </a:rPr>
              <a:t>Task will run</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41</a:t>
            </a:fld>
            <a:endParaRPr lang="en-US" dirty="0"/>
          </a:p>
        </p:txBody>
      </p:sp>
    </p:spTree>
    <p:extLst>
      <p:ext uri="{BB962C8B-B14F-4D97-AF65-F5344CB8AC3E}">
        <p14:creationId xmlns:p14="http://schemas.microsoft.com/office/powerpoint/2010/main" val="974758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a:off x="457200" y="4075331"/>
            <a:ext cx="81534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p:txBody>
          <a:bodyPr/>
          <a:lstStyle/>
          <a:p>
            <a:r>
              <a:rPr lang="en-US" dirty="0" smtClean="0"/>
              <a:t>Notify</a:t>
            </a:r>
            <a:endParaRPr lang="en-US" dirty="0"/>
          </a:p>
        </p:txBody>
      </p:sp>
      <p:sp>
        <p:nvSpPr>
          <p:cNvPr id="2" name="Content Placeholder 1"/>
          <p:cNvSpPr>
            <a:spLocks noGrp="1"/>
          </p:cNvSpPr>
          <p:nvPr>
            <p:ph idx="1"/>
          </p:nvPr>
        </p:nvSpPr>
        <p:spPr>
          <a:xfrm>
            <a:off x="457200" y="990600"/>
            <a:ext cx="8229600" cy="838200"/>
          </a:xfrm>
        </p:spPr>
        <p:txBody>
          <a:bodyPr>
            <a:normAutofit/>
          </a:bodyPr>
          <a:lstStyle/>
          <a:p>
            <a:r>
              <a:rPr lang="en-US" dirty="0"/>
              <a:t>IPU </a:t>
            </a:r>
            <a:r>
              <a:rPr lang="en-US" dirty="0">
                <a:sym typeface="Wingdings" panose="05000000000000000000" pitchFamily="2" charset="2"/>
              </a:rPr>
              <a:t> </a:t>
            </a:r>
            <a:r>
              <a:rPr lang="en-US" dirty="0" smtClean="0">
                <a:sym typeface="Wingdings" panose="05000000000000000000" pitchFamily="2" charset="2"/>
              </a:rPr>
              <a:t>DSP</a:t>
            </a:r>
            <a:endParaRPr lang="en-US" dirty="0">
              <a:sym typeface="Wingdings" panose="05000000000000000000" pitchFamily="2" charset="2"/>
            </a:endParaRPr>
          </a:p>
        </p:txBody>
      </p:sp>
      <p:sp>
        <p:nvSpPr>
          <p:cNvPr id="19" name="Footer Placeholder 18"/>
          <p:cNvSpPr>
            <a:spLocks noGrp="1"/>
          </p:cNvSpPr>
          <p:nvPr>
            <p:ph type="ftr" sz="quarter" idx="11"/>
          </p:nvPr>
        </p:nvSpPr>
        <p:spPr/>
        <p:txBody>
          <a:bodyPr/>
          <a:lstStyle/>
          <a:p>
            <a:r>
              <a:rPr lang="en-US" smtClean="0"/>
              <a:t>IPC 3.30</a:t>
            </a:r>
            <a:endParaRPr lang="en-US" dirty="0"/>
          </a:p>
        </p:txBody>
      </p:sp>
      <p:sp>
        <p:nvSpPr>
          <p:cNvPr id="5" name="TextBox 4"/>
          <p:cNvSpPr txBox="1"/>
          <p:nvPr/>
        </p:nvSpPr>
        <p:spPr>
          <a:xfrm>
            <a:off x="1754017" y="1981472"/>
            <a:ext cx="627186" cy="369332"/>
          </a:xfrm>
          <a:prstGeom prst="rect">
            <a:avLst/>
          </a:prstGeom>
          <a:noFill/>
          <a:ln w="0">
            <a:noFill/>
          </a:ln>
        </p:spPr>
        <p:txBody>
          <a:bodyPr wrap="square" rtlCol="0">
            <a:spAutoFit/>
          </a:bodyPr>
          <a:lstStyle/>
          <a:p>
            <a:pPr algn="ctr"/>
            <a:r>
              <a:rPr lang="en-US" dirty="0" smtClean="0">
                <a:solidFill>
                  <a:srgbClr val="292934"/>
                </a:solidFill>
              </a:rPr>
              <a:t>IPU</a:t>
            </a:r>
            <a:endParaRPr lang="en-US" dirty="0">
              <a:solidFill>
                <a:srgbClr val="292934"/>
              </a:solidFill>
            </a:endParaRPr>
          </a:p>
        </p:txBody>
      </p:sp>
      <p:sp>
        <p:nvSpPr>
          <p:cNvPr id="6" name="TextBox 5"/>
          <p:cNvSpPr txBox="1"/>
          <p:nvPr/>
        </p:nvSpPr>
        <p:spPr>
          <a:xfrm>
            <a:off x="5591696" y="1981200"/>
            <a:ext cx="659155" cy="369332"/>
          </a:xfrm>
          <a:prstGeom prst="rect">
            <a:avLst/>
          </a:prstGeom>
          <a:noFill/>
          <a:ln w="0">
            <a:noFill/>
          </a:ln>
        </p:spPr>
        <p:txBody>
          <a:bodyPr wrap="none" rtlCol="0">
            <a:spAutoFit/>
          </a:bodyPr>
          <a:lstStyle/>
          <a:p>
            <a:pPr algn="ctr"/>
            <a:r>
              <a:rPr lang="en-US" dirty="0" smtClean="0">
                <a:solidFill>
                  <a:srgbClr val="292934"/>
                </a:solidFill>
              </a:rPr>
              <a:t>DSP</a:t>
            </a:r>
            <a:endParaRPr lang="en-US" dirty="0">
              <a:solidFill>
                <a:srgbClr val="292934"/>
              </a:solidFill>
            </a:endParaRPr>
          </a:p>
        </p:txBody>
      </p:sp>
      <p:sp>
        <p:nvSpPr>
          <p:cNvPr id="7" name="TextBox 6"/>
          <p:cNvSpPr txBox="1"/>
          <p:nvPr/>
        </p:nvSpPr>
        <p:spPr>
          <a:xfrm>
            <a:off x="1343712" y="2579132"/>
            <a:ext cx="1447799" cy="276999"/>
          </a:xfrm>
          <a:prstGeom prst="rect">
            <a:avLst/>
          </a:prstGeom>
          <a:noFill/>
          <a:ln w="12700">
            <a:solidFill>
              <a:schemeClr val="tx1"/>
            </a:solidFill>
          </a:ln>
        </p:spPr>
        <p:txBody>
          <a:bodyPr wrap="square" rtlCol="0" anchor="ctr" anchorCtr="0">
            <a:spAutoFit/>
          </a:bodyPr>
          <a:lstStyle/>
          <a:p>
            <a:pPr algn="ctr"/>
            <a:r>
              <a:rPr lang="en-US" sz="1200" dirty="0" smtClean="0">
                <a:solidFill>
                  <a:srgbClr val="292934"/>
                </a:solidFill>
              </a:rPr>
              <a:t>Application</a:t>
            </a:r>
          </a:p>
        </p:txBody>
      </p:sp>
      <p:sp>
        <p:nvSpPr>
          <p:cNvPr id="8" name="TextBox 7"/>
          <p:cNvSpPr txBox="1"/>
          <p:nvPr/>
        </p:nvSpPr>
        <p:spPr>
          <a:xfrm>
            <a:off x="6419322" y="3036332"/>
            <a:ext cx="990600" cy="266700"/>
          </a:xfrm>
          <a:prstGeom prst="rect">
            <a:avLst/>
          </a:prstGeom>
          <a:solidFill>
            <a:srgbClr val="FFCC66"/>
          </a:solidFill>
          <a:ln w="12700">
            <a:solidFill>
              <a:schemeClr val="tx1"/>
            </a:solidFill>
          </a:ln>
        </p:spPr>
        <p:txBody>
          <a:bodyPr wrap="square" rtlCol="0" anchor="ctr" anchorCtr="0">
            <a:noAutofit/>
          </a:bodyPr>
          <a:lstStyle/>
          <a:p>
            <a:pPr algn="ctr"/>
            <a:r>
              <a:rPr lang="en-US" sz="1000" u="sng" dirty="0" smtClean="0">
                <a:solidFill>
                  <a:srgbClr val="292934"/>
                </a:solidFill>
              </a:rPr>
              <a:t>n: Semaphore</a:t>
            </a:r>
            <a:endParaRPr lang="en-US" sz="1000" u="sng" dirty="0">
              <a:solidFill>
                <a:srgbClr val="292934"/>
              </a:solidFill>
            </a:endParaRPr>
          </a:p>
        </p:txBody>
      </p:sp>
      <p:sp>
        <p:nvSpPr>
          <p:cNvPr id="9" name="TextBox 8"/>
          <p:cNvSpPr txBox="1"/>
          <p:nvPr/>
        </p:nvSpPr>
        <p:spPr>
          <a:xfrm>
            <a:off x="5181600" y="2454533"/>
            <a:ext cx="1479346" cy="276999"/>
          </a:xfrm>
          <a:prstGeom prst="rect">
            <a:avLst/>
          </a:prstGeom>
          <a:noFill/>
          <a:ln w="12700">
            <a:solidFill>
              <a:schemeClr val="tx1"/>
            </a:solidFill>
          </a:ln>
        </p:spPr>
        <p:txBody>
          <a:bodyPr wrap="square" rtlCol="0" anchor="ctr" anchorCtr="0">
            <a:spAutoFit/>
          </a:bodyPr>
          <a:lstStyle/>
          <a:p>
            <a:pPr algn="ctr"/>
            <a:r>
              <a:rPr lang="en-US" sz="1200" u="sng" dirty="0" smtClean="0">
                <a:solidFill>
                  <a:srgbClr val="292934"/>
                </a:solidFill>
              </a:rPr>
              <a:t>n: Task</a:t>
            </a:r>
          </a:p>
        </p:txBody>
      </p:sp>
      <p:sp>
        <p:nvSpPr>
          <p:cNvPr id="10" name="TextBox 9"/>
          <p:cNvSpPr txBox="1"/>
          <p:nvPr/>
        </p:nvSpPr>
        <p:spPr>
          <a:xfrm>
            <a:off x="5181600" y="3569732"/>
            <a:ext cx="1479346" cy="261610"/>
          </a:xfrm>
          <a:prstGeom prst="rect">
            <a:avLst/>
          </a:prstGeom>
          <a:noFill/>
          <a:ln w="12700">
            <a:solidFill>
              <a:schemeClr val="tx1"/>
            </a:solidFill>
          </a:ln>
        </p:spPr>
        <p:txBody>
          <a:bodyPr wrap="square" rtlCol="0" anchor="ctr" anchorCtr="0">
            <a:spAutoFit/>
          </a:bodyPr>
          <a:lstStyle/>
          <a:p>
            <a:pPr algn="ctr"/>
            <a:r>
              <a:rPr lang="en-US" sz="1100" b="1" dirty="0" err="1" smtClean="0">
                <a:solidFill>
                  <a:srgbClr val="292934"/>
                </a:solidFill>
                <a:latin typeface="Courier New" panose="02070309020205020404" pitchFamily="49" charset="0"/>
                <a:cs typeface="Courier New" panose="02070309020205020404" pitchFamily="49" charset="0"/>
              </a:rPr>
              <a:t>notifyCB</a:t>
            </a:r>
            <a:endParaRPr lang="en-US" sz="1100" b="1" dirty="0" smtClean="0">
              <a:solidFill>
                <a:srgbClr val="292934"/>
              </a:solidFill>
              <a:latin typeface="Courier New" panose="02070309020205020404" pitchFamily="49" charset="0"/>
              <a:cs typeface="Courier New" panose="02070309020205020404" pitchFamily="49" charset="0"/>
            </a:endParaRPr>
          </a:p>
        </p:txBody>
      </p:sp>
      <p:sp>
        <p:nvSpPr>
          <p:cNvPr id="11" name="TextBox 10"/>
          <p:cNvSpPr txBox="1"/>
          <p:nvPr/>
        </p:nvSpPr>
        <p:spPr>
          <a:xfrm>
            <a:off x="5181600" y="5407279"/>
            <a:ext cx="1479346" cy="276999"/>
          </a:xfrm>
          <a:prstGeom prst="rect">
            <a:avLst/>
          </a:prstGeom>
          <a:solidFill>
            <a:srgbClr val="CC9900"/>
          </a:solidFill>
          <a:ln w="12700">
            <a:solidFill>
              <a:schemeClr val="tx1"/>
            </a:solidFill>
          </a:ln>
        </p:spPr>
        <p:txBody>
          <a:bodyPr wrap="square" rtlCol="0" anchor="ctr" anchorCtr="0">
            <a:spAutoFit/>
          </a:bodyPr>
          <a:lstStyle/>
          <a:p>
            <a:pPr algn="ctr"/>
            <a:r>
              <a:rPr lang="en-US" sz="1200" dirty="0" smtClean="0">
                <a:solidFill>
                  <a:srgbClr val="292934"/>
                </a:solidFill>
              </a:rPr>
              <a:t>CPU</a:t>
            </a:r>
          </a:p>
        </p:txBody>
      </p:sp>
      <p:sp>
        <p:nvSpPr>
          <p:cNvPr id="12" name="TextBox 11"/>
          <p:cNvSpPr txBox="1"/>
          <p:nvPr/>
        </p:nvSpPr>
        <p:spPr>
          <a:xfrm>
            <a:off x="1343711" y="5406904"/>
            <a:ext cx="1447799" cy="276999"/>
          </a:xfrm>
          <a:prstGeom prst="rect">
            <a:avLst/>
          </a:prstGeom>
          <a:solidFill>
            <a:srgbClr val="CC9900"/>
          </a:solidFill>
          <a:ln w="12700">
            <a:solidFill>
              <a:schemeClr val="tx1"/>
            </a:solidFill>
          </a:ln>
        </p:spPr>
        <p:txBody>
          <a:bodyPr wrap="square" rtlCol="0" anchor="ctr" anchorCtr="0">
            <a:spAutoFit/>
          </a:bodyPr>
          <a:lstStyle/>
          <a:p>
            <a:pPr algn="ctr"/>
            <a:r>
              <a:rPr lang="en-US" sz="1200" dirty="0" smtClean="0">
                <a:solidFill>
                  <a:srgbClr val="292934"/>
                </a:solidFill>
              </a:rPr>
              <a:t>Mailbox</a:t>
            </a:r>
          </a:p>
        </p:txBody>
      </p:sp>
      <p:sp>
        <p:nvSpPr>
          <p:cNvPr id="13" name="TextBox 12"/>
          <p:cNvSpPr txBox="1"/>
          <p:nvPr/>
        </p:nvSpPr>
        <p:spPr>
          <a:xfrm>
            <a:off x="5181600" y="4847511"/>
            <a:ext cx="1479346" cy="246221"/>
          </a:xfrm>
          <a:prstGeom prst="rect">
            <a:avLst/>
          </a:prstGeom>
          <a:noFill/>
          <a:ln w="12700">
            <a:solidFill>
              <a:schemeClr val="tx1"/>
            </a:solidFill>
          </a:ln>
        </p:spPr>
        <p:txBody>
          <a:bodyPr wrap="square" rtlCol="0" anchor="ctr" anchorCtr="0">
            <a:spAutoFit/>
          </a:bodyPr>
          <a:lstStyle/>
          <a:p>
            <a:pPr algn="ctr"/>
            <a:r>
              <a:rPr lang="en-US" sz="1000" u="sng" dirty="0" err="1" smtClean="0">
                <a:solidFill>
                  <a:srgbClr val="292934"/>
                </a:solidFill>
              </a:rPr>
              <a:t>ipc</a:t>
            </a:r>
            <a:r>
              <a:rPr lang="en-US" sz="1000" u="sng" dirty="0" smtClean="0">
                <a:solidFill>
                  <a:srgbClr val="292934"/>
                </a:solidFill>
              </a:rPr>
              <a:t>: </a:t>
            </a:r>
            <a:r>
              <a:rPr lang="en-US" sz="1000" u="sng" dirty="0" err="1" smtClean="0">
                <a:solidFill>
                  <a:srgbClr val="292934"/>
                </a:solidFill>
              </a:rPr>
              <a:t>Hwi</a:t>
            </a:r>
            <a:endParaRPr lang="en-US" sz="1000" u="sng" dirty="0" smtClean="0">
              <a:solidFill>
                <a:srgbClr val="292934"/>
              </a:solidFill>
            </a:endParaRPr>
          </a:p>
        </p:txBody>
      </p:sp>
      <p:sp>
        <p:nvSpPr>
          <p:cNvPr id="14" name="TextBox 13"/>
          <p:cNvSpPr txBox="1"/>
          <p:nvPr/>
        </p:nvSpPr>
        <p:spPr>
          <a:xfrm>
            <a:off x="5181600" y="4328895"/>
            <a:ext cx="1479346" cy="276999"/>
          </a:xfrm>
          <a:prstGeom prst="rect">
            <a:avLst/>
          </a:prstGeom>
          <a:noFill/>
          <a:ln w="12700">
            <a:solidFill>
              <a:schemeClr val="tx1"/>
            </a:solidFill>
          </a:ln>
        </p:spPr>
        <p:txBody>
          <a:bodyPr wrap="square" rtlCol="0" anchor="ctr" anchorCtr="0">
            <a:spAutoFit/>
          </a:bodyPr>
          <a:lstStyle/>
          <a:p>
            <a:pPr algn="ctr"/>
            <a:r>
              <a:rPr lang="en-US" sz="1200" dirty="0" smtClean="0">
                <a:solidFill>
                  <a:srgbClr val="292934"/>
                </a:solidFill>
              </a:rPr>
              <a:t>IPC</a:t>
            </a:r>
          </a:p>
        </p:txBody>
      </p:sp>
      <p:sp>
        <p:nvSpPr>
          <p:cNvPr id="15" name="TextBox 14"/>
          <p:cNvSpPr txBox="1"/>
          <p:nvPr/>
        </p:nvSpPr>
        <p:spPr>
          <a:xfrm>
            <a:off x="1189893" y="3223921"/>
            <a:ext cx="1752600" cy="261610"/>
          </a:xfrm>
          <a:prstGeom prst="rect">
            <a:avLst/>
          </a:prstGeom>
          <a:noFill/>
          <a:ln w="12700">
            <a:solidFill>
              <a:schemeClr val="tx1"/>
            </a:solidFill>
          </a:ln>
        </p:spPr>
        <p:txBody>
          <a:bodyPr wrap="square" rtlCol="0" anchor="ctr" anchorCtr="0">
            <a:spAutoFit/>
          </a:bodyPr>
          <a:lstStyle/>
          <a:p>
            <a:pPr algn="ctr"/>
            <a:r>
              <a:rPr lang="en-US" sz="1100" b="1" dirty="0" err="1" smtClean="0">
                <a:solidFill>
                  <a:srgbClr val="292934"/>
                </a:solidFill>
                <a:latin typeface="Courier New" panose="02070309020205020404" pitchFamily="49" charset="0"/>
                <a:cs typeface="Courier New" panose="02070309020205020404" pitchFamily="49" charset="0"/>
              </a:rPr>
              <a:t>Notify_sendEvent</a:t>
            </a:r>
            <a:endParaRPr lang="en-US" sz="1100" b="1" dirty="0" smtClean="0">
              <a:solidFill>
                <a:srgbClr val="292934"/>
              </a:solidFill>
              <a:latin typeface="Courier New" panose="02070309020205020404" pitchFamily="49" charset="0"/>
              <a:cs typeface="Courier New" panose="02070309020205020404" pitchFamily="49" charset="0"/>
            </a:endParaRPr>
          </a:p>
        </p:txBody>
      </p:sp>
      <p:sp>
        <p:nvSpPr>
          <p:cNvPr id="16" name="TextBox 15"/>
          <p:cNvSpPr txBox="1"/>
          <p:nvPr/>
        </p:nvSpPr>
        <p:spPr>
          <a:xfrm>
            <a:off x="1343712" y="4328896"/>
            <a:ext cx="1447799" cy="276999"/>
          </a:xfrm>
          <a:prstGeom prst="rect">
            <a:avLst/>
          </a:prstGeom>
          <a:noFill/>
          <a:ln w="12700">
            <a:solidFill>
              <a:schemeClr val="tx1"/>
            </a:solidFill>
          </a:ln>
        </p:spPr>
        <p:txBody>
          <a:bodyPr wrap="square" rtlCol="0" anchor="ctr" anchorCtr="0">
            <a:spAutoFit/>
          </a:bodyPr>
          <a:lstStyle/>
          <a:p>
            <a:pPr algn="ctr"/>
            <a:r>
              <a:rPr lang="en-US" sz="1200" dirty="0" smtClean="0">
                <a:solidFill>
                  <a:srgbClr val="292934"/>
                </a:solidFill>
              </a:rPr>
              <a:t>IPC</a:t>
            </a:r>
          </a:p>
        </p:txBody>
      </p:sp>
      <p:cxnSp>
        <p:nvCxnSpPr>
          <p:cNvPr id="20" name="Elbow Connector 19"/>
          <p:cNvCxnSpPr>
            <a:stCxn id="10" idx="3"/>
            <a:endCxn id="8" idx="2"/>
          </p:cNvCxnSpPr>
          <p:nvPr/>
        </p:nvCxnSpPr>
        <p:spPr>
          <a:xfrm flipV="1">
            <a:off x="6660946" y="3303032"/>
            <a:ext cx="253676" cy="397505"/>
          </a:xfrm>
          <a:prstGeom prst="bentConnector2">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3"/>
            <a:endCxn id="8" idx="0"/>
          </p:cNvCxnSpPr>
          <p:nvPr/>
        </p:nvCxnSpPr>
        <p:spPr>
          <a:xfrm>
            <a:off x="6660946" y="2593033"/>
            <a:ext cx="253676" cy="443299"/>
          </a:xfrm>
          <a:prstGeom prst="bentConnector2">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39001" y="3417332"/>
            <a:ext cx="1219199" cy="246221"/>
          </a:xfrm>
          <a:prstGeom prst="rect">
            <a:avLst/>
          </a:prstGeom>
          <a:noFill/>
          <a:ln w="12700">
            <a:noFill/>
          </a:ln>
        </p:spPr>
        <p:txBody>
          <a:bodyPr wrap="square" rtlCol="0" anchor="ctr" anchorCtr="0">
            <a:spAutoFit/>
          </a:bodyPr>
          <a:lstStyle/>
          <a:p>
            <a:r>
              <a:rPr lang="en-US" sz="1000" dirty="0" err="1" smtClean="0">
                <a:solidFill>
                  <a:srgbClr val="292934"/>
                </a:solidFill>
              </a:rPr>
              <a:t>Semaphore_post</a:t>
            </a:r>
            <a:endParaRPr lang="en-US" sz="1000" dirty="0" smtClean="0">
              <a:solidFill>
                <a:srgbClr val="292934"/>
              </a:solidFill>
            </a:endParaRPr>
          </a:p>
        </p:txBody>
      </p:sp>
      <p:cxnSp>
        <p:nvCxnSpPr>
          <p:cNvPr id="29" name="Straight Arrow Connector 28"/>
          <p:cNvCxnSpPr>
            <a:stCxn id="11" idx="0"/>
            <a:endCxn id="13" idx="2"/>
          </p:cNvCxnSpPr>
          <p:nvPr/>
        </p:nvCxnSpPr>
        <p:spPr>
          <a:xfrm flipV="1">
            <a:off x="5921273" y="5093732"/>
            <a:ext cx="0" cy="313547"/>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0"/>
            <a:endCxn id="14" idx="2"/>
          </p:cNvCxnSpPr>
          <p:nvPr/>
        </p:nvCxnSpPr>
        <p:spPr>
          <a:xfrm flipV="1">
            <a:off x="5921273" y="4605894"/>
            <a:ext cx="0" cy="241617"/>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4" idx="0"/>
            <a:endCxn id="10" idx="2"/>
          </p:cNvCxnSpPr>
          <p:nvPr/>
        </p:nvCxnSpPr>
        <p:spPr>
          <a:xfrm flipV="1">
            <a:off x="5921273" y="3831342"/>
            <a:ext cx="0" cy="497553"/>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7" idx="2"/>
            <a:endCxn id="15" idx="0"/>
          </p:cNvCxnSpPr>
          <p:nvPr/>
        </p:nvCxnSpPr>
        <p:spPr>
          <a:xfrm flipH="1">
            <a:off x="2066193" y="2856131"/>
            <a:ext cx="1419" cy="36779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2"/>
            <a:endCxn id="16" idx="0"/>
          </p:cNvCxnSpPr>
          <p:nvPr/>
        </p:nvCxnSpPr>
        <p:spPr>
          <a:xfrm>
            <a:off x="2066193" y="3485531"/>
            <a:ext cx="1419" cy="843365"/>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6" idx="2"/>
            <a:endCxn id="12" idx="0"/>
          </p:cNvCxnSpPr>
          <p:nvPr/>
        </p:nvCxnSpPr>
        <p:spPr>
          <a:xfrm flipH="1">
            <a:off x="2067611" y="4605895"/>
            <a:ext cx="1" cy="80100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09600" y="3337507"/>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09600" y="4440671"/>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09600" y="5531765"/>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2" idx="3"/>
            <a:endCxn id="11" idx="1"/>
          </p:cNvCxnSpPr>
          <p:nvPr/>
        </p:nvCxnSpPr>
        <p:spPr>
          <a:xfrm>
            <a:off x="2791510" y="5545404"/>
            <a:ext cx="2390090" cy="375"/>
          </a:xfrm>
          <a:prstGeom prst="line">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3429000" y="4863013"/>
            <a:ext cx="1066800" cy="654865"/>
            <a:chOff x="2933700" y="5027081"/>
            <a:chExt cx="1066800" cy="654865"/>
          </a:xfrm>
        </p:grpSpPr>
        <p:sp>
          <p:nvSpPr>
            <p:cNvPr id="80" name="Rounded Rectangle 79"/>
            <p:cNvSpPr/>
            <p:nvPr/>
          </p:nvSpPr>
          <p:spPr>
            <a:xfrm>
              <a:off x="2933700" y="5027081"/>
              <a:ext cx="1066800" cy="28677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solidFill>
                    <a:srgbClr val="292934"/>
                  </a:solidFill>
                </a:rPr>
                <a:t>raise interrupt</a:t>
              </a:r>
              <a:endParaRPr lang="en-US" sz="1000" dirty="0">
                <a:solidFill>
                  <a:srgbClr val="292934"/>
                </a:solidFill>
              </a:endParaRPr>
            </a:p>
          </p:txBody>
        </p:sp>
        <p:cxnSp>
          <p:nvCxnSpPr>
            <p:cNvPr id="81" name="Straight Connector 80"/>
            <p:cNvCxnSpPr/>
            <p:nvPr/>
          </p:nvCxnSpPr>
          <p:spPr>
            <a:xfrm flipH="1">
              <a:off x="3072745" y="5313853"/>
              <a:ext cx="228600" cy="368093"/>
            </a:xfrm>
            <a:prstGeom prst="line">
              <a:avLst/>
            </a:prstGeom>
            <a:ln/>
          </p:spPr>
          <p:style>
            <a:lnRef idx="1">
              <a:schemeClr val="accent1"/>
            </a:lnRef>
            <a:fillRef idx="0">
              <a:schemeClr val="accent1"/>
            </a:fillRef>
            <a:effectRef idx="0">
              <a:schemeClr val="accent1"/>
            </a:effectRef>
            <a:fontRef idx="minor">
              <a:schemeClr val="tx1"/>
            </a:fontRef>
          </p:style>
        </p:cxnSp>
      </p:grpSp>
      <p:cxnSp>
        <p:nvCxnSpPr>
          <p:cNvPr id="82" name="Straight Arrow Connector 81"/>
          <p:cNvCxnSpPr/>
          <p:nvPr/>
        </p:nvCxnSpPr>
        <p:spPr>
          <a:xfrm>
            <a:off x="6691884" y="4941332"/>
            <a:ext cx="533400" cy="0"/>
          </a:xfrm>
          <a:prstGeom prst="straightConnector1">
            <a:avLst/>
          </a:prstGeom>
          <a:ln w="25400">
            <a:solidFill>
              <a:srgbClr val="7030A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691884" y="4447631"/>
            <a:ext cx="533400" cy="0"/>
          </a:xfrm>
          <a:prstGeom prst="straightConnector1">
            <a:avLst/>
          </a:prstGeom>
          <a:ln w="25400">
            <a:solidFill>
              <a:srgbClr val="7030A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162800" y="3722132"/>
            <a:ext cx="533400" cy="0"/>
          </a:xfrm>
          <a:prstGeom prst="straightConnector1">
            <a:avLst/>
          </a:prstGeom>
          <a:ln w="25400">
            <a:solidFill>
              <a:srgbClr val="7030A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086600" y="2596596"/>
            <a:ext cx="533400" cy="0"/>
          </a:xfrm>
          <a:prstGeom prst="straightConnector1">
            <a:avLst/>
          </a:prstGeom>
          <a:ln w="25400">
            <a:solidFill>
              <a:srgbClr val="7030A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6520265"/>
            <a:ext cx="419159" cy="333422"/>
          </a:xfrm>
          <a:prstGeom prst="rect">
            <a:avLst/>
          </a:prstGeom>
        </p:spPr>
      </p:pic>
      <p:sp>
        <p:nvSpPr>
          <p:cNvPr id="18" name="TextBox 17"/>
          <p:cNvSpPr txBox="1"/>
          <p:nvPr/>
        </p:nvSpPr>
        <p:spPr>
          <a:xfrm>
            <a:off x="7665646" y="3798332"/>
            <a:ext cx="933269" cy="276999"/>
          </a:xfrm>
          <a:prstGeom prst="rect">
            <a:avLst/>
          </a:prstGeom>
          <a:noFill/>
        </p:spPr>
        <p:txBody>
          <a:bodyPr wrap="none" rtlCol="0">
            <a:spAutoFit/>
          </a:bodyPr>
          <a:lstStyle/>
          <a:p>
            <a:r>
              <a:rPr lang="en-US" sz="1200" dirty="0" smtClean="0">
                <a:solidFill>
                  <a:srgbClr val="292934"/>
                </a:solidFill>
              </a:rPr>
              <a:t>Application</a:t>
            </a:r>
            <a:endParaRPr lang="en-US" sz="1200" dirty="0">
              <a:solidFill>
                <a:srgbClr val="292934"/>
              </a:solidFill>
            </a:endParaRPr>
          </a:p>
        </p:txBody>
      </p:sp>
      <p:sp>
        <p:nvSpPr>
          <p:cNvPr id="3" name="Slide Number Placeholder 2"/>
          <p:cNvSpPr>
            <a:spLocks noGrp="1"/>
          </p:cNvSpPr>
          <p:nvPr>
            <p:ph type="sldNum" sz="quarter" idx="12"/>
          </p:nvPr>
        </p:nvSpPr>
        <p:spPr/>
        <p:txBody>
          <a:bodyPr/>
          <a:lstStyle/>
          <a:p>
            <a:fld id="{32420FBA-F1C9-406B-AC6A-9D58B1A624A9}" type="slidenum">
              <a:rPr lang="en-US" smtClean="0"/>
              <a:pPr/>
              <a:t>42</a:t>
            </a:fld>
            <a:endParaRPr lang="en-US" dirty="0"/>
          </a:p>
        </p:txBody>
      </p:sp>
    </p:spTree>
    <p:extLst>
      <p:ext uri="{BB962C8B-B14F-4D97-AF65-F5344CB8AC3E}">
        <p14:creationId xmlns:p14="http://schemas.microsoft.com/office/powerpoint/2010/main" val="83512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par>
                                <p:cTn id="13" presetID="1" presetClass="exit" presetSubtype="0" fill="hold" nodeType="with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par>
                                <p:cTn id="20" presetID="10" presetClass="entr" presetSubtype="0" fill="hold" nodeType="with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par>
                                <p:cTn id="23" presetID="1" presetClass="exit" presetSubtype="0" fill="hold" nodeType="withEffect">
                                  <p:stCondLst>
                                    <p:cond delay="0"/>
                                  </p:stCondLst>
                                  <p:childTnLst>
                                    <p:set>
                                      <p:cBhvr>
                                        <p:cTn id="24" dur="1" fill="hold">
                                          <p:stCondLst>
                                            <p:cond delay="0"/>
                                          </p:stCondLst>
                                        </p:cTn>
                                        <p:tgtEl>
                                          <p:spTgt spid="7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500"/>
                                        <p:tgtEl>
                                          <p:spTgt spid="82"/>
                                        </p:tgtEl>
                                      </p:cBhvr>
                                    </p:animEffect>
                                  </p:childTnLst>
                                </p:cTn>
                              </p:par>
                              <p:par>
                                <p:cTn id="30" presetID="1" presetClass="exit" presetSubtype="0" fill="hold" nodeType="withEffect">
                                  <p:stCondLst>
                                    <p:cond delay="0"/>
                                  </p:stCondLst>
                                  <p:childTnLst>
                                    <p:set>
                                      <p:cBhvr>
                                        <p:cTn id="31" dur="1" fill="hold">
                                          <p:stCondLst>
                                            <p:cond delay="0"/>
                                          </p:stCondLst>
                                        </p:cTn>
                                        <p:tgtEl>
                                          <p:spTgt spid="77"/>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8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500"/>
                                        <p:tgtEl>
                                          <p:spTgt spid="83"/>
                                        </p:tgtEl>
                                      </p:cBhvr>
                                    </p:animEffect>
                                  </p:childTnLst>
                                </p:cTn>
                              </p:par>
                              <p:par>
                                <p:cTn id="39" presetID="1" presetClass="exit" presetSubtype="0" fill="hold" nodeType="withEffect">
                                  <p:stCondLst>
                                    <p:cond delay="0"/>
                                  </p:stCondLst>
                                  <p:childTnLst>
                                    <p:set>
                                      <p:cBhvr>
                                        <p:cTn id="40" dur="1" fill="hold">
                                          <p:stCondLst>
                                            <p:cond delay="0"/>
                                          </p:stCondLst>
                                        </p:cTn>
                                        <p:tgtEl>
                                          <p:spTgt spid="8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500"/>
                                        <p:tgtEl>
                                          <p:spTgt spid="84"/>
                                        </p:tgtEl>
                                      </p:cBhvr>
                                    </p:animEffect>
                                  </p:childTnLst>
                                </p:cTn>
                              </p:par>
                              <p:par>
                                <p:cTn id="46" presetID="1" presetClass="exit" presetSubtype="0" fill="hold" nodeType="withEffect">
                                  <p:stCondLst>
                                    <p:cond delay="0"/>
                                  </p:stCondLst>
                                  <p:childTnLst>
                                    <p:set>
                                      <p:cBhvr>
                                        <p:cTn id="47" dur="1" fill="hold">
                                          <p:stCondLst>
                                            <p:cond delay="0"/>
                                          </p:stCondLst>
                                        </p:cTn>
                                        <p:tgtEl>
                                          <p:spTgt spid="8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fade">
                                      <p:cBhvr>
                                        <p:cTn id="52" dur="500"/>
                                        <p:tgtEl>
                                          <p:spTgt spid="85"/>
                                        </p:tgtEl>
                                      </p:cBhvr>
                                    </p:animEffect>
                                  </p:childTnLst>
                                </p:cTn>
                              </p:par>
                              <p:par>
                                <p:cTn id="53" presetID="1" presetClass="exit" presetSubtype="0" fill="hold" nodeType="withEffect">
                                  <p:stCondLst>
                                    <p:cond delay="0"/>
                                  </p:stCondLst>
                                  <p:childTnLst>
                                    <p:set>
                                      <p:cBhvr>
                                        <p:cTn id="54" dur="1" fill="hold">
                                          <p:stCondLst>
                                            <p:cond delay="0"/>
                                          </p:stCondLst>
                                        </p:cTn>
                                        <p:tgtEl>
                                          <p:spTgt spid="8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85"/>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3"/>
                                        </p:tgtEl>
                                      </p:cBhvr>
                                    </p:animEffect>
                                    <p:set>
                                      <p:cBhvr>
                                        <p:cTn id="61"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Notify</a:t>
            </a:r>
            <a:endParaRPr lang="en-US" dirty="0"/>
          </a:p>
        </p:txBody>
      </p:sp>
      <p:sp>
        <p:nvSpPr>
          <p:cNvPr id="10" name="Footer Placeholder 9"/>
          <p:cNvSpPr>
            <a:spLocks noGrp="1"/>
          </p:cNvSpPr>
          <p:nvPr>
            <p:ph type="ftr" sz="quarter" idx="11"/>
          </p:nvPr>
        </p:nvSpPr>
        <p:spPr/>
        <p:txBody>
          <a:bodyPr/>
          <a:lstStyle/>
          <a:p>
            <a:r>
              <a:rPr lang="en-US" smtClean="0"/>
              <a:t>IPC 3.30</a:t>
            </a:r>
            <a:endParaRPr lang="en-US" dirty="0"/>
          </a:p>
        </p:txBody>
      </p:sp>
      <p:sp>
        <p:nvSpPr>
          <p:cNvPr id="5" name="TextBox 4"/>
          <p:cNvSpPr txBox="1"/>
          <p:nvPr/>
        </p:nvSpPr>
        <p:spPr>
          <a:xfrm>
            <a:off x="2085334" y="1436132"/>
            <a:ext cx="4925066" cy="4431983"/>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r>
              <a:rPr lang="en-US" sz="1200" dirty="0" smtClean="0">
                <a:solidFill>
                  <a:srgbClr val="292934"/>
                </a:solidFill>
                <a:latin typeface="Courier10 BT" panose="02070509030505020404" pitchFamily="49" charset="0"/>
                <a:cs typeface="Courier New" pitchFamily="49" charset="0"/>
              </a:rPr>
              <a:t>#include &lt;</a:t>
            </a:r>
            <a:r>
              <a:rPr lang="en-US" sz="1200" dirty="0" err="1" smtClean="0">
                <a:solidFill>
                  <a:srgbClr val="292934"/>
                </a:solidFill>
                <a:latin typeface="Courier10 BT" panose="02070509030505020404" pitchFamily="49" charset="0"/>
                <a:cs typeface="Courier New" pitchFamily="49" charset="0"/>
              </a:rPr>
              <a:t>xdc</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std.h</a:t>
            </a:r>
            <a:r>
              <a:rPr lang="en-US" sz="1200" dirty="0" smtClean="0">
                <a:solidFill>
                  <a:srgbClr val="292934"/>
                </a:solidFill>
                <a:latin typeface="Courier10 BT" panose="02070509030505020404" pitchFamily="49" charset="0"/>
                <a:cs typeface="Courier New" pitchFamily="49" charset="0"/>
              </a:rPr>
              <a:t>&gt;</a:t>
            </a:r>
          </a:p>
          <a:p>
            <a:r>
              <a:rPr lang="en-US" sz="1200" dirty="0" smtClean="0">
                <a:solidFill>
                  <a:srgbClr val="292934"/>
                </a:solidFill>
                <a:latin typeface="Courier10 BT" panose="02070509030505020404" pitchFamily="49" charset="0"/>
                <a:cs typeface="Courier New" pitchFamily="49" charset="0"/>
              </a:rPr>
              <a:t>#include &lt;</a:t>
            </a:r>
            <a:r>
              <a:rPr lang="en-US" sz="1200" dirty="0" err="1" smtClean="0">
                <a:solidFill>
                  <a:srgbClr val="292934"/>
                </a:solidFill>
                <a:latin typeface="Courier10 BT" panose="02070509030505020404" pitchFamily="49" charset="0"/>
                <a:cs typeface="Courier New" pitchFamily="49" charset="0"/>
              </a:rPr>
              <a:t>ti</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ipc</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MultiProc.h</a:t>
            </a:r>
            <a:r>
              <a:rPr lang="en-US" sz="1200" dirty="0" smtClean="0">
                <a:solidFill>
                  <a:srgbClr val="292934"/>
                </a:solidFill>
                <a:latin typeface="Courier10 BT" panose="02070509030505020404" pitchFamily="49" charset="0"/>
                <a:cs typeface="Courier New" pitchFamily="49" charset="0"/>
              </a:rPr>
              <a:t>&gt;</a:t>
            </a:r>
          </a:p>
          <a:p>
            <a:r>
              <a:rPr lang="en-US" sz="1200" dirty="0">
                <a:solidFill>
                  <a:srgbClr val="292934"/>
                </a:solidFill>
                <a:latin typeface="Courier10 BT" panose="02070509030505020404" pitchFamily="49" charset="0"/>
                <a:cs typeface="Courier New" pitchFamily="49" charset="0"/>
              </a:rPr>
              <a:t>#include &lt;</a:t>
            </a:r>
            <a:r>
              <a:rPr lang="en-US" sz="1200" dirty="0" err="1" smtClean="0">
                <a:solidFill>
                  <a:srgbClr val="292934"/>
                </a:solidFill>
                <a:latin typeface="Courier10 BT" panose="02070509030505020404" pitchFamily="49" charset="0"/>
                <a:cs typeface="Courier New" pitchFamily="49" charset="0"/>
              </a:rPr>
              <a:t>ti</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ipc</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Notify.h</a:t>
            </a:r>
            <a:r>
              <a:rPr lang="en-US" sz="1200" dirty="0">
                <a:solidFill>
                  <a:srgbClr val="292934"/>
                </a:solidFill>
                <a:latin typeface="Courier10 BT" panose="02070509030505020404" pitchFamily="49" charset="0"/>
                <a:cs typeface="Courier New" pitchFamily="49" charset="0"/>
              </a:rPr>
              <a:t>&gt;</a:t>
            </a:r>
          </a:p>
          <a:p>
            <a:endParaRPr lang="en-US" sz="1200" dirty="0" smtClean="0">
              <a:solidFill>
                <a:srgbClr val="292934"/>
              </a:solidFill>
              <a:latin typeface="Courier10 BT" panose="02070509030505020404" pitchFamily="49" charset="0"/>
              <a:cs typeface="Courier New" pitchFamily="49" charset="0"/>
            </a:endParaRPr>
          </a:p>
          <a:p>
            <a:r>
              <a:rPr lang="en-US" sz="1200" dirty="0" smtClean="0">
                <a:solidFill>
                  <a:srgbClr val="292934"/>
                </a:solidFill>
                <a:latin typeface="Courier10 BT" panose="02070509030505020404" pitchFamily="49" charset="0"/>
                <a:cs typeface="Courier New" pitchFamily="49" charset="0"/>
              </a:rPr>
              <a:t>#define EVT 12</a:t>
            </a:r>
          </a:p>
          <a:p>
            <a:r>
              <a:rPr lang="en-US" sz="1200" dirty="0" smtClean="0">
                <a:solidFill>
                  <a:srgbClr val="292934"/>
                </a:solidFill>
                <a:latin typeface="Courier10 BT" panose="02070509030505020404" pitchFamily="49" charset="0"/>
                <a:cs typeface="Courier New" pitchFamily="49" charset="0"/>
              </a:rPr>
              <a:t>#define NOP 0</a:t>
            </a:r>
          </a:p>
          <a:p>
            <a:endParaRPr lang="en-US" sz="1200" dirty="0" smtClean="0">
              <a:solidFill>
                <a:srgbClr val="292934"/>
              </a:solidFill>
              <a:latin typeface="Courier10 BT" panose="02070509030505020404" pitchFamily="49" charset="0"/>
              <a:cs typeface="Courier New" pitchFamily="49" charset="0"/>
            </a:endParaRPr>
          </a:p>
          <a:p>
            <a:r>
              <a:rPr lang="en-US" sz="1200" dirty="0" smtClean="0">
                <a:solidFill>
                  <a:srgbClr val="292934"/>
                </a:solidFill>
                <a:latin typeface="Courier10 BT" panose="02070509030505020404" pitchFamily="49" charset="0"/>
                <a:cs typeface="Courier New" pitchFamily="49" charset="0"/>
              </a:rPr>
              <a:t>UInt16 </a:t>
            </a:r>
            <a:r>
              <a:rPr lang="en-US" sz="1200" dirty="0" err="1" smtClean="0">
                <a:solidFill>
                  <a:srgbClr val="292934"/>
                </a:solidFill>
                <a:latin typeface="Courier10 BT" panose="02070509030505020404" pitchFamily="49" charset="0"/>
                <a:cs typeface="Courier New" pitchFamily="49" charset="0"/>
              </a:rPr>
              <a:t>dsp</a:t>
            </a:r>
            <a:r>
              <a:rPr lang="en-US" sz="1200" dirty="0" smtClean="0">
                <a:solidFill>
                  <a:srgbClr val="292934"/>
                </a:solidFill>
                <a:latin typeface="Courier10 BT" panose="02070509030505020404" pitchFamily="49" charset="0"/>
                <a:cs typeface="Courier New" pitchFamily="49" charset="0"/>
              </a:rPr>
              <a:t> = </a:t>
            </a:r>
            <a:r>
              <a:rPr lang="en-US" sz="1200" dirty="0" err="1" smtClean="0">
                <a:solidFill>
                  <a:srgbClr val="292934"/>
                </a:solidFill>
                <a:latin typeface="Courier10 BT" panose="02070509030505020404" pitchFamily="49" charset="0"/>
                <a:cs typeface="Courier New" pitchFamily="49" charset="0"/>
              </a:rPr>
              <a:t>MultiProc_getId</a:t>
            </a:r>
            <a:r>
              <a:rPr lang="en-US" sz="1200" dirty="0" smtClean="0">
                <a:solidFill>
                  <a:srgbClr val="292934"/>
                </a:solidFill>
                <a:latin typeface="Courier10 BT" panose="02070509030505020404" pitchFamily="49" charset="0"/>
                <a:cs typeface="Courier New" pitchFamily="49" charset="0"/>
              </a:rPr>
              <a:t>(</a:t>
            </a:r>
            <a:r>
              <a:rPr lang="en-US" sz="1200" dirty="0">
                <a:solidFill>
                  <a:srgbClr val="292934"/>
                </a:solidFill>
                <a:latin typeface="Courier10 BT" panose="02070509030505020404" pitchFamily="49" charset="0"/>
                <a:cs typeface="Courier New" pitchFamily="49" charset="0"/>
              </a:rPr>
              <a:t>"</a:t>
            </a:r>
            <a:r>
              <a:rPr lang="en-US" sz="1200" dirty="0" smtClean="0">
                <a:solidFill>
                  <a:srgbClr val="0B8000"/>
                </a:solidFill>
                <a:latin typeface="Courier10 BT" panose="02070509030505020404" pitchFamily="49" charset="0"/>
                <a:cs typeface="Courier New" pitchFamily="49" charset="0"/>
              </a:rPr>
              <a:t>DSP</a:t>
            </a:r>
            <a:r>
              <a:rPr lang="en-US" sz="1200" dirty="0" smtClean="0">
                <a:solidFill>
                  <a:srgbClr val="292934"/>
                </a:solidFill>
                <a:latin typeface="Courier10 BT" panose="02070509030505020404" pitchFamily="49" charset="0"/>
                <a:cs typeface="Courier New" pitchFamily="49" charset="0"/>
              </a:rPr>
              <a:t>");</a:t>
            </a:r>
          </a:p>
          <a:p>
            <a:r>
              <a:rPr lang="en-US" sz="1200" dirty="0" smtClean="0">
                <a:solidFill>
                  <a:srgbClr val="292934"/>
                </a:solidFill>
                <a:latin typeface="Courier10 BT" panose="02070509030505020404" pitchFamily="49" charset="0"/>
                <a:cs typeface="Courier New" pitchFamily="49" charset="0"/>
              </a:rPr>
              <a:t>UInt32 payload;</a:t>
            </a:r>
          </a:p>
          <a:p>
            <a:endParaRPr lang="en-US" sz="1200" dirty="0" smtClean="0">
              <a:solidFill>
                <a:srgbClr val="292934"/>
              </a:solidFill>
              <a:latin typeface="Courier10 BT" panose="02070509030505020404" pitchFamily="49" charset="0"/>
              <a:cs typeface="Courier New" pitchFamily="49" charset="0"/>
            </a:endParaRPr>
          </a:p>
          <a:p>
            <a:r>
              <a:rPr lang="en-US" sz="1200" dirty="0" smtClean="0">
                <a:solidFill>
                  <a:srgbClr val="292934"/>
                </a:solidFill>
                <a:latin typeface="Courier10 BT" panose="02070509030505020404" pitchFamily="49" charset="0"/>
                <a:cs typeface="Courier New" pitchFamily="49" charset="0"/>
              </a:rPr>
              <a:t>do </a:t>
            </a:r>
            <a:r>
              <a:rPr lang="en-US" sz="1200" dirty="0">
                <a:solidFill>
                  <a:srgbClr val="292934"/>
                </a:solidFill>
                <a:latin typeface="Courier10 BT" panose="02070509030505020404" pitchFamily="49" charset="0"/>
                <a:cs typeface="Courier New" pitchFamily="49" charset="0"/>
              </a:rPr>
              <a:t>{</a:t>
            </a:r>
          </a:p>
          <a:p>
            <a:r>
              <a:rPr lang="en-US" sz="1200" dirty="0" smtClean="0">
                <a:solidFill>
                  <a:srgbClr val="292934"/>
                </a:solidFill>
                <a:latin typeface="Courier10 BT" panose="02070509030505020404" pitchFamily="49" charset="0"/>
                <a:cs typeface="Courier New" pitchFamily="49" charset="0"/>
              </a:rPr>
              <a:t>    s </a:t>
            </a:r>
            <a:r>
              <a:rPr lang="en-US" sz="1200" dirty="0">
                <a:solidFill>
                  <a:srgbClr val="292934"/>
                </a:solidFill>
                <a:latin typeface="Courier10 BT" panose="02070509030505020404" pitchFamily="49" charset="0"/>
                <a:cs typeface="Courier New" pitchFamily="49" charset="0"/>
              </a:rPr>
              <a:t>= </a:t>
            </a:r>
            <a:r>
              <a:rPr lang="en-US" sz="1200" b="1" dirty="0" err="1" smtClean="0">
                <a:solidFill>
                  <a:srgbClr val="2941FF"/>
                </a:solidFill>
                <a:latin typeface="Courier10 BT" panose="02070509030505020404" pitchFamily="49" charset="0"/>
                <a:cs typeface="Courier New" pitchFamily="49" charset="0"/>
              </a:rPr>
              <a:t>Notify_sendEvent</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dsp</a:t>
            </a:r>
            <a:r>
              <a:rPr lang="en-US" sz="1200" dirty="0" smtClean="0">
                <a:solidFill>
                  <a:srgbClr val="292934"/>
                </a:solidFill>
                <a:latin typeface="Courier10 BT" panose="02070509030505020404" pitchFamily="49" charset="0"/>
                <a:cs typeface="Courier New" pitchFamily="49" charset="0"/>
              </a:rPr>
              <a:t>, 0, EVT, NOP, </a:t>
            </a:r>
            <a:r>
              <a:rPr lang="en-US" sz="1200" dirty="0">
                <a:solidFill>
                  <a:srgbClr val="292934"/>
                </a:solidFill>
                <a:latin typeface="Courier10 BT" panose="02070509030505020404" pitchFamily="49" charset="0"/>
                <a:cs typeface="Courier New" pitchFamily="49" charset="0"/>
              </a:rPr>
              <a:t>TRUE);</a:t>
            </a:r>
          </a:p>
          <a:p>
            <a:endParaRPr lang="en-US" sz="1200" dirty="0" smtClean="0">
              <a:solidFill>
                <a:srgbClr val="292934"/>
              </a:solidFill>
              <a:latin typeface="Courier10 BT" panose="02070509030505020404" pitchFamily="49" charset="0"/>
              <a:cs typeface="Courier New" pitchFamily="49" charset="0"/>
            </a:endParaRPr>
          </a:p>
          <a:p>
            <a:r>
              <a:rPr lang="en-US" sz="1200" dirty="0" smtClean="0">
                <a:solidFill>
                  <a:srgbClr val="292934"/>
                </a:solidFill>
                <a:latin typeface="Courier10 BT" panose="02070509030505020404" pitchFamily="49" charset="0"/>
                <a:cs typeface="Courier New" pitchFamily="49" charset="0"/>
              </a:rPr>
              <a:t>    </a:t>
            </a:r>
            <a:r>
              <a:rPr lang="en-US" sz="1200" dirty="0">
                <a:solidFill>
                  <a:srgbClr val="292934"/>
                </a:solidFill>
                <a:latin typeface="Courier10 BT" panose="02070509030505020404" pitchFamily="49" charset="0"/>
                <a:cs typeface="Courier New" pitchFamily="49" charset="0"/>
              </a:rPr>
              <a:t>if (</a:t>
            </a:r>
            <a:r>
              <a:rPr lang="en-US" sz="1200" dirty="0" smtClean="0">
                <a:solidFill>
                  <a:srgbClr val="292934"/>
                </a:solidFill>
                <a:latin typeface="Courier10 BT" panose="02070509030505020404" pitchFamily="49" charset="0"/>
                <a:cs typeface="Courier New" pitchFamily="49" charset="0"/>
              </a:rPr>
              <a:t>s </a:t>
            </a:r>
            <a:r>
              <a:rPr lang="en-US" sz="1200" dirty="0">
                <a:solidFill>
                  <a:srgbClr val="292934"/>
                </a:solidFill>
                <a:latin typeface="Courier10 BT" panose="02070509030505020404" pitchFamily="49" charset="0"/>
                <a:cs typeface="Courier New" pitchFamily="49" charset="0"/>
              </a:rPr>
              <a:t>== </a:t>
            </a:r>
            <a:r>
              <a:rPr lang="en-US" sz="1200" dirty="0" err="1">
                <a:solidFill>
                  <a:srgbClr val="292934"/>
                </a:solidFill>
                <a:latin typeface="Courier10 BT" panose="02070509030505020404" pitchFamily="49" charset="0"/>
                <a:cs typeface="Courier New" pitchFamily="49" charset="0"/>
              </a:rPr>
              <a:t>Notify_E_EVTNOTREGISTERED</a:t>
            </a:r>
            <a:r>
              <a:rPr lang="en-US" sz="1200" dirty="0">
                <a:solidFill>
                  <a:srgbClr val="292934"/>
                </a:solidFill>
                <a:latin typeface="Courier10 BT" panose="02070509030505020404" pitchFamily="49" charset="0"/>
                <a:cs typeface="Courier New" pitchFamily="49" charset="0"/>
              </a:rPr>
              <a:t>) {</a:t>
            </a:r>
          </a:p>
          <a:p>
            <a:r>
              <a:rPr lang="en-US" sz="1200" dirty="0" smtClean="0">
                <a:solidFill>
                  <a:srgbClr val="292934"/>
                </a:solidFill>
                <a:latin typeface="Courier10 BT" panose="02070509030505020404" pitchFamily="49" charset="0"/>
                <a:cs typeface="Courier New" pitchFamily="49" charset="0"/>
              </a:rPr>
              <a:t>        </a:t>
            </a:r>
            <a:r>
              <a:rPr lang="en-US" sz="1200" dirty="0" err="1" smtClean="0">
                <a:solidFill>
                  <a:srgbClr val="292934"/>
                </a:solidFill>
                <a:latin typeface="Courier10 BT" panose="02070509030505020404" pitchFamily="49" charset="0"/>
                <a:cs typeface="Courier New" pitchFamily="49" charset="0"/>
              </a:rPr>
              <a:t>Task_sleep</a:t>
            </a:r>
            <a:r>
              <a:rPr lang="en-US" sz="1200" dirty="0" smtClean="0">
                <a:solidFill>
                  <a:srgbClr val="292934"/>
                </a:solidFill>
                <a:latin typeface="Courier10 BT" panose="02070509030505020404" pitchFamily="49" charset="0"/>
                <a:cs typeface="Courier New" pitchFamily="49" charset="0"/>
              </a:rPr>
              <a:t>(1);</a:t>
            </a:r>
            <a:endParaRPr lang="en-US" sz="1200" dirty="0">
              <a:solidFill>
                <a:srgbClr val="292934"/>
              </a:solidFill>
              <a:latin typeface="Courier10 BT" panose="02070509030505020404" pitchFamily="49" charset="0"/>
              <a:cs typeface="Courier New" pitchFamily="49" charset="0"/>
            </a:endParaRPr>
          </a:p>
          <a:p>
            <a:r>
              <a:rPr lang="en-US" sz="1200" dirty="0" smtClean="0">
                <a:solidFill>
                  <a:srgbClr val="292934"/>
                </a:solidFill>
                <a:latin typeface="Courier10 BT" panose="02070509030505020404" pitchFamily="49" charset="0"/>
                <a:cs typeface="Courier New" pitchFamily="49" charset="0"/>
              </a:rPr>
              <a:t>    </a:t>
            </a:r>
            <a:r>
              <a:rPr lang="en-US" sz="1200" dirty="0">
                <a:solidFill>
                  <a:srgbClr val="292934"/>
                </a:solidFill>
                <a:latin typeface="Courier10 BT" panose="02070509030505020404" pitchFamily="49" charset="0"/>
                <a:cs typeface="Courier New" pitchFamily="49" charset="0"/>
              </a:rPr>
              <a:t>}</a:t>
            </a:r>
          </a:p>
          <a:p>
            <a:r>
              <a:rPr lang="en-US" sz="1200" dirty="0" smtClean="0">
                <a:solidFill>
                  <a:srgbClr val="292934"/>
                </a:solidFill>
                <a:latin typeface="Courier10 BT" panose="02070509030505020404" pitchFamily="49" charset="0"/>
                <a:cs typeface="Courier New" pitchFamily="49" charset="0"/>
              </a:rPr>
              <a:t>} </a:t>
            </a:r>
            <a:r>
              <a:rPr lang="en-US" sz="1200" dirty="0">
                <a:solidFill>
                  <a:srgbClr val="292934"/>
                </a:solidFill>
                <a:latin typeface="Courier10 BT" panose="02070509030505020404" pitchFamily="49" charset="0"/>
                <a:cs typeface="Courier New" pitchFamily="49" charset="0"/>
              </a:rPr>
              <a:t>while (</a:t>
            </a:r>
            <a:r>
              <a:rPr lang="en-US" sz="1200" dirty="0" smtClean="0">
                <a:solidFill>
                  <a:srgbClr val="292934"/>
                </a:solidFill>
                <a:latin typeface="Courier10 BT" panose="02070509030505020404" pitchFamily="49" charset="0"/>
                <a:cs typeface="Courier New" pitchFamily="49" charset="0"/>
              </a:rPr>
              <a:t>s </a:t>
            </a:r>
            <a:r>
              <a:rPr lang="en-US" sz="1200" dirty="0">
                <a:solidFill>
                  <a:srgbClr val="292934"/>
                </a:solidFill>
                <a:latin typeface="Courier10 BT" panose="02070509030505020404" pitchFamily="49" charset="0"/>
                <a:cs typeface="Courier New" pitchFamily="49" charset="0"/>
              </a:rPr>
              <a:t>== </a:t>
            </a:r>
            <a:r>
              <a:rPr lang="en-US" sz="1200" dirty="0" err="1">
                <a:solidFill>
                  <a:srgbClr val="292934"/>
                </a:solidFill>
                <a:latin typeface="Courier10 BT" panose="02070509030505020404" pitchFamily="49" charset="0"/>
                <a:cs typeface="Courier New" pitchFamily="49" charset="0"/>
              </a:rPr>
              <a:t>Notify_E_EVTNOTREGISTERED</a:t>
            </a:r>
            <a:r>
              <a:rPr lang="en-US" sz="1200" dirty="0" smtClean="0">
                <a:solidFill>
                  <a:srgbClr val="292934"/>
                </a:solidFill>
                <a:latin typeface="Courier10 BT" panose="02070509030505020404" pitchFamily="49" charset="0"/>
                <a:cs typeface="Courier New" pitchFamily="49" charset="0"/>
              </a:rPr>
              <a:t>);</a:t>
            </a:r>
          </a:p>
          <a:p>
            <a:endParaRPr lang="en-US" sz="1200" dirty="0">
              <a:solidFill>
                <a:srgbClr val="292934"/>
              </a:solidFill>
              <a:latin typeface="Courier10 BT" panose="02070509030505020404" pitchFamily="49" charset="0"/>
              <a:cs typeface="Courier New" pitchFamily="49" charset="0"/>
            </a:endParaRPr>
          </a:p>
          <a:p>
            <a:r>
              <a:rPr lang="en-US" sz="1200" dirty="0" smtClean="0">
                <a:solidFill>
                  <a:srgbClr val="292934"/>
                </a:solidFill>
                <a:latin typeface="Courier10 BT" panose="02070509030505020404" pitchFamily="49" charset="0"/>
                <a:cs typeface="Courier New" pitchFamily="49" charset="0"/>
              </a:rPr>
              <a:t>do {</a:t>
            </a:r>
          </a:p>
          <a:p>
            <a:r>
              <a:rPr lang="en-US" sz="1200" dirty="0">
                <a:solidFill>
                  <a:srgbClr val="292934"/>
                </a:solidFill>
                <a:latin typeface="Courier10 BT" panose="02070509030505020404" pitchFamily="49" charset="0"/>
                <a:cs typeface="Courier New" pitchFamily="49" charset="0"/>
              </a:rPr>
              <a:t> </a:t>
            </a:r>
            <a:r>
              <a:rPr lang="en-US" sz="1200" dirty="0" smtClean="0">
                <a:solidFill>
                  <a:srgbClr val="292934"/>
                </a:solidFill>
                <a:latin typeface="Courier10 BT" panose="02070509030505020404" pitchFamily="49" charset="0"/>
                <a:cs typeface="Courier New" pitchFamily="49" charset="0"/>
              </a:rPr>
              <a:t>   </a:t>
            </a:r>
            <a:r>
              <a:rPr lang="en-US" sz="1200" dirty="0" smtClean="0">
                <a:solidFill>
                  <a:srgbClr val="0B8000"/>
                </a:solidFill>
                <a:latin typeface="Courier10 BT" panose="02070509030505020404" pitchFamily="49" charset="0"/>
                <a:cs typeface="Courier New" pitchFamily="49" charset="0"/>
              </a:rPr>
              <a:t>/* work */</a:t>
            </a:r>
          </a:p>
          <a:p>
            <a:r>
              <a:rPr lang="en-US" sz="1200" dirty="0" smtClean="0">
                <a:solidFill>
                  <a:srgbClr val="292934"/>
                </a:solidFill>
                <a:latin typeface="Courier10 BT" panose="02070509030505020404" pitchFamily="49" charset="0"/>
                <a:cs typeface="Courier New" pitchFamily="49" charset="0"/>
              </a:rPr>
              <a:t>    payload = ...;</a:t>
            </a:r>
          </a:p>
          <a:p>
            <a:r>
              <a:rPr lang="en-US" sz="1200" dirty="0" smtClean="0">
                <a:solidFill>
                  <a:srgbClr val="292934"/>
                </a:solidFill>
                <a:latin typeface="Courier10 BT" panose="02070509030505020404" pitchFamily="49" charset="0"/>
                <a:cs typeface="Courier New" pitchFamily="49" charset="0"/>
              </a:rPr>
              <a:t>    </a:t>
            </a:r>
            <a:r>
              <a:rPr lang="en-US" sz="1200" b="1" dirty="0" err="1" smtClean="0">
                <a:solidFill>
                  <a:srgbClr val="2941FF"/>
                </a:solidFill>
                <a:latin typeface="Courier10 BT" panose="02070509030505020404" pitchFamily="49" charset="0"/>
                <a:cs typeface="Courier New" pitchFamily="49" charset="0"/>
              </a:rPr>
              <a:t>Notify_sendEvent</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dsp</a:t>
            </a:r>
            <a:r>
              <a:rPr lang="en-US" sz="1200" dirty="0" smtClean="0">
                <a:solidFill>
                  <a:srgbClr val="292934"/>
                </a:solidFill>
                <a:latin typeface="Courier10 BT" panose="02070509030505020404" pitchFamily="49" charset="0"/>
                <a:cs typeface="Courier New" pitchFamily="49" charset="0"/>
              </a:rPr>
              <a:t>, 0, EVT, payload, TRUE);</a:t>
            </a:r>
          </a:p>
          <a:p>
            <a:r>
              <a:rPr lang="en-US" sz="1200" dirty="0" smtClean="0">
                <a:solidFill>
                  <a:srgbClr val="292934"/>
                </a:solidFill>
                <a:latin typeface="Courier10 BT" panose="02070509030505020404" pitchFamily="49" charset="0"/>
                <a:cs typeface="Courier New" pitchFamily="49" charset="0"/>
              </a:rPr>
              <a:t>} until(done);</a:t>
            </a:r>
          </a:p>
        </p:txBody>
      </p:sp>
      <p:sp>
        <p:nvSpPr>
          <p:cNvPr id="12" name="TextBox 11"/>
          <p:cNvSpPr txBox="1"/>
          <p:nvPr/>
        </p:nvSpPr>
        <p:spPr>
          <a:xfrm>
            <a:off x="2097613" y="1066800"/>
            <a:ext cx="569387" cy="369332"/>
          </a:xfrm>
          <a:prstGeom prst="rect">
            <a:avLst/>
          </a:prstGeom>
          <a:noFill/>
        </p:spPr>
        <p:txBody>
          <a:bodyPr wrap="none" rtlCol="0">
            <a:spAutoFit/>
          </a:bodyPr>
          <a:lstStyle/>
          <a:p>
            <a:r>
              <a:rPr lang="en-US" dirty="0" smtClean="0">
                <a:solidFill>
                  <a:srgbClr val="292934"/>
                </a:solidFill>
              </a:rPr>
              <a:t>IPU</a:t>
            </a:r>
            <a:endParaRPr lang="en-US" dirty="0">
              <a:solidFill>
                <a:srgbClr val="292934"/>
              </a:solidFill>
            </a:endParaRPr>
          </a:p>
        </p:txBody>
      </p:sp>
      <p:sp>
        <p:nvSpPr>
          <p:cNvPr id="2" name="Slide Number Placeholder 1"/>
          <p:cNvSpPr>
            <a:spLocks noGrp="1"/>
          </p:cNvSpPr>
          <p:nvPr>
            <p:ph type="sldNum" sz="quarter" idx="12"/>
          </p:nvPr>
        </p:nvSpPr>
        <p:spPr/>
        <p:txBody>
          <a:bodyPr/>
          <a:lstStyle/>
          <a:p>
            <a:fld id="{A97B22F1-799A-47A3-B766-9721632424EC}" type="slidenum">
              <a:rPr lang="en-US" smtClean="0"/>
              <a:pPr/>
              <a:t>43</a:t>
            </a:fld>
            <a:endParaRPr lang="en-US"/>
          </a:p>
        </p:txBody>
      </p:sp>
    </p:spTree>
    <p:extLst>
      <p:ext uri="{BB962C8B-B14F-4D97-AF65-F5344CB8AC3E}">
        <p14:creationId xmlns:p14="http://schemas.microsoft.com/office/powerpoint/2010/main" val="177282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Notify</a:t>
            </a:r>
            <a:endParaRPr lang="en-US" dirty="0"/>
          </a:p>
        </p:txBody>
      </p:sp>
      <p:sp>
        <p:nvSpPr>
          <p:cNvPr id="10" name="Footer Placeholder 9"/>
          <p:cNvSpPr>
            <a:spLocks noGrp="1"/>
          </p:cNvSpPr>
          <p:nvPr>
            <p:ph type="ftr" sz="quarter" idx="11"/>
          </p:nvPr>
        </p:nvSpPr>
        <p:spPr/>
        <p:txBody>
          <a:bodyPr/>
          <a:lstStyle/>
          <a:p>
            <a:r>
              <a:rPr lang="en-US" smtClean="0"/>
              <a:t>IPC 3.30</a:t>
            </a:r>
            <a:endParaRPr lang="en-US" dirty="0"/>
          </a:p>
        </p:txBody>
      </p:sp>
      <p:sp>
        <p:nvSpPr>
          <p:cNvPr id="6" name="TextBox 5"/>
          <p:cNvSpPr txBox="1"/>
          <p:nvPr/>
        </p:nvSpPr>
        <p:spPr>
          <a:xfrm>
            <a:off x="2743200" y="914466"/>
            <a:ext cx="5042086" cy="3400931"/>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r>
              <a:rPr lang="en-US" sz="1100" dirty="0" smtClean="0">
                <a:solidFill>
                  <a:srgbClr val="292934"/>
                </a:solidFill>
                <a:latin typeface="Courier10 BT" panose="02070509030505020404" pitchFamily="49" charset="0"/>
                <a:cs typeface="Courier New" pitchFamily="49" charset="0"/>
              </a:rPr>
              <a:t>#include &lt;</a:t>
            </a:r>
            <a:r>
              <a:rPr lang="en-US" sz="1100" dirty="0" err="1" smtClean="0">
                <a:solidFill>
                  <a:srgbClr val="292934"/>
                </a:solidFill>
                <a:latin typeface="Courier10 BT" panose="02070509030505020404" pitchFamily="49" charset="0"/>
                <a:cs typeface="Courier New" pitchFamily="49" charset="0"/>
              </a:rPr>
              <a:t>xdc</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std.h</a:t>
            </a:r>
            <a:r>
              <a:rPr lang="en-US" sz="1100" dirty="0" smtClean="0">
                <a:solidFill>
                  <a:srgbClr val="292934"/>
                </a:solidFill>
                <a:latin typeface="Courier10 BT" panose="02070509030505020404" pitchFamily="49" charset="0"/>
                <a:cs typeface="Courier New" pitchFamily="49" charset="0"/>
              </a:rPr>
              <a:t>&gt;</a:t>
            </a:r>
          </a:p>
          <a:p>
            <a:r>
              <a:rPr lang="en-US" sz="1100" dirty="0" smtClean="0">
                <a:solidFill>
                  <a:srgbClr val="292934"/>
                </a:solidFill>
                <a:latin typeface="Courier10 BT" panose="02070509030505020404" pitchFamily="49" charset="0"/>
                <a:cs typeface="Courier New" pitchFamily="49" charset="0"/>
              </a:rPr>
              <a:t>#include &lt;</a:t>
            </a:r>
            <a:r>
              <a:rPr lang="en-US" sz="1100" dirty="0" err="1" smtClean="0">
                <a:solidFill>
                  <a:srgbClr val="292934"/>
                </a:solidFill>
                <a:latin typeface="Courier10 BT" panose="02070509030505020404" pitchFamily="49" charset="0"/>
                <a:cs typeface="Courier New" pitchFamily="49" charset="0"/>
              </a:rPr>
              <a:t>ti</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sysbios</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knl</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Semaphore.h</a:t>
            </a:r>
            <a:r>
              <a:rPr lang="en-US" sz="1100" dirty="0" smtClean="0">
                <a:solidFill>
                  <a:srgbClr val="292934"/>
                </a:solidFill>
                <a:latin typeface="Courier10 BT" panose="02070509030505020404" pitchFamily="49" charset="0"/>
                <a:cs typeface="Courier New" pitchFamily="49" charset="0"/>
              </a:rPr>
              <a:t>.</a:t>
            </a:r>
          </a:p>
          <a:p>
            <a:r>
              <a:rPr lang="en-US" sz="1100" dirty="0" smtClean="0">
                <a:solidFill>
                  <a:srgbClr val="292934"/>
                </a:solidFill>
                <a:latin typeface="Courier10 BT" panose="02070509030505020404" pitchFamily="49" charset="0"/>
                <a:cs typeface="Courier New" pitchFamily="49" charset="0"/>
              </a:rPr>
              <a:t>#include &lt;</a:t>
            </a:r>
            <a:r>
              <a:rPr lang="en-US" sz="1100" dirty="0" err="1" smtClean="0">
                <a:solidFill>
                  <a:srgbClr val="292934"/>
                </a:solidFill>
                <a:latin typeface="Courier10 BT" panose="02070509030505020404" pitchFamily="49" charset="0"/>
                <a:cs typeface="Courier New" pitchFamily="49" charset="0"/>
              </a:rPr>
              <a:t>ti</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ipc</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MultiProc.h</a:t>
            </a:r>
            <a:r>
              <a:rPr lang="en-US" sz="1100" dirty="0" smtClean="0">
                <a:solidFill>
                  <a:srgbClr val="292934"/>
                </a:solidFill>
                <a:latin typeface="Courier10 BT" panose="02070509030505020404" pitchFamily="49" charset="0"/>
                <a:cs typeface="Courier New" pitchFamily="49" charset="0"/>
              </a:rPr>
              <a:t>&gt;</a:t>
            </a:r>
          </a:p>
          <a:p>
            <a:r>
              <a:rPr lang="en-US" sz="1100" dirty="0" smtClean="0">
                <a:solidFill>
                  <a:srgbClr val="292934"/>
                </a:solidFill>
                <a:latin typeface="Courier10 BT" panose="02070509030505020404" pitchFamily="49" charset="0"/>
                <a:cs typeface="Courier New" pitchFamily="49" charset="0"/>
              </a:rPr>
              <a:t>#include &lt;</a:t>
            </a:r>
            <a:r>
              <a:rPr lang="en-US" sz="1100" dirty="0" err="1" smtClean="0">
                <a:solidFill>
                  <a:srgbClr val="292934"/>
                </a:solidFill>
                <a:latin typeface="Courier10 BT" panose="02070509030505020404" pitchFamily="49" charset="0"/>
                <a:cs typeface="Courier New" pitchFamily="49" charset="0"/>
              </a:rPr>
              <a:t>ti</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ipc</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Notify.h</a:t>
            </a:r>
            <a:r>
              <a:rPr lang="en-US" sz="1100" dirty="0" smtClean="0">
                <a:solidFill>
                  <a:srgbClr val="292934"/>
                </a:solidFill>
                <a:latin typeface="Courier10 BT" panose="02070509030505020404" pitchFamily="49" charset="0"/>
                <a:cs typeface="Courier New" pitchFamily="49" charset="0"/>
              </a:rPr>
              <a:t>&gt;</a:t>
            </a:r>
          </a:p>
          <a:p>
            <a:endParaRPr lang="en-US" sz="1100" dirty="0" smtClean="0">
              <a:solidFill>
                <a:srgbClr val="292934"/>
              </a:solidFill>
              <a:latin typeface="Courier10 BT" panose="02070509030505020404" pitchFamily="49" charset="0"/>
              <a:cs typeface="Courier New" pitchFamily="49" charset="0"/>
            </a:endParaRPr>
          </a:p>
          <a:p>
            <a:r>
              <a:rPr lang="en-US" sz="1100" dirty="0" smtClean="0">
                <a:solidFill>
                  <a:srgbClr val="292934"/>
                </a:solidFill>
                <a:latin typeface="Courier10 BT" panose="02070509030505020404" pitchFamily="49" charset="0"/>
                <a:cs typeface="Courier New" pitchFamily="49" charset="0"/>
              </a:rPr>
              <a:t>#</a:t>
            </a:r>
            <a:r>
              <a:rPr lang="en-US" sz="1100" dirty="0">
                <a:solidFill>
                  <a:srgbClr val="292934"/>
                </a:solidFill>
                <a:latin typeface="Courier10 BT" panose="02070509030505020404" pitchFamily="49" charset="0"/>
                <a:cs typeface="Courier New" pitchFamily="49" charset="0"/>
              </a:rPr>
              <a:t>define </a:t>
            </a:r>
            <a:r>
              <a:rPr lang="en-US" sz="1100" dirty="0" smtClean="0">
                <a:solidFill>
                  <a:srgbClr val="292934"/>
                </a:solidFill>
                <a:latin typeface="Courier10 BT" panose="02070509030505020404" pitchFamily="49" charset="0"/>
                <a:cs typeface="Courier New" pitchFamily="49" charset="0"/>
              </a:rPr>
              <a:t>EVT 12</a:t>
            </a:r>
          </a:p>
          <a:p>
            <a:r>
              <a:rPr lang="en-US" sz="1100" dirty="0" smtClean="0">
                <a:solidFill>
                  <a:srgbClr val="292934"/>
                </a:solidFill>
                <a:latin typeface="Courier10 BT" panose="02070509030505020404" pitchFamily="49" charset="0"/>
                <a:cs typeface="Courier New" pitchFamily="49" charset="0"/>
              </a:rPr>
              <a:t>#define NOP 0</a:t>
            </a:r>
          </a:p>
          <a:p>
            <a:endParaRPr lang="en-US" sz="1100" dirty="0">
              <a:solidFill>
                <a:srgbClr val="292934"/>
              </a:solidFill>
              <a:latin typeface="Courier10 BT" panose="02070509030505020404" pitchFamily="49" charset="0"/>
              <a:cs typeface="Courier New" pitchFamily="49" charset="0"/>
            </a:endParaRPr>
          </a:p>
          <a:p>
            <a:r>
              <a:rPr lang="en-US" sz="1100" dirty="0">
                <a:solidFill>
                  <a:srgbClr val="292934"/>
                </a:solidFill>
                <a:latin typeface="Courier10 BT" panose="02070509030505020404" pitchFamily="49" charset="0"/>
                <a:cs typeface="Courier New" pitchFamily="49" charset="0"/>
              </a:rPr>
              <a:t>UInt16 </a:t>
            </a:r>
            <a:r>
              <a:rPr lang="en-US" sz="1100" dirty="0" smtClean="0">
                <a:solidFill>
                  <a:srgbClr val="292934"/>
                </a:solidFill>
                <a:latin typeface="Courier10 BT" panose="02070509030505020404" pitchFamily="49" charset="0"/>
                <a:cs typeface="Courier New" pitchFamily="49" charset="0"/>
              </a:rPr>
              <a:t>IPU </a:t>
            </a:r>
            <a:r>
              <a:rPr lang="en-US" sz="1100" dirty="0">
                <a:solidFill>
                  <a:srgbClr val="292934"/>
                </a:solidFill>
                <a:latin typeface="Courier10 BT" panose="02070509030505020404" pitchFamily="49" charset="0"/>
                <a:cs typeface="Courier New" pitchFamily="49" charset="0"/>
              </a:rPr>
              <a:t>= </a:t>
            </a:r>
            <a:r>
              <a:rPr lang="en-US" sz="1100" dirty="0" err="1">
                <a:solidFill>
                  <a:srgbClr val="292934"/>
                </a:solidFill>
                <a:latin typeface="Courier10 BT" panose="02070509030505020404" pitchFamily="49" charset="0"/>
                <a:cs typeface="Courier New" pitchFamily="49" charset="0"/>
              </a:rPr>
              <a:t>MultiProc_getId</a:t>
            </a:r>
            <a:r>
              <a:rPr lang="en-US" sz="1100" dirty="0" smtClean="0">
                <a:solidFill>
                  <a:srgbClr val="292934"/>
                </a:solidFill>
                <a:latin typeface="Courier10 BT" panose="02070509030505020404" pitchFamily="49" charset="0"/>
                <a:cs typeface="Courier New" pitchFamily="49" charset="0"/>
              </a:rPr>
              <a:t>(</a:t>
            </a:r>
            <a:r>
              <a:rPr lang="en-US" sz="1100" dirty="0">
                <a:solidFill>
                  <a:srgbClr val="292934"/>
                </a:solidFill>
                <a:latin typeface="Courier10 BT" panose="02070509030505020404" pitchFamily="49" charset="0"/>
                <a:cs typeface="Courier New" pitchFamily="49" charset="0"/>
              </a:rPr>
              <a:t>"</a:t>
            </a:r>
            <a:r>
              <a:rPr lang="en-US" sz="1100" dirty="0" smtClean="0">
                <a:solidFill>
                  <a:srgbClr val="0B8000"/>
                </a:solidFill>
                <a:latin typeface="Courier10 BT" panose="02070509030505020404" pitchFamily="49" charset="0"/>
                <a:cs typeface="Courier New" pitchFamily="49" charset="0"/>
              </a:rPr>
              <a:t>IPU</a:t>
            </a:r>
            <a:r>
              <a:rPr lang="en-US" sz="1100" dirty="0" smtClean="0">
                <a:solidFill>
                  <a:srgbClr val="292934"/>
                </a:solidFill>
                <a:latin typeface="Courier10 BT" panose="02070509030505020404" pitchFamily="49" charset="0"/>
                <a:cs typeface="Courier New" pitchFamily="49" charset="0"/>
              </a:rPr>
              <a:t>");</a:t>
            </a:r>
            <a:endParaRPr lang="en-US" sz="1100" dirty="0">
              <a:solidFill>
                <a:srgbClr val="292934"/>
              </a:solidFill>
              <a:latin typeface="Courier10 BT" panose="02070509030505020404" pitchFamily="49" charset="0"/>
              <a:cs typeface="Courier New" pitchFamily="49" charset="0"/>
            </a:endParaRPr>
          </a:p>
          <a:p>
            <a:endParaRPr lang="en-US" sz="1100" dirty="0" smtClean="0">
              <a:solidFill>
                <a:srgbClr val="292934"/>
              </a:solidFill>
              <a:latin typeface="Courier10 BT" panose="02070509030505020404" pitchFamily="49" charset="0"/>
              <a:cs typeface="Courier New" pitchFamily="49" charset="0"/>
            </a:endParaRPr>
          </a:p>
          <a:p>
            <a:r>
              <a:rPr lang="en-US" sz="1100" dirty="0" err="1" smtClean="0">
                <a:solidFill>
                  <a:srgbClr val="292934"/>
                </a:solidFill>
                <a:latin typeface="Courier10 BT" panose="02070509030505020404" pitchFamily="49" charset="0"/>
                <a:cs typeface="Courier New" pitchFamily="49" charset="0"/>
              </a:rPr>
              <a:t>Semaphore_Handle</a:t>
            </a:r>
            <a:r>
              <a:rPr lang="en-US" sz="1100" dirty="0" smtClean="0">
                <a:solidFill>
                  <a:srgbClr val="292934"/>
                </a:solidFill>
                <a:latin typeface="Courier10 BT" panose="02070509030505020404" pitchFamily="49" charset="0"/>
                <a:cs typeface="Courier New" pitchFamily="49" charset="0"/>
              </a:rPr>
              <a:t> </a:t>
            </a:r>
            <a:r>
              <a:rPr lang="en-US" sz="1100" dirty="0" err="1" smtClean="0">
                <a:solidFill>
                  <a:srgbClr val="292934"/>
                </a:solidFill>
                <a:latin typeface="Courier10 BT" panose="02070509030505020404" pitchFamily="49" charset="0"/>
                <a:cs typeface="Courier New" pitchFamily="49" charset="0"/>
              </a:rPr>
              <a:t>sem</a:t>
            </a:r>
            <a:r>
              <a:rPr lang="en-US" sz="1100" dirty="0" smtClean="0">
                <a:solidFill>
                  <a:srgbClr val="292934"/>
                </a:solidFill>
                <a:latin typeface="Courier10 BT" panose="02070509030505020404" pitchFamily="49" charset="0"/>
                <a:cs typeface="Courier New" pitchFamily="49" charset="0"/>
              </a:rPr>
              <a:t>;</a:t>
            </a:r>
          </a:p>
          <a:p>
            <a:r>
              <a:rPr lang="en-US" sz="1100" dirty="0" err="1" smtClean="0">
                <a:solidFill>
                  <a:srgbClr val="292934"/>
                </a:solidFill>
                <a:latin typeface="Courier10 BT" panose="02070509030505020404" pitchFamily="49" charset="0"/>
                <a:cs typeface="Courier New" pitchFamily="49" charset="0"/>
              </a:rPr>
              <a:t>sem</a:t>
            </a:r>
            <a:r>
              <a:rPr lang="en-US" sz="1100" dirty="0" smtClean="0">
                <a:solidFill>
                  <a:srgbClr val="292934"/>
                </a:solidFill>
                <a:latin typeface="Courier10 BT" panose="02070509030505020404" pitchFamily="49" charset="0"/>
                <a:cs typeface="Courier New" pitchFamily="49" charset="0"/>
              </a:rPr>
              <a:t> = </a:t>
            </a:r>
            <a:r>
              <a:rPr lang="en-US" sz="1100" dirty="0" err="1" smtClean="0">
                <a:solidFill>
                  <a:srgbClr val="292934"/>
                </a:solidFill>
                <a:latin typeface="Courier10 BT" panose="02070509030505020404" pitchFamily="49" charset="0"/>
                <a:cs typeface="Courier New" pitchFamily="49" charset="0"/>
              </a:rPr>
              <a:t>Semaphore_create</a:t>
            </a:r>
            <a:r>
              <a:rPr lang="en-US" sz="1100" dirty="0" smtClean="0">
                <a:solidFill>
                  <a:srgbClr val="292934"/>
                </a:solidFill>
                <a:latin typeface="Courier10 BT" panose="02070509030505020404" pitchFamily="49" charset="0"/>
                <a:cs typeface="Courier New" pitchFamily="49" charset="0"/>
              </a:rPr>
              <a:t>(0</a:t>
            </a:r>
            <a:r>
              <a:rPr lang="en-US" sz="1100" dirty="0">
                <a:solidFill>
                  <a:srgbClr val="292934"/>
                </a:solidFill>
                <a:latin typeface="Courier10 BT" panose="02070509030505020404" pitchFamily="49" charset="0"/>
                <a:cs typeface="Courier New" pitchFamily="49" charset="0"/>
              </a:rPr>
              <a:t>, </a:t>
            </a:r>
            <a:r>
              <a:rPr lang="en-US" sz="1100" dirty="0" smtClean="0">
                <a:solidFill>
                  <a:srgbClr val="292934"/>
                </a:solidFill>
                <a:latin typeface="Courier10 BT" panose="02070509030505020404" pitchFamily="49" charset="0"/>
                <a:cs typeface="Courier New" pitchFamily="49" charset="0"/>
              </a:rPr>
              <a:t>NULL, NULL);</a:t>
            </a:r>
            <a:endParaRPr lang="en-US" sz="1100" dirty="0">
              <a:solidFill>
                <a:srgbClr val="292934"/>
              </a:solidFill>
              <a:latin typeface="Courier10 BT" panose="02070509030505020404" pitchFamily="49" charset="0"/>
              <a:cs typeface="Courier New" pitchFamily="49" charset="0"/>
            </a:endParaRPr>
          </a:p>
          <a:p>
            <a:endParaRPr lang="en-US" sz="1100" dirty="0" smtClean="0">
              <a:solidFill>
                <a:srgbClr val="292934"/>
              </a:solidFill>
              <a:latin typeface="Courier10 BT" panose="02070509030505020404" pitchFamily="49" charset="0"/>
              <a:cs typeface="Courier New" pitchFamily="49" charset="0"/>
            </a:endParaRPr>
          </a:p>
          <a:p>
            <a:r>
              <a:rPr lang="en-US" sz="1100" b="1" dirty="0" err="1" smtClean="0">
                <a:solidFill>
                  <a:srgbClr val="2941FF"/>
                </a:solidFill>
                <a:latin typeface="Courier10 BT" panose="02070509030505020404" pitchFamily="49" charset="0"/>
                <a:cs typeface="Courier New" pitchFamily="49" charset="0"/>
              </a:rPr>
              <a:t>Notify_registerEvent</a:t>
            </a:r>
            <a:r>
              <a:rPr lang="en-US" sz="1100" dirty="0" smtClean="0">
                <a:solidFill>
                  <a:srgbClr val="292934"/>
                </a:solidFill>
                <a:latin typeface="Courier10 BT" panose="02070509030505020404" pitchFamily="49" charset="0"/>
                <a:cs typeface="Courier New" pitchFamily="49" charset="0"/>
              </a:rPr>
              <a:t>(IPU, </a:t>
            </a:r>
            <a:r>
              <a:rPr lang="en-US" sz="1100" dirty="0">
                <a:solidFill>
                  <a:srgbClr val="292934"/>
                </a:solidFill>
                <a:latin typeface="Courier10 BT" panose="02070509030505020404" pitchFamily="49" charset="0"/>
                <a:cs typeface="Courier New" pitchFamily="49" charset="0"/>
              </a:rPr>
              <a:t>0, </a:t>
            </a:r>
            <a:r>
              <a:rPr lang="en-US" sz="1100" dirty="0" smtClean="0">
                <a:solidFill>
                  <a:srgbClr val="292934"/>
                </a:solidFill>
                <a:latin typeface="Courier10 BT" panose="02070509030505020404" pitchFamily="49" charset="0"/>
                <a:cs typeface="Courier New" pitchFamily="49" charset="0"/>
              </a:rPr>
              <a:t>EVT, </a:t>
            </a:r>
            <a:r>
              <a:rPr lang="en-US" sz="1100" dirty="0" err="1" smtClean="0">
                <a:solidFill>
                  <a:srgbClr val="292934"/>
                </a:solidFill>
                <a:latin typeface="Courier10 BT" panose="02070509030505020404" pitchFamily="49" charset="0"/>
                <a:cs typeface="Courier New" pitchFamily="49" charset="0"/>
              </a:rPr>
              <a:t>notifyCB</a:t>
            </a:r>
            <a:r>
              <a:rPr lang="en-US" sz="1100" dirty="0" smtClean="0">
                <a:solidFill>
                  <a:srgbClr val="292934"/>
                </a:solidFill>
                <a:latin typeface="Courier10 BT" panose="02070509030505020404" pitchFamily="49" charset="0"/>
                <a:cs typeface="Courier New" pitchFamily="49" charset="0"/>
              </a:rPr>
              <a:t>, (</a:t>
            </a:r>
            <a:r>
              <a:rPr lang="en-US" sz="1100" dirty="0" err="1" smtClean="0">
                <a:solidFill>
                  <a:srgbClr val="292934"/>
                </a:solidFill>
                <a:latin typeface="Courier10 BT" panose="02070509030505020404" pitchFamily="49" charset="0"/>
                <a:cs typeface="Courier New" pitchFamily="49" charset="0"/>
              </a:rPr>
              <a:t>UArg</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sem</a:t>
            </a:r>
            <a:r>
              <a:rPr lang="en-US" sz="1100" dirty="0" smtClean="0">
                <a:solidFill>
                  <a:srgbClr val="292934"/>
                </a:solidFill>
                <a:latin typeface="Courier10 BT" panose="02070509030505020404" pitchFamily="49" charset="0"/>
                <a:cs typeface="Courier New" pitchFamily="49" charset="0"/>
              </a:rPr>
              <a:t>);</a:t>
            </a:r>
          </a:p>
          <a:p>
            <a:endParaRPr lang="en-US" sz="1100" dirty="0">
              <a:solidFill>
                <a:srgbClr val="292934"/>
              </a:solidFill>
              <a:latin typeface="Courier10 BT" panose="02070509030505020404" pitchFamily="49" charset="0"/>
              <a:cs typeface="Courier New" pitchFamily="49" charset="0"/>
            </a:endParaRPr>
          </a:p>
          <a:p>
            <a:r>
              <a:rPr lang="en-US" sz="1100" dirty="0" smtClean="0">
                <a:solidFill>
                  <a:srgbClr val="292934"/>
                </a:solidFill>
                <a:latin typeface="Courier10 BT" panose="02070509030505020404" pitchFamily="49" charset="0"/>
                <a:cs typeface="Courier New" pitchFamily="49" charset="0"/>
              </a:rPr>
              <a:t>do {</a:t>
            </a:r>
          </a:p>
          <a:p>
            <a:r>
              <a:rPr lang="en-US" sz="1100" dirty="0" smtClean="0">
                <a:solidFill>
                  <a:srgbClr val="292934"/>
                </a:solidFill>
                <a:latin typeface="Courier10 BT" panose="02070509030505020404" pitchFamily="49" charset="0"/>
                <a:cs typeface="Courier New" pitchFamily="49" charset="0"/>
              </a:rPr>
              <a:t>    </a:t>
            </a:r>
            <a:r>
              <a:rPr lang="en-US" sz="1100" dirty="0" err="1" smtClean="0">
                <a:solidFill>
                  <a:srgbClr val="292934"/>
                </a:solidFill>
                <a:latin typeface="Courier10 BT" panose="02070509030505020404" pitchFamily="49" charset="0"/>
                <a:cs typeface="Courier New" pitchFamily="49" charset="0"/>
              </a:rPr>
              <a:t>Semaphore_pend</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sem</a:t>
            </a:r>
            <a:r>
              <a:rPr lang="en-US" sz="1100" dirty="0" smtClean="0">
                <a:solidFill>
                  <a:srgbClr val="292934"/>
                </a:solidFill>
                <a:latin typeface="Courier10 BT" panose="02070509030505020404" pitchFamily="49" charset="0"/>
                <a:cs typeface="Courier New" pitchFamily="49" charset="0"/>
              </a:rPr>
              <a:t>, BIOS_WAIT_FOREVER);</a:t>
            </a:r>
          </a:p>
          <a:p>
            <a:r>
              <a:rPr lang="en-US" sz="1100" dirty="0" smtClean="0">
                <a:solidFill>
                  <a:srgbClr val="292934"/>
                </a:solidFill>
                <a:latin typeface="Courier10 BT" panose="02070509030505020404" pitchFamily="49" charset="0"/>
                <a:cs typeface="Courier New" pitchFamily="49" charset="0"/>
              </a:rPr>
              <a:t>    </a:t>
            </a:r>
            <a:r>
              <a:rPr lang="en-US" sz="1100" dirty="0" smtClean="0">
                <a:solidFill>
                  <a:srgbClr val="0B8000"/>
                </a:solidFill>
                <a:latin typeface="Courier10 BT" panose="02070509030505020404" pitchFamily="49" charset="0"/>
                <a:cs typeface="Courier New" pitchFamily="49" charset="0"/>
              </a:rPr>
              <a:t>/* work */</a:t>
            </a:r>
          </a:p>
          <a:p>
            <a:r>
              <a:rPr lang="en-US" sz="1100" dirty="0" smtClean="0">
                <a:solidFill>
                  <a:srgbClr val="292934"/>
                </a:solidFill>
                <a:latin typeface="Courier10 BT" panose="02070509030505020404" pitchFamily="49" charset="0"/>
                <a:cs typeface="Courier New" pitchFamily="49" charset="0"/>
              </a:rPr>
              <a:t>} until(done);</a:t>
            </a:r>
            <a:endParaRPr lang="en-US" sz="1100" dirty="0">
              <a:solidFill>
                <a:srgbClr val="292934"/>
              </a:solidFill>
              <a:latin typeface="Courier10 BT" panose="02070509030505020404" pitchFamily="49" charset="0"/>
              <a:cs typeface="Courier New" pitchFamily="49" charset="0"/>
            </a:endParaRPr>
          </a:p>
        </p:txBody>
      </p:sp>
      <p:sp>
        <p:nvSpPr>
          <p:cNvPr id="7" name="TextBox 6"/>
          <p:cNvSpPr txBox="1"/>
          <p:nvPr/>
        </p:nvSpPr>
        <p:spPr>
          <a:xfrm>
            <a:off x="2743200" y="4648200"/>
            <a:ext cx="4532331" cy="1708160"/>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r>
              <a:rPr lang="en-US" sz="1100" dirty="0" smtClean="0">
                <a:solidFill>
                  <a:srgbClr val="292934"/>
                </a:solidFill>
                <a:latin typeface="Courier10 BT" panose="02070509030505020404" pitchFamily="49" charset="0"/>
                <a:cs typeface="Courier New" pitchFamily="49" charset="0"/>
              </a:rPr>
              <a:t>Void </a:t>
            </a:r>
            <a:r>
              <a:rPr lang="en-US" sz="1100" dirty="0" err="1" smtClean="0">
                <a:solidFill>
                  <a:srgbClr val="292934"/>
                </a:solidFill>
                <a:latin typeface="Courier10 BT" panose="02070509030505020404" pitchFamily="49" charset="0"/>
                <a:cs typeface="Courier New" pitchFamily="49" charset="0"/>
              </a:rPr>
              <a:t>notifyCB</a:t>
            </a:r>
            <a:r>
              <a:rPr lang="en-US" sz="1100" dirty="0" smtClean="0">
                <a:solidFill>
                  <a:srgbClr val="292934"/>
                </a:solidFill>
                <a:latin typeface="Courier10 BT" panose="02070509030505020404" pitchFamily="49" charset="0"/>
                <a:cs typeface="Courier New" pitchFamily="49" charset="0"/>
              </a:rPr>
              <a:t>(UInt16 </a:t>
            </a:r>
            <a:r>
              <a:rPr lang="en-US" sz="1100" dirty="0" err="1" smtClean="0">
                <a:solidFill>
                  <a:srgbClr val="292934"/>
                </a:solidFill>
                <a:latin typeface="Courier10 BT" panose="02070509030505020404" pitchFamily="49" charset="0"/>
                <a:cs typeface="Courier New" pitchFamily="49" charset="0"/>
              </a:rPr>
              <a:t>procId</a:t>
            </a:r>
            <a:r>
              <a:rPr lang="en-US" sz="1100" dirty="0" smtClean="0">
                <a:solidFill>
                  <a:srgbClr val="292934"/>
                </a:solidFill>
                <a:latin typeface="Courier10 BT" panose="02070509030505020404" pitchFamily="49" charset="0"/>
                <a:cs typeface="Courier New" pitchFamily="49" charset="0"/>
              </a:rPr>
              <a:t>, UInt16 </a:t>
            </a:r>
            <a:r>
              <a:rPr lang="en-US" sz="1100" dirty="0" err="1" smtClean="0">
                <a:solidFill>
                  <a:srgbClr val="292934"/>
                </a:solidFill>
                <a:latin typeface="Courier10 BT" panose="02070509030505020404" pitchFamily="49" charset="0"/>
                <a:cs typeface="Courier New" pitchFamily="49" charset="0"/>
              </a:rPr>
              <a:t>lineId</a:t>
            </a:r>
            <a:r>
              <a:rPr lang="en-US" sz="1100" dirty="0" smtClean="0">
                <a:solidFill>
                  <a:srgbClr val="292934"/>
                </a:solidFill>
                <a:latin typeface="Courier10 BT" panose="02070509030505020404" pitchFamily="49" charset="0"/>
                <a:cs typeface="Courier New" pitchFamily="49" charset="0"/>
              </a:rPr>
              <a:t>,</a:t>
            </a:r>
          </a:p>
          <a:p>
            <a:r>
              <a:rPr lang="en-US" sz="1100" dirty="0" smtClean="0">
                <a:solidFill>
                  <a:srgbClr val="292934"/>
                </a:solidFill>
                <a:latin typeface="Courier10 BT" panose="02070509030505020404" pitchFamily="49" charset="0"/>
                <a:cs typeface="Courier New" pitchFamily="49" charset="0"/>
              </a:rPr>
              <a:t>    UInt32 </a:t>
            </a:r>
            <a:r>
              <a:rPr lang="en-US" sz="1100" dirty="0" err="1" smtClean="0">
                <a:solidFill>
                  <a:srgbClr val="292934"/>
                </a:solidFill>
                <a:latin typeface="Courier10 BT" panose="02070509030505020404" pitchFamily="49" charset="0"/>
                <a:cs typeface="Courier New" pitchFamily="49" charset="0"/>
              </a:rPr>
              <a:t>eventId</a:t>
            </a:r>
            <a:r>
              <a:rPr lang="en-US" sz="1100" dirty="0" smtClean="0">
                <a:solidFill>
                  <a:srgbClr val="292934"/>
                </a:solidFill>
                <a:latin typeface="Courier10 BT" panose="02070509030505020404" pitchFamily="49" charset="0"/>
                <a:cs typeface="Courier New" pitchFamily="49" charset="0"/>
              </a:rPr>
              <a:t>, </a:t>
            </a:r>
            <a:r>
              <a:rPr lang="en-US" sz="1100" dirty="0" err="1" smtClean="0">
                <a:solidFill>
                  <a:srgbClr val="292934"/>
                </a:solidFill>
                <a:latin typeface="Courier10 BT" panose="02070509030505020404" pitchFamily="49" charset="0"/>
                <a:cs typeface="Courier New" pitchFamily="49" charset="0"/>
              </a:rPr>
              <a:t>UArg</a:t>
            </a:r>
            <a:r>
              <a:rPr lang="en-US" sz="1100" dirty="0" smtClean="0">
                <a:solidFill>
                  <a:srgbClr val="292934"/>
                </a:solidFill>
                <a:latin typeface="Courier10 BT" panose="02070509030505020404" pitchFamily="49" charset="0"/>
                <a:cs typeface="Courier New" pitchFamily="49" charset="0"/>
              </a:rPr>
              <a:t> </a:t>
            </a:r>
            <a:r>
              <a:rPr lang="en-US" sz="1100" dirty="0" err="1" smtClean="0">
                <a:solidFill>
                  <a:srgbClr val="292934"/>
                </a:solidFill>
                <a:latin typeface="Courier10 BT" panose="02070509030505020404" pitchFamily="49" charset="0"/>
                <a:cs typeface="Courier New" pitchFamily="49" charset="0"/>
              </a:rPr>
              <a:t>arg</a:t>
            </a:r>
            <a:r>
              <a:rPr lang="en-US" sz="1100" dirty="0" smtClean="0">
                <a:solidFill>
                  <a:srgbClr val="292934"/>
                </a:solidFill>
                <a:latin typeface="Courier10 BT" panose="02070509030505020404" pitchFamily="49" charset="0"/>
                <a:cs typeface="Courier New" pitchFamily="49" charset="0"/>
              </a:rPr>
              <a:t>, UInt32 payload)</a:t>
            </a:r>
          </a:p>
          <a:p>
            <a:r>
              <a:rPr lang="en-US" sz="1100" dirty="0" smtClean="0">
                <a:solidFill>
                  <a:srgbClr val="292934"/>
                </a:solidFill>
                <a:latin typeface="Courier10 BT" panose="02070509030505020404" pitchFamily="49" charset="0"/>
                <a:cs typeface="Courier New" pitchFamily="49" charset="0"/>
              </a:rPr>
              <a:t>{</a:t>
            </a:r>
          </a:p>
          <a:p>
            <a:r>
              <a:rPr lang="en-US" sz="1100" dirty="0" smtClean="0">
                <a:solidFill>
                  <a:srgbClr val="292934"/>
                </a:solidFill>
                <a:latin typeface="Courier10 BT" panose="02070509030505020404" pitchFamily="49" charset="0"/>
                <a:cs typeface="Courier New" pitchFamily="49" charset="0"/>
              </a:rPr>
              <a:t>    </a:t>
            </a:r>
            <a:r>
              <a:rPr lang="en-US" sz="1100" dirty="0" err="1" smtClean="0">
                <a:solidFill>
                  <a:srgbClr val="292934"/>
                </a:solidFill>
                <a:latin typeface="Courier10 BT" panose="02070509030505020404" pitchFamily="49" charset="0"/>
                <a:cs typeface="Courier New" pitchFamily="49" charset="0"/>
              </a:rPr>
              <a:t>Semaphore_Handle</a:t>
            </a:r>
            <a:r>
              <a:rPr lang="en-US" sz="1100" dirty="0" smtClean="0">
                <a:solidFill>
                  <a:srgbClr val="292934"/>
                </a:solidFill>
                <a:latin typeface="Courier10 BT" panose="02070509030505020404" pitchFamily="49" charset="0"/>
                <a:cs typeface="Courier New" pitchFamily="49" charset="0"/>
              </a:rPr>
              <a:t> </a:t>
            </a:r>
            <a:r>
              <a:rPr lang="en-US" sz="1100" dirty="0" err="1" smtClean="0">
                <a:solidFill>
                  <a:srgbClr val="292934"/>
                </a:solidFill>
                <a:latin typeface="Courier10 BT" panose="02070509030505020404" pitchFamily="49" charset="0"/>
                <a:cs typeface="Courier New" pitchFamily="49" charset="0"/>
              </a:rPr>
              <a:t>sem</a:t>
            </a:r>
            <a:r>
              <a:rPr lang="en-US" sz="1100" dirty="0" smtClean="0">
                <a:solidFill>
                  <a:srgbClr val="292934"/>
                </a:solidFill>
                <a:latin typeface="Courier10 BT" panose="02070509030505020404" pitchFamily="49" charset="0"/>
                <a:cs typeface="Courier New" pitchFamily="49" charset="0"/>
              </a:rPr>
              <a:t> = (</a:t>
            </a:r>
            <a:r>
              <a:rPr lang="en-US" sz="1100" dirty="0" err="1" smtClean="0">
                <a:solidFill>
                  <a:srgbClr val="292934"/>
                </a:solidFill>
                <a:latin typeface="Courier10 BT" panose="02070509030505020404" pitchFamily="49" charset="0"/>
                <a:cs typeface="Courier New" pitchFamily="49" charset="0"/>
              </a:rPr>
              <a:t>Semaphore_Handle</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arg</a:t>
            </a:r>
            <a:r>
              <a:rPr lang="en-US" sz="1100" dirty="0" smtClean="0">
                <a:solidFill>
                  <a:srgbClr val="292934"/>
                </a:solidFill>
                <a:latin typeface="Courier10 BT" panose="02070509030505020404" pitchFamily="49" charset="0"/>
                <a:cs typeface="Courier New" pitchFamily="49" charset="0"/>
              </a:rPr>
              <a:t>;</a:t>
            </a:r>
          </a:p>
          <a:p>
            <a:endParaRPr lang="en-US" sz="1100" dirty="0">
              <a:solidFill>
                <a:srgbClr val="292934"/>
              </a:solidFill>
              <a:latin typeface="Courier10 BT" panose="02070509030505020404" pitchFamily="49" charset="0"/>
              <a:cs typeface="Courier New" pitchFamily="49" charset="0"/>
            </a:endParaRPr>
          </a:p>
          <a:p>
            <a:r>
              <a:rPr lang="en-US" sz="1100" dirty="0" smtClean="0">
                <a:solidFill>
                  <a:srgbClr val="292934"/>
                </a:solidFill>
                <a:latin typeface="Courier10 BT" panose="02070509030505020404" pitchFamily="49" charset="0"/>
                <a:cs typeface="Courier New" pitchFamily="49" charset="0"/>
              </a:rPr>
              <a:t>    if (payload != NOP) {</a:t>
            </a:r>
          </a:p>
          <a:p>
            <a:r>
              <a:rPr lang="en-US" sz="1100" dirty="0" smtClean="0">
                <a:solidFill>
                  <a:srgbClr val="292934"/>
                </a:solidFill>
                <a:latin typeface="Courier10 BT" panose="02070509030505020404" pitchFamily="49" charset="0"/>
                <a:cs typeface="Courier New" pitchFamily="49" charset="0"/>
              </a:rPr>
              <a:t>        </a:t>
            </a:r>
            <a:r>
              <a:rPr lang="en-US" sz="1100" dirty="0" err="1" smtClean="0">
                <a:solidFill>
                  <a:srgbClr val="292934"/>
                </a:solidFill>
                <a:latin typeface="Courier10 BT" panose="02070509030505020404" pitchFamily="49" charset="0"/>
                <a:cs typeface="Courier New" pitchFamily="49" charset="0"/>
              </a:rPr>
              <a:t>Semaphore_post</a:t>
            </a:r>
            <a:r>
              <a:rPr lang="en-US" sz="1100" dirty="0" smtClean="0">
                <a:solidFill>
                  <a:srgbClr val="292934"/>
                </a:solidFill>
                <a:latin typeface="Courier10 BT" panose="02070509030505020404" pitchFamily="49" charset="0"/>
                <a:cs typeface="Courier New" pitchFamily="49" charset="0"/>
              </a:rPr>
              <a:t>(</a:t>
            </a:r>
            <a:r>
              <a:rPr lang="en-US" sz="1100" dirty="0" err="1" smtClean="0">
                <a:solidFill>
                  <a:srgbClr val="292934"/>
                </a:solidFill>
                <a:latin typeface="Courier10 BT" panose="02070509030505020404" pitchFamily="49" charset="0"/>
                <a:cs typeface="Courier New" pitchFamily="49" charset="0"/>
              </a:rPr>
              <a:t>sem</a:t>
            </a:r>
            <a:r>
              <a:rPr lang="en-US" sz="1100" dirty="0" smtClean="0">
                <a:solidFill>
                  <a:srgbClr val="292934"/>
                </a:solidFill>
                <a:latin typeface="Courier10 BT" panose="02070509030505020404" pitchFamily="49" charset="0"/>
                <a:cs typeface="Courier New" pitchFamily="49" charset="0"/>
              </a:rPr>
              <a:t>);</a:t>
            </a:r>
          </a:p>
          <a:p>
            <a:r>
              <a:rPr lang="en-US" sz="1100" dirty="0">
                <a:solidFill>
                  <a:srgbClr val="292934"/>
                </a:solidFill>
                <a:latin typeface="Courier10 BT" panose="02070509030505020404" pitchFamily="49" charset="0"/>
                <a:cs typeface="Courier New" pitchFamily="49" charset="0"/>
              </a:rPr>
              <a:t> </a:t>
            </a:r>
            <a:r>
              <a:rPr lang="en-US" sz="1100" dirty="0" smtClean="0">
                <a:solidFill>
                  <a:srgbClr val="292934"/>
                </a:solidFill>
                <a:latin typeface="Courier10 BT" panose="02070509030505020404" pitchFamily="49" charset="0"/>
                <a:cs typeface="Courier New" pitchFamily="49" charset="0"/>
              </a:rPr>
              <a:t>   }</a:t>
            </a:r>
            <a:endParaRPr lang="en-US" sz="1100" dirty="0">
              <a:solidFill>
                <a:srgbClr val="292934"/>
              </a:solidFill>
              <a:latin typeface="Courier10 BT" panose="02070509030505020404" pitchFamily="49" charset="0"/>
              <a:cs typeface="Courier New" pitchFamily="49" charset="0"/>
            </a:endParaRPr>
          </a:p>
          <a:p>
            <a:r>
              <a:rPr lang="en-US" sz="1100" dirty="0" smtClean="0">
                <a:solidFill>
                  <a:srgbClr val="292934"/>
                </a:solidFill>
                <a:latin typeface="Courier10 BT" panose="02070509030505020404" pitchFamily="49" charset="0"/>
                <a:cs typeface="Courier New" pitchFamily="49" charset="0"/>
              </a:rPr>
              <a:t>}</a:t>
            </a:r>
          </a:p>
        </p:txBody>
      </p:sp>
      <p:sp>
        <p:nvSpPr>
          <p:cNvPr id="12" name="TextBox 11"/>
          <p:cNvSpPr txBox="1"/>
          <p:nvPr/>
        </p:nvSpPr>
        <p:spPr>
          <a:xfrm>
            <a:off x="2743200" y="525761"/>
            <a:ext cx="659155" cy="369332"/>
          </a:xfrm>
          <a:prstGeom prst="rect">
            <a:avLst/>
          </a:prstGeom>
          <a:noFill/>
        </p:spPr>
        <p:txBody>
          <a:bodyPr wrap="none" rtlCol="0">
            <a:spAutoFit/>
          </a:bodyPr>
          <a:lstStyle/>
          <a:p>
            <a:r>
              <a:rPr lang="en-US" dirty="0" smtClean="0">
                <a:solidFill>
                  <a:srgbClr val="292934"/>
                </a:solidFill>
              </a:rPr>
              <a:t>DSP</a:t>
            </a:r>
            <a:endParaRPr lang="en-US" dirty="0">
              <a:solidFill>
                <a:srgbClr val="292934"/>
              </a:solidFill>
            </a:endParaRPr>
          </a:p>
        </p:txBody>
      </p:sp>
      <p:sp>
        <p:nvSpPr>
          <p:cNvPr id="2" name="Oval 1"/>
          <p:cNvSpPr/>
          <p:nvPr/>
        </p:nvSpPr>
        <p:spPr>
          <a:xfrm>
            <a:off x="7391400" y="990600"/>
            <a:ext cx="228600" cy="228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3" name="Group 32"/>
          <p:cNvGrpSpPr/>
          <p:nvPr/>
        </p:nvGrpSpPr>
        <p:grpSpPr>
          <a:xfrm>
            <a:off x="7086600" y="4724400"/>
            <a:ext cx="107950" cy="231775"/>
            <a:chOff x="8308975" y="1597025"/>
            <a:chExt cx="107950" cy="231775"/>
          </a:xfrm>
        </p:grpSpPr>
        <p:cxnSp>
          <p:nvCxnSpPr>
            <p:cNvPr id="34" name="Straight Connector 33"/>
            <p:cNvCxnSpPr/>
            <p:nvPr/>
          </p:nvCxnSpPr>
          <p:spPr>
            <a:xfrm flipH="1">
              <a:off x="8312150" y="1597025"/>
              <a:ext cx="63500" cy="69850"/>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308975" y="1666875"/>
              <a:ext cx="107950" cy="19050"/>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8321675" y="1682750"/>
              <a:ext cx="92077" cy="146050"/>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A97B22F1-799A-47A3-B766-9721632424EC}" type="slidenum">
              <a:rPr lang="en-US" smtClean="0"/>
              <a:pPr/>
              <a:t>44</a:t>
            </a:fld>
            <a:endParaRPr lang="en-US"/>
          </a:p>
        </p:txBody>
      </p:sp>
    </p:spTree>
    <p:extLst>
      <p:ext uri="{BB962C8B-B14F-4D97-AF65-F5344CB8AC3E}">
        <p14:creationId xmlns:p14="http://schemas.microsoft.com/office/powerpoint/2010/main" val="378274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normAutofit/>
          </a:bodyPr>
          <a:lstStyle/>
          <a:p>
            <a:r>
              <a:rPr lang="en-US" dirty="0" smtClean="0"/>
              <a:t>Notify Module</a:t>
            </a:r>
            <a:endParaRPr lang="en-US" dirty="0"/>
          </a:p>
        </p:txBody>
      </p:sp>
      <p:sp>
        <p:nvSpPr>
          <p:cNvPr id="2" name="Content Placeholder 1"/>
          <p:cNvSpPr>
            <a:spLocks noGrp="1"/>
          </p:cNvSpPr>
          <p:nvPr>
            <p:ph idx="1"/>
          </p:nvPr>
        </p:nvSpPr>
        <p:spPr/>
        <p:txBody>
          <a:bodyPr/>
          <a:lstStyle/>
          <a:p>
            <a:r>
              <a:rPr lang="en-US" dirty="0" smtClean="0"/>
              <a:t>ROV screen shot</a:t>
            </a:r>
            <a:endParaRPr lang="en-US" dirty="0"/>
          </a:p>
        </p:txBody>
      </p:sp>
      <p:sp>
        <p:nvSpPr>
          <p:cNvPr id="5" name="Footer Placeholder 4"/>
          <p:cNvSpPr>
            <a:spLocks noGrp="1"/>
          </p:cNvSpPr>
          <p:nvPr>
            <p:ph type="ftr" sz="quarter" idx="11"/>
          </p:nvPr>
        </p:nvSpPr>
        <p:spPr/>
        <p:txBody>
          <a:bodyPr/>
          <a:lstStyle/>
          <a:p>
            <a:r>
              <a:rPr lang="en-US" smtClean="0"/>
              <a:t>IPC 3.30</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81175"/>
            <a:ext cx="69246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952875"/>
            <a:ext cx="837247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2420FBA-F1C9-406B-AC6A-9D58B1A624A9}" type="slidenum">
              <a:rPr lang="en-US" smtClean="0"/>
              <a:pPr/>
              <a:t>45</a:t>
            </a:fld>
            <a:endParaRPr lang="en-US" dirty="0"/>
          </a:p>
        </p:txBody>
      </p:sp>
    </p:spTree>
    <p:extLst>
      <p:ext uri="{BB962C8B-B14F-4D97-AF65-F5344CB8AC3E}">
        <p14:creationId xmlns:p14="http://schemas.microsoft.com/office/powerpoint/2010/main" val="39645993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MultiProc Module</a:t>
            </a:r>
            <a:endParaRPr lang="en-US" dirty="0"/>
          </a:p>
        </p:txBody>
      </p:sp>
      <p:sp>
        <p:nvSpPr>
          <p:cNvPr id="694275" name="Rectangle 3"/>
          <p:cNvSpPr>
            <a:spLocks noGrp="1" noChangeArrowheads="1"/>
          </p:cNvSpPr>
          <p:nvPr>
            <p:ph idx="1"/>
          </p:nvPr>
        </p:nvSpPr>
        <p:spPr>
          <a:xfrm>
            <a:off x="457200" y="990600"/>
            <a:ext cx="8229600" cy="5334000"/>
          </a:xfrm>
        </p:spPr>
        <p:txBody>
          <a:bodyPr>
            <a:normAutofit/>
          </a:bodyPr>
          <a:lstStyle/>
          <a:p>
            <a:r>
              <a:rPr lang="en-US" dirty="0" err="1" smtClean="0"/>
              <a:t>MultiProc</a:t>
            </a:r>
            <a:r>
              <a:rPr lang="en-US" dirty="0" smtClean="0"/>
              <a:t> – processor identification</a:t>
            </a:r>
          </a:p>
          <a:p>
            <a:pPr lvl="1"/>
            <a:r>
              <a:rPr lang="en-US" dirty="0" smtClean="0"/>
              <a:t>Stores processor ID of all processors in the multi-core application</a:t>
            </a:r>
          </a:p>
          <a:p>
            <a:pPr lvl="1"/>
            <a:r>
              <a:rPr lang="en-US" dirty="0" smtClean="0"/>
              <a:t>Stores processor name</a:t>
            </a:r>
          </a:p>
          <a:p>
            <a:r>
              <a:rPr lang="en-US" dirty="0" smtClean="0"/>
              <a:t>Processor ID is a number from 0 – (n-1)</a:t>
            </a:r>
          </a:p>
          <a:p>
            <a:r>
              <a:rPr lang="en-US" dirty="0" smtClean="0"/>
              <a:t>Processor name is defined by IPC</a:t>
            </a:r>
          </a:p>
          <a:p>
            <a:pPr lvl="1"/>
            <a:r>
              <a:rPr lang="en-US" dirty="0" smtClean="0"/>
              <a:t>IPC Release Notes &gt; Package Reference Guide</a:t>
            </a:r>
            <a:br>
              <a:rPr lang="en-US" dirty="0" smtClean="0"/>
            </a:br>
            <a:r>
              <a:rPr lang="en-US" dirty="0" smtClean="0"/>
              <a:t>&gt; </a:t>
            </a:r>
            <a:r>
              <a:rPr lang="en-US" dirty="0" err="1" smtClean="0"/>
              <a:t>ti.sdo.utils.MultiProc</a:t>
            </a:r>
            <a:r>
              <a:rPr lang="en-US" dirty="0" smtClean="0"/>
              <a:t> &gt; Configuration Settings</a:t>
            </a:r>
            <a:br>
              <a:rPr lang="en-US" dirty="0" smtClean="0"/>
            </a:br>
            <a:r>
              <a:rPr lang="en-US" dirty="0" smtClean="0"/>
              <a:t>&gt; </a:t>
            </a:r>
            <a:r>
              <a:rPr lang="en-US" dirty="0" err="1" smtClean="0"/>
              <a:t>MultiProc.setConfig</a:t>
            </a:r>
            <a:endParaRPr lang="en-US" dirty="0" smtClean="0"/>
          </a:p>
          <a:p>
            <a:pPr lvl="1"/>
            <a:r>
              <a:rPr lang="en-US" dirty="0" smtClean="0"/>
              <a:t>Click on Table of Valid Names for Each Device</a:t>
            </a:r>
          </a:p>
          <a:p>
            <a:r>
              <a:rPr lang="en-US" dirty="0" smtClean="0"/>
              <a:t>API Summary</a:t>
            </a:r>
          </a:p>
          <a:p>
            <a:pPr lvl="1"/>
            <a:r>
              <a:rPr lang="en-US" dirty="0" err="1" smtClean="0">
                <a:solidFill>
                  <a:schemeClr val="accent5"/>
                </a:solidFill>
                <a:latin typeface="Courier10 BT" panose="02070509030505020404" pitchFamily="49" charset="0"/>
              </a:rPr>
              <a:t>MultiProc_getSelf</a:t>
            </a:r>
            <a:r>
              <a:rPr lang="en-US" dirty="0" smtClean="0">
                <a:solidFill>
                  <a:schemeClr val="accent5"/>
                </a:solidFill>
              </a:rPr>
              <a:t> </a:t>
            </a:r>
            <a:r>
              <a:rPr lang="en-US" dirty="0" smtClean="0"/>
              <a:t>– return your own processor ID</a:t>
            </a:r>
          </a:p>
          <a:p>
            <a:pPr lvl="1"/>
            <a:r>
              <a:rPr lang="en-US" dirty="0" err="1" smtClean="0">
                <a:solidFill>
                  <a:schemeClr val="accent5"/>
                </a:solidFill>
                <a:latin typeface="Courier10 BT" panose="02070509030505020404" pitchFamily="49" charset="0"/>
              </a:rPr>
              <a:t>MultiProc_getId</a:t>
            </a:r>
            <a:r>
              <a:rPr lang="en-US" dirty="0" smtClean="0">
                <a:solidFill>
                  <a:schemeClr val="accent5"/>
                </a:solidFill>
              </a:rPr>
              <a:t> </a:t>
            </a:r>
            <a:r>
              <a:rPr lang="en-US" dirty="0" smtClean="0"/>
              <a:t>– return processor ID for given name</a:t>
            </a:r>
          </a:p>
          <a:p>
            <a:pPr lvl="1"/>
            <a:r>
              <a:rPr lang="en-US" dirty="0" err="1" smtClean="0">
                <a:solidFill>
                  <a:schemeClr val="accent5"/>
                </a:solidFill>
                <a:latin typeface="Courier10 BT" panose="02070509030505020404" pitchFamily="49" charset="0"/>
              </a:rPr>
              <a:t>MultiProc_getName</a:t>
            </a:r>
            <a:r>
              <a:rPr lang="en-US" dirty="0" smtClean="0">
                <a:solidFill>
                  <a:schemeClr val="accent5"/>
                </a:solidFill>
              </a:rPr>
              <a:t> </a:t>
            </a:r>
            <a:r>
              <a:rPr lang="en-US" dirty="0" smtClean="0"/>
              <a:t>– return processor name</a:t>
            </a: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46</a:t>
            </a:fld>
            <a:endParaRPr lang="en-US" dirty="0"/>
          </a:p>
        </p:txBody>
      </p:sp>
    </p:spTree>
    <p:extLst>
      <p:ext uri="{BB962C8B-B14F-4D97-AF65-F5344CB8AC3E}">
        <p14:creationId xmlns:p14="http://schemas.microsoft.com/office/powerpoint/2010/main" val="198774708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SharedRegion Module</a:t>
            </a:r>
            <a:endParaRPr lang="en-US" dirty="0"/>
          </a:p>
        </p:txBody>
      </p:sp>
      <p:sp>
        <p:nvSpPr>
          <p:cNvPr id="694275" name="Rectangle 3"/>
          <p:cNvSpPr>
            <a:spLocks noGrp="1" noChangeArrowheads="1"/>
          </p:cNvSpPr>
          <p:nvPr>
            <p:ph idx="1"/>
          </p:nvPr>
        </p:nvSpPr>
        <p:spPr/>
        <p:txBody>
          <a:bodyPr/>
          <a:lstStyle/>
          <a:p>
            <a:r>
              <a:rPr lang="en-US" dirty="0" err="1" smtClean="0"/>
              <a:t>SharedRegion</a:t>
            </a:r>
            <a:r>
              <a:rPr lang="en-US" dirty="0" smtClean="0"/>
              <a:t> – shared memory address translation</a:t>
            </a:r>
          </a:p>
          <a:p>
            <a:pPr lvl="1"/>
            <a:r>
              <a:rPr lang="en-US" dirty="0" smtClean="0"/>
              <a:t>Manages shared memory and its cache configuration</a:t>
            </a:r>
          </a:p>
          <a:p>
            <a:pPr lvl="1"/>
            <a:r>
              <a:rPr lang="en-US" dirty="0" smtClean="0"/>
              <a:t>Manages shared memory using a memory allocator</a:t>
            </a:r>
          </a:p>
          <a:p>
            <a:pPr lvl="1"/>
            <a:r>
              <a:rPr lang="en-US" dirty="0" err="1" smtClean="0">
                <a:solidFill>
                  <a:schemeClr val="accent5"/>
                </a:solidFill>
                <a:latin typeface="Courier10 BT" panose="02070509030505020404" pitchFamily="49" charset="0"/>
              </a:rPr>
              <a:t>SRPtr</a:t>
            </a:r>
            <a:r>
              <a:rPr lang="en-US" dirty="0" smtClean="0">
                <a:solidFill>
                  <a:schemeClr val="accent5"/>
                </a:solidFill>
              </a:rPr>
              <a:t> </a:t>
            </a:r>
            <a:r>
              <a:rPr lang="en-US" dirty="0" smtClean="0"/>
              <a:t>is a portable pointer type</a:t>
            </a:r>
          </a:p>
          <a:p>
            <a:r>
              <a:rPr lang="en-US" dirty="0" smtClean="0"/>
              <a:t>Multiple shared regions are supported</a:t>
            </a:r>
          </a:p>
          <a:p>
            <a:r>
              <a:rPr lang="en-US" dirty="0" smtClean="0"/>
              <a:t>Each shared region has optional </a:t>
            </a:r>
            <a:r>
              <a:rPr lang="en-US" dirty="0" err="1" smtClean="0"/>
              <a:t>HeapMemMP</a:t>
            </a:r>
            <a:r>
              <a:rPr lang="en-US" dirty="0" smtClean="0"/>
              <a:t> instance</a:t>
            </a:r>
          </a:p>
          <a:p>
            <a:pPr lvl="1"/>
            <a:r>
              <a:rPr lang="en-US" dirty="0" smtClean="0"/>
              <a:t>Memory is allocated and freed using this </a:t>
            </a:r>
            <a:r>
              <a:rPr lang="en-US" dirty="0" err="1" smtClean="0"/>
              <a:t>HeapMemMP</a:t>
            </a:r>
            <a:r>
              <a:rPr lang="en-US" dirty="0" smtClean="0"/>
              <a:t> instance</a:t>
            </a:r>
          </a:p>
          <a:p>
            <a:pPr lvl="1"/>
            <a:r>
              <a:rPr lang="en-US" dirty="0" err="1" smtClean="0"/>
              <a:t>HeapMemMP_create</a:t>
            </a:r>
            <a:r>
              <a:rPr lang="en-US" dirty="0" smtClean="0"/>
              <a:t>/open and managed internally at IPC initialization</a:t>
            </a:r>
          </a:p>
          <a:p>
            <a:pPr lvl="1"/>
            <a:r>
              <a:rPr lang="en-US" dirty="0" err="1" smtClean="0">
                <a:solidFill>
                  <a:schemeClr val="accent5"/>
                </a:solidFill>
                <a:latin typeface="Courier10 BT" panose="02070509030505020404" pitchFamily="49" charset="0"/>
              </a:rPr>
              <a:t>SharedRegion_getHeap</a:t>
            </a:r>
            <a:r>
              <a:rPr lang="en-US" dirty="0" smtClean="0">
                <a:solidFill>
                  <a:schemeClr val="accent5"/>
                </a:solidFill>
              </a:rPr>
              <a:t>  </a:t>
            </a:r>
            <a:r>
              <a:rPr lang="en-US" dirty="0" smtClean="0"/>
              <a:t>API to get this heap handle</a:t>
            </a: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47</a:t>
            </a:fld>
            <a:endParaRPr lang="en-US" dirty="0"/>
          </a:p>
        </p:txBody>
      </p:sp>
    </p:spTree>
    <p:extLst>
      <p:ext uri="{BB962C8B-B14F-4D97-AF65-F5344CB8AC3E}">
        <p14:creationId xmlns:p14="http://schemas.microsoft.com/office/powerpoint/2010/main" val="339782870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SharedRegion Module</a:t>
            </a:r>
            <a:endParaRPr lang="en-US" dirty="0"/>
          </a:p>
        </p:txBody>
      </p:sp>
      <p:sp>
        <p:nvSpPr>
          <p:cNvPr id="694275" name="Rectangle 3"/>
          <p:cNvSpPr>
            <a:spLocks noGrp="1" noChangeArrowheads="1"/>
          </p:cNvSpPr>
          <p:nvPr>
            <p:ph idx="1"/>
          </p:nvPr>
        </p:nvSpPr>
        <p:spPr/>
        <p:txBody>
          <a:bodyPr/>
          <a:lstStyle/>
          <a:p>
            <a:r>
              <a:rPr lang="en-US" dirty="0" err="1" smtClean="0"/>
              <a:t>SharedRegion</a:t>
            </a:r>
            <a:r>
              <a:rPr lang="en-US" dirty="0" smtClean="0"/>
              <a:t> #0 is special</a:t>
            </a:r>
          </a:p>
          <a:p>
            <a:pPr lvl="1"/>
            <a:r>
              <a:rPr lang="en-US" dirty="0" smtClean="0"/>
              <a:t>Always contains a heap</a:t>
            </a:r>
          </a:p>
          <a:p>
            <a:pPr lvl="1"/>
            <a:r>
              <a:rPr lang="en-US" dirty="0" smtClean="0"/>
              <a:t>Contains global state that all cores need to access (reserved header)</a:t>
            </a:r>
          </a:p>
          <a:p>
            <a:pPr lvl="1"/>
            <a:r>
              <a:rPr lang="en-US" dirty="0" smtClean="0"/>
              <a:t>Must be placed in memory that is accessible by all BIOS cores in the system</a:t>
            </a:r>
          </a:p>
          <a:p>
            <a:r>
              <a:rPr lang="en-US" dirty="0" smtClean="0"/>
              <a:t>API Summary</a:t>
            </a:r>
          </a:p>
          <a:p>
            <a:pPr lvl="1"/>
            <a:r>
              <a:rPr lang="en-US" dirty="0" err="1" smtClean="0">
                <a:solidFill>
                  <a:schemeClr val="accent5"/>
                </a:solidFill>
                <a:latin typeface="Courier10 BT" panose="02070509030505020404" pitchFamily="49" charset="0"/>
              </a:rPr>
              <a:t>SharedRegion_getHeap</a:t>
            </a:r>
            <a:r>
              <a:rPr lang="en-US" dirty="0" smtClean="0">
                <a:solidFill>
                  <a:schemeClr val="accent5"/>
                </a:solidFill>
              </a:rPr>
              <a:t> </a:t>
            </a:r>
            <a:r>
              <a:rPr lang="en-US" dirty="0" smtClean="0"/>
              <a:t>– return the heap handle</a:t>
            </a:r>
          </a:p>
          <a:p>
            <a:pPr lvl="1"/>
            <a:r>
              <a:rPr lang="en-US" dirty="0" err="1" smtClean="0">
                <a:solidFill>
                  <a:schemeClr val="accent5"/>
                </a:solidFill>
                <a:latin typeface="Courier10 BT" panose="02070509030505020404" pitchFamily="49" charset="0"/>
              </a:rPr>
              <a:t>SharedRegion_getId</a:t>
            </a:r>
            <a:r>
              <a:rPr lang="en-US" dirty="0" smtClean="0">
                <a:solidFill>
                  <a:schemeClr val="accent5"/>
                </a:solidFill>
              </a:rPr>
              <a:t> </a:t>
            </a:r>
            <a:r>
              <a:rPr lang="en-US" dirty="0" smtClean="0"/>
              <a:t>– return region ID for given address</a:t>
            </a:r>
          </a:p>
          <a:p>
            <a:pPr lvl="1"/>
            <a:r>
              <a:rPr lang="en-US" dirty="0" err="1" smtClean="0">
                <a:solidFill>
                  <a:schemeClr val="accent5"/>
                </a:solidFill>
                <a:latin typeface="Courier10 BT" panose="02070509030505020404" pitchFamily="49" charset="0"/>
              </a:rPr>
              <a:t>SharedRegion_getPtr</a:t>
            </a:r>
            <a:r>
              <a:rPr lang="en-US" dirty="0" smtClean="0">
                <a:solidFill>
                  <a:schemeClr val="accent5"/>
                </a:solidFill>
              </a:rPr>
              <a:t> </a:t>
            </a:r>
            <a:r>
              <a:rPr lang="en-US" dirty="0" smtClean="0"/>
              <a:t>– translate </a:t>
            </a:r>
            <a:r>
              <a:rPr lang="en-US" dirty="0" err="1" smtClean="0"/>
              <a:t>SRPtr</a:t>
            </a:r>
            <a:r>
              <a:rPr lang="en-US" dirty="0" smtClean="0"/>
              <a:t> into local address</a:t>
            </a:r>
          </a:p>
          <a:p>
            <a:pPr lvl="1"/>
            <a:r>
              <a:rPr lang="en-US" dirty="0" err="1" smtClean="0">
                <a:solidFill>
                  <a:schemeClr val="accent5"/>
                </a:solidFill>
                <a:latin typeface="Courier10 BT" panose="02070509030505020404" pitchFamily="49" charset="0"/>
              </a:rPr>
              <a:t>SharedRegion_getSRPtr</a:t>
            </a:r>
            <a:r>
              <a:rPr lang="en-US" dirty="0" smtClean="0">
                <a:solidFill>
                  <a:schemeClr val="accent5"/>
                </a:solidFill>
              </a:rPr>
              <a:t> </a:t>
            </a:r>
            <a:r>
              <a:rPr lang="en-US" dirty="0" smtClean="0"/>
              <a:t>– translate local address into </a:t>
            </a:r>
            <a:r>
              <a:rPr lang="en-US" dirty="0" err="1" smtClean="0"/>
              <a:t>SRPtr</a:t>
            </a:r>
            <a:endParaRPr lang="en-US" dirty="0" smtClean="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48</a:t>
            </a:fld>
            <a:endParaRPr lang="en-US" dirty="0"/>
          </a:p>
        </p:txBody>
      </p:sp>
    </p:spTree>
    <p:extLst>
      <p:ext uri="{BB962C8B-B14F-4D97-AF65-F5344CB8AC3E}">
        <p14:creationId xmlns:p14="http://schemas.microsoft.com/office/powerpoint/2010/main" val="40986250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dirty="0" err="1" smtClean="0"/>
              <a:t>SharedRegion</a:t>
            </a:r>
            <a:r>
              <a:rPr lang="en-US" dirty="0" smtClean="0"/>
              <a:t> Module</a:t>
            </a:r>
            <a:endParaRPr lang="en-US" dirty="0"/>
          </a:p>
        </p:txBody>
      </p:sp>
      <p:sp>
        <p:nvSpPr>
          <p:cNvPr id="3" name="Content Placeholder 2"/>
          <p:cNvSpPr>
            <a:spLocks noGrp="1"/>
          </p:cNvSpPr>
          <p:nvPr>
            <p:ph idx="1"/>
          </p:nvPr>
        </p:nvSpPr>
        <p:spPr/>
        <p:txBody>
          <a:bodyPr/>
          <a:lstStyle/>
          <a:p>
            <a:r>
              <a:rPr lang="en-US" dirty="0" smtClean="0"/>
              <a:t>ROV screen shot</a:t>
            </a:r>
            <a:endParaRPr lang="en-US" dirty="0"/>
          </a:p>
        </p:txBody>
      </p:sp>
      <p:sp>
        <p:nvSpPr>
          <p:cNvPr id="5" name="Footer Placeholder 4"/>
          <p:cNvSpPr>
            <a:spLocks noGrp="1"/>
          </p:cNvSpPr>
          <p:nvPr>
            <p:ph type="ftr" sz="quarter" idx="11"/>
          </p:nvPr>
        </p:nvSpPr>
        <p:spPr/>
        <p:txBody>
          <a:bodyPr/>
          <a:lstStyle/>
          <a:p>
            <a:r>
              <a:rPr lang="en-US" smtClean="0"/>
              <a:t>IPC 3.30</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2133600"/>
            <a:ext cx="866775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32420FBA-F1C9-406B-AC6A-9D58B1A624A9}" type="slidenum">
              <a:rPr lang="en-US" smtClean="0"/>
              <a:pPr/>
              <a:t>49</a:t>
            </a:fld>
            <a:endParaRPr lang="en-US" dirty="0"/>
          </a:p>
        </p:txBody>
      </p:sp>
    </p:spTree>
    <p:extLst>
      <p:ext uri="{BB962C8B-B14F-4D97-AF65-F5344CB8AC3E}">
        <p14:creationId xmlns:p14="http://schemas.microsoft.com/office/powerpoint/2010/main" val="351860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normAutofit/>
          </a:bodyPr>
          <a:lstStyle/>
          <a:p>
            <a:r>
              <a:rPr lang="en-US" dirty="0" smtClean="0"/>
              <a:t>Overview</a:t>
            </a:r>
            <a:endParaRPr lang="en-US" sz="1000" dirty="0">
              <a:solidFill>
                <a:schemeClr val="bg1"/>
              </a:solidFill>
              <a:latin typeface="+mn-lt"/>
            </a:endParaRPr>
          </a:p>
        </p:txBody>
      </p:sp>
      <p:sp>
        <p:nvSpPr>
          <p:cNvPr id="891907" name="Rectangle 3"/>
          <p:cNvSpPr>
            <a:spLocks noGrp="1" noChangeArrowheads="1"/>
          </p:cNvSpPr>
          <p:nvPr>
            <p:ph idx="1"/>
          </p:nvPr>
        </p:nvSpPr>
        <p:spPr/>
        <p:txBody>
          <a:bodyPr>
            <a:normAutofit/>
          </a:bodyPr>
          <a:lstStyle/>
          <a:p>
            <a:pPr>
              <a:lnSpc>
                <a:spcPct val="90000"/>
              </a:lnSpc>
            </a:pPr>
            <a:r>
              <a:rPr lang="en-US" dirty="0"/>
              <a:t>Flexible design supports many </a:t>
            </a:r>
            <a:r>
              <a:rPr lang="en-US" dirty="0" smtClean="0"/>
              <a:t>use cases</a:t>
            </a:r>
            <a:endParaRPr lang="en-US" dirty="0"/>
          </a:p>
          <a:p>
            <a:pPr lvl="1">
              <a:lnSpc>
                <a:spcPct val="90000"/>
              </a:lnSpc>
            </a:pPr>
            <a:r>
              <a:rPr lang="en-US" dirty="0" smtClean="0"/>
              <a:t>Many </a:t>
            </a:r>
            <a:r>
              <a:rPr lang="en-US" dirty="0"/>
              <a:t>thread combinations </a:t>
            </a:r>
            <a:r>
              <a:rPr lang="en-US" dirty="0" smtClean="0"/>
              <a:t>(Task, </a:t>
            </a:r>
            <a:r>
              <a:rPr lang="en-US" dirty="0" err="1" smtClean="0"/>
              <a:t>Swi</a:t>
            </a:r>
            <a:r>
              <a:rPr lang="en-US" dirty="0" smtClean="0"/>
              <a:t>, </a:t>
            </a:r>
            <a:r>
              <a:rPr lang="en-US" dirty="0" err="1" smtClean="0"/>
              <a:t>Hwi</a:t>
            </a:r>
            <a:r>
              <a:rPr lang="en-US" dirty="0" smtClean="0"/>
              <a:t>)</a:t>
            </a:r>
            <a:endParaRPr lang="en-US" dirty="0"/>
          </a:p>
          <a:p>
            <a:pPr lvl="1">
              <a:lnSpc>
                <a:spcPct val="90000"/>
              </a:lnSpc>
            </a:pPr>
            <a:r>
              <a:rPr lang="en-US" dirty="0" smtClean="0"/>
              <a:t>Two </a:t>
            </a:r>
            <a:r>
              <a:rPr lang="en-US" dirty="0"/>
              <a:t>types of messaging: </a:t>
            </a:r>
            <a:r>
              <a:rPr lang="en-US" dirty="0" smtClean="0"/>
              <a:t>notification, </a:t>
            </a:r>
            <a:r>
              <a:rPr lang="en-US" dirty="0"/>
              <a:t>message </a:t>
            </a:r>
            <a:r>
              <a:rPr lang="en-US" dirty="0" smtClean="0"/>
              <a:t>queuing</a:t>
            </a:r>
          </a:p>
          <a:p>
            <a:pPr lvl="1">
              <a:lnSpc>
                <a:spcPct val="90000"/>
              </a:lnSpc>
            </a:pPr>
            <a:r>
              <a:rPr lang="en-US" dirty="0"/>
              <a:t>Multi- or </a:t>
            </a:r>
            <a:r>
              <a:rPr lang="en-US" dirty="0" err="1"/>
              <a:t>uni</a:t>
            </a:r>
            <a:r>
              <a:rPr lang="en-US" dirty="0"/>
              <a:t>-processor </a:t>
            </a:r>
            <a:r>
              <a:rPr lang="en-US" dirty="0" smtClean="0"/>
              <a:t>environments</a:t>
            </a:r>
            <a:endParaRPr lang="en-US" dirty="0"/>
          </a:p>
          <a:p>
            <a:pPr>
              <a:lnSpc>
                <a:spcPct val="90000"/>
              </a:lnSpc>
            </a:pPr>
            <a:r>
              <a:rPr lang="en-US" dirty="0" smtClean="0"/>
              <a:t>Hardware abstraction</a:t>
            </a:r>
            <a:endParaRPr lang="en-US" dirty="0"/>
          </a:p>
          <a:p>
            <a:pPr lvl="1">
              <a:lnSpc>
                <a:spcPct val="90000"/>
              </a:lnSpc>
            </a:pPr>
            <a:r>
              <a:rPr lang="en-US" dirty="0"/>
              <a:t>Device-specific support for hardware </a:t>
            </a:r>
            <a:r>
              <a:rPr lang="en-US" dirty="0" smtClean="0"/>
              <a:t>spinlocks</a:t>
            </a:r>
            <a:r>
              <a:rPr lang="en-US" dirty="0"/>
              <a:t>, </a:t>
            </a:r>
            <a:r>
              <a:rPr lang="en-US" dirty="0" smtClean="0"/>
              <a:t>inter-processor mailbox</a:t>
            </a:r>
            <a:endParaRPr lang="en-US" dirty="0"/>
          </a:p>
          <a:p>
            <a:pPr lvl="1">
              <a:lnSpc>
                <a:spcPct val="90000"/>
              </a:lnSpc>
            </a:pPr>
            <a:r>
              <a:rPr lang="en-US" dirty="0" smtClean="0"/>
              <a:t>IPC APIs </a:t>
            </a:r>
            <a:r>
              <a:rPr lang="en-US" dirty="0"/>
              <a:t>are same across </a:t>
            </a:r>
            <a:r>
              <a:rPr lang="en-US" dirty="0" smtClean="0"/>
              <a:t>devices (e.g. </a:t>
            </a:r>
            <a:r>
              <a:rPr lang="en-US" dirty="0" err="1" smtClean="0"/>
              <a:t>GateMP</a:t>
            </a:r>
            <a:r>
              <a:rPr lang="en-US" dirty="0" smtClean="0"/>
              <a:t> implemented with hardware spinlock or software Peterson algorithm as needed)</a:t>
            </a:r>
            <a:endParaRPr lang="en-US" dirty="0"/>
          </a:p>
          <a:p>
            <a:pPr>
              <a:lnSpc>
                <a:spcPct val="90000"/>
              </a:lnSpc>
            </a:pPr>
            <a:r>
              <a:rPr lang="en-US" dirty="0" smtClean="0"/>
              <a:t>OS-agnostic</a:t>
            </a:r>
          </a:p>
          <a:p>
            <a:pPr lvl="1">
              <a:lnSpc>
                <a:spcPct val="90000"/>
              </a:lnSpc>
            </a:pPr>
            <a:r>
              <a:rPr lang="en-US" dirty="0" smtClean="0"/>
              <a:t>Same APIs on all operating systems</a:t>
            </a:r>
          </a:p>
        </p:txBody>
      </p:sp>
      <p:sp>
        <p:nvSpPr>
          <p:cNvPr id="5" name="Footer Placeholder 4"/>
          <p:cNvSpPr>
            <a:spLocks noGrp="1"/>
          </p:cNvSpPr>
          <p:nvPr>
            <p:ph type="ftr" sz="quarter" idx="11"/>
          </p:nvPr>
        </p:nvSpPr>
        <p:spPr/>
        <p:txBody>
          <a:bodyPr/>
          <a:lstStyle/>
          <a:p>
            <a:r>
              <a:rPr lang="en-US"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5</a:t>
            </a:fld>
            <a:endParaRPr lang="en-US" dirty="0"/>
          </a:p>
        </p:txBody>
      </p:sp>
    </p:spTree>
    <p:extLst>
      <p:ext uri="{BB962C8B-B14F-4D97-AF65-F5344CB8AC3E}">
        <p14:creationId xmlns:p14="http://schemas.microsoft.com/office/powerpoint/2010/main" val="21697389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2238392" y="3533001"/>
            <a:ext cx="1114408" cy="276999"/>
          </a:xfrm>
          <a:prstGeom prst="rect">
            <a:avLst/>
          </a:prstGeom>
          <a:noFill/>
          <a:ln w="0">
            <a:noFill/>
          </a:ln>
        </p:spPr>
        <p:txBody>
          <a:bodyPr wrap="none" rtlCol="0">
            <a:spAutoFit/>
          </a:bodyPr>
          <a:lstStyle/>
          <a:p>
            <a:pPr algn="ctr"/>
            <a:r>
              <a:rPr lang="en-US" sz="1200" dirty="0" smtClean="0">
                <a:solidFill>
                  <a:srgbClr val="292934"/>
                </a:solidFill>
                <a:latin typeface="Courier10 BT" panose="02070509030505020404" pitchFamily="49" charset="0"/>
              </a:rPr>
              <a:t>0xA0000000</a:t>
            </a:r>
            <a:endParaRPr lang="en-US" sz="1200" dirty="0">
              <a:solidFill>
                <a:srgbClr val="292934"/>
              </a:solidFill>
              <a:latin typeface="Courier10 BT" panose="02070509030505020404" pitchFamily="49" charset="0"/>
            </a:endParaRPr>
          </a:p>
        </p:txBody>
      </p:sp>
      <p:sp>
        <p:nvSpPr>
          <p:cNvPr id="4" name="Title 3"/>
          <p:cNvSpPr>
            <a:spLocks noGrp="1"/>
          </p:cNvSpPr>
          <p:nvPr>
            <p:ph type="title"/>
          </p:nvPr>
        </p:nvSpPr>
        <p:spPr/>
        <p:txBody>
          <a:bodyPr/>
          <a:lstStyle/>
          <a:p>
            <a:r>
              <a:rPr lang="en-US" dirty="0" err="1" smtClean="0"/>
              <a:t>SharedRegion</a:t>
            </a:r>
            <a:endParaRPr lang="en-US" dirty="0"/>
          </a:p>
        </p:txBody>
      </p:sp>
      <p:sp>
        <p:nvSpPr>
          <p:cNvPr id="2" name="Content Placeholder 1"/>
          <p:cNvSpPr>
            <a:spLocks noGrp="1"/>
          </p:cNvSpPr>
          <p:nvPr>
            <p:ph idx="1"/>
          </p:nvPr>
        </p:nvSpPr>
        <p:spPr/>
        <p:txBody>
          <a:bodyPr/>
          <a:lstStyle/>
          <a:p>
            <a:r>
              <a:rPr lang="en-US" dirty="0" smtClean="0"/>
              <a:t>Sometimes, shared memory has different address on different processors.</a:t>
            </a:r>
          </a:p>
          <a:p>
            <a:pPr lvl="1"/>
            <a:r>
              <a:rPr lang="en-US" dirty="0" smtClean="0"/>
              <a:t>Use </a:t>
            </a:r>
            <a:r>
              <a:rPr lang="en-US" dirty="0" err="1" smtClean="0"/>
              <a:t>SharedRegion</a:t>
            </a:r>
            <a:r>
              <a:rPr lang="en-US" dirty="0" smtClean="0"/>
              <a:t> to translate addresses.</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8" name="TextBox 7"/>
          <p:cNvSpPr txBox="1"/>
          <p:nvPr/>
        </p:nvSpPr>
        <p:spPr>
          <a:xfrm>
            <a:off x="3705046" y="3429000"/>
            <a:ext cx="1400354" cy="1295400"/>
          </a:xfrm>
          <a:prstGeom prst="rect">
            <a:avLst/>
          </a:prstGeom>
          <a:solidFill>
            <a:srgbClr val="C5E2FF"/>
          </a:solidFill>
          <a:ln w="12700">
            <a:solidFill>
              <a:schemeClr val="tx1"/>
            </a:solidFill>
          </a:ln>
        </p:spPr>
        <p:txBody>
          <a:bodyPr wrap="square" rtlCol="0" anchor="t" anchorCtr="0">
            <a:noAutofit/>
          </a:bodyPr>
          <a:lstStyle/>
          <a:p>
            <a:pPr algn="ctr"/>
            <a:r>
              <a:rPr lang="en-US" sz="1200" u="sng" dirty="0" smtClean="0">
                <a:solidFill>
                  <a:srgbClr val="292934"/>
                </a:solidFill>
              </a:rPr>
              <a:t>2: </a:t>
            </a:r>
            <a:r>
              <a:rPr lang="en-US" sz="1200" u="sng" dirty="0" err="1" smtClean="0">
                <a:solidFill>
                  <a:srgbClr val="292934"/>
                </a:solidFill>
              </a:rPr>
              <a:t>SharedRegion</a:t>
            </a:r>
            <a:endParaRPr lang="en-US" sz="1200" u="sng" dirty="0">
              <a:solidFill>
                <a:srgbClr val="292934"/>
              </a:solidFill>
            </a:endParaRPr>
          </a:p>
        </p:txBody>
      </p:sp>
      <p:sp>
        <p:nvSpPr>
          <p:cNvPr id="9" name="TextBox 8"/>
          <p:cNvSpPr txBox="1"/>
          <p:nvPr/>
        </p:nvSpPr>
        <p:spPr>
          <a:xfrm>
            <a:off x="5743592" y="3533001"/>
            <a:ext cx="1114408" cy="276999"/>
          </a:xfrm>
          <a:prstGeom prst="rect">
            <a:avLst/>
          </a:prstGeom>
          <a:noFill/>
          <a:ln w="0">
            <a:noFill/>
          </a:ln>
        </p:spPr>
        <p:txBody>
          <a:bodyPr wrap="none" rtlCol="0">
            <a:spAutoFit/>
          </a:bodyPr>
          <a:lstStyle/>
          <a:p>
            <a:pPr algn="ctr"/>
            <a:r>
              <a:rPr lang="en-US" sz="1200" dirty="0" smtClean="0">
                <a:solidFill>
                  <a:srgbClr val="292934"/>
                </a:solidFill>
                <a:latin typeface="Courier10 BT" panose="02070509030505020404" pitchFamily="49" charset="0"/>
              </a:rPr>
              <a:t>0x80000000</a:t>
            </a:r>
            <a:endParaRPr lang="en-US" sz="1200" dirty="0">
              <a:solidFill>
                <a:srgbClr val="292934"/>
              </a:solidFill>
              <a:latin typeface="Courier10 BT" panose="02070509030505020404" pitchFamily="49" charset="0"/>
            </a:endParaRPr>
          </a:p>
        </p:txBody>
      </p:sp>
      <p:cxnSp>
        <p:nvCxnSpPr>
          <p:cNvPr id="14" name="Straight Arrow Connector 13"/>
          <p:cNvCxnSpPr>
            <a:stCxn id="3" idx="3"/>
          </p:cNvCxnSpPr>
          <p:nvPr/>
        </p:nvCxnSpPr>
        <p:spPr>
          <a:xfrm>
            <a:off x="2256448" y="3771900"/>
            <a:ext cx="1401152"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1"/>
          </p:cNvCxnSpPr>
          <p:nvPr/>
        </p:nvCxnSpPr>
        <p:spPr>
          <a:xfrm flipH="1">
            <a:off x="5160936" y="3771900"/>
            <a:ext cx="1726616"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914400" y="3424830"/>
            <a:ext cx="1342048" cy="6941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292934"/>
                </a:solidFill>
              </a:rPr>
              <a:t>IPU</a:t>
            </a:r>
            <a:endParaRPr lang="en-US" dirty="0">
              <a:solidFill>
                <a:srgbClr val="292934"/>
              </a:solidFill>
            </a:endParaRPr>
          </a:p>
        </p:txBody>
      </p:sp>
      <p:sp>
        <p:nvSpPr>
          <p:cNvPr id="17" name="Rounded Rectangle 16"/>
          <p:cNvSpPr/>
          <p:nvPr/>
        </p:nvSpPr>
        <p:spPr>
          <a:xfrm>
            <a:off x="6887552" y="3424830"/>
            <a:ext cx="1342048" cy="6941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292934"/>
                </a:solidFill>
              </a:rPr>
              <a:t>DSP</a:t>
            </a:r>
            <a:endParaRPr lang="en-US" dirty="0">
              <a:solidFill>
                <a:srgbClr val="292934"/>
              </a:solidFill>
            </a:endParaRPr>
          </a:p>
        </p:txBody>
      </p:sp>
      <p:sp>
        <p:nvSpPr>
          <p:cNvPr id="5" name="Slide Number Placeholder 4"/>
          <p:cNvSpPr>
            <a:spLocks noGrp="1"/>
          </p:cNvSpPr>
          <p:nvPr>
            <p:ph type="sldNum" sz="quarter" idx="12"/>
          </p:nvPr>
        </p:nvSpPr>
        <p:spPr/>
        <p:txBody>
          <a:bodyPr/>
          <a:lstStyle/>
          <a:p>
            <a:fld id="{32420FBA-F1C9-406B-AC6A-9D58B1A624A9}" type="slidenum">
              <a:rPr lang="en-US" smtClean="0"/>
              <a:pPr/>
              <a:t>50</a:t>
            </a:fld>
            <a:endParaRPr lang="en-US" dirty="0"/>
          </a:p>
        </p:txBody>
      </p:sp>
    </p:spTree>
    <p:extLst>
      <p:ext uri="{BB962C8B-B14F-4D97-AF65-F5344CB8AC3E}">
        <p14:creationId xmlns:p14="http://schemas.microsoft.com/office/powerpoint/2010/main" val="2447191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SharedRegion</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15" name="TextBox 14"/>
          <p:cNvSpPr txBox="1"/>
          <p:nvPr/>
        </p:nvSpPr>
        <p:spPr>
          <a:xfrm>
            <a:off x="1353705" y="1066800"/>
            <a:ext cx="1160895" cy="369332"/>
          </a:xfrm>
          <a:prstGeom prst="rect">
            <a:avLst/>
          </a:prstGeom>
          <a:noFill/>
        </p:spPr>
        <p:txBody>
          <a:bodyPr wrap="none" rtlCol="0">
            <a:spAutoFit/>
          </a:bodyPr>
          <a:lstStyle/>
          <a:p>
            <a:r>
              <a:rPr lang="en-US" dirty="0" err="1" smtClean="0">
                <a:solidFill>
                  <a:srgbClr val="292934"/>
                </a:solidFill>
                <a:latin typeface="Courier10 BT" panose="02070509030505020404" pitchFamily="49" charset="0"/>
              </a:rPr>
              <a:t>ipu.cfg</a:t>
            </a:r>
            <a:endParaRPr lang="en-US" dirty="0">
              <a:solidFill>
                <a:srgbClr val="292934"/>
              </a:solidFill>
              <a:latin typeface="Courier10 BT" panose="02070509030505020404" pitchFamily="49" charset="0"/>
            </a:endParaRPr>
          </a:p>
        </p:txBody>
      </p:sp>
      <p:sp>
        <p:nvSpPr>
          <p:cNvPr id="19" name="TextBox 18"/>
          <p:cNvSpPr txBox="1"/>
          <p:nvPr/>
        </p:nvSpPr>
        <p:spPr>
          <a:xfrm>
            <a:off x="1371600" y="3810000"/>
            <a:ext cx="1160895" cy="369332"/>
          </a:xfrm>
          <a:prstGeom prst="rect">
            <a:avLst/>
          </a:prstGeom>
          <a:noFill/>
        </p:spPr>
        <p:txBody>
          <a:bodyPr wrap="none" rtlCol="0">
            <a:spAutoFit/>
          </a:bodyPr>
          <a:lstStyle/>
          <a:p>
            <a:r>
              <a:rPr lang="en-US" dirty="0" err="1" smtClean="0">
                <a:solidFill>
                  <a:srgbClr val="292934"/>
                </a:solidFill>
                <a:latin typeface="Courier10 BT" panose="02070509030505020404" pitchFamily="49" charset="0"/>
              </a:rPr>
              <a:t>dsp.cfg</a:t>
            </a:r>
            <a:endParaRPr lang="en-US" dirty="0">
              <a:solidFill>
                <a:srgbClr val="292934"/>
              </a:solidFill>
              <a:latin typeface="Courier10 BT" panose="02070509030505020404" pitchFamily="49" charset="0"/>
            </a:endParaRPr>
          </a:p>
        </p:txBody>
      </p:sp>
      <p:sp>
        <p:nvSpPr>
          <p:cNvPr id="25" name="TextBox 24"/>
          <p:cNvSpPr txBox="1"/>
          <p:nvPr/>
        </p:nvSpPr>
        <p:spPr>
          <a:xfrm>
            <a:off x="1367418" y="1447800"/>
            <a:ext cx="5947782" cy="2215991"/>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pPr marL="0" lvl="2"/>
            <a:r>
              <a:rPr lang="en-US" sz="1200" dirty="0" err="1" smtClean="0">
                <a:solidFill>
                  <a:srgbClr val="292934"/>
                </a:solidFill>
                <a:latin typeface="Courier10 BT" panose="02070509030505020404" pitchFamily="49" charset="0"/>
              </a:rPr>
              <a:t>var</a:t>
            </a:r>
            <a:r>
              <a:rPr lang="en-US" sz="1200" dirty="0" smtClean="0">
                <a:solidFill>
                  <a:srgbClr val="292934"/>
                </a:solidFill>
                <a:latin typeface="Courier10 BT" panose="02070509030505020404" pitchFamily="49" charset="0"/>
              </a:rPr>
              <a:t> </a:t>
            </a:r>
            <a:r>
              <a:rPr lang="en-US" sz="1200" b="1" dirty="0" err="1" smtClean="0">
                <a:solidFill>
                  <a:srgbClr val="2941FF"/>
                </a:solidFill>
                <a:latin typeface="Courier10 BT" panose="02070509030505020404" pitchFamily="49" charset="0"/>
              </a:rPr>
              <a:t>SharedRegion</a:t>
            </a:r>
            <a:r>
              <a:rPr lang="en-US" sz="1200" dirty="0" smtClean="0">
                <a:solidFill>
                  <a:srgbClr val="292934"/>
                </a:solidFill>
                <a:latin typeface="Courier10 BT" panose="02070509030505020404" pitchFamily="49" charset="0"/>
              </a:rPr>
              <a:t> = </a:t>
            </a:r>
            <a:r>
              <a:rPr lang="en-US" sz="1200" dirty="0" err="1" smtClean="0">
                <a:solidFill>
                  <a:srgbClr val="292934"/>
                </a:solidFill>
                <a:latin typeface="Courier10 BT" panose="02070509030505020404" pitchFamily="49" charset="0"/>
              </a:rPr>
              <a:t>xdc.useModule</a:t>
            </a:r>
            <a:r>
              <a:rPr lang="en-US" sz="1200" dirty="0" smtClean="0">
                <a:solidFill>
                  <a:srgbClr val="292934"/>
                </a:solidFill>
                <a:latin typeface="Courier10 BT" panose="02070509030505020404" pitchFamily="49" charset="0"/>
              </a:rPr>
              <a:t>('</a:t>
            </a:r>
            <a:r>
              <a:rPr lang="en-US" sz="1200" dirty="0" err="1" smtClean="0">
                <a:solidFill>
                  <a:srgbClr val="0B8000"/>
                </a:solidFill>
                <a:latin typeface="Courier10 BT" panose="02070509030505020404" pitchFamily="49" charset="0"/>
              </a:rPr>
              <a:t>ti.sdo.ipc.SharedRegion</a:t>
            </a:r>
            <a:r>
              <a:rPr lang="en-US" sz="1200" dirty="0">
                <a:solidFill>
                  <a:srgbClr val="292934"/>
                </a:solidFill>
                <a:latin typeface="Courier10 BT" panose="02070509030505020404" pitchFamily="49" charset="0"/>
              </a:rPr>
              <a:t>'</a:t>
            </a:r>
            <a:r>
              <a:rPr lang="en-US" sz="1200" dirty="0" smtClean="0">
                <a:solidFill>
                  <a:srgbClr val="292934"/>
                </a:solidFill>
                <a:latin typeface="Courier10 BT" panose="02070509030505020404" pitchFamily="49" charset="0"/>
              </a:rPr>
              <a:t>);</a:t>
            </a:r>
          </a:p>
          <a:p>
            <a:pPr marL="0" lvl="2"/>
            <a:r>
              <a:rPr lang="en-US" sz="1200" dirty="0" err="1" smtClean="0">
                <a:solidFill>
                  <a:srgbClr val="292934"/>
                </a:solidFill>
                <a:latin typeface="Courier10 BT" panose="02070509030505020404" pitchFamily="49" charset="0"/>
              </a:rPr>
              <a:t>var</a:t>
            </a:r>
            <a:r>
              <a:rPr lang="en-US" sz="1200" dirty="0" smtClean="0">
                <a:solidFill>
                  <a:srgbClr val="292934"/>
                </a:solidFill>
                <a:latin typeface="Courier10 BT" panose="02070509030505020404" pitchFamily="49" charset="0"/>
              </a:rPr>
              <a:t> sr2 = </a:t>
            </a:r>
            <a:r>
              <a:rPr lang="en-US" sz="1200" dirty="0">
                <a:solidFill>
                  <a:srgbClr val="292934"/>
                </a:solidFill>
                <a:latin typeface="Courier10 BT" panose="02070509030505020404" pitchFamily="49" charset="0"/>
              </a:rPr>
              <a:t>new </a:t>
            </a:r>
            <a:r>
              <a:rPr lang="en-US" sz="1200" b="1" dirty="0" err="1">
                <a:solidFill>
                  <a:srgbClr val="2941FF"/>
                </a:solidFill>
                <a:latin typeface="Courier10 BT" panose="02070509030505020404" pitchFamily="49" charset="0"/>
              </a:rPr>
              <a:t>SharedRegion</a:t>
            </a:r>
            <a:r>
              <a:rPr lang="en-US" sz="1200" dirty="0" err="1">
                <a:solidFill>
                  <a:srgbClr val="292934"/>
                </a:solidFill>
                <a:latin typeface="Courier10 BT" panose="02070509030505020404" pitchFamily="49" charset="0"/>
              </a:rPr>
              <a:t>.Entry</a:t>
            </a:r>
            <a:r>
              <a:rPr lang="en-US" sz="1200" dirty="0" smtClean="0">
                <a:solidFill>
                  <a:srgbClr val="292934"/>
                </a:solidFill>
                <a:latin typeface="Courier10 BT" panose="02070509030505020404" pitchFamily="49" charset="0"/>
              </a:rPr>
              <a:t>(</a:t>
            </a:r>
          </a:p>
          <a:p>
            <a:pPr marL="0" lvl="2"/>
            <a:r>
              <a:rPr lang="en-US" sz="1200" dirty="0" smtClean="0">
                <a:solidFill>
                  <a:srgbClr val="292934"/>
                </a:solidFill>
                <a:latin typeface="Courier10 BT" panose="02070509030505020404" pitchFamily="49" charset="0"/>
              </a:rPr>
              <a:t>    {</a:t>
            </a:r>
            <a:r>
              <a:rPr lang="en-US" sz="1200" dirty="0">
                <a:solidFill>
                  <a:srgbClr val="292934"/>
                </a:solidFill>
                <a:latin typeface="Courier10 BT" panose="02070509030505020404" pitchFamily="49" charset="0"/>
              </a:rPr>
              <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name:           "</a:t>
            </a:r>
            <a:r>
              <a:rPr lang="en-US" sz="1200" dirty="0" smtClean="0">
                <a:solidFill>
                  <a:srgbClr val="0B8000"/>
                </a:solidFill>
                <a:latin typeface="Courier10 BT" panose="02070509030505020404" pitchFamily="49" charset="0"/>
              </a:rPr>
              <a:t>SR_2</a:t>
            </a:r>
            <a:r>
              <a:rPr lang="en-US" sz="1200" dirty="0" smtClean="0">
                <a:solidFill>
                  <a:srgbClr val="292934"/>
                </a:solidFill>
                <a:latin typeface="Courier10 BT" panose="02070509030505020404" pitchFamily="49" charset="0"/>
              </a:rPr>
              <a:t>",</a:t>
            </a:r>
            <a:r>
              <a:rPr lang="en-US" sz="1200" dirty="0">
                <a:solidFill>
                  <a:srgbClr val="292934"/>
                </a:solidFill>
                <a:latin typeface="Courier10 BT" panose="02070509030505020404" pitchFamily="49" charset="0"/>
              </a:rPr>
              <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base:           </a:t>
            </a:r>
            <a:r>
              <a:rPr lang="en-US" sz="1200" dirty="0" smtClean="0">
                <a:solidFill>
                  <a:srgbClr val="292934"/>
                </a:solidFill>
                <a:latin typeface="Courier10 BT" panose="02070509030505020404" pitchFamily="49" charset="0"/>
              </a:rPr>
              <a:t>0xA0000000,</a:t>
            </a:r>
            <a:r>
              <a:rPr lang="en-US" sz="1200" dirty="0">
                <a:solidFill>
                  <a:srgbClr val="292934"/>
                </a:solidFill>
                <a:latin typeface="Courier10 BT" panose="02070509030505020404" pitchFamily="49" charset="0"/>
              </a:rPr>
              <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a:t>
            </a:r>
            <a:r>
              <a:rPr lang="en-US" sz="1200" dirty="0" err="1">
                <a:solidFill>
                  <a:srgbClr val="292934"/>
                </a:solidFill>
                <a:latin typeface="Courier10 BT" panose="02070509030505020404" pitchFamily="49" charset="0"/>
              </a:rPr>
              <a:t>len</a:t>
            </a:r>
            <a:r>
              <a:rPr lang="en-US" sz="1200" dirty="0">
                <a:solidFill>
                  <a:srgbClr val="292934"/>
                </a:solidFill>
                <a:latin typeface="Courier10 BT" panose="02070509030505020404" pitchFamily="49" charset="0"/>
              </a:rPr>
              <a:t>:            </a:t>
            </a:r>
            <a:r>
              <a:rPr lang="en-US" sz="1200" dirty="0" smtClean="0">
                <a:solidFill>
                  <a:srgbClr val="292934"/>
                </a:solidFill>
                <a:latin typeface="Courier10 BT" panose="02070509030505020404" pitchFamily="49" charset="0"/>
              </a:rPr>
              <a:t>0x400000,</a:t>
            </a:r>
            <a:r>
              <a:rPr lang="en-US" sz="1200" dirty="0">
                <a:solidFill>
                  <a:srgbClr val="292934"/>
                </a:solidFill>
                <a:latin typeface="Courier10 BT" panose="02070509030505020404" pitchFamily="49" charset="0"/>
              </a:rPr>
              <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a:t>
            </a:r>
            <a:r>
              <a:rPr lang="en-US" sz="1200" dirty="0" err="1">
                <a:solidFill>
                  <a:srgbClr val="292934"/>
                </a:solidFill>
                <a:latin typeface="Courier10 BT" panose="02070509030505020404" pitchFamily="49" charset="0"/>
              </a:rPr>
              <a:t>ownerProcId</a:t>
            </a:r>
            <a:r>
              <a:rPr lang="en-US" sz="1200" dirty="0">
                <a:solidFill>
                  <a:srgbClr val="292934"/>
                </a:solidFill>
                <a:latin typeface="Courier10 BT" panose="02070509030505020404" pitchFamily="49" charset="0"/>
              </a:rPr>
              <a:t>:    0,</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a:t>
            </a:r>
            <a:r>
              <a:rPr lang="en-US" sz="1200" dirty="0" err="1">
                <a:solidFill>
                  <a:srgbClr val="292934"/>
                </a:solidFill>
                <a:latin typeface="Courier10 BT" panose="02070509030505020404" pitchFamily="49" charset="0"/>
              </a:rPr>
              <a:t>isValid</a:t>
            </a:r>
            <a:r>
              <a:rPr lang="en-US" sz="1200" dirty="0">
                <a:solidFill>
                  <a:srgbClr val="292934"/>
                </a:solidFill>
                <a:latin typeface="Courier10 BT" panose="02070509030505020404" pitchFamily="49" charset="0"/>
              </a:rPr>
              <a:t>:        true,</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a:t>
            </a:r>
            <a:r>
              <a:rPr lang="en-US" sz="1200" dirty="0" err="1">
                <a:solidFill>
                  <a:srgbClr val="292934"/>
                </a:solidFill>
                <a:latin typeface="Courier10 BT" panose="02070509030505020404" pitchFamily="49" charset="0"/>
              </a:rPr>
              <a:t>cacheEnable</a:t>
            </a:r>
            <a:r>
              <a:rPr lang="en-US" sz="1200" dirty="0">
                <a:solidFill>
                  <a:srgbClr val="292934"/>
                </a:solidFill>
                <a:latin typeface="Courier10 BT" panose="02070509030505020404" pitchFamily="49" charset="0"/>
              </a:rPr>
              <a:t>:    </a:t>
            </a:r>
            <a:r>
              <a:rPr lang="en-US" sz="1200" dirty="0" smtClean="0">
                <a:solidFill>
                  <a:srgbClr val="292934"/>
                </a:solidFill>
                <a:latin typeface="Courier10 BT" panose="02070509030505020404" pitchFamily="49" charset="0"/>
              </a:rPr>
              <a:t>false</a:t>
            </a:r>
            <a:r>
              <a:rPr lang="en-US" sz="1200" dirty="0">
                <a:solidFill>
                  <a:srgbClr val="292934"/>
                </a:solidFill>
                <a:latin typeface="Courier10 BT" panose="02070509030505020404" pitchFamily="49" charset="0"/>
              </a:rPr>
              <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a:t>
            </a:r>
            <a:r>
              <a:rPr lang="en-US" sz="1200" dirty="0" smtClean="0">
                <a:solidFill>
                  <a:srgbClr val="292934"/>
                </a:solidFill>
                <a:latin typeface="Courier10 BT" panose="02070509030505020404" pitchFamily="49" charset="0"/>
              </a:rPr>
              <a:t>};</a:t>
            </a:r>
          </a:p>
          <a:p>
            <a:pPr marL="0" lvl="2"/>
            <a:r>
              <a:rPr lang="en-US" sz="1200" b="1" dirty="0" err="1" smtClean="0">
                <a:solidFill>
                  <a:srgbClr val="2941FF"/>
                </a:solidFill>
                <a:latin typeface="Courier10 BT" panose="02070509030505020404" pitchFamily="49" charset="0"/>
              </a:rPr>
              <a:t>SharedRegion</a:t>
            </a:r>
            <a:r>
              <a:rPr lang="en-US" sz="1200" dirty="0" err="1" smtClean="0">
                <a:solidFill>
                  <a:srgbClr val="292934"/>
                </a:solidFill>
                <a:latin typeface="Courier10 BT" panose="02070509030505020404" pitchFamily="49" charset="0"/>
              </a:rPr>
              <a:t>.setEntryMeta</a:t>
            </a:r>
            <a:r>
              <a:rPr lang="en-US" sz="1200" dirty="0" smtClean="0">
                <a:solidFill>
                  <a:srgbClr val="292934"/>
                </a:solidFill>
                <a:latin typeface="Courier10 BT" panose="02070509030505020404" pitchFamily="49" charset="0"/>
              </a:rPr>
              <a:t>(2, sr2);</a:t>
            </a:r>
            <a:endParaRPr lang="en-US" sz="1200" dirty="0">
              <a:solidFill>
                <a:srgbClr val="292934"/>
              </a:solidFill>
              <a:latin typeface="Courier10 BT" panose="02070509030505020404" pitchFamily="49" charset="0"/>
            </a:endParaRPr>
          </a:p>
        </p:txBody>
      </p:sp>
      <p:sp>
        <p:nvSpPr>
          <p:cNvPr id="22" name="TextBox 21"/>
          <p:cNvSpPr txBox="1"/>
          <p:nvPr/>
        </p:nvSpPr>
        <p:spPr>
          <a:xfrm>
            <a:off x="1367418" y="4184809"/>
            <a:ext cx="5947782" cy="2215991"/>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pPr marL="0" lvl="2"/>
            <a:r>
              <a:rPr lang="en-US" sz="1200" dirty="0" err="1" smtClean="0">
                <a:solidFill>
                  <a:srgbClr val="292934"/>
                </a:solidFill>
                <a:latin typeface="Courier10 BT" panose="02070509030505020404" pitchFamily="49" charset="0"/>
              </a:rPr>
              <a:t>var</a:t>
            </a:r>
            <a:r>
              <a:rPr lang="en-US" sz="1200" dirty="0" smtClean="0">
                <a:solidFill>
                  <a:srgbClr val="292934"/>
                </a:solidFill>
                <a:latin typeface="Courier10 BT" panose="02070509030505020404" pitchFamily="49" charset="0"/>
              </a:rPr>
              <a:t> </a:t>
            </a:r>
            <a:r>
              <a:rPr lang="en-US" sz="1200" b="1" dirty="0" err="1" smtClean="0">
                <a:solidFill>
                  <a:srgbClr val="2941FF"/>
                </a:solidFill>
                <a:latin typeface="Courier10 BT" panose="02070509030505020404" pitchFamily="49" charset="0"/>
              </a:rPr>
              <a:t>SharedRegion</a:t>
            </a:r>
            <a:r>
              <a:rPr lang="en-US" sz="1200" dirty="0" smtClean="0">
                <a:solidFill>
                  <a:srgbClr val="292934"/>
                </a:solidFill>
                <a:latin typeface="Courier10 BT" panose="02070509030505020404" pitchFamily="49" charset="0"/>
              </a:rPr>
              <a:t> = </a:t>
            </a:r>
            <a:r>
              <a:rPr lang="en-US" sz="1200" dirty="0" err="1" smtClean="0">
                <a:solidFill>
                  <a:srgbClr val="292934"/>
                </a:solidFill>
                <a:latin typeface="Courier10 BT" panose="02070509030505020404" pitchFamily="49" charset="0"/>
              </a:rPr>
              <a:t>xdc.useModule</a:t>
            </a:r>
            <a:r>
              <a:rPr lang="en-US" sz="1200" dirty="0" smtClean="0">
                <a:solidFill>
                  <a:srgbClr val="292934"/>
                </a:solidFill>
                <a:latin typeface="Courier10 BT" panose="02070509030505020404" pitchFamily="49" charset="0"/>
              </a:rPr>
              <a:t>('</a:t>
            </a:r>
            <a:r>
              <a:rPr lang="en-US" sz="1200" dirty="0" err="1" smtClean="0">
                <a:solidFill>
                  <a:srgbClr val="0B8000"/>
                </a:solidFill>
                <a:latin typeface="Courier10 BT" panose="02070509030505020404" pitchFamily="49" charset="0"/>
              </a:rPr>
              <a:t>ti.sdo.ipc.SharedRegion</a:t>
            </a:r>
            <a:r>
              <a:rPr lang="en-US" sz="1200" dirty="0">
                <a:solidFill>
                  <a:srgbClr val="292934"/>
                </a:solidFill>
                <a:latin typeface="Courier10 BT" panose="02070509030505020404" pitchFamily="49" charset="0"/>
              </a:rPr>
              <a:t>'</a:t>
            </a:r>
            <a:r>
              <a:rPr lang="en-US" sz="1200" dirty="0" smtClean="0">
                <a:solidFill>
                  <a:srgbClr val="292934"/>
                </a:solidFill>
                <a:latin typeface="Courier10 BT" panose="02070509030505020404" pitchFamily="49" charset="0"/>
              </a:rPr>
              <a:t>);</a:t>
            </a:r>
          </a:p>
          <a:p>
            <a:pPr marL="0" lvl="2"/>
            <a:r>
              <a:rPr lang="en-US" sz="1200" dirty="0" err="1" smtClean="0">
                <a:solidFill>
                  <a:srgbClr val="292934"/>
                </a:solidFill>
                <a:latin typeface="Courier10 BT" panose="02070509030505020404" pitchFamily="49" charset="0"/>
              </a:rPr>
              <a:t>var</a:t>
            </a:r>
            <a:r>
              <a:rPr lang="en-US" sz="1200" dirty="0" smtClean="0">
                <a:solidFill>
                  <a:srgbClr val="292934"/>
                </a:solidFill>
                <a:latin typeface="Courier10 BT" panose="02070509030505020404" pitchFamily="49" charset="0"/>
              </a:rPr>
              <a:t> sr2 = </a:t>
            </a:r>
            <a:r>
              <a:rPr lang="en-US" sz="1200" dirty="0">
                <a:solidFill>
                  <a:srgbClr val="292934"/>
                </a:solidFill>
                <a:latin typeface="Courier10 BT" panose="02070509030505020404" pitchFamily="49" charset="0"/>
              </a:rPr>
              <a:t>new </a:t>
            </a:r>
            <a:r>
              <a:rPr lang="en-US" sz="1200" b="1" dirty="0" err="1">
                <a:solidFill>
                  <a:srgbClr val="2941FF"/>
                </a:solidFill>
                <a:latin typeface="Courier10 BT" panose="02070509030505020404" pitchFamily="49" charset="0"/>
              </a:rPr>
              <a:t>SharedRegion</a:t>
            </a:r>
            <a:r>
              <a:rPr lang="en-US" sz="1200" dirty="0" err="1">
                <a:solidFill>
                  <a:srgbClr val="292934"/>
                </a:solidFill>
                <a:latin typeface="Courier10 BT" panose="02070509030505020404" pitchFamily="49" charset="0"/>
              </a:rPr>
              <a:t>.Entry</a:t>
            </a:r>
            <a:r>
              <a:rPr lang="en-US" sz="1200" dirty="0" smtClean="0">
                <a:solidFill>
                  <a:srgbClr val="292934"/>
                </a:solidFill>
                <a:latin typeface="Courier10 BT" panose="02070509030505020404" pitchFamily="49" charset="0"/>
              </a:rPr>
              <a:t>(</a:t>
            </a:r>
          </a:p>
          <a:p>
            <a:pPr marL="0" lvl="2"/>
            <a:r>
              <a:rPr lang="en-US" sz="1200" dirty="0" smtClean="0">
                <a:solidFill>
                  <a:srgbClr val="292934"/>
                </a:solidFill>
                <a:latin typeface="Courier10 BT" panose="02070509030505020404" pitchFamily="49" charset="0"/>
              </a:rPr>
              <a:t>    {</a:t>
            </a:r>
            <a:r>
              <a:rPr lang="en-US" sz="1200" dirty="0">
                <a:solidFill>
                  <a:srgbClr val="292934"/>
                </a:solidFill>
                <a:latin typeface="Courier10 BT" panose="02070509030505020404" pitchFamily="49" charset="0"/>
              </a:rPr>
              <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name:           "</a:t>
            </a:r>
            <a:r>
              <a:rPr lang="en-US" sz="1200" dirty="0" smtClean="0">
                <a:solidFill>
                  <a:srgbClr val="0B8000"/>
                </a:solidFill>
                <a:latin typeface="Courier10 BT" panose="02070509030505020404" pitchFamily="49" charset="0"/>
              </a:rPr>
              <a:t>SR_2</a:t>
            </a:r>
            <a:r>
              <a:rPr lang="en-US" sz="1200" dirty="0" smtClean="0">
                <a:solidFill>
                  <a:srgbClr val="292934"/>
                </a:solidFill>
                <a:latin typeface="Courier10 BT" panose="02070509030505020404" pitchFamily="49" charset="0"/>
              </a:rPr>
              <a:t>",</a:t>
            </a:r>
            <a:r>
              <a:rPr lang="en-US" sz="1200" dirty="0">
                <a:solidFill>
                  <a:srgbClr val="292934"/>
                </a:solidFill>
                <a:latin typeface="Courier10 BT" panose="02070509030505020404" pitchFamily="49" charset="0"/>
              </a:rPr>
              <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base:           </a:t>
            </a:r>
            <a:r>
              <a:rPr lang="en-US" sz="1200" dirty="0" smtClean="0">
                <a:solidFill>
                  <a:srgbClr val="292934"/>
                </a:solidFill>
                <a:latin typeface="Courier10 BT" panose="02070509030505020404" pitchFamily="49" charset="0"/>
              </a:rPr>
              <a:t>0x80000000,</a:t>
            </a:r>
            <a:r>
              <a:rPr lang="en-US" sz="1200" dirty="0">
                <a:solidFill>
                  <a:srgbClr val="292934"/>
                </a:solidFill>
                <a:latin typeface="Courier10 BT" panose="02070509030505020404" pitchFamily="49" charset="0"/>
              </a:rPr>
              <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a:t>
            </a:r>
            <a:r>
              <a:rPr lang="en-US" sz="1200" dirty="0" err="1">
                <a:solidFill>
                  <a:srgbClr val="292934"/>
                </a:solidFill>
                <a:latin typeface="Courier10 BT" panose="02070509030505020404" pitchFamily="49" charset="0"/>
              </a:rPr>
              <a:t>len</a:t>
            </a:r>
            <a:r>
              <a:rPr lang="en-US" sz="1200" dirty="0">
                <a:solidFill>
                  <a:srgbClr val="292934"/>
                </a:solidFill>
                <a:latin typeface="Courier10 BT" panose="02070509030505020404" pitchFamily="49" charset="0"/>
              </a:rPr>
              <a:t>:            </a:t>
            </a:r>
            <a:r>
              <a:rPr lang="en-US" sz="1200" dirty="0" smtClean="0">
                <a:solidFill>
                  <a:srgbClr val="292934"/>
                </a:solidFill>
                <a:latin typeface="Courier10 BT" panose="02070509030505020404" pitchFamily="49" charset="0"/>
              </a:rPr>
              <a:t>0x400000,</a:t>
            </a:r>
            <a:r>
              <a:rPr lang="en-US" sz="1200" dirty="0">
                <a:solidFill>
                  <a:srgbClr val="292934"/>
                </a:solidFill>
                <a:latin typeface="Courier10 BT" panose="02070509030505020404" pitchFamily="49" charset="0"/>
              </a:rPr>
              <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a:t>
            </a:r>
            <a:r>
              <a:rPr lang="en-US" sz="1200" dirty="0" err="1">
                <a:solidFill>
                  <a:srgbClr val="292934"/>
                </a:solidFill>
                <a:latin typeface="Courier10 BT" panose="02070509030505020404" pitchFamily="49" charset="0"/>
              </a:rPr>
              <a:t>ownerProcId</a:t>
            </a:r>
            <a:r>
              <a:rPr lang="en-US" sz="1200" dirty="0">
                <a:solidFill>
                  <a:srgbClr val="292934"/>
                </a:solidFill>
                <a:latin typeface="Courier10 BT" panose="02070509030505020404" pitchFamily="49" charset="0"/>
              </a:rPr>
              <a:t>:    0,</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a:t>
            </a:r>
            <a:r>
              <a:rPr lang="en-US" sz="1200" dirty="0" err="1">
                <a:solidFill>
                  <a:srgbClr val="292934"/>
                </a:solidFill>
                <a:latin typeface="Courier10 BT" panose="02070509030505020404" pitchFamily="49" charset="0"/>
              </a:rPr>
              <a:t>isValid</a:t>
            </a:r>
            <a:r>
              <a:rPr lang="en-US" sz="1200" dirty="0">
                <a:solidFill>
                  <a:srgbClr val="292934"/>
                </a:solidFill>
                <a:latin typeface="Courier10 BT" panose="02070509030505020404" pitchFamily="49" charset="0"/>
              </a:rPr>
              <a:t>:        true,</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a:t>
            </a:r>
            <a:r>
              <a:rPr lang="en-US" sz="1200" dirty="0" err="1">
                <a:solidFill>
                  <a:srgbClr val="292934"/>
                </a:solidFill>
                <a:latin typeface="Courier10 BT" panose="02070509030505020404" pitchFamily="49" charset="0"/>
              </a:rPr>
              <a:t>cacheEnable</a:t>
            </a:r>
            <a:r>
              <a:rPr lang="en-US" sz="1200" dirty="0">
                <a:solidFill>
                  <a:srgbClr val="292934"/>
                </a:solidFill>
                <a:latin typeface="Courier10 BT" panose="02070509030505020404" pitchFamily="49" charset="0"/>
              </a:rPr>
              <a:t>:    </a:t>
            </a:r>
            <a:r>
              <a:rPr lang="en-US" sz="1200" dirty="0" smtClean="0">
                <a:solidFill>
                  <a:srgbClr val="292934"/>
                </a:solidFill>
                <a:latin typeface="Courier10 BT" panose="02070509030505020404" pitchFamily="49" charset="0"/>
              </a:rPr>
              <a:t>false</a:t>
            </a:r>
            <a:r>
              <a:rPr lang="en-US" sz="1200" dirty="0">
                <a:solidFill>
                  <a:srgbClr val="292934"/>
                </a:solidFill>
                <a:latin typeface="Courier10 BT" panose="02070509030505020404" pitchFamily="49" charset="0"/>
              </a:rPr>
              <a:t/>
            </a:r>
            <a:br>
              <a:rPr lang="en-US" sz="1200" dirty="0">
                <a:solidFill>
                  <a:srgbClr val="292934"/>
                </a:solidFill>
                <a:latin typeface="Courier10 BT" panose="02070509030505020404" pitchFamily="49" charset="0"/>
              </a:rPr>
            </a:br>
            <a:r>
              <a:rPr lang="en-US" sz="1200" dirty="0">
                <a:solidFill>
                  <a:srgbClr val="292934"/>
                </a:solidFill>
                <a:latin typeface="Courier10 BT" panose="02070509030505020404" pitchFamily="49" charset="0"/>
              </a:rPr>
              <a:t>    </a:t>
            </a:r>
            <a:r>
              <a:rPr lang="en-US" sz="1200" dirty="0" smtClean="0">
                <a:solidFill>
                  <a:srgbClr val="292934"/>
                </a:solidFill>
                <a:latin typeface="Courier10 BT" panose="02070509030505020404" pitchFamily="49" charset="0"/>
              </a:rPr>
              <a:t>};</a:t>
            </a:r>
          </a:p>
          <a:p>
            <a:pPr marL="0" lvl="2"/>
            <a:r>
              <a:rPr lang="en-US" sz="1200" b="1" dirty="0" err="1" smtClean="0">
                <a:solidFill>
                  <a:srgbClr val="2941FF"/>
                </a:solidFill>
                <a:latin typeface="Courier10 BT" panose="02070509030505020404" pitchFamily="49" charset="0"/>
              </a:rPr>
              <a:t>SharedRegion</a:t>
            </a:r>
            <a:r>
              <a:rPr lang="en-US" sz="1200" dirty="0" err="1" smtClean="0">
                <a:solidFill>
                  <a:srgbClr val="292934"/>
                </a:solidFill>
                <a:latin typeface="Courier10 BT" panose="02070509030505020404" pitchFamily="49" charset="0"/>
              </a:rPr>
              <a:t>.setEntryMeta</a:t>
            </a:r>
            <a:r>
              <a:rPr lang="en-US" sz="1200" dirty="0" smtClean="0">
                <a:solidFill>
                  <a:srgbClr val="292934"/>
                </a:solidFill>
                <a:latin typeface="Courier10 BT" panose="02070509030505020404" pitchFamily="49" charset="0"/>
              </a:rPr>
              <a:t>(2, sr2);</a:t>
            </a:r>
            <a:endParaRPr lang="en-US" sz="1200" dirty="0">
              <a:solidFill>
                <a:srgbClr val="292934"/>
              </a:solidFill>
              <a:latin typeface="Courier10 BT" panose="02070509030505020404" pitchFamily="49" charset="0"/>
            </a:endParaRPr>
          </a:p>
        </p:txBody>
      </p:sp>
      <p:sp>
        <p:nvSpPr>
          <p:cNvPr id="2" name="Slide Number Placeholder 1"/>
          <p:cNvSpPr>
            <a:spLocks noGrp="1"/>
          </p:cNvSpPr>
          <p:nvPr>
            <p:ph type="sldNum" sz="quarter" idx="12"/>
          </p:nvPr>
        </p:nvSpPr>
        <p:spPr/>
        <p:txBody>
          <a:bodyPr/>
          <a:lstStyle/>
          <a:p>
            <a:fld id="{A97B22F1-799A-47A3-B766-9721632424EC}" type="slidenum">
              <a:rPr lang="en-US" smtClean="0"/>
              <a:pPr/>
              <a:t>51</a:t>
            </a:fld>
            <a:endParaRPr lang="en-US"/>
          </a:p>
        </p:txBody>
      </p:sp>
    </p:spTree>
    <p:extLst>
      <p:ext uri="{BB962C8B-B14F-4D97-AF65-F5344CB8AC3E}">
        <p14:creationId xmlns:p14="http://schemas.microsoft.com/office/powerpoint/2010/main" val="1051106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SharedRegion</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25" name="TextBox 24"/>
          <p:cNvSpPr txBox="1"/>
          <p:nvPr/>
        </p:nvSpPr>
        <p:spPr>
          <a:xfrm>
            <a:off x="228600" y="2051209"/>
            <a:ext cx="4460195" cy="2215991"/>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r>
              <a:rPr lang="en-US" sz="1200" dirty="0" smtClean="0">
                <a:solidFill>
                  <a:srgbClr val="292934"/>
                </a:solidFill>
                <a:latin typeface="Courier10 BT" panose="02070509030505020404" pitchFamily="49" charset="0"/>
                <a:cs typeface="Courier New" pitchFamily="49" charset="0"/>
              </a:rPr>
              <a:t>#include &lt;</a:t>
            </a:r>
            <a:r>
              <a:rPr lang="en-US" sz="1200" dirty="0" err="1" smtClean="0">
                <a:solidFill>
                  <a:srgbClr val="292934"/>
                </a:solidFill>
                <a:latin typeface="Courier10 BT" panose="02070509030505020404" pitchFamily="49" charset="0"/>
                <a:cs typeface="Courier New" pitchFamily="49" charset="0"/>
              </a:rPr>
              <a:t>xdc</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std.h</a:t>
            </a:r>
            <a:r>
              <a:rPr lang="en-US" sz="1200" dirty="0" smtClean="0">
                <a:solidFill>
                  <a:srgbClr val="292934"/>
                </a:solidFill>
                <a:latin typeface="Courier10 BT" panose="02070509030505020404" pitchFamily="49" charset="0"/>
                <a:cs typeface="Courier New" pitchFamily="49" charset="0"/>
              </a:rPr>
              <a:t>&gt;</a:t>
            </a:r>
          </a:p>
          <a:p>
            <a:r>
              <a:rPr lang="en-US" sz="1200" dirty="0" smtClean="0">
                <a:solidFill>
                  <a:srgbClr val="292934"/>
                </a:solidFill>
                <a:latin typeface="Courier10 BT" panose="02070509030505020404" pitchFamily="49" charset="0"/>
                <a:cs typeface="Courier New" pitchFamily="49" charset="0"/>
              </a:rPr>
              <a:t>#include &lt;</a:t>
            </a:r>
            <a:r>
              <a:rPr lang="en-US" sz="1200" dirty="0" err="1" smtClean="0">
                <a:solidFill>
                  <a:srgbClr val="292934"/>
                </a:solidFill>
                <a:latin typeface="Courier10 BT" panose="02070509030505020404" pitchFamily="49" charset="0"/>
                <a:cs typeface="Courier New" pitchFamily="49" charset="0"/>
              </a:rPr>
              <a:t>ti</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ipc</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SharedRegion.h</a:t>
            </a:r>
            <a:r>
              <a:rPr lang="en-US" sz="1200" dirty="0" smtClean="0">
                <a:solidFill>
                  <a:srgbClr val="292934"/>
                </a:solidFill>
                <a:latin typeface="Courier10 BT" panose="02070509030505020404" pitchFamily="49" charset="0"/>
                <a:cs typeface="Courier New" pitchFamily="49" charset="0"/>
              </a:rPr>
              <a:t>&gt;</a:t>
            </a:r>
          </a:p>
          <a:p>
            <a:endParaRPr lang="en-US" sz="1200" dirty="0">
              <a:solidFill>
                <a:srgbClr val="292934"/>
              </a:solidFill>
              <a:latin typeface="Courier10 BT" panose="02070509030505020404" pitchFamily="49" charset="0"/>
              <a:cs typeface="Courier New" pitchFamily="49" charset="0"/>
            </a:endParaRPr>
          </a:p>
          <a:p>
            <a:r>
              <a:rPr lang="en-US" sz="1200" dirty="0" err="1" smtClean="0">
                <a:solidFill>
                  <a:srgbClr val="292934"/>
                </a:solidFill>
                <a:latin typeface="Courier10 BT" panose="02070509030505020404" pitchFamily="49" charset="0"/>
                <a:cs typeface="Courier New" pitchFamily="49" charset="0"/>
              </a:rPr>
              <a:t>Ptr</a:t>
            </a:r>
            <a:r>
              <a:rPr lang="en-US" sz="1200" dirty="0" smtClean="0">
                <a:solidFill>
                  <a:srgbClr val="292934"/>
                </a:solidFill>
                <a:latin typeface="Courier10 BT" panose="02070509030505020404" pitchFamily="49" charset="0"/>
                <a:cs typeface="Courier New" pitchFamily="49" charset="0"/>
              </a:rPr>
              <a:t> </a:t>
            </a:r>
            <a:r>
              <a:rPr lang="en-US" sz="1200" dirty="0" err="1" smtClean="0">
                <a:solidFill>
                  <a:srgbClr val="292934"/>
                </a:solidFill>
                <a:latin typeface="Courier10 BT" panose="02070509030505020404" pitchFamily="49" charset="0"/>
                <a:cs typeface="Courier New" pitchFamily="49" charset="0"/>
              </a:rPr>
              <a:t>ptr</a:t>
            </a:r>
            <a:r>
              <a:rPr lang="en-US" sz="1200" dirty="0" smtClean="0">
                <a:solidFill>
                  <a:srgbClr val="292934"/>
                </a:solidFill>
                <a:latin typeface="Courier10 BT" panose="02070509030505020404" pitchFamily="49" charset="0"/>
                <a:cs typeface="Courier New" pitchFamily="49" charset="0"/>
              </a:rPr>
              <a:t> = 0xA0004000;</a:t>
            </a:r>
          </a:p>
          <a:p>
            <a:r>
              <a:rPr lang="en-US" sz="1200" dirty="0" err="1" smtClean="0">
                <a:solidFill>
                  <a:srgbClr val="292934"/>
                </a:solidFill>
                <a:latin typeface="Courier10 BT" panose="02070509030505020404" pitchFamily="49" charset="0"/>
                <a:cs typeface="Courier New" pitchFamily="49" charset="0"/>
              </a:rPr>
              <a:t>SRPtr</a:t>
            </a:r>
            <a:r>
              <a:rPr lang="en-US" sz="1200" dirty="0" smtClean="0">
                <a:solidFill>
                  <a:srgbClr val="292934"/>
                </a:solidFill>
                <a:latin typeface="Courier10 BT" panose="02070509030505020404" pitchFamily="49" charset="0"/>
                <a:cs typeface="Courier New" pitchFamily="49" charset="0"/>
              </a:rPr>
              <a:t> </a:t>
            </a:r>
            <a:r>
              <a:rPr lang="en-US" sz="1200" dirty="0" err="1" smtClean="0">
                <a:solidFill>
                  <a:srgbClr val="292934"/>
                </a:solidFill>
                <a:latin typeface="Courier10 BT" panose="02070509030505020404" pitchFamily="49" charset="0"/>
                <a:cs typeface="Courier New" pitchFamily="49" charset="0"/>
              </a:rPr>
              <a:t>srptr</a:t>
            </a:r>
            <a:r>
              <a:rPr lang="en-US" sz="1200" dirty="0" smtClean="0">
                <a:solidFill>
                  <a:srgbClr val="292934"/>
                </a:solidFill>
                <a:latin typeface="Courier10 BT" panose="02070509030505020404" pitchFamily="49" charset="0"/>
                <a:cs typeface="Courier New" pitchFamily="49" charset="0"/>
              </a:rPr>
              <a:t> = </a:t>
            </a:r>
            <a:r>
              <a:rPr lang="en-US" sz="1200" b="1" dirty="0" err="1" smtClean="0">
                <a:solidFill>
                  <a:srgbClr val="2941FF"/>
                </a:solidFill>
                <a:latin typeface="Courier10 BT" panose="02070509030505020404" pitchFamily="49" charset="0"/>
                <a:cs typeface="Courier New" pitchFamily="49" charset="0"/>
              </a:rPr>
              <a:t>SharedRegion_getSRPtr</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ptr</a:t>
            </a:r>
            <a:r>
              <a:rPr lang="en-US" sz="1200" dirty="0" smtClean="0">
                <a:solidFill>
                  <a:srgbClr val="292934"/>
                </a:solidFill>
                <a:latin typeface="Courier10 BT" panose="02070509030505020404" pitchFamily="49" charset="0"/>
                <a:cs typeface="Courier New" pitchFamily="49" charset="0"/>
              </a:rPr>
              <a:t>, 2);</a:t>
            </a:r>
          </a:p>
          <a:p>
            <a:endParaRPr lang="en-US" sz="1200" dirty="0">
              <a:solidFill>
                <a:srgbClr val="292934"/>
              </a:solidFill>
              <a:latin typeface="Courier10 BT" panose="02070509030505020404" pitchFamily="49" charset="0"/>
              <a:cs typeface="Courier New" pitchFamily="49" charset="0"/>
            </a:endParaRPr>
          </a:p>
          <a:p>
            <a:r>
              <a:rPr lang="en-US" sz="1200" dirty="0" smtClean="0">
                <a:solidFill>
                  <a:srgbClr val="0B8000"/>
                </a:solidFill>
                <a:latin typeface="Courier10 BT" panose="02070509030505020404" pitchFamily="49" charset="0"/>
                <a:cs typeface="Courier New" pitchFamily="49" charset="0"/>
              </a:rPr>
              <a:t>/* Write </a:t>
            </a:r>
            <a:r>
              <a:rPr lang="en-US" sz="1200" dirty="0" err="1" smtClean="0">
                <a:solidFill>
                  <a:srgbClr val="0B8000"/>
                </a:solidFill>
                <a:latin typeface="Courier10 BT" panose="02070509030505020404" pitchFamily="49" charset="0"/>
                <a:cs typeface="Courier New" pitchFamily="49" charset="0"/>
              </a:rPr>
              <a:t>SRPtr</a:t>
            </a:r>
            <a:r>
              <a:rPr lang="en-US" sz="1200" dirty="0" smtClean="0">
                <a:solidFill>
                  <a:srgbClr val="0B8000"/>
                </a:solidFill>
                <a:latin typeface="Courier10 BT" panose="02070509030505020404" pitchFamily="49" charset="0"/>
                <a:cs typeface="Courier New" pitchFamily="49" charset="0"/>
              </a:rPr>
              <a:t> into message payload</a:t>
            </a:r>
          </a:p>
          <a:p>
            <a:r>
              <a:rPr lang="en-US" sz="1200" dirty="0">
                <a:solidFill>
                  <a:srgbClr val="0B8000"/>
                </a:solidFill>
                <a:latin typeface="Courier10 BT" panose="02070509030505020404" pitchFamily="49" charset="0"/>
                <a:cs typeface="Courier New" pitchFamily="49" charset="0"/>
              </a:rPr>
              <a:t> </a:t>
            </a:r>
            <a:r>
              <a:rPr lang="en-US" sz="1200" dirty="0" smtClean="0">
                <a:solidFill>
                  <a:srgbClr val="0B8000"/>
                </a:solidFill>
                <a:latin typeface="Courier10 BT" panose="02070509030505020404" pitchFamily="49" charset="0"/>
                <a:cs typeface="Courier New" pitchFamily="49" charset="0"/>
              </a:rPr>
              <a:t>* and send message to DSP.</a:t>
            </a:r>
          </a:p>
          <a:p>
            <a:r>
              <a:rPr lang="en-US" sz="1200" dirty="0">
                <a:solidFill>
                  <a:srgbClr val="0B8000"/>
                </a:solidFill>
                <a:latin typeface="Courier10 BT" panose="02070509030505020404" pitchFamily="49" charset="0"/>
                <a:cs typeface="Courier New" pitchFamily="49" charset="0"/>
              </a:rPr>
              <a:t> </a:t>
            </a:r>
            <a:r>
              <a:rPr lang="en-US" sz="1200" dirty="0" smtClean="0">
                <a:solidFill>
                  <a:srgbClr val="0B8000"/>
                </a:solidFill>
                <a:latin typeface="Courier10 BT" panose="02070509030505020404" pitchFamily="49" charset="0"/>
                <a:cs typeface="Courier New" pitchFamily="49" charset="0"/>
              </a:rPr>
              <a:t>*/</a:t>
            </a:r>
          </a:p>
          <a:p>
            <a:r>
              <a:rPr lang="en-US" sz="1200" dirty="0" err="1" smtClean="0">
                <a:solidFill>
                  <a:srgbClr val="292934"/>
                </a:solidFill>
                <a:latin typeface="Courier10 BT" panose="02070509030505020404" pitchFamily="49" charset="0"/>
                <a:cs typeface="Courier New" pitchFamily="49" charset="0"/>
              </a:rPr>
              <a:t>msg</a:t>
            </a:r>
            <a:r>
              <a:rPr lang="en-US" sz="1200" dirty="0" smtClean="0">
                <a:solidFill>
                  <a:srgbClr val="292934"/>
                </a:solidFill>
                <a:latin typeface="Courier10 BT" panose="02070509030505020404" pitchFamily="49" charset="0"/>
                <a:cs typeface="Courier New" pitchFamily="49" charset="0"/>
              </a:rPr>
              <a:t>-&gt;</a:t>
            </a:r>
            <a:r>
              <a:rPr lang="en-US" sz="1200" dirty="0" err="1" smtClean="0">
                <a:solidFill>
                  <a:srgbClr val="292934"/>
                </a:solidFill>
                <a:latin typeface="Courier10 BT" panose="02070509030505020404" pitchFamily="49" charset="0"/>
                <a:cs typeface="Courier New" pitchFamily="49" charset="0"/>
              </a:rPr>
              <a:t>srptr</a:t>
            </a:r>
            <a:r>
              <a:rPr lang="en-US" sz="1200" dirty="0" smtClean="0">
                <a:solidFill>
                  <a:srgbClr val="292934"/>
                </a:solidFill>
                <a:latin typeface="Courier10 BT" panose="02070509030505020404" pitchFamily="49" charset="0"/>
                <a:cs typeface="Courier New" pitchFamily="49" charset="0"/>
              </a:rPr>
              <a:t> = </a:t>
            </a:r>
            <a:r>
              <a:rPr lang="en-US" sz="1200" dirty="0" err="1" smtClean="0">
                <a:solidFill>
                  <a:srgbClr val="292934"/>
                </a:solidFill>
                <a:latin typeface="Courier10 BT" panose="02070509030505020404" pitchFamily="49" charset="0"/>
                <a:cs typeface="Courier New" pitchFamily="49" charset="0"/>
              </a:rPr>
              <a:t>srptr</a:t>
            </a:r>
            <a:r>
              <a:rPr lang="en-US" sz="1200" dirty="0" smtClean="0">
                <a:solidFill>
                  <a:srgbClr val="292934"/>
                </a:solidFill>
                <a:latin typeface="Courier10 BT" panose="02070509030505020404" pitchFamily="49" charset="0"/>
                <a:cs typeface="Courier New" pitchFamily="49" charset="0"/>
              </a:rPr>
              <a:t>;</a:t>
            </a:r>
          </a:p>
          <a:p>
            <a:r>
              <a:rPr lang="en-US" sz="1200" dirty="0" err="1" smtClean="0">
                <a:solidFill>
                  <a:srgbClr val="292934"/>
                </a:solidFill>
                <a:latin typeface="Courier10 BT" panose="02070509030505020404" pitchFamily="49" charset="0"/>
                <a:cs typeface="Courier New" pitchFamily="49" charset="0"/>
              </a:rPr>
              <a:t>MessageQ_put</a:t>
            </a:r>
            <a:r>
              <a:rPr lang="en-US" sz="1200" dirty="0" smtClean="0">
                <a:solidFill>
                  <a:srgbClr val="292934"/>
                </a:solidFill>
                <a:latin typeface="Courier10 BT" panose="02070509030505020404" pitchFamily="49" charset="0"/>
                <a:cs typeface="Courier New" pitchFamily="49" charset="0"/>
              </a:rPr>
              <a:t>(q, </a:t>
            </a:r>
            <a:r>
              <a:rPr lang="en-US" sz="1200" dirty="0" err="1" smtClean="0">
                <a:solidFill>
                  <a:srgbClr val="292934"/>
                </a:solidFill>
                <a:latin typeface="Courier10 BT" panose="02070509030505020404" pitchFamily="49" charset="0"/>
                <a:cs typeface="Courier New" pitchFamily="49" charset="0"/>
              </a:rPr>
              <a:t>msg</a:t>
            </a:r>
            <a:r>
              <a:rPr lang="en-US" sz="1200" dirty="0" smtClean="0">
                <a:solidFill>
                  <a:srgbClr val="292934"/>
                </a:solidFill>
                <a:latin typeface="Courier10 BT" panose="02070509030505020404" pitchFamily="49" charset="0"/>
                <a:cs typeface="Courier New" pitchFamily="49" charset="0"/>
              </a:rPr>
              <a:t>);</a:t>
            </a:r>
          </a:p>
        </p:txBody>
      </p:sp>
      <p:sp>
        <p:nvSpPr>
          <p:cNvPr id="30" name="TextBox 29"/>
          <p:cNvSpPr txBox="1"/>
          <p:nvPr/>
        </p:nvSpPr>
        <p:spPr>
          <a:xfrm>
            <a:off x="5029200" y="2057400"/>
            <a:ext cx="3902350" cy="2585323"/>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r>
              <a:rPr lang="en-US" sz="1200" dirty="0" smtClean="0">
                <a:solidFill>
                  <a:srgbClr val="292934"/>
                </a:solidFill>
                <a:latin typeface="Courier10 BT" panose="02070509030505020404" pitchFamily="49" charset="0"/>
                <a:cs typeface="Courier New" pitchFamily="49" charset="0"/>
              </a:rPr>
              <a:t>#include &lt;</a:t>
            </a:r>
            <a:r>
              <a:rPr lang="en-US" sz="1200" dirty="0" err="1" smtClean="0">
                <a:solidFill>
                  <a:srgbClr val="292934"/>
                </a:solidFill>
                <a:latin typeface="Courier10 BT" panose="02070509030505020404" pitchFamily="49" charset="0"/>
                <a:cs typeface="Courier New" pitchFamily="49" charset="0"/>
              </a:rPr>
              <a:t>xdc</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std.h</a:t>
            </a:r>
            <a:r>
              <a:rPr lang="en-US" sz="1200" dirty="0" smtClean="0">
                <a:solidFill>
                  <a:srgbClr val="292934"/>
                </a:solidFill>
                <a:latin typeface="Courier10 BT" panose="02070509030505020404" pitchFamily="49" charset="0"/>
                <a:cs typeface="Courier New" pitchFamily="49" charset="0"/>
              </a:rPr>
              <a:t>&gt;</a:t>
            </a:r>
          </a:p>
          <a:p>
            <a:r>
              <a:rPr lang="en-US" sz="1200" dirty="0" smtClean="0">
                <a:solidFill>
                  <a:srgbClr val="292934"/>
                </a:solidFill>
                <a:latin typeface="Courier10 BT" panose="02070509030505020404" pitchFamily="49" charset="0"/>
                <a:cs typeface="Courier New" pitchFamily="49" charset="0"/>
              </a:rPr>
              <a:t>#include &lt;</a:t>
            </a:r>
            <a:r>
              <a:rPr lang="en-US" sz="1200" dirty="0" err="1" smtClean="0">
                <a:solidFill>
                  <a:srgbClr val="292934"/>
                </a:solidFill>
                <a:latin typeface="Courier10 BT" panose="02070509030505020404" pitchFamily="49" charset="0"/>
                <a:cs typeface="Courier New" pitchFamily="49" charset="0"/>
              </a:rPr>
              <a:t>ti</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ipc</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SharedRegion.h</a:t>
            </a:r>
            <a:r>
              <a:rPr lang="en-US" sz="1200" dirty="0" smtClean="0">
                <a:solidFill>
                  <a:srgbClr val="292934"/>
                </a:solidFill>
                <a:latin typeface="Courier10 BT" panose="02070509030505020404" pitchFamily="49" charset="0"/>
                <a:cs typeface="Courier New" pitchFamily="49" charset="0"/>
              </a:rPr>
              <a:t>&gt;</a:t>
            </a:r>
          </a:p>
          <a:p>
            <a:endParaRPr lang="en-US" sz="1200" dirty="0">
              <a:solidFill>
                <a:srgbClr val="292934"/>
              </a:solidFill>
              <a:latin typeface="Courier10 BT" panose="02070509030505020404" pitchFamily="49" charset="0"/>
              <a:cs typeface="Courier New" pitchFamily="49" charset="0"/>
            </a:endParaRPr>
          </a:p>
          <a:p>
            <a:r>
              <a:rPr lang="en-US" sz="1200" dirty="0">
                <a:solidFill>
                  <a:srgbClr val="0B8000"/>
                </a:solidFill>
                <a:latin typeface="Courier10 BT" panose="02070509030505020404" pitchFamily="49" charset="0"/>
                <a:cs typeface="Courier New" pitchFamily="49" charset="0"/>
              </a:rPr>
              <a:t>/* </a:t>
            </a:r>
            <a:r>
              <a:rPr lang="en-US" sz="1200" dirty="0" smtClean="0">
                <a:solidFill>
                  <a:srgbClr val="0B8000"/>
                </a:solidFill>
                <a:latin typeface="Courier10 BT" panose="02070509030505020404" pitchFamily="49" charset="0"/>
                <a:cs typeface="Courier New" pitchFamily="49" charset="0"/>
              </a:rPr>
              <a:t> Receive message, translate</a:t>
            </a:r>
          </a:p>
          <a:p>
            <a:r>
              <a:rPr lang="en-US" sz="1200" dirty="0">
                <a:solidFill>
                  <a:srgbClr val="0B8000"/>
                </a:solidFill>
                <a:latin typeface="Courier10 BT" panose="02070509030505020404" pitchFamily="49" charset="0"/>
                <a:cs typeface="Courier New" pitchFamily="49" charset="0"/>
              </a:rPr>
              <a:t> </a:t>
            </a:r>
            <a:r>
              <a:rPr lang="en-US" sz="1200" dirty="0" smtClean="0">
                <a:solidFill>
                  <a:srgbClr val="0B8000"/>
                </a:solidFill>
                <a:latin typeface="Courier10 BT" panose="02070509030505020404" pitchFamily="49" charset="0"/>
                <a:cs typeface="Courier New" pitchFamily="49" charset="0"/>
              </a:rPr>
              <a:t>*  embedded </a:t>
            </a:r>
            <a:r>
              <a:rPr lang="en-US" sz="1200" dirty="0" err="1" smtClean="0">
                <a:solidFill>
                  <a:srgbClr val="0B8000"/>
                </a:solidFill>
                <a:latin typeface="Courier10 BT" panose="02070509030505020404" pitchFamily="49" charset="0"/>
                <a:cs typeface="Courier New" pitchFamily="49" charset="0"/>
              </a:rPr>
              <a:t>SRPtr</a:t>
            </a:r>
            <a:r>
              <a:rPr lang="en-US" sz="1200" dirty="0" smtClean="0">
                <a:solidFill>
                  <a:srgbClr val="0B8000"/>
                </a:solidFill>
                <a:latin typeface="Courier10 BT" panose="02070509030505020404" pitchFamily="49" charset="0"/>
                <a:cs typeface="Courier New" pitchFamily="49" charset="0"/>
              </a:rPr>
              <a:t> into local pointer.</a:t>
            </a:r>
            <a:endParaRPr lang="en-US" sz="1200" dirty="0">
              <a:solidFill>
                <a:srgbClr val="0B8000"/>
              </a:solidFill>
              <a:latin typeface="Courier10 BT" panose="02070509030505020404" pitchFamily="49" charset="0"/>
              <a:cs typeface="Courier New" pitchFamily="49" charset="0"/>
            </a:endParaRPr>
          </a:p>
          <a:p>
            <a:r>
              <a:rPr lang="en-US" sz="1200" dirty="0">
                <a:solidFill>
                  <a:srgbClr val="0B8000"/>
                </a:solidFill>
                <a:latin typeface="Courier10 BT" panose="02070509030505020404" pitchFamily="49" charset="0"/>
                <a:cs typeface="Courier New" pitchFamily="49" charset="0"/>
              </a:rPr>
              <a:t> */</a:t>
            </a:r>
          </a:p>
          <a:p>
            <a:r>
              <a:rPr lang="en-US" sz="1200" dirty="0" err="1" smtClean="0">
                <a:solidFill>
                  <a:srgbClr val="292934"/>
                </a:solidFill>
                <a:latin typeface="Courier10 BT" panose="02070509030505020404" pitchFamily="49" charset="0"/>
                <a:cs typeface="Courier New" pitchFamily="49" charset="0"/>
              </a:rPr>
              <a:t>MessageQ_get</a:t>
            </a:r>
            <a:r>
              <a:rPr lang="en-US" sz="1200" dirty="0" smtClean="0">
                <a:solidFill>
                  <a:srgbClr val="292934"/>
                </a:solidFill>
                <a:latin typeface="Courier10 BT" panose="02070509030505020404" pitchFamily="49" charset="0"/>
                <a:cs typeface="Courier New" pitchFamily="49" charset="0"/>
              </a:rPr>
              <a:t>(q, &amp;</a:t>
            </a:r>
            <a:r>
              <a:rPr lang="en-US" sz="1200" dirty="0" err="1" smtClean="0">
                <a:solidFill>
                  <a:srgbClr val="292934"/>
                </a:solidFill>
                <a:latin typeface="Courier10 BT" panose="02070509030505020404" pitchFamily="49" charset="0"/>
                <a:cs typeface="Courier New" pitchFamily="49" charset="0"/>
              </a:rPr>
              <a:t>msg</a:t>
            </a:r>
            <a:r>
              <a:rPr lang="en-US" sz="1200" dirty="0" smtClean="0">
                <a:solidFill>
                  <a:srgbClr val="292934"/>
                </a:solidFill>
                <a:latin typeface="Courier10 BT" panose="02070509030505020404" pitchFamily="49" charset="0"/>
                <a:cs typeface="Courier New" pitchFamily="49" charset="0"/>
              </a:rPr>
              <a:t>);</a:t>
            </a:r>
          </a:p>
          <a:p>
            <a:endParaRPr lang="en-US" sz="1200" dirty="0" smtClean="0">
              <a:solidFill>
                <a:srgbClr val="292934"/>
              </a:solidFill>
              <a:latin typeface="Courier10 BT" panose="02070509030505020404" pitchFamily="49" charset="0"/>
              <a:cs typeface="Courier New" pitchFamily="49" charset="0"/>
            </a:endParaRPr>
          </a:p>
          <a:p>
            <a:r>
              <a:rPr lang="en-US" sz="1200" dirty="0" err="1" smtClean="0">
                <a:solidFill>
                  <a:srgbClr val="292934"/>
                </a:solidFill>
                <a:latin typeface="Courier10 BT" panose="02070509030505020404" pitchFamily="49" charset="0"/>
                <a:cs typeface="Courier New" pitchFamily="49" charset="0"/>
              </a:rPr>
              <a:t>SRPtr</a:t>
            </a:r>
            <a:r>
              <a:rPr lang="en-US" sz="1200" dirty="0" smtClean="0">
                <a:solidFill>
                  <a:srgbClr val="292934"/>
                </a:solidFill>
                <a:latin typeface="Courier10 BT" panose="02070509030505020404" pitchFamily="49" charset="0"/>
                <a:cs typeface="Courier New" pitchFamily="49" charset="0"/>
              </a:rPr>
              <a:t> </a:t>
            </a:r>
            <a:r>
              <a:rPr lang="en-US" sz="1200" dirty="0" err="1" smtClean="0">
                <a:solidFill>
                  <a:srgbClr val="292934"/>
                </a:solidFill>
                <a:latin typeface="Courier10 BT" panose="02070509030505020404" pitchFamily="49" charset="0"/>
                <a:cs typeface="Courier New" pitchFamily="49" charset="0"/>
              </a:rPr>
              <a:t>srptr</a:t>
            </a:r>
            <a:r>
              <a:rPr lang="en-US" sz="1200" dirty="0" smtClean="0">
                <a:solidFill>
                  <a:srgbClr val="292934"/>
                </a:solidFill>
                <a:latin typeface="Courier10 BT" panose="02070509030505020404" pitchFamily="49" charset="0"/>
                <a:cs typeface="Courier New" pitchFamily="49" charset="0"/>
              </a:rPr>
              <a:t> = </a:t>
            </a:r>
            <a:r>
              <a:rPr lang="en-US" sz="1200" dirty="0" err="1" smtClean="0">
                <a:solidFill>
                  <a:srgbClr val="292934"/>
                </a:solidFill>
                <a:latin typeface="Courier10 BT" panose="02070509030505020404" pitchFamily="49" charset="0"/>
                <a:cs typeface="Courier New" pitchFamily="49" charset="0"/>
              </a:rPr>
              <a:t>msg</a:t>
            </a:r>
            <a:r>
              <a:rPr lang="en-US" sz="1200" dirty="0" smtClean="0">
                <a:solidFill>
                  <a:srgbClr val="292934"/>
                </a:solidFill>
                <a:latin typeface="Courier10 BT" panose="02070509030505020404" pitchFamily="49" charset="0"/>
                <a:cs typeface="Courier New" pitchFamily="49" charset="0"/>
              </a:rPr>
              <a:t>-&gt;</a:t>
            </a:r>
            <a:r>
              <a:rPr lang="en-US" sz="1200" dirty="0" err="1" smtClean="0">
                <a:solidFill>
                  <a:srgbClr val="292934"/>
                </a:solidFill>
                <a:latin typeface="Courier10 BT" panose="02070509030505020404" pitchFamily="49" charset="0"/>
                <a:cs typeface="Courier New" pitchFamily="49" charset="0"/>
              </a:rPr>
              <a:t>srptr</a:t>
            </a:r>
            <a:r>
              <a:rPr lang="en-US" sz="1200" dirty="0" smtClean="0">
                <a:solidFill>
                  <a:srgbClr val="292934"/>
                </a:solidFill>
                <a:latin typeface="Courier10 BT" panose="02070509030505020404" pitchFamily="49" charset="0"/>
                <a:cs typeface="Courier New" pitchFamily="49" charset="0"/>
              </a:rPr>
              <a:t>;</a:t>
            </a:r>
          </a:p>
          <a:p>
            <a:r>
              <a:rPr lang="en-US" sz="1200" dirty="0" err="1">
                <a:solidFill>
                  <a:srgbClr val="292934"/>
                </a:solidFill>
                <a:latin typeface="Courier10 BT" panose="02070509030505020404" pitchFamily="49" charset="0"/>
                <a:cs typeface="Courier New" pitchFamily="49" charset="0"/>
              </a:rPr>
              <a:t>Ptr</a:t>
            </a:r>
            <a:r>
              <a:rPr lang="en-US" sz="1200" dirty="0">
                <a:solidFill>
                  <a:srgbClr val="292934"/>
                </a:solidFill>
                <a:latin typeface="Courier10 BT" panose="02070509030505020404" pitchFamily="49" charset="0"/>
                <a:cs typeface="Courier New" pitchFamily="49" charset="0"/>
              </a:rPr>
              <a:t> </a:t>
            </a:r>
            <a:r>
              <a:rPr lang="en-US" sz="1200" dirty="0" err="1">
                <a:solidFill>
                  <a:srgbClr val="292934"/>
                </a:solidFill>
                <a:latin typeface="Courier10 BT" panose="02070509030505020404" pitchFamily="49" charset="0"/>
                <a:cs typeface="Courier New" pitchFamily="49" charset="0"/>
              </a:rPr>
              <a:t>ptr</a:t>
            </a:r>
            <a:r>
              <a:rPr lang="en-US" sz="1200" dirty="0">
                <a:solidFill>
                  <a:srgbClr val="292934"/>
                </a:solidFill>
                <a:latin typeface="Courier10 BT" panose="02070509030505020404" pitchFamily="49" charset="0"/>
                <a:cs typeface="Courier New" pitchFamily="49" charset="0"/>
              </a:rPr>
              <a:t> = </a:t>
            </a:r>
            <a:r>
              <a:rPr lang="en-US" sz="1200" b="1" dirty="0" err="1" smtClean="0">
                <a:solidFill>
                  <a:srgbClr val="2941FF"/>
                </a:solidFill>
                <a:latin typeface="Courier10 BT" panose="02070509030505020404" pitchFamily="49" charset="0"/>
                <a:cs typeface="Courier New" pitchFamily="49" charset="0"/>
              </a:rPr>
              <a:t>SharedRegion_getPtr</a:t>
            </a:r>
            <a:r>
              <a:rPr lang="en-US" sz="1200" dirty="0" smtClean="0">
                <a:solidFill>
                  <a:srgbClr val="292934"/>
                </a:solidFill>
                <a:latin typeface="Courier10 BT" panose="02070509030505020404" pitchFamily="49" charset="0"/>
                <a:cs typeface="Courier New" pitchFamily="49" charset="0"/>
              </a:rPr>
              <a:t>(</a:t>
            </a:r>
            <a:r>
              <a:rPr lang="en-US" sz="1200" dirty="0" err="1" smtClean="0">
                <a:solidFill>
                  <a:srgbClr val="292934"/>
                </a:solidFill>
                <a:latin typeface="Courier10 BT" panose="02070509030505020404" pitchFamily="49" charset="0"/>
                <a:cs typeface="Courier New" pitchFamily="49" charset="0"/>
              </a:rPr>
              <a:t>srptr</a:t>
            </a:r>
            <a:r>
              <a:rPr lang="en-US" sz="1200" dirty="0" smtClean="0">
                <a:solidFill>
                  <a:srgbClr val="292934"/>
                </a:solidFill>
                <a:latin typeface="Courier10 BT" panose="02070509030505020404" pitchFamily="49" charset="0"/>
                <a:cs typeface="Courier New" pitchFamily="49" charset="0"/>
              </a:rPr>
              <a:t>);</a:t>
            </a:r>
          </a:p>
          <a:p>
            <a:endParaRPr lang="en-US" sz="1200" dirty="0">
              <a:solidFill>
                <a:srgbClr val="292934"/>
              </a:solidFill>
              <a:latin typeface="Courier10 BT" panose="02070509030505020404" pitchFamily="49" charset="0"/>
              <a:cs typeface="Courier New" pitchFamily="49" charset="0"/>
            </a:endParaRPr>
          </a:p>
          <a:p>
            <a:r>
              <a:rPr lang="en-US" sz="1200" dirty="0" smtClean="0">
                <a:solidFill>
                  <a:srgbClr val="0B8000"/>
                </a:solidFill>
                <a:latin typeface="Courier10 BT" panose="02070509030505020404" pitchFamily="49" charset="0"/>
                <a:cs typeface="Courier New" pitchFamily="49" charset="0"/>
              </a:rPr>
              <a:t>/* </a:t>
            </a:r>
            <a:r>
              <a:rPr lang="en-US" sz="1200" dirty="0" err="1" smtClean="0">
                <a:solidFill>
                  <a:srgbClr val="0B8000"/>
                </a:solidFill>
                <a:latin typeface="Courier10 BT" panose="02070509030505020404" pitchFamily="49" charset="0"/>
                <a:cs typeface="Courier New" pitchFamily="49" charset="0"/>
              </a:rPr>
              <a:t>ptr</a:t>
            </a:r>
            <a:r>
              <a:rPr lang="en-US" sz="1200" dirty="0" smtClean="0">
                <a:solidFill>
                  <a:srgbClr val="0B8000"/>
                </a:solidFill>
                <a:latin typeface="Courier10 BT" panose="02070509030505020404" pitchFamily="49" charset="0"/>
                <a:cs typeface="Courier New" pitchFamily="49" charset="0"/>
              </a:rPr>
              <a:t> = 0x80004000 */</a:t>
            </a:r>
            <a:endParaRPr lang="en-US" sz="1200" dirty="0">
              <a:solidFill>
                <a:srgbClr val="0B8000"/>
              </a:solidFill>
              <a:latin typeface="Courier10 BT" panose="02070509030505020404" pitchFamily="49" charset="0"/>
              <a:cs typeface="Courier New" pitchFamily="49" charset="0"/>
            </a:endParaRPr>
          </a:p>
          <a:p>
            <a:endParaRPr lang="en-US" sz="1200" dirty="0">
              <a:solidFill>
                <a:srgbClr val="292934"/>
              </a:solidFill>
              <a:latin typeface="Courier10 BT" panose="02070509030505020404" pitchFamily="49" charset="0"/>
              <a:cs typeface="Courier New" pitchFamily="49" charset="0"/>
            </a:endParaRPr>
          </a:p>
        </p:txBody>
      </p:sp>
      <p:sp>
        <p:nvSpPr>
          <p:cNvPr id="15" name="TextBox 14"/>
          <p:cNvSpPr txBox="1"/>
          <p:nvPr/>
        </p:nvSpPr>
        <p:spPr>
          <a:xfrm>
            <a:off x="228600" y="1676400"/>
            <a:ext cx="569387" cy="369332"/>
          </a:xfrm>
          <a:prstGeom prst="rect">
            <a:avLst/>
          </a:prstGeom>
          <a:noFill/>
        </p:spPr>
        <p:txBody>
          <a:bodyPr wrap="none" rtlCol="0">
            <a:spAutoFit/>
          </a:bodyPr>
          <a:lstStyle/>
          <a:p>
            <a:r>
              <a:rPr lang="en-US" dirty="0" smtClean="0">
                <a:solidFill>
                  <a:srgbClr val="292934"/>
                </a:solidFill>
              </a:rPr>
              <a:t>IPU</a:t>
            </a:r>
            <a:endParaRPr lang="en-US" dirty="0">
              <a:solidFill>
                <a:srgbClr val="292934"/>
              </a:solidFill>
            </a:endParaRPr>
          </a:p>
        </p:txBody>
      </p:sp>
      <p:sp>
        <p:nvSpPr>
          <p:cNvPr id="19" name="TextBox 18"/>
          <p:cNvSpPr txBox="1"/>
          <p:nvPr/>
        </p:nvSpPr>
        <p:spPr>
          <a:xfrm>
            <a:off x="5029200" y="1676400"/>
            <a:ext cx="659155" cy="369332"/>
          </a:xfrm>
          <a:prstGeom prst="rect">
            <a:avLst/>
          </a:prstGeom>
          <a:noFill/>
        </p:spPr>
        <p:txBody>
          <a:bodyPr wrap="none" rtlCol="0">
            <a:spAutoFit/>
          </a:bodyPr>
          <a:lstStyle/>
          <a:p>
            <a:r>
              <a:rPr lang="en-US" dirty="0" smtClean="0">
                <a:solidFill>
                  <a:srgbClr val="292934"/>
                </a:solidFill>
              </a:rPr>
              <a:t>DSP</a:t>
            </a:r>
            <a:endParaRPr lang="en-US" dirty="0">
              <a:solidFill>
                <a:srgbClr val="292934"/>
              </a:solidFill>
            </a:endParaRPr>
          </a:p>
        </p:txBody>
      </p:sp>
      <p:sp>
        <p:nvSpPr>
          <p:cNvPr id="2" name="Slide Number Placeholder 1"/>
          <p:cNvSpPr>
            <a:spLocks noGrp="1"/>
          </p:cNvSpPr>
          <p:nvPr>
            <p:ph type="sldNum" sz="quarter" idx="12"/>
          </p:nvPr>
        </p:nvSpPr>
        <p:spPr/>
        <p:txBody>
          <a:bodyPr/>
          <a:lstStyle/>
          <a:p>
            <a:fld id="{A97B22F1-799A-47A3-B766-9721632424EC}" type="slidenum">
              <a:rPr lang="en-US" smtClean="0"/>
              <a:pPr/>
              <a:t>52</a:t>
            </a:fld>
            <a:endParaRPr lang="en-US"/>
          </a:p>
        </p:txBody>
      </p:sp>
    </p:spTree>
    <p:extLst>
      <p:ext uri="{BB962C8B-B14F-4D97-AF65-F5344CB8AC3E}">
        <p14:creationId xmlns:p14="http://schemas.microsoft.com/office/powerpoint/2010/main" val="2684298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GateMP Module</a:t>
            </a:r>
            <a:endParaRPr lang="en-US" dirty="0"/>
          </a:p>
        </p:txBody>
      </p:sp>
      <p:sp>
        <p:nvSpPr>
          <p:cNvPr id="694275" name="Rectangle 3"/>
          <p:cNvSpPr>
            <a:spLocks noGrp="1" noChangeArrowheads="1"/>
          </p:cNvSpPr>
          <p:nvPr>
            <p:ph idx="1"/>
          </p:nvPr>
        </p:nvSpPr>
        <p:spPr/>
        <p:txBody>
          <a:bodyPr>
            <a:normAutofit/>
          </a:bodyPr>
          <a:lstStyle/>
          <a:p>
            <a:r>
              <a:rPr lang="en-US" dirty="0" err="1" smtClean="0"/>
              <a:t>GateMP</a:t>
            </a:r>
            <a:r>
              <a:rPr lang="en-US" dirty="0" smtClean="0"/>
              <a:t> – protect a critical section</a:t>
            </a:r>
          </a:p>
          <a:p>
            <a:pPr lvl="1"/>
            <a:r>
              <a:rPr lang="en-US" dirty="0" smtClean="0"/>
              <a:t>Multiple processor gate that provides context protection against threads on both local and remote processors</a:t>
            </a:r>
          </a:p>
          <a:p>
            <a:r>
              <a:rPr lang="en-US" dirty="0" smtClean="0"/>
              <a:t>API Summary</a:t>
            </a:r>
          </a:p>
          <a:p>
            <a:pPr lvl="1"/>
            <a:r>
              <a:rPr lang="en-US" dirty="0" err="1" smtClean="0">
                <a:solidFill>
                  <a:schemeClr val="accent5"/>
                </a:solidFill>
                <a:latin typeface="Courier10 BT" panose="02070509030505020404" pitchFamily="49" charset="0"/>
              </a:rPr>
              <a:t>GateMP_create</a:t>
            </a:r>
            <a:r>
              <a:rPr lang="en-US" dirty="0" smtClean="0">
                <a:solidFill>
                  <a:schemeClr val="accent5"/>
                </a:solidFill>
              </a:rPr>
              <a:t> </a:t>
            </a:r>
            <a:r>
              <a:rPr lang="en-US" dirty="0" smtClean="0"/>
              <a:t>– create a new instance</a:t>
            </a:r>
          </a:p>
          <a:p>
            <a:pPr lvl="1"/>
            <a:r>
              <a:rPr lang="en-US" dirty="0" err="1" smtClean="0">
                <a:solidFill>
                  <a:schemeClr val="accent5"/>
                </a:solidFill>
                <a:latin typeface="Courier10 BT" panose="02070509030505020404" pitchFamily="49" charset="0"/>
              </a:rPr>
              <a:t>GateMP_open</a:t>
            </a:r>
            <a:r>
              <a:rPr lang="en-US" dirty="0" smtClean="0">
                <a:solidFill>
                  <a:schemeClr val="accent5"/>
                </a:solidFill>
              </a:rPr>
              <a:t> </a:t>
            </a:r>
            <a:r>
              <a:rPr lang="en-US" dirty="0" smtClean="0"/>
              <a:t>– open an existing instance</a:t>
            </a:r>
          </a:p>
          <a:p>
            <a:pPr lvl="1"/>
            <a:r>
              <a:rPr lang="en-US" dirty="0" err="1" smtClean="0">
                <a:solidFill>
                  <a:schemeClr val="accent5"/>
                </a:solidFill>
                <a:latin typeface="Courier10 BT" panose="02070509030505020404" pitchFamily="49" charset="0"/>
              </a:rPr>
              <a:t>GateMP_enter</a:t>
            </a:r>
            <a:r>
              <a:rPr lang="en-US" dirty="0" smtClean="0">
                <a:solidFill>
                  <a:schemeClr val="accent5"/>
                </a:solidFill>
              </a:rPr>
              <a:t> </a:t>
            </a:r>
            <a:r>
              <a:rPr lang="en-US" dirty="0" smtClean="0"/>
              <a:t>– acquire the gate</a:t>
            </a:r>
          </a:p>
          <a:p>
            <a:pPr lvl="1"/>
            <a:r>
              <a:rPr lang="en-US" dirty="0" err="1" smtClean="0">
                <a:solidFill>
                  <a:schemeClr val="accent5"/>
                </a:solidFill>
                <a:latin typeface="Courier10 BT" panose="02070509030505020404" pitchFamily="49" charset="0"/>
              </a:rPr>
              <a:t>GateMP_leave</a:t>
            </a:r>
            <a:r>
              <a:rPr lang="en-US" dirty="0" smtClean="0">
                <a:solidFill>
                  <a:schemeClr val="accent5"/>
                </a:solidFill>
              </a:rPr>
              <a:t> </a:t>
            </a:r>
            <a:r>
              <a:rPr lang="en-US" dirty="0" smtClean="0"/>
              <a:t>– release the gate</a:t>
            </a: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53</a:t>
            </a:fld>
            <a:endParaRPr lang="en-US" dirty="0"/>
          </a:p>
        </p:txBody>
      </p:sp>
    </p:spTree>
    <p:extLst>
      <p:ext uri="{BB962C8B-B14F-4D97-AF65-F5344CB8AC3E}">
        <p14:creationId xmlns:p14="http://schemas.microsoft.com/office/powerpoint/2010/main" val="275119769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GateMP</a:t>
            </a:r>
            <a:endParaRPr lang="en-US" dirty="0"/>
          </a:p>
        </p:txBody>
      </p:sp>
      <p:sp>
        <p:nvSpPr>
          <p:cNvPr id="2" name="Content Placeholder 1"/>
          <p:cNvSpPr>
            <a:spLocks noGrp="1"/>
          </p:cNvSpPr>
          <p:nvPr>
            <p:ph idx="1"/>
          </p:nvPr>
        </p:nvSpPr>
        <p:spPr/>
        <p:txBody>
          <a:bodyPr/>
          <a:lstStyle/>
          <a:p>
            <a:r>
              <a:rPr lang="en-US" dirty="0" smtClean="0"/>
              <a:t>Use </a:t>
            </a:r>
            <a:r>
              <a:rPr lang="en-US" dirty="0" err="1" smtClean="0"/>
              <a:t>GateMP</a:t>
            </a:r>
            <a:r>
              <a:rPr lang="en-US" dirty="0" smtClean="0"/>
              <a:t> instance to protect buffer from concurrent access</a:t>
            </a:r>
          </a:p>
          <a:p>
            <a:r>
              <a:rPr lang="en-US" dirty="0" smtClean="0"/>
              <a:t>IPU processor will...</a:t>
            </a:r>
          </a:p>
          <a:p>
            <a:pPr lvl="1"/>
            <a:r>
              <a:rPr lang="en-US" dirty="0" smtClean="0"/>
              <a:t>create a </a:t>
            </a:r>
            <a:r>
              <a:rPr lang="en-US" dirty="0" err="1" smtClean="0"/>
              <a:t>GateMP</a:t>
            </a:r>
            <a:r>
              <a:rPr lang="en-US" dirty="0" smtClean="0"/>
              <a:t> instance</a:t>
            </a:r>
          </a:p>
          <a:p>
            <a:pPr lvl="1"/>
            <a:r>
              <a:rPr lang="en-US" dirty="0" smtClean="0"/>
              <a:t>enter the gate</a:t>
            </a:r>
          </a:p>
          <a:p>
            <a:pPr lvl="1"/>
            <a:r>
              <a:rPr lang="en-US" dirty="0" smtClean="0"/>
              <a:t>modify shared memory</a:t>
            </a:r>
          </a:p>
          <a:p>
            <a:pPr lvl="1"/>
            <a:r>
              <a:rPr lang="en-US" dirty="0" smtClean="0"/>
              <a:t>leave the gate</a:t>
            </a:r>
          </a:p>
          <a:p>
            <a:r>
              <a:rPr lang="en-US" dirty="0" smtClean="0"/>
              <a:t>DSP processor will...</a:t>
            </a:r>
          </a:p>
          <a:p>
            <a:pPr lvl="1"/>
            <a:r>
              <a:rPr lang="en-US" dirty="0" smtClean="0"/>
              <a:t>open the </a:t>
            </a:r>
            <a:r>
              <a:rPr lang="en-US" dirty="0" err="1" smtClean="0"/>
              <a:t>GateMP</a:t>
            </a:r>
            <a:r>
              <a:rPr lang="en-US" dirty="0" smtClean="0"/>
              <a:t> instance</a:t>
            </a:r>
          </a:p>
          <a:p>
            <a:pPr lvl="1"/>
            <a:r>
              <a:rPr lang="en-US" dirty="0" smtClean="0"/>
              <a:t>enter the gate</a:t>
            </a:r>
          </a:p>
          <a:p>
            <a:pPr lvl="1"/>
            <a:r>
              <a:rPr lang="en-US" dirty="0" smtClean="0"/>
              <a:t>modify shared memory</a:t>
            </a:r>
          </a:p>
          <a:p>
            <a:pPr lvl="1"/>
            <a:r>
              <a:rPr lang="en-US" dirty="0" smtClean="0"/>
              <a:t>leave the gate</a:t>
            </a:r>
          </a:p>
        </p:txBody>
      </p:sp>
      <p:sp>
        <p:nvSpPr>
          <p:cNvPr id="7" name="Footer Placeholder 6"/>
          <p:cNvSpPr>
            <a:spLocks noGrp="1"/>
          </p:cNvSpPr>
          <p:nvPr>
            <p:ph type="ftr" sz="quarter" idx="11"/>
          </p:nvPr>
        </p:nvSpPr>
        <p:spPr/>
        <p:txBody>
          <a:bodyPr/>
          <a:lstStyle/>
          <a:p>
            <a:r>
              <a:rPr lang="en-US" smtClean="0"/>
              <a:t>IPC 3.30</a:t>
            </a:r>
            <a:endParaRPr lang="en-US" dirty="0"/>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6520265"/>
            <a:ext cx="419159" cy="333422"/>
          </a:xfrm>
          <a:prstGeom prst="rect">
            <a:avLst/>
          </a:prstGeom>
        </p:spPr>
      </p:pic>
      <p:sp>
        <p:nvSpPr>
          <p:cNvPr id="3" name="Slide Number Placeholder 2"/>
          <p:cNvSpPr>
            <a:spLocks noGrp="1"/>
          </p:cNvSpPr>
          <p:nvPr>
            <p:ph type="sldNum" sz="quarter" idx="12"/>
          </p:nvPr>
        </p:nvSpPr>
        <p:spPr/>
        <p:txBody>
          <a:bodyPr/>
          <a:lstStyle/>
          <a:p>
            <a:fld id="{32420FBA-F1C9-406B-AC6A-9D58B1A624A9}" type="slidenum">
              <a:rPr lang="en-US" smtClean="0"/>
              <a:pPr/>
              <a:t>54</a:t>
            </a:fld>
            <a:endParaRPr lang="en-US" dirty="0"/>
          </a:p>
        </p:txBody>
      </p:sp>
    </p:spTree>
    <p:extLst>
      <p:ext uri="{BB962C8B-B14F-4D97-AF65-F5344CB8AC3E}">
        <p14:creationId xmlns:p14="http://schemas.microsoft.com/office/powerpoint/2010/main" val="3687766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3479276" y="3514802"/>
            <a:ext cx="1400354" cy="908024"/>
          </a:xfrm>
          <a:prstGeom prst="rect">
            <a:avLst/>
          </a:prstGeom>
          <a:solidFill>
            <a:srgbClr val="C5E2FF"/>
          </a:solidFill>
          <a:ln w="12700">
            <a:solidFill>
              <a:schemeClr val="tx1"/>
            </a:solidFill>
          </a:ln>
        </p:spPr>
        <p:txBody>
          <a:bodyPr wrap="square" rtlCol="0" anchor="t" anchorCtr="0">
            <a:noAutofit/>
          </a:bodyPr>
          <a:lstStyle/>
          <a:p>
            <a:pPr algn="ctr"/>
            <a:r>
              <a:rPr lang="en-US" sz="1000" u="sng" dirty="0" smtClean="0"/>
              <a:t>2: </a:t>
            </a:r>
            <a:r>
              <a:rPr lang="en-US" sz="1000" u="sng" dirty="0" err="1" smtClean="0"/>
              <a:t>SharedRegion</a:t>
            </a:r>
            <a:endParaRPr lang="en-US" sz="1000" u="sng" dirty="0"/>
          </a:p>
        </p:txBody>
      </p:sp>
      <p:sp>
        <p:nvSpPr>
          <p:cNvPr id="6" name="Title 5"/>
          <p:cNvSpPr>
            <a:spLocks noGrp="1"/>
          </p:cNvSpPr>
          <p:nvPr>
            <p:ph type="title"/>
          </p:nvPr>
        </p:nvSpPr>
        <p:spPr/>
        <p:txBody>
          <a:bodyPr/>
          <a:lstStyle/>
          <a:p>
            <a:r>
              <a:rPr lang="en-US" smtClean="0"/>
              <a:t>GateMP</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26" name="TextBox 25"/>
          <p:cNvSpPr txBox="1"/>
          <p:nvPr/>
        </p:nvSpPr>
        <p:spPr>
          <a:xfrm>
            <a:off x="1524000" y="1442844"/>
            <a:ext cx="1624886" cy="276999"/>
          </a:xfrm>
          <a:prstGeom prst="rect">
            <a:avLst/>
          </a:prstGeom>
          <a:noFill/>
          <a:ln w="0">
            <a:noFill/>
          </a:ln>
        </p:spPr>
        <p:txBody>
          <a:bodyPr wrap="square" rtlCol="0">
            <a:spAutoFit/>
          </a:bodyPr>
          <a:lstStyle/>
          <a:p>
            <a:pPr algn="ctr"/>
            <a:r>
              <a:rPr lang="en-US" sz="1200" b="1" u="sng" dirty="0" smtClean="0"/>
              <a:t>IPU</a:t>
            </a:r>
            <a:endParaRPr lang="en-US" sz="1200" b="1" u="sng" dirty="0"/>
          </a:p>
        </p:txBody>
      </p:sp>
      <p:sp>
        <p:nvSpPr>
          <p:cNvPr id="27" name="TextBox 26"/>
          <p:cNvSpPr txBox="1"/>
          <p:nvPr/>
        </p:nvSpPr>
        <p:spPr>
          <a:xfrm>
            <a:off x="5325374" y="1427103"/>
            <a:ext cx="1633513" cy="276999"/>
          </a:xfrm>
          <a:prstGeom prst="rect">
            <a:avLst/>
          </a:prstGeom>
          <a:noFill/>
          <a:ln w="0">
            <a:noFill/>
          </a:ln>
        </p:spPr>
        <p:txBody>
          <a:bodyPr wrap="square" rtlCol="0">
            <a:spAutoFit/>
          </a:bodyPr>
          <a:lstStyle/>
          <a:p>
            <a:pPr algn="ctr"/>
            <a:r>
              <a:rPr lang="en-US" sz="1200" b="1" u="sng" dirty="0" smtClean="0"/>
              <a:t>DSP</a:t>
            </a:r>
            <a:endParaRPr lang="en-US" sz="1200" b="1" u="sng" dirty="0"/>
          </a:p>
        </p:txBody>
      </p:sp>
      <p:sp>
        <p:nvSpPr>
          <p:cNvPr id="30" name="TextBox 29"/>
          <p:cNvSpPr txBox="1"/>
          <p:nvPr/>
        </p:nvSpPr>
        <p:spPr>
          <a:xfrm>
            <a:off x="1523999" y="3903599"/>
            <a:ext cx="1633513" cy="246221"/>
          </a:xfrm>
          <a:prstGeom prst="rect">
            <a:avLst/>
          </a:prstGeom>
          <a:noFill/>
          <a:ln w="12700">
            <a:solidFill>
              <a:schemeClr val="tx1"/>
            </a:solidFill>
          </a:ln>
        </p:spPr>
        <p:txBody>
          <a:bodyPr wrap="square" rtlCol="0" anchor="ctr" anchorCtr="0">
            <a:spAutoFit/>
          </a:bodyPr>
          <a:lstStyle/>
          <a:p>
            <a:r>
              <a:rPr lang="en-US" sz="1000" b="1" dirty="0" smtClean="0">
                <a:latin typeface="Courier New" pitchFamily="49" charset="0"/>
                <a:cs typeface="Courier New" pitchFamily="49" charset="0"/>
              </a:rPr>
              <a:t>/* modify buffer */</a:t>
            </a:r>
          </a:p>
        </p:txBody>
      </p:sp>
      <p:sp>
        <p:nvSpPr>
          <p:cNvPr id="31" name="TextBox 30"/>
          <p:cNvSpPr txBox="1"/>
          <p:nvPr/>
        </p:nvSpPr>
        <p:spPr>
          <a:xfrm>
            <a:off x="1524000" y="4630579"/>
            <a:ext cx="1633514"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GateMP_leave</a:t>
            </a:r>
            <a:endParaRPr lang="en-US" sz="1000" b="1" dirty="0" smtClean="0">
              <a:latin typeface="Courier New" pitchFamily="49" charset="0"/>
              <a:cs typeface="Courier New" pitchFamily="49" charset="0"/>
            </a:endParaRPr>
          </a:p>
        </p:txBody>
      </p:sp>
      <p:sp>
        <p:nvSpPr>
          <p:cNvPr id="32" name="TextBox 31"/>
          <p:cNvSpPr txBox="1"/>
          <p:nvPr/>
        </p:nvSpPr>
        <p:spPr>
          <a:xfrm>
            <a:off x="1515373" y="1736612"/>
            <a:ext cx="1633513" cy="276999"/>
          </a:xfrm>
          <a:prstGeom prst="rect">
            <a:avLst/>
          </a:prstGeom>
          <a:noFill/>
          <a:ln w="12700">
            <a:solidFill>
              <a:schemeClr val="tx1"/>
            </a:solidFill>
          </a:ln>
        </p:spPr>
        <p:txBody>
          <a:bodyPr wrap="square" rtlCol="0" anchor="ctr" anchorCtr="0">
            <a:spAutoFit/>
          </a:bodyPr>
          <a:lstStyle/>
          <a:p>
            <a:pPr algn="ctr"/>
            <a:r>
              <a:rPr lang="en-US" sz="1200" dirty="0" smtClean="0"/>
              <a:t>Application</a:t>
            </a:r>
          </a:p>
        </p:txBody>
      </p:sp>
      <p:sp>
        <p:nvSpPr>
          <p:cNvPr id="40" name="TextBox 39"/>
          <p:cNvSpPr txBox="1"/>
          <p:nvPr/>
        </p:nvSpPr>
        <p:spPr>
          <a:xfrm>
            <a:off x="3879050" y="3905598"/>
            <a:ext cx="600807" cy="246221"/>
          </a:xfrm>
          <a:prstGeom prst="rect">
            <a:avLst/>
          </a:prstGeom>
          <a:solidFill>
            <a:srgbClr val="00FF00"/>
          </a:solidFill>
          <a:ln w="12700">
            <a:solidFill>
              <a:schemeClr val="tx1"/>
            </a:solidFill>
          </a:ln>
        </p:spPr>
        <p:txBody>
          <a:bodyPr wrap="square" rtlCol="0" anchor="ctr" anchorCtr="0">
            <a:spAutoFit/>
          </a:bodyPr>
          <a:lstStyle/>
          <a:p>
            <a:pPr algn="ctr"/>
            <a:r>
              <a:rPr lang="en-US" sz="1000" dirty="0" err="1" smtClean="0">
                <a:latin typeface="Courier New" pitchFamily="49" charset="0"/>
                <a:cs typeface="Courier New" pitchFamily="49" charset="0"/>
              </a:rPr>
              <a:t>buf</a:t>
            </a:r>
            <a:endParaRPr lang="en-US" sz="1000" dirty="0" smtClean="0">
              <a:latin typeface="Courier New" pitchFamily="49" charset="0"/>
              <a:cs typeface="Courier New" pitchFamily="49" charset="0"/>
            </a:endParaRPr>
          </a:p>
        </p:txBody>
      </p:sp>
      <p:cxnSp>
        <p:nvCxnSpPr>
          <p:cNvPr id="4" name="Straight Connector 3"/>
          <p:cNvCxnSpPr>
            <a:stCxn id="32" idx="2"/>
            <a:endCxn id="85" idx="0"/>
          </p:cNvCxnSpPr>
          <p:nvPr/>
        </p:nvCxnSpPr>
        <p:spPr>
          <a:xfrm>
            <a:off x="2332130" y="2013611"/>
            <a:ext cx="4313" cy="351407"/>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2"/>
            <a:endCxn id="31" idx="0"/>
          </p:cNvCxnSpPr>
          <p:nvPr/>
        </p:nvCxnSpPr>
        <p:spPr>
          <a:xfrm>
            <a:off x="2340756" y="4149820"/>
            <a:ext cx="1" cy="480759"/>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523999" y="3121092"/>
            <a:ext cx="1633513"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GateMP_enter</a:t>
            </a:r>
            <a:endParaRPr lang="en-US" sz="1000" b="1" dirty="0" smtClean="0">
              <a:latin typeface="Courier New" pitchFamily="49" charset="0"/>
              <a:cs typeface="Courier New" pitchFamily="49" charset="0"/>
            </a:endParaRPr>
          </a:p>
        </p:txBody>
      </p:sp>
      <p:cxnSp>
        <p:nvCxnSpPr>
          <p:cNvPr id="83" name="Straight Connector 82"/>
          <p:cNvCxnSpPr>
            <a:stCxn id="81" idx="2"/>
            <a:endCxn id="30" idx="0"/>
          </p:cNvCxnSpPr>
          <p:nvPr/>
        </p:nvCxnSpPr>
        <p:spPr>
          <a:xfrm>
            <a:off x="2340756" y="3367313"/>
            <a:ext cx="0" cy="536286"/>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733976" y="2611239"/>
            <a:ext cx="890954" cy="342128"/>
          </a:xfrm>
          <a:prstGeom prst="rect">
            <a:avLst/>
          </a:prstGeom>
          <a:solidFill>
            <a:srgbClr val="FFCC66"/>
          </a:solidFill>
          <a:ln w="12700">
            <a:solidFill>
              <a:schemeClr val="tx1"/>
            </a:solidFill>
          </a:ln>
        </p:spPr>
        <p:txBody>
          <a:bodyPr wrap="square" rtlCol="0" anchor="ctr" anchorCtr="0">
            <a:noAutofit/>
          </a:bodyPr>
          <a:lstStyle/>
          <a:p>
            <a:pPr algn="ctr"/>
            <a:r>
              <a:rPr lang="en-US" sz="1000" u="sng" dirty="0" err="1" smtClean="0"/>
              <a:t>buf</a:t>
            </a:r>
            <a:r>
              <a:rPr lang="en-US" sz="1000" u="sng" dirty="0" smtClean="0"/>
              <a:t>: </a:t>
            </a:r>
            <a:r>
              <a:rPr lang="en-US" sz="1000" u="sng" dirty="0" err="1" smtClean="0"/>
              <a:t>GateMP</a:t>
            </a:r>
            <a:endParaRPr lang="en-US" sz="1000" u="sng" dirty="0"/>
          </a:p>
        </p:txBody>
      </p:sp>
      <p:cxnSp>
        <p:nvCxnSpPr>
          <p:cNvPr id="15" name="Straight Arrow Connector 14"/>
          <p:cNvCxnSpPr>
            <a:stCxn id="30" idx="3"/>
            <a:endCxn id="40" idx="1"/>
          </p:cNvCxnSpPr>
          <p:nvPr/>
        </p:nvCxnSpPr>
        <p:spPr>
          <a:xfrm>
            <a:off x="3157512" y="4026710"/>
            <a:ext cx="721538" cy="199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99" idx="1"/>
          </p:cNvCxnSpPr>
          <p:nvPr/>
        </p:nvCxnSpPr>
        <p:spPr>
          <a:xfrm>
            <a:off x="2340757" y="2782303"/>
            <a:ext cx="1393219"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519686" y="2365018"/>
            <a:ext cx="1633513"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GateMP_create</a:t>
            </a:r>
            <a:endParaRPr lang="en-US" sz="1000" b="1" dirty="0" smtClean="0">
              <a:latin typeface="Courier New" pitchFamily="49" charset="0"/>
              <a:cs typeface="Courier New" pitchFamily="49" charset="0"/>
            </a:endParaRPr>
          </a:p>
        </p:txBody>
      </p:sp>
      <p:cxnSp>
        <p:nvCxnSpPr>
          <p:cNvPr id="86" name="Straight Connector 85"/>
          <p:cNvCxnSpPr>
            <a:stCxn id="85" idx="2"/>
            <a:endCxn id="81" idx="0"/>
          </p:cNvCxnSpPr>
          <p:nvPr/>
        </p:nvCxnSpPr>
        <p:spPr>
          <a:xfrm>
            <a:off x="2336443" y="2611239"/>
            <a:ext cx="4313" cy="509853"/>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334000" y="3901628"/>
            <a:ext cx="1633513" cy="246221"/>
          </a:xfrm>
          <a:prstGeom prst="rect">
            <a:avLst/>
          </a:prstGeom>
          <a:noFill/>
          <a:ln w="12700">
            <a:solidFill>
              <a:schemeClr val="tx1"/>
            </a:solidFill>
          </a:ln>
        </p:spPr>
        <p:txBody>
          <a:bodyPr wrap="square" rtlCol="0" anchor="ctr" anchorCtr="0">
            <a:spAutoFit/>
          </a:bodyPr>
          <a:lstStyle/>
          <a:p>
            <a:r>
              <a:rPr lang="en-US" sz="1000" b="1" dirty="0" smtClean="0">
                <a:latin typeface="Courier New" pitchFamily="49" charset="0"/>
                <a:cs typeface="Courier New" pitchFamily="49" charset="0"/>
              </a:rPr>
              <a:t>/* modify buffer */</a:t>
            </a:r>
          </a:p>
        </p:txBody>
      </p:sp>
      <p:sp>
        <p:nvSpPr>
          <p:cNvPr id="90" name="TextBox 89"/>
          <p:cNvSpPr txBox="1"/>
          <p:nvPr/>
        </p:nvSpPr>
        <p:spPr>
          <a:xfrm>
            <a:off x="5334001" y="4628608"/>
            <a:ext cx="1633514"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GateMP_leave</a:t>
            </a:r>
            <a:endParaRPr lang="en-US" sz="1000" b="1" dirty="0" smtClean="0">
              <a:latin typeface="Courier New" pitchFamily="49" charset="0"/>
              <a:cs typeface="Courier New" pitchFamily="49" charset="0"/>
            </a:endParaRPr>
          </a:p>
        </p:txBody>
      </p:sp>
      <p:sp>
        <p:nvSpPr>
          <p:cNvPr id="91" name="TextBox 90"/>
          <p:cNvSpPr txBox="1"/>
          <p:nvPr/>
        </p:nvSpPr>
        <p:spPr>
          <a:xfrm>
            <a:off x="5325374" y="1734641"/>
            <a:ext cx="1633513" cy="276999"/>
          </a:xfrm>
          <a:prstGeom prst="rect">
            <a:avLst/>
          </a:prstGeom>
          <a:noFill/>
          <a:ln w="12700">
            <a:solidFill>
              <a:schemeClr val="tx1"/>
            </a:solidFill>
          </a:ln>
        </p:spPr>
        <p:txBody>
          <a:bodyPr wrap="square" rtlCol="0" anchor="ctr" anchorCtr="0">
            <a:spAutoFit/>
          </a:bodyPr>
          <a:lstStyle/>
          <a:p>
            <a:pPr algn="ctr"/>
            <a:r>
              <a:rPr lang="en-US" sz="1200" dirty="0" smtClean="0"/>
              <a:t>Application</a:t>
            </a:r>
          </a:p>
        </p:txBody>
      </p:sp>
      <p:cxnSp>
        <p:nvCxnSpPr>
          <p:cNvPr id="92" name="Straight Connector 91"/>
          <p:cNvCxnSpPr>
            <a:stCxn id="91" idx="2"/>
            <a:endCxn id="96" idx="0"/>
          </p:cNvCxnSpPr>
          <p:nvPr/>
        </p:nvCxnSpPr>
        <p:spPr>
          <a:xfrm>
            <a:off x="6142131" y="2011640"/>
            <a:ext cx="4313" cy="351407"/>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9" idx="2"/>
            <a:endCxn id="90" idx="0"/>
          </p:cNvCxnSpPr>
          <p:nvPr/>
        </p:nvCxnSpPr>
        <p:spPr>
          <a:xfrm>
            <a:off x="6150757" y="4147849"/>
            <a:ext cx="1" cy="480759"/>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334000" y="3119121"/>
            <a:ext cx="1633513"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GateMP_enter</a:t>
            </a:r>
            <a:endParaRPr lang="en-US" sz="1000" b="1" dirty="0" smtClean="0">
              <a:latin typeface="Courier New" pitchFamily="49" charset="0"/>
              <a:cs typeface="Courier New" pitchFamily="49" charset="0"/>
            </a:endParaRPr>
          </a:p>
        </p:txBody>
      </p:sp>
      <p:cxnSp>
        <p:nvCxnSpPr>
          <p:cNvPr id="95" name="Straight Connector 94"/>
          <p:cNvCxnSpPr>
            <a:stCxn id="94" idx="2"/>
            <a:endCxn id="89" idx="0"/>
          </p:cNvCxnSpPr>
          <p:nvPr/>
        </p:nvCxnSpPr>
        <p:spPr>
          <a:xfrm>
            <a:off x="6150757" y="3365342"/>
            <a:ext cx="0" cy="536286"/>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329687" y="2363047"/>
            <a:ext cx="1633513" cy="246221"/>
          </a:xfrm>
          <a:prstGeom prst="rect">
            <a:avLst/>
          </a:prstGeom>
          <a:noFill/>
          <a:ln w="12700">
            <a:solidFill>
              <a:schemeClr val="tx1"/>
            </a:solidFill>
          </a:ln>
        </p:spPr>
        <p:txBody>
          <a:bodyPr wrap="square" rtlCol="0" anchor="ctr" anchorCtr="0">
            <a:spAutoFit/>
          </a:bodyPr>
          <a:lstStyle/>
          <a:p>
            <a:pPr algn="ctr"/>
            <a:r>
              <a:rPr lang="en-US" sz="1000" b="1" dirty="0" err="1" smtClean="0">
                <a:latin typeface="Courier New" pitchFamily="49" charset="0"/>
                <a:cs typeface="Courier New" pitchFamily="49" charset="0"/>
              </a:rPr>
              <a:t>GateMP_open</a:t>
            </a:r>
            <a:endParaRPr lang="en-US" sz="1000" b="1" dirty="0" smtClean="0">
              <a:latin typeface="Courier New" pitchFamily="49" charset="0"/>
              <a:cs typeface="Courier New" pitchFamily="49" charset="0"/>
            </a:endParaRPr>
          </a:p>
        </p:txBody>
      </p:sp>
      <p:cxnSp>
        <p:nvCxnSpPr>
          <p:cNvPr id="101" name="Straight Connector 100"/>
          <p:cNvCxnSpPr>
            <a:stCxn id="96" idx="2"/>
            <a:endCxn id="94" idx="0"/>
          </p:cNvCxnSpPr>
          <p:nvPr/>
        </p:nvCxnSpPr>
        <p:spPr>
          <a:xfrm>
            <a:off x="6146444" y="2609268"/>
            <a:ext cx="4313" cy="509853"/>
          </a:xfrm>
          <a:prstGeom prst="line">
            <a:avLst/>
          </a:prstGeom>
          <a:ln w="15875" cmpd="sng">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endCxn id="99" idx="3"/>
          </p:cNvCxnSpPr>
          <p:nvPr/>
        </p:nvCxnSpPr>
        <p:spPr>
          <a:xfrm flipH="1">
            <a:off x="4624930" y="2782303"/>
            <a:ext cx="1525828"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9" idx="1"/>
            <a:endCxn id="40" idx="3"/>
          </p:cNvCxnSpPr>
          <p:nvPr/>
        </p:nvCxnSpPr>
        <p:spPr>
          <a:xfrm flipH="1">
            <a:off x="4479857" y="4024739"/>
            <a:ext cx="854143" cy="39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914400" y="2499448"/>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914400" y="3244202"/>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914400" y="3988956"/>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7086600" y="2486157"/>
            <a:ext cx="533400" cy="0"/>
          </a:xfrm>
          <a:prstGeom prst="straightConnector1">
            <a:avLst/>
          </a:prstGeom>
          <a:ln w="25400">
            <a:solidFill>
              <a:srgbClr val="7030A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7086600" y="3244202"/>
            <a:ext cx="533400" cy="0"/>
          </a:xfrm>
          <a:prstGeom prst="straightConnector1">
            <a:avLst/>
          </a:prstGeom>
          <a:ln w="25400">
            <a:solidFill>
              <a:srgbClr val="7030A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7086600" y="4002247"/>
            <a:ext cx="533400" cy="0"/>
          </a:xfrm>
          <a:prstGeom prst="straightConnector1">
            <a:avLst/>
          </a:prstGeom>
          <a:ln w="25400">
            <a:solidFill>
              <a:srgbClr val="7030A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7086600" y="4760292"/>
            <a:ext cx="533400" cy="0"/>
          </a:xfrm>
          <a:prstGeom prst="straightConnector1">
            <a:avLst/>
          </a:prstGeom>
          <a:ln w="25400">
            <a:solidFill>
              <a:srgbClr val="7030A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914400" y="4750981"/>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6520265"/>
            <a:ext cx="419159" cy="333422"/>
          </a:xfrm>
          <a:prstGeom prst="rect">
            <a:avLst/>
          </a:prstGeom>
        </p:spPr>
      </p:pic>
      <p:sp>
        <p:nvSpPr>
          <p:cNvPr id="2" name="Slide Number Placeholder 1"/>
          <p:cNvSpPr>
            <a:spLocks noGrp="1"/>
          </p:cNvSpPr>
          <p:nvPr>
            <p:ph type="sldNum" sz="quarter" idx="12"/>
          </p:nvPr>
        </p:nvSpPr>
        <p:spPr/>
        <p:txBody>
          <a:bodyPr/>
          <a:lstStyle/>
          <a:p>
            <a:fld id="{A97B22F1-799A-47A3-B766-9721632424EC}" type="slidenum">
              <a:rPr lang="en-US" smtClean="0"/>
              <a:pPr/>
              <a:t>55</a:t>
            </a:fld>
            <a:endParaRPr lang="en-US"/>
          </a:p>
        </p:txBody>
      </p:sp>
    </p:spTree>
    <p:extLst>
      <p:ext uri="{BB962C8B-B14F-4D97-AF65-F5344CB8AC3E}">
        <p14:creationId xmlns:p14="http://schemas.microsoft.com/office/powerpoint/2010/main" val="168189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500"/>
                                        <p:tgtEl>
                                          <p:spTgt spid="9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500"/>
                                        <p:tgtEl>
                                          <p:spTgt spid="123"/>
                                        </p:tgtEl>
                                      </p:cBhvr>
                                    </p:animEffect>
                                  </p:childTnLst>
                                </p:cTn>
                              </p:par>
                              <p:par>
                                <p:cTn id="19" presetID="10" presetClass="entr" presetSubtype="0" fill="hold" nodeType="withEffect">
                                  <p:stCondLst>
                                    <p:cond delay="0"/>
                                  </p:stCondLst>
                                  <p:childTnLst>
                                    <p:set>
                                      <p:cBhvr>
                                        <p:cTn id="20" dur="1" fill="hold">
                                          <p:stCondLst>
                                            <p:cond delay="0"/>
                                          </p:stCondLst>
                                        </p:cTn>
                                        <p:tgtEl>
                                          <p:spTgt spid="102"/>
                                        </p:tgtEl>
                                        <p:attrNameLst>
                                          <p:attrName>style.visibility</p:attrName>
                                        </p:attrNameLst>
                                      </p:cBhvr>
                                      <p:to>
                                        <p:strVal val="visible"/>
                                      </p:to>
                                    </p:set>
                                    <p:animEffect transition="in" filter="fade">
                                      <p:cBhvr>
                                        <p:cTn id="21" dur="500"/>
                                        <p:tgtEl>
                                          <p:spTgt spid="10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500"/>
                                        <p:tgtEl>
                                          <p:spTgt spid="121"/>
                                        </p:tgtEl>
                                      </p:cBhvr>
                                    </p:animEffect>
                                  </p:childTnLst>
                                </p:cTn>
                              </p:par>
                              <p:par>
                                <p:cTn id="27" presetID="10" presetClass="exit" presetSubtype="0" fill="hold" nodeType="withEffect">
                                  <p:stCondLst>
                                    <p:cond delay="0"/>
                                  </p:stCondLst>
                                  <p:childTnLst>
                                    <p:animEffect transition="out" filter="fade">
                                      <p:cBhvr>
                                        <p:cTn id="28" dur="500"/>
                                        <p:tgtEl>
                                          <p:spTgt spid="114"/>
                                        </p:tgtEl>
                                      </p:cBhvr>
                                    </p:animEffect>
                                    <p:set>
                                      <p:cBhvr>
                                        <p:cTn id="29" dur="1" fill="hold">
                                          <p:stCondLst>
                                            <p:cond delay="499"/>
                                          </p:stCondLst>
                                        </p:cTn>
                                        <p:tgtEl>
                                          <p:spTgt spid="11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22"/>
                                        </p:tgtEl>
                                        <p:attrNameLst>
                                          <p:attrName>style.visibility</p:attrName>
                                        </p:attrNameLst>
                                      </p:cBhvr>
                                      <p:to>
                                        <p:strVal val="visible"/>
                                      </p:to>
                                    </p:set>
                                    <p:animEffect transition="in" filter="fade">
                                      <p:cBhvr>
                                        <p:cTn id="34" dur="500"/>
                                        <p:tgtEl>
                                          <p:spTgt spid="122"/>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xit" presetSubtype="0" fill="hold" nodeType="withEffect">
                                  <p:stCondLst>
                                    <p:cond delay="0"/>
                                  </p:stCondLst>
                                  <p:childTnLst>
                                    <p:animEffect transition="out" filter="fade">
                                      <p:cBhvr>
                                        <p:cTn id="39" dur="500"/>
                                        <p:tgtEl>
                                          <p:spTgt spid="121"/>
                                        </p:tgtEl>
                                      </p:cBhvr>
                                    </p:animEffect>
                                    <p:set>
                                      <p:cBhvr>
                                        <p:cTn id="40" dur="1" fill="hold">
                                          <p:stCondLst>
                                            <p:cond delay="499"/>
                                          </p:stCondLst>
                                        </p:cTn>
                                        <p:tgtEl>
                                          <p:spTgt spid="1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4"/>
                                        </p:tgtEl>
                                        <p:attrNameLst>
                                          <p:attrName>style.visibility</p:attrName>
                                        </p:attrNameLst>
                                      </p:cBhvr>
                                      <p:to>
                                        <p:strVal val="visible"/>
                                      </p:to>
                                    </p:set>
                                    <p:animEffect transition="in" filter="fade">
                                      <p:cBhvr>
                                        <p:cTn id="45" dur="500"/>
                                        <p:tgtEl>
                                          <p:spTgt spid="124"/>
                                        </p:tgtEl>
                                      </p:cBhvr>
                                    </p:animEffect>
                                  </p:childTnLst>
                                </p:cTn>
                              </p:par>
                              <p:par>
                                <p:cTn id="46" presetID="10" presetClass="exit" presetSubtype="0" fill="hold" nodeType="withEffect">
                                  <p:stCondLst>
                                    <p:cond delay="0"/>
                                  </p:stCondLst>
                                  <p:childTnLst>
                                    <p:animEffect transition="out" filter="fade">
                                      <p:cBhvr>
                                        <p:cTn id="47" dur="500"/>
                                        <p:tgtEl>
                                          <p:spTgt spid="123"/>
                                        </p:tgtEl>
                                      </p:cBhvr>
                                    </p:animEffect>
                                    <p:set>
                                      <p:cBhvr>
                                        <p:cTn id="48" dur="1" fill="hold">
                                          <p:stCondLst>
                                            <p:cond delay="499"/>
                                          </p:stCondLst>
                                        </p:cTn>
                                        <p:tgtEl>
                                          <p:spTgt spid="1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fade">
                                      <p:cBhvr>
                                        <p:cTn id="53" dur="500"/>
                                        <p:tgtEl>
                                          <p:spTgt spid="128"/>
                                        </p:tgtEl>
                                      </p:cBhvr>
                                    </p:animEffect>
                                  </p:childTnLst>
                                </p:cTn>
                              </p:par>
                              <p:par>
                                <p:cTn id="54" presetID="10" presetClass="entr" presetSubtype="0" fill="hold" nodeType="withEffect">
                                  <p:stCondLst>
                                    <p:cond delay="0"/>
                                  </p:stCondLst>
                                  <p:childTnLst>
                                    <p:set>
                                      <p:cBhvr>
                                        <p:cTn id="55" dur="1" fill="hold">
                                          <p:stCondLst>
                                            <p:cond delay="0"/>
                                          </p:stCondLst>
                                        </p:cTn>
                                        <p:tgtEl>
                                          <p:spTgt spid="125"/>
                                        </p:tgtEl>
                                        <p:attrNameLst>
                                          <p:attrName>style.visibility</p:attrName>
                                        </p:attrNameLst>
                                      </p:cBhvr>
                                      <p:to>
                                        <p:strVal val="visible"/>
                                      </p:to>
                                    </p:set>
                                    <p:animEffect transition="in" filter="fade">
                                      <p:cBhvr>
                                        <p:cTn id="56" dur="500"/>
                                        <p:tgtEl>
                                          <p:spTgt spid="125"/>
                                        </p:tgtEl>
                                      </p:cBhvr>
                                    </p:animEffect>
                                  </p:childTnLst>
                                </p:cTn>
                              </p:par>
                              <p:par>
                                <p:cTn id="57" presetID="10"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par>
                                <p:cTn id="60" presetID="10" presetClass="exit" presetSubtype="0" fill="hold" nodeType="withEffect">
                                  <p:stCondLst>
                                    <p:cond delay="0"/>
                                  </p:stCondLst>
                                  <p:childTnLst>
                                    <p:animEffect transition="out" filter="fade">
                                      <p:cBhvr>
                                        <p:cTn id="61" dur="500"/>
                                        <p:tgtEl>
                                          <p:spTgt spid="122"/>
                                        </p:tgtEl>
                                      </p:cBhvr>
                                    </p:animEffect>
                                    <p:set>
                                      <p:cBhvr>
                                        <p:cTn id="62" dur="1" fill="hold">
                                          <p:stCondLst>
                                            <p:cond delay="499"/>
                                          </p:stCondLst>
                                        </p:cTn>
                                        <p:tgtEl>
                                          <p:spTgt spid="122"/>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24"/>
                                        </p:tgtEl>
                                      </p:cBhvr>
                                    </p:animEffect>
                                    <p:set>
                                      <p:cBhvr>
                                        <p:cTn id="65" dur="1" fill="hold">
                                          <p:stCondLst>
                                            <p:cond delay="499"/>
                                          </p:stCondLst>
                                        </p:cTn>
                                        <p:tgtEl>
                                          <p:spTgt spid="12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15"/>
                                        </p:tgtEl>
                                      </p:cBhvr>
                                    </p:animEffect>
                                    <p:set>
                                      <p:cBhvr>
                                        <p:cTn id="68" dur="1" fill="hold">
                                          <p:stCondLst>
                                            <p:cond delay="499"/>
                                          </p:stCondLst>
                                        </p:cTn>
                                        <p:tgtEl>
                                          <p:spTgt spid="1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26"/>
                                        </p:tgtEl>
                                        <p:attrNameLst>
                                          <p:attrName>style.visibility</p:attrName>
                                        </p:attrNameLst>
                                      </p:cBhvr>
                                      <p:to>
                                        <p:strVal val="visible"/>
                                      </p:to>
                                    </p:set>
                                    <p:animEffect transition="in" filter="fade">
                                      <p:cBhvr>
                                        <p:cTn id="73" dur="500"/>
                                        <p:tgtEl>
                                          <p:spTgt spid="126"/>
                                        </p:tgtEl>
                                      </p:cBhvr>
                                    </p:animEffect>
                                  </p:childTnLst>
                                </p:cTn>
                              </p:par>
                              <p:par>
                                <p:cTn id="74" presetID="10" presetClass="exit" presetSubtype="0" fill="hold" nodeType="withEffect">
                                  <p:stCondLst>
                                    <p:cond delay="0"/>
                                  </p:stCondLst>
                                  <p:childTnLst>
                                    <p:animEffect transition="out" filter="fade">
                                      <p:cBhvr>
                                        <p:cTn id="75" dur="500"/>
                                        <p:tgtEl>
                                          <p:spTgt spid="128"/>
                                        </p:tgtEl>
                                      </p:cBhvr>
                                    </p:animEffect>
                                    <p:set>
                                      <p:cBhvr>
                                        <p:cTn id="76" dur="1" fill="hold">
                                          <p:stCondLst>
                                            <p:cond delay="499"/>
                                          </p:stCondLst>
                                        </p:cTn>
                                        <p:tgtEl>
                                          <p:spTgt spid="128"/>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125"/>
                                        </p:tgtEl>
                                      </p:cBhvr>
                                    </p:animEffect>
                                    <p:set>
                                      <p:cBhvr>
                                        <p:cTn id="79" dur="1" fill="hold">
                                          <p:stCondLst>
                                            <p:cond delay="499"/>
                                          </p:stCondLst>
                                        </p:cTn>
                                        <p:tgtEl>
                                          <p:spTgt spid="125"/>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104"/>
                                        </p:tgtEl>
                                      </p:cBhvr>
                                    </p:animEffect>
                                    <p:set>
                                      <p:cBhvr>
                                        <p:cTn id="82" dur="1" fill="hold">
                                          <p:stCondLst>
                                            <p:cond delay="499"/>
                                          </p:stCondLst>
                                        </p:cTn>
                                        <p:tgtEl>
                                          <p:spTgt spid="10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126"/>
                                        </p:tgtEl>
                                      </p:cBhvr>
                                    </p:animEffect>
                                    <p:set>
                                      <p:cBhvr>
                                        <p:cTn id="87" dur="1" fill="hold">
                                          <p:stCondLst>
                                            <p:cond delay="499"/>
                                          </p:stCondLst>
                                        </p:cTn>
                                        <p:tgtEl>
                                          <p:spTgt spid="126"/>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41"/>
                                        </p:tgtEl>
                                      </p:cBhvr>
                                    </p:animEffect>
                                    <p:set>
                                      <p:cBhvr>
                                        <p:cTn id="90"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GateMP Module</a:t>
            </a:r>
            <a:endParaRPr lang="en-US" dirty="0"/>
          </a:p>
        </p:txBody>
      </p:sp>
      <p:sp>
        <p:nvSpPr>
          <p:cNvPr id="9" name="Footer Placeholder 8"/>
          <p:cNvSpPr>
            <a:spLocks noGrp="1"/>
          </p:cNvSpPr>
          <p:nvPr>
            <p:ph type="ftr" sz="quarter" idx="11"/>
          </p:nvPr>
        </p:nvSpPr>
        <p:spPr/>
        <p:txBody>
          <a:bodyPr/>
          <a:lstStyle/>
          <a:p>
            <a:r>
              <a:rPr lang="en-US" smtClean="0"/>
              <a:t>IPC 3.30</a:t>
            </a:r>
            <a:endParaRPr lang="en-US" dirty="0"/>
          </a:p>
        </p:txBody>
      </p:sp>
      <p:sp>
        <p:nvSpPr>
          <p:cNvPr id="5" name="TextBox 4"/>
          <p:cNvSpPr txBox="1"/>
          <p:nvPr/>
        </p:nvSpPr>
        <p:spPr>
          <a:xfrm>
            <a:off x="228600" y="1600200"/>
            <a:ext cx="5111015" cy="3139321"/>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xdc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std.h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ti</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ipc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GateMP.h</a:t>
            </a:r>
            <a:r>
              <a:rPr lang="en-US" sz="1200" dirty="0" smtClean="0">
                <a:latin typeface="Courier10 BT" panose="02070509030505020404" pitchFamily="49" charset="0"/>
                <a:cs typeface="Courier New" pitchFamily="49" charset="0"/>
              </a:rPr>
              <a:t>&gt;</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GateMP_Params</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params</a:t>
            </a:r>
            <a:r>
              <a:rPr lang="en-US" sz="1200" dirty="0" smtClean="0">
                <a:latin typeface="Courier10 BT" panose="02070509030505020404" pitchFamily="49" charset="0"/>
                <a:cs typeface="Courier New" pitchFamily="49" charset="0"/>
              </a:rPr>
              <a:t>;</a:t>
            </a:r>
          </a:p>
          <a:p>
            <a:r>
              <a:rPr lang="en-US" sz="1200" dirty="0" err="1" smtClean="0">
                <a:latin typeface="Courier10 BT" panose="02070509030505020404" pitchFamily="49" charset="0"/>
                <a:cs typeface="Courier New" pitchFamily="49" charset="0"/>
              </a:rPr>
              <a:t>GateMP_Handle</a:t>
            </a:r>
            <a:r>
              <a:rPr lang="en-US" sz="1200" dirty="0" smtClean="0">
                <a:latin typeface="Courier10 BT" panose="02070509030505020404" pitchFamily="49" charset="0"/>
                <a:cs typeface="Courier New" pitchFamily="49" charset="0"/>
              </a:rPr>
              <a:t> gate;</a:t>
            </a:r>
          </a:p>
          <a:p>
            <a:endParaRPr lang="en-US" sz="1200" dirty="0" smtClean="0">
              <a:latin typeface="Courier10 BT" panose="02070509030505020404" pitchFamily="49" charset="0"/>
              <a:cs typeface="Courier New" pitchFamily="49" charset="0"/>
            </a:endParaRPr>
          </a:p>
          <a:p>
            <a:r>
              <a:rPr lang="en-US" sz="1200" b="1" dirty="0" err="1" smtClean="0">
                <a:solidFill>
                  <a:schemeClr val="accent5"/>
                </a:solidFill>
                <a:latin typeface="Courier10 BT" panose="02070509030505020404" pitchFamily="49" charset="0"/>
                <a:cs typeface="Courier New" pitchFamily="49" charset="0"/>
              </a:rPr>
              <a:t>GateMP_Params_init</a:t>
            </a:r>
            <a:r>
              <a:rPr lang="en-US" sz="1200" dirty="0" smtClean="0">
                <a:latin typeface="Courier10 BT" panose="02070509030505020404" pitchFamily="49" charset="0"/>
                <a:cs typeface="Courier New" pitchFamily="49" charset="0"/>
              </a:rPr>
              <a:t>(&amp;</a:t>
            </a:r>
            <a:r>
              <a:rPr lang="en-US" sz="1200" dirty="0" err="1" smtClean="0">
                <a:latin typeface="Courier10 BT" panose="02070509030505020404" pitchFamily="49" charset="0"/>
                <a:cs typeface="Courier New" pitchFamily="49" charset="0"/>
              </a:rPr>
              <a:t>params</a:t>
            </a:r>
            <a:r>
              <a:rPr lang="en-US" sz="1200" dirty="0" smtClean="0">
                <a:latin typeface="Courier10 BT" panose="02070509030505020404" pitchFamily="49" charset="0"/>
                <a:cs typeface="Courier New" pitchFamily="49" charset="0"/>
              </a:rPr>
              <a:t>);</a:t>
            </a:r>
          </a:p>
          <a:p>
            <a:r>
              <a:rPr lang="en-US" sz="1200" dirty="0" smtClean="0">
                <a:latin typeface="Courier10 BT" panose="02070509030505020404" pitchFamily="49" charset="0"/>
                <a:cs typeface="Courier New" pitchFamily="49" charset="0"/>
              </a:rPr>
              <a:t>params.name = </a:t>
            </a:r>
            <a:r>
              <a:rPr lang="en-US" sz="1200" dirty="0">
                <a:latin typeface="Courier10 BT" panose="02070509030505020404" pitchFamily="49" charset="0"/>
                <a:cs typeface="Courier New" pitchFamily="49" charset="0"/>
              </a:rPr>
              <a:t>"</a:t>
            </a:r>
            <a:r>
              <a:rPr lang="en-US" sz="1200" dirty="0" err="1" smtClean="0">
                <a:solidFill>
                  <a:srgbClr val="0B8000"/>
                </a:solidFill>
                <a:latin typeface="Courier10 BT" panose="02070509030505020404" pitchFamily="49" charset="0"/>
                <a:cs typeface="Courier New" pitchFamily="49" charset="0"/>
              </a:rPr>
              <a:t>BufGate</a:t>
            </a:r>
            <a:r>
              <a:rPr lang="en-US" sz="1200" dirty="0" smtClean="0">
                <a:latin typeface="Courier10 BT" panose="02070509030505020404" pitchFamily="49" charset="0"/>
                <a:cs typeface="Courier New" pitchFamily="49" charset="0"/>
              </a:rPr>
              <a:t>";</a:t>
            </a:r>
          </a:p>
          <a:p>
            <a:r>
              <a:rPr lang="en-US" sz="1200" dirty="0" err="1" smtClean="0">
                <a:latin typeface="Courier10 BT" panose="02070509030505020404" pitchFamily="49" charset="0"/>
                <a:cs typeface="Courier New" pitchFamily="49" charset="0"/>
              </a:rPr>
              <a:t>params.localProtect</a:t>
            </a:r>
            <a:r>
              <a:rPr lang="en-US" sz="1200" dirty="0" smtClean="0">
                <a:latin typeface="Courier10 BT" panose="02070509030505020404" pitchFamily="49" charset="0"/>
                <a:cs typeface="Courier New" pitchFamily="49" charset="0"/>
              </a:rPr>
              <a:t> = </a:t>
            </a:r>
            <a:r>
              <a:rPr lang="en-US" sz="1200" dirty="0" err="1" smtClean="0">
                <a:latin typeface="Courier10 BT" panose="02070509030505020404" pitchFamily="49" charset="0"/>
                <a:cs typeface="Courier New" pitchFamily="49" charset="0"/>
              </a:rPr>
              <a:t>GateMP_LocalProtect_NONE</a:t>
            </a:r>
            <a:r>
              <a:rPr lang="en-US" sz="1200" dirty="0" smtClean="0">
                <a:latin typeface="Courier10 BT" panose="02070509030505020404" pitchFamily="49" charset="0"/>
                <a:cs typeface="Courier New" pitchFamily="49" charset="0"/>
              </a:rPr>
              <a:t>;</a:t>
            </a:r>
          </a:p>
          <a:p>
            <a:r>
              <a:rPr lang="en-US" sz="1200" dirty="0" err="1" smtClean="0">
                <a:latin typeface="Courier10 BT" panose="02070509030505020404" pitchFamily="49" charset="0"/>
                <a:cs typeface="Courier New" pitchFamily="49" charset="0"/>
              </a:rPr>
              <a:t>params.remoteProtect</a:t>
            </a:r>
            <a:r>
              <a:rPr lang="en-US" sz="1200" dirty="0" smtClean="0">
                <a:latin typeface="Courier10 BT" panose="02070509030505020404" pitchFamily="49" charset="0"/>
                <a:cs typeface="Courier New" pitchFamily="49" charset="0"/>
              </a:rPr>
              <a:t> = </a:t>
            </a:r>
            <a:r>
              <a:rPr lang="en-US" sz="1200" dirty="0" err="1" smtClean="0">
                <a:latin typeface="Courier10 BT" panose="02070509030505020404" pitchFamily="49" charset="0"/>
                <a:cs typeface="Courier New" pitchFamily="49" charset="0"/>
              </a:rPr>
              <a:t>GateMP_RemoteProtect_SYSTEM</a:t>
            </a:r>
            <a:r>
              <a:rPr lang="en-US" sz="1200" dirty="0" smtClean="0">
                <a:latin typeface="Courier10 BT" panose="02070509030505020404" pitchFamily="49" charset="0"/>
                <a:cs typeface="Courier New" pitchFamily="49" charset="0"/>
              </a:rPr>
              <a:t>;</a:t>
            </a:r>
          </a:p>
          <a:p>
            <a:endParaRPr lang="en-US" sz="1200" dirty="0" smtClean="0">
              <a:latin typeface="Courier10 BT" panose="02070509030505020404" pitchFamily="49" charset="0"/>
              <a:cs typeface="Courier New" pitchFamily="49" charset="0"/>
            </a:endParaRPr>
          </a:p>
          <a:p>
            <a:r>
              <a:rPr lang="en-US" sz="1200" dirty="0" smtClean="0">
                <a:latin typeface="Courier10 BT" panose="02070509030505020404" pitchFamily="49" charset="0"/>
                <a:cs typeface="Courier New" pitchFamily="49" charset="0"/>
              </a:rPr>
              <a:t>gate = </a:t>
            </a:r>
            <a:r>
              <a:rPr lang="en-US" sz="1200" b="1" dirty="0" err="1" smtClean="0">
                <a:solidFill>
                  <a:schemeClr val="accent5"/>
                </a:solidFill>
                <a:latin typeface="Courier10 BT" panose="02070509030505020404" pitchFamily="49" charset="0"/>
                <a:cs typeface="Courier New" pitchFamily="49" charset="0"/>
              </a:rPr>
              <a:t>GateMP_create</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params</a:t>
            </a:r>
            <a:r>
              <a:rPr lang="en-US" sz="1200" dirty="0" smtClean="0">
                <a:latin typeface="Courier10 BT" panose="02070509030505020404" pitchFamily="49" charset="0"/>
                <a:cs typeface="Courier New" pitchFamily="49" charset="0"/>
              </a:rPr>
              <a:t>);</a:t>
            </a:r>
          </a:p>
          <a:p>
            <a:endParaRPr lang="en-US" sz="1200" dirty="0" smtClean="0">
              <a:latin typeface="Courier10 BT" panose="02070509030505020404" pitchFamily="49" charset="0"/>
              <a:cs typeface="Courier New" pitchFamily="49" charset="0"/>
            </a:endParaRPr>
          </a:p>
          <a:p>
            <a:r>
              <a:rPr lang="en-US" sz="1200" b="1" dirty="0" err="1" smtClean="0">
                <a:solidFill>
                  <a:schemeClr val="accent5"/>
                </a:solidFill>
                <a:latin typeface="Courier10 BT" panose="02070509030505020404" pitchFamily="49" charset="0"/>
                <a:cs typeface="Courier New" pitchFamily="49" charset="0"/>
              </a:rPr>
              <a:t>GateMP_enter</a:t>
            </a:r>
            <a:r>
              <a:rPr lang="en-US" sz="1200" dirty="0" smtClean="0">
                <a:latin typeface="Courier10 BT" panose="02070509030505020404" pitchFamily="49" charset="0"/>
                <a:cs typeface="Courier New" pitchFamily="49" charset="0"/>
              </a:rPr>
              <a:t>(gate);</a:t>
            </a:r>
          </a:p>
          <a:p>
            <a:r>
              <a:rPr lang="en-US" sz="1200" dirty="0" smtClean="0">
                <a:solidFill>
                  <a:srgbClr val="0B8000"/>
                </a:solidFill>
                <a:latin typeface="Courier10 BT" panose="02070509030505020404" pitchFamily="49" charset="0"/>
                <a:cs typeface="Courier New" pitchFamily="49" charset="0"/>
              </a:rPr>
              <a:t>/* modify buffer */</a:t>
            </a:r>
          </a:p>
          <a:p>
            <a:r>
              <a:rPr lang="en-US" sz="1200" b="1" dirty="0" err="1" smtClean="0">
                <a:solidFill>
                  <a:schemeClr val="accent5"/>
                </a:solidFill>
                <a:latin typeface="Courier10 BT" panose="02070509030505020404" pitchFamily="49" charset="0"/>
                <a:cs typeface="Courier New" pitchFamily="49" charset="0"/>
              </a:rPr>
              <a:t>GateMP_leave</a:t>
            </a:r>
            <a:r>
              <a:rPr lang="en-US" sz="1200" dirty="0" smtClean="0">
                <a:latin typeface="Courier10 BT" panose="02070509030505020404" pitchFamily="49" charset="0"/>
                <a:cs typeface="Courier New" pitchFamily="49" charset="0"/>
              </a:rPr>
              <a:t>(gate);</a:t>
            </a:r>
          </a:p>
        </p:txBody>
      </p:sp>
      <p:sp>
        <p:nvSpPr>
          <p:cNvPr id="6" name="TextBox 5"/>
          <p:cNvSpPr txBox="1"/>
          <p:nvPr/>
        </p:nvSpPr>
        <p:spPr>
          <a:xfrm>
            <a:off x="5715000" y="1600200"/>
            <a:ext cx="3158557" cy="2031325"/>
          </a:xfrm>
          <a:prstGeom prst="rect">
            <a:avLst/>
          </a:prstGeom>
          <a:solidFill>
            <a:schemeClr val="accent1">
              <a:lumMod val="20000"/>
              <a:lumOff val="80000"/>
            </a:schemeClr>
          </a:solidFill>
          <a:ln w="12700">
            <a:solidFill>
              <a:schemeClr val="accent1"/>
            </a:solidFill>
          </a:ln>
        </p:spPr>
        <p:txBody>
          <a:bodyPr wrap="none" lIns="182880" tIns="91440" rIns="182880" bIns="91440" rtlCol="0">
            <a:spAutoFit/>
          </a:bodyPr>
          <a:lstStyle/>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xdc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std.h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ti</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ipc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GateMP.h</a:t>
            </a:r>
            <a:r>
              <a:rPr lang="en-US" sz="1200" dirty="0" smtClean="0">
                <a:latin typeface="Courier10 BT" panose="02070509030505020404" pitchFamily="49" charset="0"/>
                <a:cs typeface="Courier New" pitchFamily="49" charset="0"/>
              </a:rPr>
              <a:t>&gt;</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GateMP_Handle</a:t>
            </a:r>
            <a:r>
              <a:rPr lang="en-US" sz="1200" dirty="0" smtClean="0">
                <a:latin typeface="Courier10 BT" panose="02070509030505020404" pitchFamily="49" charset="0"/>
                <a:cs typeface="Courier New" pitchFamily="49" charset="0"/>
              </a:rPr>
              <a:t> gate;</a:t>
            </a:r>
          </a:p>
          <a:p>
            <a:endParaRPr lang="en-US" sz="1200" dirty="0" smtClean="0">
              <a:latin typeface="Courier10 BT" panose="02070509030505020404" pitchFamily="49" charset="0"/>
              <a:cs typeface="Courier New" pitchFamily="49" charset="0"/>
            </a:endParaRPr>
          </a:p>
          <a:p>
            <a:r>
              <a:rPr lang="en-US" sz="1200" b="1" dirty="0" err="1" smtClean="0">
                <a:solidFill>
                  <a:schemeClr val="accent5"/>
                </a:solidFill>
                <a:latin typeface="Courier10 BT" panose="02070509030505020404" pitchFamily="49" charset="0"/>
                <a:cs typeface="Courier New" pitchFamily="49" charset="0"/>
              </a:rPr>
              <a:t>GateMP_open</a:t>
            </a:r>
            <a:r>
              <a:rPr lang="en-US" sz="1200" dirty="0" smtClean="0">
                <a:latin typeface="Courier10 BT" panose="02070509030505020404" pitchFamily="49" charset="0"/>
                <a:cs typeface="Courier New" pitchFamily="49" charset="0"/>
              </a:rPr>
              <a:t>("</a:t>
            </a:r>
            <a:r>
              <a:rPr lang="en-US" sz="1200" dirty="0" err="1" smtClean="0">
                <a:solidFill>
                  <a:srgbClr val="0B8000"/>
                </a:solidFill>
                <a:latin typeface="Courier10 BT" panose="02070509030505020404" pitchFamily="49" charset="0"/>
                <a:cs typeface="Courier New" pitchFamily="49" charset="0"/>
              </a:rPr>
              <a:t>BufGate</a:t>
            </a:r>
            <a:r>
              <a:rPr lang="en-US" sz="1200" dirty="0" smtClean="0">
                <a:latin typeface="Courier10 BT" panose="02070509030505020404" pitchFamily="49" charset="0"/>
                <a:cs typeface="Courier New" pitchFamily="49" charset="0"/>
              </a:rPr>
              <a:t>", &amp;gate);</a:t>
            </a:r>
          </a:p>
          <a:p>
            <a:endParaRPr lang="en-US" sz="1200" dirty="0" smtClean="0">
              <a:latin typeface="Courier10 BT" panose="02070509030505020404" pitchFamily="49" charset="0"/>
              <a:cs typeface="Courier New" pitchFamily="49" charset="0"/>
            </a:endParaRPr>
          </a:p>
          <a:p>
            <a:r>
              <a:rPr lang="en-US" sz="1200" b="1" dirty="0" err="1" smtClean="0">
                <a:solidFill>
                  <a:schemeClr val="accent5"/>
                </a:solidFill>
                <a:latin typeface="Courier10 BT" panose="02070509030505020404" pitchFamily="49" charset="0"/>
                <a:cs typeface="Courier New" pitchFamily="49" charset="0"/>
              </a:rPr>
              <a:t>GateMP_enter</a:t>
            </a:r>
            <a:r>
              <a:rPr lang="en-US" sz="1200" dirty="0" smtClean="0">
                <a:latin typeface="Courier10 BT" panose="02070509030505020404" pitchFamily="49" charset="0"/>
                <a:cs typeface="Courier New" pitchFamily="49" charset="0"/>
              </a:rPr>
              <a:t>(gate);</a:t>
            </a:r>
          </a:p>
          <a:p>
            <a:r>
              <a:rPr lang="en-US" sz="1200" dirty="0" smtClean="0">
                <a:solidFill>
                  <a:srgbClr val="0B8000"/>
                </a:solidFill>
                <a:latin typeface="Courier10 BT" panose="02070509030505020404" pitchFamily="49" charset="0"/>
                <a:cs typeface="Courier New" pitchFamily="49" charset="0"/>
              </a:rPr>
              <a:t>/* modify buffer */</a:t>
            </a:r>
          </a:p>
          <a:p>
            <a:r>
              <a:rPr lang="en-US" sz="1200" b="1" dirty="0" err="1" smtClean="0">
                <a:solidFill>
                  <a:schemeClr val="accent5"/>
                </a:solidFill>
                <a:latin typeface="Courier10 BT" panose="02070509030505020404" pitchFamily="49" charset="0"/>
                <a:cs typeface="Courier New" pitchFamily="49" charset="0"/>
              </a:rPr>
              <a:t>GateMP_leave</a:t>
            </a:r>
            <a:r>
              <a:rPr lang="en-US" sz="1200" dirty="0" smtClean="0">
                <a:latin typeface="Courier10 BT" panose="02070509030505020404" pitchFamily="49" charset="0"/>
                <a:cs typeface="Courier New" pitchFamily="49" charset="0"/>
              </a:rPr>
              <a:t>(gate);</a:t>
            </a:r>
          </a:p>
        </p:txBody>
      </p:sp>
      <p:sp>
        <p:nvSpPr>
          <p:cNvPr id="12" name="TextBox 11"/>
          <p:cNvSpPr txBox="1"/>
          <p:nvPr/>
        </p:nvSpPr>
        <p:spPr>
          <a:xfrm>
            <a:off x="228600" y="1219200"/>
            <a:ext cx="569387" cy="369332"/>
          </a:xfrm>
          <a:prstGeom prst="rect">
            <a:avLst/>
          </a:prstGeom>
          <a:noFill/>
        </p:spPr>
        <p:txBody>
          <a:bodyPr wrap="none" rtlCol="0">
            <a:spAutoFit/>
          </a:bodyPr>
          <a:lstStyle/>
          <a:p>
            <a:r>
              <a:rPr lang="en-US" dirty="0" smtClean="0"/>
              <a:t>IPU</a:t>
            </a:r>
            <a:endParaRPr lang="en-US" dirty="0"/>
          </a:p>
        </p:txBody>
      </p:sp>
      <p:sp>
        <p:nvSpPr>
          <p:cNvPr id="13" name="TextBox 12"/>
          <p:cNvSpPr txBox="1"/>
          <p:nvPr/>
        </p:nvSpPr>
        <p:spPr>
          <a:xfrm>
            <a:off x="5715000" y="1230868"/>
            <a:ext cx="659155" cy="369332"/>
          </a:xfrm>
          <a:prstGeom prst="rect">
            <a:avLst/>
          </a:prstGeom>
          <a:noFill/>
        </p:spPr>
        <p:txBody>
          <a:bodyPr wrap="none" rtlCol="0">
            <a:spAutoFit/>
          </a:bodyPr>
          <a:lstStyle/>
          <a:p>
            <a:r>
              <a:rPr lang="en-US" dirty="0" smtClean="0"/>
              <a:t>DSP</a:t>
            </a:r>
            <a:endParaRPr lang="en-US" dirty="0"/>
          </a:p>
        </p:txBody>
      </p:sp>
      <p:sp>
        <p:nvSpPr>
          <p:cNvPr id="2" name="Slide Number Placeholder 1"/>
          <p:cNvSpPr>
            <a:spLocks noGrp="1"/>
          </p:cNvSpPr>
          <p:nvPr>
            <p:ph type="sldNum" sz="quarter" idx="12"/>
          </p:nvPr>
        </p:nvSpPr>
        <p:spPr/>
        <p:txBody>
          <a:bodyPr/>
          <a:lstStyle/>
          <a:p>
            <a:fld id="{A97B22F1-799A-47A3-B766-9721632424EC}" type="slidenum">
              <a:rPr lang="en-US" smtClean="0"/>
              <a:pPr/>
              <a:t>56</a:t>
            </a:fld>
            <a:endParaRPr lang="en-US"/>
          </a:p>
        </p:txBody>
      </p:sp>
    </p:spTree>
    <p:extLst>
      <p:ext uri="{BB962C8B-B14F-4D97-AF65-F5344CB8AC3E}">
        <p14:creationId xmlns:p14="http://schemas.microsoft.com/office/powerpoint/2010/main" val="1329043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HeapMemMP HeapBufMP Modules</a:t>
            </a:r>
            <a:endParaRPr lang="en-US" dirty="0"/>
          </a:p>
        </p:txBody>
      </p:sp>
      <p:sp>
        <p:nvSpPr>
          <p:cNvPr id="694275" name="Rectangle 3"/>
          <p:cNvSpPr>
            <a:spLocks noGrp="1" noChangeArrowheads="1"/>
          </p:cNvSpPr>
          <p:nvPr>
            <p:ph idx="1"/>
          </p:nvPr>
        </p:nvSpPr>
        <p:spPr/>
        <p:txBody>
          <a:bodyPr>
            <a:normAutofit fontScale="92500" lnSpcReduction="10000"/>
          </a:bodyPr>
          <a:lstStyle/>
          <a:p>
            <a:r>
              <a:rPr lang="en-US" smtClean="0"/>
              <a:t>HeapMemMP, HeapBufMP – multi-processor memory allocator</a:t>
            </a:r>
          </a:p>
          <a:p>
            <a:pPr lvl="1"/>
            <a:r>
              <a:rPr lang="en-US" smtClean="0"/>
              <a:t>Shared memory allocators that can be used by multiple processors</a:t>
            </a:r>
          </a:p>
          <a:p>
            <a:pPr lvl="1"/>
            <a:r>
              <a:rPr lang="en-US" smtClean="0"/>
              <a:t>HeapMemMP – variable size allocations</a:t>
            </a:r>
          </a:p>
          <a:p>
            <a:pPr lvl="1"/>
            <a:r>
              <a:rPr lang="en-US" smtClean="0"/>
              <a:t>HeapBufMP – fixed size allocations, deterministic, ideal for MessageQ</a:t>
            </a:r>
          </a:p>
          <a:p>
            <a:r>
              <a:rPr lang="en-US" smtClean="0"/>
              <a:t>IPC’s versions of HeapBuf, adds GateMP and cache coherency to the version provided by SYS/BIOS.</a:t>
            </a:r>
          </a:p>
          <a:p>
            <a:r>
              <a:rPr lang="en-US" smtClean="0"/>
              <a:t>All allocations are aligned on cache line size.</a:t>
            </a:r>
          </a:p>
          <a:p>
            <a:pPr lvl="1"/>
            <a:r>
              <a:rPr lang="en-US" smtClean="0"/>
              <a:t>Warning: Small allocations will occupy full cache line.</a:t>
            </a:r>
          </a:p>
          <a:p>
            <a:r>
              <a:rPr lang="en-US" smtClean="0"/>
              <a:t>Uses GateMP to protect shared state across cores.</a:t>
            </a:r>
          </a:p>
          <a:p>
            <a:r>
              <a:rPr lang="en-US" smtClean="0"/>
              <a:t>HeapBufMP.  All buffers are same size (per instance)</a:t>
            </a:r>
          </a:p>
          <a:p>
            <a:r>
              <a:rPr lang="en-US" smtClean="0"/>
              <a:t>Every SharedRegion uses a HeapMemMP instance to manage the shared memory</a:t>
            </a:r>
          </a:p>
          <a:p>
            <a:pPr lvl="1"/>
            <a:endParaRPr lang="en-US" dirty="0" smtClean="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57</a:t>
            </a:fld>
            <a:endParaRPr lang="en-US" dirty="0"/>
          </a:p>
        </p:txBody>
      </p:sp>
    </p:spTree>
    <p:extLst>
      <p:ext uri="{BB962C8B-B14F-4D97-AF65-F5344CB8AC3E}">
        <p14:creationId xmlns:p14="http://schemas.microsoft.com/office/powerpoint/2010/main" val="387672897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HeapMemMP HeapBufMP Modules</a:t>
            </a:r>
            <a:endParaRPr lang="en-US" dirty="0"/>
          </a:p>
        </p:txBody>
      </p:sp>
      <p:sp>
        <p:nvSpPr>
          <p:cNvPr id="694275" name="Rectangle 3"/>
          <p:cNvSpPr>
            <a:spLocks noGrp="1" noChangeArrowheads="1"/>
          </p:cNvSpPr>
          <p:nvPr>
            <p:ph idx="1"/>
          </p:nvPr>
        </p:nvSpPr>
        <p:spPr>
          <a:xfrm>
            <a:off x="457200" y="990600"/>
            <a:ext cx="8229600" cy="5334000"/>
          </a:xfrm>
        </p:spPr>
        <p:txBody>
          <a:bodyPr/>
          <a:lstStyle/>
          <a:p>
            <a:r>
              <a:rPr lang="en-US" dirty="0" smtClean="0"/>
              <a:t>API Summary</a:t>
            </a:r>
          </a:p>
          <a:p>
            <a:pPr lvl="1"/>
            <a:r>
              <a:rPr lang="en-US" dirty="0" err="1" smtClean="0">
                <a:solidFill>
                  <a:schemeClr val="accent5"/>
                </a:solidFill>
                <a:latin typeface="Courier10 BT" panose="02070509030505020404" pitchFamily="49" charset="0"/>
              </a:rPr>
              <a:t>HeapMemMP_create</a:t>
            </a:r>
            <a:r>
              <a:rPr lang="en-US" dirty="0" smtClean="0">
                <a:solidFill>
                  <a:schemeClr val="accent5"/>
                </a:solidFill>
              </a:rPr>
              <a:t> </a:t>
            </a:r>
            <a:r>
              <a:rPr lang="en-US" dirty="0" smtClean="0"/>
              <a:t>– create a heap instance</a:t>
            </a:r>
          </a:p>
          <a:p>
            <a:pPr lvl="1"/>
            <a:r>
              <a:rPr lang="en-US" dirty="0" err="1">
                <a:solidFill>
                  <a:schemeClr val="accent5"/>
                </a:solidFill>
                <a:latin typeface="Courier10 BT" panose="02070509030505020404" pitchFamily="49" charset="0"/>
              </a:rPr>
              <a:t>HeapMemMP_delete</a:t>
            </a:r>
            <a:r>
              <a:rPr lang="en-US" dirty="0" smtClean="0"/>
              <a:t> – delete a heap instance</a:t>
            </a:r>
          </a:p>
          <a:p>
            <a:pPr lvl="1"/>
            <a:r>
              <a:rPr lang="en-US" dirty="0" err="1" smtClean="0">
                <a:solidFill>
                  <a:schemeClr val="accent5"/>
                </a:solidFill>
                <a:latin typeface="Courier10 BT" panose="02070509030505020404" pitchFamily="49" charset="0"/>
              </a:rPr>
              <a:t>HeapMemMP_open</a:t>
            </a:r>
            <a:r>
              <a:rPr lang="en-US" dirty="0" smtClean="0">
                <a:solidFill>
                  <a:schemeClr val="accent5"/>
                </a:solidFill>
              </a:rPr>
              <a:t> </a:t>
            </a:r>
            <a:r>
              <a:rPr lang="en-US" dirty="0" smtClean="0"/>
              <a:t>– open a heap instance</a:t>
            </a:r>
          </a:p>
          <a:p>
            <a:pPr lvl="1"/>
            <a:r>
              <a:rPr lang="en-US" dirty="0" err="1">
                <a:solidFill>
                  <a:schemeClr val="accent5"/>
                </a:solidFill>
                <a:latin typeface="Courier10 BT" panose="02070509030505020404" pitchFamily="49" charset="0"/>
              </a:rPr>
              <a:t>HeapMemMP_close</a:t>
            </a:r>
            <a:r>
              <a:rPr lang="en-US" dirty="0" smtClean="0"/>
              <a:t> – close a heap instance</a:t>
            </a:r>
          </a:p>
          <a:p>
            <a:pPr lvl="1"/>
            <a:r>
              <a:rPr lang="en-US" dirty="0" err="1" smtClean="0">
                <a:solidFill>
                  <a:schemeClr val="accent5"/>
                </a:solidFill>
                <a:latin typeface="Courier10 BT" panose="02070509030505020404" pitchFamily="49" charset="0"/>
              </a:rPr>
              <a:t>HeapMemMP_alloc</a:t>
            </a:r>
            <a:r>
              <a:rPr lang="en-US" dirty="0" smtClean="0">
                <a:solidFill>
                  <a:schemeClr val="accent5"/>
                </a:solidFill>
              </a:rPr>
              <a:t> </a:t>
            </a:r>
            <a:r>
              <a:rPr lang="en-US" dirty="0" smtClean="0"/>
              <a:t>– allocate a block of memory</a:t>
            </a:r>
          </a:p>
          <a:p>
            <a:pPr lvl="1"/>
            <a:r>
              <a:rPr lang="en-US" dirty="0" err="1" smtClean="0">
                <a:solidFill>
                  <a:schemeClr val="accent5"/>
                </a:solidFill>
                <a:latin typeface="Courier10 BT" panose="02070509030505020404" pitchFamily="49" charset="0"/>
              </a:rPr>
              <a:t>HeapMemMP_free</a:t>
            </a:r>
            <a:r>
              <a:rPr lang="en-US" dirty="0" smtClean="0">
                <a:solidFill>
                  <a:schemeClr val="accent5"/>
                </a:solidFill>
              </a:rPr>
              <a:t> </a:t>
            </a:r>
            <a:r>
              <a:rPr lang="en-US" dirty="0" smtClean="0"/>
              <a:t>– return a block of memory to the pool</a:t>
            </a:r>
          </a:p>
          <a:p>
            <a:pPr lvl="1"/>
            <a:r>
              <a:rPr lang="en-US" dirty="0" err="1" smtClean="0">
                <a:solidFill>
                  <a:schemeClr val="accent5"/>
                </a:solidFill>
                <a:latin typeface="Courier10 BT" panose="02070509030505020404" pitchFamily="49" charset="0"/>
              </a:rPr>
              <a:t>HeapBufMP_create</a:t>
            </a:r>
            <a:r>
              <a:rPr lang="en-US" dirty="0" smtClean="0">
                <a:solidFill>
                  <a:schemeClr val="accent5"/>
                </a:solidFill>
              </a:rPr>
              <a:t> </a:t>
            </a:r>
            <a:r>
              <a:rPr lang="en-US" dirty="0" smtClean="0"/>
              <a:t>– create a heap instance</a:t>
            </a:r>
          </a:p>
          <a:p>
            <a:pPr lvl="1"/>
            <a:r>
              <a:rPr lang="en-US" dirty="0" err="1">
                <a:solidFill>
                  <a:schemeClr val="accent5"/>
                </a:solidFill>
                <a:latin typeface="Courier10 BT" panose="02070509030505020404" pitchFamily="49" charset="0"/>
              </a:rPr>
              <a:t>HeapBufMP_delete</a:t>
            </a:r>
            <a:r>
              <a:rPr lang="en-US" dirty="0" smtClean="0"/>
              <a:t> – delete a heap instance</a:t>
            </a:r>
          </a:p>
          <a:p>
            <a:pPr lvl="1"/>
            <a:r>
              <a:rPr lang="en-US" dirty="0" err="1" smtClean="0">
                <a:solidFill>
                  <a:schemeClr val="accent5"/>
                </a:solidFill>
                <a:latin typeface="Courier10 BT" panose="02070509030505020404" pitchFamily="49" charset="0"/>
              </a:rPr>
              <a:t>HeapBufMP_open</a:t>
            </a:r>
            <a:r>
              <a:rPr lang="en-US" dirty="0" smtClean="0">
                <a:solidFill>
                  <a:schemeClr val="accent5"/>
                </a:solidFill>
              </a:rPr>
              <a:t> </a:t>
            </a:r>
            <a:r>
              <a:rPr lang="en-US" dirty="0" smtClean="0"/>
              <a:t>– open a heap instance</a:t>
            </a:r>
          </a:p>
          <a:p>
            <a:pPr lvl="1"/>
            <a:r>
              <a:rPr lang="en-US" dirty="0" err="1">
                <a:solidFill>
                  <a:schemeClr val="accent5"/>
                </a:solidFill>
                <a:latin typeface="Courier10 BT" panose="02070509030505020404" pitchFamily="49" charset="0"/>
              </a:rPr>
              <a:t>HeapBufMP_close</a:t>
            </a:r>
            <a:r>
              <a:rPr lang="en-US" dirty="0" smtClean="0"/>
              <a:t> – close a heap instance</a:t>
            </a:r>
          </a:p>
          <a:p>
            <a:pPr lvl="1"/>
            <a:r>
              <a:rPr lang="en-US" dirty="0" err="1" smtClean="0">
                <a:solidFill>
                  <a:schemeClr val="accent5"/>
                </a:solidFill>
                <a:latin typeface="Courier10 BT" panose="02070509030505020404" pitchFamily="49" charset="0"/>
              </a:rPr>
              <a:t>HeapBufMP_alloc</a:t>
            </a:r>
            <a:r>
              <a:rPr lang="en-US" dirty="0" smtClean="0">
                <a:solidFill>
                  <a:schemeClr val="accent5"/>
                </a:solidFill>
              </a:rPr>
              <a:t> </a:t>
            </a:r>
            <a:r>
              <a:rPr lang="en-US" dirty="0" smtClean="0"/>
              <a:t>– allocate a block of memory</a:t>
            </a:r>
          </a:p>
          <a:p>
            <a:pPr lvl="1"/>
            <a:r>
              <a:rPr lang="en-US" dirty="0" err="1" smtClean="0">
                <a:solidFill>
                  <a:schemeClr val="accent5"/>
                </a:solidFill>
                <a:latin typeface="Courier10 BT" panose="02070509030505020404" pitchFamily="49" charset="0"/>
              </a:rPr>
              <a:t>HeapBufMP_free</a:t>
            </a:r>
            <a:r>
              <a:rPr lang="en-US" dirty="0" smtClean="0">
                <a:solidFill>
                  <a:schemeClr val="accent5"/>
                </a:solidFill>
              </a:rPr>
              <a:t> </a:t>
            </a:r>
            <a:r>
              <a:rPr lang="en-US" dirty="0" smtClean="0"/>
              <a:t>– return a block of memory to the pool</a:t>
            </a:r>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58</a:t>
            </a:fld>
            <a:endParaRPr lang="en-US" dirty="0"/>
          </a:p>
        </p:txBody>
      </p:sp>
    </p:spTree>
    <p:extLst>
      <p:ext uri="{BB962C8B-B14F-4D97-AF65-F5344CB8AC3E}">
        <p14:creationId xmlns:p14="http://schemas.microsoft.com/office/powerpoint/2010/main" val="68773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lstStyle/>
          <a:p>
            <a:r>
              <a:rPr lang="en-US" dirty="0" err="1" smtClean="0"/>
              <a:t>HeapMemMP</a:t>
            </a:r>
            <a:r>
              <a:rPr lang="en-US" dirty="0" smtClean="0"/>
              <a:t> Module</a:t>
            </a:r>
            <a:endParaRPr lang="en-US" dirty="0"/>
          </a:p>
        </p:txBody>
      </p:sp>
      <p:sp>
        <p:nvSpPr>
          <p:cNvPr id="2" name="Content Placeholder 1"/>
          <p:cNvSpPr>
            <a:spLocks noGrp="1"/>
          </p:cNvSpPr>
          <p:nvPr>
            <p:ph idx="1"/>
          </p:nvPr>
        </p:nvSpPr>
        <p:spPr/>
        <p:txBody>
          <a:bodyPr/>
          <a:lstStyle/>
          <a:p>
            <a:r>
              <a:rPr lang="en-US" dirty="0" smtClean="0"/>
              <a:t>ROV screen shot</a:t>
            </a:r>
            <a:endParaRPr lang="en-US" dirty="0"/>
          </a:p>
        </p:txBody>
      </p:sp>
      <p:sp>
        <p:nvSpPr>
          <p:cNvPr id="5" name="Footer Placeholder 4"/>
          <p:cNvSpPr>
            <a:spLocks noGrp="1"/>
          </p:cNvSpPr>
          <p:nvPr>
            <p:ph type="ftr" sz="quarter" idx="11"/>
          </p:nvPr>
        </p:nvSpPr>
        <p:spPr/>
        <p:txBody>
          <a:bodyPr/>
          <a:lstStyle/>
          <a:p>
            <a:r>
              <a:rPr lang="en-US" smtClean="0"/>
              <a:t>IPC 3.30</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7" y="2216386"/>
            <a:ext cx="7623810" cy="145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2420FBA-F1C9-406B-AC6A-9D58B1A624A9}" type="slidenum">
              <a:rPr lang="en-US" smtClean="0"/>
              <a:pPr/>
              <a:t>59</a:t>
            </a:fld>
            <a:endParaRPr lang="en-US" dirty="0"/>
          </a:p>
        </p:txBody>
      </p:sp>
    </p:spTree>
    <p:extLst>
      <p:ext uri="{BB962C8B-B14F-4D97-AF65-F5344CB8AC3E}">
        <p14:creationId xmlns:p14="http://schemas.microsoft.com/office/powerpoint/2010/main" val="3235325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 Architecture</a:t>
            </a:r>
            <a:endParaRPr lang="en-US" sz="1000" dirty="0">
              <a:solidFill>
                <a:schemeClr val="bg1"/>
              </a:solidFill>
              <a:latin typeface="+mn-lt"/>
            </a:endParaRP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6" name="Rectangle 5"/>
          <p:cNvSpPr/>
          <p:nvPr/>
        </p:nvSpPr>
        <p:spPr>
          <a:xfrm>
            <a:off x="1827362" y="5334000"/>
            <a:ext cx="54864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Hardware</a:t>
            </a:r>
            <a:endParaRPr lang="en-US" dirty="0"/>
          </a:p>
        </p:txBody>
      </p:sp>
      <p:sp>
        <p:nvSpPr>
          <p:cNvPr id="7" name="Rectangle 6"/>
          <p:cNvSpPr/>
          <p:nvPr/>
        </p:nvSpPr>
        <p:spPr>
          <a:xfrm>
            <a:off x="1827362" y="3137140"/>
            <a:ext cx="3201838" cy="4572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IPC</a:t>
            </a:r>
            <a:endParaRPr lang="en-US" dirty="0"/>
          </a:p>
        </p:txBody>
      </p:sp>
      <p:sp>
        <p:nvSpPr>
          <p:cNvPr id="8" name="Rectangle 7"/>
          <p:cNvSpPr/>
          <p:nvPr/>
        </p:nvSpPr>
        <p:spPr>
          <a:xfrm>
            <a:off x="3657600" y="4267200"/>
            <a:ext cx="3656162" cy="45720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SYS/BIOS</a:t>
            </a:r>
            <a:endParaRPr lang="en-US" dirty="0"/>
          </a:p>
        </p:txBody>
      </p:sp>
      <p:sp>
        <p:nvSpPr>
          <p:cNvPr id="9" name="Rectangle 8"/>
          <p:cNvSpPr/>
          <p:nvPr/>
        </p:nvSpPr>
        <p:spPr>
          <a:xfrm>
            <a:off x="1828800" y="1676400"/>
            <a:ext cx="5486400" cy="91440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Application</a:t>
            </a:r>
            <a:endParaRPr lang="en-US" dirty="0"/>
          </a:p>
        </p:txBody>
      </p:sp>
      <p:cxnSp>
        <p:nvCxnSpPr>
          <p:cNvPr id="16" name="Straight Arrow Connector 15"/>
          <p:cNvCxnSpPr/>
          <p:nvPr/>
        </p:nvCxnSpPr>
        <p:spPr>
          <a:xfrm>
            <a:off x="2743200" y="3594340"/>
            <a:ext cx="0" cy="17396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6170762" y="4724400"/>
            <a:ext cx="0" cy="609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0" name="Straight Arrow Connector 19"/>
          <p:cNvCxnSpPr>
            <a:endCxn id="7" idx="0"/>
          </p:cNvCxnSpPr>
          <p:nvPr/>
        </p:nvCxnSpPr>
        <p:spPr>
          <a:xfrm>
            <a:off x="3428281" y="2590800"/>
            <a:ext cx="0" cy="54634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p:nvPr/>
        </p:nvCxnSpPr>
        <p:spPr>
          <a:xfrm>
            <a:off x="6019800" y="2590800"/>
            <a:ext cx="1" cy="1676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a:off x="4306018" y="3594340"/>
            <a:ext cx="0" cy="6728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 name="Slide Number Placeholder 2"/>
          <p:cNvSpPr>
            <a:spLocks noGrp="1"/>
          </p:cNvSpPr>
          <p:nvPr>
            <p:ph type="sldNum" sz="quarter" idx="12"/>
          </p:nvPr>
        </p:nvSpPr>
        <p:spPr/>
        <p:txBody>
          <a:bodyPr/>
          <a:lstStyle/>
          <a:p>
            <a:fld id="{A97B22F1-799A-47A3-B766-9721632424EC}" type="slidenum">
              <a:rPr lang="en-US" smtClean="0"/>
              <a:pPr/>
              <a:t>6</a:t>
            </a:fld>
            <a:endParaRPr lang="en-US"/>
          </a:p>
        </p:txBody>
      </p:sp>
    </p:spTree>
    <p:extLst>
      <p:ext uri="{BB962C8B-B14F-4D97-AF65-F5344CB8AC3E}">
        <p14:creationId xmlns:p14="http://schemas.microsoft.com/office/powerpoint/2010/main" val="17269037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HeapMemMP</a:t>
            </a:r>
            <a:endParaRPr lang="en-US" dirty="0"/>
          </a:p>
        </p:txBody>
      </p:sp>
      <p:sp>
        <p:nvSpPr>
          <p:cNvPr id="2" name="Content Placeholder 1"/>
          <p:cNvSpPr>
            <a:spLocks noGrp="1"/>
          </p:cNvSpPr>
          <p:nvPr>
            <p:ph idx="1"/>
          </p:nvPr>
        </p:nvSpPr>
        <p:spPr>
          <a:xfrm>
            <a:off x="457200" y="990600"/>
            <a:ext cx="8229600" cy="2985433"/>
          </a:xfrm>
        </p:spPr>
        <p:txBody>
          <a:bodyPr>
            <a:spAutoFit/>
          </a:bodyPr>
          <a:lstStyle/>
          <a:p>
            <a:r>
              <a:rPr lang="en-US" dirty="0" smtClean="0"/>
              <a:t>Create a heap and share it between IPU and DSP</a:t>
            </a:r>
          </a:p>
          <a:p>
            <a:r>
              <a:rPr lang="en-US" dirty="0" smtClean="0"/>
              <a:t>IPU processor will...</a:t>
            </a:r>
          </a:p>
          <a:p>
            <a:pPr lvl="1"/>
            <a:r>
              <a:rPr lang="en-US" dirty="0" smtClean="0"/>
              <a:t>Creates a heap instance</a:t>
            </a:r>
          </a:p>
          <a:p>
            <a:pPr lvl="1"/>
            <a:r>
              <a:rPr lang="en-US" dirty="0"/>
              <a:t>Use Memory module to allocate </a:t>
            </a:r>
            <a:r>
              <a:rPr lang="en-US" dirty="0" smtClean="0"/>
              <a:t>memory</a:t>
            </a:r>
          </a:p>
          <a:p>
            <a:r>
              <a:rPr lang="en-US" dirty="0" smtClean="0"/>
              <a:t>DSP processor will...</a:t>
            </a:r>
            <a:endParaRPr lang="en-US" dirty="0"/>
          </a:p>
          <a:p>
            <a:pPr lvl="1"/>
            <a:r>
              <a:rPr lang="en-US" dirty="0" smtClean="0"/>
              <a:t>Open the heap instance</a:t>
            </a:r>
          </a:p>
          <a:p>
            <a:pPr lvl="1"/>
            <a:r>
              <a:rPr lang="en-US" dirty="0" smtClean="0"/>
              <a:t>Use Memory module to allocate memory</a:t>
            </a:r>
          </a:p>
        </p:txBody>
      </p:sp>
      <p:sp>
        <p:nvSpPr>
          <p:cNvPr id="9" name="Footer Placeholder 8"/>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60</a:t>
            </a:fld>
            <a:endParaRPr lang="en-US" dirty="0"/>
          </a:p>
        </p:txBody>
      </p:sp>
    </p:spTree>
    <p:extLst>
      <p:ext uri="{BB962C8B-B14F-4D97-AF65-F5344CB8AC3E}">
        <p14:creationId xmlns:p14="http://schemas.microsoft.com/office/powerpoint/2010/main" val="109032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6019800" y="1600200"/>
            <a:ext cx="1905000" cy="2895600"/>
          </a:xfrm>
          <a:prstGeom prst="rect">
            <a:avLst/>
          </a:prstGeom>
          <a:noFill/>
          <a:ln w="12700">
            <a:solidFill>
              <a:schemeClr val="tx1"/>
            </a:solidFill>
          </a:ln>
        </p:spPr>
        <p:txBody>
          <a:bodyPr wrap="square" rtlCol="0">
            <a:noAutofit/>
          </a:bodyPr>
          <a:lstStyle/>
          <a:p>
            <a:pPr algn="ctr"/>
            <a:r>
              <a:rPr lang="en-US" sz="1200" b="1" u="sng" dirty="0" smtClean="0"/>
              <a:t>DSP</a:t>
            </a:r>
            <a:endParaRPr lang="en-US" sz="1200" b="1" u="sng" dirty="0"/>
          </a:p>
        </p:txBody>
      </p:sp>
      <p:sp>
        <p:nvSpPr>
          <p:cNvPr id="12" name="TextBox 11"/>
          <p:cNvSpPr txBox="1"/>
          <p:nvPr/>
        </p:nvSpPr>
        <p:spPr>
          <a:xfrm>
            <a:off x="810767" y="1600200"/>
            <a:ext cx="1990347" cy="2895600"/>
          </a:xfrm>
          <a:prstGeom prst="rect">
            <a:avLst/>
          </a:prstGeom>
          <a:noFill/>
          <a:ln w="12700">
            <a:solidFill>
              <a:schemeClr val="tx1"/>
            </a:solidFill>
          </a:ln>
        </p:spPr>
        <p:txBody>
          <a:bodyPr wrap="square" rtlCol="0">
            <a:noAutofit/>
          </a:bodyPr>
          <a:lstStyle/>
          <a:p>
            <a:pPr algn="ctr"/>
            <a:r>
              <a:rPr lang="en-US" sz="1200" b="1" u="sng" dirty="0" smtClean="0"/>
              <a:t>IPU</a:t>
            </a:r>
            <a:endParaRPr lang="en-US" sz="1200" b="1" u="sng" dirty="0"/>
          </a:p>
        </p:txBody>
      </p:sp>
      <p:sp>
        <p:nvSpPr>
          <p:cNvPr id="4" name="Title 3"/>
          <p:cNvSpPr>
            <a:spLocks noGrp="1"/>
          </p:cNvSpPr>
          <p:nvPr>
            <p:ph type="title"/>
          </p:nvPr>
        </p:nvSpPr>
        <p:spPr/>
        <p:txBody>
          <a:bodyPr/>
          <a:lstStyle/>
          <a:p>
            <a:r>
              <a:rPr lang="en-US" smtClean="0"/>
              <a:t>HeapMemMP Module</a:t>
            </a:r>
            <a:endParaRPr lang="en-US" dirty="0"/>
          </a:p>
        </p:txBody>
      </p:sp>
      <p:sp>
        <p:nvSpPr>
          <p:cNvPr id="9" name="Footer Placeholder 8"/>
          <p:cNvSpPr>
            <a:spLocks noGrp="1"/>
          </p:cNvSpPr>
          <p:nvPr>
            <p:ph type="ftr" sz="quarter" idx="11"/>
          </p:nvPr>
        </p:nvSpPr>
        <p:spPr/>
        <p:txBody>
          <a:bodyPr/>
          <a:lstStyle/>
          <a:p>
            <a:r>
              <a:rPr lang="en-US" smtClean="0"/>
              <a:t>IPC 3.30</a:t>
            </a:r>
            <a:endParaRPr lang="en-US" dirty="0"/>
          </a:p>
        </p:txBody>
      </p:sp>
      <p:sp>
        <p:nvSpPr>
          <p:cNvPr id="6" name="TextBox 5"/>
          <p:cNvSpPr txBox="1"/>
          <p:nvPr/>
        </p:nvSpPr>
        <p:spPr>
          <a:xfrm>
            <a:off x="3613390" y="1676400"/>
            <a:ext cx="1473724" cy="2819400"/>
          </a:xfrm>
          <a:prstGeom prst="rect">
            <a:avLst/>
          </a:prstGeom>
          <a:solidFill>
            <a:srgbClr val="C5E2FF"/>
          </a:solidFill>
          <a:ln w="12700">
            <a:solidFill>
              <a:schemeClr val="tx1"/>
            </a:solidFill>
          </a:ln>
        </p:spPr>
        <p:txBody>
          <a:bodyPr wrap="square" rtlCol="0" anchor="t" anchorCtr="0">
            <a:noAutofit/>
          </a:bodyPr>
          <a:lstStyle/>
          <a:p>
            <a:pPr algn="ctr"/>
            <a:r>
              <a:rPr lang="en-US" sz="1000" u="sng" dirty="0" err="1" smtClean="0"/>
              <a:t>SharedRegion</a:t>
            </a:r>
            <a:endParaRPr lang="en-US" sz="1000" u="sng" dirty="0"/>
          </a:p>
        </p:txBody>
      </p:sp>
      <p:sp>
        <p:nvSpPr>
          <p:cNvPr id="7" name="TextBox 6"/>
          <p:cNvSpPr txBox="1"/>
          <p:nvPr/>
        </p:nvSpPr>
        <p:spPr>
          <a:xfrm>
            <a:off x="3613390" y="3015762"/>
            <a:ext cx="1473724" cy="1099038"/>
          </a:xfrm>
          <a:prstGeom prst="rect">
            <a:avLst/>
          </a:prstGeom>
          <a:solidFill>
            <a:srgbClr val="FFCC66"/>
          </a:solidFill>
          <a:ln w="12700">
            <a:solidFill>
              <a:schemeClr val="tx1"/>
            </a:solidFill>
          </a:ln>
        </p:spPr>
        <p:txBody>
          <a:bodyPr wrap="square" rtlCol="0" anchor="ctr" anchorCtr="0">
            <a:noAutofit/>
          </a:bodyPr>
          <a:lstStyle/>
          <a:p>
            <a:pPr algn="ctr"/>
            <a:r>
              <a:rPr lang="en-US" sz="1000" dirty="0" smtClean="0"/>
              <a:t>data: </a:t>
            </a:r>
            <a:r>
              <a:rPr lang="en-US" sz="1000" dirty="0" err="1" smtClean="0"/>
              <a:t>HeapMemMP</a:t>
            </a:r>
            <a:endParaRPr lang="en-US" sz="1000" dirty="0"/>
          </a:p>
        </p:txBody>
      </p:sp>
      <p:cxnSp>
        <p:nvCxnSpPr>
          <p:cNvPr id="20" name="Straight Arrow Connector 19"/>
          <p:cNvCxnSpPr>
            <a:endCxn id="7" idx="1"/>
          </p:cNvCxnSpPr>
          <p:nvPr/>
        </p:nvCxnSpPr>
        <p:spPr>
          <a:xfrm>
            <a:off x="2648714" y="3565281"/>
            <a:ext cx="964676"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9" idx="2"/>
            <a:endCxn id="60" idx="0"/>
          </p:cNvCxnSpPr>
          <p:nvPr/>
        </p:nvCxnSpPr>
        <p:spPr>
          <a:xfrm>
            <a:off x="6972300" y="2328870"/>
            <a:ext cx="0" cy="41433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2"/>
            <a:endCxn id="47" idx="0"/>
          </p:cNvCxnSpPr>
          <p:nvPr/>
        </p:nvCxnSpPr>
        <p:spPr>
          <a:xfrm>
            <a:off x="1819657" y="3020199"/>
            <a:ext cx="1" cy="408801"/>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2648713" y="2881699"/>
            <a:ext cx="964677" cy="267651"/>
            <a:chOff x="2648713" y="2881699"/>
            <a:chExt cx="964677" cy="267651"/>
          </a:xfrm>
        </p:grpSpPr>
        <p:cxnSp>
          <p:nvCxnSpPr>
            <p:cNvPr id="45" name="Straight Arrow Connector 44"/>
            <p:cNvCxnSpPr/>
            <p:nvPr/>
          </p:nvCxnSpPr>
          <p:spPr>
            <a:xfrm>
              <a:off x="3097248" y="3149349"/>
              <a:ext cx="516142"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097248" y="2881699"/>
              <a:ext cx="0" cy="267651"/>
            </a:xfrm>
            <a:prstGeom prst="line">
              <a:avLst/>
            </a:prstGeom>
            <a:ln w="12700">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33" idx="3"/>
            </p:cNvCxnSpPr>
            <p:nvPr/>
          </p:nvCxnSpPr>
          <p:spPr>
            <a:xfrm flipH="1">
              <a:off x="2648713" y="2881700"/>
              <a:ext cx="448536" cy="0"/>
            </a:xfrm>
            <a:prstGeom prst="line">
              <a:avLst/>
            </a:prstGeom>
            <a:ln w="12700">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grpSp>
      <p:cxnSp>
        <p:nvCxnSpPr>
          <p:cNvPr id="72" name="Straight Arrow Connector 71"/>
          <p:cNvCxnSpPr>
            <a:stCxn id="67" idx="1"/>
          </p:cNvCxnSpPr>
          <p:nvPr/>
        </p:nvCxnSpPr>
        <p:spPr>
          <a:xfrm flipH="1">
            <a:off x="5087116" y="3567500"/>
            <a:ext cx="1085084"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5087116" y="2881699"/>
            <a:ext cx="1085084" cy="267651"/>
            <a:chOff x="5087116" y="2881699"/>
            <a:chExt cx="1085084" cy="267651"/>
          </a:xfrm>
        </p:grpSpPr>
        <p:cxnSp>
          <p:nvCxnSpPr>
            <p:cNvPr id="51" name="Straight Connector 50"/>
            <p:cNvCxnSpPr/>
            <p:nvPr/>
          </p:nvCxnSpPr>
          <p:spPr>
            <a:xfrm flipV="1">
              <a:off x="5620514" y="2881699"/>
              <a:ext cx="0" cy="267651"/>
            </a:xfrm>
            <a:prstGeom prst="line">
              <a:avLst/>
            </a:prstGeom>
            <a:ln w="12700">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5620514" y="2881699"/>
              <a:ext cx="551686" cy="2199"/>
            </a:xfrm>
            <a:prstGeom prst="line">
              <a:avLst/>
            </a:prstGeom>
            <a:ln w="12700">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5087116" y="3149350"/>
              <a:ext cx="533398"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990600" y="2037971"/>
            <a:ext cx="1658113" cy="276999"/>
          </a:xfrm>
          <a:prstGeom prst="rect">
            <a:avLst/>
          </a:prstGeom>
          <a:noFill/>
          <a:ln w="12700">
            <a:solidFill>
              <a:schemeClr val="tx1"/>
            </a:solidFill>
          </a:ln>
        </p:spPr>
        <p:txBody>
          <a:bodyPr wrap="square" rtlCol="0" anchor="ctr" anchorCtr="0">
            <a:spAutoFit/>
          </a:bodyPr>
          <a:lstStyle/>
          <a:p>
            <a:pPr algn="ctr"/>
            <a:r>
              <a:rPr lang="en-US" sz="1200" dirty="0" smtClean="0"/>
              <a:t>Application</a:t>
            </a:r>
          </a:p>
        </p:txBody>
      </p:sp>
      <p:sp>
        <p:nvSpPr>
          <p:cNvPr id="33" name="TextBox 32"/>
          <p:cNvSpPr txBox="1"/>
          <p:nvPr/>
        </p:nvSpPr>
        <p:spPr>
          <a:xfrm>
            <a:off x="990600" y="2743200"/>
            <a:ext cx="1658113" cy="276999"/>
          </a:xfrm>
          <a:prstGeom prst="rect">
            <a:avLst/>
          </a:prstGeom>
          <a:noFill/>
          <a:ln w="12700">
            <a:solidFill>
              <a:schemeClr val="tx1"/>
            </a:solidFill>
          </a:ln>
        </p:spPr>
        <p:txBody>
          <a:bodyPr wrap="square" rtlCol="0" anchor="ctr" anchorCtr="0">
            <a:spAutoFit/>
          </a:bodyPr>
          <a:lstStyle/>
          <a:p>
            <a:pPr algn="ctr"/>
            <a:r>
              <a:rPr lang="en-US" sz="1200" dirty="0" err="1" smtClean="0"/>
              <a:t>HeapMemMP_create</a:t>
            </a:r>
            <a:endParaRPr lang="en-US" sz="1200" dirty="0" smtClean="0"/>
          </a:p>
        </p:txBody>
      </p:sp>
      <p:sp>
        <p:nvSpPr>
          <p:cNvPr id="47" name="TextBox 46"/>
          <p:cNvSpPr txBox="1"/>
          <p:nvPr/>
        </p:nvSpPr>
        <p:spPr>
          <a:xfrm>
            <a:off x="990601" y="3429000"/>
            <a:ext cx="1658114" cy="276999"/>
          </a:xfrm>
          <a:prstGeom prst="rect">
            <a:avLst/>
          </a:prstGeom>
          <a:noFill/>
          <a:ln w="12700">
            <a:solidFill>
              <a:schemeClr val="tx1"/>
            </a:solidFill>
          </a:ln>
        </p:spPr>
        <p:txBody>
          <a:bodyPr wrap="square" rtlCol="0" anchor="ctr" anchorCtr="0">
            <a:spAutoFit/>
          </a:bodyPr>
          <a:lstStyle/>
          <a:p>
            <a:pPr algn="ctr"/>
            <a:r>
              <a:rPr lang="en-US" sz="1200" dirty="0" err="1" smtClean="0"/>
              <a:t>Memory_alloc</a:t>
            </a:r>
            <a:endParaRPr lang="en-US" sz="1200" dirty="0" smtClean="0"/>
          </a:p>
        </p:txBody>
      </p:sp>
      <p:cxnSp>
        <p:nvCxnSpPr>
          <p:cNvPr id="52" name="Straight Arrow Connector 51"/>
          <p:cNvCxnSpPr>
            <a:stCxn id="31" idx="2"/>
            <a:endCxn id="33" idx="0"/>
          </p:cNvCxnSpPr>
          <p:nvPr/>
        </p:nvCxnSpPr>
        <p:spPr>
          <a:xfrm>
            <a:off x="1819657" y="2314970"/>
            <a:ext cx="0" cy="42823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77367" y="29095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4319" y="3581400"/>
            <a:ext cx="533400" cy="0"/>
          </a:xfrm>
          <a:prstGeom prst="straightConnector1">
            <a:avLst/>
          </a:prstGeom>
          <a:ln w="25400">
            <a:solidFill>
              <a:srgbClr val="7030A0"/>
            </a:solidFill>
            <a:tailEnd type="arrow" w="lg"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172200" y="2051871"/>
            <a:ext cx="1600200" cy="276999"/>
          </a:xfrm>
          <a:prstGeom prst="rect">
            <a:avLst/>
          </a:prstGeom>
          <a:noFill/>
          <a:ln w="12700">
            <a:solidFill>
              <a:schemeClr val="tx1"/>
            </a:solidFill>
          </a:ln>
        </p:spPr>
        <p:txBody>
          <a:bodyPr wrap="square" rtlCol="0" anchor="ctr" anchorCtr="0">
            <a:spAutoFit/>
          </a:bodyPr>
          <a:lstStyle/>
          <a:p>
            <a:pPr algn="ctr"/>
            <a:r>
              <a:rPr lang="en-US" sz="1200" dirty="0" smtClean="0"/>
              <a:t>Application</a:t>
            </a:r>
          </a:p>
        </p:txBody>
      </p:sp>
      <p:sp>
        <p:nvSpPr>
          <p:cNvPr id="60" name="TextBox 59"/>
          <p:cNvSpPr txBox="1"/>
          <p:nvPr/>
        </p:nvSpPr>
        <p:spPr>
          <a:xfrm>
            <a:off x="6172200" y="2743200"/>
            <a:ext cx="1600200" cy="276999"/>
          </a:xfrm>
          <a:prstGeom prst="rect">
            <a:avLst/>
          </a:prstGeom>
          <a:noFill/>
          <a:ln w="12700">
            <a:solidFill>
              <a:schemeClr val="tx1"/>
            </a:solidFill>
          </a:ln>
        </p:spPr>
        <p:txBody>
          <a:bodyPr wrap="square" rtlCol="0" anchor="ctr" anchorCtr="0">
            <a:spAutoFit/>
          </a:bodyPr>
          <a:lstStyle/>
          <a:p>
            <a:pPr algn="ctr"/>
            <a:r>
              <a:rPr lang="en-US" sz="1200" dirty="0" err="1" smtClean="0"/>
              <a:t>HeapMemMP_open</a:t>
            </a:r>
            <a:endParaRPr lang="en-US" sz="1200" dirty="0" smtClean="0"/>
          </a:p>
        </p:txBody>
      </p:sp>
      <p:sp>
        <p:nvSpPr>
          <p:cNvPr id="67" name="TextBox 66"/>
          <p:cNvSpPr txBox="1"/>
          <p:nvPr/>
        </p:nvSpPr>
        <p:spPr>
          <a:xfrm>
            <a:off x="6172200" y="3429000"/>
            <a:ext cx="1600201" cy="276999"/>
          </a:xfrm>
          <a:prstGeom prst="rect">
            <a:avLst/>
          </a:prstGeom>
          <a:noFill/>
          <a:ln w="12700">
            <a:solidFill>
              <a:schemeClr val="tx1"/>
            </a:solidFill>
          </a:ln>
        </p:spPr>
        <p:txBody>
          <a:bodyPr wrap="square" rtlCol="0" anchor="ctr" anchorCtr="0">
            <a:spAutoFit/>
          </a:bodyPr>
          <a:lstStyle/>
          <a:p>
            <a:pPr algn="ctr"/>
            <a:r>
              <a:rPr lang="en-US" sz="1200" dirty="0" err="1" smtClean="0"/>
              <a:t>Memory_alloc</a:t>
            </a:r>
            <a:endParaRPr lang="en-US" sz="1200" dirty="0" smtClean="0"/>
          </a:p>
        </p:txBody>
      </p:sp>
      <p:cxnSp>
        <p:nvCxnSpPr>
          <p:cNvPr id="74" name="Straight Arrow Connector 73"/>
          <p:cNvCxnSpPr>
            <a:stCxn id="60" idx="2"/>
            <a:endCxn id="67" idx="0"/>
          </p:cNvCxnSpPr>
          <p:nvPr/>
        </p:nvCxnSpPr>
        <p:spPr>
          <a:xfrm>
            <a:off x="6972300" y="3020199"/>
            <a:ext cx="1" cy="408801"/>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022866" y="2881699"/>
            <a:ext cx="533400" cy="0"/>
          </a:xfrm>
          <a:prstGeom prst="straightConnector1">
            <a:avLst/>
          </a:prstGeom>
          <a:ln w="25400">
            <a:solidFill>
              <a:srgbClr val="7030A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8022866" y="3580103"/>
            <a:ext cx="533400" cy="0"/>
          </a:xfrm>
          <a:prstGeom prst="straightConnector1">
            <a:avLst/>
          </a:prstGeom>
          <a:ln w="25400">
            <a:solidFill>
              <a:srgbClr val="7030A0"/>
            </a:solidFill>
            <a:headEnd type="arrow" w="lg" len="med"/>
            <a:tailEnd type="none" w="lg" len="med"/>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6520265"/>
            <a:ext cx="419159" cy="333422"/>
          </a:xfrm>
          <a:prstGeom prst="rect">
            <a:avLst/>
          </a:prstGeom>
        </p:spPr>
      </p:pic>
      <p:sp>
        <p:nvSpPr>
          <p:cNvPr id="2" name="Slide Number Placeholder 1"/>
          <p:cNvSpPr>
            <a:spLocks noGrp="1"/>
          </p:cNvSpPr>
          <p:nvPr>
            <p:ph type="sldNum" sz="quarter" idx="12"/>
          </p:nvPr>
        </p:nvSpPr>
        <p:spPr/>
        <p:txBody>
          <a:bodyPr/>
          <a:lstStyle/>
          <a:p>
            <a:fld id="{A97B22F1-799A-47A3-B766-9721632424EC}" type="slidenum">
              <a:rPr lang="en-US" smtClean="0"/>
              <a:pPr/>
              <a:t>61</a:t>
            </a:fld>
            <a:endParaRPr lang="en-US"/>
          </a:p>
        </p:txBody>
      </p:sp>
    </p:spTree>
    <p:extLst>
      <p:ext uri="{BB962C8B-B14F-4D97-AF65-F5344CB8AC3E}">
        <p14:creationId xmlns:p14="http://schemas.microsoft.com/office/powerpoint/2010/main" val="3064944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xit" presetSubtype="0" fill="hold" nodeType="withEffect">
                                  <p:stCondLst>
                                    <p:cond delay="0"/>
                                  </p:stCondLst>
                                  <p:childTnLst>
                                    <p:animEffect transition="out" filter="fade">
                                      <p:cBhvr>
                                        <p:cTn id="23" dur="500"/>
                                        <p:tgtEl>
                                          <p:spTgt spid="53"/>
                                        </p:tgtEl>
                                      </p:cBhvr>
                                    </p:animEffect>
                                    <p:set>
                                      <p:cBhvr>
                                        <p:cTn id="24" dur="1" fill="hold">
                                          <p:stCondLst>
                                            <p:cond delay="499"/>
                                          </p:stCondLst>
                                        </p:cTn>
                                        <p:tgtEl>
                                          <p:spTgt spid="53"/>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80"/>
                                        </p:tgtEl>
                                      </p:cBhvr>
                                    </p:animEffect>
                                    <p:set>
                                      <p:cBhvr>
                                        <p:cTn id="27" dur="1" fill="hold">
                                          <p:stCondLst>
                                            <p:cond delay="499"/>
                                          </p:stCondLst>
                                        </p:cTn>
                                        <p:tgtEl>
                                          <p:spTgt spid="8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500"/>
                                        <p:tgtEl>
                                          <p:spTgt spid="77"/>
                                        </p:tgtEl>
                                      </p:cBhvr>
                                    </p:animEffect>
                                  </p:childTnLst>
                                </p:cTn>
                              </p:par>
                              <p:par>
                                <p:cTn id="33" presetID="10" presetClass="entr" presetSubtype="0" fill="hold" nodeType="with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par>
                                <p:cTn id="36" presetID="10" presetClass="exit" presetSubtype="0" fill="hold" nodeType="withEffect">
                                  <p:stCondLst>
                                    <p:cond delay="0"/>
                                  </p:stCondLst>
                                  <p:childTnLst>
                                    <p:animEffect transition="out" filter="fade">
                                      <p:cBhvr>
                                        <p:cTn id="37" dur="500"/>
                                        <p:tgtEl>
                                          <p:spTgt spid="55"/>
                                        </p:tgtEl>
                                      </p:cBhvr>
                                    </p:animEffect>
                                    <p:set>
                                      <p:cBhvr>
                                        <p:cTn id="38" dur="1" fill="hold">
                                          <p:stCondLst>
                                            <p:cond delay="499"/>
                                          </p:stCondLst>
                                        </p:cTn>
                                        <p:tgtEl>
                                          <p:spTgt spid="5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par>
                                <p:cTn id="47" presetID="10" presetClass="entr" presetSubtype="0"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500"/>
                                        <p:tgtEl>
                                          <p:spTgt spid="72"/>
                                        </p:tgtEl>
                                      </p:cBhvr>
                                    </p:animEffect>
                                  </p:childTnLst>
                                </p:cTn>
                              </p:par>
                              <p:par>
                                <p:cTn id="50" presetID="10" presetClass="exit" presetSubtype="0" fill="hold" nodeType="withEffect">
                                  <p:stCondLst>
                                    <p:cond delay="0"/>
                                  </p:stCondLst>
                                  <p:childTnLst>
                                    <p:animEffect transition="out" filter="fade">
                                      <p:cBhvr>
                                        <p:cTn id="51" dur="500"/>
                                        <p:tgtEl>
                                          <p:spTgt spid="77"/>
                                        </p:tgtEl>
                                      </p:cBhvr>
                                    </p:animEffect>
                                    <p:set>
                                      <p:cBhvr>
                                        <p:cTn id="52" dur="1" fill="hold">
                                          <p:stCondLst>
                                            <p:cond delay="499"/>
                                          </p:stCondLst>
                                        </p:cTn>
                                        <p:tgtEl>
                                          <p:spTgt spid="7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81"/>
                                        </p:tgtEl>
                                      </p:cBhvr>
                                    </p:animEffect>
                                    <p:set>
                                      <p:cBhvr>
                                        <p:cTn id="55" dur="1" fill="hold">
                                          <p:stCondLst>
                                            <p:cond delay="499"/>
                                          </p:stCondLst>
                                        </p:cTn>
                                        <p:tgtEl>
                                          <p:spTgt spid="8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83"/>
                                        </p:tgtEl>
                                      </p:cBhvr>
                                    </p:animEffect>
                                    <p:set>
                                      <p:cBhvr>
                                        <p:cTn id="60" dur="1" fill="hold">
                                          <p:stCondLst>
                                            <p:cond delay="499"/>
                                          </p:stCondLst>
                                        </p:cTn>
                                        <p:tgtEl>
                                          <p:spTgt spid="83"/>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79"/>
                                        </p:tgtEl>
                                      </p:cBhvr>
                                    </p:animEffect>
                                    <p:set>
                                      <p:cBhvr>
                                        <p:cTn id="63" dur="1" fill="hold">
                                          <p:stCondLst>
                                            <p:cond delay="499"/>
                                          </p:stCondLst>
                                        </p:cTn>
                                        <p:tgtEl>
                                          <p:spTgt spid="7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72"/>
                                        </p:tgtEl>
                                      </p:cBhvr>
                                    </p:animEffect>
                                    <p:set>
                                      <p:cBhvr>
                                        <p:cTn id="66" dur="1" fill="hold">
                                          <p:stCondLst>
                                            <p:cond delay="4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057400"/>
            <a:ext cx="4274270" cy="3600986"/>
          </a:xfrm>
          <a:prstGeom prst="rect">
            <a:avLst/>
          </a:prstGeom>
          <a:solidFill>
            <a:schemeClr val="bg2"/>
          </a:solidFill>
          <a:ln w="12700">
            <a:solidFill>
              <a:schemeClr val="bg2">
                <a:lumMod val="50000"/>
              </a:schemeClr>
            </a:solidFill>
          </a:ln>
        </p:spPr>
        <p:txBody>
          <a:bodyPr wrap="none" rtlCol="0">
            <a:spAutoFit/>
          </a:bodyPr>
          <a:lstStyle/>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xdc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std.h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xdc</a:t>
            </a:r>
            <a:r>
              <a:rPr lang="en-US" sz="1200" dirty="0" smtClean="0">
                <a:latin typeface="Courier10 BT" panose="02070509030505020404" pitchFamily="49" charset="0"/>
                <a:cs typeface="Courier New" pitchFamily="49" charset="0"/>
              </a:rPr>
              <a:t>/runtime/</a:t>
            </a:r>
            <a:r>
              <a:rPr lang="en-US" sz="1200" dirty="0" err="1" smtClean="0">
                <a:latin typeface="Courier10 BT" panose="02070509030505020404" pitchFamily="49" charset="0"/>
                <a:cs typeface="Courier New" pitchFamily="49" charset="0"/>
              </a:rPr>
              <a:t>IHeap.h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xdc</a:t>
            </a:r>
            <a:r>
              <a:rPr lang="en-US" sz="1200" dirty="0" smtClean="0">
                <a:latin typeface="Courier10 BT" panose="02070509030505020404" pitchFamily="49" charset="0"/>
                <a:cs typeface="Courier New" pitchFamily="49" charset="0"/>
              </a:rPr>
              <a:t>/runtime/</a:t>
            </a:r>
            <a:r>
              <a:rPr lang="en-US" sz="1200" dirty="0" err="1" smtClean="0">
                <a:latin typeface="Courier10 BT" panose="02070509030505020404" pitchFamily="49" charset="0"/>
                <a:cs typeface="Courier New" pitchFamily="49" charset="0"/>
              </a:rPr>
              <a:t>Memory.h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ti</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ipc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HeapMemMP.h</a:t>
            </a:r>
            <a:r>
              <a:rPr lang="en-US" sz="1200" dirty="0" smtClean="0">
                <a:latin typeface="Courier10 BT" panose="02070509030505020404" pitchFamily="49" charset="0"/>
                <a:cs typeface="Courier New" pitchFamily="49" charset="0"/>
              </a:rPr>
              <a:t>&gt;</a:t>
            </a:r>
          </a:p>
          <a:p>
            <a:r>
              <a:rPr lang="en-US" sz="1200" dirty="0">
                <a:latin typeface="Courier10 BT" panose="02070509030505020404" pitchFamily="49" charset="0"/>
                <a:cs typeface="Courier New" pitchFamily="49" charset="0"/>
              </a:rPr>
              <a:t>#include &lt;</a:t>
            </a:r>
            <a:r>
              <a:rPr lang="en-US" sz="1200" dirty="0" err="1">
                <a:latin typeface="Courier10 BT" panose="02070509030505020404" pitchFamily="49" charset="0"/>
                <a:cs typeface="Courier New" pitchFamily="49" charset="0"/>
              </a:rPr>
              <a:t>ti</a:t>
            </a:r>
            <a:r>
              <a:rPr lang="en-US" sz="1200" dirty="0">
                <a:latin typeface="Courier10 BT" panose="02070509030505020404" pitchFamily="49" charset="0"/>
                <a:cs typeface="Courier New" pitchFamily="49" charset="0"/>
              </a:rPr>
              <a:t>/</a:t>
            </a:r>
            <a:r>
              <a:rPr lang="en-US" sz="1200" dirty="0" err="1">
                <a:latin typeface="Courier10 BT" panose="02070509030505020404" pitchFamily="49" charset="0"/>
                <a:cs typeface="Courier New" pitchFamily="49" charset="0"/>
              </a:rPr>
              <a:t>sdo</a:t>
            </a:r>
            <a:r>
              <a:rPr lang="en-US" sz="1200" dirty="0">
                <a:latin typeface="Courier10 BT" panose="02070509030505020404" pitchFamily="49" charset="0"/>
                <a:cs typeface="Courier New" pitchFamily="49" charset="0"/>
              </a:rPr>
              <a:t>/</a:t>
            </a:r>
            <a:r>
              <a:rPr lang="en-US" sz="1200" dirty="0" err="1">
                <a:latin typeface="Courier10 BT" panose="02070509030505020404" pitchFamily="49" charset="0"/>
                <a:cs typeface="Courier New" pitchFamily="49" charset="0"/>
              </a:rPr>
              <a:t>ipc</a:t>
            </a:r>
            <a:r>
              <a:rPr lang="en-US" sz="1200" dirty="0">
                <a:latin typeface="Courier10 BT" panose="02070509030505020404" pitchFamily="49" charset="0"/>
                <a:cs typeface="Courier New" pitchFamily="49" charset="0"/>
              </a:rPr>
              <a:t>/heaps/</a:t>
            </a:r>
            <a:r>
              <a:rPr lang="en-US" sz="1200" dirty="0" err="1">
                <a:latin typeface="Courier10 BT" panose="02070509030505020404" pitchFamily="49" charset="0"/>
                <a:cs typeface="Courier New" pitchFamily="49" charset="0"/>
              </a:rPr>
              <a:t>HeapMemMP.h</a:t>
            </a:r>
            <a:r>
              <a:rPr lang="en-US" sz="1200" dirty="0">
                <a:latin typeface="Courier10 BT" panose="02070509030505020404" pitchFamily="49" charset="0"/>
                <a:cs typeface="Courier New" pitchFamily="49" charset="0"/>
              </a:rPr>
              <a:t>&gt;</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HeapMemMP_Params</a:t>
            </a:r>
            <a:r>
              <a:rPr lang="en-US" sz="1200" dirty="0" smtClean="0">
                <a:latin typeface="Courier10 BT" panose="02070509030505020404" pitchFamily="49" charset="0"/>
                <a:cs typeface="Courier New" pitchFamily="49" charset="0"/>
              </a:rPr>
              <a:t> </a:t>
            </a:r>
            <a:r>
              <a:rPr lang="en-US" sz="1200" dirty="0" err="1" smtClean="0">
                <a:latin typeface="Courier10 BT" panose="02070509030505020404" pitchFamily="49" charset="0"/>
                <a:cs typeface="Courier New" pitchFamily="49" charset="0"/>
              </a:rPr>
              <a:t>params</a:t>
            </a:r>
            <a:r>
              <a:rPr lang="en-US" sz="1200" dirty="0" smtClean="0">
                <a:latin typeface="Courier10 BT" panose="02070509030505020404" pitchFamily="49" charset="0"/>
                <a:cs typeface="Courier New" pitchFamily="49" charset="0"/>
              </a:rPr>
              <a:t>;</a:t>
            </a:r>
          </a:p>
          <a:p>
            <a:r>
              <a:rPr lang="en-US" sz="1200" dirty="0" err="1" smtClean="0">
                <a:latin typeface="Courier10 BT" panose="02070509030505020404" pitchFamily="49" charset="0"/>
                <a:cs typeface="Courier New" pitchFamily="49" charset="0"/>
              </a:rPr>
              <a:t>HeapMemMP_Params_init</a:t>
            </a:r>
            <a:r>
              <a:rPr lang="en-US" sz="1200" dirty="0" smtClean="0">
                <a:latin typeface="Courier10 BT" panose="02070509030505020404" pitchFamily="49" charset="0"/>
                <a:cs typeface="Courier New" pitchFamily="49" charset="0"/>
              </a:rPr>
              <a:t>(&amp;</a:t>
            </a:r>
            <a:r>
              <a:rPr lang="en-US" sz="1200" dirty="0" err="1" smtClean="0">
                <a:latin typeface="Courier10 BT" panose="02070509030505020404" pitchFamily="49" charset="0"/>
                <a:cs typeface="Courier New" pitchFamily="49" charset="0"/>
              </a:rPr>
              <a:t>params</a:t>
            </a:r>
            <a:r>
              <a:rPr lang="en-US" sz="1200" dirty="0" smtClean="0">
                <a:latin typeface="Courier10 BT" panose="02070509030505020404" pitchFamily="49" charset="0"/>
                <a:cs typeface="Courier New" pitchFamily="49" charset="0"/>
              </a:rPr>
              <a:t>);</a:t>
            </a:r>
          </a:p>
          <a:p>
            <a:r>
              <a:rPr lang="en-US" sz="1200" dirty="0" smtClean="0">
                <a:latin typeface="Courier10 BT" panose="02070509030505020404" pitchFamily="49" charset="0"/>
                <a:cs typeface="Courier New" pitchFamily="49" charset="0"/>
              </a:rPr>
              <a:t>params.name = "</a:t>
            </a:r>
            <a:r>
              <a:rPr lang="en-US" sz="1200" dirty="0" err="1" smtClean="0">
                <a:solidFill>
                  <a:srgbClr val="0B8000"/>
                </a:solidFill>
                <a:latin typeface="Courier10 BT" panose="02070509030505020404" pitchFamily="49" charset="0"/>
                <a:cs typeface="Courier New" pitchFamily="49" charset="0"/>
              </a:rPr>
              <a:t>DataHeap</a:t>
            </a:r>
            <a:r>
              <a:rPr lang="en-US" sz="1200" dirty="0" smtClean="0">
                <a:latin typeface="Courier10 BT" panose="02070509030505020404" pitchFamily="49" charset="0"/>
                <a:cs typeface="Courier New" pitchFamily="49" charset="0"/>
              </a:rPr>
              <a:t>";</a:t>
            </a:r>
          </a:p>
          <a:p>
            <a:r>
              <a:rPr lang="en-US" sz="1200" dirty="0" err="1" smtClean="0">
                <a:latin typeface="Courier10 BT" panose="02070509030505020404" pitchFamily="49" charset="0"/>
                <a:cs typeface="Courier New" pitchFamily="49" charset="0"/>
              </a:rPr>
              <a:t>params.regionId</a:t>
            </a:r>
            <a:r>
              <a:rPr lang="en-US" sz="1200" dirty="0" smtClean="0">
                <a:latin typeface="Courier10 BT" panose="02070509030505020404" pitchFamily="49" charset="0"/>
                <a:cs typeface="Courier New" pitchFamily="49" charset="0"/>
              </a:rPr>
              <a:t> = 0;</a:t>
            </a:r>
          </a:p>
          <a:p>
            <a:r>
              <a:rPr lang="en-US" sz="1200" dirty="0" err="1" smtClean="0">
                <a:latin typeface="Courier10 BT" panose="02070509030505020404" pitchFamily="49" charset="0"/>
                <a:cs typeface="Courier New" pitchFamily="49" charset="0"/>
              </a:rPr>
              <a:t>params.sharedBufSize</a:t>
            </a:r>
            <a:r>
              <a:rPr lang="en-US" sz="1200" dirty="0" smtClean="0">
                <a:latin typeface="Courier10 BT" panose="02070509030505020404" pitchFamily="49" charset="0"/>
                <a:cs typeface="Courier New" pitchFamily="49" charset="0"/>
              </a:rPr>
              <a:t> = 0x100000;</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HeapMemMP_Handle</a:t>
            </a:r>
            <a:r>
              <a:rPr lang="en-US" sz="1200" dirty="0" smtClean="0">
                <a:latin typeface="Courier10 BT" panose="02070509030505020404" pitchFamily="49" charset="0"/>
                <a:cs typeface="Courier New" pitchFamily="49" charset="0"/>
              </a:rPr>
              <a:t> handle;</a:t>
            </a:r>
            <a:endParaRPr lang="en-US" sz="1200" dirty="0">
              <a:latin typeface="Courier10 BT" panose="02070509030505020404" pitchFamily="49" charset="0"/>
              <a:cs typeface="Courier New" pitchFamily="49" charset="0"/>
            </a:endParaRPr>
          </a:p>
          <a:p>
            <a:r>
              <a:rPr lang="en-US" sz="1200" dirty="0" smtClean="0">
                <a:latin typeface="Courier10 BT" panose="02070509030505020404" pitchFamily="49" charset="0"/>
                <a:cs typeface="Courier New" pitchFamily="49" charset="0"/>
              </a:rPr>
              <a:t>handle </a:t>
            </a:r>
            <a:r>
              <a:rPr lang="en-US" sz="1200" dirty="0">
                <a:latin typeface="Courier10 BT" panose="02070509030505020404" pitchFamily="49" charset="0"/>
                <a:cs typeface="Courier New" pitchFamily="49" charset="0"/>
              </a:rPr>
              <a:t>= </a:t>
            </a:r>
            <a:r>
              <a:rPr lang="en-US" sz="1200" b="1" dirty="0" err="1" smtClean="0">
                <a:solidFill>
                  <a:schemeClr val="accent5"/>
                </a:solidFill>
                <a:latin typeface="Courier10 BT" panose="02070509030505020404" pitchFamily="49" charset="0"/>
                <a:cs typeface="Courier New" pitchFamily="49" charset="0"/>
              </a:rPr>
              <a:t>HeapMemMP_create</a:t>
            </a:r>
            <a:r>
              <a:rPr lang="en-US" sz="1200" dirty="0">
                <a:latin typeface="Courier10 BT" panose="02070509030505020404" pitchFamily="49" charset="0"/>
                <a:cs typeface="Courier New" pitchFamily="49" charset="0"/>
              </a:rPr>
              <a:t>(&amp;</a:t>
            </a:r>
            <a:r>
              <a:rPr lang="en-US" sz="1200" dirty="0" err="1">
                <a:latin typeface="Courier10 BT" panose="02070509030505020404" pitchFamily="49" charset="0"/>
                <a:cs typeface="Courier New" pitchFamily="49" charset="0"/>
              </a:rPr>
              <a:t>params</a:t>
            </a:r>
            <a:r>
              <a:rPr lang="en-US" sz="1200" dirty="0">
                <a:latin typeface="Courier10 BT" panose="02070509030505020404" pitchFamily="49" charset="0"/>
                <a:cs typeface="Courier New" pitchFamily="49" charset="0"/>
              </a:rPr>
              <a:t>);</a:t>
            </a:r>
          </a:p>
          <a:p>
            <a:endParaRPr lang="en-US" sz="1200" dirty="0" smtClean="0">
              <a:latin typeface="Courier10 BT" panose="02070509030505020404" pitchFamily="49" charset="0"/>
              <a:cs typeface="Courier New" pitchFamily="49" charset="0"/>
            </a:endParaRPr>
          </a:p>
          <a:p>
            <a:r>
              <a:rPr lang="en-US" sz="1200" dirty="0" err="1">
                <a:latin typeface="Courier10 BT" panose="02070509030505020404" pitchFamily="49" charset="0"/>
                <a:cs typeface="Courier New" pitchFamily="49" charset="0"/>
              </a:rPr>
              <a:t>IHeap_Handle</a:t>
            </a:r>
            <a:r>
              <a:rPr lang="en-US" sz="1200" dirty="0">
                <a:latin typeface="Courier10 BT" panose="02070509030505020404" pitchFamily="49" charset="0"/>
                <a:cs typeface="Courier New" pitchFamily="49" charset="0"/>
              </a:rPr>
              <a:t> heap;</a:t>
            </a:r>
          </a:p>
          <a:p>
            <a:r>
              <a:rPr lang="en-US" sz="1200" dirty="0" smtClean="0">
                <a:latin typeface="Courier10 BT" panose="02070509030505020404" pitchFamily="49" charset="0"/>
                <a:cs typeface="Courier New" pitchFamily="49" charset="0"/>
              </a:rPr>
              <a:t>heap </a:t>
            </a:r>
            <a:r>
              <a:rPr lang="en-US" sz="1200" dirty="0">
                <a:latin typeface="Courier10 BT" panose="02070509030505020404" pitchFamily="49" charset="0"/>
                <a:cs typeface="Courier New" pitchFamily="49" charset="0"/>
              </a:rPr>
              <a:t>= </a:t>
            </a:r>
            <a:r>
              <a:rPr lang="en-US" sz="1200" b="1" dirty="0" err="1">
                <a:solidFill>
                  <a:schemeClr val="accent5"/>
                </a:solidFill>
                <a:latin typeface="Courier10 BT" panose="02070509030505020404" pitchFamily="49" charset="0"/>
                <a:cs typeface="Courier New" pitchFamily="49" charset="0"/>
              </a:rPr>
              <a:t>HeapMemMP_Handle_upCast</a:t>
            </a:r>
            <a:r>
              <a:rPr lang="en-US" sz="1200" dirty="0">
                <a:latin typeface="Courier10 BT" panose="02070509030505020404" pitchFamily="49" charset="0"/>
                <a:cs typeface="Courier New" pitchFamily="49" charset="0"/>
              </a:rPr>
              <a:t>(handle);</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ptr</a:t>
            </a:r>
            <a:r>
              <a:rPr lang="en-US" sz="1200" dirty="0" smtClean="0">
                <a:latin typeface="Courier10 BT" panose="02070509030505020404" pitchFamily="49" charset="0"/>
                <a:cs typeface="Courier New" pitchFamily="49" charset="0"/>
              </a:rPr>
              <a:t> = </a:t>
            </a:r>
            <a:r>
              <a:rPr lang="en-US" sz="1200" dirty="0" err="1" smtClean="0">
                <a:latin typeface="Courier10 BT" panose="02070509030505020404" pitchFamily="49" charset="0"/>
                <a:cs typeface="Courier New" pitchFamily="49" charset="0"/>
              </a:rPr>
              <a:t>Memory_alloc</a:t>
            </a:r>
            <a:r>
              <a:rPr lang="en-US" sz="1200" dirty="0" smtClean="0">
                <a:latin typeface="Courier10 BT" panose="02070509030505020404" pitchFamily="49" charset="0"/>
                <a:cs typeface="Courier New" pitchFamily="49" charset="0"/>
              </a:rPr>
              <a:t>(heap, size, align, NULL);</a:t>
            </a:r>
          </a:p>
        </p:txBody>
      </p:sp>
      <p:sp>
        <p:nvSpPr>
          <p:cNvPr id="6" name="TextBox 5"/>
          <p:cNvSpPr txBox="1"/>
          <p:nvPr/>
        </p:nvSpPr>
        <p:spPr>
          <a:xfrm>
            <a:off x="4724400" y="2057400"/>
            <a:ext cx="4275529" cy="2492990"/>
          </a:xfrm>
          <a:prstGeom prst="rect">
            <a:avLst/>
          </a:prstGeom>
          <a:solidFill>
            <a:schemeClr val="bg2"/>
          </a:solidFill>
          <a:ln w="12700">
            <a:solidFill>
              <a:schemeClr val="bg2">
                <a:lumMod val="50000"/>
              </a:schemeClr>
            </a:solidFill>
          </a:ln>
        </p:spPr>
        <p:txBody>
          <a:bodyPr wrap="none" rtlCol="0">
            <a:spAutoFit/>
          </a:bodyPr>
          <a:lstStyle/>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xdc</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std.h</a:t>
            </a:r>
            <a:r>
              <a:rPr lang="en-US" sz="1200" dirty="0" smtClean="0">
                <a:latin typeface="Courier10 BT" panose="02070509030505020404" pitchFamily="49" charset="0"/>
                <a:cs typeface="Courier New" pitchFamily="49" charset="0"/>
              </a:rPr>
              <a:t>&gt;</a:t>
            </a:r>
          </a:p>
          <a:p>
            <a:r>
              <a:rPr lang="en-US" sz="1200" dirty="0">
                <a:latin typeface="Courier10 BT" panose="02070509030505020404" pitchFamily="49" charset="0"/>
                <a:cs typeface="Courier New" pitchFamily="49" charset="0"/>
              </a:rPr>
              <a:t>#include &lt;</a:t>
            </a:r>
            <a:r>
              <a:rPr lang="en-US" sz="1200" dirty="0" err="1">
                <a:latin typeface="Courier10 BT" panose="02070509030505020404" pitchFamily="49" charset="0"/>
                <a:cs typeface="Courier New" pitchFamily="49" charset="0"/>
              </a:rPr>
              <a:t>xdc</a:t>
            </a:r>
            <a:r>
              <a:rPr lang="en-US" sz="1200" dirty="0">
                <a:latin typeface="Courier10 BT" panose="02070509030505020404" pitchFamily="49" charset="0"/>
                <a:cs typeface="Courier New" pitchFamily="49" charset="0"/>
              </a:rPr>
              <a:t>/runtime/</a:t>
            </a:r>
            <a:r>
              <a:rPr lang="en-US" sz="1200" dirty="0" err="1">
                <a:latin typeface="Courier10 BT" panose="02070509030505020404" pitchFamily="49" charset="0"/>
                <a:cs typeface="Courier New" pitchFamily="49" charset="0"/>
              </a:rPr>
              <a:t>IHeap.h</a:t>
            </a:r>
            <a:r>
              <a:rPr lang="en-US" sz="1200" dirty="0">
                <a:latin typeface="Courier10 BT" panose="02070509030505020404" pitchFamily="49" charset="0"/>
                <a:cs typeface="Courier New" pitchFamily="49" charset="0"/>
              </a:rPr>
              <a:t>&gt;</a:t>
            </a:r>
          </a:p>
          <a:p>
            <a:r>
              <a:rPr lang="en-US" sz="1200" dirty="0">
                <a:latin typeface="Courier10 BT" panose="02070509030505020404" pitchFamily="49" charset="0"/>
                <a:cs typeface="Courier New" pitchFamily="49" charset="0"/>
              </a:rPr>
              <a:t>#include &lt;</a:t>
            </a:r>
            <a:r>
              <a:rPr lang="en-US" sz="1200" dirty="0" err="1">
                <a:latin typeface="Courier10 BT" panose="02070509030505020404" pitchFamily="49" charset="0"/>
                <a:cs typeface="Courier New" pitchFamily="49" charset="0"/>
              </a:rPr>
              <a:t>xdc</a:t>
            </a:r>
            <a:r>
              <a:rPr lang="en-US" sz="1200" dirty="0">
                <a:latin typeface="Courier10 BT" panose="02070509030505020404" pitchFamily="49" charset="0"/>
                <a:cs typeface="Courier New" pitchFamily="49" charset="0"/>
              </a:rPr>
              <a:t>/runtime/</a:t>
            </a:r>
            <a:r>
              <a:rPr lang="en-US" sz="1200" dirty="0" err="1">
                <a:latin typeface="Courier10 BT" panose="02070509030505020404" pitchFamily="49" charset="0"/>
                <a:cs typeface="Courier New" pitchFamily="49" charset="0"/>
              </a:rPr>
              <a:t>Memory.h</a:t>
            </a:r>
            <a:r>
              <a:rPr lang="en-US" sz="1200" dirty="0">
                <a:latin typeface="Courier10 BT" panose="02070509030505020404" pitchFamily="49" charset="0"/>
                <a:cs typeface="Courier New" pitchFamily="49" charset="0"/>
              </a:rPr>
              <a:t>&gt;</a:t>
            </a:r>
          </a:p>
          <a:p>
            <a:r>
              <a:rPr lang="en-US" sz="1200" dirty="0">
                <a:latin typeface="Courier10 BT" panose="02070509030505020404" pitchFamily="49" charset="0"/>
                <a:cs typeface="Courier New" pitchFamily="49" charset="0"/>
              </a:rPr>
              <a:t>#include &lt;</a:t>
            </a:r>
            <a:r>
              <a:rPr lang="en-US" sz="1200" dirty="0" err="1">
                <a:latin typeface="Courier10 BT" panose="02070509030505020404" pitchFamily="49" charset="0"/>
                <a:cs typeface="Courier New" pitchFamily="49" charset="0"/>
              </a:rPr>
              <a:t>ti</a:t>
            </a:r>
            <a:r>
              <a:rPr lang="en-US" sz="1200" dirty="0">
                <a:latin typeface="Courier10 BT" panose="02070509030505020404" pitchFamily="49" charset="0"/>
                <a:cs typeface="Courier New" pitchFamily="49" charset="0"/>
              </a:rPr>
              <a:t>/</a:t>
            </a:r>
            <a:r>
              <a:rPr lang="en-US" sz="1200" dirty="0" err="1">
                <a:latin typeface="Courier10 BT" panose="02070509030505020404" pitchFamily="49" charset="0"/>
                <a:cs typeface="Courier New" pitchFamily="49" charset="0"/>
              </a:rPr>
              <a:t>ipc</a:t>
            </a:r>
            <a:r>
              <a:rPr lang="en-US" sz="1200" dirty="0">
                <a:latin typeface="Courier10 BT" panose="02070509030505020404" pitchFamily="49" charset="0"/>
                <a:cs typeface="Courier New" pitchFamily="49" charset="0"/>
              </a:rPr>
              <a:t>/</a:t>
            </a:r>
            <a:r>
              <a:rPr lang="en-US" sz="1200" dirty="0" err="1">
                <a:latin typeface="Courier10 BT" panose="02070509030505020404" pitchFamily="49" charset="0"/>
                <a:cs typeface="Courier New" pitchFamily="49" charset="0"/>
              </a:rPr>
              <a:t>HeapMemMP.h</a:t>
            </a:r>
            <a:r>
              <a:rPr lang="en-US" sz="1200" dirty="0" smtClean="0">
                <a:latin typeface="Courier10 BT" panose="02070509030505020404" pitchFamily="49" charset="0"/>
                <a:cs typeface="Courier New" pitchFamily="49" charset="0"/>
              </a:rPr>
              <a:t>&gt;</a:t>
            </a:r>
          </a:p>
          <a:p>
            <a:r>
              <a:rPr lang="en-US" sz="1200" dirty="0" smtClean="0">
                <a:latin typeface="Courier10 BT" panose="02070509030505020404" pitchFamily="49" charset="0"/>
                <a:cs typeface="Courier New" pitchFamily="49" charset="0"/>
              </a:rPr>
              <a:t>#include &lt;</a:t>
            </a:r>
            <a:r>
              <a:rPr lang="en-US" sz="1200" dirty="0" err="1" smtClean="0">
                <a:latin typeface="Courier10 BT" panose="02070509030505020404" pitchFamily="49" charset="0"/>
                <a:cs typeface="Courier New" pitchFamily="49" charset="0"/>
              </a:rPr>
              <a:t>ti</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sdo</a:t>
            </a:r>
            <a:r>
              <a:rPr lang="en-US" sz="1200" dirty="0" smtClean="0">
                <a:latin typeface="Courier10 BT" panose="02070509030505020404" pitchFamily="49" charset="0"/>
                <a:cs typeface="Courier New" pitchFamily="49" charset="0"/>
              </a:rPr>
              <a:t>/</a:t>
            </a:r>
            <a:r>
              <a:rPr lang="en-US" sz="1200" dirty="0" err="1" smtClean="0">
                <a:latin typeface="Courier10 BT" panose="02070509030505020404" pitchFamily="49" charset="0"/>
                <a:cs typeface="Courier New" pitchFamily="49" charset="0"/>
              </a:rPr>
              <a:t>ipc</a:t>
            </a:r>
            <a:r>
              <a:rPr lang="en-US" sz="1200" dirty="0" smtClean="0">
                <a:latin typeface="Courier10 BT" panose="02070509030505020404" pitchFamily="49" charset="0"/>
                <a:cs typeface="Courier New" pitchFamily="49" charset="0"/>
              </a:rPr>
              <a:t>/heaps/</a:t>
            </a:r>
            <a:r>
              <a:rPr lang="en-US" sz="1200" dirty="0" err="1" smtClean="0">
                <a:latin typeface="Courier10 BT" panose="02070509030505020404" pitchFamily="49" charset="0"/>
                <a:cs typeface="Courier New" pitchFamily="49" charset="0"/>
              </a:rPr>
              <a:t>HeapMemMP.h</a:t>
            </a:r>
            <a:r>
              <a:rPr lang="en-US" sz="1200" dirty="0" smtClean="0">
                <a:latin typeface="Courier10 BT" panose="02070509030505020404" pitchFamily="49" charset="0"/>
                <a:cs typeface="Courier New" pitchFamily="49" charset="0"/>
              </a:rPr>
              <a:t>&gt;</a:t>
            </a:r>
            <a:endParaRPr lang="en-US" sz="1200" dirty="0">
              <a:latin typeface="Courier10 BT" panose="02070509030505020404" pitchFamily="49" charset="0"/>
              <a:cs typeface="Courier New" pitchFamily="49" charset="0"/>
            </a:endParaRP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HeapMemMP_Handle</a:t>
            </a:r>
            <a:r>
              <a:rPr lang="en-US" sz="1200" dirty="0" smtClean="0">
                <a:latin typeface="Courier10 BT" panose="02070509030505020404" pitchFamily="49" charset="0"/>
                <a:cs typeface="Courier New" pitchFamily="49" charset="0"/>
              </a:rPr>
              <a:t> handle;</a:t>
            </a:r>
          </a:p>
          <a:p>
            <a:r>
              <a:rPr lang="en-US" sz="1200" b="1" dirty="0" err="1" smtClean="0">
                <a:solidFill>
                  <a:schemeClr val="accent5"/>
                </a:solidFill>
                <a:latin typeface="Courier10 BT" panose="02070509030505020404" pitchFamily="49" charset="0"/>
                <a:cs typeface="Courier New" pitchFamily="49" charset="0"/>
              </a:rPr>
              <a:t>HeapMemMP_open</a:t>
            </a:r>
            <a:r>
              <a:rPr lang="en-US" sz="1200" dirty="0" smtClean="0">
                <a:latin typeface="Courier10 BT" panose="02070509030505020404" pitchFamily="49" charset="0"/>
                <a:cs typeface="Courier New" pitchFamily="49" charset="0"/>
              </a:rPr>
              <a:t>(</a:t>
            </a:r>
            <a:r>
              <a:rPr lang="en-US" sz="1200" dirty="0">
                <a:latin typeface="Courier10 BT" panose="02070509030505020404" pitchFamily="49" charset="0"/>
                <a:cs typeface="Courier New" pitchFamily="49" charset="0"/>
              </a:rPr>
              <a:t>"</a:t>
            </a:r>
            <a:r>
              <a:rPr lang="en-US" sz="1200" dirty="0" err="1" smtClean="0">
                <a:solidFill>
                  <a:srgbClr val="0B8000"/>
                </a:solidFill>
                <a:latin typeface="Courier10 BT" panose="02070509030505020404" pitchFamily="49" charset="0"/>
                <a:cs typeface="Courier New" pitchFamily="49" charset="0"/>
              </a:rPr>
              <a:t>DataHeap</a:t>
            </a:r>
            <a:r>
              <a:rPr lang="en-US" sz="1200" dirty="0">
                <a:latin typeface="Courier10 BT" panose="02070509030505020404" pitchFamily="49" charset="0"/>
                <a:cs typeface="Courier New" pitchFamily="49" charset="0"/>
              </a:rPr>
              <a:t>"</a:t>
            </a:r>
            <a:r>
              <a:rPr lang="en-US" sz="1200" dirty="0" smtClean="0">
                <a:latin typeface="Courier10 BT" panose="02070509030505020404" pitchFamily="49" charset="0"/>
                <a:cs typeface="Courier New" pitchFamily="49" charset="0"/>
              </a:rPr>
              <a:t>, &amp;handle);</a:t>
            </a:r>
          </a:p>
          <a:p>
            <a:endParaRPr lang="en-US" sz="1200" dirty="0" smtClean="0">
              <a:latin typeface="Courier10 BT" panose="02070509030505020404" pitchFamily="49" charset="0"/>
              <a:cs typeface="Courier New" pitchFamily="49" charset="0"/>
            </a:endParaRPr>
          </a:p>
          <a:p>
            <a:r>
              <a:rPr lang="en-US" sz="1200" dirty="0" err="1" smtClean="0">
                <a:latin typeface="Courier10 BT" panose="02070509030505020404" pitchFamily="49" charset="0"/>
                <a:cs typeface="Courier New" pitchFamily="49" charset="0"/>
              </a:rPr>
              <a:t>IHeap_Handle</a:t>
            </a:r>
            <a:r>
              <a:rPr lang="en-US" sz="1200" dirty="0" smtClean="0">
                <a:latin typeface="Courier10 BT" panose="02070509030505020404" pitchFamily="49" charset="0"/>
                <a:cs typeface="Courier New" pitchFamily="49" charset="0"/>
              </a:rPr>
              <a:t> </a:t>
            </a:r>
            <a:r>
              <a:rPr lang="en-US" sz="1200" dirty="0">
                <a:latin typeface="Courier10 BT" panose="02070509030505020404" pitchFamily="49" charset="0"/>
                <a:cs typeface="Courier New" pitchFamily="49" charset="0"/>
              </a:rPr>
              <a:t>heap;</a:t>
            </a:r>
          </a:p>
          <a:p>
            <a:r>
              <a:rPr lang="en-US" sz="1200" dirty="0" smtClean="0">
                <a:latin typeface="Courier10 BT" panose="02070509030505020404" pitchFamily="49" charset="0"/>
                <a:cs typeface="Courier New" pitchFamily="49" charset="0"/>
              </a:rPr>
              <a:t>heap = </a:t>
            </a:r>
            <a:r>
              <a:rPr lang="en-US" sz="1200" b="1" dirty="0" err="1" smtClean="0">
                <a:solidFill>
                  <a:schemeClr val="accent5"/>
                </a:solidFill>
                <a:latin typeface="Courier10 BT" panose="02070509030505020404" pitchFamily="49" charset="0"/>
                <a:cs typeface="Courier New" pitchFamily="49" charset="0"/>
              </a:rPr>
              <a:t>HeapMemMP_Handle_upCast</a:t>
            </a:r>
            <a:r>
              <a:rPr lang="en-US" sz="1200" dirty="0" smtClean="0">
                <a:latin typeface="Courier10 BT" panose="02070509030505020404" pitchFamily="49" charset="0"/>
                <a:cs typeface="Courier New" pitchFamily="49" charset="0"/>
              </a:rPr>
              <a:t>(handle);</a:t>
            </a:r>
            <a:endParaRPr lang="en-US" sz="1200" dirty="0">
              <a:latin typeface="Courier10 BT" panose="02070509030505020404" pitchFamily="49" charset="0"/>
              <a:cs typeface="Courier New" pitchFamily="49" charset="0"/>
            </a:endParaRPr>
          </a:p>
          <a:p>
            <a:endParaRPr lang="en-US" sz="1200" dirty="0">
              <a:latin typeface="Courier10 BT" panose="02070509030505020404" pitchFamily="49" charset="0"/>
              <a:cs typeface="Courier New" pitchFamily="49" charset="0"/>
            </a:endParaRPr>
          </a:p>
          <a:p>
            <a:r>
              <a:rPr lang="en-US" sz="1200" dirty="0" err="1">
                <a:latin typeface="Courier10 BT" panose="02070509030505020404" pitchFamily="49" charset="0"/>
                <a:cs typeface="Courier New" pitchFamily="49" charset="0"/>
              </a:rPr>
              <a:t>ptr</a:t>
            </a:r>
            <a:r>
              <a:rPr lang="en-US" sz="1200" dirty="0">
                <a:latin typeface="Courier10 BT" panose="02070509030505020404" pitchFamily="49" charset="0"/>
                <a:cs typeface="Courier New" pitchFamily="49" charset="0"/>
              </a:rPr>
              <a:t> = </a:t>
            </a:r>
            <a:r>
              <a:rPr lang="en-US" sz="1200" dirty="0" err="1" smtClean="0">
                <a:latin typeface="Courier10 BT" panose="02070509030505020404" pitchFamily="49" charset="0"/>
                <a:cs typeface="Courier New" pitchFamily="49" charset="0"/>
              </a:rPr>
              <a:t>Memory_alloc</a:t>
            </a:r>
            <a:r>
              <a:rPr lang="en-US" sz="1200" dirty="0" smtClean="0">
                <a:latin typeface="Courier10 BT" panose="02070509030505020404" pitchFamily="49" charset="0"/>
                <a:cs typeface="Courier New" pitchFamily="49" charset="0"/>
              </a:rPr>
              <a:t>(heap</a:t>
            </a:r>
            <a:r>
              <a:rPr lang="en-US" sz="1200" dirty="0">
                <a:latin typeface="Courier10 BT" panose="02070509030505020404" pitchFamily="49" charset="0"/>
                <a:cs typeface="Courier New" pitchFamily="49" charset="0"/>
              </a:rPr>
              <a:t>, size, align, NULL</a:t>
            </a:r>
            <a:r>
              <a:rPr lang="en-US" sz="1200" dirty="0" smtClean="0">
                <a:latin typeface="Courier10 BT" panose="02070509030505020404" pitchFamily="49" charset="0"/>
                <a:cs typeface="Courier New" pitchFamily="49" charset="0"/>
              </a:rPr>
              <a:t>);</a:t>
            </a:r>
            <a:endParaRPr lang="en-US" sz="1200" dirty="0">
              <a:latin typeface="Courier10 BT" panose="02070509030505020404" pitchFamily="49" charset="0"/>
              <a:cs typeface="Courier New" pitchFamily="49" charset="0"/>
            </a:endParaRPr>
          </a:p>
        </p:txBody>
      </p:sp>
      <p:sp>
        <p:nvSpPr>
          <p:cNvPr id="2" name="Title 1"/>
          <p:cNvSpPr>
            <a:spLocks noGrp="1"/>
          </p:cNvSpPr>
          <p:nvPr>
            <p:ph type="title"/>
          </p:nvPr>
        </p:nvSpPr>
        <p:spPr/>
        <p:txBody>
          <a:bodyPr/>
          <a:lstStyle/>
          <a:p>
            <a:r>
              <a:rPr lang="en-US" dirty="0" err="1" smtClean="0"/>
              <a:t>HeapMemMP</a:t>
            </a:r>
            <a:r>
              <a:rPr lang="en-US" dirty="0" smtClean="0"/>
              <a:t> Module</a:t>
            </a:r>
            <a:endParaRPr lang="en-US" dirty="0"/>
          </a:p>
        </p:txBody>
      </p:sp>
      <p:sp>
        <p:nvSpPr>
          <p:cNvPr id="7" name="Rectangle 3"/>
          <p:cNvSpPr>
            <a:spLocks noGrp="1" noChangeArrowheads="1"/>
          </p:cNvSpPr>
          <p:nvPr>
            <p:ph idx="1"/>
          </p:nvPr>
        </p:nvSpPr>
        <p:spPr>
          <a:xfrm>
            <a:off x="457200" y="990600"/>
            <a:ext cx="8229600" cy="762000"/>
          </a:xfrm>
        </p:spPr>
        <p:txBody>
          <a:bodyPr>
            <a:normAutofit/>
          </a:bodyPr>
          <a:lstStyle/>
          <a:p>
            <a:r>
              <a:rPr lang="en-US" sz="1800" dirty="0" smtClean="0"/>
              <a:t>Casting the heap handle is one of the few places you need to call an IPC Package API.</a:t>
            </a:r>
          </a:p>
        </p:txBody>
      </p:sp>
      <p:sp>
        <p:nvSpPr>
          <p:cNvPr id="5" name="Footer Placeholder 4"/>
          <p:cNvSpPr>
            <a:spLocks noGrp="1"/>
          </p:cNvSpPr>
          <p:nvPr>
            <p:ph type="ftr" sz="quarter" idx="11"/>
          </p:nvPr>
        </p:nvSpPr>
        <p:spPr/>
        <p:txBody>
          <a:bodyPr/>
          <a:lstStyle/>
          <a:p>
            <a:r>
              <a:rPr lang="en-US" smtClean="0"/>
              <a:t>IPC 3.30</a:t>
            </a:r>
            <a:endParaRPr lang="en-US" dirty="0"/>
          </a:p>
        </p:txBody>
      </p:sp>
      <p:sp>
        <p:nvSpPr>
          <p:cNvPr id="9" name="TextBox 8"/>
          <p:cNvSpPr txBox="1"/>
          <p:nvPr/>
        </p:nvSpPr>
        <p:spPr>
          <a:xfrm>
            <a:off x="304800" y="1688068"/>
            <a:ext cx="569387" cy="369332"/>
          </a:xfrm>
          <a:prstGeom prst="rect">
            <a:avLst/>
          </a:prstGeom>
          <a:noFill/>
        </p:spPr>
        <p:txBody>
          <a:bodyPr wrap="none" rtlCol="0">
            <a:spAutoFit/>
          </a:bodyPr>
          <a:lstStyle/>
          <a:p>
            <a:r>
              <a:rPr lang="en-US" dirty="0" smtClean="0"/>
              <a:t>IPU</a:t>
            </a:r>
            <a:endParaRPr lang="en-US" dirty="0"/>
          </a:p>
        </p:txBody>
      </p:sp>
      <p:sp>
        <p:nvSpPr>
          <p:cNvPr id="10" name="TextBox 9"/>
          <p:cNvSpPr txBox="1"/>
          <p:nvPr/>
        </p:nvSpPr>
        <p:spPr>
          <a:xfrm>
            <a:off x="4751045" y="1688068"/>
            <a:ext cx="659155" cy="369332"/>
          </a:xfrm>
          <a:prstGeom prst="rect">
            <a:avLst/>
          </a:prstGeom>
          <a:noFill/>
        </p:spPr>
        <p:txBody>
          <a:bodyPr wrap="none" rtlCol="0">
            <a:spAutoFit/>
          </a:bodyPr>
          <a:lstStyle/>
          <a:p>
            <a:r>
              <a:rPr lang="en-US" dirty="0" smtClean="0"/>
              <a:t>DSP</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62</a:t>
            </a:fld>
            <a:endParaRPr lang="en-US" dirty="0"/>
          </a:p>
        </p:txBody>
      </p:sp>
    </p:spTree>
    <p:extLst>
      <p:ext uri="{BB962C8B-B14F-4D97-AF65-F5344CB8AC3E}">
        <p14:creationId xmlns:p14="http://schemas.microsoft.com/office/powerpoint/2010/main" val="359194839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698371" name="Rectangle 3"/>
          <p:cNvSpPr>
            <a:spLocks noGrp="1" noChangeArrowheads="1"/>
          </p:cNvSpPr>
          <p:nvPr>
            <p:ph idx="1"/>
          </p:nvPr>
        </p:nvSpPr>
        <p:spPr/>
        <p:txBody>
          <a:bodyPr/>
          <a:lstStyle/>
          <a:p>
            <a:r>
              <a:rPr lang="en-US" dirty="0" smtClean="0"/>
              <a:t>Overview</a:t>
            </a:r>
          </a:p>
          <a:p>
            <a:r>
              <a:rPr lang="en-US" dirty="0" smtClean="0"/>
              <a:t>IPC Modules</a:t>
            </a:r>
          </a:p>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Configuration</a:t>
            </a:r>
          </a:p>
          <a:p>
            <a:r>
              <a:rPr lang="en-US" dirty="0" smtClean="0"/>
              <a:t>Scalability</a:t>
            </a:r>
          </a:p>
          <a:p>
            <a:r>
              <a:rPr lang="en-US" dirty="0" smtClean="0"/>
              <a:t>Optimization</a:t>
            </a:r>
          </a:p>
          <a:p>
            <a:r>
              <a:rPr lang="en-US" dirty="0" smtClean="0"/>
              <a:t>Footnotes</a:t>
            </a:r>
          </a:p>
        </p:txBody>
      </p:sp>
      <p:sp>
        <p:nvSpPr>
          <p:cNvPr id="5" name="Footer Placeholder 4"/>
          <p:cNvSpPr>
            <a:spLocks noGrp="1"/>
          </p:cNvSpPr>
          <p:nvPr>
            <p:ph type="ftr" sz="quarter" idx="11"/>
          </p:nvPr>
        </p:nvSpPr>
        <p:spPr/>
        <p:txBody>
          <a:bodyPr/>
          <a:lstStyle/>
          <a:p>
            <a:r>
              <a:rPr lang="en-US" smtClean="0"/>
              <a:t>IPC 3.30</a:t>
            </a:r>
            <a:endParaRPr lang="en-US"/>
          </a:p>
        </p:txBody>
      </p:sp>
      <p:sp>
        <p:nvSpPr>
          <p:cNvPr id="2" name="Slide Number Placeholder 1"/>
          <p:cNvSpPr>
            <a:spLocks noGrp="1"/>
          </p:cNvSpPr>
          <p:nvPr>
            <p:ph type="sldNum" sz="quarter" idx="12"/>
          </p:nvPr>
        </p:nvSpPr>
        <p:spPr/>
        <p:txBody>
          <a:bodyPr/>
          <a:lstStyle/>
          <a:p>
            <a:fld id="{32420FBA-F1C9-406B-AC6A-9D58B1A624A9}" type="slidenum">
              <a:rPr lang="en-US" smtClean="0"/>
              <a:pPr/>
              <a:t>63</a:t>
            </a:fld>
            <a:endParaRPr lang="en-US" dirty="0"/>
          </a:p>
        </p:txBody>
      </p:sp>
    </p:spTree>
    <p:extLst>
      <p:ext uri="{BB962C8B-B14F-4D97-AF65-F5344CB8AC3E}">
        <p14:creationId xmlns:p14="http://schemas.microsoft.com/office/powerpoint/2010/main" val="83067281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IPC Configuration</a:t>
            </a:r>
            <a:endParaRPr lang="en-US" dirty="0"/>
          </a:p>
        </p:txBody>
      </p:sp>
      <p:sp>
        <p:nvSpPr>
          <p:cNvPr id="2" name="Content Placeholder 1"/>
          <p:cNvSpPr>
            <a:spLocks noGrp="1"/>
          </p:cNvSpPr>
          <p:nvPr>
            <p:ph idx="1"/>
          </p:nvPr>
        </p:nvSpPr>
        <p:spPr/>
        <p:txBody>
          <a:bodyPr/>
          <a:lstStyle/>
          <a:p>
            <a:r>
              <a:rPr lang="en-US" dirty="0" smtClean="0"/>
              <a:t>The RTSC configuration phase is when components are integrated. Each component uses its configuration parameters to express its system requirement.</a:t>
            </a:r>
          </a:p>
          <a:p>
            <a:r>
              <a:rPr lang="en-US" dirty="0" smtClean="0"/>
              <a:t>The application configuration script is the starting point. It defines which components are needed by the application and configures those components depending on its needs.</a:t>
            </a:r>
          </a:p>
          <a:p>
            <a:endParaRPr lang="en-US" dirty="0"/>
          </a:p>
        </p:txBody>
      </p:sp>
      <p:sp>
        <p:nvSpPr>
          <p:cNvPr id="13" name="Footer Placeholder 12"/>
          <p:cNvSpPr>
            <a:spLocks noGrp="1"/>
          </p:cNvSpPr>
          <p:nvPr>
            <p:ph type="ftr" sz="quarter" idx="11"/>
          </p:nvPr>
        </p:nvSpPr>
        <p:spPr/>
        <p:txBody>
          <a:bodyPr/>
          <a:lstStyle/>
          <a:p>
            <a:r>
              <a:rPr lang="en-US" smtClean="0"/>
              <a:t>IPC 3.30</a:t>
            </a:r>
            <a:endParaRPr lang="en-US" dirty="0"/>
          </a:p>
        </p:txBody>
      </p:sp>
      <p:sp>
        <p:nvSpPr>
          <p:cNvPr id="5" name="TextBox 4"/>
          <p:cNvSpPr txBox="1"/>
          <p:nvPr/>
        </p:nvSpPr>
        <p:spPr>
          <a:xfrm>
            <a:off x="1219200" y="5356180"/>
            <a:ext cx="1143000" cy="511220"/>
          </a:xfrm>
          <a:prstGeom prst="rect">
            <a:avLst/>
          </a:prstGeom>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nchor="ctr" anchorCtr="0">
            <a:noAutofit/>
          </a:bodyPr>
          <a:lstStyle/>
          <a:p>
            <a:pPr algn="ctr"/>
            <a:r>
              <a:rPr lang="en-US" sz="1000" dirty="0" err="1" smtClean="0"/>
              <a:t>MessageQ</a:t>
            </a:r>
            <a:endParaRPr lang="en-US" sz="1000" dirty="0"/>
          </a:p>
        </p:txBody>
      </p:sp>
      <p:sp>
        <p:nvSpPr>
          <p:cNvPr id="6" name="TextBox 5"/>
          <p:cNvSpPr txBox="1"/>
          <p:nvPr/>
        </p:nvSpPr>
        <p:spPr>
          <a:xfrm>
            <a:off x="1219200" y="4235360"/>
            <a:ext cx="1143000" cy="511220"/>
          </a:xfrm>
          <a:prstGeom prst="rect">
            <a:avLst/>
          </a:prstGeom>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nchor="ctr" anchorCtr="0">
            <a:noAutofit/>
          </a:bodyPr>
          <a:lstStyle/>
          <a:p>
            <a:pPr algn="ctr"/>
            <a:r>
              <a:rPr lang="en-US" sz="1200" dirty="0" smtClean="0"/>
              <a:t>Application</a:t>
            </a:r>
          </a:p>
        </p:txBody>
      </p:sp>
      <p:cxnSp>
        <p:nvCxnSpPr>
          <p:cNvPr id="8" name="Straight Arrow Connector 7"/>
          <p:cNvCxnSpPr>
            <a:stCxn id="6" idx="2"/>
            <a:endCxn id="5" idx="0"/>
          </p:cNvCxnSpPr>
          <p:nvPr/>
        </p:nvCxnSpPr>
        <p:spPr>
          <a:xfrm>
            <a:off x="1790700" y="4746580"/>
            <a:ext cx="0" cy="60960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6200" y="4268822"/>
            <a:ext cx="4572000" cy="430887"/>
          </a:xfrm>
          <a:prstGeom prst="rect">
            <a:avLst/>
          </a:prstGeom>
          <a:solidFill>
            <a:schemeClr val="bg2"/>
          </a:solidFill>
          <a:ln w="12700">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err="1" smtClean="0">
                <a:latin typeface="Courier10 BT" panose="02070509030505020404" pitchFamily="49" charset="0"/>
                <a:cs typeface="Courier New" pitchFamily="49" charset="0"/>
              </a:rPr>
              <a:t>var</a:t>
            </a:r>
            <a:r>
              <a:rPr lang="en-US" sz="1100" dirty="0" smtClean="0">
                <a:latin typeface="Courier10 BT" panose="02070509030505020404" pitchFamily="49" charset="0"/>
                <a:cs typeface="Courier New" pitchFamily="49" charset="0"/>
              </a:rPr>
              <a:t> </a:t>
            </a:r>
            <a:r>
              <a:rPr lang="en-US" sz="1100" dirty="0" err="1" smtClean="0">
                <a:solidFill>
                  <a:schemeClr val="accent5"/>
                </a:solidFill>
                <a:latin typeface="Courier10 BT" panose="02070509030505020404" pitchFamily="49" charset="0"/>
                <a:cs typeface="Courier New" pitchFamily="49" charset="0"/>
              </a:rPr>
              <a:t>MessageQ</a:t>
            </a:r>
            <a:r>
              <a:rPr lang="en-US" sz="1100" dirty="0" smtClean="0">
                <a:latin typeface="Courier10 BT" panose="02070509030505020404" pitchFamily="49" charset="0"/>
                <a:cs typeface="Courier New" pitchFamily="49" charset="0"/>
              </a:rPr>
              <a:t> = </a:t>
            </a:r>
            <a:r>
              <a:rPr lang="en-US" sz="1100" dirty="0" err="1" smtClean="0">
                <a:latin typeface="Courier10 BT" panose="02070509030505020404" pitchFamily="49" charset="0"/>
                <a:cs typeface="Courier New" pitchFamily="49" charset="0"/>
              </a:rPr>
              <a:t>xdc.useModule</a:t>
            </a:r>
            <a:r>
              <a:rPr lang="en-US" sz="1100" dirty="0">
                <a:latin typeface="Courier10 BT" panose="02070509030505020404" pitchFamily="49" charset="0"/>
                <a:cs typeface="Courier New" pitchFamily="49" charset="0"/>
              </a:rPr>
              <a:t>('</a:t>
            </a:r>
            <a:r>
              <a:rPr lang="en-US" sz="1100" dirty="0" err="1">
                <a:solidFill>
                  <a:srgbClr val="0B8000"/>
                </a:solidFill>
                <a:latin typeface="Courier10 BT" panose="02070509030505020404" pitchFamily="49" charset="0"/>
                <a:cs typeface="Courier New" pitchFamily="49" charset="0"/>
              </a:rPr>
              <a:t>ti.sdo.ipc.MessageQ</a:t>
            </a:r>
            <a:r>
              <a:rPr lang="en-US" sz="1100" dirty="0">
                <a:latin typeface="Courier10 BT" panose="02070509030505020404" pitchFamily="49" charset="0"/>
                <a:cs typeface="Courier New" pitchFamily="49" charset="0"/>
              </a:rPr>
              <a:t>');</a:t>
            </a:r>
            <a:endParaRPr lang="en-US" sz="1100" dirty="0" smtClean="0">
              <a:latin typeface="Courier10 BT" panose="02070509030505020404" pitchFamily="49" charset="0"/>
              <a:cs typeface="Courier New" pitchFamily="49" charset="0"/>
            </a:endParaRPr>
          </a:p>
          <a:p>
            <a:r>
              <a:rPr lang="en-US" sz="1100" dirty="0" err="1" smtClean="0">
                <a:solidFill>
                  <a:schemeClr val="accent5"/>
                </a:solidFill>
                <a:latin typeface="Courier10 BT" panose="02070509030505020404" pitchFamily="49" charset="0"/>
                <a:cs typeface="Courier New" pitchFamily="49" charset="0"/>
              </a:rPr>
              <a:t>MessageQ</a:t>
            </a:r>
            <a:r>
              <a:rPr lang="en-US" sz="1100" dirty="0" err="1" smtClean="0">
                <a:latin typeface="Courier10 BT" panose="02070509030505020404" pitchFamily="49" charset="0"/>
                <a:cs typeface="Courier New" pitchFamily="49" charset="0"/>
              </a:rPr>
              <a:t>.maxNameLen</a:t>
            </a:r>
            <a:r>
              <a:rPr lang="en-US" sz="1100" dirty="0" smtClean="0">
                <a:latin typeface="Courier10 BT" panose="02070509030505020404" pitchFamily="49" charset="0"/>
                <a:cs typeface="Courier New" pitchFamily="49" charset="0"/>
              </a:rPr>
              <a:t> = 48; </a:t>
            </a:r>
            <a:r>
              <a:rPr lang="en-US" sz="1100" dirty="0" smtClean="0">
                <a:solidFill>
                  <a:srgbClr val="0B8000"/>
                </a:solidFill>
                <a:latin typeface="Courier10 BT" panose="02070509030505020404" pitchFamily="49" charset="0"/>
                <a:cs typeface="Courier New" pitchFamily="49" charset="0"/>
              </a:rPr>
              <a:t>/* default = 32 */</a:t>
            </a:r>
          </a:p>
        </p:txBody>
      </p:sp>
      <p:sp>
        <p:nvSpPr>
          <p:cNvPr id="12" name="TextBox 11"/>
          <p:cNvSpPr txBox="1"/>
          <p:nvPr/>
        </p:nvSpPr>
        <p:spPr>
          <a:xfrm>
            <a:off x="3886200" y="4010517"/>
            <a:ext cx="914400" cy="261610"/>
          </a:xfrm>
          <a:prstGeom prst="rect">
            <a:avLst/>
          </a:prstGeom>
          <a:noFill/>
          <a:ln w="12700">
            <a:noFill/>
          </a:ln>
        </p:spPr>
        <p:txBody>
          <a:bodyPr wrap="square" rtlCol="0">
            <a:spAutoFit/>
          </a:bodyPr>
          <a:lstStyle/>
          <a:p>
            <a:r>
              <a:rPr lang="en-US" sz="1100" dirty="0" err="1" smtClean="0">
                <a:latin typeface="Lucida Console" panose="020B0609040504020204" pitchFamily="49" charset="0"/>
                <a:cs typeface="Courier New" pitchFamily="49" charset="0"/>
              </a:rPr>
              <a:t>app.cfg</a:t>
            </a:r>
            <a:endParaRPr lang="en-US" sz="1100" dirty="0" smtClean="0">
              <a:latin typeface="Lucida Console" panose="020B0609040504020204" pitchFamily="49" charset="0"/>
              <a:cs typeface="Courier New" pitchFamily="49" charset="0"/>
            </a:endParaRPr>
          </a:p>
        </p:txBody>
      </p:sp>
      <p:grpSp>
        <p:nvGrpSpPr>
          <p:cNvPr id="32" name="Group 31"/>
          <p:cNvGrpSpPr/>
          <p:nvPr/>
        </p:nvGrpSpPr>
        <p:grpSpPr>
          <a:xfrm>
            <a:off x="2209800" y="3867131"/>
            <a:ext cx="1747723" cy="1446317"/>
            <a:chOff x="2209800" y="3506683"/>
            <a:chExt cx="1747723" cy="1446317"/>
          </a:xfrm>
        </p:grpSpPr>
        <p:sp>
          <p:nvSpPr>
            <p:cNvPr id="16" name="Rounded Rectangle 15"/>
            <p:cNvSpPr/>
            <p:nvPr/>
          </p:nvSpPr>
          <p:spPr>
            <a:xfrm>
              <a:off x="2692391" y="3506683"/>
              <a:ext cx="971227" cy="286772"/>
            </a:xfrm>
            <a:prstGeom prst="round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solidFill>
                    <a:srgbClr val="008000"/>
                  </a:solidFill>
                </a:rPr>
                <a:t>Application will use </a:t>
              </a:r>
              <a:r>
                <a:rPr lang="en-US" sz="800" dirty="0" err="1" smtClean="0">
                  <a:solidFill>
                    <a:srgbClr val="008000"/>
                  </a:solidFill>
                </a:rPr>
                <a:t>MessageQ</a:t>
              </a:r>
              <a:endParaRPr lang="en-US" sz="800" dirty="0">
                <a:solidFill>
                  <a:srgbClr val="008000"/>
                </a:solidFill>
              </a:endParaRPr>
            </a:p>
          </p:txBody>
        </p:sp>
        <p:cxnSp>
          <p:nvCxnSpPr>
            <p:cNvPr id="17" name="Straight Connector 16"/>
            <p:cNvCxnSpPr/>
            <p:nvPr/>
          </p:nvCxnSpPr>
          <p:spPr>
            <a:xfrm flipH="1">
              <a:off x="2209800" y="3793843"/>
              <a:ext cx="711191" cy="115915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52801" y="3793843"/>
              <a:ext cx="604722" cy="222202"/>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209800" y="4666891"/>
            <a:ext cx="2612366" cy="789943"/>
            <a:chOff x="2209800" y="4666891"/>
            <a:chExt cx="2612366" cy="789943"/>
          </a:xfrm>
        </p:grpSpPr>
        <p:sp>
          <p:nvSpPr>
            <p:cNvPr id="25" name="Rounded Rectangle 24"/>
            <p:cNvSpPr/>
            <p:nvPr/>
          </p:nvSpPr>
          <p:spPr>
            <a:xfrm>
              <a:off x="2709909" y="5170062"/>
              <a:ext cx="1247614" cy="286772"/>
            </a:xfrm>
            <a:prstGeom prst="round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solidFill>
                    <a:srgbClr val="008000"/>
                  </a:solidFill>
                </a:rPr>
                <a:t>Create long message queue names</a:t>
              </a:r>
              <a:endParaRPr lang="en-US" sz="800" dirty="0">
                <a:solidFill>
                  <a:srgbClr val="008000"/>
                </a:solidFill>
              </a:endParaRPr>
            </a:p>
          </p:txBody>
        </p:sp>
        <p:cxnSp>
          <p:nvCxnSpPr>
            <p:cNvPr id="26" name="Straight Connector 25"/>
            <p:cNvCxnSpPr/>
            <p:nvPr/>
          </p:nvCxnSpPr>
          <p:spPr>
            <a:xfrm>
              <a:off x="2209800" y="4746580"/>
              <a:ext cx="711191" cy="42348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733800" y="4666891"/>
              <a:ext cx="1088366" cy="503172"/>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38" name="Content Placeholder 1"/>
          <p:cNvSpPr txBox="1">
            <a:spLocks/>
          </p:cNvSpPr>
          <p:nvPr/>
        </p:nvSpPr>
        <p:spPr bwMode="auto">
          <a:xfrm>
            <a:off x="4457699" y="5200471"/>
            <a:ext cx="4188844" cy="120032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lvl1pPr marL="227013" indent="-227013" algn="l" rtl="0" eaLnBrk="1" fontAlgn="base" hangingPunct="1">
              <a:spcBef>
                <a:spcPct val="650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600">
                <a:solidFill>
                  <a:schemeClr val="tx1"/>
                </a:solidFill>
                <a:latin typeface="+mn-lt"/>
              </a:defRPr>
            </a:lvl3pPr>
            <a:lvl4pPr marL="1201738" indent="-233363" algn="l" rtl="0" eaLnBrk="1" fontAlgn="base" hangingPunct="1">
              <a:spcBef>
                <a:spcPct val="5000"/>
              </a:spcBef>
              <a:spcAft>
                <a:spcPct val="0"/>
              </a:spcAft>
              <a:buChar char="–"/>
              <a:defRPr sz="1600">
                <a:solidFill>
                  <a:schemeClr val="tx1"/>
                </a:solidFill>
                <a:latin typeface="+mn-lt"/>
              </a:defRPr>
            </a:lvl4pPr>
            <a:lvl5pPr marL="1489075" indent="-173038" algn="l" rtl="0" eaLnBrk="1" fontAlgn="base" hangingPunct="1">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sz="1800" dirty="0" smtClean="0"/>
              <a:t>A rule of thumb: If you include the header file in your C code, then you need to "use" the module in the configuration script.</a:t>
            </a:r>
            <a:endParaRPr lang="en-US" sz="1800" dirty="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6520265"/>
            <a:ext cx="419159" cy="333422"/>
          </a:xfrm>
          <a:prstGeom prst="rect">
            <a:avLst/>
          </a:prstGeom>
        </p:spPr>
      </p:pic>
      <p:sp>
        <p:nvSpPr>
          <p:cNvPr id="3" name="Slide Number Placeholder 2"/>
          <p:cNvSpPr>
            <a:spLocks noGrp="1"/>
          </p:cNvSpPr>
          <p:nvPr>
            <p:ph type="sldNum" sz="quarter" idx="12"/>
          </p:nvPr>
        </p:nvSpPr>
        <p:spPr/>
        <p:txBody>
          <a:bodyPr/>
          <a:lstStyle/>
          <a:p>
            <a:fld id="{32420FBA-F1C9-406B-AC6A-9D58B1A624A9}" type="slidenum">
              <a:rPr lang="en-US" smtClean="0"/>
              <a:pPr/>
              <a:t>64</a:t>
            </a:fld>
            <a:endParaRPr lang="en-US" dirty="0"/>
          </a:p>
        </p:txBody>
      </p:sp>
    </p:spTree>
    <p:extLst>
      <p:ext uri="{BB962C8B-B14F-4D97-AF65-F5344CB8AC3E}">
        <p14:creationId xmlns:p14="http://schemas.microsoft.com/office/powerpoint/2010/main" val="137578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xit" presetSubtype="0" fill="hold" nodeType="withEffect">
                                  <p:stCondLst>
                                    <p:cond delay="0"/>
                                  </p:stCondLst>
                                  <p:childTnLst>
                                    <p:animEffect transition="out" filter="fade">
                                      <p:cBhvr>
                                        <p:cTn id="19" dur="500"/>
                                        <p:tgtEl>
                                          <p:spTgt spid="23"/>
                                        </p:tgtEl>
                                      </p:cBhvr>
                                    </p:animEffect>
                                    <p:set>
                                      <p:cBhvr>
                                        <p:cTn id="20"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IPC Configuration – documentation</a:t>
            </a:r>
            <a:endParaRPr lang="en-US" dirty="0"/>
          </a:p>
        </p:txBody>
      </p:sp>
      <p:sp>
        <p:nvSpPr>
          <p:cNvPr id="2" name="Content Placeholder 1"/>
          <p:cNvSpPr>
            <a:spLocks noGrp="1"/>
          </p:cNvSpPr>
          <p:nvPr>
            <p:ph idx="1"/>
          </p:nvPr>
        </p:nvSpPr>
        <p:spPr>
          <a:xfrm>
            <a:off x="457200" y="990600"/>
            <a:ext cx="8229600" cy="4924425"/>
          </a:xfrm>
        </p:spPr>
        <p:txBody>
          <a:bodyPr>
            <a:spAutoFit/>
          </a:bodyPr>
          <a:lstStyle/>
          <a:p>
            <a:r>
              <a:rPr lang="en-US" sz="1800" dirty="0" smtClean="0"/>
              <a:t>Navigate to the IPC product folder</a:t>
            </a:r>
          </a:p>
          <a:p>
            <a:pPr lvl="2"/>
            <a:r>
              <a:rPr lang="en-US" sz="1200" dirty="0" smtClean="0">
                <a:solidFill>
                  <a:schemeClr val="accent5"/>
                </a:solidFill>
                <a:latin typeface="Courier10 BT" panose="02070509030505020404" pitchFamily="49" charset="0"/>
              </a:rPr>
              <a:t>C:\Products\ipc_3_30_pp_bb</a:t>
            </a:r>
          </a:p>
          <a:p>
            <a:r>
              <a:rPr lang="en-US" sz="1800" dirty="0" smtClean="0"/>
              <a:t>Open the release notes</a:t>
            </a:r>
          </a:p>
          <a:p>
            <a:pPr lvl="2"/>
            <a:r>
              <a:rPr lang="en-US" sz="1200" dirty="0" smtClean="0">
                <a:solidFill>
                  <a:schemeClr val="accent5"/>
                </a:solidFill>
                <a:latin typeface="Courier10 BT" panose="02070509030505020404" pitchFamily="49" charset="0"/>
              </a:rPr>
              <a:t>ipc_3_30_pp_bb_release_notes.html</a:t>
            </a:r>
          </a:p>
          <a:p>
            <a:r>
              <a:rPr lang="en-US" sz="1800" dirty="0" smtClean="0"/>
              <a:t>Scroll down to the documentation section</a:t>
            </a:r>
          </a:p>
          <a:p>
            <a:pPr lvl="1"/>
            <a:r>
              <a:rPr lang="en-US" sz="1400" dirty="0" smtClean="0"/>
              <a:t>Click on </a:t>
            </a:r>
            <a:r>
              <a:rPr lang="en-US" sz="1400" dirty="0" smtClean="0">
                <a:solidFill>
                  <a:schemeClr val="accent5"/>
                </a:solidFill>
              </a:rPr>
              <a:t>Package Reference Guide (</a:t>
            </a:r>
            <a:r>
              <a:rPr lang="en-US" sz="1400" dirty="0" err="1" smtClean="0">
                <a:solidFill>
                  <a:schemeClr val="accent5"/>
                </a:solidFill>
              </a:rPr>
              <a:t>cdoc</a:t>
            </a:r>
            <a:r>
              <a:rPr lang="en-US" sz="1400" dirty="0" smtClean="0">
                <a:solidFill>
                  <a:schemeClr val="accent5"/>
                </a:solidFill>
              </a:rPr>
              <a:t>)</a:t>
            </a:r>
          </a:p>
          <a:p>
            <a:pPr lvl="1"/>
            <a:r>
              <a:rPr lang="en-US" sz="1400" dirty="0" smtClean="0"/>
              <a:t>Tip: the Package Reference Guide is also available in CCS Help.</a:t>
            </a:r>
          </a:p>
          <a:p>
            <a:pPr lvl="1"/>
            <a:r>
              <a:rPr lang="en-US" sz="1400" dirty="0" smtClean="0"/>
              <a:t>Tip: the Package Reference Guide is also available </a:t>
            </a:r>
            <a:r>
              <a:rPr lang="en-US" sz="1400" dirty="0" smtClean="0">
                <a:hlinkClick r:id="rId2" tooltip="IPC Package Reference Guide - online version"/>
              </a:rPr>
              <a:t>on-line</a:t>
            </a:r>
            <a:r>
              <a:rPr lang="en-US" sz="1400" dirty="0" smtClean="0"/>
              <a:t>.</a:t>
            </a:r>
          </a:p>
          <a:p>
            <a:r>
              <a:rPr lang="en-US" sz="1800" dirty="0" smtClean="0"/>
              <a:t>Open </a:t>
            </a:r>
            <a:r>
              <a:rPr lang="en-US" sz="1800" dirty="0"/>
              <a:t>'</a:t>
            </a:r>
            <a:r>
              <a:rPr lang="en-US" sz="1800" dirty="0">
                <a:solidFill>
                  <a:schemeClr val="accent2">
                    <a:lumMod val="75000"/>
                  </a:schemeClr>
                </a:solidFill>
              </a:rPr>
              <a:t>all modules</a:t>
            </a:r>
            <a:r>
              <a:rPr lang="en-US" sz="1800" dirty="0"/>
              <a:t>' </a:t>
            </a:r>
            <a:r>
              <a:rPr lang="en-US" sz="1800" dirty="0" smtClean="0"/>
              <a:t>section</a:t>
            </a:r>
          </a:p>
          <a:p>
            <a:pPr marL="341312" lvl="1" indent="0">
              <a:buNone/>
            </a:pPr>
            <a:endParaRPr lang="en-US" sz="1600" dirty="0" smtClean="0"/>
          </a:p>
          <a:p>
            <a:pPr marL="341312" lvl="1" indent="0">
              <a:buNone/>
            </a:pPr>
            <a:endParaRPr lang="en-US" sz="1600" dirty="0"/>
          </a:p>
          <a:p>
            <a:pPr marL="341312" lvl="1" indent="0">
              <a:buNone/>
            </a:pPr>
            <a:endParaRPr lang="en-US" sz="1600" dirty="0" smtClean="0"/>
          </a:p>
          <a:p>
            <a:pPr marL="341312" lvl="1" indent="0">
              <a:buNone/>
            </a:pPr>
            <a:endParaRPr lang="en-US" sz="1600" dirty="0"/>
          </a:p>
          <a:p>
            <a:r>
              <a:rPr lang="en-US" sz="1800" dirty="0" smtClean="0"/>
              <a:t>Click on a module (e.g. </a:t>
            </a:r>
            <a:r>
              <a:rPr lang="en-US" sz="1800" dirty="0" err="1" smtClean="0"/>
              <a:t>MessageQ</a:t>
            </a:r>
            <a:r>
              <a:rPr lang="en-US" sz="1800" dirty="0" smtClean="0"/>
              <a:t>)</a:t>
            </a:r>
          </a:p>
          <a:p>
            <a:r>
              <a:rPr lang="en-US" sz="1800" dirty="0" smtClean="0"/>
              <a:t>Click on Configuration settings link</a:t>
            </a:r>
          </a:p>
        </p:txBody>
      </p:sp>
      <p:sp>
        <p:nvSpPr>
          <p:cNvPr id="7" name="Footer Placeholder 6"/>
          <p:cNvSpPr>
            <a:spLocks noGrp="1"/>
          </p:cNvSpPr>
          <p:nvPr>
            <p:ph type="ftr" sz="quarter" idx="11"/>
          </p:nvPr>
        </p:nvSpPr>
        <p:spPr/>
        <p:txBody>
          <a:bodyPr/>
          <a:lstStyle/>
          <a:p>
            <a:r>
              <a:rPr lang="en-US" smtClean="0"/>
              <a:t>IPC 3.30</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3810000"/>
            <a:ext cx="21050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724400"/>
            <a:ext cx="3276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343400" y="5715000"/>
            <a:ext cx="1447800" cy="304800"/>
          </a:xfrm>
          <a:prstGeom prst="line">
            <a:avLst/>
          </a:prstGeom>
        </p:spPr>
        <p:style>
          <a:lnRef idx="2">
            <a:schemeClr val="accent2"/>
          </a:lnRef>
          <a:fillRef idx="0">
            <a:schemeClr val="accent2"/>
          </a:fillRef>
          <a:effectRef idx="1">
            <a:schemeClr val="accent2"/>
          </a:effectRef>
          <a:fontRef idx="minor">
            <a:schemeClr val="tx1"/>
          </a:fontRef>
        </p:style>
      </p:cxnSp>
      <p:sp>
        <p:nvSpPr>
          <p:cNvPr id="3" name="Slide Number Placeholder 2"/>
          <p:cNvSpPr>
            <a:spLocks noGrp="1"/>
          </p:cNvSpPr>
          <p:nvPr>
            <p:ph type="sldNum" sz="quarter" idx="12"/>
          </p:nvPr>
        </p:nvSpPr>
        <p:spPr/>
        <p:txBody>
          <a:bodyPr/>
          <a:lstStyle/>
          <a:p>
            <a:fld id="{32420FBA-F1C9-406B-AC6A-9D58B1A624A9}" type="slidenum">
              <a:rPr lang="en-US" smtClean="0"/>
              <a:pPr/>
              <a:t>65</a:t>
            </a:fld>
            <a:endParaRPr lang="en-US" dirty="0"/>
          </a:p>
        </p:txBody>
      </p:sp>
    </p:spTree>
    <p:extLst>
      <p:ext uri="{BB962C8B-B14F-4D97-AF65-F5344CB8AC3E}">
        <p14:creationId xmlns:p14="http://schemas.microsoft.com/office/powerpoint/2010/main" val="13498358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IPC Configuration - documentation</a:t>
            </a:r>
            <a:endParaRPr lang="en-US" dirty="0"/>
          </a:p>
        </p:txBody>
      </p:sp>
      <p:sp>
        <p:nvSpPr>
          <p:cNvPr id="2" name="Content Placeholder 1"/>
          <p:cNvSpPr>
            <a:spLocks noGrp="1"/>
          </p:cNvSpPr>
          <p:nvPr>
            <p:ph idx="1"/>
          </p:nvPr>
        </p:nvSpPr>
        <p:spPr/>
        <p:txBody>
          <a:bodyPr/>
          <a:lstStyle/>
          <a:p>
            <a:pPr lvl="1"/>
            <a:r>
              <a:rPr lang="en-US" dirty="0" smtClean="0"/>
              <a:t>The documentation shows how to include the module in the application configuration script.</a:t>
            </a:r>
          </a:p>
          <a:p>
            <a:pPr lvl="1"/>
            <a:r>
              <a:rPr lang="en-US" dirty="0" smtClean="0"/>
              <a:t>Scroll down to the '</a:t>
            </a:r>
            <a:r>
              <a:rPr lang="en-US" dirty="0" smtClean="0">
                <a:solidFill>
                  <a:schemeClr val="tx2"/>
                </a:solidFill>
              </a:rPr>
              <a:t>module-wide </a:t>
            </a:r>
            <a:r>
              <a:rPr lang="en-US" dirty="0" err="1" smtClean="0">
                <a:solidFill>
                  <a:schemeClr val="tx2"/>
                </a:solidFill>
              </a:rPr>
              <a:t>config</a:t>
            </a:r>
            <a:r>
              <a:rPr lang="en-US" dirty="0" smtClean="0">
                <a:solidFill>
                  <a:schemeClr val="tx2"/>
                </a:solidFill>
              </a:rPr>
              <a:t> parameters</a:t>
            </a:r>
            <a:r>
              <a:rPr lang="en-US" dirty="0" smtClean="0"/>
              <a:t>' for a list of all configuration parameters.</a:t>
            </a:r>
          </a:p>
        </p:txBody>
      </p:sp>
      <p:sp>
        <p:nvSpPr>
          <p:cNvPr id="7" name="Footer Placeholder 6"/>
          <p:cNvSpPr>
            <a:spLocks noGrp="1"/>
          </p:cNvSpPr>
          <p:nvPr>
            <p:ph type="ftr" sz="quarter" idx="11"/>
          </p:nvPr>
        </p:nvSpPr>
        <p:spPr/>
        <p:txBody>
          <a:bodyPr/>
          <a:lstStyle/>
          <a:p>
            <a:r>
              <a:rPr lang="en-US" smtClean="0"/>
              <a:t>IPC 3.30</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823" y="2743200"/>
            <a:ext cx="7010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2420FBA-F1C9-406B-AC6A-9D58B1A624A9}" type="slidenum">
              <a:rPr lang="en-US" smtClean="0"/>
              <a:pPr/>
              <a:t>66</a:t>
            </a:fld>
            <a:endParaRPr lang="en-US" dirty="0"/>
          </a:p>
        </p:txBody>
      </p:sp>
    </p:spTree>
    <p:extLst>
      <p:ext uri="{BB962C8B-B14F-4D97-AF65-F5344CB8AC3E}">
        <p14:creationId xmlns:p14="http://schemas.microsoft.com/office/powerpoint/2010/main" val="1045151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IPC Configuration - documentation</a:t>
            </a:r>
            <a:endParaRPr lang="en-US" dirty="0"/>
          </a:p>
        </p:txBody>
      </p:sp>
      <p:sp>
        <p:nvSpPr>
          <p:cNvPr id="2" name="Content Placeholder 1"/>
          <p:cNvSpPr>
            <a:spLocks noGrp="1"/>
          </p:cNvSpPr>
          <p:nvPr>
            <p:ph idx="1"/>
          </p:nvPr>
        </p:nvSpPr>
        <p:spPr/>
        <p:txBody>
          <a:bodyPr>
            <a:noAutofit/>
          </a:bodyPr>
          <a:lstStyle/>
          <a:p>
            <a:r>
              <a:rPr lang="en-US" sz="1800" dirty="0" smtClean="0"/>
              <a:t>When a </a:t>
            </a:r>
            <a:r>
              <a:rPr lang="en-US" sz="1800" dirty="0" err="1" smtClean="0"/>
              <a:t>config</a:t>
            </a:r>
            <a:r>
              <a:rPr lang="en-US" sz="1800" dirty="0" smtClean="0"/>
              <a:t> </a:t>
            </a:r>
            <a:r>
              <a:rPr lang="en-US" sz="1800" dirty="0" err="1" smtClean="0"/>
              <a:t>param</a:t>
            </a:r>
            <a:r>
              <a:rPr lang="en-US" sz="1800" dirty="0" smtClean="0"/>
              <a:t> has a default value, it will be indicated after the type.</a:t>
            </a:r>
          </a:p>
          <a:p>
            <a:r>
              <a:rPr lang="en-US" sz="1800" dirty="0" smtClean="0"/>
              <a:t>If the </a:t>
            </a:r>
            <a:r>
              <a:rPr lang="en-US" sz="1800" dirty="0" err="1" smtClean="0"/>
              <a:t>config</a:t>
            </a:r>
            <a:r>
              <a:rPr lang="en-US" sz="1800" dirty="0" smtClean="0"/>
              <a:t> </a:t>
            </a:r>
            <a:r>
              <a:rPr lang="en-US" sz="1800" dirty="0" err="1" smtClean="0"/>
              <a:t>param</a:t>
            </a:r>
            <a:r>
              <a:rPr lang="en-US" sz="1800" dirty="0" smtClean="0"/>
              <a:t> does not have a default value, this is indicated by the keyword </a:t>
            </a:r>
            <a:r>
              <a:rPr lang="en-US" sz="1800" i="1" dirty="0" smtClean="0"/>
              <a:t>undefined</a:t>
            </a:r>
            <a:r>
              <a:rPr lang="en-US" sz="1800" dirty="0" smtClean="0"/>
              <a:t>. Sometimes default values are computed during the configuration phase.</a:t>
            </a:r>
          </a:p>
          <a:p>
            <a:endParaRPr lang="en-US" sz="1800" dirty="0"/>
          </a:p>
          <a:p>
            <a:endParaRPr lang="en-US" sz="1800" dirty="0" smtClean="0"/>
          </a:p>
          <a:p>
            <a:endParaRPr lang="en-US" sz="1800" dirty="0"/>
          </a:p>
          <a:p>
            <a:endParaRPr lang="en-US" sz="1800" dirty="0" smtClean="0"/>
          </a:p>
          <a:p>
            <a:r>
              <a:rPr lang="en-US" sz="1800" dirty="0" smtClean="0"/>
              <a:t>Scroll down to the '</a:t>
            </a:r>
            <a:r>
              <a:rPr lang="en-US" sz="1800" dirty="0" smtClean="0">
                <a:solidFill>
                  <a:schemeClr val="accent2">
                    <a:lumMod val="75000"/>
                  </a:schemeClr>
                </a:solidFill>
              </a:rPr>
              <a:t>module-wide functions</a:t>
            </a:r>
            <a:r>
              <a:rPr lang="en-US" sz="1800" dirty="0" smtClean="0"/>
              <a:t>' section. Sometimes you will need to use these to set a </a:t>
            </a:r>
            <a:r>
              <a:rPr lang="en-US" sz="1800" dirty="0" err="1" smtClean="0"/>
              <a:t>config</a:t>
            </a:r>
            <a:r>
              <a:rPr lang="en-US" sz="1800" dirty="0" smtClean="0"/>
              <a:t> </a:t>
            </a:r>
            <a:r>
              <a:rPr lang="en-US" sz="1800" dirty="0" err="1" smtClean="0"/>
              <a:t>param</a:t>
            </a:r>
            <a:r>
              <a:rPr lang="en-US" sz="1800" dirty="0" smtClean="0"/>
              <a:t>.</a:t>
            </a:r>
          </a:p>
        </p:txBody>
      </p:sp>
      <p:sp>
        <p:nvSpPr>
          <p:cNvPr id="7" name="Footer Placeholder 6"/>
          <p:cNvSpPr>
            <a:spLocks noGrp="1"/>
          </p:cNvSpPr>
          <p:nvPr>
            <p:ph type="ftr" sz="quarter" idx="11"/>
          </p:nvPr>
        </p:nvSpPr>
        <p:spPr/>
        <p:txBody>
          <a:bodyPr/>
          <a:lstStyle/>
          <a:p>
            <a:r>
              <a:rPr lang="en-US" smtClean="0"/>
              <a:t>IPC 3.30</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38400"/>
            <a:ext cx="43624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4876800"/>
            <a:ext cx="41529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2420FBA-F1C9-406B-AC6A-9D58B1A624A9}" type="slidenum">
              <a:rPr lang="en-US" smtClean="0"/>
              <a:pPr/>
              <a:t>67</a:t>
            </a:fld>
            <a:endParaRPr lang="en-US" dirty="0"/>
          </a:p>
        </p:txBody>
      </p:sp>
    </p:spTree>
    <p:extLst>
      <p:ext uri="{BB962C8B-B14F-4D97-AF65-F5344CB8AC3E}">
        <p14:creationId xmlns:p14="http://schemas.microsoft.com/office/powerpoint/2010/main" val="8539544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IPC Configuration - documentation</a:t>
            </a:r>
            <a:endParaRPr lang="en-US" dirty="0"/>
          </a:p>
        </p:txBody>
      </p:sp>
      <p:sp>
        <p:nvSpPr>
          <p:cNvPr id="2" name="Content Placeholder 1"/>
          <p:cNvSpPr>
            <a:spLocks noGrp="1"/>
          </p:cNvSpPr>
          <p:nvPr>
            <p:ph idx="1"/>
          </p:nvPr>
        </p:nvSpPr>
        <p:spPr/>
        <p:txBody>
          <a:bodyPr>
            <a:noAutofit/>
          </a:bodyPr>
          <a:lstStyle/>
          <a:p>
            <a:r>
              <a:rPr lang="en-US" sz="1800" dirty="0" smtClean="0"/>
              <a:t>Instance Configuration Parameters</a:t>
            </a:r>
          </a:p>
          <a:p>
            <a:pPr lvl="1"/>
            <a:r>
              <a:rPr lang="en-US" sz="1600" dirty="0" smtClean="0"/>
              <a:t>Some </a:t>
            </a:r>
            <a:r>
              <a:rPr lang="en-US" sz="1600" dirty="0" err="1" smtClean="0"/>
              <a:t>config</a:t>
            </a:r>
            <a:r>
              <a:rPr lang="en-US" sz="1600" dirty="0" smtClean="0"/>
              <a:t> </a:t>
            </a:r>
            <a:r>
              <a:rPr lang="en-US" sz="1600" dirty="0" err="1" smtClean="0"/>
              <a:t>params</a:t>
            </a:r>
            <a:r>
              <a:rPr lang="en-US" sz="1600" dirty="0" smtClean="0"/>
              <a:t> are specified when creating an instance. These are listed in the '</a:t>
            </a:r>
            <a:r>
              <a:rPr lang="en-US" sz="1600" dirty="0" smtClean="0">
                <a:solidFill>
                  <a:schemeClr val="tx2"/>
                </a:solidFill>
              </a:rPr>
              <a:t>per-instance </a:t>
            </a:r>
            <a:r>
              <a:rPr lang="en-US" sz="1600" dirty="0" err="1" smtClean="0">
                <a:solidFill>
                  <a:schemeClr val="tx2"/>
                </a:solidFill>
              </a:rPr>
              <a:t>config</a:t>
            </a:r>
            <a:r>
              <a:rPr lang="en-US" sz="1600" dirty="0" smtClean="0">
                <a:solidFill>
                  <a:schemeClr val="tx2"/>
                </a:solidFill>
              </a:rPr>
              <a:t> parameters</a:t>
            </a:r>
            <a:r>
              <a:rPr lang="en-US" sz="1600" dirty="0" smtClean="0"/>
              <a:t>' section.</a:t>
            </a:r>
          </a:p>
          <a:p>
            <a:pPr lvl="1"/>
            <a:endParaRPr lang="en-US" sz="1600" dirty="0"/>
          </a:p>
          <a:p>
            <a:pPr lvl="1"/>
            <a:endParaRPr lang="en-US" sz="1600" dirty="0" smtClean="0"/>
          </a:p>
          <a:p>
            <a:pPr lvl="1"/>
            <a:endParaRPr lang="en-US" sz="1600" dirty="0"/>
          </a:p>
          <a:p>
            <a:pPr lvl="1"/>
            <a:endParaRPr lang="en-US" sz="1600" dirty="0" smtClean="0"/>
          </a:p>
          <a:p>
            <a:r>
              <a:rPr lang="en-US" sz="1800" dirty="0" smtClean="0"/>
              <a:t>However, IPC modules only support instance creation at run-time. You  will need to find the equivalent create parameter in the IPC API Reference Guide.</a:t>
            </a:r>
          </a:p>
          <a:p>
            <a:pPr lvl="1"/>
            <a:r>
              <a:rPr lang="en-US" sz="1800" dirty="0"/>
              <a:t>Open the release notes</a:t>
            </a:r>
          </a:p>
          <a:p>
            <a:pPr lvl="2"/>
            <a:r>
              <a:rPr lang="en-US" sz="1200" dirty="0" smtClean="0">
                <a:solidFill>
                  <a:srgbClr val="0070C0"/>
                </a:solidFill>
                <a:latin typeface="Courier10 BT" panose="02070509030505020404" pitchFamily="49" charset="0"/>
              </a:rPr>
              <a:t>ipc_3_30_pp_bb_release_notes.html</a:t>
            </a:r>
            <a:endParaRPr lang="en-US" sz="1200" dirty="0">
              <a:solidFill>
                <a:srgbClr val="0070C0"/>
              </a:solidFill>
              <a:latin typeface="Courier10 BT" panose="02070509030505020404" pitchFamily="49" charset="0"/>
            </a:endParaRPr>
          </a:p>
          <a:p>
            <a:pPr lvl="1"/>
            <a:r>
              <a:rPr lang="en-US" sz="1800" dirty="0"/>
              <a:t>Scroll down to the documentation section</a:t>
            </a:r>
            <a:r>
              <a:rPr lang="en-US" sz="1800" dirty="0" smtClean="0"/>
              <a:t>.</a:t>
            </a:r>
            <a:endParaRPr lang="en-US" sz="1800" dirty="0"/>
          </a:p>
          <a:p>
            <a:pPr lvl="2"/>
            <a:r>
              <a:rPr lang="en-US" sz="1400" dirty="0" smtClean="0"/>
              <a:t>Click on </a:t>
            </a:r>
            <a:r>
              <a:rPr lang="en-US" sz="1400" dirty="0" smtClean="0">
                <a:solidFill>
                  <a:schemeClr val="accent5"/>
                </a:solidFill>
              </a:rPr>
              <a:t>IPC Application Programming Interface (API) Reference Guide (HTML)</a:t>
            </a:r>
            <a:endParaRPr lang="en-US" sz="1400" dirty="0">
              <a:solidFill>
                <a:schemeClr val="accent5"/>
              </a:solidFill>
            </a:endParaRPr>
          </a:p>
          <a:p>
            <a:pPr lvl="2"/>
            <a:r>
              <a:rPr lang="en-US" sz="1400" dirty="0"/>
              <a:t>Tip: the </a:t>
            </a:r>
            <a:r>
              <a:rPr lang="en-US" sz="1400" dirty="0" smtClean="0"/>
              <a:t>IPC API Reference Guide </a:t>
            </a:r>
            <a:r>
              <a:rPr lang="en-US" sz="1400" dirty="0"/>
              <a:t>is also available in CCS Help.</a:t>
            </a:r>
          </a:p>
          <a:p>
            <a:pPr lvl="2"/>
            <a:r>
              <a:rPr lang="en-US" sz="1400" dirty="0"/>
              <a:t>Tip: the </a:t>
            </a:r>
            <a:r>
              <a:rPr lang="en-US" sz="1400" dirty="0" smtClean="0"/>
              <a:t>IPC API Reference Guide </a:t>
            </a:r>
            <a:r>
              <a:rPr lang="en-US" sz="1400" dirty="0"/>
              <a:t>is also </a:t>
            </a:r>
            <a:r>
              <a:rPr lang="en-US" sz="1400" dirty="0" smtClean="0"/>
              <a:t>available </a:t>
            </a:r>
            <a:r>
              <a:rPr lang="en-US" sz="1400" dirty="0" smtClean="0">
                <a:hlinkClick r:id="rId2"/>
              </a:rPr>
              <a:t>on-line</a:t>
            </a:r>
            <a:r>
              <a:rPr lang="en-US" sz="1400" dirty="0" smtClean="0"/>
              <a:t>.</a:t>
            </a:r>
            <a:endParaRPr lang="en-US" sz="1400" dirty="0"/>
          </a:p>
          <a:p>
            <a:pPr lvl="1"/>
            <a:endParaRPr lang="en-US" sz="1600" dirty="0" smtClean="0"/>
          </a:p>
        </p:txBody>
      </p:sp>
      <p:sp>
        <p:nvSpPr>
          <p:cNvPr id="7" name="Footer Placeholder 6"/>
          <p:cNvSpPr>
            <a:spLocks noGrp="1"/>
          </p:cNvSpPr>
          <p:nvPr>
            <p:ph type="ftr" sz="quarter" idx="11"/>
          </p:nvPr>
        </p:nvSpPr>
        <p:spPr/>
        <p:txBody>
          <a:bodyPr/>
          <a:lstStyle/>
          <a:p>
            <a:r>
              <a:rPr lang="en-US" smtClean="0"/>
              <a:t>IPC 3.30</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44958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2420FBA-F1C9-406B-AC6A-9D58B1A624A9}" type="slidenum">
              <a:rPr lang="en-US" smtClean="0"/>
              <a:pPr/>
              <a:t>68</a:t>
            </a:fld>
            <a:endParaRPr lang="en-US" dirty="0"/>
          </a:p>
        </p:txBody>
      </p:sp>
    </p:spTree>
    <p:extLst>
      <p:ext uri="{BB962C8B-B14F-4D97-AF65-F5344CB8AC3E}">
        <p14:creationId xmlns:p14="http://schemas.microsoft.com/office/powerpoint/2010/main" val="18795899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Ipc Module Configuration</a:t>
            </a:r>
            <a:endParaRPr lang="en-US" dirty="0"/>
          </a:p>
        </p:txBody>
      </p:sp>
      <p:sp>
        <p:nvSpPr>
          <p:cNvPr id="2" name="Content Placeholder 1"/>
          <p:cNvSpPr>
            <a:spLocks noGrp="1"/>
          </p:cNvSpPr>
          <p:nvPr>
            <p:ph idx="1"/>
          </p:nvPr>
        </p:nvSpPr>
        <p:spPr/>
        <p:txBody>
          <a:bodyPr/>
          <a:lstStyle/>
          <a:p>
            <a:r>
              <a:rPr lang="en-US" dirty="0" smtClean="0"/>
              <a:t>IPC configuration requires the following modules</a:t>
            </a:r>
          </a:p>
          <a:p>
            <a:pPr lvl="1"/>
            <a:r>
              <a:rPr lang="en-US" sz="1600" dirty="0" err="1" smtClean="0">
                <a:solidFill>
                  <a:schemeClr val="accent5"/>
                </a:solidFill>
                <a:latin typeface="Courier10 BT" panose="02070509030505020404" pitchFamily="49" charset="0"/>
              </a:rPr>
              <a:t>ti.sdo.ipc.Ipc</a:t>
            </a:r>
            <a:endParaRPr lang="en-US" sz="1600" dirty="0" smtClean="0">
              <a:solidFill>
                <a:schemeClr val="accent5"/>
              </a:solidFill>
              <a:latin typeface="Courier10 BT" panose="02070509030505020404" pitchFamily="49" charset="0"/>
            </a:endParaRPr>
          </a:p>
          <a:p>
            <a:pPr lvl="1"/>
            <a:r>
              <a:rPr lang="en-US" sz="1600" dirty="0" err="1" smtClean="0">
                <a:solidFill>
                  <a:schemeClr val="accent5"/>
                </a:solidFill>
                <a:latin typeface="Courier10 BT" panose="02070509030505020404" pitchFamily="49" charset="0"/>
              </a:rPr>
              <a:t>ti.sdo.utils.MultiProc</a:t>
            </a:r>
            <a:endParaRPr lang="en-US" sz="1600" dirty="0" smtClean="0">
              <a:solidFill>
                <a:schemeClr val="accent5"/>
              </a:solidFill>
              <a:latin typeface="Courier10 BT" panose="02070509030505020404" pitchFamily="49" charset="0"/>
            </a:endParaRPr>
          </a:p>
          <a:p>
            <a:pPr lvl="1"/>
            <a:r>
              <a:rPr lang="en-US" sz="1600" dirty="0" err="1" smtClean="0">
                <a:solidFill>
                  <a:schemeClr val="accent5"/>
                </a:solidFill>
                <a:latin typeface="Courier10 BT" panose="02070509030505020404" pitchFamily="49" charset="0"/>
              </a:rPr>
              <a:t>ti.sdo.ipc.SharedRegion</a:t>
            </a:r>
            <a:endParaRPr lang="en-US" sz="1600" dirty="0" smtClean="0">
              <a:solidFill>
                <a:schemeClr val="accent5"/>
              </a:solidFill>
              <a:latin typeface="Courier10 BT" panose="02070509030505020404" pitchFamily="49" charset="0"/>
            </a:endParaRPr>
          </a:p>
          <a:p>
            <a:r>
              <a:rPr lang="en-US" dirty="0" smtClean="0"/>
              <a:t>Define </a:t>
            </a:r>
            <a:r>
              <a:rPr lang="en-US" dirty="0" err="1" smtClean="0"/>
              <a:t>Ipc</a:t>
            </a:r>
            <a:r>
              <a:rPr lang="en-US" dirty="0" smtClean="0"/>
              <a:t> startup protocol</a:t>
            </a:r>
          </a:p>
          <a:p>
            <a:pPr lvl="1"/>
            <a:r>
              <a:rPr lang="en-US" dirty="0" err="1" smtClean="0">
                <a:solidFill>
                  <a:schemeClr val="accent5"/>
                </a:solidFill>
                <a:latin typeface="Courier10 BT" panose="02070509030505020404" pitchFamily="49" charset="0"/>
              </a:rPr>
              <a:t>Ipc.procSync</a:t>
            </a:r>
            <a:r>
              <a:rPr lang="en-US" dirty="0" smtClean="0">
                <a:solidFill>
                  <a:schemeClr val="accent5"/>
                </a:solidFill>
              </a:rPr>
              <a:t> </a:t>
            </a:r>
            <a:r>
              <a:rPr lang="en-US" dirty="0" smtClean="0"/>
              <a:t>– controls attach behavior</a:t>
            </a:r>
          </a:p>
          <a:p>
            <a:pPr lvl="2"/>
            <a:r>
              <a:rPr lang="en-US" dirty="0" err="1" smtClean="0">
                <a:solidFill>
                  <a:schemeClr val="accent5"/>
                </a:solidFill>
                <a:latin typeface="Courier10 BT" panose="02070509030505020404" pitchFamily="49" charset="0"/>
              </a:rPr>
              <a:t>Ipc.ProcSync_ALL</a:t>
            </a:r>
            <a:r>
              <a:rPr lang="en-US" dirty="0" smtClean="0">
                <a:solidFill>
                  <a:schemeClr val="accent5"/>
                </a:solidFill>
              </a:rPr>
              <a:t> </a:t>
            </a:r>
            <a:r>
              <a:rPr lang="en-US" dirty="0" smtClean="0"/>
              <a:t>– Attach to all processors simultaneously.</a:t>
            </a:r>
          </a:p>
          <a:p>
            <a:pPr lvl="2"/>
            <a:r>
              <a:rPr lang="en-US" dirty="0" err="1" smtClean="0">
                <a:solidFill>
                  <a:schemeClr val="accent5"/>
                </a:solidFill>
                <a:latin typeface="Courier10 BT" panose="02070509030505020404" pitchFamily="49" charset="0"/>
              </a:rPr>
              <a:t>Ipc.ProcSync_PAIR</a:t>
            </a:r>
            <a:r>
              <a:rPr lang="en-US" dirty="0" smtClean="0">
                <a:solidFill>
                  <a:schemeClr val="accent5"/>
                </a:solidFill>
              </a:rPr>
              <a:t> </a:t>
            </a:r>
            <a:r>
              <a:rPr lang="en-US" dirty="0" smtClean="0"/>
              <a:t>– Attach to remote processor one-by-one.</a:t>
            </a:r>
          </a:p>
          <a:p>
            <a:r>
              <a:rPr lang="en-US" dirty="0"/>
              <a:t>All processors must use the same startup protocol.</a:t>
            </a:r>
          </a:p>
          <a:p>
            <a:pPr marL="274320" lvl="1" indent="0">
              <a:spcBef>
                <a:spcPts val="600"/>
              </a:spcBef>
              <a:buNone/>
            </a:pPr>
            <a:r>
              <a:rPr lang="en-US" sz="1600" dirty="0" err="1">
                <a:latin typeface="Courier10 BT" panose="02070509030505020404" pitchFamily="49" charset="0"/>
              </a:rPr>
              <a:t>var</a:t>
            </a:r>
            <a:r>
              <a:rPr lang="en-US" sz="1600" dirty="0">
                <a:latin typeface="Courier10 BT" panose="02070509030505020404" pitchFamily="49" charset="0"/>
              </a:rPr>
              <a:t> </a:t>
            </a:r>
            <a:r>
              <a:rPr lang="en-US" sz="1600" dirty="0" err="1">
                <a:solidFill>
                  <a:schemeClr val="accent5"/>
                </a:solidFill>
                <a:latin typeface="Courier10 BT" panose="02070509030505020404" pitchFamily="49" charset="0"/>
              </a:rPr>
              <a:t>Ipc</a:t>
            </a:r>
            <a:r>
              <a:rPr lang="en-US" sz="1600" dirty="0">
                <a:latin typeface="Courier10 BT" panose="02070509030505020404" pitchFamily="49" charset="0"/>
              </a:rPr>
              <a:t> = </a:t>
            </a:r>
            <a:r>
              <a:rPr lang="en-US" sz="1600" dirty="0" err="1">
                <a:latin typeface="Courier10 BT" panose="02070509030505020404" pitchFamily="49" charset="0"/>
              </a:rPr>
              <a:t>xdc.useModule</a:t>
            </a:r>
            <a:r>
              <a:rPr lang="en-US" sz="1600" dirty="0">
                <a:latin typeface="Courier10 BT" panose="02070509030505020404" pitchFamily="49" charset="0"/>
              </a:rPr>
              <a:t>('</a:t>
            </a:r>
            <a:r>
              <a:rPr lang="en-US" sz="1600" dirty="0" err="1">
                <a:solidFill>
                  <a:srgbClr val="0B8000"/>
                </a:solidFill>
                <a:latin typeface="Courier10 BT" panose="02070509030505020404" pitchFamily="49" charset="0"/>
              </a:rPr>
              <a:t>ti.sdo.ipc.Ipc</a:t>
            </a:r>
            <a:r>
              <a:rPr lang="en-US" sz="1600" dirty="0">
                <a:latin typeface="Courier10 BT" panose="02070509030505020404" pitchFamily="49" charset="0"/>
              </a:rPr>
              <a:t>');</a:t>
            </a:r>
            <a:br>
              <a:rPr lang="en-US" sz="1600" dirty="0">
                <a:latin typeface="Courier10 BT" panose="02070509030505020404" pitchFamily="49" charset="0"/>
              </a:rPr>
            </a:br>
            <a:r>
              <a:rPr lang="en-US" sz="1600" dirty="0" err="1">
                <a:solidFill>
                  <a:schemeClr val="accent5"/>
                </a:solidFill>
                <a:latin typeface="Courier10 BT" panose="02070509030505020404" pitchFamily="49" charset="0"/>
              </a:rPr>
              <a:t>Ipc</a:t>
            </a:r>
            <a:r>
              <a:rPr lang="en-US" sz="1600" dirty="0" err="1">
                <a:latin typeface="Courier10 BT" panose="02070509030505020404" pitchFamily="49" charset="0"/>
              </a:rPr>
              <a:t>.procSync</a:t>
            </a:r>
            <a:r>
              <a:rPr lang="en-US" sz="1600" dirty="0">
                <a:latin typeface="Courier10 BT" panose="02070509030505020404" pitchFamily="49" charset="0"/>
              </a:rPr>
              <a:t> = </a:t>
            </a:r>
            <a:r>
              <a:rPr lang="en-US" sz="1600" dirty="0" err="1" smtClean="0">
                <a:solidFill>
                  <a:schemeClr val="accent5"/>
                </a:solidFill>
                <a:latin typeface="Courier10 BT" panose="02070509030505020404" pitchFamily="49" charset="0"/>
              </a:rPr>
              <a:t>Ipc</a:t>
            </a:r>
            <a:r>
              <a:rPr lang="en-US" sz="1600" dirty="0" err="1" smtClean="0">
                <a:latin typeface="Courier10 BT" panose="02070509030505020404" pitchFamily="49" charset="0"/>
              </a:rPr>
              <a:t>.ProcSync_PAIR</a:t>
            </a:r>
            <a:r>
              <a:rPr lang="en-US" sz="1600" dirty="0" smtClean="0">
                <a:latin typeface="Courier10 BT" panose="02070509030505020404" pitchFamily="49" charset="0"/>
              </a:rPr>
              <a:t>;</a:t>
            </a:r>
            <a:endParaRPr lang="en-US" sz="1600" dirty="0">
              <a:latin typeface="Courier10 BT" panose="02070509030505020404" pitchFamily="49" charset="0"/>
            </a:endParaRPr>
          </a:p>
          <a:p>
            <a:endParaRPr lang="en-US" dirty="0" smtClean="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69</a:t>
            </a:fld>
            <a:endParaRPr lang="en-US" dirty="0"/>
          </a:p>
        </p:txBody>
      </p:sp>
    </p:spTree>
    <p:extLst>
      <p:ext uri="{BB962C8B-B14F-4D97-AF65-F5344CB8AC3E}">
        <p14:creationId xmlns:p14="http://schemas.microsoft.com/office/powerpoint/2010/main" val="3326572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Overview</a:t>
            </a:r>
            <a:endParaRPr lang="en-US" sz="1000" dirty="0">
              <a:solidFill>
                <a:schemeClr val="bg1"/>
              </a:solidFill>
              <a:latin typeface="+mn-lt"/>
            </a:endParaRPr>
          </a:p>
        </p:txBody>
      </p:sp>
      <p:sp>
        <p:nvSpPr>
          <p:cNvPr id="23" name="Content Placeholder 22"/>
          <p:cNvSpPr>
            <a:spLocks noGrp="1"/>
          </p:cNvSpPr>
          <p:nvPr>
            <p:ph idx="1"/>
          </p:nvPr>
        </p:nvSpPr>
        <p:spPr/>
        <p:txBody>
          <a:bodyPr/>
          <a:lstStyle/>
          <a:p>
            <a:r>
              <a:rPr lang="en-US" dirty="0" smtClean="0"/>
              <a:t>Top-level modules, used by application</a:t>
            </a:r>
            <a:endParaRPr lang="en-US" dirty="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7" name="Rectangle 6"/>
          <p:cNvSpPr/>
          <p:nvPr/>
        </p:nvSpPr>
        <p:spPr>
          <a:xfrm>
            <a:off x="914400" y="22098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Ipc</a:t>
            </a:r>
            <a:endParaRPr lang="en-US" dirty="0"/>
          </a:p>
        </p:txBody>
      </p:sp>
      <p:sp>
        <p:nvSpPr>
          <p:cNvPr id="8" name="Rectangle 7"/>
          <p:cNvSpPr/>
          <p:nvPr/>
        </p:nvSpPr>
        <p:spPr>
          <a:xfrm>
            <a:off x="914400" y="31242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MessageQ</a:t>
            </a:r>
            <a:endParaRPr lang="en-US" dirty="0"/>
          </a:p>
        </p:txBody>
      </p:sp>
      <p:sp>
        <p:nvSpPr>
          <p:cNvPr id="13" name="Rectangle 12"/>
          <p:cNvSpPr/>
          <p:nvPr/>
        </p:nvSpPr>
        <p:spPr>
          <a:xfrm>
            <a:off x="2895600" y="2209799"/>
            <a:ext cx="1676400" cy="514709"/>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Notify</a:t>
            </a:r>
            <a:endParaRPr lang="en-US" dirty="0"/>
          </a:p>
        </p:txBody>
      </p:sp>
      <p:sp>
        <p:nvSpPr>
          <p:cNvPr id="14" name="Rectangle 13"/>
          <p:cNvSpPr/>
          <p:nvPr/>
        </p:nvSpPr>
        <p:spPr>
          <a:xfrm>
            <a:off x="5638800" y="22098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MultiProc</a:t>
            </a:r>
            <a:endParaRPr lang="en-US" dirty="0"/>
          </a:p>
        </p:txBody>
      </p:sp>
      <p:sp>
        <p:nvSpPr>
          <p:cNvPr id="15" name="Rectangle 14"/>
          <p:cNvSpPr/>
          <p:nvPr/>
        </p:nvSpPr>
        <p:spPr>
          <a:xfrm>
            <a:off x="2895600" y="31242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SharedRegion</a:t>
            </a:r>
            <a:endParaRPr lang="en-US" dirty="0"/>
          </a:p>
        </p:txBody>
      </p:sp>
      <p:sp>
        <p:nvSpPr>
          <p:cNvPr id="16" name="Rectangle 15"/>
          <p:cNvSpPr/>
          <p:nvPr/>
        </p:nvSpPr>
        <p:spPr>
          <a:xfrm>
            <a:off x="894272" y="49530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GateMP</a:t>
            </a:r>
            <a:endParaRPr lang="en-US" dirty="0"/>
          </a:p>
        </p:txBody>
      </p:sp>
      <p:sp>
        <p:nvSpPr>
          <p:cNvPr id="17" name="Rectangle 16"/>
          <p:cNvSpPr/>
          <p:nvPr/>
        </p:nvSpPr>
        <p:spPr>
          <a:xfrm>
            <a:off x="5638800" y="31242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NameServer</a:t>
            </a:r>
            <a:endParaRPr lang="en-US" dirty="0"/>
          </a:p>
        </p:txBody>
      </p:sp>
      <p:sp>
        <p:nvSpPr>
          <p:cNvPr id="18" name="Rectangle 17"/>
          <p:cNvSpPr/>
          <p:nvPr/>
        </p:nvSpPr>
        <p:spPr>
          <a:xfrm>
            <a:off x="894272" y="4029974"/>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HeapMemMP</a:t>
            </a:r>
            <a:endParaRPr lang="en-US" dirty="0"/>
          </a:p>
        </p:txBody>
      </p:sp>
      <p:sp>
        <p:nvSpPr>
          <p:cNvPr id="19" name="Rectangle 18"/>
          <p:cNvSpPr/>
          <p:nvPr/>
        </p:nvSpPr>
        <p:spPr>
          <a:xfrm>
            <a:off x="2895600" y="4029974"/>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HeapBufMP</a:t>
            </a:r>
            <a:endParaRPr lang="en-US" dirty="0"/>
          </a:p>
        </p:txBody>
      </p:sp>
      <p:sp>
        <p:nvSpPr>
          <p:cNvPr id="21" name="Rectangle 20"/>
          <p:cNvSpPr/>
          <p:nvPr/>
        </p:nvSpPr>
        <p:spPr>
          <a:xfrm>
            <a:off x="685800" y="1752600"/>
            <a:ext cx="4114800" cy="396240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err="1" smtClean="0">
                <a:solidFill>
                  <a:schemeClr val="tx1"/>
                </a:solidFill>
                <a:latin typeface="Lucida Console" panose="020B0609040504020204" pitchFamily="49" charset="0"/>
              </a:rPr>
              <a:t>ti.sdo.ipc</a:t>
            </a:r>
            <a:endParaRPr lang="en-US" sz="1400" dirty="0">
              <a:solidFill>
                <a:schemeClr val="tx1"/>
              </a:solidFill>
              <a:latin typeface="Lucida Console" panose="020B0609040504020204" pitchFamily="49" charset="0"/>
            </a:endParaRPr>
          </a:p>
        </p:txBody>
      </p:sp>
      <p:sp>
        <p:nvSpPr>
          <p:cNvPr id="22" name="Rectangle 21"/>
          <p:cNvSpPr/>
          <p:nvPr/>
        </p:nvSpPr>
        <p:spPr>
          <a:xfrm>
            <a:off x="5410200" y="1752600"/>
            <a:ext cx="2133600" cy="2133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err="1" smtClean="0">
                <a:solidFill>
                  <a:schemeClr val="tx1"/>
                </a:solidFill>
                <a:latin typeface="Lucida Console" panose="020B0609040504020204" pitchFamily="49" charset="0"/>
              </a:rPr>
              <a:t>ti.sdo.utils</a:t>
            </a:r>
            <a:endParaRPr lang="en-US" sz="1400" dirty="0">
              <a:solidFill>
                <a:schemeClr val="tx1"/>
              </a:solidFill>
              <a:latin typeface="Lucida Console" panose="020B0609040504020204" pitchFamily="49" charset="0"/>
            </a:endParaRPr>
          </a:p>
        </p:txBody>
      </p:sp>
      <p:sp>
        <p:nvSpPr>
          <p:cNvPr id="2" name="Slide Number Placeholder 1"/>
          <p:cNvSpPr>
            <a:spLocks noGrp="1"/>
          </p:cNvSpPr>
          <p:nvPr>
            <p:ph type="sldNum" sz="quarter" idx="12"/>
          </p:nvPr>
        </p:nvSpPr>
        <p:spPr/>
        <p:txBody>
          <a:bodyPr/>
          <a:lstStyle/>
          <a:p>
            <a:fld id="{32420FBA-F1C9-406B-AC6A-9D58B1A624A9}" type="slidenum">
              <a:rPr lang="en-US" smtClean="0"/>
              <a:pPr/>
              <a:t>7</a:t>
            </a:fld>
            <a:endParaRPr lang="en-US" dirty="0"/>
          </a:p>
        </p:txBody>
      </p:sp>
    </p:spTree>
    <p:extLst>
      <p:ext uri="{BB962C8B-B14F-4D97-AF65-F5344CB8AC3E}">
        <p14:creationId xmlns:p14="http://schemas.microsoft.com/office/powerpoint/2010/main" val="23623636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Ipc Module Configuration</a:t>
            </a:r>
            <a:endParaRPr lang="en-US" dirty="0"/>
          </a:p>
        </p:txBody>
      </p:sp>
      <p:sp>
        <p:nvSpPr>
          <p:cNvPr id="2" name="Content Placeholder 1"/>
          <p:cNvSpPr>
            <a:spLocks noGrp="1"/>
          </p:cNvSpPr>
          <p:nvPr>
            <p:ph idx="1"/>
          </p:nvPr>
        </p:nvSpPr>
        <p:spPr/>
        <p:txBody>
          <a:bodyPr>
            <a:normAutofit/>
          </a:bodyPr>
          <a:lstStyle/>
          <a:p>
            <a:r>
              <a:rPr lang="en-US" sz="2000" dirty="0" err="1" smtClean="0"/>
              <a:t>SharedRegion</a:t>
            </a:r>
            <a:r>
              <a:rPr lang="en-US" sz="2000" dirty="0" smtClean="0"/>
              <a:t> #0 Memory Setup</a:t>
            </a:r>
          </a:p>
          <a:p>
            <a:pPr lvl="1">
              <a:spcBef>
                <a:spcPts val="600"/>
              </a:spcBef>
            </a:pPr>
            <a:r>
              <a:rPr lang="en-US" sz="1800" dirty="0" smtClean="0"/>
              <a:t>On some systems, the SR_0 memory may not be available at boot time. Host processor might map the memory into the slaves MMU. This configuration flag is used to block the slave until the memory is available. </a:t>
            </a:r>
            <a:r>
              <a:rPr lang="en-US" sz="1800" dirty="0" err="1" smtClean="0"/>
              <a:t>Ipc_start</a:t>
            </a:r>
            <a:r>
              <a:rPr lang="en-US" sz="1800" dirty="0" smtClean="0"/>
              <a:t> will spin until this flag is set true by host.</a:t>
            </a:r>
          </a:p>
          <a:p>
            <a:pPr lvl="1">
              <a:spcBef>
                <a:spcPts val="1200"/>
              </a:spcBef>
            </a:pPr>
            <a:r>
              <a:rPr lang="en-US" sz="1600" dirty="0" smtClean="0">
                <a:solidFill>
                  <a:schemeClr val="accent5"/>
                </a:solidFill>
                <a:latin typeface="Courier10 BT" panose="02070509030505020404" pitchFamily="49" charset="0"/>
              </a:rPr>
              <a:t>Ipc</a:t>
            </a:r>
            <a:r>
              <a:rPr lang="en-US" sz="1600" dirty="0" smtClean="0">
                <a:latin typeface="Courier10 BT" panose="02070509030505020404" pitchFamily="49" charset="0"/>
              </a:rPr>
              <a:t>.sr0MemorySetup = true;</a:t>
            </a:r>
          </a:p>
          <a:p>
            <a:pPr lvl="2"/>
            <a:r>
              <a:rPr lang="en-US" sz="1600" dirty="0" err="1" smtClean="0">
                <a:solidFill>
                  <a:schemeClr val="accent5"/>
                </a:solidFill>
                <a:latin typeface="Courier10 BT" panose="02070509030505020404" pitchFamily="49" charset="0"/>
              </a:rPr>
              <a:t>Ipc_start</a:t>
            </a:r>
            <a:r>
              <a:rPr lang="en-US" sz="1600" dirty="0" smtClean="0">
                <a:solidFill>
                  <a:schemeClr val="accent5"/>
                </a:solidFill>
              </a:rPr>
              <a:t> </a:t>
            </a:r>
            <a:r>
              <a:rPr lang="en-US" sz="1600" dirty="0" smtClean="0"/>
              <a:t>will access SR_0 memory immediately.</a:t>
            </a:r>
          </a:p>
          <a:p>
            <a:pPr lvl="1">
              <a:spcBef>
                <a:spcPts val="1200"/>
              </a:spcBef>
            </a:pPr>
            <a:r>
              <a:rPr lang="en-US" sz="1600" dirty="0" smtClean="0">
                <a:solidFill>
                  <a:schemeClr val="accent5"/>
                </a:solidFill>
                <a:latin typeface="Courier10 BT" panose="02070509030505020404" pitchFamily="49" charset="0"/>
              </a:rPr>
              <a:t>Ipc</a:t>
            </a:r>
            <a:r>
              <a:rPr lang="en-US" sz="1600" dirty="0" smtClean="0">
                <a:latin typeface="Courier10 BT" panose="02070509030505020404" pitchFamily="49" charset="0"/>
              </a:rPr>
              <a:t>.sr0MemorySetup = false;</a:t>
            </a:r>
          </a:p>
          <a:p>
            <a:pPr lvl="2"/>
            <a:r>
              <a:rPr lang="en-US" sz="1600" dirty="0" err="1" smtClean="0">
                <a:solidFill>
                  <a:schemeClr val="accent5"/>
                </a:solidFill>
                <a:latin typeface="Courier10 BT" panose="02070509030505020404" pitchFamily="49" charset="0"/>
              </a:rPr>
              <a:t>Ipc_start</a:t>
            </a:r>
            <a:r>
              <a:rPr lang="en-US" sz="1600" dirty="0" smtClean="0">
                <a:solidFill>
                  <a:schemeClr val="accent5"/>
                </a:solidFill>
              </a:rPr>
              <a:t> </a:t>
            </a:r>
            <a:r>
              <a:rPr lang="en-US" sz="1600" dirty="0" smtClean="0"/>
              <a:t>will spin until host sets flag to true. Requires symbol address access from host.</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70</a:t>
            </a:fld>
            <a:endParaRPr lang="en-US" dirty="0"/>
          </a:p>
        </p:txBody>
      </p:sp>
    </p:spTree>
    <p:extLst>
      <p:ext uri="{BB962C8B-B14F-4D97-AF65-F5344CB8AC3E}">
        <p14:creationId xmlns:p14="http://schemas.microsoft.com/office/powerpoint/2010/main" val="3367838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Ipc Module Configuration</a:t>
            </a:r>
            <a:endParaRPr lang="en-US" dirty="0"/>
          </a:p>
        </p:txBody>
      </p:sp>
      <p:sp>
        <p:nvSpPr>
          <p:cNvPr id="2" name="Content Placeholder 1"/>
          <p:cNvSpPr>
            <a:spLocks noGrp="1"/>
          </p:cNvSpPr>
          <p:nvPr>
            <p:ph idx="1"/>
          </p:nvPr>
        </p:nvSpPr>
        <p:spPr/>
        <p:txBody>
          <a:bodyPr/>
          <a:lstStyle/>
          <a:p>
            <a:r>
              <a:rPr lang="en-US" dirty="0" smtClean="0"/>
              <a:t>Attach and detach hooks</a:t>
            </a:r>
          </a:p>
          <a:p>
            <a:pPr lvl="1">
              <a:spcBef>
                <a:spcPts val="1200"/>
              </a:spcBef>
            </a:pPr>
            <a:r>
              <a:rPr lang="en-US" dirty="0" smtClean="0"/>
              <a:t>You can register hook functions to be called during each attach and detach call. Use the hook function to perform application specific tasks.</a:t>
            </a:r>
          </a:p>
          <a:p>
            <a:pPr marL="548640" lvl="2" indent="0">
              <a:spcBef>
                <a:spcPts val="600"/>
              </a:spcBef>
              <a:buNone/>
            </a:pPr>
            <a:r>
              <a:rPr lang="en-US" dirty="0" err="1" smtClean="0">
                <a:latin typeface="Courier10 BT" panose="02070509030505020404" pitchFamily="49" charset="0"/>
              </a:rPr>
              <a:t>var</a:t>
            </a:r>
            <a:r>
              <a:rPr lang="en-US" dirty="0" smtClean="0">
                <a:latin typeface="Courier10 BT" panose="02070509030505020404" pitchFamily="49" charset="0"/>
              </a:rPr>
              <a:t> </a:t>
            </a:r>
            <a:r>
              <a:rPr lang="en-US" dirty="0" err="1" smtClean="0">
                <a:solidFill>
                  <a:schemeClr val="accent5"/>
                </a:solidFill>
                <a:latin typeface="Courier10 BT" panose="02070509030505020404" pitchFamily="49" charset="0"/>
              </a:rPr>
              <a:t>Ipc</a:t>
            </a:r>
            <a:r>
              <a:rPr lang="en-US" dirty="0" smtClean="0">
                <a:latin typeface="Courier10 BT" panose="02070509030505020404" pitchFamily="49" charset="0"/>
              </a:rPr>
              <a:t> = </a:t>
            </a:r>
            <a:r>
              <a:rPr lang="en-US" dirty="0" err="1" smtClean="0">
                <a:latin typeface="Courier10 BT" panose="02070509030505020404" pitchFamily="49" charset="0"/>
              </a:rPr>
              <a:t>xdc.useModule</a:t>
            </a:r>
            <a:r>
              <a:rPr lang="en-US" dirty="0" smtClean="0">
                <a:latin typeface="Courier10 BT" panose="02070509030505020404" pitchFamily="49" charset="0"/>
              </a:rPr>
              <a:t>('</a:t>
            </a:r>
            <a:r>
              <a:rPr lang="en-US" dirty="0" err="1" smtClean="0">
                <a:solidFill>
                  <a:srgbClr val="0B8000"/>
                </a:solidFill>
                <a:latin typeface="Courier10 BT" panose="02070509030505020404" pitchFamily="49" charset="0"/>
              </a:rPr>
              <a:t>ti.sdo.ipc.Ipc</a:t>
            </a:r>
            <a:r>
              <a:rPr lang="en-US" dirty="0" smtClean="0">
                <a:latin typeface="Courier10 BT" panose="02070509030505020404" pitchFamily="49" charset="0"/>
              </a:rPr>
              <a:t>');</a:t>
            </a:r>
            <a:br>
              <a:rPr lang="en-US" dirty="0" smtClean="0">
                <a:latin typeface="Courier10 BT" panose="02070509030505020404" pitchFamily="49" charset="0"/>
              </a:rPr>
            </a:br>
            <a:r>
              <a:rPr lang="en-US" dirty="0" err="1" smtClean="0">
                <a:latin typeface="Courier10 BT" panose="02070509030505020404" pitchFamily="49" charset="0"/>
              </a:rPr>
              <a:t>var</a:t>
            </a:r>
            <a:r>
              <a:rPr lang="en-US" dirty="0" smtClean="0">
                <a:latin typeface="Courier10 BT" panose="02070509030505020404" pitchFamily="49" charset="0"/>
              </a:rPr>
              <a:t> </a:t>
            </a:r>
            <a:r>
              <a:rPr lang="en-US" dirty="0" err="1" smtClean="0">
                <a:latin typeface="Courier10 BT" panose="02070509030505020404" pitchFamily="49" charset="0"/>
              </a:rPr>
              <a:t>fxn</a:t>
            </a:r>
            <a:r>
              <a:rPr lang="en-US" dirty="0" smtClean="0">
                <a:latin typeface="Courier10 BT" panose="02070509030505020404" pitchFamily="49" charset="0"/>
              </a:rPr>
              <a:t> = new </a:t>
            </a:r>
            <a:r>
              <a:rPr lang="en-US" dirty="0" err="1" smtClean="0">
                <a:solidFill>
                  <a:schemeClr val="accent5"/>
                </a:solidFill>
                <a:latin typeface="Courier10 BT" panose="02070509030505020404" pitchFamily="49" charset="0"/>
              </a:rPr>
              <a:t>Ipc</a:t>
            </a:r>
            <a:r>
              <a:rPr lang="en-US" dirty="0" err="1" smtClean="0">
                <a:latin typeface="Courier10 BT" panose="02070509030505020404" pitchFamily="49" charset="0"/>
              </a:rPr>
              <a:t>.UserFxn</a:t>
            </a:r>
            <a:r>
              <a:rPr lang="en-US" dirty="0" smtClean="0">
                <a:latin typeface="Courier10 BT" panose="02070509030505020404" pitchFamily="49" charset="0"/>
              </a:rPr>
              <a:t>;</a:t>
            </a:r>
            <a:br>
              <a:rPr lang="en-US" dirty="0" smtClean="0">
                <a:latin typeface="Courier10 BT" panose="02070509030505020404" pitchFamily="49" charset="0"/>
              </a:rPr>
            </a:br>
            <a:r>
              <a:rPr lang="en-US" dirty="0" err="1" smtClean="0">
                <a:latin typeface="Courier10 BT" panose="02070509030505020404" pitchFamily="49" charset="0"/>
              </a:rPr>
              <a:t>fxn.attach</a:t>
            </a:r>
            <a:r>
              <a:rPr lang="en-US" dirty="0" smtClean="0">
                <a:latin typeface="Courier10 BT" panose="02070509030505020404" pitchFamily="49" charset="0"/>
              </a:rPr>
              <a:t> = '</a:t>
            </a:r>
            <a:r>
              <a:rPr lang="en-US" dirty="0" smtClean="0">
                <a:solidFill>
                  <a:srgbClr val="0B8000"/>
                </a:solidFill>
                <a:latin typeface="Courier10 BT" panose="02070509030505020404" pitchFamily="49" charset="0"/>
              </a:rPr>
              <a:t>&amp;</a:t>
            </a:r>
            <a:r>
              <a:rPr lang="en-US" dirty="0" err="1" smtClean="0">
                <a:solidFill>
                  <a:srgbClr val="0B8000"/>
                </a:solidFill>
                <a:latin typeface="Courier10 BT" panose="02070509030505020404" pitchFamily="49" charset="0"/>
              </a:rPr>
              <a:t>userAttachFxn</a:t>
            </a:r>
            <a:r>
              <a:rPr lang="en-US" dirty="0" smtClean="0">
                <a:latin typeface="Courier10 BT" panose="02070509030505020404" pitchFamily="49" charset="0"/>
              </a:rPr>
              <a:t>';</a:t>
            </a:r>
            <a:br>
              <a:rPr lang="en-US" dirty="0" smtClean="0">
                <a:latin typeface="Courier10 BT" panose="02070509030505020404" pitchFamily="49" charset="0"/>
              </a:rPr>
            </a:br>
            <a:r>
              <a:rPr lang="en-US" dirty="0" err="1" smtClean="0">
                <a:latin typeface="Courier10 BT" panose="02070509030505020404" pitchFamily="49" charset="0"/>
              </a:rPr>
              <a:t>fxn.detach</a:t>
            </a:r>
            <a:r>
              <a:rPr lang="en-US" dirty="0" smtClean="0">
                <a:latin typeface="Courier10 BT" panose="02070509030505020404" pitchFamily="49" charset="0"/>
              </a:rPr>
              <a:t> = '</a:t>
            </a:r>
            <a:r>
              <a:rPr lang="en-US" dirty="0" smtClean="0">
                <a:solidFill>
                  <a:srgbClr val="0B8000"/>
                </a:solidFill>
                <a:latin typeface="Courier10 BT" panose="02070509030505020404" pitchFamily="49" charset="0"/>
              </a:rPr>
              <a:t>&amp;</a:t>
            </a:r>
            <a:r>
              <a:rPr lang="en-US" dirty="0" err="1" smtClean="0">
                <a:solidFill>
                  <a:srgbClr val="0B8000"/>
                </a:solidFill>
                <a:latin typeface="Courier10 BT" panose="02070509030505020404" pitchFamily="49" charset="0"/>
              </a:rPr>
              <a:t>userDetachFxn</a:t>
            </a:r>
            <a:r>
              <a:rPr lang="en-US" dirty="0" smtClean="0">
                <a:latin typeface="Courier10 BT" panose="02070509030505020404" pitchFamily="49" charset="0"/>
              </a:rPr>
              <a:t>';</a:t>
            </a:r>
            <a:br>
              <a:rPr lang="en-US" dirty="0" smtClean="0">
                <a:latin typeface="Courier10 BT" panose="02070509030505020404" pitchFamily="49" charset="0"/>
              </a:rPr>
            </a:br>
            <a:r>
              <a:rPr lang="en-US" dirty="0" err="1" smtClean="0">
                <a:solidFill>
                  <a:schemeClr val="accent5"/>
                </a:solidFill>
                <a:latin typeface="Courier10 BT" panose="02070509030505020404" pitchFamily="49" charset="0"/>
              </a:rPr>
              <a:t>Ipc</a:t>
            </a:r>
            <a:r>
              <a:rPr lang="en-US" dirty="0" err="1" smtClean="0">
                <a:latin typeface="Courier10 BT" panose="02070509030505020404" pitchFamily="49" charset="0"/>
              </a:rPr>
              <a:t>.addUserFxn</a:t>
            </a:r>
            <a:r>
              <a:rPr lang="en-US" dirty="0" smtClean="0">
                <a:latin typeface="Courier10 BT" panose="02070509030505020404" pitchFamily="49" charset="0"/>
              </a:rPr>
              <a:t>(</a:t>
            </a:r>
            <a:r>
              <a:rPr lang="en-US" dirty="0" err="1" smtClean="0">
                <a:latin typeface="Courier10 BT" panose="02070509030505020404" pitchFamily="49" charset="0"/>
              </a:rPr>
              <a:t>fxn</a:t>
            </a:r>
            <a:r>
              <a:rPr lang="en-US" dirty="0" smtClean="0">
                <a:latin typeface="Courier10 BT" panose="02070509030505020404" pitchFamily="49" charset="0"/>
              </a:rPr>
              <a:t>, </a:t>
            </a:r>
            <a:r>
              <a:rPr lang="en-US" dirty="0" err="1" smtClean="0">
                <a:latin typeface="Courier10 BT" panose="02070509030505020404" pitchFamily="49" charset="0"/>
              </a:rPr>
              <a:t>arg</a:t>
            </a:r>
            <a:r>
              <a:rPr lang="en-US" dirty="0" smtClean="0">
                <a:latin typeface="Courier10 BT" panose="02070509030505020404" pitchFamily="49" charset="0"/>
              </a:rPr>
              <a:t>); </a:t>
            </a:r>
          </a:p>
          <a:p>
            <a:pPr lvl="1">
              <a:spcBef>
                <a:spcPts val="1200"/>
              </a:spcBef>
            </a:pPr>
            <a:r>
              <a:rPr lang="en-US" dirty="0" smtClean="0"/>
              <a:t>The hook functions have the following type definitions.</a:t>
            </a:r>
          </a:p>
          <a:p>
            <a:pPr marL="548640" lvl="2" indent="0">
              <a:spcBef>
                <a:spcPts val="600"/>
              </a:spcBef>
              <a:buNone/>
            </a:pPr>
            <a:r>
              <a:rPr lang="en-US" dirty="0" err="1" smtClean="0">
                <a:latin typeface="Courier10 BT" panose="02070509030505020404" pitchFamily="49" charset="0"/>
              </a:rPr>
              <a:t>Int</a:t>
            </a:r>
            <a:r>
              <a:rPr lang="en-US" dirty="0" smtClean="0">
                <a:latin typeface="Courier10 BT" panose="02070509030505020404" pitchFamily="49" charset="0"/>
              </a:rPr>
              <a:t> (*attach)(</a:t>
            </a:r>
            <a:r>
              <a:rPr lang="en-US" dirty="0" err="1" smtClean="0">
                <a:latin typeface="Courier10 BT" panose="02070509030505020404" pitchFamily="49" charset="0"/>
              </a:rPr>
              <a:t>UArg</a:t>
            </a:r>
            <a:r>
              <a:rPr lang="en-US" dirty="0" smtClean="0">
                <a:latin typeface="Courier10 BT" panose="02070509030505020404" pitchFamily="49" charset="0"/>
              </a:rPr>
              <a:t> </a:t>
            </a:r>
            <a:r>
              <a:rPr lang="en-US" dirty="0" err="1" smtClean="0">
                <a:latin typeface="Courier10 BT" panose="02070509030505020404" pitchFamily="49" charset="0"/>
              </a:rPr>
              <a:t>arg</a:t>
            </a:r>
            <a:r>
              <a:rPr lang="en-US" dirty="0" smtClean="0">
                <a:latin typeface="Courier10 BT" panose="02070509030505020404" pitchFamily="49" charset="0"/>
              </a:rPr>
              <a:t>, UInt16 </a:t>
            </a:r>
            <a:r>
              <a:rPr lang="en-US" dirty="0" err="1" smtClean="0">
                <a:latin typeface="Courier10 BT" panose="02070509030505020404" pitchFamily="49" charset="0"/>
              </a:rPr>
              <a:t>procId</a:t>
            </a:r>
            <a:r>
              <a:rPr lang="en-US" dirty="0" smtClean="0">
                <a:latin typeface="Courier10 BT" panose="02070509030505020404" pitchFamily="49" charset="0"/>
              </a:rPr>
              <a:t>);</a:t>
            </a:r>
            <a:br>
              <a:rPr lang="en-US" dirty="0" smtClean="0">
                <a:latin typeface="Courier10 BT" panose="02070509030505020404" pitchFamily="49" charset="0"/>
              </a:rPr>
            </a:br>
            <a:r>
              <a:rPr lang="en-US" dirty="0" err="1" smtClean="0">
                <a:latin typeface="Courier10 BT" panose="02070509030505020404" pitchFamily="49" charset="0"/>
              </a:rPr>
              <a:t>Int</a:t>
            </a:r>
            <a:r>
              <a:rPr lang="en-US" dirty="0" smtClean="0">
                <a:latin typeface="Courier10 BT" panose="02070509030505020404" pitchFamily="49" charset="0"/>
              </a:rPr>
              <a:t> (*detach)(</a:t>
            </a:r>
            <a:r>
              <a:rPr lang="en-US" dirty="0" err="1" smtClean="0">
                <a:latin typeface="Courier10 BT" panose="02070509030505020404" pitchFamily="49" charset="0"/>
              </a:rPr>
              <a:t>UArg</a:t>
            </a:r>
            <a:r>
              <a:rPr lang="en-US" dirty="0" smtClean="0">
                <a:latin typeface="Courier10 BT" panose="02070509030505020404" pitchFamily="49" charset="0"/>
              </a:rPr>
              <a:t> </a:t>
            </a:r>
            <a:r>
              <a:rPr lang="en-US" dirty="0" err="1" smtClean="0">
                <a:latin typeface="Courier10 BT" panose="02070509030505020404" pitchFamily="49" charset="0"/>
              </a:rPr>
              <a:t>arg</a:t>
            </a:r>
            <a:r>
              <a:rPr lang="en-US" dirty="0" smtClean="0">
                <a:latin typeface="Courier10 BT" panose="02070509030505020404" pitchFamily="49" charset="0"/>
              </a:rPr>
              <a:t>, UInt16 </a:t>
            </a:r>
            <a:r>
              <a:rPr lang="en-US" dirty="0" err="1" smtClean="0">
                <a:latin typeface="Courier10 BT" panose="02070509030505020404" pitchFamily="49" charset="0"/>
              </a:rPr>
              <a:t>procId</a:t>
            </a:r>
            <a:r>
              <a:rPr lang="en-US" dirty="0" smtClean="0">
                <a:latin typeface="Courier10 BT" panose="02070509030505020404" pitchFamily="49" charset="0"/>
              </a:rPr>
              <a:t>);</a:t>
            </a:r>
            <a:endParaRPr lang="en-US" dirty="0">
              <a:latin typeface="Courier10 BT" panose="02070509030505020404" pitchFamily="49" charset="0"/>
            </a:endParaRP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71</a:t>
            </a:fld>
            <a:endParaRPr lang="en-US" dirty="0"/>
          </a:p>
        </p:txBody>
      </p:sp>
    </p:spTree>
    <p:extLst>
      <p:ext uri="{BB962C8B-B14F-4D97-AF65-F5344CB8AC3E}">
        <p14:creationId xmlns:p14="http://schemas.microsoft.com/office/powerpoint/2010/main" val="840059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MultiProc Configuration</a:t>
            </a:r>
            <a:endParaRPr lang="en-US" dirty="0"/>
          </a:p>
        </p:txBody>
      </p:sp>
      <p:sp>
        <p:nvSpPr>
          <p:cNvPr id="2" name="Content Placeholder 1"/>
          <p:cNvSpPr>
            <a:spLocks noGrp="1"/>
          </p:cNvSpPr>
          <p:nvPr>
            <p:ph idx="1"/>
          </p:nvPr>
        </p:nvSpPr>
        <p:spPr/>
        <p:txBody>
          <a:bodyPr>
            <a:normAutofit/>
          </a:bodyPr>
          <a:lstStyle/>
          <a:p>
            <a:r>
              <a:rPr lang="en-US" dirty="0" smtClean="0"/>
              <a:t>Define the processors in the IPC application.</a:t>
            </a:r>
          </a:p>
          <a:p>
            <a:pPr lvl="1"/>
            <a:r>
              <a:rPr lang="en-US" dirty="0" smtClean="0"/>
              <a:t>This example defines three processors: CORE0, CORE1, CORE2.</a:t>
            </a:r>
          </a:p>
          <a:p>
            <a:pPr lvl="1"/>
            <a:r>
              <a:rPr lang="en-US" dirty="0" smtClean="0"/>
              <a:t>Name order defines </a:t>
            </a:r>
            <a:r>
              <a:rPr lang="en-US" dirty="0" err="1" smtClean="0"/>
              <a:t>MultiProc</a:t>
            </a:r>
            <a:r>
              <a:rPr lang="en-US" dirty="0" smtClean="0"/>
              <a:t> ID (zero based counting number)</a:t>
            </a:r>
          </a:p>
          <a:p>
            <a:pPr lvl="1">
              <a:spcBef>
                <a:spcPts val="600"/>
              </a:spcBef>
            </a:pPr>
            <a:r>
              <a:rPr lang="en-US" dirty="0" smtClean="0"/>
              <a:t>CORE0 configuration</a:t>
            </a:r>
          </a:p>
          <a:p>
            <a:pPr marL="548640" lvl="2" indent="0">
              <a:spcBef>
                <a:spcPts val="600"/>
              </a:spcBef>
              <a:buNone/>
            </a:pP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err="1" smtClean="0">
                <a:latin typeface="Courier10 BT" panose="02070509030505020404" pitchFamily="49" charset="0"/>
              </a:rPr>
              <a:t>procNameAry</a:t>
            </a:r>
            <a:r>
              <a:rPr lang="en-US" sz="1400" dirty="0" smtClean="0">
                <a:latin typeface="Courier10 BT" panose="02070509030505020404" pitchFamily="49" charset="0"/>
              </a:rPr>
              <a:t> = ["</a:t>
            </a:r>
            <a:r>
              <a:rPr lang="en-US" sz="1400" dirty="0" smtClean="0">
                <a:solidFill>
                  <a:srgbClr val="0B8000"/>
                </a:solidFill>
                <a:latin typeface="Courier10 BT" panose="02070509030505020404" pitchFamily="49" charset="0"/>
              </a:rPr>
              <a:t>CORE0</a:t>
            </a:r>
            <a:r>
              <a:rPr lang="en-US" sz="1400" dirty="0" smtClean="0">
                <a:latin typeface="Courier10 BT" panose="02070509030505020404" pitchFamily="49" charset="0"/>
              </a:rPr>
              <a:t>", "</a:t>
            </a:r>
            <a:r>
              <a:rPr lang="en-US" sz="1400" dirty="0" smtClean="0">
                <a:solidFill>
                  <a:srgbClr val="0B8000"/>
                </a:solidFill>
                <a:latin typeface="Courier10 BT" panose="02070509030505020404" pitchFamily="49" charset="0"/>
              </a:rPr>
              <a:t>CORE1</a:t>
            </a:r>
            <a:r>
              <a:rPr lang="en-US" sz="1400" dirty="0" smtClean="0">
                <a:latin typeface="Courier10 BT" panose="02070509030505020404" pitchFamily="49" charset="0"/>
              </a:rPr>
              <a:t>", "</a:t>
            </a:r>
            <a:r>
              <a:rPr lang="en-US" sz="1400" dirty="0" smtClean="0">
                <a:solidFill>
                  <a:srgbClr val="0B8000"/>
                </a:solidFill>
                <a:latin typeface="Courier10 BT" panose="02070509030505020404" pitchFamily="49" charset="0"/>
              </a:rPr>
              <a:t>CORE2</a:t>
            </a:r>
            <a:r>
              <a:rPr lang="en-US" sz="1400" dirty="0" smtClean="0">
                <a:latin typeface="Courier10 BT" panose="02070509030505020404" pitchFamily="49" charset="0"/>
              </a:rPr>
              <a:t>" ];</a:t>
            </a:r>
            <a:br>
              <a:rPr lang="en-US" sz="1400" dirty="0" smtClean="0">
                <a:latin typeface="Courier10 BT" panose="02070509030505020404" pitchFamily="49" charset="0"/>
              </a:rPr>
            </a:b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err="1" smtClean="0">
                <a:solidFill>
                  <a:schemeClr val="accent5"/>
                </a:solidFill>
                <a:latin typeface="Courier10 BT" panose="02070509030505020404" pitchFamily="49" charset="0"/>
              </a:rPr>
              <a:t>MultiProc</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ti.sdo.utils.MultiProc</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MultiProc</a:t>
            </a:r>
            <a:r>
              <a:rPr lang="en-US" sz="1400" dirty="0" err="1" smtClean="0">
                <a:latin typeface="Courier10 BT" panose="02070509030505020404" pitchFamily="49" charset="0"/>
              </a:rPr>
              <a:t>.setConfig</a:t>
            </a:r>
            <a:r>
              <a:rPr lang="en-US" sz="1400" dirty="0" smtClean="0">
                <a:latin typeface="Courier10 BT" panose="02070509030505020404" pitchFamily="49" charset="0"/>
              </a:rPr>
              <a:t>("</a:t>
            </a:r>
            <a:r>
              <a:rPr lang="en-US" sz="1400" dirty="0" smtClean="0">
                <a:solidFill>
                  <a:srgbClr val="0B8000"/>
                </a:solidFill>
                <a:latin typeface="Courier10 BT" panose="02070509030505020404" pitchFamily="49" charset="0"/>
              </a:rPr>
              <a:t>CORE0</a:t>
            </a:r>
            <a:r>
              <a:rPr lang="en-US" sz="1400" dirty="0" smtClean="0">
                <a:latin typeface="Courier10 BT" panose="02070509030505020404" pitchFamily="49" charset="0"/>
              </a:rPr>
              <a:t>", </a:t>
            </a:r>
            <a:r>
              <a:rPr lang="en-US" sz="1400" dirty="0" err="1" smtClean="0">
                <a:latin typeface="Courier10 BT" panose="02070509030505020404" pitchFamily="49" charset="0"/>
              </a:rPr>
              <a:t>procNameAry</a:t>
            </a:r>
            <a:r>
              <a:rPr lang="en-US" sz="1400" dirty="0" smtClean="0">
                <a:latin typeface="Courier10 BT" panose="02070509030505020404" pitchFamily="49" charset="0"/>
              </a:rPr>
              <a:t>);</a:t>
            </a:r>
          </a:p>
          <a:p>
            <a:pPr lvl="1">
              <a:spcBef>
                <a:spcPts val="600"/>
              </a:spcBef>
            </a:pPr>
            <a:r>
              <a:rPr lang="en-US" dirty="0" smtClean="0"/>
              <a:t>CORE1 configuration</a:t>
            </a:r>
          </a:p>
          <a:p>
            <a:pPr marL="548640" lvl="2" indent="0">
              <a:spcBef>
                <a:spcPts val="600"/>
              </a:spcBef>
              <a:buNone/>
            </a:pP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err="1" smtClean="0">
                <a:latin typeface="Courier10 BT" panose="02070509030505020404" pitchFamily="49" charset="0"/>
              </a:rPr>
              <a:t>procNameAry</a:t>
            </a:r>
            <a:r>
              <a:rPr lang="en-US" sz="1400" dirty="0" smtClean="0">
                <a:latin typeface="Courier10 BT" panose="02070509030505020404" pitchFamily="49" charset="0"/>
              </a:rPr>
              <a:t> = ["</a:t>
            </a:r>
            <a:r>
              <a:rPr lang="en-US" sz="1400" dirty="0" smtClean="0">
                <a:solidFill>
                  <a:srgbClr val="0B8000"/>
                </a:solidFill>
                <a:latin typeface="Courier10 BT" panose="02070509030505020404" pitchFamily="49" charset="0"/>
              </a:rPr>
              <a:t>CORE0</a:t>
            </a:r>
            <a:r>
              <a:rPr lang="en-US" sz="1400" dirty="0" smtClean="0">
                <a:latin typeface="Courier10 BT" panose="02070509030505020404" pitchFamily="49" charset="0"/>
              </a:rPr>
              <a:t>", "</a:t>
            </a:r>
            <a:r>
              <a:rPr lang="en-US" sz="1400" dirty="0" smtClean="0">
                <a:solidFill>
                  <a:srgbClr val="0B8000"/>
                </a:solidFill>
                <a:latin typeface="Courier10 BT" panose="02070509030505020404" pitchFamily="49" charset="0"/>
              </a:rPr>
              <a:t>CORE1</a:t>
            </a:r>
            <a:r>
              <a:rPr lang="en-US" sz="1400" dirty="0" smtClean="0">
                <a:latin typeface="Courier10 BT" panose="02070509030505020404" pitchFamily="49" charset="0"/>
              </a:rPr>
              <a:t>", "</a:t>
            </a:r>
            <a:r>
              <a:rPr lang="en-US" sz="1400" dirty="0" smtClean="0">
                <a:solidFill>
                  <a:srgbClr val="0B8000"/>
                </a:solidFill>
                <a:latin typeface="Courier10 BT" panose="02070509030505020404" pitchFamily="49" charset="0"/>
              </a:rPr>
              <a:t>CORE2</a:t>
            </a:r>
            <a:r>
              <a:rPr lang="en-US" sz="1400" dirty="0" smtClean="0">
                <a:latin typeface="Courier10 BT" panose="02070509030505020404" pitchFamily="49" charset="0"/>
              </a:rPr>
              <a:t>" ];</a:t>
            </a:r>
            <a:br>
              <a:rPr lang="en-US" sz="1400" dirty="0" smtClean="0">
                <a:latin typeface="Courier10 BT" panose="02070509030505020404" pitchFamily="49" charset="0"/>
              </a:rPr>
            </a:b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err="1" smtClean="0">
                <a:solidFill>
                  <a:schemeClr val="accent5"/>
                </a:solidFill>
                <a:latin typeface="Courier10 BT" panose="02070509030505020404" pitchFamily="49" charset="0"/>
              </a:rPr>
              <a:t>MultiProc</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ti.sdo.utils.MultiProc</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MultiProc</a:t>
            </a:r>
            <a:r>
              <a:rPr lang="en-US" sz="1400" dirty="0" err="1" smtClean="0">
                <a:latin typeface="Courier10 BT" panose="02070509030505020404" pitchFamily="49" charset="0"/>
              </a:rPr>
              <a:t>.setConfig</a:t>
            </a:r>
            <a:r>
              <a:rPr lang="en-US" sz="1400" dirty="0" smtClean="0">
                <a:latin typeface="Courier10 BT" panose="02070509030505020404" pitchFamily="49" charset="0"/>
              </a:rPr>
              <a:t>("</a:t>
            </a:r>
            <a:r>
              <a:rPr lang="en-US" sz="1400" dirty="0" smtClean="0">
                <a:solidFill>
                  <a:srgbClr val="0B8000"/>
                </a:solidFill>
                <a:latin typeface="Courier10 BT" panose="02070509030505020404" pitchFamily="49" charset="0"/>
              </a:rPr>
              <a:t>CORE1</a:t>
            </a:r>
            <a:r>
              <a:rPr lang="en-US" sz="1400" dirty="0" smtClean="0">
                <a:latin typeface="Courier10 BT" panose="02070509030505020404" pitchFamily="49" charset="0"/>
              </a:rPr>
              <a:t>", </a:t>
            </a:r>
            <a:r>
              <a:rPr lang="en-US" sz="1400" dirty="0" err="1" smtClean="0">
                <a:latin typeface="Courier10 BT" panose="02070509030505020404" pitchFamily="49" charset="0"/>
              </a:rPr>
              <a:t>procNameAry</a:t>
            </a:r>
            <a:r>
              <a:rPr lang="en-US" sz="1400" dirty="0" smtClean="0">
                <a:latin typeface="Courier10 BT" panose="02070509030505020404" pitchFamily="49" charset="0"/>
              </a:rPr>
              <a:t>);</a:t>
            </a:r>
          </a:p>
          <a:p>
            <a:pPr lvl="1">
              <a:spcBef>
                <a:spcPts val="600"/>
              </a:spcBef>
            </a:pPr>
            <a:r>
              <a:rPr lang="en-US" dirty="0" smtClean="0"/>
              <a:t>CORE2 configuration</a:t>
            </a:r>
          </a:p>
          <a:p>
            <a:pPr marL="548640" lvl="2" indent="0">
              <a:spcBef>
                <a:spcPts val="600"/>
              </a:spcBef>
              <a:buNone/>
            </a:pP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err="1" smtClean="0">
                <a:latin typeface="Courier10 BT" panose="02070509030505020404" pitchFamily="49" charset="0"/>
              </a:rPr>
              <a:t>procNameAry</a:t>
            </a:r>
            <a:r>
              <a:rPr lang="en-US" sz="1400" dirty="0" smtClean="0">
                <a:latin typeface="Courier10 BT" panose="02070509030505020404" pitchFamily="49" charset="0"/>
              </a:rPr>
              <a:t> = ["</a:t>
            </a:r>
            <a:r>
              <a:rPr lang="en-US" sz="1400" dirty="0" smtClean="0">
                <a:solidFill>
                  <a:srgbClr val="0B8000"/>
                </a:solidFill>
                <a:latin typeface="Courier10 BT" panose="02070509030505020404" pitchFamily="49" charset="0"/>
              </a:rPr>
              <a:t>CORE0</a:t>
            </a:r>
            <a:r>
              <a:rPr lang="en-US" sz="1400" dirty="0" smtClean="0">
                <a:latin typeface="Courier10 BT" panose="02070509030505020404" pitchFamily="49" charset="0"/>
              </a:rPr>
              <a:t>", "</a:t>
            </a:r>
            <a:r>
              <a:rPr lang="en-US" sz="1400" dirty="0" smtClean="0">
                <a:solidFill>
                  <a:srgbClr val="0B8000"/>
                </a:solidFill>
                <a:latin typeface="Courier10 BT" panose="02070509030505020404" pitchFamily="49" charset="0"/>
              </a:rPr>
              <a:t>CORE1</a:t>
            </a:r>
            <a:r>
              <a:rPr lang="en-US" sz="1400" dirty="0" smtClean="0">
                <a:latin typeface="Courier10 BT" panose="02070509030505020404" pitchFamily="49" charset="0"/>
              </a:rPr>
              <a:t>", "</a:t>
            </a:r>
            <a:r>
              <a:rPr lang="en-US" sz="1400" dirty="0" smtClean="0">
                <a:solidFill>
                  <a:srgbClr val="0B8000"/>
                </a:solidFill>
                <a:latin typeface="Courier10 BT" panose="02070509030505020404" pitchFamily="49" charset="0"/>
              </a:rPr>
              <a:t>CORE2</a:t>
            </a:r>
            <a:r>
              <a:rPr lang="en-US" sz="1400" dirty="0" smtClean="0">
                <a:latin typeface="Courier10 BT" panose="02070509030505020404" pitchFamily="49" charset="0"/>
              </a:rPr>
              <a:t>" ];</a:t>
            </a:r>
            <a:br>
              <a:rPr lang="en-US" sz="1400" dirty="0" smtClean="0">
                <a:latin typeface="Courier10 BT" panose="02070509030505020404" pitchFamily="49" charset="0"/>
              </a:rPr>
            </a:b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err="1" smtClean="0">
                <a:solidFill>
                  <a:schemeClr val="accent5"/>
                </a:solidFill>
                <a:latin typeface="Courier10 BT" panose="02070509030505020404" pitchFamily="49" charset="0"/>
              </a:rPr>
              <a:t>MultiProc</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ti.sdo.utils.MultiProc</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MultiProc</a:t>
            </a:r>
            <a:r>
              <a:rPr lang="en-US" sz="1400" dirty="0" err="1" smtClean="0">
                <a:latin typeface="Courier10 BT" panose="02070509030505020404" pitchFamily="49" charset="0"/>
              </a:rPr>
              <a:t>.setConfig</a:t>
            </a:r>
            <a:r>
              <a:rPr lang="en-US" sz="1400" dirty="0" smtClean="0">
                <a:latin typeface="Courier10 BT" panose="02070509030505020404" pitchFamily="49" charset="0"/>
              </a:rPr>
              <a:t>("</a:t>
            </a:r>
            <a:r>
              <a:rPr lang="en-US" sz="1400" dirty="0" smtClean="0">
                <a:solidFill>
                  <a:srgbClr val="0B8000"/>
                </a:solidFill>
                <a:latin typeface="Courier10 BT" panose="02070509030505020404" pitchFamily="49" charset="0"/>
              </a:rPr>
              <a:t>CORE2</a:t>
            </a:r>
            <a:r>
              <a:rPr lang="en-US" sz="1400" dirty="0" smtClean="0">
                <a:latin typeface="Courier10 BT" panose="02070509030505020404" pitchFamily="49" charset="0"/>
              </a:rPr>
              <a:t>", </a:t>
            </a:r>
            <a:r>
              <a:rPr lang="en-US" sz="1400" dirty="0" err="1" smtClean="0">
                <a:latin typeface="Courier10 BT" panose="02070509030505020404" pitchFamily="49" charset="0"/>
              </a:rPr>
              <a:t>procNameAry</a:t>
            </a:r>
            <a:r>
              <a:rPr lang="en-US" sz="1400" dirty="0" smtClean="0">
                <a:latin typeface="Courier10 BT" panose="02070509030505020404" pitchFamily="49" charset="0"/>
              </a:rPr>
              <a:t>);</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72</a:t>
            </a:fld>
            <a:endParaRPr lang="en-US" dirty="0"/>
          </a:p>
        </p:txBody>
      </p:sp>
    </p:spTree>
    <p:extLst>
      <p:ext uri="{BB962C8B-B14F-4D97-AF65-F5344CB8AC3E}">
        <p14:creationId xmlns:p14="http://schemas.microsoft.com/office/powerpoint/2010/main" val="7520200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SharedRegion Configuration</a:t>
            </a:r>
            <a:endParaRPr lang="en-US" dirty="0"/>
          </a:p>
        </p:txBody>
      </p:sp>
      <p:sp>
        <p:nvSpPr>
          <p:cNvPr id="2" name="Content Placeholder 1"/>
          <p:cNvSpPr>
            <a:spLocks noGrp="1"/>
          </p:cNvSpPr>
          <p:nvPr>
            <p:ph idx="1"/>
          </p:nvPr>
        </p:nvSpPr>
        <p:spPr/>
        <p:txBody>
          <a:bodyPr/>
          <a:lstStyle/>
          <a:p>
            <a:r>
              <a:rPr lang="en-US" dirty="0" smtClean="0"/>
              <a:t>Define number of shared regions in the system.</a:t>
            </a:r>
          </a:p>
          <a:p>
            <a:pPr lvl="1"/>
            <a:r>
              <a:rPr lang="en-US" dirty="0" smtClean="0"/>
              <a:t>This </a:t>
            </a:r>
            <a:r>
              <a:rPr lang="en-US" dirty="0" err="1" smtClean="0"/>
              <a:t>config</a:t>
            </a:r>
            <a:r>
              <a:rPr lang="en-US" dirty="0" smtClean="0"/>
              <a:t> </a:t>
            </a:r>
            <a:r>
              <a:rPr lang="en-US" dirty="0" err="1" smtClean="0"/>
              <a:t>param</a:t>
            </a:r>
            <a:r>
              <a:rPr lang="en-US" dirty="0" smtClean="0"/>
              <a:t> must be the same across all processors in the system. Increasing the number of regions reduces the maximum size of each region.</a:t>
            </a:r>
          </a:p>
          <a:p>
            <a:pPr marL="548640" lvl="2" indent="0">
              <a:spcBef>
                <a:spcPts val="1200"/>
              </a:spcBef>
              <a:buNone/>
            </a:pPr>
            <a:r>
              <a:rPr lang="en-US" dirty="0" err="1" smtClean="0">
                <a:latin typeface="Courier10 BT" panose="02070509030505020404" pitchFamily="49" charset="0"/>
              </a:rPr>
              <a:t>var</a:t>
            </a:r>
            <a:r>
              <a:rPr lang="en-US" dirty="0" smtClean="0">
                <a:latin typeface="Courier10 BT" panose="02070509030505020404" pitchFamily="49" charset="0"/>
              </a:rPr>
              <a:t> </a:t>
            </a:r>
            <a:r>
              <a:rPr lang="en-US" dirty="0" err="1" smtClean="0">
                <a:solidFill>
                  <a:schemeClr val="accent5"/>
                </a:solidFill>
                <a:latin typeface="Courier10 BT" panose="02070509030505020404" pitchFamily="49" charset="0"/>
              </a:rPr>
              <a:t>SharedRegion</a:t>
            </a:r>
            <a:r>
              <a:rPr lang="en-US" dirty="0" smtClean="0">
                <a:latin typeface="Courier10 BT" panose="02070509030505020404" pitchFamily="49" charset="0"/>
              </a:rPr>
              <a:t> = </a:t>
            </a:r>
            <a:r>
              <a:rPr lang="en-US" dirty="0" err="1" smtClean="0">
                <a:latin typeface="Courier10 BT" panose="02070509030505020404" pitchFamily="49" charset="0"/>
              </a:rPr>
              <a:t>xdc.useModule</a:t>
            </a:r>
            <a:r>
              <a:rPr lang="en-US" dirty="0" smtClean="0">
                <a:latin typeface="Courier10 BT" panose="02070509030505020404" pitchFamily="49" charset="0"/>
              </a:rPr>
              <a:t>('</a:t>
            </a:r>
            <a:r>
              <a:rPr lang="en-US" dirty="0" err="1" smtClean="0">
                <a:solidFill>
                  <a:srgbClr val="0B8000"/>
                </a:solidFill>
                <a:latin typeface="Courier10 BT" panose="02070509030505020404" pitchFamily="49" charset="0"/>
              </a:rPr>
              <a:t>ti.sdo.ipc.SharedRegion</a:t>
            </a:r>
            <a:r>
              <a:rPr lang="en-US" dirty="0" smtClean="0">
                <a:latin typeface="Courier10 BT" panose="02070509030505020404" pitchFamily="49" charset="0"/>
              </a:rPr>
              <a:t>');</a:t>
            </a:r>
            <a:br>
              <a:rPr lang="en-US" dirty="0" smtClean="0">
                <a:latin typeface="Courier10 BT" panose="02070509030505020404" pitchFamily="49" charset="0"/>
              </a:rPr>
            </a:br>
            <a:r>
              <a:rPr lang="en-US" dirty="0" err="1" smtClean="0">
                <a:solidFill>
                  <a:schemeClr val="accent5"/>
                </a:solidFill>
                <a:latin typeface="Courier10 BT" panose="02070509030505020404" pitchFamily="49" charset="0"/>
              </a:rPr>
              <a:t>SharedRegion</a:t>
            </a:r>
            <a:r>
              <a:rPr lang="en-US" dirty="0" err="1" smtClean="0">
                <a:latin typeface="Courier10 BT" panose="02070509030505020404" pitchFamily="49" charset="0"/>
              </a:rPr>
              <a:t>.numEntries</a:t>
            </a:r>
            <a:r>
              <a:rPr lang="en-US" dirty="0" smtClean="0">
                <a:latin typeface="Courier10 BT" panose="02070509030505020404" pitchFamily="49" charset="0"/>
              </a:rPr>
              <a:t> = 8;</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73</a:t>
            </a:fld>
            <a:endParaRPr lang="en-US" dirty="0"/>
          </a:p>
        </p:txBody>
      </p:sp>
    </p:spTree>
    <p:extLst>
      <p:ext uri="{BB962C8B-B14F-4D97-AF65-F5344CB8AC3E}">
        <p14:creationId xmlns:p14="http://schemas.microsoft.com/office/powerpoint/2010/main" val="1518639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SharedRegion Configuration</a:t>
            </a:r>
            <a:endParaRPr lang="en-US" dirty="0"/>
          </a:p>
        </p:txBody>
      </p:sp>
      <p:sp>
        <p:nvSpPr>
          <p:cNvPr id="2" name="Content Placeholder 1"/>
          <p:cNvSpPr>
            <a:spLocks noGrp="1"/>
          </p:cNvSpPr>
          <p:nvPr>
            <p:ph idx="1"/>
          </p:nvPr>
        </p:nvSpPr>
        <p:spPr/>
        <p:txBody>
          <a:bodyPr/>
          <a:lstStyle/>
          <a:p>
            <a:r>
              <a:rPr lang="en-US" dirty="0" smtClean="0"/>
              <a:t>Define number of shared regions in the system.</a:t>
            </a:r>
          </a:p>
          <a:p>
            <a:pPr lvl="1"/>
            <a:r>
              <a:rPr lang="en-US" dirty="0" smtClean="0"/>
              <a:t>This </a:t>
            </a:r>
            <a:r>
              <a:rPr lang="en-US" dirty="0" err="1" smtClean="0"/>
              <a:t>config</a:t>
            </a:r>
            <a:r>
              <a:rPr lang="en-US" dirty="0" smtClean="0"/>
              <a:t> </a:t>
            </a:r>
            <a:r>
              <a:rPr lang="en-US" dirty="0" err="1" smtClean="0"/>
              <a:t>param</a:t>
            </a:r>
            <a:r>
              <a:rPr lang="en-US" dirty="0" smtClean="0"/>
              <a:t> must be the same across all processors in the system. Increasing the number of regions reduces the maximum size of each region.</a:t>
            </a:r>
          </a:p>
          <a:p>
            <a:pPr marL="548640" lvl="2" indent="0">
              <a:spcBef>
                <a:spcPts val="1200"/>
              </a:spcBef>
              <a:buNone/>
            </a:pPr>
            <a:r>
              <a:rPr lang="en-US" dirty="0" err="1" smtClean="0">
                <a:latin typeface="Courier10 BT" panose="02070509030505020404" pitchFamily="49" charset="0"/>
              </a:rPr>
              <a:t>var</a:t>
            </a:r>
            <a:r>
              <a:rPr lang="en-US" dirty="0" smtClean="0">
                <a:latin typeface="Courier10 BT" panose="02070509030505020404" pitchFamily="49" charset="0"/>
              </a:rPr>
              <a:t> </a:t>
            </a:r>
            <a:r>
              <a:rPr lang="en-US" dirty="0" err="1" smtClean="0">
                <a:solidFill>
                  <a:schemeClr val="accent5"/>
                </a:solidFill>
                <a:latin typeface="Courier10 BT" panose="02070509030505020404" pitchFamily="49" charset="0"/>
              </a:rPr>
              <a:t>SharedRegion</a:t>
            </a:r>
            <a:r>
              <a:rPr lang="en-US" dirty="0" smtClean="0">
                <a:latin typeface="Courier10 BT" panose="02070509030505020404" pitchFamily="49" charset="0"/>
              </a:rPr>
              <a:t> = </a:t>
            </a:r>
            <a:r>
              <a:rPr lang="en-US" dirty="0" err="1" smtClean="0">
                <a:latin typeface="Courier10 BT" panose="02070509030505020404" pitchFamily="49" charset="0"/>
              </a:rPr>
              <a:t>xdc.useModule</a:t>
            </a:r>
            <a:r>
              <a:rPr lang="en-US" dirty="0" smtClean="0">
                <a:latin typeface="Courier10 BT" panose="02070509030505020404" pitchFamily="49" charset="0"/>
              </a:rPr>
              <a:t>('</a:t>
            </a:r>
            <a:r>
              <a:rPr lang="en-US" dirty="0" err="1" smtClean="0">
                <a:solidFill>
                  <a:srgbClr val="0B8000"/>
                </a:solidFill>
                <a:latin typeface="Courier10 BT" panose="02070509030505020404" pitchFamily="49" charset="0"/>
              </a:rPr>
              <a:t>ti.sdo.ipc.SharedRegion</a:t>
            </a:r>
            <a:r>
              <a:rPr lang="en-US" dirty="0" smtClean="0">
                <a:latin typeface="Courier10 BT" panose="02070509030505020404" pitchFamily="49" charset="0"/>
              </a:rPr>
              <a:t>');</a:t>
            </a:r>
            <a:br>
              <a:rPr lang="en-US" dirty="0" smtClean="0">
                <a:latin typeface="Courier10 BT" panose="02070509030505020404" pitchFamily="49" charset="0"/>
              </a:rPr>
            </a:br>
            <a:r>
              <a:rPr lang="en-US" dirty="0" err="1" smtClean="0">
                <a:solidFill>
                  <a:schemeClr val="accent5"/>
                </a:solidFill>
                <a:latin typeface="Courier10 BT" panose="02070509030505020404" pitchFamily="49" charset="0"/>
              </a:rPr>
              <a:t>SharedRegion</a:t>
            </a:r>
            <a:r>
              <a:rPr lang="en-US" dirty="0" err="1" smtClean="0">
                <a:latin typeface="Courier10 BT" panose="02070509030505020404" pitchFamily="49" charset="0"/>
              </a:rPr>
              <a:t>.numEntries</a:t>
            </a:r>
            <a:r>
              <a:rPr lang="en-US" dirty="0" smtClean="0">
                <a:latin typeface="Courier10 BT" panose="02070509030505020404" pitchFamily="49" charset="0"/>
              </a:rPr>
              <a:t> = 8;</a:t>
            </a:r>
          </a:p>
          <a:p>
            <a:r>
              <a:rPr lang="en-US" dirty="0" smtClean="0"/>
              <a:t>Cache Line Size</a:t>
            </a:r>
          </a:p>
          <a:p>
            <a:pPr lvl="1"/>
            <a:r>
              <a:rPr lang="en-US" dirty="0" smtClean="0"/>
              <a:t>This value is used to align items on a cache line boundary. For example, memory allocations from the shared region heap will be aligned and sized on this boundary. It must be the same value for all processors using the shared region. It must be the worst case value</a:t>
            </a:r>
          </a:p>
          <a:p>
            <a:pPr marL="548640" lvl="2" indent="0">
              <a:spcBef>
                <a:spcPts val="1200"/>
              </a:spcBef>
              <a:buNone/>
            </a:pPr>
            <a:r>
              <a:rPr lang="en-US" dirty="0" err="1" smtClean="0">
                <a:solidFill>
                  <a:schemeClr val="accent5"/>
                </a:solidFill>
                <a:latin typeface="Courier10 BT" panose="02070509030505020404" pitchFamily="49" charset="0"/>
              </a:rPr>
              <a:t>SharedRegion</a:t>
            </a:r>
            <a:r>
              <a:rPr lang="en-US" dirty="0" err="1" smtClean="0">
                <a:latin typeface="Courier10 BT" panose="02070509030505020404" pitchFamily="49" charset="0"/>
              </a:rPr>
              <a:t>.cacheLineSize</a:t>
            </a:r>
            <a:r>
              <a:rPr lang="en-US" dirty="0" smtClean="0">
                <a:latin typeface="Courier10 BT" panose="02070509030505020404" pitchFamily="49" charset="0"/>
              </a:rPr>
              <a:t> = 128;</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74</a:t>
            </a:fld>
            <a:endParaRPr lang="en-US" dirty="0"/>
          </a:p>
        </p:txBody>
      </p:sp>
    </p:spTree>
    <p:extLst>
      <p:ext uri="{BB962C8B-B14F-4D97-AF65-F5344CB8AC3E}">
        <p14:creationId xmlns:p14="http://schemas.microsoft.com/office/powerpoint/2010/main" val="3294113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SharedRegion Configuration</a:t>
            </a:r>
            <a:endParaRPr lang="en-US" dirty="0"/>
          </a:p>
        </p:txBody>
      </p:sp>
      <p:sp>
        <p:nvSpPr>
          <p:cNvPr id="2" name="Content Placeholder 1"/>
          <p:cNvSpPr>
            <a:spLocks noGrp="1"/>
          </p:cNvSpPr>
          <p:nvPr>
            <p:ph idx="1"/>
          </p:nvPr>
        </p:nvSpPr>
        <p:spPr>
          <a:xfrm>
            <a:off x="457200" y="990600"/>
            <a:ext cx="8229600" cy="5486400"/>
          </a:xfrm>
        </p:spPr>
        <p:txBody>
          <a:bodyPr>
            <a:noAutofit/>
          </a:bodyPr>
          <a:lstStyle/>
          <a:p>
            <a:r>
              <a:rPr lang="en-US" dirty="0" smtClean="0"/>
              <a:t>Define </a:t>
            </a:r>
            <a:r>
              <a:rPr lang="en-US" dirty="0" err="1" smtClean="0"/>
              <a:t>SharedRegion</a:t>
            </a:r>
            <a:r>
              <a:rPr lang="en-US" dirty="0" smtClean="0"/>
              <a:t> #0</a:t>
            </a:r>
          </a:p>
          <a:p>
            <a:pPr lvl="1"/>
            <a:r>
              <a:rPr lang="en-US" dirty="0" smtClean="0"/>
              <a:t>The shared region base and size are defined in the platform memory map.</a:t>
            </a:r>
          </a:p>
          <a:p>
            <a:pPr marL="548640" lvl="2" indent="0">
              <a:spcBef>
                <a:spcPts val="0"/>
              </a:spcBef>
              <a:buNone/>
            </a:pPr>
            <a:r>
              <a:rPr lang="en-US" sz="1400" u="sng" dirty="0" err="1" smtClean="0">
                <a:latin typeface="Courier10 BT" panose="02070509030505020404" pitchFamily="49" charset="0"/>
              </a:rPr>
              <a:t>config.bld</a:t>
            </a:r>
            <a:r>
              <a:rPr lang="en-US" sz="1400" u="sng" dirty="0" smtClean="0">
                <a:latin typeface="Courier10 BT" panose="02070509030505020404" pitchFamily="49" charset="0"/>
              </a:rPr>
              <a:t/>
            </a:r>
            <a:br>
              <a:rPr lang="en-US" sz="1400" u="sng" dirty="0" smtClean="0">
                <a:latin typeface="Courier10 BT" panose="02070509030505020404" pitchFamily="49" charset="0"/>
              </a:rPr>
            </a:br>
            <a:r>
              <a:rPr lang="en-US" sz="1400" dirty="0" err="1" smtClean="0">
                <a:latin typeface="Courier10 BT" panose="02070509030505020404" pitchFamily="49" charset="0"/>
              </a:rPr>
              <a:t>Build.platformTable</a:t>
            </a:r>
            <a:r>
              <a:rPr lang="en-US" sz="1400" dirty="0" smtClean="0">
                <a:latin typeface="Courier10 BT" panose="02070509030505020404" pitchFamily="49" charset="0"/>
              </a:rPr>
              <a:t>["</a:t>
            </a:r>
            <a:r>
              <a:rPr lang="en-US" sz="1400" dirty="0" smtClean="0">
                <a:solidFill>
                  <a:srgbClr val="0B8000"/>
                </a:solidFill>
                <a:latin typeface="Courier10 BT" panose="02070509030505020404" pitchFamily="49" charset="0"/>
              </a:rPr>
              <a:t>ti.platforms.evm6678:core0</a:t>
            </a:r>
            <a:r>
              <a:rPr lang="en-US" sz="1400" dirty="0" smtClean="0">
                <a:latin typeface="Courier10 BT" panose="02070509030505020404" pitchFamily="49" charset="0"/>
              </a:rPr>
              <a:t>"] = {</a:t>
            </a:r>
            <a:br>
              <a:rPr lang="en-US" sz="1400" dirty="0" smtClean="0">
                <a:latin typeface="Courier10 BT" panose="02070509030505020404" pitchFamily="49" charset="0"/>
              </a:rPr>
            </a:br>
            <a:r>
              <a:rPr lang="en-US" sz="1400" dirty="0" smtClean="0">
                <a:latin typeface="Courier10 BT" panose="02070509030505020404" pitchFamily="49" charset="0"/>
              </a:rPr>
              <a:t>    ...</a:t>
            </a:r>
            <a:br>
              <a:rPr lang="en-US" sz="1400" dirty="0" smtClean="0">
                <a:latin typeface="Courier10 BT" panose="02070509030505020404" pitchFamily="49" charset="0"/>
              </a:rPr>
            </a:br>
            <a:r>
              <a:rPr lang="en-US" sz="1400" dirty="0" smtClean="0">
                <a:latin typeface="Courier10 BT" panose="02070509030505020404" pitchFamily="49" charset="0"/>
              </a:rPr>
              <a:t>    </a:t>
            </a:r>
            <a:r>
              <a:rPr lang="en-US" sz="1400" dirty="0" err="1" smtClean="0">
                <a:latin typeface="Courier10 BT" panose="02070509030505020404" pitchFamily="49" charset="0"/>
              </a:rPr>
              <a:t>externalMemoryMap</a:t>
            </a:r>
            <a:r>
              <a:rPr lang="en-US" sz="1400" dirty="0" smtClean="0">
                <a:latin typeface="Courier10 BT" panose="02070509030505020404" pitchFamily="49" charset="0"/>
              </a:rPr>
              <a:t>: [</a:t>
            </a:r>
            <a:br>
              <a:rPr lang="en-US" sz="1400" dirty="0" smtClean="0">
                <a:latin typeface="Courier10 BT" panose="02070509030505020404" pitchFamily="49" charset="0"/>
              </a:rPr>
            </a:br>
            <a:r>
              <a:rPr lang="en-US" sz="1400" dirty="0" smtClean="0">
                <a:latin typeface="Courier10 BT" panose="02070509030505020404" pitchFamily="49" charset="0"/>
              </a:rPr>
              <a:t>        </a:t>
            </a:r>
            <a:r>
              <a:rPr lang="en-US" sz="1400" dirty="0">
                <a:latin typeface="Courier10 BT" panose="02070509030505020404" pitchFamily="49" charset="0"/>
              </a:rPr>
              <a:t>["</a:t>
            </a:r>
            <a:r>
              <a:rPr lang="en-US" sz="1400" dirty="0">
                <a:solidFill>
                  <a:srgbClr val="0B8000"/>
                </a:solidFill>
                <a:latin typeface="Courier10 BT" panose="02070509030505020404" pitchFamily="49" charset="0"/>
              </a:rPr>
              <a:t>SR_0</a:t>
            </a:r>
            <a:r>
              <a:rPr lang="en-US" sz="1400" dirty="0" smtClean="0">
                <a:latin typeface="Courier10 BT" panose="02070509030505020404" pitchFamily="49" charset="0"/>
              </a:rPr>
              <a:t>", {</a:t>
            </a:r>
            <a:br>
              <a:rPr lang="en-US" sz="1400" dirty="0" smtClean="0">
                <a:latin typeface="Courier10 BT" panose="02070509030505020404" pitchFamily="49" charset="0"/>
              </a:rPr>
            </a:br>
            <a:r>
              <a:rPr lang="en-US" sz="1400" dirty="0" smtClean="0">
                <a:latin typeface="Courier10 BT" panose="02070509030505020404" pitchFamily="49" charset="0"/>
              </a:rPr>
              <a:t>            name: </a:t>
            </a:r>
            <a:r>
              <a:rPr lang="en-US" sz="1400" dirty="0">
                <a:latin typeface="Courier10 BT" panose="02070509030505020404" pitchFamily="49" charset="0"/>
              </a:rPr>
              <a:t>"</a:t>
            </a:r>
            <a:r>
              <a:rPr lang="en-US" sz="1400" dirty="0">
                <a:solidFill>
                  <a:srgbClr val="0B8000"/>
                </a:solidFill>
                <a:latin typeface="Courier10 BT" panose="02070509030505020404" pitchFamily="49" charset="0"/>
              </a:rPr>
              <a:t>SR_0</a:t>
            </a:r>
            <a:r>
              <a:rPr lang="en-US" sz="1400" dirty="0" smtClean="0">
                <a:latin typeface="Courier10 BT" panose="02070509030505020404" pitchFamily="49" charset="0"/>
              </a:rPr>
              <a:t>", space: </a:t>
            </a:r>
            <a:r>
              <a:rPr lang="en-US" sz="1400" dirty="0">
                <a:latin typeface="Courier10 BT" panose="02070509030505020404" pitchFamily="49" charset="0"/>
              </a:rPr>
              <a:t>"</a:t>
            </a:r>
            <a:r>
              <a:rPr lang="en-US" sz="1400" dirty="0">
                <a:solidFill>
                  <a:srgbClr val="0B8000"/>
                </a:solidFill>
                <a:latin typeface="Courier10 BT" panose="02070509030505020404" pitchFamily="49" charset="0"/>
              </a:rPr>
              <a:t>data</a:t>
            </a:r>
            <a:r>
              <a:rPr lang="en-US" sz="1400" dirty="0" smtClean="0">
                <a:latin typeface="Courier10 BT" panose="02070509030505020404" pitchFamily="49" charset="0"/>
              </a:rPr>
              <a:t>", access: "</a:t>
            </a:r>
            <a:r>
              <a:rPr lang="en-US" sz="1400" dirty="0" smtClean="0">
                <a:solidFill>
                  <a:srgbClr val="0B8000"/>
                </a:solidFill>
                <a:latin typeface="Courier10 BT" panose="02070509030505020404" pitchFamily="49" charset="0"/>
              </a:rPr>
              <a:t>RW</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smtClean="0">
                <a:latin typeface="Courier10 BT" panose="02070509030505020404" pitchFamily="49" charset="0"/>
              </a:rPr>
              <a:t>            base: 0x84000000, </a:t>
            </a:r>
            <a:r>
              <a:rPr lang="en-US" sz="1400" dirty="0" err="1" smtClean="0">
                <a:latin typeface="Courier10 BT" panose="02070509030505020404" pitchFamily="49" charset="0"/>
              </a:rPr>
              <a:t>len</a:t>
            </a:r>
            <a:r>
              <a:rPr lang="en-US" sz="1400" dirty="0" smtClean="0">
                <a:latin typeface="Courier10 BT" panose="02070509030505020404" pitchFamily="49" charset="0"/>
              </a:rPr>
              <a:t>: 0x200000,</a:t>
            </a:r>
            <a:br>
              <a:rPr lang="en-US" sz="1400" dirty="0" smtClean="0">
                <a:latin typeface="Courier10 BT" panose="02070509030505020404" pitchFamily="49" charset="0"/>
              </a:rPr>
            </a:br>
            <a:r>
              <a:rPr lang="en-US" sz="1400" dirty="0" smtClean="0">
                <a:latin typeface="Courier10 BT" panose="02070509030505020404" pitchFamily="49" charset="0"/>
              </a:rPr>
              <a:t>            comment: </a:t>
            </a:r>
            <a:r>
              <a:rPr lang="en-US" sz="1400" dirty="0">
                <a:latin typeface="Courier10 BT" panose="02070509030505020404" pitchFamily="49" charset="0"/>
              </a:rPr>
              <a:t>"</a:t>
            </a:r>
            <a:r>
              <a:rPr lang="en-US" sz="1400" dirty="0">
                <a:solidFill>
                  <a:srgbClr val="0B8000"/>
                </a:solidFill>
                <a:latin typeface="Courier10 BT" panose="02070509030505020404" pitchFamily="49" charset="0"/>
              </a:rPr>
              <a:t>SR#0 </a:t>
            </a:r>
            <a:r>
              <a:rPr lang="en-US" sz="1400" dirty="0" smtClean="0">
                <a:solidFill>
                  <a:srgbClr val="0B8000"/>
                </a:solidFill>
                <a:latin typeface="Courier10 BT" panose="02070509030505020404" pitchFamily="49" charset="0"/>
              </a:rPr>
              <a:t>Memory (2 MB)</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smtClean="0">
                <a:latin typeface="Courier10 BT" panose="02070509030505020404" pitchFamily="49" charset="0"/>
              </a:rPr>
              <a:t>        }],</a:t>
            </a:r>
          </a:p>
          <a:p>
            <a:pPr lvl="1"/>
            <a:r>
              <a:rPr lang="en-US" dirty="0" smtClean="0"/>
              <a:t>Reference the </a:t>
            </a:r>
            <a:r>
              <a:rPr lang="en-US" dirty="0"/>
              <a:t>memory map from platform </a:t>
            </a:r>
            <a:r>
              <a:rPr lang="en-US" dirty="0" smtClean="0"/>
              <a:t>to </a:t>
            </a:r>
            <a:r>
              <a:rPr lang="en-US" dirty="0"/>
              <a:t>configure SR_0</a:t>
            </a:r>
            <a:endParaRPr lang="en-US" dirty="0" smtClean="0"/>
          </a:p>
          <a:p>
            <a:pPr marL="548640" lvl="2" indent="0">
              <a:spcBef>
                <a:spcPts val="0"/>
              </a:spcBef>
              <a:buNone/>
            </a:pPr>
            <a:r>
              <a:rPr lang="en-US" sz="1400" u="sng" dirty="0" err="1" smtClean="0">
                <a:latin typeface="Courier10 BT" panose="02070509030505020404" pitchFamily="49" charset="0"/>
              </a:rPr>
              <a:t>app.cfg</a:t>
            </a:r>
            <a:r>
              <a:rPr lang="en-US" sz="1400" u="sng" dirty="0" smtClean="0">
                <a:latin typeface="Courier10 BT" panose="02070509030505020404" pitchFamily="49" charset="0"/>
              </a:rPr>
              <a:t/>
            </a:r>
            <a:br>
              <a:rPr lang="en-US" sz="1400" u="sng" dirty="0" smtClean="0">
                <a:latin typeface="Courier10 BT" panose="02070509030505020404" pitchFamily="49" charset="0"/>
              </a:rPr>
            </a:br>
            <a:r>
              <a:rPr lang="en-US" sz="1400" dirty="0" err="1" smtClean="0">
                <a:latin typeface="Courier10 BT" panose="02070509030505020404" pitchFamily="49" charset="0"/>
              </a:rPr>
              <a:t>var</a:t>
            </a:r>
            <a:r>
              <a:rPr lang="en-US" sz="1400" dirty="0" smtClean="0">
                <a:latin typeface="Courier10 BT" panose="02070509030505020404" pitchFamily="49" charset="0"/>
              </a:rPr>
              <a:t> SR0Mem = </a:t>
            </a:r>
            <a:r>
              <a:rPr lang="en-US" sz="1400" dirty="0" err="1" smtClean="0">
                <a:latin typeface="Courier10 BT" panose="02070509030505020404" pitchFamily="49" charset="0"/>
              </a:rPr>
              <a:t>Program.cpu.memoryMap</a:t>
            </a:r>
            <a:r>
              <a:rPr lang="en-US" sz="1400" dirty="0" smtClean="0">
                <a:latin typeface="Courier10 BT" panose="02070509030505020404" pitchFamily="49" charset="0"/>
              </a:rPr>
              <a:t>["</a:t>
            </a:r>
            <a:r>
              <a:rPr lang="en-US" sz="1400" dirty="0" smtClean="0">
                <a:solidFill>
                  <a:srgbClr val="0B8000"/>
                </a:solidFill>
                <a:latin typeface="Courier10 BT" panose="02070509030505020404" pitchFamily="49" charset="0"/>
              </a:rPr>
              <a:t>SR_0</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SharedRegion</a:t>
            </a:r>
            <a:r>
              <a:rPr lang="en-US" sz="1400" dirty="0" err="1" smtClean="0">
                <a:latin typeface="Courier10 BT" panose="02070509030505020404" pitchFamily="49" charset="0"/>
              </a:rPr>
              <a:t>.setEntryMeta</a:t>
            </a:r>
            <a:r>
              <a:rPr lang="en-US" sz="1400" dirty="0" smtClean="0">
                <a:latin typeface="Courier10 BT" panose="02070509030505020404" pitchFamily="49" charset="0"/>
              </a:rPr>
              <a:t>(0,</a:t>
            </a:r>
            <a:br>
              <a:rPr lang="en-US" sz="1400" dirty="0" smtClean="0">
                <a:latin typeface="Courier10 BT" panose="02070509030505020404" pitchFamily="49" charset="0"/>
              </a:rPr>
            </a:br>
            <a:r>
              <a:rPr lang="en-US" sz="1400" dirty="0" smtClean="0">
                <a:latin typeface="Courier10 BT" panose="02070509030505020404" pitchFamily="49" charset="0"/>
              </a:rPr>
              <a:t>    new </a:t>
            </a:r>
            <a:r>
              <a:rPr lang="en-US" sz="1400" dirty="0" err="1" smtClean="0">
                <a:solidFill>
                  <a:schemeClr val="accent5"/>
                </a:solidFill>
                <a:latin typeface="Courier10 BT" panose="02070509030505020404" pitchFamily="49" charset="0"/>
              </a:rPr>
              <a:t>SharedRegion</a:t>
            </a:r>
            <a:r>
              <a:rPr lang="en-US" sz="1400" dirty="0" err="1" smtClean="0">
                <a:latin typeface="Courier10 BT" panose="02070509030505020404" pitchFamily="49" charset="0"/>
              </a:rPr>
              <a:t>.Entry</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smtClean="0">
                <a:latin typeface="Courier10 BT" panose="02070509030505020404" pitchFamily="49" charset="0"/>
              </a:rPr>
              <a:t>        name:           "</a:t>
            </a:r>
            <a:r>
              <a:rPr lang="en-US" sz="1400" dirty="0" smtClean="0">
                <a:solidFill>
                  <a:srgbClr val="0B8000"/>
                </a:solidFill>
                <a:latin typeface="Courier10 BT" panose="02070509030505020404" pitchFamily="49" charset="0"/>
              </a:rPr>
              <a:t>SR_0</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smtClean="0">
                <a:latin typeface="Courier10 BT" panose="02070509030505020404" pitchFamily="49" charset="0"/>
              </a:rPr>
              <a:t>        base:           SR0Mem.base,</a:t>
            </a:r>
            <a:br>
              <a:rPr lang="en-US" sz="1400" dirty="0" smtClean="0">
                <a:latin typeface="Courier10 BT" panose="02070509030505020404" pitchFamily="49" charset="0"/>
              </a:rPr>
            </a:br>
            <a:r>
              <a:rPr lang="en-US" sz="1400" dirty="0" smtClean="0">
                <a:latin typeface="Courier10 BT" panose="02070509030505020404" pitchFamily="49" charset="0"/>
              </a:rPr>
              <a:t>        </a:t>
            </a:r>
            <a:r>
              <a:rPr lang="en-US" sz="1400" dirty="0" err="1" smtClean="0">
                <a:latin typeface="Courier10 BT" panose="02070509030505020404" pitchFamily="49" charset="0"/>
              </a:rPr>
              <a:t>len</a:t>
            </a:r>
            <a:r>
              <a:rPr lang="en-US" sz="1400" dirty="0" smtClean="0">
                <a:latin typeface="Courier10 BT" panose="02070509030505020404" pitchFamily="49" charset="0"/>
              </a:rPr>
              <a:t>:            SR0Mem.len,</a:t>
            </a:r>
            <a:br>
              <a:rPr lang="en-US" sz="1400" dirty="0" smtClean="0">
                <a:latin typeface="Courier10 BT" panose="02070509030505020404" pitchFamily="49" charset="0"/>
              </a:rPr>
            </a:br>
            <a:r>
              <a:rPr lang="en-US" sz="1400" dirty="0" smtClean="0">
                <a:latin typeface="Courier10 BT" panose="02070509030505020404" pitchFamily="49" charset="0"/>
              </a:rPr>
              <a:t>        </a:t>
            </a:r>
            <a:r>
              <a:rPr lang="en-US" sz="1400" dirty="0" err="1" smtClean="0">
                <a:latin typeface="Courier10 BT" panose="02070509030505020404" pitchFamily="49" charset="0"/>
              </a:rPr>
              <a:t>ownerProcId</a:t>
            </a:r>
            <a:r>
              <a:rPr lang="en-US" sz="1400" dirty="0" smtClean="0">
                <a:latin typeface="Courier10 BT" panose="02070509030505020404" pitchFamily="49" charset="0"/>
              </a:rPr>
              <a:t>:    0,</a:t>
            </a:r>
            <a:br>
              <a:rPr lang="en-US" sz="1400" dirty="0" smtClean="0">
                <a:latin typeface="Courier10 BT" panose="02070509030505020404" pitchFamily="49" charset="0"/>
              </a:rPr>
            </a:br>
            <a:r>
              <a:rPr lang="en-US" sz="1400" dirty="0" smtClean="0">
                <a:latin typeface="Courier10 BT" panose="02070509030505020404" pitchFamily="49" charset="0"/>
              </a:rPr>
              <a:t>        </a:t>
            </a:r>
            <a:r>
              <a:rPr lang="en-US" sz="1400" dirty="0" err="1" smtClean="0">
                <a:latin typeface="Courier10 BT" panose="02070509030505020404" pitchFamily="49" charset="0"/>
              </a:rPr>
              <a:t>isValid</a:t>
            </a:r>
            <a:r>
              <a:rPr lang="en-US" sz="1400" dirty="0" smtClean="0">
                <a:latin typeface="Courier10 BT" panose="02070509030505020404" pitchFamily="49" charset="0"/>
              </a:rPr>
              <a:t>:        true,</a:t>
            </a:r>
            <a:br>
              <a:rPr lang="en-US" sz="1400" dirty="0" smtClean="0">
                <a:latin typeface="Courier10 BT" panose="02070509030505020404" pitchFamily="49" charset="0"/>
              </a:rPr>
            </a:br>
            <a:r>
              <a:rPr lang="en-US" sz="1400" dirty="0" smtClean="0">
                <a:latin typeface="Courier10 BT" panose="02070509030505020404" pitchFamily="49" charset="0"/>
              </a:rPr>
              <a:t>        </a:t>
            </a:r>
            <a:r>
              <a:rPr lang="en-US" sz="1400" dirty="0" err="1" smtClean="0">
                <a:latin typeface="Courier10 BT" panose="02070509030505020404" pitchFamily="49" charset="0"/>
              </a:rPr>
              <a:t>cacheEnable</a:t>
            </a:r>
            <a:r>
              <a:rPr lang="en-US" sz="1400" dirty="0" smtClean="0">
                <a:latin typeface="Courier10 BT" panose="02070509030505020404" pitchFamily="49" charset="0"/>
              </a:rPr>
              <a:t>:    true</a:t>
            </a:r>
            <a:br>
              <a:rPr lang="en-US" sz="1400" dirty="0" smtClean="0">
                <a:latin typeface="Courier10 BT" panose="02070509030505020404" pitchFamily="49" charset="0"/>
              </a:rPr>
            </a:br>
            <a:r>
              <a:rPr lang="en-US" sz="1400" dirty="0" smtClean="0">
                <a:latin typeface="Courier10 BT" panose="02070509030505020404" pitchFamily="49" charset="0"/>
              </a:rPr>
              <a:t>    })</a:t>
            </a:r>
            <a:br>
              <a:rPr lang="en-US" sz="1400" dirty="0" smtClean="0">
                <a:latin typeface="Courier10 BT" panose="02070509030505020404" pitchFamily="49" charset="0"/>
              </a:rPr>
            </a:br>
            <a:r>
              <a:rPr lang="en-US" sz="1400" dirty="0" smtClean="0">
                <a:latin typeface="Courier10 BT" panose="02070509030505020404" pitchFamily="49" charset="0"/>
              </a:rPr>
              <a:t>);</a:t>
            </a:r>
            <a:endParaRPr lang="en-US" sz="1400" dirty="0">
              <a:latin typeface="Courier10 BT" panose="02070509030505020404" pitchFamily="49" charset="0"/>
            </a:endParaRP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75</a:t>
            </a:fld>
            <a:endParaRPr lang="en-US" dirty="0"/>
          </a:p>
        </p:txBody>
      </p:sp>
    </p:spTree>
    <p:extLst>
      <p:ext uri="{BB962C8B-B14F-4D97-AF65-F5344CB8AC3E}">
        <p14:creationId xmlns:p14="http://schemas.microsoft.com/office/powerpoint/2010/main" val="12026461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SharedRegion Configuration</a:t>
            </a:r>
            <a:endParaRPr lang="en-US" dirty="0"/>
          </a:p>
        </p:txBody>
      </p:sp>
      <p:sp>
        <p:nvSpPr>
          <p:cNvPr id="2" name="Content Placeholder 1"/>
          <p:cNvSpPr>
            <a:spLocks noGrp="1"/>
          </p:cNvSpPr>
          <p:nvPr>
            <p:ph idx="1"/>
          </p:nvPr>
        </p:nvSpPr>
        <p:spPr/>
        <p:txBody>
          <a:bodyPr/>
          <a:lstStyle/>
          <a:p>
            <a:r>
              <a:rPr lang="en-US" smtClean="0"/>
              <a:t>Cache setting for a shared region.</a:t>
            </a:r>
          </a:p>
          <a:p>
            <a:pPr lvl="1"/>
            <a:r>
              <a:rPr lang="en-US" smtClean="0"/>
              <a:t>Reports memory cache setting</a:t>
            </a:r>
          </a:p>
          <a:p>
            <a:pPr lvl="2"/>
            <a:r>
              <a:rPr lang="en-US" smtClean="0"/>
              <a:t>This config param does not control the cache behavior, it reflects the cache behavior. In other words, if the shared memory is eligible for caching, then this parameter must be set true.</a:t>
            </a:r>
          </a:p>
          <a:p>
            <a:pPr lvl="1"/>
            <a:r>
              <a:rPr lang="en-US" smtClean="0"/>
              <a:t>Controls IPC cache operations</a:t>
            </a:r>
          </a:p>
          <a:p>
            <a:pPr lvl="2"/>
            <a:r>
              <a:rPr lang="en-US" smtClean="0"/>
              <a:t>When set to true, IPC will perform the necessary cache operations.</a:t>
            </a:r>
          </a:p>
          <a:p>
            <a:pPr lvl="1"/>
            <a:r>
              <a:rPr lang="en-US" smtClean="0"/>
              <a:t>Processor relative</a:t>
            </a:r>
          </a:p>
          <a:p>
            <a:pPr lvl="2"/>
            <a:r>
              <a:rPr lang="en-US" smtClean="0"/>
              <a:t>It may be different on each processor using the same shared region. This comes about because each processor defines its cache behavior.</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76</a:t>
            </a:fld>
            <a:endParaRPr lang="en-US" dirty="0"/>
          </a:p>
        </p:txBody>
      </p:sp>
    </p:spTree>
    <p:extLst>
      <p:ext uri="{BB962C8B-B14F-4D97-AF65-F5344CB8AC3E}">
        <p14:creationId xmlns:p14="http://schemas.microsoft.com/office/powerpoint/2010/main" val="8134224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Build Configuration</a:t>
            </a:r>
            <a:endParaRPr lang="en-US" dirty="0"/>
          </a:p>
        </p:txBody>
      </p:sp>
      <p:sp>
        <p:nvSpPr>
          <p:cNvPr id="2" name="Content Placeholder 1"/>
          <p:cNvSpPr>
            <a:spLocks noGrp="1"/>
          </p:cNvSpPr>
          <p:nvPr>
            <p:ph idx="1"/>
          </p:nvPr>
        </p:nvSpPr>
        <p:spPr/>
        <p:txBody>
          <a:bodyPr>
            <a:noAutofit/>
          </a:bodyPr>
          <a:lstStyle/>
          <a:p>
            <a:r>
              <a:rPr lang="en-US" sz="1800" dirty="0" smtClean="0"/>
              <a:t>Build module used to configure library type.</a:t>
            </a:r>
          </a:p>
          <a:p>
            <a:pPr marL="274320" lvl="1" indent="0">
              <a:spcBef>
                <a:spcPts val="600"/>
              </a:spcBef>
              <a:buNone/>
            </a:pP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smtClean="0">
                <a:solidFill>
                  <a:schemeClr val="accent5"/>
                </a:solidFill>
                <a:latin typeface="Courier10 BT" panose="02070509030505020404" pitchFamily="49" charset="0"/>
              </a:rPr>
              <a:t>Build</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ti.sdo.ipc.Build</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Build</a:t>
            </a:r>
            <a:r>
              <a:rPr lang="en-US" sz="1400" dirty="0" err="1" smtClean="0">
                <a:latin typeface="Courier10 BT" panose="02070509030505020404" pitchFamily="49" charset="0"/>
              </a:rPr>
              <a:t>.LibType</a:t>
            </a:r>
            <a:r>
              <a:rPr lang="en-US" sz="1400" dirty="0" smtClean="0">
                <a:latin typeface="Courier10 BT" panose="02070509030505020404" pitchFamily="49" charset="0"/>
              </a:rPr>
              <a:t> = </a:t>
            </a:r>
            <a:r>
              <a:rPr lang="en-US" sz="1400" dirty="0" err="1" smtClean="0">
                <a:solidFill>
                  <a:schemeClr val="accent5"/>
                </a:solidFill>
                <a:latin typeface="Courier10 BT" panose="02070509030505020404" pitchFamily="49" charset="0"/>
              </a:rPr>
              <a:t>Build</a:t>
            </a:r>
            <a:r>
              <a:rPr lang="en-US" sz="1400" dirty="0" err="1" smtClean="0">
                <a:latin typeface="Courier10 BT" panose="02070509030505020404" pitchFamily="49" charset="0"/>
              </a:rPr>
              <a:t>.LibType_NonInstrumented</a:t>
            </a:r>
            <a:r>
              <a:rPr lang="en-US" sz="1400" dirty="0" smtClean="0">
                <a:latin typeface="Courier10 BT" panose="02070509030505020404" pitchFamily="49" charset="0"/>
              </a:rPr>
              <a:t>;</a:t>
            </a:r>
          </a:p>
          <a:p>
            <a:r>
              <a:rPr lang="en-US" sz="1800" dirty="0" err="1" smtClean="0"/>
              <a:t>Build.LibType</a:t>
            </a:r>
            <a:endParaRPr lang="en-US" sz="1800" dirty="0" smtClean="0"/>
          </a:p>
          <a:p>
            <a:pPr lvl="1"/>
            <a:r>
              <a:rPr lang="en-US" sz="1600" dirty="0" err="1" smtClean="0">
                <a:solidFill>
                  <a:schemeClr val="accent5"/>
                </a:solidFill>
                <a:latin typeface="Courier10 BT" panose="02070509030505020404" pitchFamily="49" charset="0"/>
              </a:rPr>
              <a:t>Build.LibType_Instrumented</a:t>
            </a:r>
            <a:r>
              <a:rPr lang="en-US" sz="1600" dirty="0" smtClean="0"/>
              <a:t> – Prebuild library supplied in IPC product. Optimized with logging and asserts enabled.</a:t>
            </a:r>
          </a:p>
          <a:p>
            <a:pPr lvl="1"/>
            <a:r>
              <a:rPr lang="en-US" sz="1600" dirty="0" err="1" smtClean="0">
                <a:solidFill>
                  <a:schemeClr val="accent5"/>
                </a:solidFill>
                <a:latin typeface="Courier10 BT" panose="02070509030505020404" pitchFamily="49" charset="0"/>
              </a:rPr>
              <a:t>Build.libType_NonInstrumented</a:t>
            </a:r>
            <a:r>
              <a:rPr lang="en-US" sz="1600" dirty="0" smtClean="0"/>
              <a:t> – Prebuilt library supplied in IPC product. Optimized without instrumentation.</a:t>
            </a:r>
          </a:p>
          <a:p>
            <a:pPr lvl="1"/>
            <a:r>
              <a:rPr lang="en-US" sz="1600" dirty="0" err="1" smtClean="0">
                <a:solidFill>
                  <a:schemeClr val="accent5"/>
                </a:solidFill>
                <a:latin typeface="Courier10 BT" panose="02070509030505020404" pitchFamily="49" charset="0"/>
              </a:rPr>
              <a:t>Build.libType_Custom</a:t>
            </a:r>
            <a:r>
              <a:rPr lang="en-US" sz="1600" dirty="0" smtClean="0"/>
              <a:t> – Rebuilds IPC libraries from source for each executable. Optimized by default. Use </a:t>
            </a:r>
            <a:r>
              <a:rPr lang="en-US" sz="1600" dirty="0" err="1" smtClean="0"/>
              <a:t>Build.customCCOpts</a:t>
            </a:r>
            <a:r>
              <a:rPr lang="en-US" sz="1600" dirty="0" smtClean="0"/>
              <a:t> to modify compiler options.</a:t>
            </a:r>
          </a:p>
          <a:p>
            <a:pPr lvl="1"/>
            <a:r>
              <a:rPr lang="en-US" sz="1600" dirty="0" err="1" smtClean="0">
                <a:solidFill>
                  <a:schemeClr val="accent5"/>
                </a:solidFill>
                <a:latin typeface="Courier10 BT" panose="02070509030505020404" pitchFamily="49" charset="0"/>
              </a:rPr>
              <a:t>Build.libType_Debug</a:t>
            </a:r>
            <a:r>
              <a:rPr lang="en-US" sz="1600" dirty="0" smtClean="0"/>
              <a:t> – Rebuilds IPC libraries from source for each executable. Non-optimized, useful for debugging IPC sources.</a:t>
            </a:r>
          </a:p>
          <a:p>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77</a:t>
            </a:fld>
            <a:endParaRPr lang="en-US" dirty="0"/>
          </a:p>
        </p:txBody>
      </p:sp>
    </p:spTree>
    <p:extLst>
      <p:ext uri="{BB962C8B-B14F-4D97-AF65-F5344CB8AC3E}">
        <p14:creationId xmlns:p14="http://schemas.microsoft.com/office/powerpoint/2010/main" val="19615196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Build Configuration</a:t>
            </a:r>
            <a:endParaRPr lang="en-US" dirty="0"/>
          </a:p>
        </p:txBody>
      </p:sp>
      <p:sp>
        <p:nvSpPr>
          <p:cNvPr id="2" name="Content Placeholder 1"/>
          <p:cNvSpPr>
            <a:spLocks noGrp="1"/>
          </p:cNvSpPr>
          <p:nvPr>
            <p:ph idx="1"/>
          </p:nvPr>
        </p:nvSpPr>
        <p:spPr/>
        <p:txBody>
          <a:bodyPr>
            <a:noAutofit/>
          </a:bodyPr>
          <a:lstStyle/>
          <a:p>
            <a:r>
              <a:rPr lang="en-US" sz="1800" dirty="0" smtClean="0"/>
              <a:t>Build module used to configure library type.</a:t>
            </a:r>
          </a:p>
          <a:p>
            <a:pPr marL="274320" lvl="1" indent="0">
              <a:spcBef>
                <a:spcPts val="600"/>
              </a:spcBef>
              <a:buNone/>
            </a:pP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smtClean="0">
                <a:solidFill>
                  <a:schemeClr val="accent5"/>
                </a:solidFill>
                <a:latin typeface="Courier10 BT" panose="02070509030505020404" pitchFamily="49" charset="0"/>
              </a:rPr>
              <a:t>Build</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ti.sdo.ipc.Build</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Build</a:t>
            </a:r>
            <a:r>
              <a:rPr lang="en-US" sz="1400" dirty="0" err="1" smtClean="0">
                <a:latin typeface="Courier10 BT" panose="02070509030505020404" pitchFamily="49" charset="0"/>
              </a:rPr>
              <a:t>.LibType</a:t>
            </a:r>
            <a:r>
              <a:rPr lang="en-US" sz="1400" dirty="0" smtClean="0">
                <a:latin typeface="Courier10 BT" panose="02070509030505020404" pitchFamily="49" charset="0"/>
              </a:rPr>
              <a:t> = </a:t>
            </a:r>
            <a:r>
              <a:rPr lang="en-US" sz="1400" dirty="0" err="1" smtClean="0">
                <a:solidFill>
                  <a:schemeClr val="accent5"/>
                </a:solidFill>
                <a:latin typeface="Courier10 BT" panose="02070509030505020404" pitchFamily="49" charset="0"/>
              </a:rPr>
              <a:t>Build</a:t>
            </a:r>
            <a:r>
              <a:rPr lang="en-US" sz="1400" dirty="0" err="1" smtClean="0">
                <a:latin typeface="Courier10 BT" panose="02070509030505020404" pitchFamily="49" charset="0"/>
              </a:rPr>
              <a:t>.LibType_NonInstrumented</a:t>
            </a:r>
            <a:r>
              <a:rPr lang="en-US" sz="1400" dirty="0" smtClean="0">
                <a:latin typeface="Courier10 BT" panose="02070509030505020404" pitchFamily="49" charset="0"/>
              </a:rPr>
              <a:t>;</a:t>
            </a:r>
          </a:p>
          <a:p>
            <a:r>
              <a:rPr lang="en-US" sz="1800" dirty="0" err="1" smtClean="0"/>
              <a:t>Build.LibType</a:t>
            </a:r>
            <a:endParaRPr lang="en-US" sz="1800" dirty="0" smtClean="0"/>
          </a:p>
          <a:p>
            <a:pPr lvl="1"/>
            <a:r>
              <a:rPr lang="en-US" sz="1600" dirty="0" err="1" smtClean="0">
                <a:solidFill>
                  <a:schemeClr val="accent5"/>
                </a:solidFill>
                <a:latin typeface="Courier10 BT" panose="02070509030505020404" pitchFamily="49" charset="0"/>
              </a:rPr>
              <a:t>Build.LibType_Instrumented</a:t>
            </a:r>
            <a:r>
              <a:rPr lang="en-US" sz="1600" dirty="0" smtClean="0"/>
              <a:t> – Prebuild library supplied in IPC product. Optimized with logging and asserts enabled.</a:t>
            </a:r>
          </a:p>
          <a:p>
            <a:pPr lvl="1"/>
            <a:r>
              <a:rPr lang="en-US" sz="1600" dirty="0" err="1" smtClean="0">
                <a:solidFill>
                  <a:schemeClr val="accent5"/>
                </a:solidFill>
                <a:latin typeface="Courier10 BT" panose="02070509030505020404" pitchFamily="49" charset="0"/>
              </a:rPr>
              <a:t>Build.libType_NonInstrumented</a:t>
            </a:r>
            <a:r>
              <a:rPr lang="en-US" sz="1600" dirty="0" smtClean="0"/>
              <a:t> – Prebuilt library supplied in IPC product. Optimized without instrumentation.</a:t>
            </a:r>
          </a:p>
          <a:p>
            <a:pPr lvl="1"/>
            <a:r>
              <a:rPr lang="en-US" sz="1600" dirty="0" err="1" smtClean="0">
                <a:solidFill>
                  <a:schemeClr val="accent5"/>
                </a:solidFill>
                <a:latin typeface="Courier10 BT" panose="02070509030505020404" pitchFamily="49" charset="0"/>
              </a:rPr>
              <a:t>Build.libType_Custom</a:t>
            </a:r>
            <a:r>
              <a:rPr lang="en-US" sz="1600" dirty="0" smtClean="0"/>
              <a:t> – Rebuilds IPC libraries from source for each executable. Optimized by default. Use </a:t>
            </a:r>
            <a:r>
              <a:rPr lang="en-US" sz="1600" dirty="0" err="1" smtClean="0"/>
              <a:t>Build.customCCOpts</a:t>
            </a:r>
            <a:r>
              <a:rPr lang="en-US" sz="1600" dirty="0" smtClean="0"/>
              <a:t> to modify compiler options.</a:t>
            </a:r>
          </a:p>
          <a:p>
            <a:pPr lvl="1"/>
            <a:r>
              <a:rPr lang="en-US" sz="1600" dirty="0" err="1" smtClean="0">
                <a:solidFill>
                  <a:schemeClr val="accent5"/>
                </a:solidFill>
                <a:latin typeface="Courier10 BT" panose="02070509030505020404" pitchFamily="49" charset="0"/>
              </a:rPr>
              <a:t>Build.libType_Debug</a:t>
            </a:r>
            <a:r>
              <a:rPr lang="en-US" sz="1600" dirty="0" smtClean="0"/>
              <a:t> – Rebuilds IPC libraries from source for each executable. Non-optimized, useful for debugging IPC sources.</a:t>
            </a:r>
          </a:p>
          <a:p>
            <a:pPr lvl="1"/>
            <a:r>
              <a:rPr lang="en-US" sz="1600" dirty="0" err="1" smtClean="0">
                <a:solidFill>
                  <a:schemeClr val="accent5"/>
                </a:solidFill>
                <a:latin typeface="Courier10 BT" panose="02070509030505020404" pitchFamily="49" charset="0"/>
              </a:rPr>
              <a:t>Build.libType_PkgLib</a:t>
            </a:r>
            <a:r>
              <a:rPr lang="en-US" sz="1600" dirty="0" smtClean="0"/>
              <a:t> – Links with package libraries in the IPC product. These libraries to not ship with the product. You must rebuild the IPC product to generate the package libraries. Useful for development and sharing custom libraries.</a:t>
            </a:r>
          </a:p>
          <a:p>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78</a:t>
            </a:fld>
            <a:endParaRPr lang="en-US" dirty="0"/>
          </a:p>
        </p:txBody>
      </p:sp>
    </p:spTree>
    <p:extLst>
      <p:ext uri="{BB962C8B-B14F-4D97-AF65-F5344CB8AC3E}">
        <p14:creationId xmlns:p14="http://schemas.microsoft.com/office/powerpoint/2010/main" val="1667925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MessageQ Configuration</a:t>
            </a:r>
            <a:endParaRPr lang="en-US" dirty="0"/>
          </a:p>
        </p:txBody>
      </p:sp>
      <p:sp>
        <p:nvSpPr>
          <p:cNvPr id="2" name="Content Placeholder 1"/>
          <p:cNvSpPr>
            <a:spLocks noGrp="1"/>
          </p:cNvSpPr>
          <p:nvPr>
            <p:ph idx="1"/>
          </p:nvPr>
        </p:nvSpPr>
        <p:spPr/>
        <p:txBody>
          <a:bodyPr/>
          <a:lstStyle/>
          <a:p>
            <a:r>
              <a:rPr lang="en-US" dirty="0" smtClean="0"/>
              <a:t>Message Queue Name Length</a:t>
            </a:r>
          </a:p>
          <a:p>
            <a:pPr lvl="1"/>
            <a:r>
              <a:rPr lang="en-US" dirty="0" smtClean="0"/>
              <a:t>The maximum length of a message queue name is set at configuration time.</a:t>
            </a:r>
          </a:p>
          <a:p>
            <a:pPr marL="548640" lvl="2" indent="0">
              <a:spcBef>
                <a:spcPts val="600"/>
              </a:spcBef>
              <a:buNone/>
            </a:pPr>
            <a:r>
              <a:rPr lang="en-US" dirty="0" err="1" smtClean="0">
                <a:latin typeface="Courier10 BT" panose="02070509030505020404" pitchFamily="49" charset="0"/>
              </a:rPr>
              <a:t>var</a:t>
            </a:r>
            <a:r>
              <a:rPr lang="en-US" dirty="0" smtClean="0">
                <a:latin typeface="Courier10 BT" panose="02070509030505020404" pitchFamily="49" charset="0"/>
              </a:rPr>
              <a:t> </a:t>
            </a:r>
            <a:r>
              <a:rPr lang="en-US" dirty="0" err="1" smtClean="0">
                <a:solidFill>
                  <a:schemeClr val="accent5"/>
                </a:solidFill>
                <a:latin typeface="Courier10 BT" panose="02070509030505020404" pitchFamily="49" charset="0"/>
              </a:rPr>
              <a:t>MessageQ</a:t>
            </a:r>
            <a:r>
              <a:rPr lang="en-US" dirty="0" smtClean="0">
                <a:latin typeface="Courier10 BT" panose="02070509030505020404" pitchFamily="49" charset="0"/>
              </a:rPr>
              <a:t> = </a:t>
            </a:r>
            <a:r>
              <a:rPr lang="en-US" dirty="0" err="1" smtClean="0">
                <a:latin typeface="Courier10 BT" panose="02070509030505020404" pitchFamily="49" charset="0"/>
              </a:rPr>
              <a:t>xdc.useModule</a:t>
            </a:r>
            <a:r>
              <a:rPr lang="en-US" dirty="0">
                <a:latin typeface="Courier10 BT" panose="02070509030505020404" pitchFamily="49" charset="0"/>
              </a:rPr>
              <a:t>(</a:t>
            </a:r>
            <a:r>
              <a:rPr lang="en-US" dirty="0" smtClean="0">
                <a:latin typeface="Courier10 BT" panose="02070509030505020404" pitchFamily="49" charset="0"/>
              </a:rPr>
              <a:t>'</a:t>
            </a:r>
            <a:r>
              <a:rPr lang="en-US" dirty="0" err="1" smtClean="0">
                <a:solidFill>
                  <a:srgbClr val="0B8000"/>
                </a:solidFill>
                <a:latin typeface="Courier10 BT" panose="02070509030505020404" pitchFamily="49" charset="0"/>
              </a:rPr>
              <a:t>ti.sdo.ipc.MessageQ</a:t>
            </a:r>
            <a:r>
              <a:rPr lang="en-US" dirty="0">
                <a:latin typeface="Courier10 BT" panose="02070509030505020404" pitchFamily="49" charset="0"/>
              </a:rPr>
              <a:t>');</a:t>
            </a:r>
            <a:r>
              <a:rPr lang="en-US" dirty="0" smtClean="0">
                <a:latin typeface="Courier10 BT" panose="02070509030505020404" pitchFamily="49" charset="0"/>
              </a:rPr>
              <a:t/>
            </a:r>
            <a:br>
              <a:rPr lang="en-US" dirty="0" smtClean="0">
                <a:latin typeface="Courier10 BT" panose="02070509030505020404" pitchFamily="49" charset="0"/>
              </a:rPr>
            </a:br>
            <a:r>
              <a:rPr lang="en-US" dirty="0" err="1" smtClean="0">
                <a:solidFill>
                  <a:schemeClr val="accent5"/>
                </a:solidFill>
                <a:latin typeface="Courier10 BT" panose="02070509030505020404" pitchFamily="49" charset="0"/>
              </a:rPr>
              <a:t>MessageQ</a:t>
            </a:r>
            <a:r>
              <a:rPr lang="en-US" dirty="0" err="1" smtClean="0">
                <a:latin typeface="Courier10 BT" panose="02070509030505020404" pitchFamily="49" charset="0"/>
              </a:rPr>
              <a:t>.maxNameLen</a:t>
            </a:r>
            <a:r>
              <a:rPr lang="en-US" dirty="0" smtClean="0">
                <a:latin typeface="Courier10 BT" panose="02070509030505020404" pitchFamily="49" charset="0"/>
              </a:rPr>
              <a:t> = 48;</a:t>
            </a:r>
          </a:p>
          <a:p>
            <a:r>
              <a:rPr lang="en-US" dirty="0" smtClean="0"/>
              <a:t>Number of message queue heaps</a:t>
            </a:r>
          </a:p>
          <a:p>
            <a:pPr lvl="1"/>
            <a:r>
              <a:rPr lang="en-US" dirty="0" smtClean="0"/>
              <a:t>The </a:t>
            </a:r>
            <a:r>
              <a:rPr lang="en-US" dirty="0" err="1" smtClean="0"/>
              <a:t>MessageQ</a:t>
            </a:r>
            <a:r>
              <a:rPr lang="en-US" dirty="0" smtClean="0"/>
              <a:t> module maintains a table of registered heap handles. The size of this table is set at configuration time. The </a:t>
            </a:r>
            <a:r>
              <a:rPr lang="en-US" dirty="0" err="1" smtClean="0"/>
              <a:t>heapId</a:t>
            </a:r>
            <a:r>
              <a:rPr lang="en-US" dirty="0" smtClean="0"/>
              <a:t> field in the message queue header is used to index into this table. The </a:t>
            </a:r>
            <a:r>
              <a:rPr lang="en-US" dirty="0" err="1" smtClean="0"/>
              <a:t>heapId</a:t>
            </a:r>
            <a:r>
              <a:rPr lang="en-US" dirty="0" smtClean="0"/>
              <a:t> must be system wide unique. For example, if </a:t>
            </a:r>
            <a:r>
              <a:rPr lang="en-US" dirty="0" err="1" smtClean="0"/>
              <a:t>ProcA</a:t>
            </a:r>
            <a:r>
              <a:rPr lang="en-US" dirty="0" smtClean="0"/>
              <a:t> and </a:t>
            </a:r>
            <a:r>
              <a:rPr lang="en-US" dirty="0" err="1" smtClean="0"/>
              <a:t>ProcB</a:t>
            </a:r>
            <a:r>
              <a:rPr lang="en-US" dirty="0" smtClean="0"/>
              <a:t> share a heap, it might be registered with </a:t>
            </a:r>
            <a:r>
              <a:rPr lang="en-US" dirty="0" err="1" smtClean="0"/>
              <a:t>heapId</a:t>
            </a:r>
            <a:r>
              <a:rPr lang="en-US" dirty="0" smtClean="0"/>
              <a:t> = 0. If </a:t>
            </a:r>
            <a:r>
              <a:rPr lang="en-US" dirty="0" err="1" smtClean="0"/>
              <a:t>ProcC</a:t>
            </a:r>
            <a:r>
              <a:rPr lang="en-US" dirty="0" smtClean="0"/>
              <a:t> and </a:t>
            </a:r>
            <a:r>
              <a:rPr lang="en-US" dirty="0" err="1" smtClean="0"/>
              <a:t>ProcD</a:t>
            </a:r>
            <a:r>
              <a:rPr lang="en-US" dirty="0" smtClean="0"/>
              <a:t> share a different heap, their registered </a:t>
            </a:r>
            <a:r>
              <a:rPr lang="en-US" dirty="0" err="1" smtClean="0"/>
              <a:t>heapId</a:t>
            </a:r>
            <a:r>
              <a:rPr lang="en-US" dirty="0" smtClean="0"/>
              <a:t> cannot be 0. Keep this in mind when configuring the size of the heap table.</a:t>
            </a:r>
          </a:p>
          <a:p>
            <a:pPr marL="548640" lvl="2" indent="0">
              <a:spcBef>
                <a:spcPts val="600"/>
              </a:spcBef>
              <a:buNone/>
            </a:pPr>
            <a:r>
              <a:rPr lang="en-US" dirty="0" err="1" smtClean="0">
                <a:solidFill>
                  <a:schemeClr val="accent5"/>
                </a:solidFill>
                <a:latin typeface="Courier10 BT" panose="02070509030505020404" pitchFamily="49" charset="0"/>
              </a:rPr>
              <a:t>MessageQ</a:t>
            </a:r>
            <a:r>
              <a:rPr lang="en-US" dirty="0" err="1" smtClean="0">
                <a:latin typeface="Courier10 BT" panose="02070509030505020404" pitchFamily="49" charset="0"/>
              </a:rPr>
              <a:t>.numHeaps</a:t>
            </a:r>
            <a:r>
              <a:rPr lang="en-US" dirty="0" smtClean="0">
                <a:latin typeface="Courier10 BT" panose="02070509030505020404" pitchFamily="49" charset="0"/>
              </a:rPr>
              <a:t> = 12;</a:t>
            </a:r>
            <a:endParaRPr lang="en-US" dirty="0">
              <a:latin typeface="Courier10 BT" panose="02070509030505020404" pitchFamily="49" charset="0"/>
            </a:endParaRP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79</a:t>
            </a:fld>
            <a:endParaRPr lang="en-US" dirty="0"/>
          </a:p>
        </p:txBody>
      </p:sp>
    </p:spTree>
    <p:extLst>
      <p:ext uri="{BB962C8B-B14F-4D97-AF65-F5344CB8AC3E}">
        <p14:creationId xmlns:p14="http://schemas.microsoft.com/office/powerpoint/2010/main" val="1579134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normAutofit/>
          </a:bodyPr>
          <a:lstStyle/>
          <a:p>
            <a:r>
              <a:rPr lang="en-US" dirty="0" smtClean="0"/>
              <a:t>Overview – create/open</a:t>
            </a:r>
            <a:endParaRPr lang="en-US" dirty="0"/>
          </a:p>
        </p:txBody>
      </p:sp>
      <p:sp>
        <p:nvSpPr>
          <p:cNvPr id="959491" name="Rectangle 3"/>
          <p:cNvSpPr>
            <a:spLocks noGrp="1" noChangeArrowheads="1"/>
          </p:cNvSpPr>
          <p:nvPr>
            <p:ph idx="1"/>
          </p:nvPr>
        </p:nvSpPr>
        <p:spPr/>
        <p:txBody>
          <a:bodyPr/>
          <a:lstStyle/>
          <a:p>
            <a:r>
              <a:rPr lang="en-US" dirty="0" smtClean="0"/>
              <a:t>Create/open model used to share instances of IPC modules</a:t>
            </a:r>
          </a:p>
          <a:p>
            <a:pPr>
              <a:spcBef>
                <a:spcPts val="2400"/>
              </a:spcBef>
            </a:pPr>
            <a:r>
              <a:rPr lang="en-US" dirty="0" smtClean="0"/>
              <a:t>Shared objects are “created” by the owner and “opened” by the user(s)</a:t>
            </a:r>
          </a:p>
          <a:p>
            <a:pPr lvl="1"/>
            <a:r>
              <a:rPr lang="en-US" dirty="0" smtClean="0"/>
              <a:t>Some objects may be opened multiple times (e.g. </a:t>
            </a:r>
            <a:r>
              <a:rPr lang="en-US" dirty="0" err="1" smtClean="0"/>
              <a:t>MessageQ</a:t>
            </a:r>
            <a:r>
              <a:rPr lang="en-US" dirty="0" smtClean="0"/>
              <a:t>, </a:t>
            </a:r>
            <a:r>
              <a:rPr lang="en-US" dirty="0" err="1" smtClean="0"/>
              <a:t>GateMP</a:t>
            </a:r>
            <a:r>
              <a:rPr lang="en-US" dirty="0" smtClean="0"/>
              <a:t>).</a:t>
            </a:r>
          </a:p>
          <a:p>
            <a:pPr lvl="1"/>
            <a:r>
              <a:rPr lang="en-US" dirty="0" smtClean="0"/>
              <a:t>Objects must have system-wide unique names</a:t>
            </a:r>
          </a:p>
          <a:p>
            <a:pPr>
              <a:spcBef>
                <a:spcPts val="2400"/>
              </a:spcBef>
            </a:pPr>
            <a:r>
              <a:rPr lang="en-US" dirty="0" smtClean="0"/>
              <a:t>Delete/close methods are used to finalize objects</a:t>
            </a:r>
          </a:p>
          <a:p>
            <a:pPr lvl="1"/>
            <a:r>
              <a:rPr lang="en-US" dirty="0" smtClean="0"/>
              <a:t>Owner should not delete until all users have closed</a:t>
            </a:r>
            <a:endParaRPr lang="en-US" dirty="0"/>
          </a:p>
        </p:txBody>
      </p:sp>
      <p:sp>
        <p:nvSpPr>
          <p:cNvPr id="15" name="Footer Placeholder 14"/>
          <p:cNvSpPr>
            <a:spLocks noGrp="1"/>
          </p:cNvSpPr>
          <p:nvPr>
            <p:ph type="ftr" sz="quarter" idx="11"/>
          </p:nvPr>
        </p:nvSpPr>
        <p:spPr/>
        <p:txBody>
          <a:bodyPr/>
          <a:lstStyle/>
          <a:p>
            <a:r>
              <a:rPr lang="en-US"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8</a:t>
            </a:fld>
            <a:endParaRPr lang="en-US" dirty="0"/>
          </a:p>
        </p:txBody>
      </p:sp>
    </p:spTree>
    <p:extLst>
      <p:ext uri="{BB962C8B-B14F-4D97-AF65-F5344CB8AC3E}">
        <p14:creationId xmlns:p14="http://schemas.microsoft.com/office/powerpoint/2010/main" val="21402843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Notify Configuration</a:t>
            </a:r>
            <a:endParaRPr lang="en-US" dirty="0"/>
          </a:p>
        </p:txBody>
      </p:sp>
      <p:sp>
        <p:nvSpPr>
          <p:cNvPr id="2" name="Content Placeholder 1"/>
          <p:cNvSpPr>
            <a:spLocks noGrp="1"/>
          </p:cNvSpPr>
          <p:nvPr>
            <p:ph idx="1"/>
          </p:nvPr>
        </p:nvSpPr>
        <p:spPr/>
        <p:txBody>
          <a:bodyPr/>
          <a:lstStyle/>
          <a:p>
            <a:r>
              <a:rPr lang="en-US" dirty="0" smtClean="0"/>
              <a:t>Number of events supported by Notify</a:t>
            </a:r>
          </a:p>
          <a:p>
            <a:pPr lvl="1"/>
            <a:r>
              <a:rPr lang="en-US" dirty="0" smtClean="0"/>
              <a:t>By default, the Notify module will support the maximum number of possible events. You can reduce this to conserver on memory footprint.</a:t>
            </a:r>
          </a:p>
          <a:p>
            <a:pPr marL="548640" lvl="2" indent="0">
              <a:spcBef>
                <a:spcPts val="600"/>
              </a:spcBef>
              <a:buNone/>
            </a:pPr>
            <a:r>
              <a:rPr lang="en-US" dirty="0" err="1" smtClean="0">
                <a:latin typeface="Courier10 BT" panose="02070509030505020404" pitchFamily="49" charset="0"/>
              </a:rPr>
              <a:t>var</a:t>
            </a:r>
            <a:r>
              <a:rPr lang="en-US" dirty="0" smtClean="0">
                <a:latin typeface="Courier10 BT" panose="02070509030505020404" pitchFamily="49" charset="0"/>
              </a:rPr>
              <a:t> </a:t>
            </a:r>
            <a:r>
              <a:rPr lang="en-US" dirty="0" smtClean="0">
                <a:solidFill>
                  <a:schemeClr val="accent5"/>
                </a:solidFill>
                <a:latin typeface="Courier10 BT" panose="02070509030505020404" pitchFamily="49" charset="0"/>
              </a:rPr>
              <a:t>Notify</a:t>
            </a:r>
            <a:r>
              <a:rPr lang="en-US" dirty="0" smtClean="0">
                <a:latin typeface="Courier10 BT" panose="02070509030505020404" pitchFamily="49" charset="0"/>
              </a:rPr>
              <a:t> = </a:t>
            </a:r>
            <a:r>
              <a:rPr lang="en-US" dirty="0" err="1" smtClean="0">
                <a:latin typeface="Courier10 BT" panose="02070509030505020404" pitchFamily="49" charset="0"/>
              </a:rPr>
              <a:t>xdc.useModule</a:t>
            </a:r>
            <a:r>
              <a:rPr lang="en-US" dirty="0">
                <a:latin typeface="Courier10 BT" panose="02070509030505020404" pitchFamily="49" charset="0"/>
              </a:rPr>
              <a:t>(</a:t>
            </a:r>
            <a:r>
              <a:rPr lang="en-US" dirty="0" smtClean="0">
                <a:latin typeface="Courier10 BT" panose="02070509030505020404" pitchFamily="49" charset="0"/>
              </a:rPr>
              <a:t>'</a:t>
            </a:r>
            <a:r>
              <a:rPr lang="en-US" dirty="0" err="1" smtClean="0">
                <a:solidFill>
                  <a:srgbClr val="0B8000"/>
                </a:solidFill>
                <a:latin typeface="Courier10 BT" panose="02070509030505020404" pitchFamily="49" charset="0"/>
              </a:rPr>
              <a:t>ti.sdo.ipc.Notify</a:t>
            </a:r>
            <a:r>
              <a:rPr lang="en-US" dirty="0">
                <a:latin typeface="Courier10 BT" panose="02070509030505020404" pitchFamily="49" charset="0"/>
              </a:rPr>
              <a:t>');</a:t>
            </a:r>
            <a:r>
              <a:rPr lang="en-US" dirty="0" smtClean="0">
                <a:latin typeface="Courier10 BT" panose="02070509030505020404" pitchFamily="49" charset="0"/>
              </a:rPr>
              <a:t/>
            </a:r>
            <a:br>
              <a:rPr lang="en-US" dirty="0" smtClean="0">
                <a:latin typeface="Courier10 BT" panose="02070509030505020404" pitchFamily="49" charset="0"/>
              </a:rPr>
            </a:br>
            <a:r>
              <a:rPr lang="en-US" dirty="0" err="1" smtClean="0">
                <a:solidFill>
                  <a:schemeClr val="accent5"/>
                </a:solidFill>
                <a:latin typeface="Courier10 BT" panose="02070509030505020404" pitchFamily="49" charset="0"/>
              </a:rPr>
              <a:t>Notify</a:t>
            </a:r>
            <a:r>
              <a:rPr lang="en-US" dirty="0" err="1" smtClean="0">
                <a:latin typeface="Courier10 BT" panose="02070509030505020404" pitchFamily="49" charset="0"/>
              </a:rPr>
              <a:t>.numEvents</a:t>
            </a:r>
            <a:r>
              <a:rPr lang="en-US" dirty="0" smtClean="0">
                <a:latin typeface="Courier10 BT" panose="02070509030505020404" pitchFamily="49" charset="0"/>
              </a:rPr>
              <a:t> = 16;</a:t>
            </a:r>
          </a:p>
          <a:p>
            <a:r>
              <a:rPr lang="en-US" dirty="0" smtClean="0"/>
              <a:t>Number of reserved events</a:t>
            </a:r>
          </a:p>
          <a:p>
            <a:pPr lvl="1"/>
            <a:r>
              <a:rPr lang="en-US" dirty="0" smtClean="0"/>
              <a:t>Use this </a:t>
            </a:r>
            <a:r>
              <a:rPr lang="en-US" dirty="0" err="1" smtClean="0"/>
              <a:t>config</a:t>
            </a:r>
            <a:r>
              <a:rPr lang="en-US" dirty="0" smtClean="0"/>
              <a:t> </a:t>
            </a:r>
            <a:r>
              <a:rPr lang="en-US" dirty="0" err="1" smtClean="0"/>
              <a:t>param</a:t>
            </a:r>
            <a:r>
              <a:rPr lang="en-US" dirty="0" smtClean="0"/>
              <a:t> to reserve events for middleware modules. IPC already reserves some number, so do not reduce this value. You can increase the value to reserve additional events for your middleware.</a:t>
            </a:r>
          </a:p>
          <a:p>
            <a:pPr marL="548640" lvl="2" indent="0">
              <a:spcBef>
                <a:spcPts val="600"/>
              </a:spcBef>
              <a:buNone/>
            </a:pPr>
            <a:r>
              <a:rPr lang="en-US" dirty="0" err="1" smtClean="0">
                <a:solidFill>
                  <a:schemeClr val="accent5"/>
                </a:solidFill>
                <a:latin typeface="Courier10 BT" panose="02070509030505020404" pitchFamily="49" charset="0"/>
              </a:rPr>
              <a:t>Notify</a:t>
            </a:r>
            <a:r>
              <a:rPr lang="en-US" dirty="0" err="1" smtClean="0">
                <a:latin typeface="Courier10 BT" panose="02070509030505020404" pitchFamily="49" charset="0"/>
              </a:rPr>
              <a:t>.reservedEvents</a:t>
            </a:r>
            <a:r>
              <a:rPr lang="en-US" dirty="0" smtClean="0">
                <a:latin typeface="Courier10 BT" panose="02070509030505020404" pitchFamily="49" charset="0"/>
              </a:rPr>
              <a:t> = 8;</a:t>
            </a:r>
            <a:endParaRPr lang="en-US" dirty="0">
              <a:latin typeface="Courier10 BT" panose="02070509030505020404" pitchFamily="49" charset="0"/>
            </a:endParaRP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80</a:t>
            </a:fld>
            <a:endParaRPr lang="en-US" dirty="0"/>
          </a:p>
        </p:txBody>
      </p:sp>
    </p:spTree>
    <p:extLst>
      <p:ext uri="{BB962C8B-B14F-4D97-AF65-F5344CB8AC3E}">
        <p14:creationId xmlns:p14="http://schemas.microsoft.com/office/powerpoint/2010/main" val="3121496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Notify Configuration</a:t>
            </a:r>
            <a:endParaRPr lang="en-US" dirty="0"/>
          </a:p>
        </p:txBody>
      </p:sp>
      <p:sp>
        <p:nvSpPr>
          <p:cNvPr id="2" name="Content Placeholder 1"/>
          <p:cNvSpPr>
            <a:spLocks noGrp="1"/>
          </p:cNvSpPr>
          <p:nvPr>
            <p:ph idx="1"/>
          </p:nvPr>
        </p:nvSpPr>
        <p:spPr/>
        <p:txBody>
          <a:bodyPr/>
          <a:lstStyle/>
          <a:p>
            <a:r>
              <a:rPr lang="en-US" dirty="0" smtClean="0"/>
              <a:t>Number of events supported by Notify</a:t>
            </a:r>
          </a:p>
          <a:p>
            <a:pPr lvl="1"/>
            <a:r>
              <a:rPr lang="en-US" dirty="0" smtClean="0"/>
              <a:t>By default, the Notify module will support the maximum number of possible events. You can reduce this to conserver on memory footprint.</a:t>
            </a:r>
          </a:p>
          <a:p>
            <a:pPr marL="548640" lvl="2" indent="0">
              <a:spcBef>
                <a:spcPts val="600"/>
              </a:spcBef>
              <a:buNone/>
            </a:pPr>
            <a:r>
              <a:rPr lang="en-US" dirty="0" err="1" smtClean="0">
                <a:latin typeface="Courier10 BT" panose="02070509030505020404" pitchFamily="49" charset="0"/>
              </a:rPr>
              <a:t>var</a:t>
            </a:r>
            <a:r>
              <a:rPr lang="en-US" dirty="0" smtClean="0">
                <a:latin typeface="Courier10 BT" panose="02070509030505020404" pitchFamily="49" charset="0"/>
              </a:rPr>
              <a:t> </a:t>
            </a:r>
            <a:r>
              <a:rPr lang="en-US" dirty="0" smtClean="0">
                <a:solidFill>
                  <a:schemeClr val="accent5"/>
                </a:solidFill>
                <a:latin typeface="Courier10 BT" panose="02070509030505020404" pitchFamily="49" charset="0"/>
              </a:rPr>
              <a:t>Notify</a:t>
            </a:r>
            <a:r>
              <a:rPr lang="en-US" dirty="0" smtClean="0">
                <a:latin typeface="Courier10 BT" panose="02070509030505020404" pitchFamily="49" charset="0"/>
              </a:rPr>
              <a:t> = </a:t>
            </a:r>
            <a:r>
              <a:rPr lang="en-US" dirty="0" err="1" smtClean="0">
                <a:latin typeface="Courier10 BT" panose="02070509030505020404" pitchFamily="49" charset="0"/>
              </a:rPr>
              <a:t>xdc.useModule</a:t>
            </a:r>
            <a:r>
              <a:rPr lang="en-US" dirty="0">
                <a:latin typeface="Courier10 BT" panose="02070509030505020404" pitchFamily="49" charset="0"/>
              </a:rPr>
              <a:t>(</a:t>
            </a:r>
            <a:r>
              <a:rPr lang="en-US" dirty="0" smtClean="0">
                <a:latin typeface="Courier10 BT" panose="02070509030505020404" pitchFamily="49" charset="0"/>
              </a:rPr>
              <a:t>'</a:t>
            </a:r>
            <a:r>
              <a:rPr lang="en-US" dirty="0" err="1" smtClean="0">
                <a:solidFill>
                  <a:srgbClr val="0B8000"/>
                </a:solidFill>
                <a:latin typeface="Courier10 BT" panose="02070509030505020404" pitchFamily="49" charset="0"/>
              </a:rPr>
              <a:t>ti.sdo.ipc.Notify</a:t>
            </a:r>
            <a:r>
              <a:rPr lang="en-US" dirty="0">
                <a:latin typeface="Courier10 BT" panose="02070509030505020404" pitchFamily="49" charset="0"/>
              </a:rPr>
              <a:t>');</a:t>
            </a:r>
            <a:r>
              <a:rPr lang="en-US" dirty="0" smtClean="0">
                <a:latin typeface="Courier10 BT" panose="02070509030505020404" pitchFamily="49" charset="0"/>
              </a:rPr>
              <a:t/>
            </a:r>
            <a:br>
              <a:rPr lang="en-US" dirty="0" smtClean="0">
                <a:latin typeface="Courier10 BT" panose="02070509030505020404" pitchFamily="49" charset="0"/>
              </a:rPr>
            </a:br>
            <a:r>
              <a:rPr lang="en-US" dirty="0" err="1" smtClean="0">
                <a:solidFill>
                  <a:schemeClr val="accent5"/>
                </a:solidFill>
                <a:latin typeface="Courier10 BT" panose="02070509030505020404" pitchFamily="49" charset="0"/>
              </a:rPr>
              <a:t>Notify</a:t>
            </a:r>
            <a:r>
              <a:rPr lang="en-US" dirty="0" err="1" smtClean="0">
                <a:latin typeface="Courier10 BT" panose="02070509030505020404" pitchFamily="49" charset="0"/>
              </a:rPr>
              <a:t>.numEvents</a:t>
            </a:r>
            <a:r>
              <a:rPr lang="en-US" dirty="0" smtClean="0">
                <a:latin typeface="Courier10 BT" panose="02070509030505020404" pitchFamily="49" charset="0"/>
              </a:rPr>
              <a:t> = 16;</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81</a:t>
            </a:fld>
            <a:endParaRPr lang="en-US" dirty="0"/>
          </a:p>
        </p:txBody>
      </p:sp>
    </p:spTree>
    <p:extLst>
      <p:ext uri="{BB962C8B-B14F-4D97-AF65-F5344CB8AC3E}">
        <p14:creationId xmlns:p14="http://schemas.microsoft.com/office/powerpoint/2010/main" val="13556836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GateMP Configuration</a:t>
            </a:r>
            <a:endParaRPr lang="en-US" dirty="0"/>
          </a:p>
        </p:txBody>
      </p:sp>
      <p:sp>
        <p:nvSpPr>
          <p:cNvPr id="2" name="Content Placeholder 1"/>
          <p:cNvSpPr>
            <a:spLocks noGrp="1"/>
          </p:cNvSpPr>
          <p:nvPr>
            <p:ph idx="1"/>
          </p:nvPr>
        </p:nvSpPr>
        <p:spPr/>
        <p:txBody>
          <a:bodyPr/>
          <a:lstStyle/>
          <a:p>
            <a:r>
              <a:rPr lang="en-US" dirty="0" smtClean="0"/>
              <a:t>Maximum Name Length</a:t>
            </a:r>
          </a:p>
          <a:p>
            <a:pPr lvl="1"/>
            <a:r>
              <a:rPr lang="en-US" dirty="0" smtClean="0"/>
              <a:t>The maximum name length for a </a:t>
            </a:r>
            <a:r>
              <a:rPr lang="en-US" dirty="0" err="1" smtClean="0"/>
              <a:t>GateMP</a:t>
            </a:r>
            <a:r>
              <a:rPr lang="en-US" dirty="0" smtClean="0"/>
              <a:t> instance is controlled by this </a:t>
            </a:r>
            <a:r>
              <a:rPr lang="en-US" dirty="0" err="1" smtClean="0"/>
              <a:t>config</a:t>
            </a:r>
            <a:r>
              <a:rPr lang="en-US" dirty="0" smtClean="0"/>
              <a:t> </a:t>
            </a:r>
            <a:r>
              <a:rPr lang="en-US" dirty="0" err="1" smtClean="0"/>
              <a:t>param</a:t>
            </a:r>
            <a:r>
              <a:rPr lang="en-US" dirty="0" smtClean="0"/>
              <a:t>. Although this is a module-wide </a:t>
            </a:r>
            <a:r>
              <a:rPr lang="en-US" dirty="0" err="1" smtClean="0"/>
              <a:t>config</a:t>
            </a:r>
            <a:r>
              <a:rPr lang="en-US" dirty="0" smtClean="0"/>
              <a:t> parameter, it is used by the </a:t>
            </a:r>
            <a:r>
              <a:rPr lang="en-US" dirty="0" err="1" smtClean="0"/>
              <a:t>GateMP</a:t>
            </a:r>
            <a:r>
              <a:rPr lang="en-US" dirty="0" smtClean="0"/>
              <a:t> module when creating its private </a:t>
            </a:r>
            <a:r>
              <a:rPr lang="en-US" dirty="0" err="1" smtClean="0"/>
              <a:t>NameServer</a:t>
            </a:r>
            <a:r>
              <a:rPr lang="en-US" dirty="0" smtClean="0"/>
              <a:t> instance.</a:t>
            </a:r>
          </a:p>
          <a:p>
            <a:pPr marL="548640" lvl="2" indent="0">
              <a:spcBef>
                <a:spcPts val="600"/>
              </a:spcBef>
              <a:buNone/>
            </a:pPr>
            <a:r>
              <a:rPr lang="en-US" dirty="0" err="1" smtClean="0">
                <a:latin typeface="Courier10 BT" panose="02070509030505020404" pitchFamily="49" charset="0"/>
              </a:rPr>
              <a:t>var</a:t>
            </a:r>
            <a:r>
              <a:rPr lang="en-US" dirty="0" smtClean="0">
                <a:latin typeface="Courier10 BT" panose="02070509030505020404" pitchFamily="49" charset="0"/>
              </a:rPr>
              <a:t> </a:t>
            </a:r>
            <a:r>
              <a:rPr lang="en-US" dirty="0" err="1" smtClean="0">
                <a:solidFill>
                  <a:schemeClr val="accent5"/>
                </a:solidFill>
                <a:latin typeface="Courier10 BT" panose="02070509030505020404" pitchFamily="49" charset="0"/>
              </a:rPr>
              <a:t>GateMP</a:t>
            </a:r>
            <a:r>
              <a:rPr lang="en-US" dirty="0" smtClean="0">
                <a:latin typeface="Courier10 BT" panose="02070509030505020404" pitchFamily="49" charset="0"/>
              </a:rPr>
              <a:t> = </a:t>
            </a:r>
            <a:r>
              <a:rPr lang="en-US" dirty="0" err="1" smtClean="0">
                <a:latin typeface="Courier10 BT" panose="02070509030505020404" pitchFamily="49" charset="0"/>
              </a:rPr>
              <a:t>xdc.useModule</a:t>
            </a:r>
            <a:r>
              <a:rPr lang="en-US" dirty="0" smtClean="0">
                <a:latin typeface="Courier10 BT" panose="02070509030505020404" pitchFamily="49" charset="0"/>
              </a:rPr>
              <a:t>('</a:t>
            </a:r>
            <a:r>
              <a:rPr lang="en-US" dirty="0" err="1" smtClean="0">
                <a:solidFill>
                  <a:srgbClr val="0B8000"/>
                </a:solidFill>
                <a:latin typeface="Courier10 BT" panose="02070509030505020404" pitchFamily="49" charset="0"/>
              </a:rPr>
              <a:t>ti.sdo.ipc.GateMP</a:t>
            </a:r>
            <a:r>
              <a:rPr lang="en-US" dirty="0">
                <a:latin typeface="Courier10 BT" panose="02070509030505020404" pitchFamily="49" charset="0"/>
              </a:rPr>
              <a:t>');</a:t>
            </a:r>
            <a:r>
              <a:rPr lang="en-US" dirty="0" smtClean="0">
                <a:latin typeface="Courier10 BT" panose="02070509030505020404" pitchFamily="49" charset="0"/>
              </a:rPr>
              <a:t/>
            </a:r>
            <a:br>
              <a:rPr lang="en-US" dirty="0" smtClean="0">
                <a:latin typeface="Courier10 BT" panose="02070509030505020404" pitchFamily="49" charset="0"/>
              </a:rPr>
            </a:br>
            <a:r>
              <a:rPr lang="en-US" dirty="0" err="1" smtClean="0">
                <a:solidFill>
                  <a:schemeClr val="accent5"/>
                </a:solidFill>
                <a:latin typeface="Courier10 BT" panose="02070509030505020404" pitchFamily="49" charset="0"/>
              </a:rPr>
              <a:t>GateMP</a:t>
            </a:r>
            <a:r>
              <a:rPr lang="en-US" dirty="0" err="1" smtClean="0">
                <a:latin typeface="Courier10 BT" panose="02070509030505020404" pitchFamily="49" charset="0"/>
              </a:rPr>
              <a:t>.maxNameLen</a:t>
            </a:r>
            <a:r>
              <a:rPr lang="en-US" dirty="0" smtClean="0">
                <a:latin typeface="Courier10 BT" panose="02070509030505020404" pitchFamily="49" charset="0"/>
              </a:rPr>
              <a:t> = 48;</a:t>
            </a:r>
            <a:endParaRPr lang="en-US" dirty="0">
              <a:latin typeface="Courier10 BT" panose="02070509030505020404" pitchFamily="49" charset="0"/>
            </a:endParaRPr>
          </a:p>
          <a:p>
            <a:r>
              <a:rPr lang="en-US" dirty="0"/>
              <a:t>Device-specific gate delegates offer hardware locking to </a:t>
            </a:r>
            <a:r>
              <a:rPr lang="en-US" dirty="0" err="1"/>
              <a:t>GateMP</a:t>
            </a:r>
            <a:endParaRPr lang="en-US" dirty="0"/>
          </a:p>
          <a:p>
            <a:pPr lvl="1"/>
            <a:r>
              <a:rPr lang="en-US" dirty="0" err="1"/>
              <a:t>GateHWSpinlock</a:t>
            </a:r>
            <a:r>
              <a:rPr lang="en-US" dirty="0"/>
              <a:t> for OMAP4, OMAP5, TI81XX, Vayu</a:t>
            </a:r>
          </a:p>
          <a:p>
            <a:pPr lvl="1"/>
            <a:r>
              <a:rPr lang="en-US" dirty="0" err="1"/>
              <a:t>GateHWSem</a:t>
            </a:r>
            <a:r>
              <a:rPr lang="en-US" dirty="0"/>
              <a:t> for C6474, C66x</a:t>
            </a:r>
          </a:p>
          <a:p>
            <a:pPr lvl="1"/>
            <a:r>
              <a:rPr lang="en-US" dirty="0" err="1"/>
              <a:t>GateAAMonitor</a:t>
            </a:r>
            <a:r>
              <a:rPr lang="en-US" dirty="0"/>
              <a:t> for C6472</a:t>
            </a:r>
          </a:p>
          <a:p>
            <a:pPr lvl="1"/>
            <a:r>
              <a:rPr lang="en-US" dirty="0" err="1"/>
              <a:t>GatePeterson</a:t>
            </a:r>
            <a:r>
              <a:rPr lang="en-US" dirty="0"/>
              <a:t>, </a:t>
            </a:r>
            <a:r>
              <a:rPr lang="en-US" dirty="0" err="1"/>
              <a:t>GatePetersonN</a:t>
            </a:r>
            <a:r>
              <a:rPr lang="en-US" dirty="0"/>
              <a:t> for devices that don’t have HW </a:t>
            </a:r>
            <a:r>
              <a:rPr lang="en-US" dirty="0" smtClean="0"/>
              <a:t>locks</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82</a:t>
            </a:fld>
            <a:endParaRPr lang="en-US" dirty="0"/>
          </a:p>
        </p:txBody>
      </p:sp>
    </p:spTree>
    <p:extLst>
      <p:ext uri="{BB962C8B-B14F-4D97-AF65-F5344CB8AC3E}">
        <p14:creationId xmlns:p14="http://schemas.microsoft.com/office/powerpoint/2010/main" val="11580931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GateMP Configuration</a:t>
            </a:r>
            <a:endParaRPr lang="en-US" dirty="0"/>
          </a:p>
        </p:txBody>
      </p:sp>
      <p:sp>
        <p:nvSpPr>
          <p:cNvPr id="2" name="Content Placeholder 1"/>
          <p:cNvSpPr>
            <a:spLocks noGrp="1"/>
          </p:cNvSpPr>
          <p:nvPr>
            <p:ph idx="1"/>
          </p:nvPr>
        </p:nvSpPr>
        <p:spPr/>
        <p:txBody>
          <a:bodyPr>
            <a:noAutofit/>
          </a:bodyPr>
          <a:lstStyle/>
          <a:p>
            <a:r>
              <a:rPr lang="en-US" dirty="0" err="1" smtClean="0"/>
              <a:t>GateMP</a:t>
            </a:r>
            <a:r>
              <a:rPr lang="en-US" dirty="0" smtClean="0"/>
              <a:t> has three proxies</a:t>
            </a:r>
          </a:p>
          <a:p>
            <a:pPr marL="274320" lvl="1" indent="0">
              <a:buNone/>
            </a:pPr>
            <a:r>
              <a:rPr lang="en-US" sz="1600" dirty="0" err="1" smtClean="0">
                <a:solidFill>
                  <a:schemeClr val="accent5"/>
                </a:solidFill>
                <a:latin typeface="Courier10 BT" panose="02070509030505020404" pitchFamily="49" charset="0"/>
              </a:rPr>
              <a:t>RemoteSystemProxy</a:t>
            </a:r>
            <a:r>
              <a:rPr lang="en-US" sz="1600" dirty="0" smtClean="0">
                <a:solidFill>
                  <a:schemeClr val="accent5"/>
                </a:solidFill>
                <a:latin typeface="Courier10 BT" panose="02070509030505020404" pitchFamily="49" charset="0"/>
              </a:rPr>
              <a:t/>
            </a:r>
            <a:br>
              <a:rPr lang="en-US" sz="1600" dirty="0" smtClean="0">
                <a:solidFill>
                  <a:schemeClr val="accent5"/>
                </a:solidFill>
                <a:latin typeface="Courier10 BT" panose="02070509030505020404" pitchFamily="49" charset="0"/>
              </a:rPr>
            </a:br>
            <a:r>
              <a:rPr lang="en-US" sz="1600" dirty="0" smtClean="0">
                <a:solidFill>
                  <a:schemeClr val="accent5"/>
                </a:solidFill>
                <a:latin typeface="Courier10 BT" panose="02070509030505020404" pitchFamily="49" charset="0"/>
              </a:rPr>
              <a:t>RemoteCustom1Proxy</a:t>
            </a:r>
            <a:br>
              <a:rPr lang="en-US" sz="1600" dirty="0" smtClean="0">
                <a:solidFill>
                  <a:schemeClr val="accent5"/>
                </a:solidFill>
                <a:latin typeface="Courier10 BT" panose="02070509030505020404" pitchFamily="49" charset="0"/>
              </a:rPr>
            </a:br>
            <a:r>
              <a:rPr lang="en-US" sz="1600" dirty="0" smtClean="0">
                <a:solidFill>
                  <a:schemeClr val="accent5"/>
                </a:solidFill>
                <a:latin typeface="Courier10 BT" panose="02070509030505020404" pitchFamily="49" charset="0"/>
              </a:rPr>
              <a:t>RemoteCustom2Proxy</a:t>
            </a:r>
          </a:p>
          <a:p>
            <a:r>
              <a:rPr lang="en-US" dirty="0" smtClean="0"/>
              <a:t>Each proxy is assigned a delegate module. The delegate is the one which actually implements the gate. Typically, the system delegate will use hardware support if available and the custom delegates are software implementations.</a:t>
            </a:r>
          </a:p>
          <a:p>
            <a:pPr marL="274320" lvl="1" indent="0">
              <a:buNone/>
            </a:pPr>
            <a:r>
              <a:rPr lang="en-US" sz="1200" dirty="0" err="1" smtClean="0">
                <a:solidFill>
                  <a:schemeClr val="accent5"/>
                </a:solidFill>
                <a:latin typeface="Courier10 BT" panose="02070509030505020404" pitchFamily="49" charset="0"/>
              </a:rPr>
              <a:t>GateMP</a:t>
            </a:r>
            <a:r>
              <a:rPr lang="en-US" sz="1200" dirty="0" err="1" smtClean="0">
                <a:latin typeface="Courier10 BT" panose="02070509030505020404" pitchFamily="49" charset="0"/>
              </a:rPr>
              <a:t>.RemoteSystemProxy</a:t>
            </a:r>
            <a:r>
              <a:rPr lang="en-US" sz="1200" dirty="0" smtClean="0">
                <a:latin typeface="Courier10 BT" panose="02070509030505020404" pitchFamily="49" charset="0"/>
              </a:rPr>
              <a:t> = </a:t>
            </a:r>
            <a:r>
              <a:rPr lang="en-US" sz="1200" dirty="0" err="1" smtClean="0">
                <a:latin typeface="Courier10 BT" panose="02070509030505020404" pitchFamily="49" charset="0"/>
              </a:rPr>
              <a:t>xdc.useModule</a:t>
            </a:r>
            <a:r>
              <a:rPr lang="en-US" sz="1200" dirty="0" smtClean="0">
                <a:latin typeface="Courier10 BT" panose="02070509030505020404" pitchFamily="49" charset="0"/>
              </a:rPr>
              <a:t>('</a:t>
            </a:r>
            <a:r>
              <a:rPr lang="en-US" sz="1200" dirty="0" err="1" smtClean="0">
                <a:solidFill>
                  <a:srgbClr val="0B8000"/>
                </a:solidFill>
                <a:latin typeface="Courier10 BT" panose="02070509030505020404" pitchFamily="49" charset="0"/>
              </a:rPr>
              <a:t>ti.sdo.ipc.gates.GateHWSpinlock</a:t>
            </a:r>
            <a:r>
              <a:rPr lang="en-US" sz="1200" dirty="0" smtClean="0">
                <a:latin typeface="Courier10 BT" panose="02070509030505020404" pitchFamily="49" charset="0"/>
              </a:rPr>
              <a:t>');</a:t>
            </a:r>
            <a:br>
              <a:rPr lang="en-US" sz="1200" dirty="0" smtClean="0">
                <a:latin typeface="Courier10 BT" panose="02070509030505020404" pitchFamily="49" charset="0"/>
              </a:rPr>
            </a:br>
            <a:r>
              <a:rPr lang="en-US" sz="1200" dirty="0" smtClean="0">
                <a:solidFill>
                  <a:schemeClr val="accent5"/>
                </a:solidFill>
                <a:latin typeface="Courier10 BT" panose="02070509030505020404" pitchFamily="49" charset="0"/>
              </a:rPr>
              <a:t>GateMP</a:t>
            </a:r>
            <a:r>
              <a:rPr lang="en-US" sz="1200" dirty="0" smtClean="0">
                <a:latin typeface="Courier10 BT" panose="02070509030505020404" pitchFamily="49" charset="0"/>
              </a:rPr>
              <a:t>.RemoteCustom1Proxy = </a:t>
            </a:r>
            <a:r>
              <a:rPr lang="en-US" sz="1200" dirty="0" err="1" smtClean="0">
                <a:latin typeface="Courier10 BT" panose="02070509030505020404" pitchFamily="49" charset="0"/>
              </a:rPr>
              <a:t>xdc.useModule</a:t>
            </a:r>
            <a:r>
              <a:rPr lang="en-US" sz="1200" dirty="0" smtClean="0">
                <a:latin typeface="Courier10 BT" panose="02070509030505020404" pitchFamily="49" charset="0"/>
              </a:rPr>
              <a:t>('</a:t>
            </a:r>
            <a:r>
              <a:rPr lang="en-US" sz="1200" dirty="0" err="1" smtClean="0">
                <a:solidFill>
                  <a:srgbClr val="0B8000"/>
                </a:solidFill>
                <a:latin typeface="Courier10 BT" panose="02070509030505020404" pitchFamily="49" charset="0"/>
              </a:rPr>
              <a:t>ti.sdo.ipc.gates.GatePeterson</a:t>
            </a:r>
            <a:r>
              <a:rPr lang="en-US" sz="1200" dirty="0" smtClean="0">
                <a:latin typeface="Courier10 BT" panose="02070509030505020404" pitchFamily="49" charset="0"/>
              </a:rPr>
              <a:t>');</a:t>
            </a:r>
            <a:br>
              <a:rPr lang="en-US" sz="1200" dirty="0" smtClean="0">
                <a:latin typeface="Courier10 BT" panose="02070509030505020404" pitchFamily="49" charset="0"/>
              </a:rPr>
            </a:br>
            <a:r>
              <a:rPr lang="en-US" sz="1200" dirty="0" smtClean="0">
                <a:solidFill>
                  <a:schemeClr val="accent5"/>
                </a:solidFill>
                <a:latin typeface="Courier10 BT" panose="02070509030505020404" pitchFamily="49" charset="0"/>
              </a:rPr>
              <a:t>GateMP</a:t>
            </a:r>
            <a:r>
              <a:rPr lang="en-US" sz="1200" dirty="0" smtClean="0">
                <a:latin typeface="Courier10 BT" panose="02070509030505020404" pitchFamily="49" charset="0"/>
              </a:rPr>
              <a:t>.RemoteCustom2Proxy = </a:t>
            </a:r>
            <a:r>
              <a:rPr lang="en-US" sz="1200" dirty="0" err="1" smtClean="0">
                <a:latin typeface="Courier10 BT" panose="02070509030505020404" pitchFamily="49" charset="0"/>
              </a:rPr>
              <a:t>xdc.useModule</a:t>
            </a:r>
            <a:r>
              <a:rPr lang="en-US" sz="1200" dirty="0" smtClean="0">
                <a:latin typeface="Courier10 BT" panose="02070509030505020404" pitchFamily="49" charset="0"/>
              </a:rPr>
              <a:t>('</a:t>
            </a:r>
            <a:r>
              <a:rPr lang="en-US" sz="1200" dirty="0" err="1" smtClean="0">
                <a:solidFill>
                  <a:srgbClr val="0B8000"/>
                </a:solidFill>
                <a:latin typeface="Courier10 BT" panose="02070509030505020404" pitchFamily="49" charset="0"/>
              </a:rPr>
              <a:t>ti.sdo.ipc.gates.GateMPSupportNull</a:t>
            </a:r>
            <a:r>
              <a:rPr lang="en-US" sz="1200" dirty="0" smtClean="0">
                <a:latin typeface="Courier10 BT" panose="02070509030505020404" pitchFamily="49" charset="0"/>
              </a:rPr>
              <a:t>');</a:t>
            </a:r>
            <a:endParaRPr lang="en-US" sz="1400" dirty="0" smtClean="0">
              <a:latin typeface="Courier10 BT" panose="02070509030505020404" pitchFamily="49" charset="0"/>
            </a:endParaRPr>
          </a:p>
          <a:p>
            <a:r>
              <a:rPr lang="en-US" dirty="0"/>
              <a:t>Note: </a:t>
            </a:r>
            <a:r>
              <a:rPr lang="en-US" dirty="0" err="1"/>
              <a:t>GatePeterson</a:t>
            </a:r>
            <a:r>
              <a:rPr lang="en-US" dirty="0"/>
              <a:t> works for only two clients. Use </a:t>
            </a:r>
            <a:r>
              <a:rPr lang="en-US" dirty="0" err="1"/>
              <a:t>GatePetersonN</a:t>
            </a:r>
            <a:r>
              <a:rPr lang="en-US" dirty="0"/>
              <a:t> for three or more clients</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83</a:t>
            </a:fld>
            <a:endParaRPr lang="en-US" dirty="0"/>
          </a:p>
        </p:txBody>
      </p:sp>
    </p:spTree>
    <p:extLst>
      <p:ext uri="{BB962C8B-B14F-4D97-AF65-F5344CB8AC3E}">
        <p14:creationId xmlns:p14="http://schemas.microsoft.com/office/powerpoint/2010/main" val="31088118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GateMP Configuration</a:t>
            </a:r>
            <a:endParaRPr lang="en-US" dirty="0"/>
          </a:p>
        </p:txBody>
      </p:sp>
      <p:sp>
        <p:nvSpPr>
          <p:cNvPr id="2" name="Content Placeholder 1"/>
          <p:cNvSpPr>
            <a:spLocks noGrp="1"/>
          </p:cNvSpPr>
          <p:nvPr>
            <p:ph idx="1"/>
          </p:nvPr>
        </p:nvSpPr>
        <p:spPr/>
        <p:txBody>
          <a:bodyPr/>
          <a:lstStyle/>
          <a:p>
            <a:r>
              <a:rPr lang="en-US" dirty="0" smtClean="0"/>
              <a:t>The hardware spinlocks are reused as </a:t>
            </a:r>
            <a:r>
              <a:rPr lang="en-US" dirty="0" err="1" smtClean="0"/>
              <a:t>GateMP</a:t>
            </a:r>
            <a:r>
              <a:rPr lang="en-US" dirty="0" smtClean="0"/>
              <a:t> instances are deleted and re-created.</a:t>
            </a:r>
          </a:p>
          <a:p>
            <a:r>
              <a:rPr lang="en-US" dirty="0" smtClean="0"/>
              <a:t>When creating a </a:t>
            </a:r>
            <a:r>
              <a:rPr lang="en-US" dirty="0" err="1" smtClean="0"/>
              <a:t>GateMP</a:t>
            </a:r>
            <a:r>
              <a:rPr lang="en-US" dirty="0" smtClean="0"/>
              <a:t> instance, the </a:t>
            </a:r>
            <a:r>
              <a:rPr lang="en-US" dirty="0" err="1" smtClean="0"/>
              <a:t>remoteProtect</a:t>
            </a:r>
            <a:r>
              <a:rPr lang="en-US" dirty="0" smtClean="0"/>
              <a:t> create parameter specifies which proxy to use.</a:t>
            </a:r>
          </a:p>
          <a:p>
            <a:pPr marL="274320" lvl="1" indent="0">
              <a:spcBef>
                <a:spcPts val="1200"/>
              </a:spcBef>
              <a:buNone/>
            </a:pPr>
            <a:r>
              <a:rPr lang="en-US" sz="1600" dirty="0" smtClean="0">
                <a:latin typeface="Courier10 BT" panose="02070509030505020404" pitchFamily="49" charset="0"/>
              </a:rPr>
              <a:t>#include &lt;ti/</a:t>
            </a:r>
            <a:r>
              <a:rPr lang="en-US" sz="1600" dirty="0" err="1" smtClean="0">
                <a:latin typeface="Courier10 BT" panose="02070509030505020404" pitchFamily="49" charset="0"/>
              </a:rPr>
              <a:t>ipc</a:t>
            </a:r>
            <a:r>
              <a:rPr lang="en-US" sz="1600" dirty="0" smtClean="0">
                <a:latin typeface="Courier10 BT" panose="02070509030505020404" pitchFamily="49" charset="0"/>
              </a:rPr>
              <a:t>/</a:t>
            </a:r>
            <a:r>
              <a:rPr lang="en-US" sz="1600" dirty="0" err="1" smtClean="0">
                <a:latin typeface="Courier10 BT" panose="02070509030505020404" pitchFamily="49" charset="0"/>
              </a:rPr>
              <a:t>GateMP.h</a:t>
            </a:r>
            <a:r>
              <a:rPr lang="en-US" sz="1600" dirty="0" smtClean="0">
                <a:latin typeface="Courier10 BT" panose="02070509030505020404" pitchFamily="49" charset="0"/>
              </a:rPr>
              <a:t>&gt;</a:t>
            </a:r>
            <a:br>
              <a:rPr lang="en-US" sz="1600" dirty="0" smtClean="0">
                <a:latin typeface="Courier10 BT" panose="02070509030505020404" pitchFamily="49" charset="0"/>
              </a:rPr>
            </a:br>
            <a:r>
              <a:rPr lang="en-US" sz="1600" dirty="0" smtClean="0">
                <a:latin typeface="Courier10 BT" panose="02070509030505020404" pitchFamily="49" charset="0"/>
              </a:rPr>
              <a:t/>
            </a:r>
            <a:br>
              <a:rPr lang="en-US" sz="1600" dirty="0" smtClean="0">
                <a:latin typeface="Courier10 BT" panose="02070509030505020404" pitchFamily="49" charset="0"/>
              </a:rPr>
            </a:br>
            <a:r>
              <a:rPr lang="en-US" sz="1600" dirty="0" err="1" smtClean="0">
                <a:latin typeface="Courier10 BT" panose="02070509030505020404" pitchFamily="49" charset="0"/>
              </a:rPr>
              <a:t>GateMP_Params</a:t>
            </a:r>
            <a:r>
              <a:rPr lang="en-US" sz="1600" dirty="0" smtClean="0">
                <a:latin typeface="Courier10 BT" panose="02070509030505020404" pitchFamily="49" charset="0"/>
              </a:rPr>
              <a:t> </a:t>
            </a:r>
            <a:r>
              <a:rPr lang="en-US" sz="1600" dirty="0" err="1" smtClean="0">
                <a:latin typeface="Courier10 BT" panose="02070509030505020404" pitchFamily="49" charset="0"/>
              </a:rPr>
              <a:t>params</a:t>
            </a:r>
            <a:r>
              <a:rPr lang="en-US" sz="1600" dirty="0" smtClean="0">
                <a:latin typeface="Courier10 BT" panose="02070509030505020404" pitchFamily="49" charset="0"/>
              </a:rPr>
              <a:t>;</a:t>
            </a:r>
            <a:br>
              <a:rPr lang="en-US" sz="1600" dirty="0" smtClean="0">
                <a:latin typeface="Courier10 BT" panose="02070509030505020404" pitchFamily="49" charset="0"/>
              </a:rPr>
            </a:br>
            <a:r>
              <a:rPr lang="en-US" sz="1600" dirty="0" err="1" smtClean="0">
                <a:latin typeface="Courier10 BT" panose="02070509030505020404" pitchFamily="49" charset="0"/>
              </a:rPr>
              <a:t>GateM_Handle</a:t>
            </a:r>
            <a:r>
              <a:rPr lang="en-US" sz="1600" dirty="0" smtClean="0">
                <a:latin typeface="Courier10 BT" panose="02070509030505020404" pitchFamily="49" charset="0"/>
              </a:rPr>
              <a:t> gate;</a:t>
            </a:r>
            <a:br>
              <a:rPr lang="en-US" sz="1600" dirty="0" smtClean="0">
                <a:latin typeface="Courier10 BT" panose="02070509030505020404" pitchFamily="49" charset="0"/>
              </a:rPr>
            </a:br>
            <a:r>
              <a:rPr lang="en-US" sz="1600" dirty="0" err="1" smtClean="0">
                <a:solidFill>
                  <a:schemeClr val="accent5"/>
                </a:solidFill>
                <a:latin typeface="Courier10 BT" panose="02070509030505020404" pitchFamily="49" charset="0"/>
              </a:rPr>
              <a:t>GateMP_Params_init</a:t>
            </a:r>
            <a:r>
              <a:rPr lang="en-US" sz="1600" dirty="0" smtClean="0">
                <a:latin typeface="Courier10 BT" panose="02070509030505020404" pitchFamily="49" charset="0"/>
              </a:rPr>
              <a:t>(&amp;</a:t>
            </a:r>
            <a:r>
              <a:rPr lang="en-US" sz="1600" dirty="0" err="1" smtClean="0">
                <a:latin typeface="Courier10 BT" panose="02070509030505020404" pitchFamily="49" charset="0"/>
              </a:rPr>
              <a:t>params</a:t>
            </a:r>
            <a:r>
              <a:rPr lang="en-US" sz="1600" dirty="0" smtClean="0">
                <a:latin typeface="Courier10 BT" panose="02070509030505020404" pitchFamily="49" charset="0"/>
              </a:rPr>
              <a:t>);</a:t>
            </a:r>
            <a:br>
              <a:rPr lang="en-US" sz="1600" dirty="0" smtClean="0">
                <a:latin typeface="Courier10 BT" panose="02070509030505020404" pitchFamily="49" charset="0"/>
              </a:rPr>
            </a:br>
            <a:r>
              <a:rPr lang="en-US" sz="1600" dirty="0" smtClean="0">
                <a:latin typeface="Courier10 BT" panose="02070509030505020404" pitchFamily="49" charset="0"/>
              </a:rPr>
              <a:t>params.name = "</a:t>
            </a:r>
            <a:r>
              <a:rPr lang="en-US" sz="1600" dirty="0" err="1" smtClean="0">
                <a:solidFill>
                  <a:srgbClr val="0B8000"/>
                </a:solidFill>
                <a:latin typeface="Courier10 BT" panose="02070509030505020404" pitchFamily="49" charset="0"/>
              </a:rPr>
              <a:t>BufGate</a:t>
            </a:r>
            <a:r>
              <a:rPr lang="en-US" sz="1600" dirty="0" smtClean="0">
                <a:latin typeface="Courier10 BT" panose="02070509030505020404" pitchFamily="49" charset="0"/>
              </a:rPr>
              <a:t>";</a:t>
            </a:r>
            <a:br>
              <a:rPr lang="en-US" sz="1600" dirty="0" smtClean="0">
                <a:latin typeface="Courier10 BT" panose="02070509030505020404" pitchFamily="49" charset="0"/>
              </a:rPr>
            </a:br>
            <a:r>
              <a:rPr lang="en-US" sz="1600" dirty="0" err="1" smtClean="0">
                <a:latin typeface="Courier10 BT" panose="02070509030505020404" pitchFamily="49" charset="0"/>
              </a:rPr>
              <a:t>params.remoteProtect</a:t>
            </a:r>
            <a:r>
              <a:rPr lang="en-US" sz="1600" dirty="0" smtClean="0">
                <a:latin typeface="Courier10 BT" panose="02070509030505020404" pitchFamily="49" charset="0"/>
              </a:rPr>
              <a:t> = GateMP_RemoteProtect_CUSTOM1;</a:t>
            </a:r>
            <a:br>
              <a:rPr lang="en-US" sz="1600" dirty="0" smtClean="0">
                <a:latin typeface="Courier10 BT" panose="02070509030505020404" pitchFamily="49" charset="0"/>
              </a:rPr>
            </a:br>
            <a:r>
              <a:rPr lang="en-US" sz="1600" dirty="0" smtClean="0">
                <a:latin typeface="Courier10 BT" panose="02070509030505020404" pitchFamily="49" charset="0"/>
              </a:rPr>
              <a:t>gate = </a:t>
            </a:r>
            <a:r>
              <a:rPr lang="en-US" sz="1600" dirty="0" err="1" smtClean="0">
                <a:solidFill>
                  <a:schemeClr val="accent5"/>
                </a:solidFill>
                <a:latin typeface="Courier10 BT" panose="02070509030505020404" pitchFamily="49" charset="0"/>
              </a:rPr>
              <a:t>GateMP_create</a:t>
            </a:r>
            <a:r>
              <a:rPr lang="en-US" sz="1600" dirty="0" smtClean="0">
                <a:latin typeface="Courier10 BT" panose="02070509030505020404" pitchFamily="49" charset="0"/>
              </a:rPr>
              <a:t>(&amp;</a:t>
            </a:r>
            <a:r>
              <a:rPr lang="en-US" sz="1600" dirty="0" err="1" smtClean="0">
                <a:latin typeface="Courier10 BT" panose="02070509030505020404" pitchFamily="49" charset="0"/>
              </a:rPr>
              <a:t>params</a:t>
            </a:r>
            <a:r>
              <a:rPr lang="en-US" sz="1600" dirty="0" smtClean="0">
                <a:latin typeface="Courier10 BT" panose="02070509030505020404" pitchFamily="49" charset="0"/>
              </a:rPr>
              <a:t>);</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84</a:t>
            </a:fld>
            <a:endParaRPr lang="en-US" dirty="0"/>
          </a:p>
        </p:txBody>
      </p:sp>
    </p:spTree>
    <p:extLst>
      <p:ext uri="{BB962C8B-B14F-4D97-AF65-F5344CB8AC3E}">
        <p14:creationId xmlns:p14="http://schemas.microsoft.com/office/powerpoint/2010/main" val="369790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GateMP Configuration</a:t>
            </a:r>
            <a:endParaRPr lang="en-US" dirty="0"/>
          </a:p>
        </p:txBody>
      </p:sp>
      <p:sp>
        <p:nvSpPr>
          <p:cNvPr id="2" name="Content Placeholder 1"/>
          <p:cNvSpPr>
            <a:spLocks noGrp="1"/>
          </p:cNvSpPr>
          <p:nvPr>
            <p:ph idx="1"/>
          </p:nvPr>
        </p:nvSpPr>
        <p:spPr/>
        <p:txBody>
          <a:bodyPr/>
          <a:lstStyle/>
          <a:p>
            <a:r>
              <a:rPr lang="en-US" dirty="0" smtClean="0"/>
              <a:t>On Vayu, </a:t>
            </a:r>
            <a:r>
              <a:rPr lang="en-US" dirty="0" err="1" smtClean="0"/>
              <a:t>GateHWSpinlock</a:t>
            </a:r>
            <a:r>
              <a:rPr lang="en-US" dirty="0" smtClean="0"/>
              <a:t> is the default remote system delegate. It has a </a:t>
            </a:r>
            <a:r>
              <a:rPr lang="en-US" dirty="0" err="1" smtClean="0"/>
              <a:t>config</a:t>
            </a:r>
            <a:r>
              <a:rPr lang="en-US" dirty="0" smtClean="0"/>
              <a:t> parameter for specifying the base address of the hardware spin locks. It does not have a default value because it is set internally based on the device. You can override the default by setting it in your </a:t>
            </a:r>
            <a:r>
              <a:rPr lang="en-US" dirty="0" err="1" smtClean="0"/>
              <a:t>config</a:t>
            </a:r>
            <a:r>
              <a:rPr lang="en-US" dirty="0" smtClean="0"/>
              <a:t> script.</a:t>
            </a:r>
          </a:p>
          <a:p>
            <a:pPr marL="274320" lvl="1" indent="0">
              <a:spcBef>
                <a:spcPts val="600"/>
              </a:spcBef>
              <a:buNone/>
            </a:pPr>
            <a:r>
              <a:rPr lang="en-US" sz="1400" dirty="0" err="1" smtClean="0">
                <a:latin typeface="Courier10 BT" panose="02070509030505020404" pitchFamily="49" charset="0"/>
              </a:rPr>
              <a:t>var</a:t>
            </a:r>
            <a:r>
              <a:rPr lang="en-US" sz="1400" dirty="0" smtClean="0">
                <a:latin typeface="Courier10 BT" panose="02070509030505020404" pitchFamily="49" charset="0"/>
              </a:rPr>
              <a:t> </a:t>
            </a:r>
            <a:r>
              <a:rPr lang="en-US" sz="1400" dirty="0" err="1" smtClean="0">
                <a:solidFill>
                  <a:schemeClr val="accent5"/>
                </a:solidFill>
                <a:latin typeface="Courier10 BT" panose="02070509030505020404" pitchFamily="49" charset="0"/>
              </a:rPr>
              <a:t>GateHWSpinlock</a:t>
            </a:r>
            <a:r>
              <a:rPr lang="en-US" sz="1400" dirty="0" smtClean="0">
                <a:latin typeface="Courier10 BT" panose="02070509030505020404" pitchFamily="49" charset="0"/>
              </a:rPr>
              <a:t> = </a:t>
            </a:r>
            <a:r>
              <a:rPr lang="en-US" sz="1400" dirty="0" err="1" smtClean="0">
                <a:latin typeface="Courier10 BT" panose="02070509030505020404" pitchFamily="49" charset="0"/>
              </a:rPr>
              <a:t>xdc.useModule</a:t>
            </a:r>
            <a:r>
              <a:rPr lang="en-US" sz="1400" dirty="0" smtClean="0">
                <a:latin typeface="Courier10 BT" panose="02070509030505020404" pitchFamily="49" charset="0"/>
              </a:rPr>
              <a:t>(‘</a:t>
            </a:r>
            <a:r>
              <a:rPr lang="en-US" sz="1400" dirty="0" err="1" smtClean="0">
                <a:solidFill>
                  <a:srgbClr val="0B8000"/>
                </a:solidFill>
                <a:latin typeface="Courier10 BT" panose="02070509030505020404" pitchFamily="49" charset="0"/>
              </a:rPr>
              <a:t>ti.sdo.ipc.gates.GateHWSpinlock</a:t>
            </a:r>
            <a:r>
              <a:rPr lang="en-US" sz="1400" dirty="0" smtClean="0">
                <a:latin typeface="Courier10 BT" panose="02070509030505020404" pitchFamily="49" charset="0"/>
              </a:rPr>
              <a:t>’);</a:t>
            </a:r>
            <a:br>
              <a:rPr lang="en-US" sz="1400" dirty="0" smtClean="0">
                <a:latin typeface="Courier10 BT" panose="02070509030505020404" pitchFamily="49" charset="0"/>
              </a:rPr>
            </a:br>
            <a:r>
              <a:rPr lang="en-US" sz="1400" dirty="0" err="1" smtClean="0">
                <a:solidFill>
                  <a:schemeClr val="accent5"/>
                </a:solidFill>
                <a:latin typeface="Courier10 BT" panose="02070509030505020404" pitchFamily="49" charset="0"/>
              </a:rPr>
              <a:t>GateHWSpinlock</a:t>
            </a:r>
            <a:r>
              <a:rPr lang="en-US" sz="1400" dirty="0" err="1" smtClean="0">
                <a:latin typeface="Courier10 BT" panose="02070509030505020404" pitchFamily="49" charset="0"/>
              </a:rPr>
              <a:t>.baseAddr</a:t>
            </a:r>
            <a:r>
              <a:rPr lang="en-US" sz="1400" dirty="0" smtClean="0">
                <a:latin typeface="Courier10 BT" panose="02070509030505020404" pitchFamily="49" charset="0"/>
              </a:rPr>
              <a:t> = 0x4A0F6800;</a:t>
            </a:r>
          </a:p>
          <a:p>
            <a:r>
              <a:rPr lang="en-US" dirty="0" smtClean="0"/>
              <a:t>The number of hardware spinlocks to use is set by an internal </a:t>
            </a:r>
            <a:r>
              <a:rPr lang="en-US" dirty="0" err="1" smtClean="0"/>
              <a:t>config</a:t>
            </a:r>
            <a:r>
              <a:rPr lang="en-US" dirty="0" smtClean="0"/>
              <a:t> parameter (look at the </a:t>
            </a:r>
            <a:r>
              <a:rPr lang="en-US" dirty="0" err="1" smtClean="0"/>
              <a:t>xdc</a:t>
            </a:r>
            <a:r>
              <a:rPr lang="en-US" dirty="0" smtClean="0"/>
              <a:t> file to see this). This is also set internally based on the device. However, it is possible to override this in your </a:t>
            </a:r>
            <a:r>
              <a:rPr lang="en-US" dirty="0" err="1" smtClean="0"/>
              <a:t>config</a:t>
            </a:r>
            <a:r>
              <a:rPr lang="en-US" dirty="0" smtClean="0"/>
              <a:t> script. Warning: this is not a common practice.</a:t>
            </a:r>
          </a:p>
          <a:p>
            <a:pPr marL="274320" lvl="1" indent="0">
              <a:spcBef>
                <a:spcPts val="600"/>
              </a:spcBef>
              <a:buNone/>
            </a:pPr>
            <a:r>
              <a:rPr lang="en-US" sz="1600" dirty="0" err="1" smtClean="0">
                <a:solidFill>
                  <a:schemeClr val="accent5"/>
                </a:solidFill>
                <a:latin typeface="Courier10 BT" panose="02070509030505020404" pitchFamily="49" charset="0"/>
              </a:rPr>
              <a:t>GateHWSpinlock</a:t>
            </a:r>
            <a:r>
              <a:rPr lang="en-US" sz="1600" dirty="0" err="1" smtClean="0">
                <a:latin typeface="Courier10 BT" panose="02070509030505020404" pitchFamily="49" charset="0"/>
              </a:rPr>
              <a:t>.numLocks</a:t>
            </a:r>
            <a:r>
              <a:rPr lang="en-US" sz="1600" dirty="0" smtClean="0">
                <a:latin typeface="Courier10 BT" panose="02070509030505020404" pitchFamily="49" charset="0"/>
              </a:rPr>
              <a:t> = 64;</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85</a:t>
            </a:fld>
            <a:endParaRPr lang="en-US" dirty="0"/>
          </a:p>
        </p:txBody>
      </p:sp>
    </p:spTree>
    <p:extLst>
      <p:ext uri="{BB962C8B-B14F-4D97-AF65-F5344CB8AC3E}">
        <p14:creationId xmlns:p14="http://schemas.microsoft.com/office/powerpoint/2010/main" val="4050273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698371" name="Rectangle 3"/>
          <p:cNvSpPr>
            <a:spLocks noGrp="1" noChangeArrowheads="1"/>
          </p:cNvSpPr>
          <p:nvPr>
            <p:ph idx="1"/>
          </p:nvPr>
        </p:nvSpPr>
        <p:spPr/>
        <p:txBody>
          <a:bodyPr/>
          <a:lstStyle/>
          <a:p>
            <a:r>
              <a:rPr lang="en-US" dirty="0" smtClean="0"/>
              <a:t>Overview</a:t>
            </a:r>
          </a:p>
          <a:p>
            <a:r>
              <a:rPr lang="en-US" dirty="0" smtClean="0"/>
              <a:t>IPC Modules</a:t>
            </a:r>
          </a:p>
          <a:p>
            <a:r>
              <a:rPr lang="en-US" dirty="0" smtClean="0"/>
              <a:t>Configuration</a:t>
            </a:r>
          </a:p>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Scalability</a:t>
            </a:r>
            <a:endParaRPr lang="en-US" dirty="0" smtClean="0"/>
          </a:p>
          <a:p>
            <a:r>
              <a:rPr lang="en-US" dirty="0" smtClean="0"/>
              <a:t>Optimization</a:t>
            </a:r>
          </a:p>
          <a:p>
            <a:r>
              <a:rPr lang="en-US" dirty="0" smtClean="0"/>
              <a:t>Footnotes</a:t>
            </a:r>
          </a:p>
        </p:txBody>
      </p:sp>
      <p:sp>
        <p:nvSpPr>
          <p:cNvPr id="10" name="Footer Placeholder 9"/>
          <p:cNvSpPr>
            <a:spLocks noGrp="1"/>
          </p:cNvSpPr>
          <p:nvPr>
            <p:ph type="ftr" sz="quarter" idx="11"/>
          </p:nvPr>
        </p:nvSpPr>
        <p:spPr/>
        <p:txBody>
          <a:bodyPr/>
          <a:lstStyle/>
          <a:p>
            <a:r>
              <a:rPr lang="en-US" dirty="0"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86</a:t>
            </a:fld>
            <a:endParaRPr lang="en-US" dirty="0"/>
          </a:p>
        </p:txBody>
      </p:sp>
    </p:spTree>
    <p:extLst>
      <p:ext uri="{BB962C8B-B14F-4D97-AF65-F5344CB8AC3E}">
        <p14:creationId xmlns:p14="http://schemas.microsoft.com/office/powerpoint/2010/main" val="3335158989"/>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Scalability</a:t>
            </a:r>
            <a:endParaRPr lang="en-US" dirty="0"/>
          </a:p>
        </p:txBody>
      </p:sp>
      <p:sp>
        <p:nvSpPr>
          <p:cNvPr id="7" name="Content Placeholder 6"/>
          <p:cNvSpPr>
            <a:spLocks noGrp="1"/>
          </p:cNvSpPr>
          <p:nvPr>
            <p:ph idx="1"/>
          </p:nvPr>
        </p:nvSpPr>
        <p:spPr/>
        <p:txBody>
          <a:bodyPr/>
          <a:lstStyle/>
          <a:p>
            <a:r>
              <a:rPr lang="en-US" dirty="0" smtClean="0"/>
              <a:t>IPC scalability allows you to include as little or as many modules as you need.</a:t>
            </a:r>
          </a:p>
          <a:p>
            <a:r>
              <a:rPr lang="en-US" dirty="0" smtClean="0"/>
              <a:t>Scalability allows you to manage the IPC footprint (data and code) contributed to your executable.</a:t>
            </a:r>
          </a:p>
          <a:p>
            <a:r>
              <a:rPr lang="en-US" dirty="0" smtClean="0"/>
              <a:t>Scalability options</a:t>
            </a:r>
          </a:p>
          <a:p>
            <a:pPr lvl="1"/>
            <a:r>
              <a:rPr lang="en-US" dirty="0" smtClean="0"/>
              <a:t>Utilities only</a:t>
            </a:r>
          </a:p>
          <a:p>
            <a:pPr lvl="1"/>
            <a:r>
              <a:rPr lang="en-US" dirty="0" smtClean="0"/>
              <a:t>Notify only</a:t>
            </a:r>
          </a:p>
          <a:p>
            <a:pPr lvl="1"/>
            <a:r>
              <a:rPr lang="en-US" dirty="0" smtClean="0"/>
              <a:t>IPC full</a:t>
            </a:r>
            <a:endParaRPr lang="en-US" dirty="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87</a:t>
            </a:fld>
            <a:endParaRPr lang="en-US" dirty="0"/>
          </a:p>
        </p:txBody>
      </p:sp>
    </p:spTree>
    <p:extLst>
      <p:ext uri="{BB962C8B-B14F-4D97-AF65-F5344CB8AC3E}">
        <p14:creationId xmlns:p14="http://schemas.microsoft.com/office/powerpoint/2010/main" val="8694721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 Utilities only</a:t>
            </a:r>
            <a:endParaRPr lang="en-US" dirty="0"/>
          </a:p>
        </p:txBody>
      </p:sp>
      <p:sp>
        <p:nvSpPr>
          <p:cNvPr id="3" name="Content Placeholder 2"/>
          <p:cNvSpPr>
            <a:spLocks noGrp="1"/>
          </p:cNvSpPr>
          <p:nvPr>
            <p:ph idx="1"/>
          </p:nvPr>
        </p:nvSpPr>
        <p:spPr>
          <a:xfrm>
            <a:off x="457200" y="990600"/>
            <a:ext cx="8305800" cy="4876800"/>
          </a:xfrm>
        </p:spPr>
        <p:txBody>
          <a:bodyPr/>
          <a:lstStyle/>
          <a:p>
            <a:r>
              <a:rPr lang="en-US" dirty="0"/>
              <a:t>Application provides its own IPC framework</a:t>
            </a:r>
            <a:r>
              <a:rPr lang="en-US" dirty="0" smtClean="0"/>
              <a:t>. The </a:t>
            </a:r>
            <a:r>
              <a:rPr lang="en-US" dirty="0" smtClean="0">
                <a:hlinkClick r:id="rId2" action="ppaction://hlinksldjump"/>
              </a:rPr>
              <a:t>utilities </a:t>
            </a:r>
            <a:r>
              <a:rPr lang="en-US" dirty="0" smtClean="0"/>
              <a:t>package provides foundational support.</a:t>
            </a:r>
          </a:p>
          <a:p>
            <a:r>
              <a:rPr lang="en-US" dirty="0" smtClean="0"/>
              <a:t>The application uses only the </a:t>
            </a:r>
            <a:r>
              <a:rPr lang="en-US" dirty="0" err="1" smtClean="0"/>
              <a:t>MultiProc</a:t>
            </a:r>
            <a:r>
              <a:rPr lang="en-US" dirty="0" smtClean="0"/>
              <a:t> module. Do not use the </a:t>
            </a:r>
            <a:r>
              <a:rPr lang="en-US" dirty="0" err="1" smtClean="0"/>
              <a:t>Ipc</a:t>
            </a:r>
            <a:r>
              <a:rPr lang="en-US" dirty="0" smtClean="0"/>
              <a:t> module.</a:t>
            </a:r>
          </a:p>
          <a:p>
            <a:pPr marL="274320" lvl="1" indent="0">
              <a:spcBef>
                <a:spcPts val="600"/>
              </a:spcBef>
              <a:buNone/>
            </a:pPr>
            <a:r>
              <a:rPr lang="en-US" sz="1600" dirty="0" err="1" smtClean="0">
                <a:latin typeface="Courier10 BT" panose="02070509030505020404" pitchFamily="49" charset="0"/>
              </a:rPr>
              <a:t>var</a:t>
            </a:r>
            <a:r>
              <a:rPr lang="en-US" sz="1600" dirty="0" smtClean="0">
                <a:latin typeface="Courier10 BT" panose="02070509030505020404" pitchFamily="49" charset="0"/>
              </a:rPr>
              <a:t> </a:t>
            </a:r>
            <a:r>
              <a:rPr lang="en-US" sz="1600" dirty="0" err="1" smtClean="0">
                <a:solidFill>
                  <a:schemeClr val="accent5"/>
                </a:solidFill>
                <a:latin typeface="Courier10 BT" panose="02070509030505020404" pitchFamily="49" charset="0"/>
              </a:rPr>
              <a:t>MultiProc</a:t>
            </a:r>
            <a:r>
              <a:rPr lang="en-US" sz="1600" dirty="0" smtClean="0">
                <a:latin typeface="Courier10 BT" panose="02070509030505020404" pitchFamily="49" charset="0"/>
              </a:rPr>
              <a:t> = </a:t>
            </a:r>
            <a:r>
              <a:rPr lang="en-US" sz="1600" dirty="0" err="1" smtClean="0">
                <a:latin typeface="Courier10 BT" panose="02070509030505020404" pitchFamily="49" charset="0"/>
              </a:rPr>
              <a:t>xdc.useModule</a:t>
            </a:r>
            <a:r>
              <a:rPr lang="en-US" sz="1600" dirty="0" smtClean="0">
                <a:latin typeface="Courier10 BT" panose="02070509030505020404" pitchFamily="49" charset="0"/>
              </a:rPr>
              <a:t>('</a:t>
            </a:r>
            <a:r>
              <a:rPr lang="en-US" sz="1600" dirty="0" err="1" smtClean="0">
                <a:solidFill>
                  <a:srgbClr val="0B8000"/>
                </a:solidFill>
                <a:latin typeface="Courier10 BT" panose="02070509030505020404" pitchFamily="49" charset="0"/>
              </a:rPr>
              <a:t>ti.sdo.utils.MultiProc</a:t>
            </a:r>
            <a:r>
              <a:rPr lang="en-US" sz="1600" dirty="0">
                <a:latin typeface="Courier10 BT" panose="02070509030505020404" pitchFamily="49" charset="0"/>
              </a:rPr>
              <a:t>'</a:t>
            </a:r>
            <a:r>
              <a:rPr lang="en-US" sz="1600" dirty="0" smtClean="0">
                <a:latin typeface="Courier10 BT" panose="02070509030505020404" pitchFamily="49" charset="0"/>
              </a:rPr>
              <a:t>);</a:t>
            </a:r>
          </a:p>
          <a:p>
            <a:r>
              <a:rPr lang="en-US" dirty="0" smtClean="0"/>
              <a:t>To use the </a:t>
            </a:r>
            <a:r>
              <a:rPr lang="en-US" dirty="0" err="1" smtClean="0"/>
              <a:t>NameServer</a:t>
            </a:r>
            <a:r>
              <a:rPr lang="en-US" dirty="0" smtClean="0"/>
              <a:t> module, application must provide an </a:t>
            </a:r>
            <a:r>
              <a:rPr lang="en-US" dirty="0" err="1" smtClean="0"/>
              <a:t>INameServerRemote</a:t>
            </a:r>
            <a:r>
              <a:rPr lang="en-US" dirty="0" smtClean="0"/>
              <a:t> </a:t>
            </a:r>
            <a:r>
              <a:rPr lang="en-US" dirty="0" err="1" smtClean="0"/>
              <a:t>impementation</a:t>
            </a:r>
            <a:r>
              <a:rPr lang="en-US" dirty="0" smtClean="0"/>
              <a:t>. (Advanced topic.)</a:t>
            </a:r>
          </a:p>
          <a:p>
            <a:pPr marL="274320" lvl="1" indent="0">
              <a:spcBef>
                <a:spcPts val="600"/>
              </a:spcBef>
              <a:buNone/>
            </a:pPr>
            <a:r>
              <a:rPr lang="en-US" sz="1600" dirty="0" err="1" smtClean="0">
                <a:solidFill>
                  <a:schemeClr val="accent5"/>
                </a:solidFill>
                <a:latin typeface="Courier10 BT" panose="02070509030505020404" pitchFamily="49" charset="0"/>
              </a:rPr>
              <a:t>ti.sdo.utils.INameServerRemote</a:t>
            </a:r>
            <a:endParaRPr lang="en-US" sz="1600" dirty="0">
              <a:solidFill>
                <a:schemeClr val="accent5"/>
              </a:solidFill>
              <a:latin typeface="Courier10 BT" panose="02070509030505020404" pitchFamily="49" charset="0"/>
            </a:endParaRP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6" name="Slide Number Placeholder 5"/>
          <p:cNvSpPr>
            <a:spLocks noGrp="1"/>
          </p:cNvSpPr>
          <p:nvPr>
            <p:ph type="sldNum" sz="quarter" idx="12"/>
          </p:nvPr>
        </p:nvSpPr>
        <p:spPr/>
        <p:txBody>
          <a:bodyPr/>
          <a:lstStyle/>
          <a:p>
            <a:fld id="{32420FBA-F1C9-406B-AC6A-9D58B1A624A9}" type="slidenum">
              <a:rPr lang="en-US" smtClean="0"/>
              <a:pPr/>
              <a:t>88</a:t>
            </a:fld>
            <a:endParaRPr lang="en-US" dirty="0"/>
          </a:p>
        </p:txBody>
      </p:sp>
    </p:spTree>
    <p:extLst>
      <p:ext uri="{BB962C8B-B14F-4D97-AF65-F5344CB8AC3E}">
        <p14:creationId xmlns:p14="http://schemas.microsoft.com/office/powerpoint/2010/main" val="8558116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 Notify only</a:t>
            </a:r>
            <a:endParaRPr lang="en-US" dirty="0"/>
          </a:p>
        </p:txBody>
      </p:sp>
      <p:sp>
        <p:nvSpPr>
          <p:cNvPr id="3" name="Content Placeholder 2"/>
          <p:cNvSpPr>
            <a:spLocks noGrp="1"/>
          </p:cNvSpPr>
          <p:nvPr>
            <p:ph idx="1"/>
          </p:nvPr>
        </p:nvSpPr>
        <p:spPr/>
        <p:txBody>
          <a:bodyPr>
            <a:normAutofit/>
          </a:bodyPr>
          <a:lstStyle/>
          <a:p>
            <a:r>
              <a:rPr lang="en-US" dirty="0" smtClean="0"/>
              <a:t>At this scalability level, the Notify and </a:t>
            </a:r>
            <a:r>
              <a:rPr lang="en-US" dirty="0" err="1" smtClean="0"/>
              <a:t>MultiProc</a:t>
            </a:r>
            <a:r>
              <a:rPr lang="en-US" dirty="0" smtClean="0"/>
              <a:t> modules are the only IPC modules used by the application.</a:t>
            </a:r>
          </a:p>
          <a:p>
            <a:r>
              <a:rPr lang="en-US" dirty="0" smtClean="0"/>
              <a:t>Do not use the </a:t>
            </a:r>
            <a:r>
              <a:rPr lang="en-US" dirty="0" err="1" smtClean="0"/>
              <a:t>Ipc</a:t>
            </a:r>
            <a:r>
              <a:rPr lang="en-US" dirty="0" smtClean="0"/>
              <a:t> module. No calls to </a:t>
            </a:r>
            <a:r>
              <a:rPr lang="en-US" dirty="0" err="1" smtClean="0"/>
              <a:t>Ipc_start</a:t>
            </a:r>
            <a:r>
              <a:rPr lang="en-US" dirty="0" smtClean="0"/>
              <a:t> or </a:t>
            </a:r>
            <a:r>
              <a:rPr lang="en-US" dirty="0" err="1" smtClean="0"/>
              <a:t>Ipc_attach</a:t>
            </a:r>
            <a:r>
              <a:rPr lang="en-US" dirty="0" smtClean="0"/>
              <a:t>.</a:t>
            </a:r>
          </a:p>
          <a:p>
            <a:r>
              <a:rPr lang="en-US" dirty="0" smtClean="0"/>
              <a:t>Call </a:t>
            </a:r>
            <a:r>
              <a:rPr lang="en-US" dirty="0" err="1" smtClean="0"/>
              <a:t>Notify_attach</a:t>
            </a:r>
            <a:r>
              <a:rPr lang="en-US" dirty="0" smtClean="0"/>
              <a:t> per transport to enable notify. After this call, the processor is able to receive notify events.</a:t>
            </a:r>
          </a:p>
          <a:p>
            <a:r>
              <a:rPr lang="en-US" dirty="0" smtClean="0"/>
              <a:t>If needed, the application is responsible to "handshake" between sender and listener.</a:t>
            </a:r>
          </a:p>
          <a:p>
            <a:r>
              <a:rPr lang="en-US" dirty="0" smtClean="0"/>
              <a:t>Only supported with notify mailbox driver.</a:t>
            </a:r>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6" name="Slide Number Placeholder 5"/>
          <p:cNvSpPr>
            <a:spLocks noGrp="1"/>
          </p:cNvSpPr>
          <p:nvPr>
            <p:ph type="sldNum" sz="quarter" idx="12"/>
          </p:nvPr>
        </p:nvSpPr>
        <p:spPr/>
        <p:txBody>
          <a:bodyPr/>
          <a:lstStyle/>
          <a:p>
            <a:fld id="{32420FBA-F1C9-406B-AC6A-9D58B1A624A9}" type="slidenum">
              <a:rPr lang="en-US" smtClean="0"/>
              <a:pPr/>
              <a:t>89</a:t>
            </a:fld>
            <a:endParaRPr lang="en-US" dirty="0"/>
          </a:p>
        </p:txBody>
      </p:sp>
    </p:spTree>
    <p:extLst>
      <p:ext uri="{BB962C8B-B14F-4D97-AF65-F5344CB8AC3E}">
        <p14:creationId xmlns:p14="http://schemas.microsoft.com/office/powerpoint/2010/main" val="2137673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p:txBody>
          <a:bodyPr>
            <a:normAutofit/>
          </a:bodyPr>
          <a:lstStyle/>
          <a:p>
            <a:r>
              <a:rPr lang="en-US" dirty="0" smtClean="0"/>
              <a:t>Overview</a:t>
            </a:r>
            <a:endParaRPr lang="en-US" sz="1000" dirty="0">
              <a:solidFill>
                <a:schemeClr val="bg1"/>
              </a:solidFill>
              <a:latin typeface="+mn-lt"/>
            </a:endParaRPr>
          </a:p>
        </p:txBody>
      </p:sp>
      <p:sp>
        <p:nvSpPr>
          <p:cNvPr id="990211" name="Rectangle 3"/>
          <p:cNvSpPr>
            <a:spLocks noGrp="1" noChangeArrowheads="1"/>
          </p:cNvSpPr>
          <p:nvPr>
            <p:ph idx="1"/>
          </p:nvPr>
        </p:nvSpPr>
        <p:spPr/>
        <p:txBody>
          <a:bodyPr>
            <a:normAutofit/>
          </a:bodyPr>
          <a:lstStyle/>
          <a:p>
            <a:r>
              <a:rPr lang="en-US" dirty="0" smtClean="0"/>
              <a:t>Cache Management</a:t>
            </a:r>
          </a:p>
          <a:p>
            <a:pPr lvl="1"/>
            <a:r>
              <a:rPr lang="en-US" dirty="0" smtClean="0"/>
              <a:t>Cache </a:t>
            </a:r>
            <a:r>
              <a:rPr lang="en-US" dirty="0"/>
              <a:t>coherency </a:t>
            </a:r>
            <a:r>
              <a:rPr lang="en-US" dirty="0" smtClean="0"/>
              <a:t>operations are performed </a:t>
            </a:r>
            <a:r>
              <a:rPr lang="en-US" dirty="0"/>
              <a:t>by the module when shared state is accessed/modified</a:t>
            </a:r>
          </a:p>
          <a:p>
            <a:pPr lvl="1"/>
            <a:r>
              <a:rPr lang="en-US" dirty="0"/>
              <a:t>Shared </a:t>
            </a:r>
            <a:r>
              <a:rPr lang="en-US" dirty="0" smtClean="0"/>
              <a:t>data </a:t>
            </a:r>
            <a:r>
              <a:rPr lang="en-US" dirty="0"/>
              <a:t>is </a:t>
            </a:r>
            <a:r>
              <a:rPr lang="en-US" dirty="0" smtClean="0"/>
              <a:t>padded to prevent sharing cache line with other data</a:t>
            </a:r>
          </a:p>
          <a:p>
            <a:endParaRPr lang="en-US" dirty="0"/>
          </a:p>
          <a:p>
            <a:r>
              <a:rPr lang="en-US" dirty="0" smtClean="0"/>
              <a:t>Data Protection</a:t>
            </a:r>
          </a:p>
          <a:p>
            <a:pPr lvl="1"/>
            <a:r>
              <a:rPr lang="en-US" dirty="0" smtClean="0"/>
              <a:t>Shared data </a:t>
            </a:r>
            <a:r>
              <a:rPr lang="en-US" dirty="0"/>
              <a:t>is protected by a multi-processor </a:t>
            </a:r>
            <a:r>
              <a:rPr lang="en-US" dirty="0" smtClean="0"/>
              <a:t>gate when accessed/modified</a:t>
            </a:r>
            <a:endParaRPr lang="en-US" dirty="0"/>
          </a:p>
        </p:txBody>
      </p:sp>
      <p:sp>
        <p:nvSpPr>
          <p:cNvPr id="5" name="Footer Placeholder 4"/>
          <p:cNvSpPr>
            <a:spLocks noGrp="1"/>
          </p:cNvSpPr>
          <p:nvPr>
            <p:ph type="ftr" sz="quarter" idx="11"/>
          </p:nvPr>
        </p:nvSpPr>
        <p:spPr/>
        <p:txBody>
          <a:bodyPr/>
          <a:lstStyle/>
          <a:p>
            <a:r>
              <a:rPr lang="en-US" smtClean="0"/>
              <a:t>IPC 3.30</a:t>
            </a:r>
            <a:endParaRPr lang="en-US" dirty="0"/>
          </a:p>
        </p:txBody>
      </p:sp>
      <p:sp>
        <p:nvSpPr>
          <p:cNvPr id="2" name="Slide Number Placeholder 1"/>
          <p:cNvSpPr>
            <a:spLocks noGrp="1"/>
          </p:cNvSpPr>
          <p:nvPr>
            <p:ph type="sldNum" sz="quarter" idx="12"/>
          </p:nvPr>
        </p:nvSpPr>
        <p:spPr/>
        <p:txBody>
          <a:bodyPr/>
          <a:lstStyle/>
          <a:p>
            <a:fld id="{32420FBA-F1C9-406B-AC6A-9D58B1A624A9}" type="slidenum">
              <a:rPr lang="en-US" smtClean="0"/>
              <a:pPr/>
              <a:t>9</a:t>
            </a:fld>
            <a:endParaRPr lang="en-US" dirty="0"/>
          </a:p>
        </p:txBody>
      </p:sp>
    </p:spTree>
    <p:extLst>
      <p:ext uri="{BB962C8B-B14F-4D97-AF65-F5344CB8AC3E}">
        <p14:creationId xmlns:p14="http://schemas.microsoft.com/office/powerpoint/2010/main" val="25162167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 Notify only</a:t>
            </a:r>
            <a:endParaRPr lang="en-US" dirty="0"/>
          </a:p>
        </p:txBody>
      </p:sp>
      <p:sp>
        <p:nvSpPr>
          <p:cNvPr id="3" name="Content Placeholder 2"/>
          <p:cNvSpPr>
            <a:spLocks noGrp="1"/>
          </p:cNvSpPr>
          <p:nvPr>
            <p:ph idx="1"/>
          </p:nvPr>
        </p:nvSpPr>
        <p:spPr/>
        <p:txBody>
          <a:bodyPr/>
          <a:lstStyle/>
          <a:p>
            <a:r>
              <a:rPr lang="en-US" dirty="0"/>
              <a:t>Notify only configuration</a:t>
            </a:r>
          </a:p>
          <a:p>
            <a:pPr marL="274320" lvl="1" indent="0">
              <a:spcBef>
                <a:spcPts val="600"/>
              </a:spcBef>
              <a:buNone/>
            </a:pPr>
            <a:r>
              <a:rPr lang="en-US" sz="1600" dirty="0" err="1">
                <a:latin typeface="Courier10 BT" panose="02070509030505020404" pitchFamily="49" charset="0"/>
              </a:rPr>
              <a:t>var</a:t>
            </a:r>
            <a:r>
              <a:rPr lang="en-US" sz="1600" dirty="0">
                <a:latin typeface="Courier10 BT" panose="02070509030505020404" pitchFamily="49" charset="0"/>
              </a:rPr>
              <a:t> </a:t>
            </a:r>
            <a:r>
              <a:rPr lang="en-US" sz="1600" dirty="0" err="1">
                <a:solidFill>
                  <a:schemeClr val="accent5"/>
                </a:solidFill>
                <a:latin typeface="Courier10 BT" panose="02070509030505020404" pitchFamily="49" charset="0"/>
              </a:rPr>
              <a:t>MultiProc</a:t>
            </a:r>
            <a:r>
              <a:rPr lang="en-US" sz="1600" dirty="0">
                <a:latin typeface="Courier10 BT" panose="02070509030505020404" pitchFamily="49" charset="0"/>
              </a:rPr>
              <a:t> = </a:t>
            </a:r>
            <a:r>
              <a:rPr lang="en-US" sz="1600" dirty="0" err="1">
                <a:latin typeface="Courier10 BT" panose="02070509030505020404" pitchFamily="49" charset="0"/>
              </a:rPr>
              <a:t>xdc.useModule</a:t>
            </a:r>
            <a:r>
              <a:rPr lang="en-US" sz="1600" dirty="0">
                <a:latin typeface="Courier10 BT" panose="02070509030505020404" pitchFamily="49" charset="0"/>
              </a:rPr>
              <a:t>('</a:t>
            </a:r>
            <a:r>
              <a:rPr lang="en-US" sz="1600" dirty="0" err="1">
                <a:solidFill>
                  <a:srgbClr val="0B8000"/>
                </a:solidFill>
                <a:latin typeface="Courier10 BT" panose="02070509030505020404" pitchFamily="49" charset="0"/>
              </a:rPr>
              <a:t>ti.sdo.utils.MultiProc</a:t>
            </a:r>
            <a:r>
              <a:rPr lang="en-US" sz="1600" dirty="0">
                <a:latin typeface="Courier10 BT" panose="02070509030505020404" pitchFamily="49" charset="0"/>
              </a:rPr>
              <a:t>');</a:t>
            </a:r>
            <a:br>
              <a:rPr lang="en-US" sz="1600" dirty="0">
                <a:latin typeface="Courier10 BT" panose="02070509030505020404" pitchFamily="49" charset="0"/>
              </a:rPr>
            </a:br>
            <a:r>
              <a:rPr lang="en-US" sz="1600" dirty="0" err="1">
                <a:latin typeface="Courier10 BT" panose="02070509030505020404" pitchFamily="49" charset="0"/>
              </a:rPr>
              <a:t>var</a:t>
            </a:r>
            <a:r>
              <a:rPr lang="en-US" sz="1600" dirty="0">
                <a:latin typeface="Courier10 BT" panose="02070509030505020404" pitchFamily="49" charset="0"/>
              </a:rPr>
              <a:t> </a:t>
            </a:r>
            <a:r>
              <a:rPr lang="en-US" sz="1600" dirty="0">
                <a:solidFill>
                  <a:schemeClr val="accent5"/>
                </a:solidFill>
                <a:latin typeface="Courier10 BT" panose="02070509030505020404" pitchFamily="49" charset="0"/>
              </a:rPr>
              <a:t>Notify</a:t>
            </a:r>
            <a:r>
              <a:rPr lang="en-US" sz="1600" dirty="0">
                <a:latin typeface="Courier10 BT" panose="02070509030505020404" pitchFamily="49" charset="0"/>
              </a:rPr>
              <a:t> = </a:t>
            </a:r>
            <a:r>
              <a:rPr lang="en-US" sz="1600" dirty="0" err="1">
                <a:latin typeface="Courier10 BT" panose="02070509030505020404" pitchFamily="49" charset="0"/>
              </a:rPr>
              <a:t>xdc.useModule</a:t>
            </a:r>
            <a:r>
              <a:rPr lang="en-US" sz="1600" dirty="0">
                <a:latin typeface="Courier10 BT" panose="02070509030505020404" pitchFamily="49" charset="0"/>
              </a:rPr>
              <a:t>('</a:t>
            </a:r>
            <a:r>
              <a:rPr lang="en-US" sz="1600" dirty="0" err="1">
                <a:solidFill>
                  <a:srgbClr val="0B8000"/>
                </a:solidFill>
                <a:latin typeface="Courier10 BT" panose="02070509030505020404" pitchFamily="49" charset="0"/>
              </a:rPr>
              <a:t>ti.sdo.ipc.Notify</a:t>
            </a:r>
            <a:r>
              <a:rPr lang="en-US" sz="1600" dirty="0" smtClean="0">
                <a:latin typeface="Courier10 BT" panose="02070509030505020404" pitchFamily="49" charset="0"/>
              </a:rPr>
              <a:t>');</a:t>
            </a:r>
          </a:p>
          <a:p>
            <a:r>
              <a:rPr lang="en-US" dirty="0" smtClean="0"/>
              <a:t>Notify attach example</a:t>
            </a:r>
          </a:p>
          <a:p>
            <a:pPr marL="274320" lvl="1" indent="0">
              <a:spcBef>
                <a:spcPts val="600"/>
              </a:spcBef>
              <a:buNone/>
            </a:pPr>
            <a:r>
              <a:rPr lang="en-US" sz="1600" dirty="0" smtClean="0">
                <a:latin typeface="Courier10 BT" panose="02070509030505020404" pitchFamily="49" charset="0"/>
              </a:rPr>
              <a:t>#include &lt;ti/</a:t>
            </a:r>
            <a:r>
              <a:rPr lang="en-US" sz="1600" dirty="0" err="1" smtClean="0">
                <a:latin typeface="Courier10 BT" panose="02070509030505020404" pitchFamily="49" charset="0"/>
              </a:rPr>
              <a:t>sdo</a:t>
            </a:r>
            <a:r>
              <a:rPr lang="en-US" sz="1600" dirty="0" smtClean="0">
                <a:latin typeface="Courier10 BT" panose="02070509030505020404" pitchFamily="49" charset="0"/>
              </a:rPr>
              <a:t>/</a:t>
            </a:r>
            <a:r>
              <a:rPr lang="en-US" sz="1600" dirty="0" err="1" smtClean="0">
                <a:latin typeface="Courier10 BT" panose="02070509030505020404" pitchFamily="49" charset="0"/>
              </a:rPr>
              <a:t>ipc</a:t>
            </a:r>
            <a:r>
              <a:rPr lang="en-US" sz="1600" dirty="0" smtClean="0">
                <a:latin typeface="Courier10 BT" panose="02070509030505020404" pitchFamily="49" charset="0"/>
              </a:rPr>
              <a:t>/</a:t>
            </a:r>
            <a:r>
              <a:rPr lang="en-US" sz="1600" dirty="0" err="1" smtClean="0">
                <a:latin typeface="Courier10 BT" panose="02070509030505020404" pitchFamily="49" charset="0"/>
              </a:rPr>
              <a:t>Notify.h</a:t>
            </a:r>
            <a:r>
              <a:rPr lang="en-US" sz="1600" dirty="0" smtClean="0">
                <a:latin typeface="Courier10 BT" panose="02070509030505020404" pitchFamily="49" charset="0"/>
              </a:rPr>
              <a:t>&gt;</a:t>
            </a:r>
            <a:br>
              <a:rPr lang="en-US" sz="1600" dirty="0" smtClean="0">
                <a:latin typeface="Courier10 BT" panose="02070509030505020404" pitchFamily="49" charset="0"/>
              </a:rPr>
            </a:br>
            <a:r>
              <a:rPr lang="en-US" sz="1600" dirty="0" smtClean="0">
                <a:latin typeface="Courier10 BT" panose="02070509030505020404" pitchFamily="49" charset="0"/>
              </a:rPr>
              <a:t>#include &lt;ti/</a:t>
            </a:r>
            <a:r>
              <a:rPr lang="en-US" sz="1600" dirty="0" err="1" smtClean="0">
                <a:latin typeface="Courier10 BT" panose="02070509030505020404" pitchFamily="49" charset="0"/>
              </a:rPr>
              <a:t>sdo</a:t>
            </a:r>
            <a:r>
              <a:rPr lang="en-US" sz="1600" dirty="0" smtClean="0">
                <a:latin typeface="Courier10 BT" panose="02070509030505020404" pitchFamily="49" charset="0"/>
              </a:rPr>
              <a:t>/</a:t>
            </a:r>
            <a:r>
              <a:rPr lang="en-US" sz="1600" dirty="0" err="1" smtClean="0">
                <a:latin typeface="Courier10 BT" panose="02070509030505020404" pitchFamily="49" charset="0"/>
              </a:rPr>
              <a:t>utils</a:t>
            </a:r>
            <a:r>
              <a:rPr lang="en-US" sz="1600" dirty="0" smtClean="0">
                <a:latin typeface="Courier10 BT" panose="02070509030505020404" pitchFamily="49" charset="0"/>
              </a:rPr>
              <a:t>/</a:t>
            </a:r>
            <a:r>
              <a:rPr lang="en-US" sz="1600" dirty="0" err="1" smtClean="0">
                <a:latin typeface="Courier10 BT" panose="02070509030505020404" pitchFamily="49" charset="0"/>
              </a:rPr>
              <a:t>MultiProc.h</a:t>
            </a:r>
            <a:r>
              <a:rPr lang="en-US" sz="1600" dirty="0" smtClean="0">
                <a:latin typeface="Courier10 BT" panose="02070509030505020404" pitchFamily="49" charset="0"/>
              </a:rPr>
              <a:t>&gt;</a:t>
            </a:r>
            <a:br>
              <a:rPr lang="en-US" sz="1600" dirty="0" smtClean="0">
                <a:latin typeface="Courier10 BT" panose="02070509030505020404" pitchFamily="49" charset="0"/>
              </a:rPr>
            </a:br>
            <a:r>
              <a:rPr lang="en-US" sz="1600" dirty="0" smtClean="0">
                <a:latin typeface="Courier10 BT" panose="02070509030505020404" pitchFamily="49" charset="0"/>
              </a:rPr>
              <a:t/>
            </a:r>
            <a:br>
              <a:rPr lang="en-US" sz="1600" dirty="0" smtClean="0">
                <a:latin typeface="Courier10 BT" panose="02070509030505020404" pitchFamily="49" charset="0"/>
              </a:rPr>
            </a:br>
            <a:r>
              <a:rPr lang="en-US" sz="1600" dirty="0" err="1" smtClean="0">
                <a:latin typeface="Courier10 BT" panose="02070509030505020404" pitchFamily="49" charset="0"/>
              </a:rPr>
              <a:t>Int</a:t>
            </a:r>
            <a:r>
              <a:rPr lang="en-US" sz="1600" dirty="0" smtClean="0">
                <a:latin typeface="Courier10 BT" panose="02070509030505020404" pitchFamily="49" charset="0"/>
              </a:rPr>
              <a:t> </a:t>
            </a:r>
            <a:r>
              <a:rPr lang="en-US" sz="1600" dirty="0" err="1" smtClean="0">
                <a:latin typeface="Courier10 BT" panose="02070509030505020404" pitchFamily="49" charset="0"/>
              </a:rPr>
              <a:t>procId</a:t>
            </a:r>
            <a:r>
              <a:rPr lang="en-US" sz="1600" dirty="0" smtClean="0">
                <a:latin typeface="Courier10 BT" panose="02070509030505020404" pitchFamily="49" charset="0"/>
              </a:rPr>
              <a:t>;</a:t>
            </a:r>
            <a:br>
              <a:rPr lang="en-US" sz="1600" dirty="0" smtClean="0">
                <a:latin typeface="Courier10 BT" panose="02070509030505020404" pitchFamily="49" charset="0"/>
              </a:rPr>
            </a:br>
            <a:r>
              <a:rPr lang="en-US" sz="1600" dirty="0" smtClean="0">
                <a:latin typeface="Courier10 BT" panose="02070509030505020404" pitchFamily="49" charset="0"/>
              </a:rPr>
              <a:t/>
            </a:r>
            <a:br>
              <a:rPr lang="en-US" sz="1600" dirty="0" smtClean="0">
                <a:latin typeface="Courier10 BT" panose="02070509030505020404" pitchFamily="49" charset="0"/>
              </a:rPr>
            </a:br>
            <a:r>
              <a:rPr lang="en-US" sz="1600" dirty="0" err="1" smtClean="0">
                <a:latin typeface="Courier10 BT" panose="02070509030505020404" pitchFamily="49" charset="0"/>
              </a:rPr>
              <a:t>procId</a:t>
            </a:r>
            <a:r>
              <a:rPr lang="en-US" sz="1600" dirty="0" smtClean="0">
                <a:latin typeface="Courier10 BT" panose="02070509030505020404" pitchFamily="49" charset="0"/>
              </a:rPr>
              <a:t> = </a:t>
            </a:r>
            <a:r>
              <a:rPr lang="en-US" sz="1600" dirty="0" err="1" smtClean="0">
                <a:latin typeface="Courier10 BT" panose="02070509030505020404" pitchFamily="49" charset="0"/>
              </a:rPr>
              <a:t>MultiProc_getId</a:t>
            </a:r>
            <a:r>
              <a:rPr lang="en-US" sz="1600" dirty="0" smtClean="0">
                <a:latin typeface="Courier10 BT" panose="02070509030505020404" pitchFamily="49" charset="0"/>
              </a:rPr>
              <a:t>("</a:t>
            </a:r>
            <a:r>
              <a:rPr lang="en-US" sz="1600" dirty="0" smtClean="0">
                <a:solidFill>
                  <a:srgbClr val="0B8000"/>
                </a:solidFill>
                <a:latin typeface="Courier10 BT" panose="02070509030505020404" pitchFamily="49" charset="0"/>
              </a:rPr>
              <a:t>EVE1</a:t>
            </a:r>
            <a:r>
              <a:rPr lang="en-US" sz="1600" dirty="0">
                <a:latin typeface="Courier10 BT" panose="02070509030505020404" pitchFamily="49" charset="0"/>
              </a:rPr>
              <a:t>"</a:t>
            </a:r>
            <a:r>
              <a:rPr lang="en-US" sz="1600" dirty="0" smtClean="0">
                <a:latin typeface="Courier10 BT" panose="02070509030505020404" pitchFamily="49" charset="0"/>
              </a:rPr>
              <a:t>);</a:t>
            </a:r>
            <a:br>
              <a:rPr lang="en-US" sz="1600" dirty="0" smtClean="0">
                <a:latin typeface="Courier10 BT" panose="02070509030505020404" pitchFamily="49" charset="0"/>
              </a:rPr>
            </a:br>
            <a:r>
              <a:rPr lang="en-US" sz="1600" b="1" dirty="0" err="1" smtClean="0">
                <a:solidFill>
                  <a:schemeClr val="accent5"/>
                </a:solidFill>
                <a:latin typeface="Courier10 BT" panose="02070509030505020404" pitchFamily="49" charset="0"/>
              </a:rPr>
              <a:t>Notify_attach</a:t>
            </a:r>
            <a:r>
              <a:rPr lang="en-US" sz="1600" dirty="0" smtClean="0">
                <a:latin typeface="Courier10 BT" panose="02070509030505020404" pitchFamily="49" charset="0"/>
              </a:rPr>
              <a:t>(</a:t>
            </a:r>
            <a:r>
              <a:rPr lang="en-US" sz="1600" dirty="0" err="1" smtClean="0">
                <a:latin typeface="Courier10 BT" panose="02070509030505020404" pitchFamily="49" charset="0"/>
              </a:rPr>
              <a:t>procId</a:t>
            </a:r>
            <a:r>
              <a:rPr lang="en-US" sz="1600" dirty="0" smtClean="0">
                <a:latin typeface="Courier10 BT" panose="02070509030505020404" pitchFamily="49" charset="0"/>
              </a:rPr>
              <a:t>, 0);</a:t>
            </a:r>
            <a:endParaRPr lang="en-US" sz="1600" dirty="0">
              <a:latin typeface="Courier10 BT" panose="02070509030505020404" pitchFamily="49" charset="0"/>
            </a:endParaRPr>
          </a:p>
          <a:p>
            <a:endParaRPr lang="en-US" dirty="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6" name="Slide Number Placeholder 5"/>
          <p:cNvSpPr>
            <a:spLocks noGrp="1"/>
          </p:cNvSpPr>
          <p:nvPr>
            <p:ph type="sldNum" sz="quarter" idx="12"/>
          </p:nvPr>
        </p:nvSpPr>
        <p:spPr/>
        <p:txBody>
          <a:bodyPr/>
          <a:lstStyle/>
          <a:p>
            <a:fld id="{32420FBA-F1C9-406B-AC6A-9D58B1A624A9}" type="slidenum">
              <a:rPr lang="en-US" smtClean="0"/>
              <a:pPr/>
              <a:t>90</a:t>
            </a:fld>
            <a:endParaRPr lang="en-US" dirty="0"/>
          </a:p>
        </p:txBody>
      </p:sp>
    </p:spTree>
    <p:extLst>
      <p:ext uri="{BB962C8B-B14F-4D97-AF65-F5344CB8AC3E}">
        <p14:creationId xmlns:p14="http://schemas.microsoft.com/office/powerpoint/2010/main" val="6385881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 IPC full</a:t>
            </a:r>
            <a:endParaRPr lang="en-US" dirty="0"/>
          </a:p>
        </p:txBody>
      </p:sp>
      <p:sp>
        <p:nvSpPr>
          <p:cNvPr id="3" name="Content Placeholder 2"/>
          <p:cNvSpPr>
            <a:spLocks noGrp="1"/>
          </p:cNvSpPr>
          <p:nvPr>
            <p:ph idx="1"/>
          </p:nvPr>
        </p:nvSpPr>
        <p:spPr/>
        <p:txBody>
          <a:bodyPr/>
          <a:lstStyle/>
          <a:p>
            <a:r>
              <a:rPr lang="en-US" dirty="0" smtClean="0"/>
              <a:t>This is the default scalability level</a:t>
            </a:r>
          </a:p>
          <a:p>
            <a:r>
              <a:rPr lang="en-US" dirty="0" smtClean="0"/>
              <a:t>Must configure the following modules</a:t>
            </a:r>
          </a:p>
          <a:p>
            <a:pPr marL="548640" lvl="2" indent="0">
              <a:spcBef>
                <a:spcPts val="600"/>
              </a:spcBef>
              <a:buNone/>
            </a:pPr>
            <a:r>
              <a:rPr lang="en-US" sz="1600" dirty="0" err="1" smtClean="0">
                <a:solidFill>
                  <a:schemeClr val="accent5"/>
                </a:solidFill>
                <a:latin typeface="Courier10 BT" panose="02070509030505020404" pitchFamily="49" charset="0"/>
              </a:rPr>
              <a:t>ti.sdo.ipc.Ipc</a:t>
            </a:r>
            <a:r>
              <a:rPr lang="en-US" sz="1600" dirty="0" smtClean="0">
                <a:solidFill>
                  <a:schemeClr val="accent5"/>
                </a:solidFill>
                <a:latin typeface="Courier10 BT" panose="02070509030505020404" pitchFamily="49" charset="0"/>
              </a:rPr>
              <a:t/>
            </a:r>
            <a:br>
              <a:rPr lang="en-US" sz="1600" dirty="0" smtClean="0">
                <a:solidFill>
                  <a:schemeClr val="accent5"/>
                </a:solidFill>
                <a:latin typeface="Courier10 BT" panose="02070509030505020404" pitchFamily="49" charset="0"/>
              </a:rPr>
            </a:br>
            <a:r>
              <a:rPr lang="en-US" sz="1600" dirty="0" err="1" smtClean="0">
                <a:solidFill>
                  <a:schemeClr val="accent5"/>
                </a:solidFill>
                <a:latin typeface="Courier10 BT" panose="02070509030505020404" pitchFamily="49" charset="0"/>
              </a:rPr>
              <a:t>ti.sdo.ipc.SharedRegion</a:t>
            </a:r>
            <a:r>
              <a:rPr lang="en-US" sz="1600" dirty="0" smtClean="0">
                <a:solidFill>
                  <a:schemeClr val="accent5"/>
                </a:solidFill>
                <a:latin typeface="Courier10 BT" panose="02070509030505020404" pitchFamily="49" charset="0"/>
              </a:rPr>
              <a:t/>
            </a:r>
            <a:br>
              <a:rPr lang="en-US" sz="1600" dirty="0" smtClean="0">
                <a:solidFill>
                  <a:schemeClr val="accent5"/>
                </a:solidFill>
                <a:latin typeface="Courier10 BT" panose="02070509030505020404" pitchFamily="49" charset="0"/>
              </a:rPr>
            </a:br>
            <a:r>
              <a:rPr lang="en-US" sz="1600" dirty="0" err="1" smtClean="0">
                <a:solidFill>
                  <a:schemeClr val="accent5"/>
                </a:solidFill>
                <a:latin typeface="Courier10 BT" panose="02070509030505020404" pitchFamily="49" charset="0"/>
              </a:rPr>
              <a:t>ti.sdo.utils.MultiProc</a:t>
            </a:r>
            <a:endParaRPr lang="en-US" sz="1600" dirty="0" smtClean="0">
              <a:solidFill>
                <a:schemeClr val="accent5"/>
              </a:solidFill>
              <a:latin typeface="Courier10 BT" panose="02070509030505020404" pitchFamily="49" charset="0"/>
            </a:endParaRPr>
          </a:p>
          <a:p>
            <a:r>
              <a:rPr lang="en-US" dirty="0" smtClean="0"/>
              <a:t>Application is entitled to use all IPC modules.</a:t>
            </a:r>
            <a:endParaRPr lang="en-US" dirty="0"/>
          </a:p>
        </p:txBody>
      </p:sp>
      <p:sp>
        <p:nvSpPr>
          <p:cNvPr id="4" name="Footer Placeholder 3"/>
          <p:cNvSpPr>
            <a:spLocks noGrp="1"/>
          </p:cNvSpPr>
          <p:nvPr>
            <p:ph type="ftr" sz="quarter" idx="11"/>
          </p:nvPr>
        </p:nvSpPr>
        <p:spPr/>
        <p:txBody>
          <a:bodyPr/>
          <a:lstStyle/>
          <a:p>
            <a:r>
              <a:rPr lang="en-US" smtClean="0"/>
              <a:t>IPC 3.30</a:t>
            </a:r>
            <a:endParaRPr lang="en-US" dirty="0"/>
          </a:p>
        </p:txBody>
      </p:sp>
      <p:sp>
        <p:nvSpPr>
          <p:cNvPr id="6" name="Slide Number Placeholder 5"/>
          <p:cNvSpPr>
            <a:spLocks noGrp="1"/>
          </p:cNvSpPr>
          <p:nvPr>
            <p:ph type="sldNum" sz="quarter" idx="12"/>
          </p:nvPr>
        </p:nvSpPr>
        <p:spPr/>
        <p:txBody>
          <a:bodyPr/>
          <a:lstStyle/>
          <a:p>
            <a:fld id="{32420FBA-F1C9-406B-AC6A-9D58B1A624A9}" type="slidenum">
              <a:rPr lang="en-US" smtClean="0"/>
              <a:pPr/>
              <a:t>91</a:t>
            </a:fld>
            <a:endParaRPr lang="en-US" dirty="0"/>
          </a:p>
        </p:txBody>
      </p:sp>
    </p:spTree>
    <p:extLst>
      <p:ext uri="{BB962C8B-B14F-4D97-AF65-F5344CB8AC3E}">
        <p14:creationId xmlns:p14="http://schemas.microsoft.com/office/powerpoint/2010/main" val="10901169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Lab </a:t>
            </a:r>
            <a:r>
              <a:rPr lang="en-US" dirty="0" smtClean="0">
                <a:latin typeface="Arial"/>
                <a:cs typeface="Arial"/>
              </a:rPr>
              <a:t>‒</a:t>
            </a:r>
            <a:r>
              <a:rPr lang="en-US" dirty="0" smtClean="0"/>
              <a:t> ex13_notifypeer</a:t>
            </a:r>
            <a:endParaRPr lang="en-US" dirty="0"/>
          </a:p>
        </p:txBody>
      </p:sp>
      <p:sp>
        <p:nvSpPr>
          <p:cNvPr id="2" name="Content Placeholder 1"/>
          <p:cNvSpPr>
            <a:spLocks noGrp="1"/>
          </p:cNvSpPr>
          <p:nvPr>
            <p:ph idx="1"/>
          </p:nvPr>
        </p:nvSpPr>
        <p:spPr/>
        <p:txBody>
          <a:bodyPr/>
          <a:lstStyle/>
          <a:p>
            <a:r>
              <a:rPr lang="en-US" dirty="0" smtClean="0"/>
              <a:t>Please open the PowerPoint slide named IPC_Lab_3_Sclability</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92</a:t>
            </a:fld>
            <a:endParaRPr lang="en-US" dirty="0"/>
          </a:p>
        </p:txBody>
      </p:sp>
    </p:spTree>
    <p:extLst>
      <p:ext uri="{BB962C8B-B14F-4D97-AF65-F5344CB8AC3E}">
        <p14:creationId xmlns:p14="http://schemas.microsoft.com/office/powerpoint/2010/main" val="1202554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698371" name="Rectangle 3"/>
          <p:cNvSpPr>
            <a:spLocks noGrp="1" noChangeArrowheads="1"/>
          </p:cNvSpPr>
          <p:nvPr>
            <p:ph idx="1"/>
          </p:nvPr>
        </p:nvSpPr>
        <p:spPr/>
        <p:txBody>
          <a:bodyPr/>
          <a:lstStyle/>
          <a:p>
            <a:r>
              <a:rPr lang="en-US" dirty="0" smtClean="0"/>
              <a:t>Overview</a:t>
            </a:r>
          </a:p>
          <a:p>
            <a:r>
              <a:rPr lang="en-US" dirty="0" smtClean="0"/>
              <a:t>IPC Modules</a:t>
            </a:r>
          </a:p>
          <a:p>
            <a:r>
              <a:rPr lang="en-US" dirty="0" smtClean="0"/>
              <a:t>Configuration</a:t>
            </a:r>
          </a:p>
          <a:p>
            <a:r>
              <a:rPr lang="en-US" dirty="0" smtClean="0"/>
              <a:t>Scalability</a:t>
            </a:r>
          </a:p>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Optimization</a:t>
            </a:r>
          </a:p>
          <a:p>
            <a:r>
              <a:rPr lang="en-US" dirty="0" smtClean="0"/>
              <a:t>Footnotes</a:t>
            </a:r>
          </a:p>
        </p:txBody>
      </p:sp>
      <p:sp>
        <p:nvSpPr>
          <p:cNvPr id="5" name="Footer Placeholder 4"/>
          <p:cNvSpPr>
            <a:spLocks noGrp="1"/>
          </p:cNvSpPr>
          <p:nvPr>
            <p:ph type="ftr" sz="quarter" idx="11"/>
          </p:nvPr>
        </p:nvSpPr>
        <p:spPr/>
        <p:txBody>
          <a:bodyPr/>
          <a:lstStyle/>
          <a:p>
            <a:r>
              <a:rPr lang="en-US" smtClean="0"/>
              <a:t>IPC 3.30</a:t>
            </a:r>
            <a:endParaRPr lang="en-US"/>
          </a:p>
        </p:txBody>
      </p:sp>
      <p:sp>
        <p:nvSpPr>
          <p:cNvPr id="2" name="Slide Number Placeholder 1"/>
          <p:cNvSpPr>
            <a:spLocks noGrp="1"/>
          </p:cNvSpPr>
          <p:nvPr>
            <p:ph type="sldNum" sz="quarter" idx="12"/>
          </p:nvPr>
        </p:nvSpPr>
        <p:spPr/>
        <p:txBody>
          <a:bodyPr/>
          <a:lstStyle/>
          <a:p>
            <a:fld id="{32420FBA-F1C9-406B-AC6A-9D58B1A624A9}" type="slidenum">
              <a:rPr lang="en-US" smtClean="0"/>
              <a:pPr/>
              <a:t>93</a:t>
            </a:fld>
            <a:endParaRPr lang="en-US" dirty="0"/>
          </a:p>
        </p:txBody>
      </p:sp>
    </p:spTree>
    <p:extLst>
      <p:ext uri="{BB962C8B-B14F-4D97-AF65-F5344CB8AC3E}">
        <p14:creationId xmlns:p14="http://schemas.microsoft.com/office/powerpoint/2010/main" val="2237732882"/>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IPC Optimization — wiki page</a:t>
            </a:r>
            <a:endParaRPr lang="en-US" dirty="0"/>
          </a:p>
        </p:txBody>
      </p:sp>
      <p:sp>
        <p:nvSpPr>
          <p:cNvPr id="2" name="Content Placeholder 1"/>
          <p:cNvSpPr>
            <a:spLocks noGrp="1"/>
          </p:cNvSpPr>
          <p:nvPr>
            <p:ph idx="1"/>
          </p:nvPr>
        </p:nvSpPr>
        <p:spPr/>
        <p:txBody>
          <a:bodyPr/>
          <a:lstStyle/>
          <a:p>
            <a:r>
              <a:rPr lang="en-US" dirty="0" smtClean="0"/>
              <a:t>Through configuration parameters, IPC can be optimized for a given application. There is a good wiki topic on this.</a:t>
            </a:r>
          </a:p>
          <a:p>
            <a:pPr lvl="1"/>
            <a:r>
              <a:rPr lang="en-US" sz="1400" dirty="0" smtClean="0">
                <a:hlinkClick r:id="rId2"/>
              </a:rPr>
              <a:t>http://processors.wiki.ti.com/index.php/IPC_Users_Guide/Optimizing_IPC_Applications</a:t>
            </a:r>
            <a:endParaRPr lang="en-US" sz="1400" dirty="0" smtClean="0"/>
          </a:p>
          <a:p>
            <a:r>
              <a:rPr lang="en-US" dirty="0" smtClean="0"/>
              <a:t>Using dedicated </a:t>
            </a:r>
            <a:r>
              <a:rPr lang="en-US" dirty="0" err="1" smtClean="0"/>
              <a:t>GateMP</a:t>
            </a:r>
            <a:r>
              <a:rPr lang="en-US" dirty="0" smtClean="0"/>
              <a:t> instances can reduce runtime contention.</a:t>
            </a:r>
          </a:p>
          <a:p>
            <a:r>
              <a:rPr lang="en-US" dirty="0" smtClean="0"/>
              <a:t>There are a few transports available. They have different restrictions and runtime performance.</a:t>
            </a:r>
            <a:endParaRPr lang="en-US" dirty="0"/>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94</a:t>
            </a:fld>
            <a:endParaRPr lang="en-US" dirty="0"/>
          </a:p>
        </p:txBody>
      </p:sp>
    </p:spTree>
    <p:extLst>
      <p:ext uri="{BB962C8B-B14F-4D97-AF65-F5344CB8AC3E}">
        <p14:creationId xmlns:p14="http://schemas.microsoft.com/office/powerpoint/2010/main" val="974902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IPC Optimization — heap + gate</a:t>
            </a:r>
            <a:endParaRPr lang="en-US" dirty="0"/>
          </a:p>
        </p:txBody>
      </p:sp>
      <p:sp>
        <p:nvSpPr>
          <p:cNvPr id="2" name="Content Placeholder 1"/>
          <p:cNvSpPr>
            <a:spLocks noGrp="1"/>
          </p:cNvSpPr>
          <p:nvPr>
            <p:ph idx="1"/>
          </p:nvPr>
        </p:nvSpPr>
        <p:spPr/>
        <p:txBody>
          <a:bodyPr/>
          <a:lstStyle/>
          <a:p>
            <a:r>
              <a:rPr lang="en-US" dirty="0" smtClean="0"/>
              <a:t>Heaps will use the default gate. When creating two independent heap instances, there would be unnecessary contention for the same gate. To reduce contention for this gate, use a dedicated </a:t>
            </a:r>
            <a:r>
              <a:rPr lang="en-US" dirty="0" err="1" smtClean="0"/>
              <a:t>GateMP</a:t>
            </a:r>
            <a:r>
              <a:rPr lang="en-US" dirty="0" smtClean="0"/>
              <a:t> instance for your heap.</a:t>
            </a:r>
            <a:endParaRPr lang="en-US" dirty="0"/>
          </a:p>
          <a:p>
            <a:pPr lvl="1"/>
            <a:r>
              <a:rPr lang="en-US" dirty="0" smtClean="0"/>
              <a:t>Create the </a:t>
            </a:r>
            <a:r>
              <a:rPr lang="en-US" dirty="0" err="1" smtClean="0"/>
              <a:t>GateMP</a:t>
            </a:r>
            <a:r>
              <a:rPr lang="en-US" dirty="0" smtClean="0"/>
              <a:t> instance</a:t>
            </a:r>
          </a:p>
          <a:p>
            <a:pPr lvl="1"/>
            <a:r>
              <a:rPr lang="en-US" dirty="0" smtClean="0"/>
              <a:t>Assign gate instance in heap create parameter</a:t>
            </a:r>
          </a:p>
          <a:p>
            <a:pPr lvl="1"/>
            <a:r>
              <a:rPr lang="en-US" dirty="0" smtClean="0"/>
              <a:t>Create the heap</a:t>
            </a:r>
          </a:p>
          <a:p>
            <a:pPr lvl="1"/>
            <a:r>
              <a:rPr lang="en-US" dirty="0" smtClean="0"/>
              <a:t>The dedicated gate is used automatically</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95</a:t>
            </a:fld>
            <a:endParaRPr lang="en-US" dirty="0"/>
          </a:p>
        </p:txBody>
      </p:sp>
    </p:spTree>
    <p:extLst>
      <p:ext uri="{BB962C8B-B14F-4D97-AF65-F5344CB8AC3E}">
        <p14:creationId xmlns:p14="http://schemas.microsoft.com/office/powerpoint/2010/main" val="2522347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IPC Optimization — heap + gate</a:t>
            </a:r>
            <a:endParaRPr lang="en-US" dirty="0"/>
          </a:p>
        </p:txBody>
      </p:sp>
      <p:sp>
        <p:nvSpPr>
          <p:cNvPr id="2" name="Content Placeholder 1"/>
          <p:cNvSpPr>
            <a:spLocks noGrp="1"/>
          </p:cNvSpPr>
          <p:nvPr>
            <p:ph idx="1"/>
          </p:nvPr>
        </p:nvSpPr>
        <p:spPr/>
        <p:txBody>
          <a:bodyPr>
            <a:spAutoFit/>
          </a:bodyPr>
          <a:lstStyle/>
          <a:p>
            <a:r>
              <a:rPr lang="en-US" dirty="0" smtClean="0"/>
              <a:t>When using the default gate, two independent heaps will contend for the same gate.</a:t>
            </a:r>
            <a:endParaRPr lang="en-US" dirty="0"/>
          </a:p>
        </p:txBody>
      </p:sp>
      <p:sp>
        <p:nvSpPr>
          <p:cNvPr id="14" name="Footer Placeholder 13"/>
          <p:cNvSpPr>
            <a:spLocks noGrp="1"/>
          </p:cNvSpPr>
          <p:nvPr>
            <p:ph type="ftr" sz="quarter" idx="11"/>
          </p:nvPr>
        </p:nvSpPr>
        <p:spPr/>
        <p:txBody>
          <a:bodyPr/>
          <a:lstStyle/>
          <a:p>
            <a:r>
              <a:rPr lang="en-US" smtClean="0"/>
              <a:t>IPC 3.30</a:t>
            </a:r>
            <a:endParaRPr lang="en-US" dirty="0"/>
          </a:p>
        </p:txBody>
      </p:sp>
      <p:sp>
        <p:nvSpPr>
          <p:cNvPr id="6" name="TextBox 5"/>
          <p:cNvSpPr txBox="1"/>
          <p:nvPr/>
        </p:nvSpPr>
        <p:spPr>
          <a:xfrm>
            <a:off x="3479276" y="2133600"/>
            <a:ext cx="1473724" cy="3048000"/>
          </a:xfrm>
          <a:prstGeom prst="rect">
            <a:avLst/>
          </a:prstGeom>
          <a:solidFill>
            <a:srgbClr val="C5E2FF"/>
          </a:solidFill>
          <a:ln w="12700">
            <a:solidFill>
              <a:schemeClr val="tx1"/>
            </a:solidFill>
          </a:ln>
        </p:spPr>
        <p:txBody>
          <a:bodyPr wrap="square" rtlCol="0" anchor="t" anchorCtr="0">
            <a:noAutofit/>
          </a:bodyPr>
          <a:lstStyle/>
          <a:p>
            <a:pPr algn="ctr"/>
            <a:r>
              <a:rPr lang="en-US" sz="1000" u="sng" dirty="0" err="1" smtClean="0"/>
              <a:t>SharedRegion</a:t>
            </a:r>
            <a:endParaRPr lang="en-US" sz="1000" u="sng" dirty="0"/>
          </a:p>
        </p:txBody>
      </p:sp>
      <p:sp>
        <p:nvSpPr>
          <p:cNvPr id="7" name="TextBox 6"/>
          <p:cNvSpPr txBox="1"/>
          <p:nvPr/>
        </p:nvSpPr>
        <p:spPr>
          <a:xfrm>
            <a:off x="3479276" y="3472962"/>
            <a:ext cx="1473724" cy="533400"/>
          </a:xfrm>
          <a:prstGeom prst="rect">
            <a:avLst/>
          </a:prstGeom>
          <a:solidFill>
            <a:srgbClr val="FFCC66"/>
          </a:solidFill>
          <a:ln w="12700">
            <a:solidFill>
              <a:schemeClr val="tx1"/>
            </a:solidFill>
          </a:ln>
        </p:spPr>
        <p:txBody>
          <a:bodyPr wrap="square" rtlCol="0" anchor="ctr" anchorCtr="0">
            <a:noAutofit/>
          </a:bodyPr>
          <a:lstStyle/>
          <a:p>
            <a:pPr algn="ctr"/>
            <a:r>
              <a:rPr lang="en-US" sz="1000" dirty="0" smtClean="0"/>
              <a:t>a: </a:t>
            </a:r>
            <a:r>
              <a:rPr lang="en-US" sz="1000" dirty="0" err="1" smtClean="0"/>
              <a:t>HeapBufMP</a:t>
            </a:r>
            <a:endParaRPr lang="en-US" sz="1000" dirty="0"/>
          </a:p>
        </p:txBody>
      </p:sp>
      <p:sp>
        <p:nvSpPr>
          <p:cNvPr id="8" name="TextBox 7"/>
          <p:cNvSpPr txBox="1"/>
          <p:nvPr/>
        </p:nvSpPr>
        <p:spPr>
          <a:xfrm>
            <a:off x="3479276" y="4267200"/>
            <a:ext cx="1473724" cy="533400"/>
          </a:xfrm>
          <a:prstGeom prst="rect">
            <a:avLst/>
          </a:prstGeom>
          <a:solidFill>
            <a:srgbClr val="FFCC66"/>
          </a:solidFill>
          <a:ln w="12700">
            <a:solidFill>
              <a:schemeClr val="tx1"/>
            </a:solidFill>
          </a:ln>
        </p:spPr>
        <p:txBody>
          <a:bodyPr wrap="square" rtlCol="0" anchor="ctr" anchorCtr="0">
            <a:noAutofit/>
          </a:bodyPr>
          <a:lstStyle/>
          <a:p>
            <a:pPr algn="ctr"/>
            <a:r>
              <a:rPr lang="en-US" sz="1000" dirty="0" smtClean="0"/>
              <a:t>b: </a:t>
            </a:r>
            <a:r>
              <a:rPr lang="en-US" sz="1000" dirty="0" err="1" smtClean="0"/>
              <a:t>HeapBufMP</a:t>
            </a:r>
            <a:endParaRPr lang="en-US" sz="1000" dirty="0"/>
          </a:p>
        </p:txBody>
      </p:sp>
      <p:sp>
        <p:nvSpPr>
          <p:cNvPr id="9" name="TextBox 8"/>
          <p:cNvSpPr txBox="1"/>
          <p:nvPr/>
        </p:nvSpPr>
        <p:spPr>
          <a:xfrm>
            <a:off x="3479278" y="2439965"/>
            <a:ext cx="1473722" cy="209549"/>
          </a:xfrm>
          <a:prstGeom prst="rect">
            <a:avLst/>
          </a:prstGeom>
          <a:solidFill>
            <a:srgbClr val="FFCC66"/>
          </a:solidFill>
          <a:ln w="12700">
            <a:solidFill>
              <a:schemeClr val="tx1"/>
            </a:solidFill>
          </a:ln>
        </p:spPr>
        <p:txBody>
          <a:bodyPr wrap="square" rtlCol="0" anchor="ctr" anchorCtr="0">
            <a:noAutofit/>
          </a:bodyPr>
          <a:lstStyle/>
          <a:p>
            <a:pPr algn="ctr"/>
            <a:r>
              <a:rPr lang="en-US" sz="1000" dirty="0" smtClean="0"/>
              <a:t>default: </a:t>
            </a:r>
            <a:r>
              <a:rPr lang="en-US" sz="1000" dirty="0" err="1" smtClean="0"/>
              <a:t>GateMP</a:t>
            </a:r>
            <a:endParaRPr lang="en-US" sz="1000" dirty="0"/>
          </a:p>
        </p:txBody>
      </p:sp>
      <p:cxnSp>
        <p:nvCxnSpPr>
          <p:cNvPr id="20" name="Straight Arrow Connector 19"/>
          <p:cNvCxnSpPr>
            <a:stCxn id="31" idx="3"/>
          </p:cNvCxnSpPr>
          <p:nvPr/>
        </p:nvCxnSpPr>
        <p:spPr>
          <a:xfrm>
            <a:off x="2362199" y="3784481"/>
            <a:ext cx="1117077"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1"/>
          </p:cNvCxnSpPr>
          <p:nvPr/>
        </p:nvCxnSpPr>
        <p:spPr>
          <a:xfrm>
            <a:off x="3128751" y="2544739"/>
            <a:ext cx="350527" cy="1"/>
          </a:xfrm>
          <a:prstGeom prst="straightConnector1">
            <a:avLst/>
          </a:prstGeom>
          <a:ln w="127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3124200" y="3611857"/>
            <a:ext cx="355078" cy="1"/>
          </a:xfrm>
          <a:prstGeom prst="line">
            <a:avLst/>
          </a:prstGeom>
          <a:ln w="12700">
            <a:solidFill>
              <a:schemeClr val="tx1"/>
            </a:solidFill>
            <a:prstDash val="sysDash"/>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124200" y="2544740"/>
            <a:ext cx="0" cy="1064949"/>
          </a:xfrm>
          <a:prstGeom prst="line">
            <a:avLst/>
          </a:prstGeom>
          <a:ln w="12700">
            <a:solidFill>
              <a:schemeClr val="tx1"/>
            </a:solidFill>
            <a:prstDash val="sysDash"/>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4953001" y="4348887"/>
            <a:ext cx="355078" cy="1"/>
          </a:xfrm>
          <a:prstGeom prst="line">
            <a:avLst/>
          </a:prstGeom>
          <a:ln w="12700">
            <a:solidFill>
              <a:schemeClr val="tx1"/>
            </a:solidFill>
            <a:prstDash val="sysDash"/>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8" idx="3"/>
          </p:cNvCxnSpPr>
          <p:nvPr/>
        </p:nvCxnSpPr>
        <p:spPr>
          <a:xfrm flipH="1">
            <a:off x="4953000" y="4533900"/>
            <a:ext cx="990600"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1"/>
          </p:cNvCxnSpPr>
          <p:nvPr/>
        </p:nvCxnSpPr>
        <p:spPr>
          <a:xfrm flipH="1">
            <a:off x="5943601" y="3796100"/>
            <a:ext cx="304799" cy="0"/>
          </a:xfrm>
          <a:prstGeom prst="line">
            <a:avLst/>
          </a:prstGeom>
          <a:ln w="12700">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943600" y="3796100"/>
            <a:ext cx="0" cy="737800"/>
          </a:xfrm>
          <a:prstGeom prst="line">
            <a:avLst/>
          </a:prstGeom>
          <a:ln w="12700">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314785" y="2544884"/>
            <a:ext cx="0" cy="1810135"/>
          </a:xfrm>
          <a:prstGeom prst="line">
            <a:avLst/>
          </a:prstGeom>
          <a:ln w="12700">
            <a:solidFill>
              <a:schemeClr val="tx1"/>
            </a:solidFill>
            <a:prstDash val="sysDash"/>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4953003" y="2544882"/>
            <a:ext cx="361782" cy="2"/>
          </a:xfrm>
          <a:prstGeom prst="straightConnector1">
            <a:avLst/>
          </a:prstGeom>
          <a:ln w="127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9600" y="2502981"/>
            <a:ext cx="1905000" cy="2297619"/>
          </a:xfrm>
          <a:prstGeom prst="rect">
            <a:avLst/>
          </a:prstGeom>
          <a:noFill/>
          <a:ln w="12700">
            <a:solidFill>
              <a:schemeClr val="tx1"/>
            </a:solidFill>
          </a:ln>
        </p:spPr>
        <p:txBody>
          <a:bodyPr wrap="square" rtlCol="0">
            <a:noAutofit/>
          </a:bodyPr>
          <a:lstStyle/>
          <a:p>
            <a:pPr algn="ctr"/>
            <a:r>
              <a:rPr lang="en-US" sz="1200" b="1" u="sng" dirty="0" smtClean="0"/>
              <a:t>IPU</a:t>
            </a:r>
            <a:endParaRPr lang="en-US" sz="1200" b="1" u="sng" dirty="0"/>
          </a:p>
        </p:txBody>
      </p:sp>
      <p:sp>
        <p:nvSpPr>
          <p:cNvPr id="30" name="TextBox 29"/>
          <p:cNvSpPr txBox="1"/>
          <p:nvPr/>
        </p:nvSpPr>
        <p:spPr>
          <a:xfrm>
            <a:off x="761999" y="2940752"/>
            <a:ext cx="1600200" cy="276999"/>
          </a:xfrm>
          <a:prstGeom prst="rect">
            <a:avLst/>
          </a:prstGeom>
          <a:noFill/>
          <a:ln w="12700">
            <a:solidFill>
              <a:schemeClr val="tx1"/>
            </a:solidFill>
          </a:ln>
        </p:spPr>
        <p:txBody>
          <a:bodyPr wrap="square" rtlCol="0" anchor="ctr" anchorCtr="0">
            <a:spAutoFit/>
          </a:bodyPr>
          <a:lstStyle/>
          <a:p>
            <a:pPr algn="ctr"/>
            <a:r>
              <a:rPr lang="en-US" sz="1200" dirty="0" smtClean="0"/>
              <a:t>Application</a:t>
            </a:r>
          </a:p>
        </p:txBody>
      </p:sp>
      <p:sp>
        <p:nvSpPr>
          <p:cNvPr id="31" name="TextBox 30"/>
          <p:cNvSpPr txBox="1"/>
          <p:nvPr/>
        </p:nvSpPr>
        <p:spPr>
          <a:xfrm>
            <a:off x="761998" y="3645981"/>
            <a:ext cx="1600201" cy="276999"/>
          </a:xfrm>
          <a:prstGeom prst="rect">
            <a:avLst/>
          </a:prstGeom>
          <a:noFill/>
          <a:ln w="12700">
            <a:solidFill>
              <a:schemeClr val="tx1"/>
            </a:solidFill>
          </a:ln>
        </p:spPr>
        <p:txBody>
          <a:bodyPr wrap="square" rtlCol="0" anchor="ctr" anchorCtr="0">
            <a:spAutoFit/>
          </a:bodyPr>
          <a:lstStyle/>
          <a:p>
            <a:pPr algn="ctr"/>
            <a:r>
              <a:rPr lang="en-US" sz="1200" dirty="0" err="1" smtClean="0"/>
              <a:t>HeapMem_create</a:t>
            </a:r>
            <a:endParaRPr lang="en-US" sz="1200" dirty="0" smtClean="0"/>
          </a:p>
        </p:txBody>
      </p:sp>
      <p:cxnSp>
        <p:nvCxnSpPr>
          <p:cNvPr id="35" name="Straight Arrow Connector 34"/>
          <p:cNvCxnSpPr>
            <a:stCxn id="30" idx="2"/>
            <a:endCxn id="31" idx="0"/>
          </p:cNvCxnSpPr>
          <p:nvPr/>
        </p:nvCxnSpPr>
        <p:spPr>
          <a:xfrm>
            <a:off x="1562099" y="3217751"/>
            <a:ext cx="0" cy="42823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96000" y="2514600"/>
            <a:ext cx="1905000" cy="2286000"/>
          </a:xfrm>
          <a:prstGeom prst="rect">
            <a:avLst/>
          </a:prstGeom>
          <a:noFill/>
          <a:ln w="12700">
            <a:solidFill>
              <a:schemeClr val="tx1"/>
            </a:solidFill>
          </a:ln>
        </p:spPr>
        <p:txBody>
          <a:bodyPr wrap="square" rtlCol="0">
            <a:noAutofit/>
          </a:bodyPr>
          <a:lstStyle/>
          <a:p>
            <a:pPr algn="ctr"/>
            <a:r>
              <a:rPr lang="en-US" sz="1200" b="1" u="sng" dirty="0" smtClean="0"/>
              <a:t>DSP</a:t>
            </a:r>
            <a:endParaRPr lang="en-US" sz="1200" b="1" u="sng" dirty="0"/>
          </a:p>
        </p:txBody>
      </p:sp>
      <p:cxnSp>
        <p:nvCxnSpPr>
          <p:cNvPr id="39" name="Straight Arrow Connector 38"/>
          <p:cNvCxnSpPr>
            <a:stCxn id="41" idx="2"/>
            <a:endCxn id="46" idx="0"/>
          </p:cNvCxnSpPr>
          <p:nvPr/>
        </p:nvCxnSpPr>
        <p:spPr>
          <a:xfrm>
            <a:off x="7048500" y="3243270"/>
            <a:ext cx="0" cy="41433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248400" y="2966271"/>
            <a:ext cx="1600200" cy="276999"/>
          </a:xfrm>
          <a:prstGeom prst="rect">
            <a:avLst/>
          </a:prstGeom>
          <a:noFill/>
          <a:ln w="12700">
            <a:solidFill>
              <a:schemeClr val="tx1"/>
            </a:solidFill>
          </a:ln>
        </p:spPr>
        <p:txBody>
          <a:bodyPr wrap="square" rtlCol="0" anchor="ctr" anchorCtr="0">
            <a:spAutoFit/>
          </a:bodyPr>
          <a:lstStyle/>
          <a:p>
            <a:pPr algn="ctr"/>
            <a:r>
              <a:rPr lang="en-US" sz="1200" dirty="0" smtClean="0"/>
              <a:t>Application</a:t>
            </a:r>
          </a:p>
        </p:txBody>
      </p:sp>
      <p:sp>
        <p:nvSpPr>
          <p:cNvPr id="46" name="TextBox 45"/>
          <p:cNvSpPr txBox="1"/>
          <p:nvPr/>
        </p:nvSpPr>
        <p:spPr>
          <a:xfrm>
            <a:off x="6248400" y="3657600"/>
            <a:ext cx="1600200" cy="276999"/>
          </a:xfrm>
          <a:prstGeom prst="rect">
            <a:avLst/>
          </a:prstGeom>
          <a:noFill/>
          <a:ln w="12700">
            <a:solidFill>
              <a:schemeClr val="tx1"/>
            </a:solidFill>
          </a:ln>
        </p:spPr>
        <p:txBody>
          <a:bodyPr wrap="square" rtlCol="0" anchor="ctr" anchorCtr="0">
            <a:spAutoFit/>
          </a:bodyPr>
          <a:lstStyle/>
          <a:p>
            <a:pPr algn="ctr"/>
            <a:r>
              <a:rPr lang="en-US" sz="1200" dirty="0" err="1" smtClean="0"/>
              <a:t>HeapMem_open</a:t>
            </a:r>
            <a:endParaRPr lang="en-US" sz="1200" dirty="0" smtClean="0"/>
          </a:p>
        </p:txBody>
      </p:sp>
      <p:sp>
        <p:nvSpPr>
          <p:cNvPr id="3" name="Slide Number Placeholder 2"/>
          <p:cNvSpPr>
            <a:spLocks noGrp="1"/>
          </p:cNvSpPr>
          <p:nvPr>
            <p:ph type="sldNum" sz="quarter" idx="12"/>
          </p:nvPr>
        </p:nvSpPr>
        <p:spPr/>
        <p:txBody>
          <a:bodyPr/>
          <a:lstStyle/>
          <a:p>
            <a:fld id="{32420FBA-F1C9-406B-AC6A-9D58B1A624A9}" type="slidenum">
              <a:rPr lang="en-US" smtClean="0"/>
              <a:pPr/>
              <a:t>96</a:t>
            </a:fld>
            <a:endParaRPr lang="en-US" dirty="0"/>
          </a:p>
        </p:txBody>
      </p:sp>
    </p:spTree>
    <p:extLst>
      <p:ext uri="{BB962C8B-B14F-4D97-AF65-F5344CB8AC3E}">
        <p14:creationId xmlns:p14="http://schemas.microsoft.com/office/powerpoint/2010/main" val="391472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IPC Optimization — heap + gate</a:t>
            </a:r>
            <a:endParaRPr lang="en-US" dirty="0"/>
          </a:p>
        </p:txBody>
      </p:sp>
      <p:sp>
        <p:nvSpPr>
          <p:cNvPr id="2" name="Content Placeholder 1"/>
          <p:cNvSpPr>
            <a:spLocks noGrp="1"/>
          </p:cNvSpPr>
          <p:nvPr>
            <p:ph idx="1"/>
          </p:nvPr>
        </p:nvSpPr>
        <p:spPr>
          <a:xfrm>
            <a:off x="457200" y="990600"/>
            <a:ext cx="8229600" cy="830997"/>
          </a:xfrm>
        </p:spPr>
        <p:txBody>
          <a:bodyPr>
            <a:spAutoFit/>
          </a:bodyPr>
          <a:lstStyle/>
          <a:p>
            <a:r>
              <a:rPr lang="en-US" dirty="0"/>
              <a:t>When using a dedicated gate for each heap, there is no contention for the </a:t>
            </a:r>
            <a:r>
              <a:rPr lang="en-US" dirty="0" smtClean="0"/>
              <a:t>gate (between the heaps).</a:t>
            </a:r>
            <a:endParaRPr lang="en-US" dirty="0"/>
          </a:p>
        </p:txBody>
      </p:sp>
      <p:sp>
        <p:nvSpPr>
          <p:cNvPr id="14" name="Footer Placeholder 13"/>
          <p:cNvSpPr>
            <a:spLocks noGrp="1"/>
          </p:cNvSpPr>
          <p:nvPr>
            <p:ph type="ftr" sz="quarter" idx="11"/>
          </p:nvPr>
        </p:nvSpPr>
        <p:spPr/>
        <p:txBody>
          <a:bodyPr/>
          <a:lstStyle/>
          <a:p>
            <a:r>
              <a:rPr lang="en-US" smtClean="0"/>
              <a:t>IPC 3.30</a:t>
            </a:r>
            <a:endParaRPr lang="en-US" dirty="0"/>
          </a:p>
        </p:txBody>
      </p:sp>
      <p:sp>
        <p:nvSpPr>
          <p:cNvPr id="6" name="TextBox 5"/>
          <p:cNvSpPr txBox="1"/>
          <p:nvPr/>
        </p:nvSpPr>
        <p:spPr>
          <a:xfrm>
            <a:off x="3479276" y="2133600"/>
            <a:ext cx="1473724" cy="3048000"/>
          </a:xfrm>
          <a:prstGeom prst="rect">
            <a:avLst/>
          </a:prstGeom>
          <a:solidFill>
            <a:srgbClr val="C5E2FF"/>
          </a:solidFill>
          <a:ln w="12700">
            <a:solidFill>
              <a:schemeClr val="tx1"/>
            </a:solidFill>
          </a:ln>
        </p:spPr>
        <p:txBody>
          <a:bodyPr wrap="square" rtlCol="0" anchor="t" anchorCtr="0">
            <a:noAutofit/>
          </a:bodyPr>
          <a:lstStyle/>
          <a:p>
            <a:pPr algn="ctr"/>
            <a:r>
              <a:rPr lang="en-US" sz="1000" u="sng" dirty="0" err="1" smtClean="0"/>
              <a:t>SharedRegion</a:t>
            </a:r>
            <a:endParaRPr lang="en-US" sz="1000" u="sng" dirty="0"/>
          </a:p>
        </p:txBody>
      </p:sp>
      <p:sp>
        <p:nvSpPr>
          <p:cNvPr id="7" name="TextBox 6"/>
          <p:cNvSpPr txBox="1"/>
          <p:nvPr/>
        </p:nvSpPr>
        <p:spPr>
          <a:xfrm>
            <a:off x="3479276" y="3472962"/>
            <a:ext cx="1473724" cy="533400"/>
          </a:xfrm>
          <a:prstGeom prst="rect">
            <a:avLst/>
          </a:prstGeom>
          <a:solidFill>
            <a:srgbClr val="FFCC66"/>
          </a:solidFill>
          <a:ln w="12700">
            <a:solidFill>
              <a:schemeClr val="tx1"/>
            </a:solidFill>
          </a:ln>
        </p:spPr>
        <p:txBody>
          <a:bodyPr wrap="square" rtlCol="0" anchor="ctr" anchorCtr="0">
            <a:noAutofit/>
          </a:bodyPr>
          <a:lstStyle/>
          <a:p>
            <a:pPr algn="ctr"/>
            <a:r>
              <a:rPr lang="en-US" sz="1000" dirty="0" smtClean="0"/>
              <a:t>a: </a:t>
            </a:r>
            <a:r>
              <a:rPr lang="en-US" sz="1000" dirty="0" err="1" smtClean="0"/>
              <a:t>HeapBufMP</a:t>
            </a:r>
            <a:endParaRPr lang="en-US" sz="1000" dirty="0"/>
          </a:p>
        </p:txBody>
      </p:sp>
      <p:sp>
        <p:nvSpPr>
          <p:cNvPr id="8" name="TextBox 7"/>
          <p:cNvSpPr txBox="1"/>
          <p:nvPr/>
        </p:nvSpPr>
        <p:spPr>
          <a:xfrm>
            <a:off x="3479276" y="4267200"/>
            <a:ext cx="1473724" cy="533400"/>
          </a:xfrm>
          <a:prstGeom prst="rect">
            <a:avLst/>
          </a:prstGeom>
          <a:solidFill>
            <a:srgbClr val="FFCC66"/>
          </a:solidFill>
          <a:ln w="12700">
            <a:solidFill>
              <a:schemeClr val="tx1"/>
            </a:solidFill>
          </a:ln>
        </p:spPr>
        <p:txBody>
          <a:bodyPr wrap="square" rtlCol="0" anchor="ctr" anchorCtr="0">
            <a:noAutofit/>
          </a:bodyPr>
          <a:lstStyle/>
          <a:p>
            <a:pPr algn="ctr"/>
            <a:r>
              <a:rPr lang="en-US" sz="1000" dirty="0" smtClean="0"/>
              <a:t>b: </a:t>
            </a:r>
            <a:r>
              <a:rPr lang="en-US" sz="1000" dirty="0" err="1" smtClean="0"/>
              <a:t>HeapBufMP</a:t>
            </a:r>
            <a:endParaRPr lang="en-US" sz="1000" dirty="0"/>
          </a:p>
        </p:txBody>
      </p:sp>
      <p:sp>
        <p:nvSpPr>
          <p:cNvPr id="9" name="TextBox 8"/>
          <p:cNvSpPr txBox="1"/>
          <p:nvPr/>
        </p:nvSpPr>
        <p:spPr>
          <a:xfrm>
            <a:off x="3479278" y="2439965"/>
            <a:ext cx="1473722" cy="209549"/>
          </a:xfrm>
          <a:prstGeom prst="rect">
            <a:avLst/>
          </a:prstGeom>
          <a:solidFill>
            <a:srgbClr val="FFCC66"/>
          </a:solidFill>
          <a:ln w="12700">
            <a:solidFill>
              <a:schemeClr val="tx1"/>
            </a:solidFill>
          </a:ln>
        </p:spPr>
        <p:txBody>
          <a:bodyPr wrap="square" rtlCol="0" anchor="ctr" anchorCtr="0">
            <a:noAutofit/>
          </a:bodyPr>
          <a:lstStyle/>
          <a:p>
            <a:pPr algn="ctr"/>
            <a:r>
              <a:rPr lang="en-US" sz="1000" dirty="0" smtClean="0"/>
              <a:t>default: </a:t>
            </a:r>
            <a:r>
              <a:rPr lang="en-US" sz="1000" dirty="0" err="1" smtClean="0"/>
              <a:t>GateMP</a:t>
            </a:r>
            <a:endParaRPr lang="en-US" sz="1000" dirty="0"/>
          </a:p>
        </p:txBody>
      </p:sp>
      <p:cxnSp>
        <p:nvCxnSpPr>
          <p:cNvPr id="20" name="Straight Arrow Connector 19"/>
          <p:cNvCxnSpPr>
            <a:stCxn id="31" idx="3"/>
          </p:cNvCxnSpPr>
          <p:nvPr/>
        </p:nvCxnSpPr>
        <p:spPr>
          <a:xfrm>
            <a:off x="2362199" y="3784481"/>
            <a:ext cx="1117077"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9" idx="1"/>
          </p:cNvCxnSpPr>
          <p:nvPr/>
        </p:nvCxnSpPr>
        <p:spPr>
          <a:xfrm>
            <a:off x="3124200" y="2952750"/>
            <a:ext cx="355079" cy="0"/>
          </a:xfrm>
          <a:prstGeom prst="straightConnector1">
            <a:avLst/>
          </a:prstGeom>
          <a:ln w="127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3124200" y="3611857"/>
            <a:ext cx="355078" cy="1"/>
          </a:xfrm>
          <a:prstGeom prst="line">
            <a:avLst/>
          </a:prstGeom>
          <a:ln w="12700">
            <a:solidFill>
              <a:schemeClr val="tx1"/>
            </a:solidFill>
            <a:prstDash val="sysDash"/>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124200" y="2952749"/>
            <a:ext cx="0" cy="656941"/>
          </a:xfrm>
          <a:prstGeom prst="line">
            <a:avLst/>
          </a:prstGeom>
          <a:ln w="12700">
            <a:solidFill>
              <a:schemeClr val="tx1"/>
            </a:solidFill>
            <a:prstDash val="sysDash"/>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4953001" y="4348887"/>
            <a:ext cx="355078" cy="1"/>
          </a:xfrm>
          <a:prstGeom prst="line">
            <a:avLst/>
          </a:prstGeom>
          <a:ln w="12700">
            <a:solidFill>
              <a:schemeClr val="tx1"/>
            </a:solidFill>
            <a:prstDash val="sysDash"/>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8" idx="3"/>
          </p:cNvCxnSpPr>
          <p:nvPr/>
        </p:nvCxnSpPr>
        <p:spPr>
          <a:xfrm flipH="1">
            <a:off x="4953000" y="4533900"/>
            <a:ext cx="990600"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1"/>
          </p:cNvCxnSpPr>
          <p:nvPr/>
        </p:nvCxnSpPr>
        <p:spPr>
          <a:xfrm flipH="1">
            <a:off x="5943601" y="3796100"/>
            <a:ext cx="304799" cy="0"/>
          </a:xfrm>
          <a:prstGeom prst="line">
            <a:avLst/>
          </a:prstGeom>
          <a:ln w="12700">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943600" y="3796100"/>
            <a:ext cx="0" cy="737800"/>
          </a:xfrm>
          <a:prstGeom prst="line">
            <a:avLst/>
          </a:prstGeom>
          <a:ln w="12700">
            <a:solidFill>
              <a:schemeClr val="tx1"/>
            </a:solidFill>
            <a:prstDash val="soli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314785" y="3209924"/>
            <a:ext cx="0" cy="1145096"/>
          </a:xfrm>
          <a:prstGeom prst="line">
            <a:avLst/>
          </a:prstGeom>
          <a:ln w="12700">
            <a:solidFill>
              <a:schemeClr val="tx1"/>
            </a:solidFill>
            <a:prstDash val="sysDash"/>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32" idx="3"/>
          </p:cNvCxnSpPr>
          <p:nvPr/>
        </p:nvCxnSpPr>
        <p:spPr>
          <a:xfrm flipH="1">
            <a:off x="4953005" y="3209921"/>
            <a:ext cx="347723" cy="3"/>
          </a:xfrm>
          <a:prstGeom prst="straightConnector1">
            <a:avLst/>
          </a:prstGeom>
          <a:ln w="127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9600" y="2502981"/>
            <a:ext cx="1905000" cy="2297619"/>
          </a:xfrm>
          <a:prstGeom prst="rect">
            <a:avLst/>
          </a:prstGeom>
          <a:noFill/>
          <a:ln w="12700">
            <a:solidFill>
              <a:schemeClr val="tx1"/>
            </a:solidFill>
          </a:ln>
        </p:spPr>
        <p:txBody>
          <a:bodyPr wrap="square" rtlCol="0">
            <a:noAutofit/>
          </a:bodyPr>
          <a:lstStyle/>
          <a:p>
            <a:pPr algn="ctr"/>
            <a:r>
              <a:rPr lang="en-US" sz="1200" b="1" u="sng" dirty="0" smtClean="0"/>
              <a:t>IPU</a:t>
            </a:r>
            <a:endParaRPr lang="en-US" sz="1200" b="1" u="sng" dirty="0"/>
          </a:p>
        </p:txBody>
      </p:sp>
      <p:sp>
        <p:nvSpPr>
          <p:cNvPr id="30" name="TextBox 29"/>
          <p:cNvSpPr txBox="1"/>
          <p:nvPr/>
        </p:nvSpPr>
        <p:spPr>
          <a:xfrm>
            <a:off x="761999" y="2940752"/>
            <a:ext cx="1600200" cy="276999"/>
          </a:xfrm>
          <a:prstGeom prst="rect">
            <a:avLst/>
          </a:prstGeom>
          <a:noFill/>
          <a:ln w="12700">
            <a:solidFill>
              <a:schemeClr val="tx1"/>
            </a:solidFill>
          </a:ln>
        </p:spPr>
        <p:txBody>
          <a:bodyPr wrap="square" rtlCol="0" anchor="ctr" anchorCtr="0">
            <a:spAutoFit/>
          </a:bodyPr>
          <a:lstStyle/>
          <a:p>
            <a:pPr algn="ctr"/>
            <a:r>
              <a:rPr lang="en-US" sz="1200" dirty="0" smtClean="0"/>
              <a:t>Application</a:t>
            </a:r>
          </a:p>
        </p:txBody>
      </p:sp>
      <p:sp>
        <p:nvSpPr>
          <p:cNvPr id="31" name="TextBox 30"/>
          <p:cNvSpPr txBox="1"/>
          <p:nvPr/>
        </p:nvSpPr>
        <p:spPr>
          <a:xfrm>
            <a:off x="761998" y="3645981"/>
            <a:ext cx="1600201" cy="276999"/>
          </a:xfrm>
          <a:prstGeom prst="rect">
            <a:avLst/>
          </a:prstGeom>
          <a:noFill/>
          <a:ln w="12700">
            <a:solidFill>
              <a:schemeClr val="tx1"/>
            </a:solidFill>
          </a:ln>
        </p:spPr>
        <p:txBody>
          <a:bodyPr wrap="square" rtlCol="0" anchor="ctr" anchorCtr="0">
            <a:spAutoFit/>
          </a:bodyPr>
          <a:lstStyle/>
          <a:p>
            <a:pPr algn="ctr"/>
            <a:r>
              <a:rPr lang="en-US" sz="1200" dirty="0" err="1" smtClean="0"/>
              <a:t>HeapMem_create</a:t>
            </a:r>
            <a:endParaRPr lang="en-US" sz="1200" dirty="0" smtClean="0"/>
          </a:p>
        </p:txBody>
      </p:sp>
      <p:cxnSp>
        <p:nvCxnSpPr>
          <p:cNvPr id="35" name="Straight Arrow Connector 34"/>
          <p:cNvCxnSpPr>
            <a:stCxn id="30" idx="2"/>
            <a:endCxn id="31" idx="0"/>
          </p:cNvCxnSpPr>
          <p:nvPr/>
        </p:nvCxnSpPr>
        <p:spPr>
          <a:xfrm>
            <a:off x="1562099" y="3217751"/>
            <a:ext cx="0" cy="42823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96000" y="2514600"/>
            <a:ext cx="1905000" cy="2286000"/>
          </a:xfrm>
          <a:prstGeom prst="rect">
            <a:avLst/>
          </a:prstGeom>
          <a:noFill/>
          <a:ln w="12700">
            <a:solidFill>
              <a:schemeClr val="tx1"/>
            </a:solidFill>
          </a:ln>
        </p:spPr>
        <p:txBody>
          <a:bodyPr wrap="square" rtlCol="0">
            <a:noAutofit/>
          </a:bodyPr>
          <a:lstStyle/>
          <a:p>
            <a:pPr algn="ctr"/>
            <a:r>
              <a:rPr lang="en-US" sz="1200" b="1" u="sng" dirty="0" smtClean="0"/>
              <a:t>DSP</a:t>
            </a:r>
            <a:endParaRPr lang="en-US" sz="1200" b="1" u="sng" dirty="0"/>
          </a:p>
        </p:txBody>
      </p:sp>
      <p:cxnSp>
        <p:nvCxnSpPr>
          <p:cNvPr id="39" name="Straight Arrow Connector 38"/>
          <p:cNvCxnSpPr>
            <a:stCxn id="41" idx="2"/>
            <a:endCxn id="46" idx="0"/>
          </p:cNvCxnSpPr>
          <p:nvPr/>
        </p:nvCxnSpPr>
        <p:spPr>
          <a:xfrm>
            <a:off x="7048500" y="3243270"/>
            <a:ext cx="0" cy="41433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248400" y="2966271"/>
            <a:ext cx="1600200" cy="276999"/>
          </a:xfrm>
          <a:prstGeom prst="rect">
            <a:avLst/>
          </a:prstGeom>
          <a:noFill/>
          <a:ln w="12700">
            <a:solidFill>
              <a:schemeClr val="tx1"/>
            </a:solidFill>
          </a:ln>
        </p:spPr>
        <p:txBody>
          <a:bodyPr wrap="square" rtlCol="0" anchor="ctr" anchorCtr="0">
            <a:spAutoFit/>
          </a:bodyPr>
          <a:lstStyle/>
          <a:p>
            <a:pPr algn="ctr"/>
            <a:r>
              <a:rPr lang="en-US" sz="1200" dirty="0" smtClean="0"/>
              <a:t>Application</a:t>
            </a:r>
          </a:p>
        </p:txBody>
      </p:sp>
      <p:sp>
        <p:nvSpPr>
          <p:cNvPr id="46" name="TextBox 45"/>
          <p:cNvSpPr txBox="1"/>
          <p:nvPr/>
        </p:nvSpPr>
        <p:spPr>
          <a:xfrm>
            <a:off x="6248400" y="3657600"/>
            <a:ext cx="1600200" cy="276999"/>
          </a:xfrm>
          <a:prstGeom prst="rect">
            <a:avLst/>
          </a:prstGeom>
          <a:noFill/>
          <a:ln w="12700">
            <a:solidFill>
              <a:schemeClr val="tx1"/>
            </a:solidFill>
          </a:ln>
        </p:spPr>
        <p:txBody>
          <a:bodyPr wrap="square" rtlCol="0" anchor="ctr" anchorCtr="0">
            <a:spAutoFit/>
          </a:bodyPr>
          <a:lstStyle/>
          <a:p>
            <a:pPr algn="ctr"/>
            <a:r>
              <a:rPr lang="en-US" sz="1200" dirty="0" err="1" smtClean="0"/>
              <a:t>HeapMem_open</a:t>
            </a:r>
            <a:endParaRPr lang="en-US" sz="1200" dirty="0" smtClean="0"/>
          </a:p>
        </p:txBody>
      </p:sp>
      <p:sp>
        <p:nvSpPr>
          <p:cNvPr id="29" name="TextBox 28"/>
          <p:cNvSpPr txBox="1"/>
          <p:nvPr/>
        </p:nvSpPr>
        <p:spPr>
          <a:xfrm>
            <a:off x="3479279" y="2847975"/>
            <a:ext cx="1473724" cy="209549"/>
          </a:xfrm>
          <a:prstGeom prst="rect">
            <a:avLst/>
          </a:prstGeom>
          <a:solidFill>
            <a:srgbClr val="FFCC66"/>
          </a:solidFill>
          <a:ln w="12700">
            <a:solidFill>
              <a:schemeClr val="tx1"/>
            </a:solidFill>
          </a:ln>
        </p:spPr>
        <p:txBody>
          <a:bodyPr wrap="square" rtlCol="0" anchor="ctr" anchorCtr="0">
            <a:noAutofit/>
          </a:bodyPr>
          <a:lstStyle/>
          <a:p>
            <a:pPr algn="ctr"/>
            <a:r>
              <a:rPr lang="en-US" sz="1000" dirty="0" err="1" smtClean="0"/>
              <a:t>heapA</a:t>
            </a:r>
            <a:r>
              <a:rPr lang="en-US" sz="1000" dirty="0" smtClean="0"/>
              <a:t>: </a:t>
            </a:r>
            <a:r>
              <a:rPr lang="en-US" sz="1000" dirty="0" err="1" smtClean="0"/>
              <a:t>GateMP</a:t>
            </a:r>
            <a:endParaRPr lang="en-US" sz="1000" dirty="0"/>
          </a:p>
        </p:txBody>
      </p:sp>
      <p:sp>
        <p:nvSpPr>
          <p:cNvPr id="32" name="TextBox 31"/>
          <p:cNvSpPr txBox="1"/>
          <p:nvPr/>
        </p:nvSpPr>
        <p:spPr>
          <a:xfrm>
            <a:off x="3479281" y="3105149"/>
            <a:ext cx="1473724" cy="209549"/>
          </a:xfrm>
          <a:prstGeom prst="rect">
            <a:avLst/>
          </a:prstGeom>
          <a:solidFill>
            <a:srgbClr val="FFCC66"/>
          </a:solidFill>
          <a:ln w="12700">
            <a:solidFill>
              <a:schemeClr val="tx1"/>
            </a:solidFill>
          </a:ln>
        </p:spPr>
        <p:txBody>
          <a:bodyPr wrap="square" rtlCol="0" anchor="ctr" anchorCtr="0">
            <a:noAutofit/>
          </a:bodyPr>
          <a:lstStyle/>
          <a:p>
            <a:pPr algn="ctr"/>
            <a:r>
              <a:rPr lang="en-US" sz="1000" dirty="0" err="1" smtClean="0"/>
              <a:t>heapB</a:t>
            </a:r>
            <a:r>
              <a:rPr lang="en-US" sz="1000" dirty="0" smtClean="0"/>
              <a:t>: </a:t>
            </a:r>
            <a:r>
              <a:rPr lang="en-US" sz="1000" dirty="0" err="1" smtClean="0"/>
              <a:t>GateMP</a:t>
            </a:r>
            <a:endParaRPr lang="en-US" sz="1000"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97</a:t>
            </a:fld>
            <a:endParaRPr lang="en-US" dirty="0"/>
          </a:p>
        </p:txBody>
      </p:sp>
    </p:spTree>
    <p:extLst>
      <p:ext uri="{BB962C8B-B14F-4D97-AF65-F5344CB8AC3E}">
        <p14:creationId xmlns:p14="http://schemas.microsoft.com/office/powerpoint/2010/main" val="2767105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IPC Optimization — heap + gate</a:t>
            </a:r>
            <a:endParaRPr lang="en-US" dirty="0"/>
          </a:p>
        </p:txBody>
      </p:sp>
      <p:sp>
        <p:nvSpPr>
          <p:cNvPr id="2" name="Content Placeholder 1"/>
          <p:cNvSpPr>
            <a:spLocks noGrp="1"/>
          </p:cNvSpPr>
          <p:nvPr>
            <p:ph idx="1"/>
          </p:nvPr>
        </p:nvSpPr>
        <p:spPr>
          <a:xfrm>
            <a:off x="457200" y="990600"/>
            <a:ext cx="8229600" cy="830997"/>
          </a:xfrm>
        </p:spPr>
        <p:txBody>
          <a:bodyPr>
            <a:spAutoFit/>
          </a:bodyPr>
          <a:lstStyle/>
          <a:p>
            <a:r>
              <a:rPr lang="en-US" dirty="0" smtClean="0"/>
              <a:t>This example creates a heap to be used by </a:t>
            </a:r>
            <a:r>
              <a:rPr lang="en-US" dirty="0" err="1" smtClean="0"/>
              <a:t>MessageQ</a:t>
            </a:r>
            <a:r>
              <a:rPr lang="en-US" dirty="0" smtClean="0"/>
              <a:t>. A dedicated </a:t>
            </a:r>
            <a:r>
              <a:rPr lang="en-US" dirty="0" err="1" smtClean="0"/>
              <a:t>GateMP</a:t>
            </a:r>
            <a:r>
              <a:rPr lang="en-US" dirty="0" smtClean="0"/>
              <a:t> instance is used for the heap.</a:t>
            </a:r>
          </a:p>
        </p:txBody>
      </p:sp>
      <p:sp>
        <p:nvSpPr>
          <p:cNvPr id="10" name="Footer Placeholder 9"/>
          <p:cNvSpPr>
            <a:spLocks noGrp="1"/>
          </p:cNvSpPr>
          <p:nvPr>
            <p:ph type="ftr" sz="quarter" idx="11"/>
          </p:nvPr>
        </p:nvSpPr>
        <p:spPr/>
        <p:txBody>
          <a:bodyPr/>
          <a:lstStyle/>
          <a:p>
            <a:r>
              <a:rPr lang="en-US" smtClean="0"/>
              <a:t>IPC 3.30</a:t>
            </a:r>
            <a:endParaRPr lang="en-US" dirty="0"/>
          </a:p>
        </p:txBody>
      </p:sp>
      <p:sp>
        <p:nvSpPr>
          <p:cNvPr id="5" name="TextBox 4"/>
          <p:cNvSpPr txBox="1"/>
          <p:nvPr/>
        </p:nvSpPr>
        <p:spPr>
          <a:xfrm>
            <a:off x="914400" y="2362200"/>
            <a:ext cx="4020973" cy="3200876"/>
          </a:xfrm>
          <a:prstGeom prst="rect">
            <a:avLst/>
          </a:prstGeom>
          <a:solidFill>
            <a:schemeClr val="bg2"/>
          </a:solidFill>
          <a:ln w="12700">
            <a:solidFill>
              <a:schemeClr val="bg2">
                <a:lumMod val="50000"/>
              </a:schemeClr>
            </a:solidFill>
          </a:ln>
        </p:spPr>
        <p:txBody>
          <a:bodyPr wrap="none" lIns="182880" tIns="91440" rIns="182880" bIns="91440" rtlCol="0">
            <a:spAutoFit/>
          </a:bodyPr>
          <a:lstStyle/>
          <a:p>
            <a:r>
              <a:rPr lang="en-US" sz="1400" dirty="0" smtClean="0">
                <a:latin typeface="Courier10 BT" panose="02070509030505020404" pitchFamily="49" charset="0"/>
                <a:cs typeface="Courier New" pitchFamily="49" charset="0"/>
              </a:rPr>
              <a:t>#include &lt;</a:t>
            </a:r>
            <a:r>
              <a:rPr lang="en-US" sz="1400" dirty="0" err="1" smtClean="0">
                <a:latin typeface="Courier10 BT" panose="02070509030505020404" pitchFamily="49" charset="0"/>
                <a:cs typeface="Courier New" pitchFamily="49" charset="0"/>
              </a:rPr>
              <a:t>xdc</a:t>
            </a:r>
            <a:r>
              <a:rPr lang="en-US" sz="1400" dirty="0" smtClean="0">
                <a:latin typeface="Courier10 BT" panose="02070509030505020404" pitchFamily="49" charset="0"/>
                <a:cs typeface="Courier New" pitchFamily="49" charset="0"/>
              </a:rPr>
              <a:t>/</a:t>
            </a:r>
            <a:r>
              <a:rPr lang="en-US" sz="1400" dirty="0" err="1" smtClean="0">
                <a:latin typeface="Courier10 BT" panose="02070509030505020404" pitchFamily="49" charset="0"/>
                <a:cs typeface="Courier New" pitchFamily="49" charset="0"/>
              </a:rPr>
              <a:t>std.h</a:t>
            </a:r>
            <a:r>
              <a:rPr lang="en-US" sz="1400" dirty="0" smtClean="0">
                <a:latin typeface="Courier10 BT" panose="02070509030505020404" pitchFamily="49" charset="0"/>
                <a:cs typeface="Courier New" pitchFamily="49" charset="0"/>
              </a:rPr>
              <a:t>&gt;</a:t>
            </a:r>
          </a:p>
          <a:p>
            <a:r>
              <a:rPr lang="en-US" sz="1400" dirty="0" smtClean="0">
                <a:latin typeface="Courier10 BT" panose="02070509030505020404" pitchFamily="49" charset="0"/>
                <a:cs typeface="Courier New" pitchFamily="49" charset="0"/>
              </a:rPr>
              <a:t>#include &lt;</a:t>
            </a:r>
            <a:r>
              <a:rPr lang="en-US" sz="1400" dirty="0" err="1" smtClean="0">
                <a:latin typeface="Courier10 BT" panose="02070509030505020404" pitchFamily="49" charset="0"/>
                <a:cs typeface="Courier New" pitchFamily="49" charset="0"/>
              </a:rPr>
              <a:t>ti</a:t>
            </a:r>
            <a:r>
              <a:rPr lang="en-US" sz="1400" dirty="0" smtClean="0">
                <a:latin typeface="Courier10 BT" panose="02070509030505020404" pitchFamily="49" charset="0"/>
                <a:cs typeface="Courier New" pitchFamily="49" charset="0"/>
              </a:rPr>
              <a:t>/</a:t>
            </a:r>
            <a:r>
              <a:rPr lang="en-US" sz="1400" dirty="0" err="1" smtClean="0">
                <a:latin typeface="Courier10 BT" panose="02070509030505020404" pitchFamily="49" charset="0"/>
                <a:cs typeface="Courier New" pitchFamily="49" charset="0"/>
              </a:rPr>
              <a:t>ipc</a:t>
            </a:r>
            <a:r>
              <a:rPr lang="en-US" sz="1400" dirty="0" smtClean="0">
                <a:latin typeface="Courier10 BT" panose="02070509030505020404" pitchFamily="49" charset="0"/>
                <a:cs typeface="Courier New" pitchFamily="49" charset="0"/>
              </a:rPr>
              <a:t>/</a:t>
            </a:r>
            <a:r>
              <a:rPr lang="en-US" sz="1400" dirty="0" err="1" smtClean="0">
                <a:latin typeface="Courier10 BT" panose="02070509030505020404" pitchFamily="49" charset="0"/>
                <a:cs typeface="Courier New" pitchFamily="49" charset="0"/>
              </a:rPr>
              <a:t>GateMP.h</a:t>
            </a:r>
            <a:r>
              <a:rPr lang="en-US" sz="1400" dirty="0" smtClean="0">
                <a:latin typeface="Courier10 BT" panose="02070509030505020404" pitchFamily="49" charset="0"/>
                <a:cs typeface="Courier New" pitchFamily="49" charset="0"/>
              </a:rPr>
              <a:t>&gt;</a:t>
            </a:r>
          </a:p>
          <a:p>
            <a:r>
              <a:rPr lang="en-US" sz="1400" dirty="0" smtClean="0">
                <a:latin typeface="Courier10 BT" panose="02070509030505020404" pitchFamily="49" charset="0"/>
                <a:cs typeface="Courier New" pitchFamily="49" charset="0"/>
              </a:rPr>
              <a:t>#include &lt;</a:t>
            </a:r>
            <a:r>
              <a:rPr lang="en-US" sz="1400" dirty="0" err="1" smtClean="0">
                <a:latin typeface="Courier10 BT" panose="02070509030505020404" pitchFamily="49" charset="0"/>
                <a:cs typeface="Courier New" pitchFamily="49" charset="0"/>
              </a:rPr>
              <a:t>ti</a:t>
            </a:r>
            <a:r>
              <a:rPr lang="en-US" sz="1400" dirty="0" smtClean="0">
                <a:latin typeface="Courier10 BT" panose="02070509030505020404" pitchFamily="49" charset="0"/>
                <a:cs typeface="Courier New" pitchFamily="49" charset="0"/>
              </a:rPr>
              <a:t>/</a:t>
            </a:r>
            <a:r>
              <a:rPr lang="en-US" sz="1400" dirty="0" err="1" smtClean="0">
                <a:latin typeface="Courier10 BT" panose="02070509030505020404" pitchFamily="49" charset="0"/>
                <a:cs typeface="Courier New" pitchFamily="49" charset="0"/>
              </a:rPr>
              <a:t>ipc</a:t>
            </a:r>
            <a:r>
              <a:rPr lang="en-US" sz="1400" dirty="0" smtClean="0">
                <a:latin typeface="Courier10 BT" panose="02070509030505020404" pitchFamily="49" charset="0"/>
                <a:cs typeface="Courier New" pitchFamily="49" charset="0"/>
              </a:rPr>
              <a:t>/</a:t>
            </a:r>
            <a:r>
              <a:rPr lang="en-US" sz="1400" dirty="0" err="1" smtClean="0">
                <a:latin typeface="Courier10 BT" panose="02070509030505020404" pitchFamily="49" charset="0"/>
                <a:cs typeface="Courier New" pitchFamily="49" charset="0"/>
              </a:rPr>
              <a:t>HeapBufMP.h</a:t>
            </a:r>
            <a:r>
              <a:rPr lang="en-US" sz="1400" dirty="0" smtClean="0">
                <a:latin typeface="Courier10 BT" panose="02070509030505020404" pitchFamily="49" charset="0"/>
                <a:cs typeface="Courier New" pitchFamily="49" charset="0"/>
              </a:rPr>
              <a:t>&gt;</a:t>
            </a:r>
          </a:p>
          <a:p>
            <a:endParaRPr lang="en-US" sz="1400" dirty="0" smtClean="0">
              <a:latin typeface="Courier10 BT" panose="02070509030505020404" pitchFamily="49" charset="0"/>
              <a:cs typeface="Courier New" pitchFamily="49" charset="0"/>
            </a:endParaRPr>
          </a:p>
          <a:p>
            <a:r>
              <a:rPr lang="en-US" sz="1400" dirty="0" err="1" smtClean="0">
                <a:latin typeface="Courier10 BT" panose="02070509030505020404" pitchFamily="49" charset="0"/>
                <a:cs typeface="Courier New" pitchFamily="49" charset="0"/>
              </a:rPr>
              <a:t>HeapBufMP</a:t>
            </a:r>
            <a:r>
              <a:rPr lang="en-US" sz="1400" dirty="0" smtClean="0">
                <a:latin typeface="Courier10 BT" panose="02070509030505020404" pitchFamily="49" charset="0"/>
                <a:cs typeface="Courier New" pitchFamily="49" charset="0"/>
              </a:rPr>
              <a:t> </a:t>
            </a:r>
            <a:r>
              <a:rPr lang="en-US" sz="1400" dirty="0" err="1" smtClean="0">
                <a:latin typeface="Courier10 BT" panose="02070509030505020404" pitchFamily="49" charset="0"/>
                <a:cs typeface="Courier New" pitchFamily="49" charset="0"/>
              </a:rPr>
              <a:t>params</a:t>
            </a:r>
            <a:r>
              <a:rPr lang="en-US" sz="1400" dirty="0" smtClean="0">
                <a:latin typeface="Courier10 BT" panose="02070509030505020404" pitchFamily="49" charset="0"/>
                <a:cs typeface="Courier New" pitchFamily="49" charset="0"/>
              </a:rPr>
              <a:t>;</a:t>
            </a:r>
          </a:p>
          <a:p>
            <a:r>
              <a:rPr lang="en-US" sz="1400" dirty="0" err="1" smtClean="0">
                <a:latin typeface="Courier10 BT" panose="02070509030505020404" pitchFamily="49" charset="0"/>
                <a:cs typeface="Courier New" pitchFamily="49" charset="0"/>
              </a:rPr>
              <a:t>HeapBufMP_Params_init</a:t>
            </a:r>
            <a:r>
              <a:rPr lang="en-US" sz="1400" dirty="0" smtClean="0">
                <a:latin typeface="Courier10 BT" panose="02070509030505020404" pitchFamily="49" charset="0"/>
                <a:cs typeface="Courier New" pitchFamily="49" charset="0"/>
              </a:rPr>
              <a:t>(&amp;</a:t>
            </a:r>
            <a:r>
              <a:rPr lang="en-US" sz="1400" dirty="0" err="1" smtClean="0">
                <a:latin typeface="Courier10 BT" panose="02070509030505020404" pitchFamily="49" charset="0"/>
                <a:cs typeface="Courier New" pitchFamily="49" charset="0"/>
              </a:rPr>
              <a:t>params</a:t>
            </a:r>
            <a:r>
              <a:rPr lang="en-US" sz="1400" dirty="0" smtClean="0">
                <a:latin typeface="Courier10 BT" panose="02070509030505020404" pitchFamily="49" charset="0"/>
                <a:cs typeface="Courier New" pitchFamily="49" charset="0"/>
              </a:rPr>
              <a:t>);</a:t>
            </a:r>
          </a:p>
          <a:p>
            <a:r>
              <a:rPr lang="en-US" sz="1400" dirty="0" smtClean="0">
                <a:latin typeface="Courier10 BT" panose="02070509030505020404" pitchFamily="49" charset="0"/>
                <a:cs typeface="Courier New" pitchFamily="49" charset="0"/>
              </a:rPr>
              <a:t>params.name = </a:t>
            </a:r>
            <a:r>
              <a:rPr lang="en-US" sz="1400" dirty="0">
                <a:latin typeface="Courier10 BT" panose="02070509030505020404" pitchFamily="49" charset="0"/>
                <a:cs typeface="Courier New" pitchFamily="49" charset="0"/>
              </a:rPr>
              <a:t>"</a:t>
            </a:r>
            <a:r>
              <a:rPr lang="en-US" sz="1400" dirty="0" err="1" smtClean="0">
                <a:solidFill>
                  <a:srgbClr val="0B8000"/>
                </a:solidFill>
                <a:latin typeface="Courier10 BT" panose="02070509030505020404" pitchFamily="49" charset="0"/>
                <a:cs typeface="Courier New" pitchFamily="49" charset="0"/>
              </a:rPr>
              <a:t>HeapA</a:t>
            </a:r>
            <a:r>
              <a:rPr lang="en-US" sz="1400" dirty="0" smtClean="0">
                <a:latin typeface="Courier10 BT" panose="02070509030505020404" pitchFamily="49" charset="0"/>
                <a:cs typeface="Courier New" pitchFamily="49" charset="0"/>
              </a:rPr>
              <a:t>";</a:t>
            </a:r>
          </a:p>
          <a:p>
            <a:r>
              <a:rPr lang="en-US" sz="1400" dirty="0" err="1" smtClean="0">
                <a:latin typeface="Courier10 BT" panose="02070509030505020404" pitchFamily="49" charset="0"/>
                <a:cs typeface="Courier New" pitchFamily="49" charset="0"/>
              </a:rPr>
              <a:t>params.blockSize</a:t>
            </a:r>
            <a:r>
              <a:rPr lang="en-US" sz="1400" dirty="0" smtClean="0">
                <a:latin typeface="Courier10 BT" panose="02070509030505020404" pitchFamily="49" charset="0"/>
                <a:cs typeface="Courier New" pitchFamily="49" charset="0"/>
              </a:rPr>
              <a:t> = 128;</a:t>
            </a:r>
          </a:p>
          <a:p>
            <a:r>
              <a:rPr lang="en-US" sz="1400" dirty="0" err="1" smtClean="0">
                <a:latin typeface="Courier10 BT" panose="02070509030505020404" pitchFamily="49" charset="0"/>
                <a:cs typeface="Courier New" pitchFamily="49" charset="0"/>
              </a:rPr>
              <a:t>params.numBlocks</a:t>
            </a:r>
            <a:r>
              <a:rPr lang="en-US" sz="1400" dirty="0" smtClean="0">
                <a:latin typeface="Courier10 BT" panose="02070509030505020404" pitchFamily="49" charset="0"/>
                <a:cs typeface="Courier New" pitchFamily="49" charset="0"/>
              </a:rPr>
              <a:t> = 32;</a:t>
            </a:r>
          </a:p>
          <a:p>
            <a:r>
              <a:rPr lang="en-US" sz="1400" dirty="0" err="1" smtClean="0">
                <a:latin typeface="Courier10 BT" panose="02070509030505020404" pitchFamily="49" charset="0"/>
                <a:cs typeface="Courier New" pitchFamily="49" charset="0"/>
              </a:rPr>
              <a:t>params.gate</a:t>
            </a:r>
            <a:r>
              <a:rPr lang="en-US" sz="1400" dirty="0" smtClean="0">
                <a:latin typeface="Courier10 BT" panose="02070509030505020404" pitchFamily="49" charset="0"/>
                <a:cs typeface="Courier New" pitchFamily="49" charset="0"/>
              </a:rPr>
              <a:t> = </a:t>
            </a:r>
            <a:r>
              <a:rPr lang="en-US" sz="1400" b="1" dirty="0" err="1" smtClean="0">
                <a:solidFill>
                  <a:schemeClr val="accent5"/>
                </a:solidFill>
                <a:latin typeface="Courier10 BT" panose="02070509030505020404" pitchFamily="49" charset="0"/>
                <a:cs typeface="Courier New" pitchFamily="49" charset="0"/>
              </a:rPr>
              <a:t>GateMP_create</a:t>
            </a:r>
            <a:r>
              <a:rPr lang="en-US" sz="1400" dirty="0" smtClean="0">
                <a:latin typeface="Courier10 BT" panose="02070509030505020404" pitchFamily="49" charset="0"/>
                <a:cs typeface="Courier New" pitchFamily="49" charset="0"/>
              </a:rPr>
              <a:t>(NULL);</a:t>
            </a:r>
          </a:p>
          <a:p>
            <a:endParaRPr lang="en-US" sz="1400" dirty="0" smtClean="0">
              <a:latin typeface="Courier10 BT" panose="02070509030505020404" pitchFamily="49" charset="0"/>
              <a:cs typeface="Courier New" pitchFamily="49" charset="0"/>
            </a:endParaRPr>
          </a:p>
          <a:p>
            <a:r>
              <a:rPr lang="en-US" sz="1400" dirty="0" err="1" smtClean="0">
                <a:latin typeface="Courier10 BT" panose="02070509030505020404" pitchFamily="49" charset="0"/>
                <a:cs typeface="Courier New" pitchFamily="49" charset="0"/>
              </a:rPr>
              <a:t>HeapBufMP_Handle</a:t>
            </a:r>
            <a:r>
              <a:rPr lang="en-US" sz="1400" dirty="0" smtClean="0">
                <a:latin typeface="Courier10 BT" panose="02070509030505020404" pitchFamily="49" charset="0"/>
                <a:cs typeface="Courier New" pitchFamily="49" charset="0"/>
              </a:rPr>
              <a:t> heap;</a:t>
            </a:r>
            <a:endParaRPr lang="en-US" sz="1400" dirty="0">
              <a:latin typeface="Courier10 BT" panose="02070509030505020404" pitchFamily="49" charset="0"/>
              <a:cs typeface="Courier New" pitchFamily="49" charset="0"/>
            </a:endParaRPr>
          </a:p>
          <a:p>
            <a:r>
              <a:rPr lang="en-US" sz="1400" dirty="0" smtClean="0">
                <a:latin typeface="Courier10 BT" panose="02070509030505020404" pitchFamily="49" charset="0"/>
                <a:cs typeface="Courier New" pitchFamily="49" charset="0"/>
              </a:rPr>
              <a:t>heap = </a:t>
            </a:r>
            <a:r>
              <a:rPr lang="en-US" sz="1400" b="1" dirty="0" err="1" smtClean="0">
                <a:solidFill>
                  <a:schemeClr val="accent5"/>
                </a:solidFill>
                <a:latin typeface="Courier10 BT" panose="02070509030505020404" pitchFamily="49" charset="0"/>
                <a:cs typeface="Courier New" pitchFamily="49" charset="0"/>
              </a:rPr>
              <a:t>HeapBufMP_create</a:t>
            </a:r>
            <a:r>
              <a:rPr lang="en-US" sz="1400" dirty="0" smtClean="0">
                <a:latin typeface="Courier10 BT" panose="02070509030505020404" pitchFamily="49" charset="0"/>
                <a:cs typeface="Courier New" pitchFamily="49" charset="0"/>
              </a:rPr>
              <a:t>(</a:t>
            </a:r>
            <a:r>
              <a:rPr lang="en-US" sz="1400" dirty="0" err="1" smtClean="0">
                <a:latin typeface="Courier10 BT" panose="02070509030505020404" pitchFamily="49" charset="0"/>
                <a:cs typeface="Courier New" pitchFamily="49" charset="0"/>
              </a:rPr>
              <a:t>params</a:t>
            </a:r>
            <a:r>
              <a:rPr lang="en-US" sz="1400" dirty="0" smtClean="0">
                <a:latin typeface="Courier10 BT" panose="02070509030505020404" pitchFamily="49" charset="0"/>
                <a:cs typeface="Courier New" pitchFamily="49" charset="0"/>
              </a:rPr>
              <a:t>);</a:t>
            </a:r>
          </a:p>
          <a:p>
            <a:r>
              <a:rPr lang="en-US" sz="1400" b="1" dirty="0" err="1" smtClean="0">
                <a:solidFill>
                  <a:schemeClr val="accent5"/>
                </a:solidFill>
                <a:latin typeface="Courier10 BT" panose="02070509030505020404" pitchFamily="49" charset="0"/>
                <a:cs typeface="Courier New" pitchFamily="49" charset="0"/>
              </a:rPr>
              <a:t>MessageQ_registerHeap</a:t>
            </a:r>
            <a:r>
              <a:rPr lang="en-US" sz="1400" dirty="0" smtClean="0">
                <a:latin typeface="Courier10 BT" panose="02070509030505020404" pitchFamily="49" charset="0"/>
                <a:cs typeface="Courier New" pitchFamily="49" charset="0"/>
              </a:rPr>
              <a:t>(0, heap);</a:t>
            </a:r>
          </a:p>
        </p:txBody>
      </p:sp>
      <p:grpSp>
        <p:nvGrpSpPr>
          <p:cNvPr id="21" name="Group 20"/>
          <p:cNvGrpSpPr/>
          <p:nvPr/>
        </p:nvGrpSpPr>
        <p:grpSpPr>
          <a:xfrm>
            <a:off x="4809744" y="3962400"/>
            <a:ext cx="3121152" cy="612934"/>
            <a:chOff x="5114544" y="3502104"/>
            <a:chExt cx="3121152" cy="612934"/>
          </a:xfrm>
        </p:grpSpPr>
        <p:sp>
          <p:nvSpPr>
            <p:cNvPr id="18" name="Rounded Rectangle 17"/>
            <p:cNvSpPr/>
            <p:nvPr/>
          </p:nvSpPr>
          <p:spPr>
            <a:xfrm>
              <a:off x="6254496" y="3502104"/>
              <a:ext cx="1981200" cy="612934"/>
            </a:xfrm>
            <a:prstGeom prst="roundRect">
              <a:avLst/>
            </a:prstGeom>
            <a:solidFill>
              <a:schemeClr val="bg1"/>
            </a:solidFill>
            <a:ln w="12700"/>
          </p:spPr>
          <p:style>
            <a:lnRef idx="2">
              <a:schemeClr val="accent1"/>
            </a:lnRef>
            <a:fillRef idx="1">
              <a:schemeClr val="lt1"/>
            </a:fillRef>
            <a:effectRef idx="0">
              <a:schemeClr val="accent1"/>
            </a:effectRef>
            <a:fontRef idx="minor">
              <a:schemeClr val="dk1"/>
            </a:fontRef>
          </p:style>
          <p:txBody>
            <a:bodyPr rtlCol="0" anchor="ctr">
              <a:spAutoFit/>
            </a:bodyPr>
            <a:lstStyle/>
            <a:p>
              <a:pPr algn="ctr"/>
              <a:r>
                <a:rPr lang="en-US" sz="1000" dirty="0">
                  <a:solidFill>
                    <a:schemeClr val="tx1"/>
                  </a:solidFill>
                </a:rPr>
                <a:t>No need to specify a name for the gate. The default protection will be used</a:t>
              </a:r>
              <a:r>
                <a:rPr lang="en-US" sz="1000" dirty="0" smtClean="0">
                  <a:solidFill>
                    <a:schemeClr val="tx1"/>
                  </a:solidFill>
                </a:rPr>
                <a:t>.</a:t>
              </a:r>
              <a:endParaRPr lang="en-US" sz="1000" dirty="0">
                <a:solidFill>
                  <a:schemeClr val="tx1"/>
                </a:solidFill>
              </a:endParaRPr>
            </a:p>
          </p:txBody>
        </p:sp>
        <p:cxnSp>
          <p:nvCxnSpPr>
            <p:cNvPr id="20" name="Straight Connector 19"/>
            <p:cNvCxnSpPr>
              <a:stCxn id="18" idx="1"/>
            </p:cNvCxnSpPr>
            <p:nvPr/>
          </p:nvCxnSpPr>
          <p:spPr>
            <a:xfrm flipH="1">
              <a:off x="5114544" y="3808571"/>
              <a:ext cx="1139952" cy="20559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32420FBA-F1C9-406B-AC6A-9D58B1A624A9}" type="slidenum">
              <a:rPr lang="en-US" smtClean="0"/>
              <a:pPr/>
              <a:t>98</a:t>
            </a:fld>
            <a:endParaRPr lang="en-US" dirty="0"/>
          </a:p>
        </p:txBody>
      </p:sp>
    </p:spTree>
    <p:extLst>
      <p:ext uri="{BB962C8B-B14F-4D97-AF65-F5344CB8AC3E}">
        <p14:creationId xmlns:p14="http://schemas.microsoft.com/office/powerpoint/2010/main" val="1577454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IPC </a:t>
            </a:r>
            <a:r>
              <a:rPr lang="en-US" dirty="0"/>
              <a:t>Optimization — </a:t>
            </a:r>
            <a:r>
              <a:rPr lang="en-US" dirty="0" smtClean="0"/>
              <a:t>message transport</a:t>
            </a:r>
            <a:endParaRPr lang="en-US" dirty="0"/>
          </a:p>
        </p:txBody>
      </p:sp>
      <p:sp>
        <p:nvSpPr>
          <p:cNvPr id="2" name="Content Placeholder 1"/>
          <p:cNvSpPr>
            <a:spLocks noGrp="1"/>
          </p:cNvSpPr>
          <p:nvPr>
            <p:ph idx="1"/>
          </p:nvPr>
        </p:nvSpPr>
        <p:spPr>
          <a:xfrm>
            <a:off x="457200" y="990600"/>
            <a:ext cx="8229600" cy="5181600"/>
          </a:xfrm>
        </p:spPr>
        <p:txBody>
          <a:bodyPr>
            <a:normAutofit/>
          </a:bodyPr>
          <a:lstStyle/>
          <a:p>
            <a:r>
              <a:rPr lang="en-US" sz="2000" dirty="0" smtClean="0"/>
              <a:t>The </a:t>
            </a:r>
            <a:r>
              <a:rPr lang="en-US" sz="2000" dirty="0" err="1" smtClean="0"/>
              <a:t>MessageQ</a:t>
            </a:r>
            <a:r>
              <a:rPr lang="en-US" sz="2000" dirty="0" smtClean="0"/>
              <a:t> module uses a transport for actual message delivery. There are three available transports, each with different runtime performance characteristics.</a:t>
            </a:r>
          </a:p>
          <a:p>
            <a:pPr lvl="1"/>
            <a:r>
              <a:rPr lang="en-US" sz="1600" dirty="0" err="1">
                <a:solidFill>
                  <a:schemeClr val="accent5"/>
                </a:solidFill>
                <a:latin typeface="Courier10 BT" panose="02070509030505020404" pitchFamily="49" charset="0"/>
              </a:rPr>
              <a:t>TransportShm</a:t>
            </a:r>
            <a:r>
              <a:rPr lang="en-US" sz="1600" dirty="0"/>
              <a:t> – slowest, largest data footprint, most robust (default)</a:t>
            </a:r>
          </a:p>
          <a:p>
            <a:pPr lvl="1">
              <a:spcBef>
                <a:spcPts val="0"/>
              </a:spcBef>
            </a:pPr>
            <a:r>
              <a:rPr lang="en-US" sz="1600" dirty="0" err="1">
                <a:solidFill>
                  <a:schemeClr val="accent5"/>
                </a:solidFill>
                <a:latin typeface="Courier10 BT" panose="02070509030505020404" pitchFamily="49" charset="0"/>
              </a:rPr>
              <a:t>TransportShmCirc</a:t>
            </a:r>
            <a:r>
              <a:rPr lang="en-US" sz="1600" dirty="0"/>
              <a:t> – medium, fixed length transport buffer</a:t>
            </a:r>
          </a:p>
          <a:p>
            <a:pPr lvl="1">
              <a:spcBef>
                <a:spcPts val="0"/>
              </a:spcBef>
            </a:pPr>
            <a:r>
              <a:rPr lang="en-US" sz="1600" dirty="0" err="1">
                <a:solidFill>
                  <a:schemeClr val="accent5"/>
                </a:solidFill>
                <a:latin typeface="Courier10 BT" panose="02070509030505020404" pitchFamily="49" charset="0"/>
              </a:rPr>
              <a:t>TransportShmNotify</a:t>
            </a:r>
            <a:r>
              <a:rPr lang="en-US" sz="1600" dirty="0"/>
              <a:t> – fastest, may cause sender to busy </a:t>
            </a:r>
            <a:r>
              <a:rPr lang="en-US" sz="1600" dirty="0" smtClean="0"/>
              <a:t>wait</a:t>
            </a:r>
          </a:p>
          <a:p>
            <a:r>
              <a:rPr lang="en-US" sz="2000" dirty="0" smtClean="0"/>
              <a:t>Each transport has a corresponding setup module. To use a given transport, configure the </a:t>
            </a:r>
            <a:r>
              <a:rPr lang="en-US" sz="2000" dirty="0" err="1" smtClean="0"/>
              <a:t>MessageQ</a:t>
            </a:r>
            <a:r>
              <a:rPr lang="en-US" sz="2000" dirty="0" smtClean="0"/>
              <a:t> module with the transport’s setup module.</a:t>
            </a:r>
          </a:p>
          <a:p>
            <a:pPr lvl="1"/>
            <a:r>
              <a:rPr lang="en-US" sz="1600" dirty="0" err="1" smtClean="0">
                <a:solidFill>
                  <a:schemeClr val="accent5"/>
                </a:solidFill>
                <a:latin typeface="Courier10 BT" panose="02070509030505020404" pitchFamily="49" charset="0"/>
              </a:rPr>
              <a:t>TransportShmSetup</a:t>
            </a:r>
            <a:r>
              <a:rPr lang="en-US" sz="1600" dirty="0" smtClean="0"/>
              <a:t> – the setup module</a:t>
            </a:r>
          </a:p>
          <a:p>
            <a:pPr lvl="1">
              <a:spcBef>
                <a:spcPts val="0"/>
              </a:spcBef>
            </a:pPr>
            <a:r>
              <a:rPr lang="en-US" sz="1600" dirty="0" err="1" smtClean="0">
                <a:solidFill>
                  <a:schemeClr val="accent5"/>
                </a:solidFill>
                <a:latin typeface="Courier10 BT" panose="02070509030505020404" pitchFamily="49" charset="0"/>
              </a:rPr>
              <a:t>TransportShmCircSetup</a:t>
            </a:r>
            <a:r>
              <a:rPr lang="en-US" sz="1600" dirty="0" smtClean="0"/>
              <a:t> – the setup module</a:t>
            </a:r>
          </a:p>
          <a:p>
            <a:pPr lvl="1">
              <a:spcBef>
                <a:spcPts val="0"/>
              </a:spcBef>
            </a:pPr>
            <a:r>
              <a:rPr lang="en-US" sz="1600" dirty="0" err="1" smtClean="0">
                <a:solidFill>
                  <a:schemeClr val="accent5"/>
                </a:solidFill>
                <a:latin typeface="Courier10 BT" panose="02070509030505020404" pitchFamily="49" charset="0"/>
              </a:rPr>
              <a:t>TransportShmNotifySetup</a:t>
            </a:r>
            <a:r>
              <a:rPr lang="en-US" sz="1600" dirty="0" smtClean="0"/>
              <a:t> – the setup module</a:t>
            </a:r>
          </a:p>
          <a:p>
            <a:r>
              <a:rPr lang="en-US" sz="2000" dirty="0" smtClean="0"/>
              <a:t>Message transport are in the following folder.</a:t>
            </a:r>
          </a:p>
          <a:p>
            <a:pPr lvl="1">
              <a:spcBef>
                <a:spcPts val="600"/>
              </a:spcBef>
              <a:buClr>
                <a:srgbClr val="A0AEA6"/>
              </a:buClr>
            </a:pPr>
            <a:r>
              <a:rPr lang="en-US" sz="1600" dirty="0" smtClean="0">
                <a:solidFill>
                  <a:srgbClr val="2941FF"/>
                </a:solidFill>
                <a:latin typeface="Courier10 BT" panose="02070509030505020404" pitchFamily="49" charset="0"/>
              </a:rPr>
              <a:t>ipc_3_xx_pp_bb/packages/ti/</a:t>
            </a:r>
            <a:r>
              <a:rPr lang="en-US" sz="1600" dirty="0" err="1" smtClean="0">
                <a:solidFill>
                  <a:srgbClr val="2941FF"/>
                </a:solidFill>
                <a:latin typeface="Courier10 BT" panose="02070509030505020404" pitchFamily="49" charset="0"/>
              </a:rPr>
              <a:t>sdo</a:t>
            </a:r>
            <a:r>
              <a:rPr lang="en-US" sz="1600" dirty="0" smtClean="0">
                <a:solidFill>
                  <a:srgbClr val="2941FF"/>
                </a:solidFill>
                <a:latin typeface="Courier10 BT" panose="02070509030505020404" pitchFamily="49" charset="0"/>
              </a:rPr>
              <a:t>/</a:t>
            </a:r>
            <a:r>
              <a:rPr lang="en-US" sz="1600" dirty="0" err="1" smtClean="0">
                <a:solidFill>
                  <a:srgbClr val="2941FF"/>
                </a:solidFill>
                <a:latin typeface="Courier10 BT" panose="02070509030505020404" pitchFamily="49" charset="0"/>
              </a:rPr>
              <a:t>ipc</a:t>
            </a:r>
            <a:r>
              <a:rPr lang="en-US" sz="1600" dirty="0" smtClean="0">
                <a:solidFill>
                  <a:srgbClr val="2941FF"/>
                </a:solidFill>
                <a:latin typeface="Courier10 BT" panose="02070509030505020404" pitchFamily="49" charset="0"/>
              </a:rPr>
              <a:t>/transports</a:t>
            </a:r>
            <a:endParaRPr lang="en-US" sz="1600" dirty="0" smtClean="0"/>
          </a:p>
          <a:p>
            <a:r>
              <a:rPr lang="en-US" sz="2000" dirty="0" smtClean="0"/>
              <a:t>All </a:t>
            </a:r>
            <a:r>
              <a:rPr lang="en-US" sz="2000" dirty="0" err="1" smtClean="0"/>
              <a:t>MessageQ</a:t>
            </a:r>
            <a:r>
              <a:rPr lang="en-US" sz="2000" dirty="0" smtClean="0"/>
              <a:t> modules must be configured to use the same transport.</a:t>
            </a:r>
          </a:p>
        </p:txBody>
      </p:sp>
      <p:sp>
        <p:nvSpPr>
          <p:cNvPr id="7" name="Footer Placeholder 6"/>
          <p:cNvSpPr>
            <a:spLocks noGrp="1"/>
          </p:cNvSpPr>
          <p:nvPr>
            <p:ph type="ftr" sz="quarter" idx="11"/>
          </p:nvPr>
        </p:nvSpPr>
        <p:spPr/>
        <p:txBody>
          <a:bodyPr/>
          <a:lstStyle/>
          <a:p>
            <a:r>
              <a:rPr lang="en-US" smtClean="0"/>
              <a:t>IPC 3.30</a:t>
            </a:r>
            <a:endParaRPr lang="en-US" dirty="0"/>
          </a:p>
        </p:txBody>
      </p:sp>
      <p:sp>
        <p:nvSpPr>
          <p:cNvPr id="3" name="Slide Number Placeholder 2"/>
          <p:cNvSpPr>
            <a:spLocks noGrp="1"/>
          </p:cNvSpPr>
          <p:nvPr>
            <p:ph type="sldNum" sz="quarter" idx="12"/>
          </p:nvPr>
        </p:nvSpPr>
        <p:spPr/>
        <p:txBody>
          <a:bodyPr/>
          <a:lstStyle/>
          <a:p>
            <a:fld id="{32420FBA-F1C9-406B-AC6A-9D58B1A624A9}" type="slidenum">
              <a:rPr lang="en-US" smtClean="0"/>
              <a:pPr/>
              <a:t>99</a:t>
            </a:fld>
            <a:endParaRPr lang="en-US" dirty="0"/>
          </a:p>
        </p:txBody>
      </p:sp>
    </p:spTree>
    <p:extLst>
      <p:ext uri="{BB962C8B-B14F-4D97-AF65-F5344CB8AC3E}">
        <p14:creationId xmlns:p14="http://schemas.microsoft.com/office/powerpoint/2010/main" val="561940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PC">
  <a:themeElements>
    <a:clrScheme name="IPC">
      <a:dk1>
        <a:srgbClr val="292934"/>
      </a:dk1>
      <a:lt1>
        <a:srgbClr val="FFFFFF"/>
      </a:lt1>
      <a:dk2>
        <a:srgbClr val="D2533C"/>
      </a:dk2>
      <a:lt2>
        <a:srgbClr val="F3F2DC"/>
      </a:lt2>
      <a:accent1>
        <a:srgbClr val="A0AEA6"/>
      </a:accent1>
      <a:accent2>
        <a:srgbClr val="AD8F67"/>
      </a:accent2>
      <a:accent3>
        <a:srgbClr val="726056"/>
      </a:accent3>
      <a:accent4>
        <a:srgbClr val="4C5A6A"/>
      </a:accent4>
      <a:accent5>
        <a:srgbClr val="2941FF"/>
      </a:accent5>
      <a:accent6>
        <a:srgbClr val="79463D"/>
      </a:accent6>
      <a:hlink>
        <a:srgbClr val="0000FF"/>
      </a:hlink>
      <a:folHlink>
        <a:srgbClr val="800080"/>
      </a:folHlink>
    </a:clrScheme>
    <a:fontScheme name="IPC">
      <a:majorFont>
        <a:latin typeface="Trebuchet MS"/>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6376</Words>
  <Application>Microsoft Office PowerPoint</Application>
  <PresentationFormat>On-screen Show (4:3)</PresentationFormat>
  <Paragraphs>1474</Paragraphs>
  <Slides>113</Slides>
  <Notes>60</Notes>
  <HiddenSlides>3</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IPC</vt:lpstr>
      <vt:lpstr>IPC Training</vt:lpstr>
      <vt:lpstr>Agenda</vt:lpstr>
      <vt:lpstr>Overview</vt:lpstr>
      <vt:lpstr>Overview</vt:lpstr>
      <vt:lpstr>Overview</vt:lpstr>
      <vt:lpstr>Overview - Architecture</vt:lpstr>
      <vt:lpstr>Overview</vt:lpstr>
      <vt:lpstr>Overview – create/open</vt:lpstr>
      <vt:lpstr>Overview</vt:lpstr>
      <vt:lpstr>Agenda</vt:lpstr>
      <vt:lpstr>IPC Modules</vt:lpstr>
      <vt:lpstr>Ipc Module</vt:lpstr>
      <vt:lpstr>Ipc Module – Ipc.ProcSync_ALL</vt:lpstr>
      <vt:lpstr>IPC Module – Ipc.ProcSync_PAIR</vt:lpstr>
      <vt:lpstr>Ipc Module</vt:lpstr>
      <vt:lpstr>Ipc Module</vt:lpstr>
      <vt:lpstr>Ipc Module - API</vt:lpstr>
      <vt:lpstr>Ipc Module - ROV</vt:lpstr>
      <vt:lpstr>MessageQ</vt:lpstr>
      <vt:lpstr>MessageQ — transport</vt:lpstr>
      <vt:lpstr>MessageQ</vt:lpstr>
      <vt:lpstr>MessageQ</vt:lpstr>
      <vt:lpstr>MessageQ – reader/writer</vt:lpstr>
      <vt:lpstr>MessageQ – reader/writer</vt:lpstr>
      <vt:lpstr>MessageQ – reader/writer</vt:lpstr>
      <vt:lpstr>MessageQ – reader/writer</vt:lpstr>
      <vt:lpstr>MessageQ – client/server</vt:lpstr>
      <vt:lpstr>MessageQ – client/server</vt:lpstr>
      <vt:lpstr>MessageQ – client/server</vt:lpstr>
      <vt:lpstr>MessageQ – client/server</vt:lpstr>
      <vt:lpstr>MessageQ</vt:lpstr>
      <vt:lpstr>MessageQ</vt:lpstr>
      <vt:lpstr>MessageQ - API</vt:lpstr>
      <vt:lpstr>MessageQ - ROV</vt:lpstr>
      <vt:lpstr>Lab ‒ ex01_hello</vt:lpstr>
      <vt:lpstr>NameServer Module</vt:lpstr>
      <vt:lpstr>NameServer</vt:lpstr>
      <vt:lpstr>NameServer</vt:lpstr>
      <vt:lpstr>NameServer Module</vt:lpstr>
      <vt:lpstr>Notify Module</vt:lpstr>
      <vt:lpstr>Notify</vt:lpstr>
      <vt:lpstr>Notify</vt:lpstr>
      <vt:lpstr>Notify</vt:lpstr>
      <vt:lpstr>Notify</vt:lpstr>
      <vt:lpstr>Notify Module</vt:lpstr>
      <vt:lpstr>MultiProc Module</vt:lpstr>
      <vt:lpstr>SharedRegion Module</vt:lpstr>
      <vt:lpstr>SharedRegion Module</vt:lpstr>
      <vt:lpstr>SharedRegion Module</vt:lpstr>
      <vt:lpstr>SharedRegion</vt:lpstr>
      <vt:lpstr>SharedRegion</vt:lpstr>
      <vt:lpstr>SharedRegion</vt:lpstr>
      <vt:lpstr>GateMP Module</vt:lpstr>
      <vt:lpstr>GateMP</vt:lpstr>
      <vt:lpstr>GateMP</vt:lpstr>
      <vt:lpstr>GateMP Module</vt:lpstr>
      <vt:lpstr>HeapMemMP HeapBufMP Modules</vt:lpstr>
      <vt:lpstr>HeapMemMP HeapBufMP Modules</vt:lpstr>
      <vt:lpstr>HeapMemMP Module</vt:lpstr>
      <vt:lpstr>HeapMemMP</vt:lpstr>
      <vt:lpstr>HeapMemMP Module</vt:lpstr>
      <vt:lpstr>HeapMemMP Module</vt:lpstr>
      <vt:lpstr>Agenda</vt:lpstr>
      <vt:lpstr>IPC Configuration</vt:lpstr>
      <vt:lpstr>IPC Configuration – documentation</vt:lpstr>
      <vt:lpstr>IPC Configuration - documentation</vt:lpstr>
      <vt:lpstr>IPC Configuration - documentation</vt:lpstr>
      <vt:lpstr>IPC Configuration - documentation</vt:lpstr>
      <vt:lpstr>Ipc Module Configuration</vt:lpstr>
      <vt:lpstr>Ipc Module Configuration</vt:lpstr>
      <vt:lpstr>Ipc Module Configuration</vt:lpstr>
      <vt:lpstr>MultiProc Configuration</vt:lpstr>
      <vt:lpstr>SharedRegion Configuration</vt:lpstr>
      <vt:lpstr>SharedRegion Configuration</vt:lpstr>
      <vt:lpstr>SharedRegion Configuration</vt:lpstr>
      <vt:lpstr>SharedRegion Configuration</vt:lpstr>
      <vt:lpstr>Build Configuration</vt:lpstr>
      <vt:lpstr>Build Configuration</vt:lpstr>
      <vt:lpstr>MessageQ Configuration</vt:lpstr>
      <vt:lpstr>Notify Configuration</vt:lpstr>
      <vt:lpstr>Notify Configuration</vt:lpstr>
      <vt:lpstr>GateMP Configuration</vt:lpstr>
      <vt:lpstr>GateMP Configuration</vt:lpstr>
      <vt:lpstr>GateMP Configuration</vt:lpstr>
      <vt:lpstr>GateMP Configuration</vt:lpstr>
      <vt:lpstr>Agenda</vt:lpstr>
      <vt:lpstr>Scalability</vt:lpstr>
      <vt:lpstr>Scalability — Utilities only</vt:lpstr>
      <vt:lpstr>Scalability — Notify only</vt:lpstr>
      <vt:lpstr>Scalability — Notify only</vt:lpstr>
      <vt:lpstr>Scalability — IPC full</vt:lpstr>
      <vt:lpstr>Lab ‒ ex13_notifypeer</vt:lpstr>
      <vt:lpstr>Agenda</vt:lpstr>
      <vt:lpstr>IPC Optimization — wiki page</vt:lpstr>
      <vt:lpstr>IPC Optimization — heap + gate</vt:lpstr>
      <vt:lpstr>IPC Optimization — heap + gate</vt:lpstr>
      <vt:lpstr>IPC Optimization — heap + gate</vt:lpstr>
      <vt:lpstr>IPC Optimization — heap + gate</vt:lpstr>
      <vt:lpstr>IPC Optimization — message transport</vt:lpstr>
      <vt:lpstr>IPC Optimization — message transport</vt:lpstr>
      <vt:lpstr>IPC Optimization — notify driver</vt:lpstr>
      <vt:lpstr>IPC Optimization — notify driver</vt:lpstr>
      <vt:lpstr>IPC Optimization — notify driver</vt:lpstr>
      <vt:lpstr>IPC Optimization — Vayu notify driver</vt:lpstr>
      <vt:lpstr>IPC Optimization — Vayu notify driver</vt:lpstr>
      <vt:lpstr>Agenda</vt:lpstr>
      <vt:lpstr>Footnotes — Examples</vt:lpstr>
      <vt:lpstr>Footnotes – Error Handling</vt:lpstr>
      <vt:lpstr>Footnotes – Online Resources</vt:lpstr>
      <vt:lpstr>Thank You!</vt:lpstr>
      <vt:lpstr>AMMU Configuration</vt:lpstr>
      <vt:lpstr>GateMP Configuration</vt:lpstr>
      <vt:lpstr>IntXBar Configuration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2014-10-01T21:00:58Z</dcterms:created>
  <dcterms:modified xsi:type="dcterms:W3CDTF">2014-11-13T23:34:04Z</dcterms:modified>
</cp:coreProperties>
</file>