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81" r:id="rId25"/>
    <p:sldId id="284" r:id="rId26"/>
    <p:sldId id="285" r:id="rId27"/>
    <p:sldId id="282" r:id="rId28"/>
    <p:sldId id="286" r:id="rId29"/>
    <p:sldId id="283" r:id="rId30"/>
    <p:sldId id="278" r:id="rId31"/>
    <p:sldId id="279" r:id="rId32"/>
    <p:sldId id="287" r:id="rId33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93" autoAdjust="0"/>
    <p:restoredTop sz="91432" autoAdjust="0"/>
  </p:normalViewPr>
  <p:slideViewPr>
    <p:cSldViewPr showGuides="1">
      <p:cViewPr varScale="1">
        <p:scale>
          <a:sx n="98" d="100"/>
          <a:sy n="98" d="100"/>
        </p:scale>
        <p:origin x="-90" y="-144"/>
      </p:cViewPr>
      <p:guideLst>
        <p:guide orient="horz" pos="864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5" d="100"/>
          <a:sy n="95" d="100"/>
        </p:scale>
        <p:origin x="-1980" y="-114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50506ED0-97C0-4894-854A-C9CF4E04CBD8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8262FAC1-7D7E-4746-9323-E2F9188B98D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7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01219FA1-6C82-48ED-8014-F2554B96F00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B68A2A1-85B7-41B8-A40E-16D491116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03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8A2A1-85B7-41B8-A40E-16D4911166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8A2A1-85B7-41B8-A40E-16D4911166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75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8A2A1-85B7-41B8-A40E-16D4911166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97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8A2A1-85B7-41B8-A40E-16D4911166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57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8A2A1-85B7-41B8-A40E-16D4911166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34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8A2A1-85B7-41B8-A40E-16D4911166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09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 this slide need a screen shot?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8A2A1-85B7-41B8-A40E-16D4911166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66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8A2A1-85B7-41B8-A40E-16D4911166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060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8A2A1-85B7-41B8-A40E-16D4911166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06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8A2A1-85B7-41B8-A40E-16D4911166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49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Breakpoint double-click</a:t>
            </a:r>
            <a:r>
              <a:rPr lang="en-US" baseline="0" dirty="0" smtClean="0"/>
              <a:t> in the margin fails. Use pop-up context menu.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8A2A1-85B7-41B8-A40E-16D4911166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29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8A2A1-85B7-41B8-A40E-16D4911166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478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8A2A1-85B7-41B8-A40E-16D4911166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638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8A2A1-85B7-41B8-A40E-16D4911166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633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8A2A1-85B7-41B8-A40E-16D4911166B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604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8A2A1-85B7-41B8-A40E-16D4911166B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538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r>
              <a:rPr lang="en-US" dirty="0" smtClean="0"/>
              <a:t>Note:</a:t>
            </a:r>
            <a:r>
              <a:rPr lang="en-US" baseline="0" dirty="0" smtClean="0"/>
              <a:t> With IPU, you connect before programming the AMMU, unlike with the EVE.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8A2A1-85B7-41B8-A40E-16D4911166B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032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r>
              <a:rPr lang="en-US" baseline="0" dirty="0" smtClean="0"/>
              <a:t> With EVE, you program MMU before connecting, unlike with the IPU.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8A2A1-85B7-41B8-A40E-16D4911166B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40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 startup bug requires it to run first. Might be fixed by IPC 3.30 GA release.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8A2A1-85B7-41B8-A40E-16D4911166B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41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8A2A1-85B7-41B8-A40E-16D4911166B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567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8A2A1-85B7-41B8-A40E-16D4911166B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93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8A2A1-85B7-41B8-A40E-16D4911166B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50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8A2A1-85B7-41B8-A40E-16D4911166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4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8A2A1-85B7-41B8-A40E-16D4911166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62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8A2A1-85B7-41B8-A40E-16D4911166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02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8A2A1-85B7-41B8-A40E-16D4911166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36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8A2A1-85B7-41B8-A40E-16D4911166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87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8A2A1-85B7-41B8-A40E-16D4911166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15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8A2A1-85B7-41B8-A40E-16D4911166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7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reativecommons.org/licenses/by-sa/4.0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0" y="5486400"/>
            <a:ext cx="1219200" cy="32918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59626060-F292-48A1-9DF7-E7BF6F043D17}" type="datetime1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6200" y="6531864"/>
            <a:ext cx="4114800" cy="329184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3EDB-6582-4160-8408-DF7967E4106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315201" y="5864423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Version </a:t>
            </a:r>
            <a:r>
              <a:rPr lang="en-US" sz="1400" dirty="0" smtClean="0"/>
              <a:t>1.02</a:t>
            </a:r>
            <a:endParaRPr lang="en-US" sz="1400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28600" y="5987853"/>
            <a:ext cx="5687776" cy="412947"/>
            <a:chOff x="228600" y="5853074"/>
            <a:chExt cx="5687776" cy="412947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228600" y="6019800"/>
              <a:ext cx="5687776" cy="246221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pPr algn="l"/>
              <a:r>
                <a:rPr lang="en-US" sz="1000" dirty="0" smtClean="0"/>
                <a:t>This work is licensed under a </a:t>
              </a:r>
              <a:r>
                <a:rPr lang="en-US" sz="1000" dirty="0" smtClean="0">
                  <a:hlinkClick r:id="rId2"/>
                </a:rPr>
                <a:t>Creative Commons Attribution-</a:t>
              </a:r>
              <a:r>
                <a:rPr lang="en-US" sz="1000" dirty="0" err="1" smtClean="0">
                  <a:hlinkClick r:id="rId2"/>
                </a:rPr>
                <a:t>ShareAlike</a:t>
              </a:r>
              <a:r>
                <a:rPr lang="en-US" sz="1000" dirty="0" smtClean="0">
                  <a:hlinkClick r:id="rId2"/>
                </a:rPr>
                <a:t> 4.0 International License</a:t>
              </a:r>
              <a:r>
                <a:rPr lang="en-US" sz="1000" dirty="0" smtClean="0"/>
                <a:t>.</a:t>
              </a:r>
            </a:p>
          </p:txBody>
        </p:sp>
        <p:pic>
          <p:nvPicPr>
            <p:cNvPr id="12" name="Picture 11">
              <a:hlinkClick r:id="rId2"/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5853074"/>
              <a:ext cx="813818" cy="1524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6200" y="6531864"/>
            <a:ext cx="4114800" cy="3291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25FF3EDB-6582-4160-8408-DF7967E4106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982" y="6629400"/>
            <a:ext cx="813818" cy="15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6200" y="6531864"/>
            <a:ext cx="4114800" cy="32918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25FF3EDB-6582-4160-8408-DF7967E4106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982" y="6629400"/>
            <a:ext cx="813818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18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86200" y="6531864"/>
            <a:ext cx="4114800" cy="32918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3EDB-6582-4160-8408-DF7967E4106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982" y="6629400"/>
            <a:ext cx="813818" cy="152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029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886200" y="6531864"/>
            <a:ext cx="4114800" cy="32918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FF3EDB-6582-4160-8408-DF7967E4106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982" y="6629400"/>
            <a:ext cx="813818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6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2078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43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  <a:lumMod val="100000"/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531864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528816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rgbClr val="FFFFFF"/>
                </a:solidFill>
              </a:defRPr>
            </a:lvl1pPr>
          </a:lstStyle>
          <a:p>
            <a:fld id="{25FF3EDB-6582-4160-8408-DF7967E4106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" y="6513129"/>
            <a:ext cx="2077290" cy="3239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ts val="12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IPC Lab 1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ex01_helloworld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5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 — Launch Debug Session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590800"/>
          </a:xfrm>
        </p:spPr>
        <p:txBody>
          <a:bodyPr/>
          <a:lstStyle/>
          <a:p>
            <a:r>
              <a:rPr lang="en-US" dirty="0" smtClean="0"/>
              <a:t>Set new target configuration as default</a:t>
            </a:r>
          </a:p>
          <a:p>
            <a:pPr lvl="1"/>
            <a:r>
              <a:rPr lang="en-US" dirty="0" smtClean="0"/>
              <a:t>Open Target Configuration view (View &gt; Target Configurations)</a:t>
            </a:r>
          </a:p>
          <a:p>
            <a:pPr lvl="1"/>
            <a:r>
              <a:rPr lang="en-US" dirty="0" smtClean="0"/>
              <a:t>Projects &gt; </a:t>
            </a:r>
            <a:r>
              <a:rPr lang="en-US" dirty="0" err="1" smtClean="0"/>
              <a:t>TargetConfiguration</a:t>
            </a:r>
            <a:r>
              <a:rPr lang="en-US" dirty="0"/>
              <a:t> </a:t>
            </a:r>
            <a:r>
              <a:rPr lang="en-US" dirty="0" smtClean="0"/>
              <a:t>&gt; DRA7xx_EVM.ccxml</a:t>
            </a:r>
          </a:p>
          <a:p>
            <a:pPr lvl="1"/>
            <a:r>
              <a:rPr lang="en-US" dirty="0" smtClean="0"/>
              <a:t>RMB &gt; Set as Default</a:t>
            </a:r>
          </a:p>
          <a:p>
            <a:pPr lvl="1"/>
            <a:r>
              <a:rPr lang="en-US" dirty="0" smtClean="0"/>
              <a:t>RMB &gt; Launch Selected Configuration</a:t>
            </a:r>
          </a:p>
          <a:p>
            <a:r>
              <a:rPr lang="en-US" dirty="0" smtClean="0"/>
              <a:t>Open Debug view. You should see a list of processors.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3EDB-6582-4160-8408-DF7967E41068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4400" y="3657600"/>
            <a:ext cx="61341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1 – 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4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 — Group Processors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r>
              <a:rPr lang="en-US" dirty="0" smtClean="0"/>
              <a:t>You will need to use the non-</a:t>
            </a:r>
            <a:r>
              <a:rPr lang="en-US" dirty="0" err="1" smtClean="0"/>
              <a:t>debuggable</a:t>
            </a:r>
            <a:r>
              <a:rPr lang="en-US" dirty="0" smtClean="0"/>
              <a:t> processors. These are not visible by default.</a:t>
            </a:r>
          </a:p>
          <a:p>
            <a:pPr lvl="1"/>
            <a:r>
              <a:rPr lang="en-US" dirty="0" smtClean="0"/>
              <a:t>In Debug View &gt; RMB &gt; Show all cores</a:t>
            </a:r>
          </a:p>
          <a:p>
            <a:pPr lvl="1"/>
            <a:r>
              <a:rPr lang="en-US" dirty="0" smtClean="0"/>
              <a:t>Open the Non </a:t>
            </a:r>
            <a:r>
              <a:rPr lang="en-US" dirty="0" err="1" smtClean="0"/>
              <a:t>Debuggable</a:t>
            </a:r>
            <a:r>
              <a:rPr lang="en-US" dirty="0" smtClean="0"/>
              <a:t> Devices group</a:t>
            </a:r>
          </a:p>
          <a:p>
            <a:r>
              <a:rPr lang="en-US" dirty="0" smtClean="0"/>
              <a:t>Group the following devices. These are used for system control.</a:t>
            </a:r>
          </a:p>
          <a:p>
            <a:pPr lvl="1"/>
            <a:r>
              <a:rPr lang="en-US" dirty="0" smtClean="0"/>
              <a:t>Select </a:t>
            </a:r>
            <a:r>
              <a:rPr lang="en-US" dirty="0" err="1" smtClean="0"/>
              <a:t>IcePick_D</a:t>
            </a:r>
            <a:r>
              <a:rPr lang="en-US" dirty="0" smtClean="0"/>
              <a:t>, </a:t>
            </a:r>
            <a:r>
              <a:rPr lang="en-US" dirty="0" err="1" smtClean="0"/>
              <a:t>CS_DAP_DebugSS</a:t>
            </a:r>
            <a:r>
              <a:rPr lang="en-US" dirty="0" smtClean="0"/>
              <a:t>, CortexA15_0</a:t>
            </a:r>
          </a:p>
          <a:p>
            <a:pPr lvl="1"/>
            <a:r>
              <a:rPr lang="en-US" dirty="0" smtClean="0"/>
              <a:t>RMB &gt; Group cores</a:t>
            </a:r>
          </a:p>
          <a:p>
            <a:r>
              <a:rPr lang="en-US" dirty="0" smtClean="0"/>
              <a:t>Group the processors used by your example.</a:t>
            </a:r>
          </a:p>
          <a:p>
            <a:pPr lvl="1"/>
            <a:r>
              <a:rPr lang="en-US" dirty="0" smtClean="0"/>
              <a:t>Select C66xx_DSP1, C66xx_DSP2</a:t>
            </a:r>
          </a:p>
          <a:p>
            <a:pPr lvl="1"/>
            <a:r>
              <a:rPr lang="en-US" dirty="0" smtClean="0"/>
              <a:t>RMB &gt; Group cores</a:t>
            </a:r>
          </a:p>
          <a:p>
            <a:r>
              <a:rPr lang="en-US" dirty="0" smtClean="0"/>
              <a:t>Hide the remaining processors. This removes clutter form the debug view.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3EDB-6582-4160-8408-DF7967E41068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1 – 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4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 — Group Processors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685800"/>
          </a:xfrm>
        </p:spPr>
        <p:txBody>
          <a:bodyPr/>
          <a:lstStyle/>
          <a:p>
            <a:r>
              <a:rPr lang="en-US" dirty="0" smtClean="0"/>
              <a:t>Your Debug view should look like this.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3EDB-6582-4160-8408-DF7967E41068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1 – Hello World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24075"/>
            <a:ext cx="609600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35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 — Connect to 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 recommend you connect to the </a:t>
            </a:r>
            <a:r>
              <a:rPr lang="en-US" sz="2000" dirty="0" err="1" smtClean="0"/>
              <a:t>IpcPick</a:t>
            </a:r>
            <a:r>
              <a:rPr lang="en-US" sz="2000" dirty="0" smtClean="0"/>
              <a:t> first and issue a system reset.</a:t>
            </a:r>
          </a:p>
          <a:p>
            <a:pPr lvl="1"/>
            <a:r>
              <a:rPr lang="en-US" sz="1800" dirty="0" smtClean="0"/>
              <a:t>Debug view &gt; </a:t>
            </a:r>
            <a:r>
              <a:rPr lang="en-US" sz="1800" dirty="0" err="1" smtClean="0"/>
              <a:t>IcePick_D</a:t>
            </a:r>
            <a:r>
              <a:rPr lang="en-US" sz="1800" dirty="0" smtClean="0"/>
              <a:t> &gt; RMB &gt; Connect Target</a:t>
            </a:r>
          </a:p>
          <a:p>
            <a:pPr lvl="1"/>
            <a:r>
              <a:rPr lang="en-US" sz="1800" dirty="0" smtClean="0"/>
              <a:t>Scripts &gt; </a:t>
            </a:r>
            <a:r>
              <a:rPr lang="en-US" sz="1800" dirty="0" err="1" smtClean="0"/>
              <a:t>ICEPick_D_Utility</a:t>
            </a:r>
            <a:r>
              <a:rPr lang="en-US" sz="1800" dirty="0" smtClean="0"/>
              <a:t> &gt; </a:t>
            </a:r>
            <a:r>
              <a:rPr lang="en-US" sz="1800" dirty="0" err="1" smtClean="0"/>
              <a:t>SystemReset</a:t>
            </a:r>
            <a:endParaRPr lang="en-US" sz="1800" dirty="0" smtClean="0"/>
          </a:p>
          <a:p>
            <a:r>
              <a:rPr lang="en-US" sz="2000" dirty="0" smtClean="0"/>
              <a:t>You must connect to the CortexA15_0 first. This will automatically run GEL scripts to enable the device.</a:t>
            </a:r>
          </a:p>
          <a:p>
            <a:pPr lvl="1"/>
            <a:r>
              <a:rPr lang="en-US" sz="1800" dirty="0" smtClean="0"/>
              <a:t>Debug view &gt; CortexA15_0 &gt; RMB &gt; Connect Target</a:t>
            </a:r>
          </a:p>
          <a:p>
            <a:r>
              <a:rPr lang="en-US" sz="2000" dirty="0" smtClean="0"/>
              <a:t>Connect to DSP1</a:t>
            </a:r>
          </a:p>
          <a:p>
            <a:pPr lvl="1"/>
            <a:r>
              <a:rPr lang="en-US" sz="1800" dirty="0" smtClean="0"/>
              <a:t>CortexA15_0 &gt; Select</a:t>
            </a:r>
          </a:p>
          <a:p>
            <a:pPr lvl="1"/>
            <a:r>
              <a:rPr lang="en-US" sz="1600" dirty="0" smtClean="0"/>
              <a:t>Scripts &gt; DRA7xx MULTICORE Initialization &gt; DSP1SSClkEnable_API</a:t>
            </a:r>
          </a:p>
          <a:p>
            <a:pPr lvl="1"/>
            <a:r>
              <a:rPr lang="en-US" sz="1800" dirty="0" smtClean="0"/>
              <a:t>C66xx_DSP1 &gt; RMB &gt; Connect Target</a:t>
            </a:r>
          </a:p>
          <a:p>
            <a:pPr lvl="1"/>
            <a:r>
              <a:rPr lang="en-US" sz="1800" dirty="0" smtClean="0"/>
              <a:t>Run &gt; Reset &gt; CPU Reset (or use toolbar icon,     )</a:t>
            </a:r>
          </a:p>
          <a:p>
            <a:r>
              <a:rPr lang="en-US" sz="2000" dirty="0" smtClean="0"/>
              <a:t>Repeat previous step for DSP2. Remember to select the CortexA15_0 before running the GEL script.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3EDB-6582-4160-8408-DF7967E41068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145" y="4943474"/>
            <a:ext cx="2476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1 – 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0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Run the host processor. This is required to enable the DSPs to reach main when loaded (timers are halted when host is halted).</a:t>
            </a:r>
          </a:p>
          <a:p>
            <a:pPr lvl="1"/>
            <a:r>
              <a:rPr lang="en-US" dirty="0" smtClean="0"/>
              <a:t>Debug view &gt; CortexA15_0 &gt; Select</a:t>
            </a:r>
          </a:p>
          <a:p>
            <a:pPr lvl="1"/>
            <a:r>
              <a:rPr lang="en-US" dirty="0" smtClean="0"/>
              <a:t>Run </a:t>
            </a:r>
            <a:r>
              <a:rPr lang="en-US" dirty="0"/>
              <a:t>&gt; Run (or use toolbar icon,     </a:t>
            </a:r>
            <a:r>
              <a:rPr lang="en-US" dirty="0" smtClean="0"/>
              <a:t>)</a:t>
            </a:r>
          </a:p>
          <a:p>
            <a:r>
              <a:rPr lang="en-US" dirty="0" smtClean="0"/>
              <a:t>Load DSP1 with the executable you just built.</a:t>
            </a:r>
          </a:p>
          <a:p>
            <a:pPr lvl="1"/>
            <a:r>
              <a:rPr lang="en-US" dirty="0" smtClean="0"/>
              <a:t>Select C66xx_DSP1</a:t>
            </a:r>
          </a:p>
          <a:p>
            <a:pPr lvl="1"/>
            <a:r>
              <a:rPr lang="en-US" dirty="0" smtClean="0"/>
              <a:t>Run &gt; Load &gt; Load Program (or use toolbar icon,     )</a:t>
            </a:r>
          </a:p>
          <a:p>
            <a:pPr lvl="1"/>
            <a:r>
              <a:rPr lang="en-US" dirty="0" smtClean="0"/>
              <a:t>Click Browse, select the DSP1 executable</a:t>
            </a:r>
          </a:p>
          <a:p>
            <a:pPr marL="457200" lvl="2" indent="0">
              <a:spcBef>
                <a:spcPts val="600"/>
              </a:spcBef>
              <a:buNone/>
            </a:pPr>
            <a:r>
              <a:rPr lang="en-US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C:\TI_Demo\ex01_hello\dsp1\bin\debug\hello_dsp1.xe66</a:t>
            </a:r>
          </a:p>
          <a:p>
            <a:r>
              <a:rPr lang="en-US" dirty="0" smtClean="0"/>
              <a:t>You should see DSP1 run to main and then stop.</a:t>
            </a:r>
          </a:p>
          <a:p>
            <a:r>
              <a:rPr lang="en-US" dirty="0" smtClean="0"/>
              <a:t>Load DSP2 using the same procedure. Be mindful to load the proper executable.</a:t>
            </a:r>
          </a:p>
          <a:p>
            <a:pPr marL="457200" lvl="2" indent="0">
              <a:spcBef>
                <a:spcPts val="600"/>
              </a:spcBef>
              <a:buNone/>
            </a:pPr>
            <a:r>
              <a:rPr lang="en-US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C:\TI_Demo\ex01_hello\dsp2\bin\debug\hello_dsp2.xe66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 — Load Processors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3EDB-6582-4160-8408-DF7967E41068}" type="slidenum">
              <a:rPr lang="en-US" smtClean="0"/>
              <a:t>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741" y="3738962"/>
            <a:ext cx="2571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6" y="2583120"/>
            <a:ext cx="295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1 – 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4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CCS Auto Run Configuration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By </a:t>
            </a:r>
            <a:r>
              <a:rPr lang="en-US" sz="1800" dirty="0"/>
              <a:t>default, when you load a program, CCS will run to the function main and then stop. You can disable this with the Auto Run option. This comes in handy when there is a bug in the boot code.</a:t>
            </a:r>
          </a:p>
          <a:p>
            <a:pPr lvl="1"/>
            <a:r>
              <a:rPr lang="en-US" sz="1600" dirty="0"/>
              <a:t>Target Configurations</a:t>
            </a:r>
          </a:p>
          <a:p>
            <a:pPr lvl="1"/>
            <a:r>
              <a:rPr lang="en-US" sz="1600" dirty="0"/>
              <a:t>Projects &gt; </a:t>
            </a:r>
            <a:r>
              <a:rPr lang="en-US" sz="1600" dirty="0" err="1" smtClean="0"/>
              <a:t>TargetConfiguration</a:t>
            </a:r>
            <a:r>
              <a:rPr lang="en-US" sz="1600" dirty="0" smtClean="0"/>
              <a:t> </a:t>
            </a:r>
            <a:r>
              <a:rPr lang="en-US" sz="1600" dirty="0"/>
              <a:t>&gt; </a:t>
            </a:r>
            <a:r>
              <a:rPr lang="en-US" sz="1600" dirty="0" smtClean="0"/>
              <a:t>DRA7xx_EVM.ccxml</a:t>
            </a:r>
            <a:endParaRPr lang="en-US" sz="1600" dirty="0"/>
          </a:p>
          <a:p>
            <a:pPr lvl="1"/>
            <a:r>
              <a:rPr lang="en-US" sz="1600" dirty="0"/>
              <a:t>RMB &gt; </a:t>
            </a:r>
            <a:r>
              <a:rPr lang="en-US" sz="1600" dirty="0" smtClean="0"/>
              <a:t>Properties</a:t>
            </a:r>
          </a:p>
          <a:p>
            <a:pPr lvl="1"/>
            <a:r>
              <a:rPr lang="en-US" sz="1600" dirty="0" smtClean="0"/>
              <a:t>Device (menu) &gt; C66xx_DSP1</a:t>
            </a:r>
            <a:endParaRPr lang="en-US" sz="1600" dirty="0"/>
          </a:p>
          <a:p>
            <a:pPr lvl="1"/>
            <a:r>
              <a:rPr lang="en-US" sz="1600" dirty="0" smtClean="0"/>
              <a:t>Auto </a:t>
            </a:r>
            <a:r>
              <a:rPr lang="en-US" sz="1600" dirty="0"/>
              <a:t>Run and Launch </a:t>
            </a:r>
            <a:r>
              <a:rPr lang="en-US" sz="1600" dirty="0" smtClean="0"/>
              <a:t>Options &gt; Select</a:t>
            </a:r>
            <a:endParaRPr lang="en-US" sz="1600" dirty="0"/>
          </a:p>
          <a:p>
            <a:pPr lvl="1"/>
            <a:r>
              <a:rPr lang="en-US" sz="1600" dirty="0" smtClean="0"/>
              <a:t>Auto </a:t>
            </a:r>
            <a:r>
              <a:rPr lang="en-US" sz="1600" dirty="0"/>
              <a:t>Run Options </a:t>
            </a:r>
            <a:r>
              <a:rPr lang="en-US" sz="1600" dirty="0" smtClean="0"/>
              <a:t>(group) &gt; On a program load or restart &gt; Unselect</a:t>
            </a:r>
            <a:endParaRPr lang="en-US" sz="1600" dirty="0"/>
          </a:p>
          <a:p>
            <a:pPr lvl="1">
              <a:spcBef>
                <a:spcPts val="24"/>
              </a:spcBef>
            </a:pPr>
            <a:r>
              <a:rPr lang="en-US" sz="1600" dirty="0"/>
              <a:t>Use the Device pull-down menu to select the next processor. Repeat for each processor.</a:t>
            </a:r>
            <a:endParaRPr lang="en-US" sz="1800" dirty="0"/>
          </a:p>
          <a:p>
            <a:r>
              <a:rPr lang="en-US" sz="1800" dirty="0"/>
              <a:t>The changes above will not effect the current debug session (only subsequent ones). Use these steps to modify the current session.</a:t>
            </a:r>
          </a:p>
          <a:p>
            <a:pPr lvl="1"/>
            <a:r>
              <a:rPr lang="en-US" sz="1600" dirty="0"/>
              <a:t>Debug View</a:t>
            </a:r>
          </a:p>
          <a:p>
            <a:pPr lvl="1"/>
            <a:r>
              <a:rPr lang="en-US" sz="1600" dirty="0"/>
              <a:t>Select C66x_0</a:t>
            </a:r>
          </a:p>
          <a:p>
            <a:pPr lvl="1"/>
            <a:r>
              <a:rPr lang="en-US" sz="1600" dirty="0"/>
              <a:t>Tools &gt; Debugger Options &gt; Auto Run and Launch </a:t>
            </a:r>
            <a:r>
              <a:rPr lang="en-US" sz="1600" dirty="0" smtClean="0"/>
              <a:t>Options</a:t>
            </a:r>
          </a:p>
          <a:p>
            <a:pPr lvl="1"/>
            <a:r>
              <a:rPr lang="en-US" sz="1600" dirty="0"/>
              <a:t>Auto Run Options </a:t>
            </a:r>
            <a:r>
              <a:rPr lang="en-US" sz="1600" dirty="0" smtClean="0"/>
              <a:t>(group) </a:t>
            </a:r>
            <a:r>
              <a:rPr lang="en-US" sz="1600" dirty="0"/>
              <a:t>&gt; On a program load or restart &gt; </a:t>
            </a:r>
            <a:r>
              <a:rPr lang="en-US" sz="1600" dirty="0" smtClean="0"/>
              <a:t>Unselect</a:t>
            </a:r>
          </a:p>
          <a:p>
            <a:pPr lvl="1"/>
            <a:r>
              <a:rPr lang="en-US" sz="1600" dirty="0" smtClean="0"/>
              <a:t>Click Remember My Settings to make this change permanent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3EDB-6582-4160-8408-DF7967E41068}" type="slidenum">
              <a:rPr lang="en-US" smtClean="0"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1 – 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0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9 — Run to 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disabled the Auto Run option, you should see the processor at the </a:t>
            </a:r>
            <a:r>
              <a:rPr lang="en-US" sz="20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_c_int00</a:t>
            </a:r>
            <a:r>
              <a:rPr lang="en-US" dirty="0" smtClean="0"/>
              <a:t> entry point. Run the processor to main.</a:t>
            </a:r>
          </a:p>
          <a:p>
            <a:pPr lvl="1"/>
            <a:r>
              <a:rPr lang="en-US" dirty="0" smtClean="0"/>
              <a:t>Select the processor in the Debug view</a:t>
            </a:r>
          </a:p>
          <a:p>
            <a:pPr lvl="1"/>
            <a:r>
              <a:rPr lang="en-US" dirty="0" smtClean="0"/>
              <a:t>Run &gt; Go Main</a:t>
            </a:r>
          </a:p>
          <a:p>
            <a:r>
              <a:rPr lang="en-US" dirty="0" smtClean="0"/>
              <a:t>Run both processors to main. You should see the source code in the editor view.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3EDB-6582-4160-8408-DF7967E41068}" type="slidenum">
              <a:rPr lang="en-US" smtClean="0"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1 – 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RTSC Object View (ROV)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733800"/>
          </a:xfrm>
        </p:spPr>
        <p:txBody>
          <a:bodyPr/>
          <a:lstStyle/>
          <a:p>
            <a:r>
              <a:rPr lang="en-US" dirty="0" smtClean="0"/>
              <a:t>Once you reach main, you can use ROV  to inspect the target data.</a:t>
            </a:r>
          </a:p>
          <a:p>
            <a:pPr lvl="1"/>
            <a:r>
              <a:rPr lang="en-US" dirty="0" smtClean="0"/>
              <a:t>Debug view &gt; C66xx_DSP1 &gt; Select</a:t>
            </a:r>
          </a:p>
          <a:p>
            <a:pPr lvl="1"/>
            <a:r>
              <a:rPr lang="en-US" dirty="0" smtClean="0"/>
              <a:t>Tools &gt; RTOS Object View (ROV)</a:t>
            </a:r>
          </a:p>
          <a:p>
            <a:r>
              <a:rPr lang="en-US" dirty="0" smtClean="0"/>
              <a:t>TIP: Dock the ROV view along the bottom edge. Then maximize it.</a:t>
            </a:r>
          </a:p>
          <a:p>
            <a:r>
              <a:rPr lang="en-US" dirty="0" smtClean="0"/>
              <a:t>Inspect the </a:t>
            </a:r>
            <a:r>
              <a:rPr lang="en-US" dirty="0" err="1" smtClean="0"/>
              <a:t>MultiProc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/>
              <a:t>Select </a:t>
            </a:r>
            <a:r>
              <a:rPr lang="en-US" dirty="0" err="1" smtClean="0"/>
              <a:t>MultiProc</a:t>
            </a:r>
            <a:r>
              <a:rPr lang="en-US" dirty="0" smtClean="0"/>
              <a:t> in the object browser (on the left)</a:t>
            </a:r>
          </a:p>
          <a:p>
            <a:pPr lvl="1"/>
            <a:r>
              <a:rPr lang="en-US" dirty="0" smtClean="0"/>
              <a:t>Select the Module tab (on the right)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3EDB-6582-4160-8408-DF7967E41068}" type="slidenum">
              <a:rPr lang="en-US" smtClean="0"/>
              <a:t>17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981575"/>
            <a:ext cx="67151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1 – 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1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ROV — </a:t>
            </a:r>
            <a:r>
              <a:rPr lang="en-US" dirty="0" err="1" smtClean="0"/>
              <a:t>Ipc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895600"/>
          </a:xfrm>
        </p:spPr>
        <p:txBody>
          <a:bodyPr>
            <a:normAutofit/>
          </a:bodyPr>
          <a:lstStyle/>
          <a:p>
            <a:r>
              <a:rPr lang="en-US" sz="1800" dirty="0"/>
              <a:t>Select the </a:t>
            </a:r>
            <a:r>
              <a:rPr lang="en-US" sz="1800" dirty="0" err="1"/>
              <a:t>Ipc</a:t>
            </a:r>
            <a:r>
              <a:rPr lang="en-US" sz="1800" dirty="0"/>
              <a:t> module in ROV. On the Module tab you will see a list of all the other processors in the system. Notice that the attached column shows </a:t>
            </a:r>
            <a:r>
              <a:rPr lang="en-US" sz="1800" dirty="0" smtClean="0"/>
              <a:t>'false</a:t>
            </a:r>
            <a:r>
              <a:rPr lang="en-US" sz="1800" dirty="0"/>
              <a:t>'. That is because we have not yet made it through </a:t>
            </a:r>
            <a:r>
              <a:rPr lang="en-US" sz="1800" dirty="0" err="1" smtClean="0">
                <a:solidFill>
                  <a:schemeClr val="accent5"/>
                </a:solidFill>
                <a:latin typeface="Courier10 BT" panose="02070509030505020404" pitchFamily="49" charset="0"/>
              </a:rPr>
              <a:t>Ipc_attach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/>
              <a:t>What is our </a:t>
            </a:r>
            <a:r>
              <a:rPr lang="en-US" sz="1800" dirty="0" err="1"/>
              <a:t>Ipc</a:t>
            </a:r>
            <a:r>
              <a:rPr lang="en-US" sz="1800" dirty="0"/>
              <a:t> attach mode? Click on the Raw tab. Expand the Configuration object. Use the Auto Fit tool bar button </a:t>
            </a:r>
            <a:r>
              <a:rPr lang="en-US" sz="1800" dirty="0" smtClean="0"/>
              <a:t>(     ) to </a:t>
            </a:r>
            <a:r>
              <a:rPr lang="en-US" sz="1800" dirty="0"/>
              <a:t>adjust the column sizes. The information displayed here reflects the configuration for the module.</a:t>
            </a:r>
          </a:p>
          <a:p>
            <a:r>
              <a:rPr lang="en-US" sz="1800" dirty="0"/>
              <a:t>Scroll down and look for the </a:t>
            </a:r>
            <a:r>
              <a:rPr lang="en-US" sz="1800" dirty="0" err="1"/>
              <a:t>procSync</a:t>
            </a:r>
            <a:r>
              <a:rPr lang="en-US" sz="1800" dirty="0"/>
              <a:t> </a:t>
            </a:r>
            <a:r>
              <a:rPr lang="en-US" sz="1800" dirty="0" err="1"/>
              <a:t>config</a:t>
            </a:r>
            <a:r>
              <a:rPr lang="en-US" sz="1800" dirty="0"/>
              <a:t> </a:t>
            </a:r>
            <a:r>
              <a:rPr lang="en-US" sz="1800" dirty="0" err="1"/>
              <a:t>param</a:t>
            </a:r>
            <a:r>
              <a:rPr lang="en-US" sz="1800" dirty="0"/>
              <a:t>. You should see it was set to </a:t>
            </a:r>
            <a:r>
              <a:rPr lang="en-US" sz="1800" dirty="0" err="1" smtClean="0">
                <a:solidFill>
                  <a:schemeClr val="accent5"/>
                </a:solidFill>
                <a:latin typeface="Courier10 BT" panose="02070509030505020404" pitchFamily="49" charset="0"/>
              </a:rPr>
              <a:t>ti.sdo.ipc.Ipc.ProcSync_PAIR</a:t>
            </a:r>
            <a:r>
              <a:rPr lang="en-US" sz="1800" dirty="0" smtClean="0"/>
              <a:t>. </a:t>
            </a:r>
            <a:r>
              <a:rPr lang="en-US" sz="1800" dirty="0"/>
              <a:t>This is a handy way to inspect your configuration values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3EDB-6582-4160-8408-DF7967E41068}" type="slidenum">
              <a:rPr lang="en-US" smtClean="0"/>
              <a:t>18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4162425"/>
            <a:ext cx="80391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162" y="2473693"/>
            <a:ext cx="2667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1 – 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8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10 — Break after </a:t>
            </a:r>
            <a:r>
              <a:rPr lang="en-US" dirty="0" err="1" smtClean="0"/>
              <a:t>Ipc_attach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Let’s use breakpoints to run each processor through </a:t>
            </a:r>
            <a:r>
              <a:rPr lang="en-US" sz="1800" dirty="0" err="1" smtClean="0">
                <a:solidFill>
                  <a:schemeClr val="accent5"/>
                </a:solidFill>
                <a:latin typeface="Courier10 BT" panose="02070509030505020404" pitchFamily="49" charset="0"/>
              </a:rPr>
              <a:t>Ipc_attach</a:t>
            </a:r>
            <a:r>
              <a:rPr lang="en-US" sz="1800" dirty="0" smtClean="0"/>
              <a:t>. In the Debug view, select </a:t>
            </a:r>
            <a:r>
              <a:rPr lang="en-US" sz="1800" dirty="0">
                <a:solidFill>
                  <a:schemeClr val="accent5"/>
                </a:solidFill>
                <a:latin typeface="Courier10 BT" panose="02070509030505020404" pitchFamily="49" charset="0"/>
              </a:rPr>
              <a:t>main</a:t>
            </a:r>
            <a:r>
              <a:rPr lang="en-US" sz="1800" dirty="0"/>
              <a:t> under </a:t>
            </a:r>
            <a:r>
              <a:rPr lang="en-US" sz="1800" dirty="0" smtClean="0"/>
              <a:t>C66xx_DSP1. Scroll down to the function </a:t>
            </a:r>
            <a:r>
              <a:rPr lang="en-US" sz="1800" dirty="0" err="1" smtClean="0"/>
              <a:t>App_taskFxn</a:t>
            </a:r>
            <a:r>
              <a:rPr lang="en-US" sz="1800" dirty="0" smtClean="0"/>
              <a:t>. Set </a:t>
            </a:r>
            <a:r>
              <a:rPr lang="en-US" sz="1800" dirty="0"/>
              <a:t>a breakpoint in the source </a:t>
            </a:r>
            <a:r>
              <a:rPr lang="en-US" sz="1800" dirty="0" smtClean="0"/>
              <a:t>window just after the </a:t>
            </a:r>
            <a:r>
              <a:rPr lang="en-US" sz="1800" dirty="0" err="1" smtClean="0"/>
              <a:t>Ipc_attach</a:t>
            </a:r>
            <a:r>
              <a:rPr lang="en-US" sz="1800" dirty="0" smtClean="0"/>
              <a:t> loop. </a:t>
            </a:r>
            <a:r>
              <a:rPr lang="en-US" sz="1800" dirty="0"/>
              <a:t>Observe the new breakpoint in the Breakpoints </a:t>
            </a:r>
            <a:r>
              <a:rPr lang="en-US" sz="1800" dirty="0" smtClean="0"/>
              <a:t>view. Use the pop-up context menu.</a:t>
            </a:r>
            <a:endParaRPr lang="en-US" sz="1800" dirty="0"/>
          </a:p>
          <a:p>
            <a:r>
              <a:rPr lang="en-US" sz="1800" dirty="0" smtClean="0"/>
              <a:t>Do the same for DSP2.</a:t>
            </a:r>
          </a:p>
          <a:p>
            <a:r>
              <a:rPr lang="en-US" sz="1800" dirty="0" smtClean="0"/>
              <a:t>TIP: It helps to name your breakpoints to keep track of them.</a:t>
            </a:r>
          </a:p>
          <a:p>
            <a:pPr lvl="1"/>
            <a:r>
              <a:rPr lang="en-US" sz="1600" dirty="0" smtClean="0"/>
              <a:t>In Breakpoint view, RMB on breakpoint</a:t>
            </a:r>
          </a:p>
          <a:p>
            <a:pPr lvl="1"/>
            <a:r>
              <a:rPr lang="en-US" sz="1600" dirty="0" smtClean="0"/>
              <a:t>Breakpoint Properties...</a:t>
            </a:r>
          </a:p>
          <a:p>
            <a:pPr lvl="1"/>
            <a:r>
              <a:rPr lang="en-US" sz="1600" dirty="0" smtClean="0"/>
              <a:t>Edit the name field</a:t>
            </a:r>
          </a:p>
          <a:p>
            <a:r>
              <a:rPr lang="en-US" sz="1800" dirty="0" smtClean="0"/>
              <a:t>Run DSP1. Notice it does not hit the breakpoint. It is spinning in the attach loop.</a:t>
            </a:r>
          </a:p>
          <a:p>
            <a:r>
              <a:rPr lang="en-US" sz="1800" dirty="0" smtClean="0"/>
              <a:t>Run DSP2. After a short run, both processors will hit their respective breakpoints.</a:t>
            </a:r>
          </a:p>
          <a:p>
            <a:r>
              <a:rPr lang="en-US" sz="1800" dirty="0" smtClean="0"/>
              <a:t>Inspect the </a:t>
            </a:r>
            <a:r>
              <a:rPr lang="en-US" sz="1800" dirty="0" err="1" smtClean="0"/>
              <a:t>Ipc</a:t>
            </a:r>
            <a:r>
              <a:rPr lang="en-US" sz="1800" dirty="0" smtClean="0"/>
              <a:t> module in ROV. In the attached column, you should see </a:t>
            </a:r>
            <a:r>
              <a:rPr lang="en-US" sz="1800" dirty="0"/>
              <a:t>'true' </a:t>
            </a:r>
            <a:r>
              <a:rPr lang="en-US" sz="1800" dirty="0" smtClean="0"/>
              <a:t>for the respective peer processor.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3EDB-6582-4160-8408-DF7967E41068}" type="slidenum">
              <a:rPr lang="en-US" smtClean="0"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1 – 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90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"Hello World" example for IPC.</a:t>
            </a:r>
          </a:p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Learn how to build an IPC example</a:t>
            </a:r>
          </a:p>
          <a:p>
            <a:pPr lvl="1"/>
            <a:r>
              <a:rPr lang="en-US" dirty="0" smtClean="0"/>
              <a:t>Setup a CCS Target Configuration for Vayu</a:t>
            </a:r>
          </a:p>
          <a:p>
            <a:pPr lvl="1"/>
            <a:r>
              <a:rPr lang="en-US" dirty="0" smtClean="0"/>
              <a:t>Load and run the processors</a:t>
            </a:r>
          </a:p>
          <a:p>
            <a:pPr lvl="1"/>
            <a:r>
              <a:rPr lang="en-US" dirty="0" smtClean="0"/>
              <a:t>Use the RTOS Object Viewer (ROV) to inspect IPC modules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3EDB-6582-4160-8408-DF7967E4106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IPC Lab 1 – 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42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11 — Run to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a breakpoint on the last line of </a:t>
            </a:r>
            <a:r>
              <a:rPr lang="en-US" dirty="0" err="1" smtClean="0"/>
              <a:t>App_taskFxn</a:t>
            </a:r>
            <a:r>
              <a:rPr lang="en-US" dirty="0" smtClean="0"/>
              <a:t>. Do this for both processors.</a:t>
            </a:r>
          </a:p>
          <a:p>
            <a:r>
              <a:rPr lang="en-US" dirty="0" smtClean="0"/>
              <a:t>Run both processors</a:t>
            </a:r>
          </a:p>
          <a:p>
            <a:pPr lvl="1"/>
            <a:r>
              <a:rPr lang="en-US" dirty="0" smtClean="0"/>
              <a:t>Select the processor group in the Debug view</a:t>
            </a:r>
          </a:p>
          <a:p>
            <a:pPr lvl="1"/>
            <a:r>
              <a:rPr lang="en-US" dirty="0" smtClean="0"/>
              <a:t>Run &gt; Run (or use toolbar icon,     )</a:t>
            </a:r>
          </a:p>
          <a:p>
            <a:r>
              <a:rPr lang="en-US" dirty="0" smtClean="0"/>
              <a:t>After a short run, both processors should hit their breakpoints.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3EDB-6582-4160-8408-DF7967E41068}" type="slidenum">
              <a:rPr lang="en-US" smtClean="0"/>
              <a:t>20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117" y="2982679"/>
            <a:ext cx="295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1 – 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0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ROV — </a:t>
            </a:r>
            <a:r>
              <a:rPr lang="en-US" dirty="0" err="1" smtClean="0"/>
              <a:t>LoggerBuf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819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When the example completes, use ROV to inspect the </a:t>
            </a:r>
            <a:r>
              <a:rPr lang="en-US" sz="2000" dirty="0" err="1" smtClean="0"/>
              <a:t>LoggerBuf</a:t>
            </a:r>
            <a:r>
              <a:rPr lang="en-US" sz="2000" dirty="0" smtClean="0"/>
              <a:t> module to see the log events.</a:t>
            </a:r>
          </a:p>
          <a:p>
            <a:pPr lvl="1"/>
            <a:r>
              <a:rPr lang="en-US" sz="1800" dirty="0" smtClean="0"/>
              <a:t>Debug view &gt; C66xx_DSP1 &gt; Select</a:t>
            </a:r>
          </a:p>
          <a:p>
            <a:pPr lvl="1"/>
            <a:r>
              <a:rPr lang="en-US" sz="1800" dirty="0" smtClean="0"/>
              <a:t>RTOS Object View (ROV) &gt; </a:t>
            </a:r>
            <a:r>
              <a:rPr lang="en-US" sz="1800" dirty="0" err="1" smtClean="0"/>
              <a:t>LoggerBuf</a:t>
            </a:r>
            <a:r>
              <a:rPr lang="en-US" sz="1800" dirty="0" smtClean="0"/>
              <a:t> &gt; Select</a:t>
            </a:r>
          </a:p>
          <a:p>
            <a:pPr lvl="1"/>
            <a:r>
              <a:rPr lang="en-US" sz="1800" dirty="0" smtClean="0"/>
              <a:t>Records (tab) &gt; Select</a:t>
            </a:r>
          </a:p>
          <a:p>
            <a:pPr lvl="1"/>
            <a:r>
              <a:rPr lang="en-US" sz="1800" dirty="0" err="1" smtClean="0"/>
              <a:t>AppLog</a:t>
            </a:r>
            <a:r>
              <a:rPr lang="en-US" sz="1800" dirty="0" smtClean="0"/>
              <a:t> &gt; Select (don’t open it)</a:t>
            </a:r>
          </a:p>
          <a:p>
            <a:r>
              <a:rPr lang="en-US" sz="2000" dirty="0" smtClean="0"/>
              <a:t>You will see a list of log events. Use the Auto Fit Columns (     ) button if necessary.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3EDB-6582-4160-8408-DF7967E41068}" type="slidenum">
              <a:rPr lang="en-US" smtClean="0"/>
              <a:t>21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606" y="3343476"/>
            <a:ext cx="2667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4010025"/>
            <a:ext cx="81248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1 – 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87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Reloaded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following sequence to reload the example.</a:t>
            </a:r>
          </a:p>
          <a:p>
            <a:pPr lvl="1"/>
            <a:r>
              <a:rPr lang="en-US" dirty="0" smtClean="0"/>
              <a:t>C66xx_DSP1 &gt; Select</a:t>
            </a:r>
          </a:p>
          <a:p>
            <a:pPr lvl="1"/>
            <a:r>
              <a:rPr lang="en-US" dirty="0" smtClean="0"/>
              <a:t>CPU Reset</a:t>
            </a:r>
          </a:p>
          <a:p>
            <a:pPr lvl="1"/>
            <a:r>
              <a:rPr lang="en-US" dirty="0" smtClean="0"/>
              <a:t>Run &gt; Load &gt; Reload Program (or use toolbar menu,       )</a:t>
            </a:r>
          </a:p>
          <a:p>
            <a:r>
              <a:rPr lang="en-US" dirty="0" smtClean="0"/>
              <a:t>Repeat the previous step for DSP2</a:t>
            </a:r>
          </a:p>
          <a:p>
            <a:r>
              <a:rPr lang="en-US" dirty="0" smtClean="0"/>
              <a:t>You are now ready to run the example again.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3EDB-6582-4160-8408-DF7967E41068}" type="slidenum">
              <a:rPr lang="en-US" smtClean="0"/>
              <a:t>22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846" y="2415090"/>
            <a:ext cx="4572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1 – 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65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Rebuild with Different 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To rebuild the example with a different processor pair, you need to edit the top-level </a:t>
            </a:r>
            <a:r>
              <a:rPr lang="en-US" sz="2000" dirty="0" err="1" smtClean="0"/>
              <a:t>makefile</a:t>
            </a:r>
            <a:r>
              <a:rPr lang="en-US" sz="2000" dirty="0" smtClean="0"/>
              <a:t>. Modify the PROCLIST macro to specify which processors to build.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/>
              <a:t>Edit </a:t>
            </a:r>
            <a:r>
              <a:rPr lang="en-US" sz="1800" dirty="0" smtClean="0">
                <a:latin typeface="Courier10 BT" panose="02070509030505020404" pitchFamily="49" charset="0"/>
              </a:rPr>
              <a:t>ex01_hello/</a:t>
            </a:r>
            <a:r>
              <a:rPr lang="en-US" sz="1800" dirty="0" err="1" smtClean="0">
                <a:latin typeface="Courier10 BT" panose="02070509030505020404" pitchFamily="49" charset="0"/>
              </a:rPr>
              <a:t>makefile</a:t>
            </a:r>
            <a:endParaRPr lang="en-US" sz="1800" dirty="0" smtClean="0">
              <a:latin typeface="Courier10 BT" panose="02070509030505020404" pitchFamily="49" charset="0"/>
            </a:endParaRPr>
          </a:p>
          <a:p>
            <a:pPr lvl="1" indent="0">
              <a:buNone/>
            </a:pPr>
            <a:r>
              <a:rPr lang="en-US" sz="18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PROCLIST = dsp1 eve1</a:t>
            </a:r>
            <a:endParaRPr lang="en-US" sz="1800" dirty="0">
              <a:solidFill>
                <a:schemeClr val="accent5"/>
              </a:solidFill>
              <a:latin typeface="Courier10 BT" panose="02070509030505020404" pitchFamily="49" charset="0"/>
            </a:endParaRPr>
          </a:p>
          <a:p>
            <a:r>
              <a:rPr lang="en-US" sz="2000" dirty="0" smtClean="0"/>
              <a:t>Next, you need to edit the source file for each processor and specify its role and name its peer.</a:t>
            </a:r>
          </a:p>
          <a:p>
            <a:pPr lvl="1"/>
            <a:r>
              <a:rPr lang="en-US" sz="1800" dirty="0" smtClean="0"/>
              <a:t>Edit </a:t>
            </a:r>
            <a:r>
              <a:rPr lang="en-US" sz="1800" dirty="0" smtClean="0">
                <a:latin typeface="Courier10 BT" panose="02070509030505020404" pitchFamily="49" charset="0"/>
              </a:rPr>
              <a:t>ex01_hello/dsp1/HelloDsp1.c</a:t>
            </a:r>
          </a:p>
          <a:p>
            <a:pPr lvl="1" indent="0">
              <a:buNone/>
            </a:pPr>
            <a:r>
              <a:rPr lang="en-US" sz="1800" dirty="0" err="1" smtClean="0">
                <a:solidFill>
                  <a:schemeClr val="accent5"/>
                </a:solidFill>
                <a:latin typeface="Courier10 BT" panose="02070509030505020404" pitchFamily="49" charset="0"/>
              </a:rPr>
              <a:t>Int</a:t>
            </a:r>
            <a:r>
              <a:rPr lang="en-US" sz="18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 role = </a:t>
            </a:r>
            <a:r>
              <a:rPr lang="en-US" sz="1800" dirty="0" err="1" smtClean="0">
                <a:solidFill>
                  <a:schemeClr val="accent5"/>
                </a:solidFill>
                <a:latin typeface="Courier10 BT" panose="02070509030505020404" pitchFamily="49" charset="0"/>
              </a:rPr>
              <a:t>Role_WRITER</a:t>
            </a:r>
            <a:r>
              <a:rPr lang="en-US" sz="18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;</a:t>
            </a:r>
            <a:br>
              <a:rPr lang="en-US" sz="18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8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String peer = "EVE1"</a:t>
            </a:r>
          </a:p>
          <a:p>
            <a:pPr lvl="1"/>
            <a:r>
              <a:rPr lang="en-US" sz="1800" dirty="0" smtClean="0"/>
              <a:t>Edit </a:t>
            </a:r>
            <a:r>
              <a:rPr lang="en-US" sz="1800" dirty="0" smtClean="0">
                <a:latin typeface="Courier10 BT" panose="02070509030505020404" pitchFamily="49" charset="0"/>
              </a:rPr>
              <a:t>ex01_hello/eve1/HelloEve1.c</a:t>
            </a:r>
          </a:p>
          <a:p>
            <a:pPr lvl="1" indent="0">
              <a:buNone/>
            </a:pPr>
            <a:r>
              <a:rPr lang="en-US" sz="1800" dirty="0" err="1" smtClean="0">
                <a:solidFill>
                  <a:schemeClr val="accent5"/>
                </a:solidFill>
                <a:latin typeface="Courier10 BT" panose="02070509030505020404" pitchFamily="49" charset="0"/>
              </a:rPr>
              <a:t>Int</a:t>
            </a:r>
            <a:r>
              <a:rPr lang="en-US" sz="18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 role = </a:t>
            </a:r>
            <a:r>
              <a:rPr lang="en-US" sz="1800" dirty="0" err="1" smtClean="0">
                <a:solidFill>
                  <a:schemeClr val="accent5"/>
                </a:solidFill>
                <a:latin typeface="Courier10 BT" panose="02070509030505020404" pitchFamily="49" charset="0"/>
              </a:rPr>
              <a:t>Role_READER</a:t>
            </a:r>
            <a:r>
              <a:rPr lang="en-US" sz="18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;</a:t>
            </a:r>
            <a:br>
              <a:rPr lang="en-US" sz="18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8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String peer = "DSP1";</a:t>
            </a:r>
            <a:endParaRPr lang="en-US" sz="1800" dirty="0">
              <a:solidFill>
                <a:schemeClr val="accent5"/>
              </a:solidFill>
              <a:latin typeface="Courier10 BT" panose="02070509030505020404" pitchFamily="49" charset="0"/>
            </a:endParaRPr>
          </a:p>
          <a:p>
            <a:r>
              <a:rPr lang="en-US" sz="2000" dirty="0" smtClean="0"/>
              <a:t>Remember to delete the error directive.</a:t>
            </a:r>
          </a:p>
          <a:p>
            <a:pPr lvl="1" indent="0">
              <a:buNone/>
            </a:pPr>
            <a:r>
              <a:rPr lang="en-US" sz="1800" strike="sngStrike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#error Must define role and peer</a:t>
            </a:r>
            <a:endParaRPr lang="en-US" sz="1800" strike="sngStrike" dirty="0">
              <a:solidFill>
                <a:schemeClr val="accent5"/>
              </a:solidFill>
              <a:latin typeface="Courier10 BT" panose="020705090305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3EDB-6582-4160-8408-DF7967E41068}" type="slidenum">
              <a:rPr lang="en-US" smtClean="0"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1 – 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4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on IPU Processor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Load GEL file</a:t>
            </a:r>
          </a:p>
          <a:p>
            <a:pPr lvl="1"/>
            <a:r>
              <a:rPr lang="en-US" sz="1600" dirty="0" smtClean="0"/>
              <a:t>Cortex_M4_IPU1_C0 &gt; Select</a:t>
            </a:r>
          </a:p>
          <a:p>
            <a:pPr lvl="1"/>
            <a:r>
              <a:rPr lang="en-US" sz="1600" dirty="0" smtClean="0"/>
              <a:t>Tools &gt; GEL Files</a:t>
            </a:r>
          </a:p>
          <a:p>
            <a:pPr lvl="1"/>
            <a:r>
              <a:rPr lang="en-US" sz="1600" dirty="0" smtClean="0"/>
              <a:t>GEL Files (view) &gt; GEL Files Panel (right side) &gt; RMB &gt; Load GEL...</a:t>
            </a:r>
          </a:p>
          <a:p>
            <a:pPr lvl="1" indent="0">
              <a:buNone/>
            </a:pP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ex01_hello/ipu1/ex01_hello_ipu1.gel</a:t>
            </a:r>
            <a:endParaRPr lang="en-US" sz="1600" dirty="0" smtClean="0"/>
          </a:p>
          <a:p>
            <a:r>
              <a:rPr lang="en-US" sz="2000" dirty="0" smtClean="0"/>
              <a:t>Connect </a:t>
            </a:r>
            <a:r>
              <a:rPr lang="en-US" sz="2000" dirty="0"/>
              <a:t>to </a:t>
            </a:r>
            <a:r>
              <a:rPr lang="en-US" sz="2000" dirty="0" smtClean="0"/>
              <a:t>IPU1</a:t>
            </a:r>
            <a:endParaRPr lang="en-US" sz="2000" dirty="0"/>
          </a:p>
          <a:p>
            <a:pPr lvl="1"/>
            <a:r>
              <a:rPr lang="en-US" sz="1600" dirty="0"/>
              <a:t>CortexA15_0 &gt; Select</a:t>
            </a:r>
          </a:p>
          <a:p>
            <a:pPr lvl="1"/>
            <a:r>
              <a:rPr lang="en-US" sz="1600" dirty="0"/>
              <a:t>Scripts &gt; DRA7xx MULTICORE Initialization &gt; </a:t>
            </a:r>
            <a:r>
              <a:rPr lang="en-US" sz="1600" dirty="0" smtClean="0"/>
              <a:t>IPU1SSClkEnable_API</a:t>
            </a:r>
            <a:endParaRPr lang="en-US" sz="1600" dirty="0"/>
          </a:p>
          <a:p>
            <a:pPr lvl="1"/>
            <a:r>
              <a:rPr lang="en-US" sz="1600" dirty="0" smtClean="0"/>
              <a:t>Cortex_M4_IPU1_C0 </a:t>
            </a:r>
            <a:r>
              <a:rPr lang="en-US" sz="1600" dirty="0"/>
              <a:t>&gt; RMB &gt; Connect Target</a:t>
            </a:r>
          </a:p>
          <a:p>
            <a:pPr lvl="1"/>
            <a:r>
              <a:rPr lang="en-US" sz="1600" dirty="0"/>
              <a:t>Run &gt; Reset &gt; CPU </a:t>
            </a:r>
            <a:r>
              <a:rPr lang="en-US" sz="1600" dirty="0" smtClean="0"/>
              <a:t>Reset</a:t>
            </a:r>
          </a:p>
          <a:p>
            <a:pPr lvl="1"/>
            <a:r>
              <a:rPr lang="en-US" sz="1600" dirty="0" smtClean="0"/>
              <a:t>Cortex_M4_IPU1_C1 </a:t>
            </a:r>
            <a:r>
              <a:rPr lang="en-US" sz="1600" dirty="0"/>
              <a:t>&gt; RMB &gt; Connect Target</a:t>
            </a:r>
          </a:p>
          <a:p>
            <a:pPr lvl="1"/>
            <a:r>
              <a:rPr lang="en-US" sz="1600" dirty="0"/>
              <a:t>Run &gt; Reset &gt; CPU </a:t>
            </a:r>
            <a:r>
              <a:rPr lang="en-US" sz="1600" dirty="0" smtClean="0"/>
              <a:t>Reset</a:t>
            </a:r>
          </a:p>
          <a:p>
            <a:r>
              <a:rPr lang="en-US" sz="2000" dirty="0" smtClean="0"/>
              <a:t>Program AMMU</a:t>
            </a:r>
          </a:p>
          <a:p>
            <a:pPr lvl="1"/>
            <a:r>
              <a:rPr lang="en-US" sz="1600" dirty="0"/>
              <a:t>Cortex_M4_IPU1_C0 &gt; Select</a:t>
            </a:r>
          </a:p>
          <a:p>
            <a:pPr lvl="1"/>
            <a:r>
              <a:rPr lang="en-US" sz="1600" dirty="0" smtClean="0"/>
              <a:t>Scripts &gt; ex01_hello &gt; ex01_hello_ipu1_ammu_config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3EDB-6582-4160-8408-DF7967E41068}" type="slidenum">
              <a:rPr lang="en-US" smtClean="0"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1 – 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2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on IPU Processor </a:t>
            </a:r>
            <a:r>
              <a:rPr lang="en-US" dirty="0" smtClean="0"/>
              <a:t>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Run host processor</a:t>
            </a:r>
          </a:p>
          <a:p>
            <a:pPr lvl="1"/>
            <a:r>
              <a:rPr lang="en-US" sz="1600" dirty="0" smtClean="0"/>
              <a:t>CortexA15_0 </a:t>
            </a:r>
            <a:r>
              <a:rPr lang="en-US" sz="1600" dirty="0"/>
              <a:t>&gt; Select</a:t>
            </a:r>
          </a:p>
          <a:p>
            <a:pPr lvl="1"/>
            <a:r>
              <a:rPr lang="en-US" sz="1600" dirty="0"/>
              <a:t>Run &gt; </a:t>
            </a:r>
            <a:r>
              <a:rPr lang="en-US" sz="1600" dirty="0" smtClean="0"/>
              <a:t>Run</a:t>
            </a:r>
          </a:p>
          <a:p>
            <a:r>
              <a:rPr lang="en-US" sz="2000" dirty="0" smtClean="0"/>
              <a:t>Load IPU1_C0 with program</a:t>
            </a:r>
          </a:p>
          <a:p>
            <a:pPr lvl="1"/>
            <a:r>
              <a:rPr lang="en-US" sz="1600" dirty="0" smtClean="0"/>
              <a:t>Cortex_M4_IPU1_C0 &gt; Select</a:t>
            </a:r>
          </a:p>
          <a:p>
            <a:pPr lvl="1"/>
            <a:r>
              <a:rPr lang="en-US" sz="1600" dirty="0"/>
              <a:t>Run &gt; Load &gt; Load </a:t>
            </a:r>
            <a:r>
              <a:rPr lang="en-US" sz="1600" dirty="0" smtClean="0"/>
              <a:t>Program...</a:t>
            </a:r>
            <a:endParaRPr lang="en-US" sz="1600" dirty="0"/>
          </a:p>
          <a:p>
            <a:pPr lvl="1"/>
            <a:r>
              <a:rPr lang="en-US" sz="1600" dirty="0"/>
              <a:t>Click Browse, select the </a:t>
            </a:r>
            <a:r>
              <a:rPr lang="en-US" sz="1600" dirty="0" smtClean="0"/>
              <a:t>IPU1 </a:t>
            </a:r>
            <a:r>
              <a:rPr lang="en-US" sz="1600" dirty="0"/>
              <a:t>executable</a:t>
            </a:r>
          </a:p>
          <a:p>
            <a:pPr marL="457200" lvl="2" indent="0">
              <a:spcBef>
                <a:spcPts val="600"/>
              </a:spcBef>
              <a:buNone/>
            </a:pP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ex01_hello\ipu1\bin\debug\hello_ipu1.xem4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Load symbols on IPU1_C1. With SYS/BIOS SMP, you only need symbols on the second core.</a:t>
            </a:r>
          </a:p>
          <a:p>
            <a:pPr lvl="1"/>
            <a:r>
              <a:rPr lang="en-US" sz="1600" dirty="0" smtClean="0"/>
              <a:t>Cortex_M4_IPU1_C1 </a:t>
            </a:r>
            <a:r>
              <a:rPr lang="en-US" sz="1600" dirty="0"/>
              <a:t>&gt; Select</a:t>
            </a:r>
          </a:p>
          <a:p>
            <a:pPr lvl="1"/>
            <a:r>
              <a:rPr lang="en-US" sz="1600" dirty="0"/>
              <a:t>Run &gt; Load &gt; Load </a:t>
            </a:r>
            <a:r>
              <a:rPr lang="en-US" sz="1600" dirty="0" smtClean="0"/>
              <a:t>Symbols...</a:t>
            </a:r>
          </a:p>
          <a:p>
            <a:pPr lvl="1"/>
            <a:r>
              <a:rPr lang="en-US" sz="1600" dirty="0" smtClean="0"/>
              <a:t>Use same file as above. Usually, its already selected in dialog box.</a:t>
            </a:r>
          </a:p>
          <a:p>
            <a:r>
              <a:rPr lang="en-US" sz="2000" dirty="0" smtClean="0"/>
              <a:t>Restart IPU1_C1</a:t>
            </a:r>
          </a:p>
          <a:p>
            <a:pPr lvl="1"/>
            <a:r>
              <a:rPr lang="en-US" sz="1600" dirty="0" smtClean="0"/>
              <a:t>Run </a:t>
            </a:r>
            <a:r>
              <a:rPr lang="en-US" sz="1600" dirty="0"/>
              <a:t>&gt; </a:t>
            </a:r>
            <a:r>
              <a:rPr lang="en-US" sz="1600" dirty="0" smtClean="0"/>
              <a:t>Restart</a:t>
            </a:r>
            <a:endParaRPr lang="en-US" sz="1600" dirty="0"/>
          </a:p>
          <a:p>
            <a:pPr lvl="1"/>
            <a:endParaRPr lang="en-US" sz="1200" dirty="0"/>
          </a:p>
          <a:p>
            <a:pPr lvl="1"/>
            <a:endParaRPr lang="en-US" sz="1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3EDB-6582-4160-8408-DF7967E41068}" type="slidenum">
              <a:rPr lang="en-US" smtClean="0"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1 – 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2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on IPU Processor </a:t>
            </a:r>
            <a:r>
              <a:rPr lang="en-US" dirty="0" smtClean="0"/>
              <a:t>(3/3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Run IPU1_C1. It will just spin until Core 0 calls </a:t>
            </a:r>
            <a:r>
              <a:rPr lang="en-US" sz="2000" dirty="0" err="1" smtClean="0"/>
              <a:t>BIOS_start</a:t>
            </a:r>
            <a:r>
              <a:rPr lang="en-US" sz="2000" dirty="0" smtClean="0"/>
              <a:t>.</a:t>
            </a:r>
          </a:p>
          <a:p>
            <a:pPr lvl="1"/>
            <a:r>
              <a:rPr lang="en-US" sz="1600" dirty="0" smtClean="0"/>
              <a:t>Cortex_M4_IPU1_C1 &gt; Select</a:t>
            </a:r>
          </a:p>
          <a:p>
            <a:pPr lvl="1"/>
            <a:r>
              <a:rPr lang="en-US" sz="1600" dirty="0" smtClean="0"/>
              <a:t>Run &gt; Run</a:t>
            </a:r>
            <a:endParaRPr lang="en-US" dirty="0" smtClean="0"/>
          </a:p>
          <a:p>
            <a:r>
              <a:rPr lang="en-US" sz="2000" dirty="0" smtClean="0"/>
              <a:t>Run IPU1_C0 to main</a:t>
            </a:r>
          </a:p>
          <a:p>
            <a:pPr lvl="1"/>
            <a:r>
              <a:rPr lang="en-US" sz="1600" dirty="0" smtClean="0"/>
              <a:t>Cortex_M4_IPU1_C0 &gt; Select</a:t>
            </a:r>
          </a:p>
          <a:p>
            <a:pPr lvl="1"/>
            <a:r>
              <a:rPr lang="en-US" sz="1600" dirty="0" smtClean="0"/>
              <a:t>Run &gt; Go Main</a:t>
            </a:r>
          </a:p>
          <a:p>
            <a:r>
              <a:rPr lang="en-US" sz="2000" dirty="0" smtClean="0"/>
              <a:t>You are now ready to proceed with the example.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3EDB-6582-4160-8408-DF7967E41068}" type="slidenum">
              <a:rPr lang="en-US" smtClean="0"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1 – 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8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on EVE Processor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Load GEL </a:t>
            </a:r>
            <a:r>
              <a:rPr lang="en-US" sz="2000" dirty="0" smtClean="0"/>
              <a:t>file. Needed for programming the MMU.</a:t>
            </a:r>
            <a:endParaRPr lang="en-US" sz="2000" dirty="0"/>
          </a:p>
          <a:p>
            <a:pPr lvl="1"/>
            <a:r>
              <a:rPr lang="en-US" sz="1600" dirty="0" err="1" smtClean="0"/>
              <a:t>CS_DAP_DebugSS</a:t>
            </a:r>
            <a:r>
              <a:rPr lang="en-US" sz="1600" dirty="0" smtClean="0"/>
              <a:t> </a:t>
            </a:r>
            <a:r>
              <a:rPr lang="en-US" sz="1600" dirty="0"/>
              <a:t>&gt; </a:t>
            </a:r>
            <a:r>
              <a:rPr lang="en-US" sz="1600" dirty="0" smtClean="0"/>
              <a:t>Select (must show all cores to see the </a:t>
            </a:r>
            <a:r>
              <a:rPr lang="en-US" sz="1600" dirty="0" err="1" smtClean="0"/>
              <a:t>DebugSS</a:t>
            </a:r>
            <a:r>
              <a:rPr lang="en-US" sz="1600" dirty="0" smtClean="0"/>
              <a:t>)</a:t>
            </a:r>
            <a:endParaRPr lang="en-US" sz="1600" dirty="0"/>
          </a:p>
          <a:p>
            <a:pPr lvl="1"/>
            <a:r>
              <a:rPr lang="en-US" sz="1600" dirty="0"/>
              <a:t>Tools &gt; GEL Files</a:t>
            </a:r>
          </a:p>
          <a:p>
            <a:pPr lvl="1"/>
            <a:r>
              <a:rPr lang="en-US" sz="1600" dirty="0"/>
              <a:t>GEL Files (view) &gt; GEL Files Panel (right side) &gt; RMB &gt; Load GEL...</a:t>
            </a:r>
          </a:p>
          <a:p>
            <a:pPr lvl="1" indent="0">
              <a:buNone/>
            </a:pP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ex01_hello/eve1/ex01_hello_eve1.gel</a:t>
            </a:r>
            <a:endParaRPr lang="en-US" sz="1600" dirty="0"/>
          </a:p>
          <a:p>
            <a:r>
              <a:rPr lang="en-US" sz="2000" dirty="0"/>
              <a:t>Connect to </a:t>
            </a:r>
            <a:r>
              <a:rPr lang="en-US" sz="2000" dirty="0" smtClean="0"/>
              <a:t>EVE1</a:t>
            </a:r>
            <a:endParaRPr lang="en-US" sz="2000" dirty="0"/>
          </a:p>
          <a:p>
            <a:pPr lvl="1"/>
            <a:r>
              <a:rPr lang="en-US" sz="1600" dirty="0"/>
              <a:t>CortexA15_0 &gt; Select</a:t>
            </a:r>
          </a:p>
          <a:p>
            <a:pPr lvl="1"/>
            <a:r>
              <a:rPr lang="en-US" sz="1600" dirty="0"/>
              <a:t>Scripts &gt; DRA7xx MULTICORE Initialization &gt; </a:t>
            </a:r>
            <a:r>
              <a:rPr lang="en-US" sz="1600" dirty="0" smtClean="0"/>
              <a:t>EVE1SSClkEnable_API</a:t>
            </a:r>
            <a:endParaRPr lang="en-US" sz="1600" dirty="0"/>
          </a:p>
          <a:p>
            <a:pPr lvl="1"/>
            <a:r>
              <a:rPr lang="en-US" sz="1600" dirty="0" err="1" smtClean="0"/>
              <a:t>CS_DAP_DebugSS</a:t>
            </a:r>
            <a:r>
              <a:rPr lang="en-US" sz="1600" dirty="0" smtClean="0"/>
              <a:t> &gt; Select</a:t>
            </a:r>
          </a:p>
          <a:p>
            <a:pPr lvl="1"/>
            <a:r>
              <a:rPr lang="en-US" sz="1600" dirty="0" smtClean="0"/>
              <a:t>Scripts &gt; EVE MMU Configuration &gt; ex01_hello_eve1_mmu_config</a:t>
            </a:r>
          </a:p>
          <a:p>
            <a:pPr lvl="1"/>
            <a:r>
              <a:rPr lang="en-US" sz="1600" dirty="0" smtClean="0"/>
              <a:t>ARP32_EVE_1 </a:t>
            </a:r>
            <a:r>
              <a:rPr lang="en-US" sz="1600" dirty="0"/>
              <a:t>&gt; RMB &gt; Connect Target</a:t>
            </a:r>
          </a:p>
          <a:p>
            <a:pPr lvl="1"/>
            <a:r>
              <a:rPr lang="en-US" sz="1600" dirty="0"/>
              <a:t>Run &gt; Reset &gt; CPU </a:t>
            </a:r>
            <a:r>
              <a:rPr lang="en-US" sz="1600" dirty="0" smtClean="0"/>
              <a:t>Reset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3EDB-6582-4160-8408-DF7967E41068}" type="slidenum">
              <a:rPr lang="en-US" smtClean="0"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1 – 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78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on EVE Processor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Run host processor</a:t>
            </a:r>
          </a:p>
          <a:p>
            <a:pPr lvl="1"/>
            <a:r>
              <a:rPr lang="en-US" sz="1600" dirty="0"/>
              <a:t>CortexA15_0 &gt; Select</a:t>
            </a:r>
          </a:p>
          <a:p>
            <a:pPr lvl="1"/>
            <a:r>
              <a:rPr lang="en-US" sz="1600" dirty="0"/>
              <a:t>Run &gt; Run</a:t>
            </a:r>
          </a:p>
          <a:p>
            <a:r>
              <a:rPr lang="en-US" sz="2000" dirty="0"/>
              <a:t>Load </a:t>
            </a:r>
            <a:r>
              <a:rPr lang="en-US" sz="2000" dirty="0" smtClean="0"/>
              <a:t>program</a:t>
            </a:r>
            <a:endParaRPr lang="en-US" sz="2000" dirty="0"/>
          </a:p>
          <a:p>
            <a:pPr lvl="1"/>
            <a:r>
              <a:rPr lang="en-US" sz="1600" dirty="0" smtClean="0"/>
              <a:t>ARP32_EVE_1 </a:t>
            </a:r>
            <a:r>
              <a:rPr lang="en-US" sz="1600" dirty="0"/>
              <a:t>&gt; Select</a:t>
            </a:r>
          </a:p>
          <a:p>
            <a:pPr lvl="1"/>
            <a:r>
              <a:rPr lang="en-US" sz="1600" dirty="0"/>
              <a:t>Run &gt; Load &gt; Load Program...</a:t>
            </a:r>
          </a:p>
          <a:p>
            <a:pPr lvl="1"/>
            <a:r>
              <a:rPr lang="en-US" sz="1600" dirty="0"/>
              <a:t>Click Browse, select the </a:t>
            </a:r>
            <a:r>
              <a:rPr lang="en-US" sz="1600" dirty="0" smtClean="0"/>
              <a:t>EVE1 </a:t>
            </a:r>
            <a:r>
              <a:rPr lang="en-US" sz="1600" dirty="0"/>
              <a:t>executable</a:t>
            </a:r>
          </a:p>
          <a:p>
            <a:pPr marL="457200" lvl="2" indent="0">
              <a:spcBef>
                <a:spcPts val="600"/>
              </a:spcBef>
              <a:buNone/>
            </a:pP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ex01_hello\eve1\bin\debug\hello_eve1.xearp32F</a:t>
            </a:r>
            <a:endParaRPr lang="en-US" sz="1600" dirty="0">
              <a:solidFill>
                <a:schemeClr val="accent5"/>
              </a:solidFill>
              <a:latin typeface="Courier10 BT" panose="02070509030505020404" pitchFamily="49" charset="0"/>
            </a:endParaRPr>
          </a:p>
          <a:p>
            <a:r>
              <a:rPr lang="en-US" sz="2000" dirty="0"/>
              <a:t>Run </a:t>
            </a:r>
            <a:r>
              <a:rPr lang="en-US" sz="2000" dirty="0" smtClean="0"/>
              <a:t>to </a:t>
            </a:r>
            <a:r>
              <a:rPr lang="en-US" sz="2000" dirty="0"/>
              <a:t>main</a:t>
            </a:r>
          </a:p>
          <a:p>
            <a:pPr lvl="1"/>
            <a:r>
              <a:rPr lang="en-US" sz="1600" dirty="0" smtClean="0"/>
              <a:t>ARP32_EVE_1 </a:t>
            </a:r>
            <a:r>
              <a:rPr lang="en-US" sz="1600" dirty="0"/>
              <a:t>&gt; Select</a:t>
            </a:r>
          </a:p>
          <a:p>
            <a:pPr lvl="1"/>
            <a:r>
              <a:rPr lang="en-US" sz="1600" dirty="0"/>
              <a:t>Run &gt; Go </a:t>
            </a:r>
            <a:r>
              <a:rPr lang="en-US" sz="1600" dirty="0" smtClean="0"/>
              <a:t>Main</a:t>
            </a:r>
          </a:p>
          <a:p>
            <a:r>
              <a:rPr lang="en-US" sz="2000" dirty="0" smtClean="0"/>
              <a:t>You </a:t>
            </a:r>
            <a:r>
              <a:rPr lang="en-US" sz="2000" dirty="0"/>
              <a:t>are now ready to proceed with the example</a:t>
            </a:r>
            <a:r>
              <a:rPr lang="en-US" sz="2000" dirty="0" smtClean="0"/>
              <a:t>.</a:t>
            </a:r>
          </a:p>
          <a:p>
            <a:pPr lvl="1"/>
            <a:r>
              <a:rPr lang="en-US" sz="1600" dirty="0"/>
              <a:t>Note: Run EVE processor first, before running the peer processor.</a:t>
            </a:r>
          </a:p>
          <a:p>
            <a:pPr lvl="1"/>
            <a:endParaRPr lang="en-US" sz="1600" dirty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3EDB-6582-4160-8408-DF7967E41068}" type="slidenum">
              <a:rPr lang="en-US" smtClean="0"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1 – 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0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on HOST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5181600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Connect to HOST</a:t>
            </a:r>
          </a:p>
          <a:p>
            <a:pPr lvl="1"/>
            <a:r>
              <a:rPr lang="en-US" sz="1600" dirty="0" smtClean="0"/>
              <a:t>CortexA15_0 &gt; RMB &gt; Connect Target</a:t>
            </a:r>
          </a:p>
          <a:p>
            <a:r>
              <a:rPr lang="en-US" sz="1800" dirty="0" smtClean="0"/>
              <a:t>Connect, load, and run to main the peer processor before loading program on HOST.</a:t>
            </a:r>
          </a:p>
          <a:p>
            <a:r>
              <a:rPr lang="en-US" sz="1800" dirty="0" smtClean="0"/>
              <a:t>Load program</a:t>
            </a:r>
          </a:p>
          <a:p>
            <a:pPr lvl="1"/>
            <a:r>
              <a:rPr lang="en-US" sz="1600" dirty="0" smtClean="0"/>
              <a:t>CortexA15_0 </a:t>
            </a:r>
            <a:r>
              <a:rPr lang="en-US" sz="1600" dirty="0"/>
              <a:t>&gt; Select</a:t>
            </a:r>
          </a:p>
          <a:p>
            <a:pPr lvl="1"/>
            <a:r>
              <a:rPr lang="en-US" sz="1600" dirty="0"/>
              <a:t>Run &gt; Reset &gt; CPU Reset</a:t>
            </a:r>
          </a:p>
          <a:p>
            <a:pPr lvl="1"/>
            <a:r>
              <a:rPr lang="en-US" sz="1600" dirty="0" smtClean="0"/>
              <a:t>Run </a:t>
            </a:r>
            <a:r>
              <a:rPr lang="en-US" sz="1600" dirty="0"/>
              <a:t>&gt; Load &gt; Load Program...</a:t>
            </a:r>
          </a:p>
          <a:p>
            <a:pPr lvl="1"/>
            <a:r>
              <a:rPr lang="en-US" sz="1600" dirty="0"/>
              <a:t>Click Browse, select the </a:t>
            </a:r>
            <a:r>
              <a:rPr lang="en-US" sz="1600" dirty="0" smtClean="0"/>
              <a:t>HOST </a:t>
            </a:r>
            <a:r>
              <a:rPr lang="en-US" sz="1600" dirty="0"/>
              <a:t>executable</a:t>
            </a:r>
          </a:p>
          <a:p>
            <a:pPr marL="457200" lvl="2" indent="0">
              <a:spcBef>
                <a:spcPts val="600"/>
              </a:spcBef>
              <a:buNone/>
            </a:pP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ex01_hello\host\bin\debug\hello_host.xa15fg</a:t>
            </a:r>
            <a:endParaRPr lang="en-US" sz="1600" dirty="0">
              <a:solidFill>
                <a:schemeClr val="accent5"/>
              </a:solidFill>
              <a:latin typeface="Courier10 BT" panose="02070509030505020404" pitchFamily="49" charset="0"/>
            </a:endParaRPr>
          </a:p>
          <a:p>
            <a:r>
              <a:rPr lang="en-US" sz="1800" dirty="0"/>
              <a:t>Run to main</a:t>
            </a:r>
          </a:p>
          <a:p>
            <a:pPr lvl="1"/>
            <a:r>
              <a:rPr lang="en-US" sz="1600" dirty="0" smtClean="0"/>
              <a:t>CortexA15_0 </a:t>
            </a:r>
            <a:r>
              <a:rPr lang="en-US" sz="1600" dirty="0"/>
              <a:t>&gt; Select</a:t>
            </a:r>
          </a:p>
          <a:p>
            <a:pPr lvl="1"/>
            <a:r>
              <a:rPr lang="en-US" sz="1600" dirty="0"/>
              <a:t>Run &gt; Go Main</a:t>
            </a:r>
          </a:p>
          <a:p>
            <a:r>
              <a:rPr lang="en-US" sz="1800" dirty="0" smtClean="0"/>
              <a:t>Run HOST before running peer</a:t>
            </a:r>
          </a:p>
          <a:p>
            <a:pPr lvl="1"/>
            <a:r>
              <a:rPr lang="en-US" sz="1600" dirty="0" smtClean="0"/>
              <a:t>Run &gt; Run</a:t>
            </a:r>
          </a:p>
          <a:p>
            <a:r>
              <a:rPr lang="en-US" sz="1800" dirty="0"/>
              <a:t>You are now ready to proceed with the example.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3EDB-6582-4160-8408-DF7967E41068}" type="slidenum">
              <a:rPr lang="en-US" smtClean="0"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1 – 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6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ex01_helloworld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two processor example. You can build it for any two processors on your device, but only for two at a time.</a:t>
            </a:r>
          </a:p>
          <a:p>
            <a:r>
              <a:rPr lang="en-US" dirty="0" smtClean="0"/>
              <a:t>You will assign one processor the role of “reader" and the other the role of "writer".</a:t>
            </a:r>
          </a:p>
          <a:p>
            <a:r>
              <a:rPr lang="en-US" dirty="0" smtClean="0"/>
              <a:t>The reader will create a message queue and wait for messages.</a:t>
            </a:r>
          </a:p>
          <a:p>
            <a:r>
              <a:rPr lang="en-US" dirty="0" smtClean="0"/>
              <a:t>The writer will open the message queue and send messages.</a:t>
            </a:r>
          </a:p>
          <a:p>
            <a:r>
              <a:rPr lang="en-US" dirty="0" smtClean="0"/>
              <a:t>The heap in shared region #0 is used for the message pool.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3EDB-6582-4160-8408-DF7967E41068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1 – 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98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Credit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are some suggestions on extra credit tasks</a:t>
            </a:r>
          </a:p>
          <a:p>
            <a:r>
              <a:rPr lang="en-US" dirty="0" smtClean="0"/>
              <a:t>Inspect the </a:t>
            </a:r>
            <a:r>
              <a:rPr lang="en-US" dirty="0" err="1" smtClean="0"/>
              <a:t>SharedRegion</a:t>
            </a:r>
            <a:r>
              <a:rPr lang="en-US" dirty="0" smtClean="0"/>
              <a:t> module in ROV. Note the cache setting for SR #0.</a:t>
            </a:r>
          </a:p>
          <a:p>
            <a:r>
              <a:rPr lang="en-US" dirty="0" smtClean="0"/>
              <a:t>Inspect the </a:t>
            </a:r>
            <a:r>
              <a:rPr lang="en-US" dirty="0" err="1" smtClean="0"/>
              <a:t>MessageQ</a:t>
            </a:r>
            <a:r>
              <a:rPr lang="en-US" dirty="0" smtClean="0"/>
              <a:t> module in ROV. Use breakpoints before and after the reader creates the message queue. Look for the message queue in ROV.</a:t>
            </a:r>
          </a:p>
          <a:p>
            <a:r>
              <a:rPr lang="en-US" dirty="0" smtClean="0"/>
              <a:t>Set a breakpoint after the reader has received the first message. Let the writer continue. Use ROV to observe the messages in the queue.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3EDB-6582-4160-8408-DF7967E41068}" type="slidenum">
              <a:rPr lang="en-US" smtClean="0"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1 – 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1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Congratulations!</a:t>
            </a:r>
            <a:br>
              <a:rPr lang="en-US" dirty="0" smtClean="0"/>
            </a:br>
            <a:r>
              <a:rPr lang="en-US" dirty="0" smtClean="0"/>
              <a:t>End of Lab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FF3EDB-6582-4160-8408-DF7967E4106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IPC Lab 1 – Hello World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0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IPU Build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When building for IPU the first time, you are likely to run into the following link error.</a:t>
            </a:r>
          </a:p>
          <a:p>
            <a:pPr marL="274320" lvl="1" indent="0"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warning: automatic library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build: using library</a:t>
            </a:r>
            <a:b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:/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CCS/CCS_6_0_0_00190/ccsv6/tools/compiler/arm_5.1.5/lib/rtsv7M4_T_le_eabi.lib</a:t>
            </a:r>
            <a:b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for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the first time, so it must be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built. This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may take a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few minutes.</a:t>
            </a:r>
            <a:b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&gt;&gt;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ERROR: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mklib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: could not find program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"unzip", required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for building libraries.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Modify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the PATH environment variable to contain a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directory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containing this program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r>
              <a:rPr lang="en-US" sz="2000" dirty="0" smtClean="0"/>
              <a:t>To resolve this error, you need to add the </a:t>
            </a:r>
            <a:r>
              <a:rPr lang="en-US" sz="2000" dirty="0" err="1" smtClean="0"/>
              <a:t>XDCtools</a:t>
            </a:r>
            <a:r>
              <a:rPr lang="en-US" sz="2000" dirty="0" smtClean="0"/>
              <a:t> 'bin</a:t>
            </a:r>
            <a:r>
              <a:rPr lang="en-US" sz="2000" dirty="0"/>
              <a:t>'</a:t>
            </a:r>
            <a:r>
              <a:rPr lang="en-US" sz="2000" dirty="0" smtClean="0"/>
              <a:t> folder to your path.</a:t>
            </a:r>
          </a:p>
          <a:p>
            <a:pPr marL="274320" lvl="1" indent="0">
              <a:buNone/>
            </a:pP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set </a:t>
            </a:r>
            <a:r>
              <a:rPr lang="en-US" sz="1600" dirty="0" err="1" smtClean="0">
                <a:solidFill>
                  <a:schemeClr val="accent5"/>
                </a:solidFill>
                <a:latin typeface="Courier10 BT" panose="02070509030505020404" pitchFamily="49" charset="0"/>
              </a:rPr>
              <a:t>xdctools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=C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:\Products\xdctools_3_30_04_52_core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/>
            </a:r>
            <a:b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PATH=%PATH%;%</a:t>
            </a:r>
            <a:r>
              <a:rPr lang="en-US" sz="1600" dirty="0" err="1" smtClean="0">
                <a:solidFill>
                  <a:schemeClr val="accent5"/>
                </a:solidFill>
                <a:latin typeface="Courier10 BT" panose="02070509030505020404" pitchFamily="49" charset="0"/>
              </a:rPr>
              <a:t>xdctools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%;%</a:t>
            </a:r>
            <a:r>
              <a:rPr lang="en-US" sz="1600" dirty="0" err="1" smtClean="0">
                <a:solidFill>
                  <a:schemeClr val="accent5"/>
                </a:solidFill>
                <a:latin typeface="Courier10 BT" panose="02070509030505020404" pitchFamily="49" charset="0"/>
              </a:rPr>
              <a:t>xdctools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%\bin</a:t>
            </a:r>
          </a:p>
          <a:p>
            <a:r>
              <a:rPr lang="en-US" sz="2000" dirty="0" smtClean="0"/>
              <a:t>Run the build again. This time it should build the new RTS library.</a:t>
            </a:r>
          </a:p>
          <a:p>
            <a:pPr lvl="1"/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3EDB-6582-4160-8408-DF7967E41068}" type="slidenum">
              <a:rPr lang="en-US" smtClean="0"/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1 – 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2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57200" y="1905000"/>
            <a:ext cx="2438400" cy="2743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smtClean="0"/>
              <a:t>DSP1</a:t>
            </a:r>
            <a:endParaRPr lang="en-US" sz="16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143000" y="2819400"/>
            <a:ext cx="685801" cy="533400"/>
            <a:chOff x="1143000" y="2819400"/>
            <a:chExt cx="685801" cy="533400"/>
          </a:xfrm>
        </p:grpSpPr>
        <p:sp>
          <p:nvSpPr>
            <p:cNvPr id="13" name="Rectangle 12"/>
            <p:cNvSpPr/>
            <p:nvPr/>
          </p:nvSpPr>
          <p:spPr>
            <a:xfrm>
              <a:off x="1143000" y="3124200"/>
              <a:ext cx="685801" cy="228600"/>
            </a:xfrm>
            <a:prstGeom prst="rect">
              <a:avLst/>
            </a:prstGeom>
            <a:ln w="25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msg</a:t>
              </a:r>
              <a:endParaRPr lang="en-US" sz="1200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1283833" y="2819400"/>
              <a:ext cx="1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ounded Rectangle 7"/>
          <p:cNvSpPr/>
          <p:nvPr/>
        </p:nvSpPr>
        <p:spPr>
          <a:xfrm>
            <a:off x="6096000" y="1905000"/>
            <a:ext cx="2743200" cy="3657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/>
              <a:t>DSP2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3EDB-6582-4160-8408-DF7967E41068}" type="slidenum">
              <a:rPr lang="en-US" smtClean="0"/>
              <a:t>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2667" y="2514600"/>
            <a:ext cx="1242333" cy="30480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writer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731453" y="2511879"/>
            <a:ext cx="1472293" cy="30480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reader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858000" y="3638550"/>
            <a:ext cx="17526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err="1" smtClean="0"/>
              <a:t>ReaderQ</a:t>
            </a:r>
            <a:r>
              <a:rPr lang="en-US" sz="1200" u="sng" dirty="0" smtClean="0"/>
              <a:t>: </a:t>
            </a:r>
            <a:r>
              <a:rPr lang="en-US" sz="1200" u="sng" dirty="0" err="1" smtClean="0"/>
              <a:t>MessageQ</a:t>
            </a:r>
            <a:endParaRPr lang="en-US" sz="1200" u="sng" dirty="0"/>
          </a:p>
        </p:txBody>
      </p:sp>
      <p:sp>
        <p:nvSpPr>
          <p:cNvPr id="14" name="Rectangle 13"/>
          <p:cNvSpPr/>
          <p:nvPr/>
        </p:nvSpPr>
        <p:spPr>
          <a:xfrm>
            <a:off x="3810000" y="2364921"/>
            <a:ext cx="1485900" cy="1368879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30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10000"/>
                  <a:lumOff val="9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Heap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3810000" y="1905000"/>
            <a:ext cx="1485900" cy="459921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000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10000"/>
                  <a:lumOff val="9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Reserved</a:t>
            </a:r>
            <a:br>
              <a:rPr lang="en-US" sz="1200" dirty="0" smtClean="0"/>
            </a:br>
            <a:r>
              <a:rPr lang="en-US" sz="1200" dirty="0" smtClean="0"/>
              <a:t>Header</a:t>
            </a:r>
            <a:endParaRPr lang="en-US" sz="1200" dirty="0"/>
          </a:p>
        </p:txBody>
      </p:sp>
      <p:sp>
        <p:nvSpPr>
          <p:cNvPr id="19" name="Freeform 18"/>
          <p:cNvSpPr/>
          <p:nvPr/>
        </p:nvSpPr>
        <p:spPr>
          <a:xfrm>
            <a:off x="1869621" y="2631621"/>
            <a:ext cx="1902279" cy="630259"/>
          </a:xfrm>
          <a:custGeom>
            <a:avLst/>
            <a:gdLst>
              <a:gd name="connsiteX0" fmla="*/ 1902279 w 1902279"/>
              <a:gd name="connsiteY0" fmla="*/ 0 h 665265"/>
              <a:gd name="connsiteX1" fmla="*/ 1208315 w 1902279"/>
              <a:gd name="connsiteY1" fmla="*/ 155122 h 665265"/>
              <a:gd name="connsiteX2" fmla="*/ 408215 w 1902279"/>
              <a:gd name="connsiteY2" fmla="*/ 620486 h 665265"/>
              <a:gd name="connsiteX3" fmla="*/ 0 w 1902279"/>
              <a:gd name="connsiteY3" fmla="*/ 620486 h 665265"/>
              <a:gd name="connsiteX0" fmla="*/ 1902279 w 1902279"/>
              <a:gd name="connsiteY0" fmla="*/ 0 h 667573"/>
              <a:gd name="connsiteX1" fmla="*/ 1289958 w 1902279"/>
              <a:gd name="connsiteY1" fmla="*/ 122464 h 667573"/>
              <a:gd name="connsiteX2" fmla="*/ 408215 w 1902279"/>
              <a:gd name="connsiteY2" fmla="*/ 620486 h 667573"/>
              <a:gd name="connsiteX3" fmla="*/ 0 w 1902279"/>
              <a:gd name="connsiteY3" fmla="*/ 620486 h 667573"/>
              <a:gd name="connsiteX0" fmla="*/ 1902279 w 1902279"/>
              <a:gd name="connsiteY0" fmla="*/ 0 h 625237"/>
              <a:gd name="connsiteX1" fmla="*/ 1289958 w 1902279"/>
              <a:gd name="connsiteY1" fmla="*/ 122464 h 625237"/>
              <a:gd name="connsiteX2" fmla="*/ 889908 w 1902279"/>
              <a:gd name="connsiteY2" fmla="*/ 367394 h 625237"/>
              <a:gd name="connsiteX3" fmla="*/ 0 w 1902279"/>
              <a:gd name="connsiteY3" fmla="*/ 620486 h 625237"/>
              <a:gd name="connsiteX0" fmla="*/ 1902279 w 1902279"/>
              <a:gd name="connsiteY0" fmla="*/ 0 h 625237"/>
              <a:gd name="connsiteX1" fmla="*/ 1289958 w 1902279"/>
              <a:gd name="connsiteY1" fmla="*/ 122464 h 625237"/>
              <a:gd name="connsiteX2" fmla="*/ 889908 w 1902279"/>
              <a:gd name="connsiteY2" fmla="*/ 367394 h 625237"/>
              <a:gd name="connsiteX3" fmla="*/ 0 w 1902279"/>
              <a:gd name="connsiteY3" fmla="*/ 620486 h 625237"/>
              <a:gd name="connsiteX0" fmla="*/ 1902279 w 1902279"/>
              <a:gd name="connsiteY0" fmla="*/ 0 h 625237"/>
              <a:gd name="connsiteX1" fmla="*/ 1281793 w 1902279"/>
              <a:gd name="connsiteY1" fmla="*/ 122464 h 625237"/>
              <a:gd name="connsiteX2" fmla="*/ 889908 w 1902279"/>
              <a:gd name="connsiteY2" fmla="*/ 367394 h 625237"/>
              <a:gd name="connsiteX3" fmla="*/ 0 w 1902279"/>
              <a:gd name="connsiteY3" fmla="*/ 620486 h 625237"/>
              <a:gd name="connsiteX0" fmla="*/ 1902279 w 1902279"/>
              <a:gd name="connsiteY0" fmla="*/ 0 h 625237"/>
              <a:gd name="connsiteX1" fmla="*/ 889908 w 1902279"/>
              <a:gd name="connsiteY1" fmla="*/ 367394 h 625237"/>
              <a:gd name="connsiteX2" fmla="*/ 0 w 1902279"/>
              <a:gd name="connsiteY2" fmla="*/ 620486 h 625237"/>
              <a:gd name="connsiteX0" fmla="*/ 1902279 w 1902279"/>
              <a:gd name="connsiteY0" fmla="*/ 0 h 625237"/>
              <a:gd name="connsiteX1" fmla="*/ 1069522 w 1902279"/>
              <a:gd name="connsiteY1" fmla="*/ 367394 h 625237"/>
              <a:gd name="connsiteX2" fmla="*/ 0 w 1902279"/>
              <a:gd name="connsiteY2" fmla="*/ 620486 h 625237"/>
              <a:gd name="connsiteX0" fmla="*/ 1902279 w 1902279"/>
              <a:gd name="connsiteY0" fmla="*/ 0 h 625237"/>
              <a:gd name="connsiteX1" fmla="*/ 1069522 w 1902279"/>
              <a:gd name="connsiteY1" fmla="*/ 367394 h 625237"/>
              <a:gd name="connsiteX2" fmla="*/ 0 w 1902279"/>
              <a:gd name="connsiteY2" fmla="*/ 620486 h 625237"/>
              <a:gd name="connsiteX0" fmla="*/ 1902279 w 1902279"/>
              <a:gd name="connsiteY0" fmla="*/ 0 h 620486"/>
              <a:gd name="connsiteX1" fmla="*/ 1069522 w 1902279"/>
              <a:gd name="connsiteY1" fmla="*/ 367394 h 620486"/>
              <a:gd name="connsiteX2" fmla="*/ 0 w 1902279"/>
              <a:gd name="connsiteY2" fmla="*/ 620486 h 620486"/>
              <a:gd name="connsiteX0" fmla="*/ 1902279 w 1902279"/>
              <a:gd name="connsiteY0" fmla="*/ 0 h 620486"/>
              <a:gd name="connsiteX1" fmla="*/ 1069522 w 1902279"/>
              <a:gd name="connsiteY1" fmla="*/ 367394 h 620486"/>
              <a:gd name="connsiteX2" fmla="*/ 0 w 1902279"/>
              <a:gd name="connsiteY2" fmla="*/ 620486 h 620486"/>
              <a:gd name="connsiteX0" fmla="*/ 1902279 w 1902279"/>
              <a:gd name="connsiteY0" fmla="*/ 0 h 630259"/>
              <a:gd name="connsiteX1" fmla="*/ 1069522 w 1902279"/>
              <a:gd name="connsiteY1" fmla="*/ 367394 h 630259"/>
              <a:gd name="connsiteX2" fmla="*/ 0 w 1902279"/>
              <a:gd name="connsiteY2" fmla="*/ 620486 h 630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2279" h="630259">
                <a:moveTo>
                  <a:pt x="1902279" y="0"/>
                </a:moveTo>
                <a:cubicBezTo>
                  <a:pt x="1430112" y="68376"/>
                  <a:pt x="1468212" y="84366"/>
                  <a:pt x="1069522" y="367394"/>
                </a:cubicBezTo>
                <a:cubicBezTo>
                  <a:pt x="670832" y="650422"/>
                  <a:pt x="609600" y="642938"/>
                  <a:pt x="0" y="620486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7048499" y="3943350"/>
            <a:ext cx="685801" cy="552450"/>
            <a:chOff x="7048499" y="3638550"/>
            <a:chExt cx="685801" cy="552450"/>
          </a:xfrm>
        </p:grpSpPr>
        <p:sp>
          <p:nvSpPr>
            <p:cNvPr id="16" name="Rectangle 15"/>
            <p:cNvSpPr/>
            <p:nvPr/>
          </p:nvSpPr>
          <p:spPr>
            <a:xfrm>
              <a:off x="7048499" y="3962400"/>
              <a:ext cx="685801" cy="228600"/>
            </a:xfrm>
            <a:prstGeom prst="rect">
              <a:avLst/>
            </a:prstGeom>
            <a:ln w="25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msg</a:t>
              </a:r>
              <a:endParaRPr lang="en-US" sz="12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7188652" y="3638550"/>
              <a:ext cx="1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reeform 20"/>
          <p:cNvSpPr/>
          <p:nvPr/>
        </p:nvSpPr>
        <p:spPr>
          <a:xfrm>
            <a:off x="1885951" y="3301095"/>
            <a:ext cx="5135336" cy="1159194"/>
          </a:xfrm>
          <a:custGeom>
            <a:avLst/>
            <a:gdLst>
              <a:gd name="connsiteX0" fmla="*/ 0 w 5119007"/>
              <a:gd name="connsiteY0" fmla="*/ 0 h 1027391"/>
              <a:gd name="connsiteX1" fmla="*/ 2220686 w 5119007"/>
              <a:gd name="connsiteY1" fmla="*/ 971550 h 1027391"/>
              <a:gd name="connsiteX2" fmla="*/ 5119007 w 5119007"/>
              <a:gd name="connsiteY2" fmla="*/ 824593 h 1027391"/>
              <a:gd name="connsiteX0" fmla="*/ 0 w 5119007"/>
              <a:gd name="connsiteY0" fmla="*/ 0 h 1027391"/>
              <a:gd name="connsiteX1" fmla="*/ 2220686 w 5119007"/>
              <a:gd name="connsiteY1" fmla="*/ 971550 h 1027391"/>
              <a:gd name="connsiteX2" fmla="*/ 5119007 w 5119007"/>
              <a:gd name="connsiteY2" fmla="*/ 824593 h 1027391"/>
              <a:gd name="connsiteX0" fmla="*/ 0 w 5119007"/>
              <a:gd name="connsiteY0" fmla="*/ 0 h 1008633"/>
              <a:gd name="connsiteX1" fmla="*/ 2220686 w 5119007"/>
              <a:gd name="connsiteY1" fmla="*/ 971550 h 1008633"/>
              <a:gd name="connsiteX2" fmla="*/ 5119007 w 5119007"/>
              <a:gd name="connsiteY2" fmla="*/ 824593 h 1008633"/>
              <a:gd name="connsiteX0" fmla="*/ 0 w 5119007"/>
              <a:gd name="connsiteY0" fmla="*/ 0 h 1011726"/>
              <a:gd name="connsiteX1" fmla="*/ 2220686 w 5119007"/>
              <a:gd name="connsiteY1" fmla="*/ 971550 h 1011726"/>
              <a:gd name="connsiteX2" fmla="*/ 5119007 w 5119007"/>
              <a:gd name="connsiteY2" fmla="*/ 824593 h 1011726"/>
              <a:gd name="connsiteX0" fmla="*/ 0 w 5135336"/>
              <a:gd name="connsiteY0" fmla="*/ 0 h 1095847"/>
              <a:gd name="connsiteX1" fmla="*/ 2220686 w 5135336"/>
              <a:gd name="connsiteY1" fmla="*/ 971550 h 1095847"/>
              <a:gd name="connsiteX2" fmla="*/ 5135336 w 5135336"/>
              <a:gd name="connsiteY2" fmla="*/ 1085851 h 1095847"/>
              <a:gd name="connsiteX0" fmla="*/ 0 w 5135336"/>
              <a:gd name="connsiteY0" fmla="*/ 0 h 1159194"/>
              <a:gd name="connsiteX1" fmla="*/ 2547258 w 5135336"/>
              <a:gd name="connsiteY1" fmla="*/ 1077685 h 1159194"/>
              <a:gd name="connsiteX2" fmla="*/ 5135336 w 5135336"/>
              <a:gd name="connsiteY2" fmla="*/ 1085851 h 115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35336" h="1159194">
                <a:moveTo>
                  <a:pt x="0" y="0"/>
                </a:moveTo>
                <a:cubicBezTo>
                  <a:pt x="896030" y="41502"/>
                  <a:pt x="1691369" y="896710"/>
                  <a:pt x="2547258" y="1077685"/>
                </a:cubicBezTo>
                <a:cubicBezTo>
                  <a:pt x="3403147" y="1258660"/>
                  <a:pt x="4227059" y="1081088"/>
                  <a:pt x="5135336" y="1085851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934200" y="2823730"/>
            <a:ext cx="685801" cy="552450"/>
            <a:chOff x="6934200" y="2518930"/>
            <a:chExt cx="685801" cy="552450"/>
          </a:xfrm>
        </p:grpSpPr>
        <p:sp>
          <p:nvSpPr>
            <p:cNvPr id="22" name="Rectangle 21"/>
            <p:cNvSpPr/>
            <p:nvPr/>
          </p:nvSpPr>
          <p:spPr>
            <a:xfrm>
              <a:off x="6934200" y="2842780"/>
              <a:ext cx="685801" cy="228600"/>
            </a:xfrm>
            <a:prstGeom prst="rect">
              <a:avLst/>
            </a:prstGeom>
            <a:ln w="25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msg</a:t>
              </a:r>
              <a:endParaRPr lang="en-US" sz="12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7074353" y="2518930"/>
              <a:ext cx="1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Freeform 23"/>
          <p:cNvSpPr/>
          <p:nvPr/>
        </p:nvSpPr>
        <p:spPr>
          <a:xfrm>
            <a:off x="6479421" y="3268436"/>
            <a:ext cx="550029" cy="1110343"/>
          </a:xfrm>
          <a:custGeom>
            <a:avLst/>
            <a:gdLst>
              <a:gd name="connsiteX0" fmla="*/ 760061 w 760061"/>
              <a:gd name="connsiteY0" fmla="*/ 1110343 h 1110343"/>
              <a:gd name="connsiteX1" fmla="*/ 782 w 760061"/>
              <a:gd name="connsiteY1" fmla="*/ 383721 h 1110343"/>
              <a:gd name="connsiteX2" fmla="*/ 645761 w 760061"/>
              <a:gd name="connsiteY2" fmla="*/ 0 h 1110343"/>
              <a:gd name="connsiteX0" fmla="*/ 760061 w 760061"/>
              <a:gd name="connsiteY0" fmla="*/ 1110343 h 1110343"/>
              <a:gd name="connsiteX1" fmla="*/ 782 w 760061"/>
              <a:gd name="connsiteY1" fmla="*/ 383721 h 1110343"/>
              <a:gd name="connsiteX2" fmla="*/ 645761 w 760061"/>
              <a:gd name="connsiteY2" fmla="*/ 0 h 1110343"/>
              <a:gd name="connsiteX0" fmla="*/ 760211 w 760211"/>
              <a:gd name="connsiteY0" fmla="*/ 1110343 h 1110343"/>
              <a:gd name="connsiteX1" fmla="*/ 932 w 760211"/>
              <a:gd name="connsiteY1" fmla="*/ 383721 h 1110343"/>
              <a:gd name="connsiteX2" fmla="*/ 645911 w 760211"/>
              <a:gd name="connsiteY2" fmla="*/ 0 h 1110343"/>
              <a:gd name="connsiteX0" fmla="*/ 550029 w 550029"/>
              <a:gd name="connsiteY0" fmla="*/ 1110343 h 1110343"/>
              <a:gd name="connsiteX1" fmla="*/ 3022 w 550029"/>
              <a:gd name="connsiteY1" fmla="*/ 457199 h 1110343"/>
              <a:gd name="connsiteX2" fmla="*/ 435729 w 550029"/>
              <a:gd name="connsiteY2" fmla="*/ 0 h 111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029" h="1110343">
                <a:moveTo>
                  <a:pt x="550029" y="1110343"/>
                </a:moveTo>
                <a:cubicBezTo>
                  <a:pt x="32957" y="1084489"/>
                  <a:pt x="22072" y="642256"/>
                  <a:pt x="3022" y="457199"/>
                </a:cubicBezTo>
                <a:cubicBezTo>
                  <a:pt x="-16028" y="272142"/>
                  <a:pt x="46564" y="9525"/>
                  <a:pt x="435729" y="0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5323114" y="2623457"/>
            <a:ext cx="1575707" cy="612322"/>
          </a:xfrm>
          <a:custGeom>
            <a:avLst/>
            <a:gdLst>
              <a:gd name="connsiteX0" fmla="*/ 1575707 w 1575707"/>
              <a:gd name="connsiteY0" fmla="*/ 612322 h 612322"/>
              <a:gd name="connsiteX1" fmla="*/ 914400 w 1575707"/>
              <a:gd name="connsiteY1" fmla="*/ 138793 h 612322"/>
              <a:gd name="connsiteX2" fmla="*/ 0 w 1575707"/>
              <a:gd name="connsiteY2" fmla="*/ 0 h 612322"/>
              <a:gd name="connsiteX0" fmla="*/ 1575707 w 1575707"/>
              <a:gd name="connsiteY0" fmla="*/ 612322 h 612322"/>
              <a:gd name="connsiteX1" fmla="*/ 914400 w 1575707"/>
              <a:gd name="connsiteY1" fmla="*/ 138793 h 612322"/>
              <a:gd name="connsiteX2" fmla="*/ 0 w 1575707"/>
              <a:gd name="connsiteY2" fmla="*/ 0 h 61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5707" h="612322">
                <a:moveTo>
                  <a:pt x="1575707" y="612322"/>
                </a:moveTo>
                <a:cubicBezTo>
                  <a:pt x="1253897" y="549048"/>
                  <a:pt x="1177018" y="240847"/>
                  <a:pt x="914400" y="138793"/>
                </a:cubicBezTo>
                <a:cubicBezTo>
                  <a:pt x="651782" y="36739"/>
                  <a:pt x="325891" y="18369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550" y="6505528"/>
            <a:ext cx="419159" cy="333422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3429000" y="2362200"/>
            <a:ext cx="228600" cy="22860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32" name="Oval 31"/>
          <p:cNvSpPr/>
          <p:nvPr/>
        </p:nvSpPr>
        <p:spPr>
          <a:xfrm>
            <a:off x="1714501" y="3409950"/>
            <a:ext cx="228600" cy="22860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33" name="Oval 32"/>
          <p:cNvSpPr/>
          <p:nvPr/>
        </p:nvSpPr>
        <p:spPr>
          <a:xfrm>
            <a:off x="6760013" y="4058579"/>
            <a:ext cx="228600" cy="22860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4" name="Oval 33"/>
          <p:cNvSpPr/>
          <p:nvPr/>
        </p:nvSpPr>
        <p:spPr>
          <a:xfrm>
            <a:off x="6645713" y="2903538"/>
            <a:ext cx="228600" cy="22860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1 – Hello World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0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21" grpId="0" animBg="1"/>
      <p:bldP spid="21" grpId="1" animBg="1"/>
      <p:bldP spid="21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— Work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work folder for this lab</a:t>
            </a:r>
          </a:p>
          <a:p>
            <a:pPr marL="274320" lvl="1" indent="0">
              <a:buNone/>
            </a:pPr>
            <a:r>
              <a:rPr lang="en-US" sz="18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C:\TI_Demo</a:t>
            </a:r>
          </a:p>
          <a:p>
            <a:r>
              <a:rPr lang="en-US" dirty="0" smtClean="0"/>
              <a:t>Extract the example into the work folder</a:t>
            </a:r>
          </a:p>
          <a:p>
            <a:pPr marL="274320" lvl="1" indent="0">
              <a:buNone/>
            </a:pPr>
            <a:r>
              <a:rPr lang="en-US" sz="18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&lt;ipc_3_30_pp_bb&gt;\examples\DRA7XX_bios_elf\ex01_hello.zip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3EDB-6582-4160-8408-DF7967E41068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1 – 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6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— Build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181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Set </a:t>
            </a:r>
            <a:r>
              <a:rPr lang="en-US" sz="2000" dirty="0"/>
              <a:t>the </a:t>
            </a:r>
            <a:r>
              <a:rPr lang="en-US" sz="2000" dirty="0" smtClean="0"/>
              <a:t>product install paths as </a:t>
            </a:r>
            <a:r>
              <a:rPr lang="en-US" sz="2000" dirty="0"/>
              <a:t>defined by your physical </a:t>
            </a:r>
            <a:r>
              <a:rPr lang="en-US" sz="2000" dirty="0" smtClean="0"/>
              <a:t>environment.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Edit </a:t>
            </a:r>
            <a:r>
              <a:rPr lang="en-US" sz="1600" dirty="0" smtClean="0">
                <a:latin typeface="Courier10 BT" panose="02070509030505020404" pitchFamily="49" charset="0"/>
              </a:rPr>
              <a:t>ex01_hello/products.mak</a:t>
            </a:r>
          </a:p>
          <a:p>
            <a:pPr lvl="1" indent="0">
              <a:spcBef>
                <a:spcPts val="600"/>
              </a:spcBef>
              <a:buNone/>
            </a:pP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DEPOT = C:/Products</a:t>
            </a:r>
            <a:b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IPC_INSTALL_DIR  = 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$(DEPOT)/</a:t>
            </a:r>
            <a:r>
              <a:rPr lang="en-US" sz="1600" dirty="0" err="1" smtClean="0">
                <a:solidFill>
                  <a:schemeClr val="accent5"/>
                </a:solidFill>
                <a:latin typeface="Courier10 BT" panose="02070509030505020404" pitchFamily="49" charset="0"/>
              </a:rPr>
              <a:t>ipc_m_mm_pp_bb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/>
            </a:r>
            <a:b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BIOS_INSTALL_DIR = 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$(DEPOT)/</a:t>
            </a:r>
            <a:r>
              <a:rPr lang="en-US" sz="1600" dirty="0" err="1" smtClean="0">
                <a:solidFill>
                  <a:schemeClr val="accent5"/>
                </a:solidFill>
                <a:latin typeface="Courier10 BT" panose="02070509030505020404" pitchFamily="49" charset="0"/>
              </a:rPr>
              <a:t>bios_m_mm_pp_bb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/>
            </a:r>
            <a:b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XDC_INSTALL_DIR  = 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$(DEPOT)/</a:t>
            </a:r>
            <a:r>
              <a:rPr lang="en-US" sz="1600" dirty="0" err="1" smtClean="0">
                <a:solidFill>
                  <a:schemeClr val="accent5"/>
                </a:solidFill>
                <a:latin typeface="Courier10 BT" panose="02070509030505020404" pitchFamily="49" charset="0"/>
              </a:rPr>
              <a:t>xdctools_m_mm_pp_bb</a:t>
            </a:r>
            <a:endParaRPr lang="en-US" sz="1600" dirty="0" smtClean="0">
              <a:solidFill>
                <a:schemeClr val="accent5"/>
              </a:solidFill>
              <a:latin typeface="Courier10 BT" panose="02070509030505020404" pitchFamily="49" charset="0"/>
            </a:endParaRPr>
          </a:p>
          <a:p>
            <a:r>
              <a:rPr lang="en-US" sz="2000" dirty="0" smtClean="0"/>
              <a:t>Set the tool paths (only need the ones you actually plan to use).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Edit </a:t>
            </a:r>
            <a:r>
              <a:rPr lang="en-US" sz="1600" dirty="0">
                <a:latin typeface="Courier10 BT" panose="02070509030505020404" pitchFamily="49" charset="0"/>
              </a:rPr>
              <a:t>ex01_hello/products.mak</a:t>
            </a:r>
          </a:p>
          <a:p>
            <a:pPr lvl="1" indent="0">
              <a:spcBef>
                <a:spcPts val="600"/>
              </a:spcBef>
              <a:buNone/>
            </a:pP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CCS 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= 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C:/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CCS/CCS_6_0_0_00190/ccsv6/tools/compiler</a:t>
            </a:r>
            <a:b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gnu.targets.arm.A15F           = $(CCS)/</a:t>
            </a:r>
            <a:r>
              <a:rPr lang="en-US" sz="1600" dirty="0" err="1" smtClean="0">
                <a:solidFill>
                  <a:schemeClr val="accent5"/>
                </a:solidFill>
                <a:latin typeface="Courier10 BT" panose="02070509030505020404" pitchFamily="49" charset="0"/>
              </a:rPr>
              <a:t>gcc_arm_none_eabi_m_m_p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/>
            </a:r>
            <a:b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ti.targets.elf.C66             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= 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$(CCS)/c6000_m_m_p</a:t>
            </a:r>
            <a:b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ti.targets.arm.elf.M4         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 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= 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$(CCS)/</a:t>
            </a:r>
            <a:r>
              <a:rPr lang="en-US" sz="1600" dirty="0" err="1" smtClean="0">
                <a:solidFill>
                  <a:schemeClr val="accent5"/>
                </a:solidFill>
                <a:latin typeface="Courier10 BT" panose="02070509030505020404" pitchFamily="49" charset="0"/>
              </a:rPr>
              <a:t>arm_m_m_p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/>
            </a:r>
            <a:b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ti.targets.arp32.elf.ARP32_far = $(CCS)/arp32_m_m_p</a:t>
            </a:r>
          </a:p>
          <a:p>
            <a:r>
              <a:rPr lang="en-US" sz="2000" dirty="0" smtClean="0"/>
              <a:t>Each example has its own products.mak file; you may also create a products.mak file in the parent directory which will be used by all examples.</a:t>
            </a:r>
            <a:endParaRPr lang="en-US" sz="1600" dirty="0"/>
          </a:p>
          <a:p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3EDB-6582-4160-8408-DF7967E41068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1 – 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— Build Executables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Open a Windows Command Prompt</a:t>
            </a:r>
          </a:p>
          <a:p>
            <a:pPr marL="274320" lvl="1" indent="0">
              <a:buNone/>
            </a:pP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Start &gt; Run</a:t>
            </a:r>
            <a:b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err="1" smtClean="0">
                <a:solidFill>
                  <a:schemeClr val="accent5"/>
                </a:solidFill>
                <a:latin typeface="Courier10 BT" panose="02070509030505020404" pitchFamily="49" charset="0"/>
              </a:rPr>
              <a:t>cmd</a:t>
            </a:r>
            <a:endParaRPr lang="en-US" sz="1600" dirty="0" smtClean="0">
              <a:solidFill>
                <a:schemeClr val="accent5"/>
              </a:solidFill>
              <a:latin typeface="Courier10 BT" panose="02070509030505020404" pitchFamily="49" charset="0"/>
            </a:endParaRPr>
          </a:p>
          <a:p>
            <a:r>
              <a:rPr lang="en-US" sz="2000" dirty="0" smtClean="0"/>
              <a:t>TIP: Use the following command to create an alias for the make command</a:t>
            </a:r>
          </a:p>
          <a:p>
            <a:pPr marL="274320" lvl="1" indent="0">
              <a:buNone/>
            </a:pPr>
            <a:r>
              <a:rPr lang="en-US" sz="1600" dirty="0" err="1" smtClean="0">
                <a:solidFill>
                  <a:schemeClr val="accent5"/>
                </a:solidFill>
                <a:latin typeface="Courier10 BT" panose="02070509030505020404" pitchFamily="49" charset="0"/>
              </a:rPr>
              <a:t>doskey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 make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="C:\Products\xdctools_3_30_04_52\gmake.exe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" 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$*</a:t>
            </a:r>
          </a:p>
          <a:p>
            <a:r>
              <a:rPr lang="en-US" sz="2000" dirty="0" smtClean="0"/>
              <a:t>TIP: Use dosrc.bat to setup your build environment</a:t>
            </a:r>
          </a:p>
          <a:p>
            <a:pPr lvl="1"/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&lt;ipc_3_30_pp_bb&gt;/examples/dosrc.bat</a:t>
            </a:r>
            <a:r>
              <a:rPr lang="en-US" sz="1600" dirty="0" smtClean="0"/>
              <a:t> — copy to your work folder</a:t>
            </a:r>
          </a:p>
          <a:p>
            <a:pPr lvl="1"/>
            <a:r>
              <a:rPr lang="en-US" sz="1600" dirty="0" smtClean="0"/>
              <a:t>Edit dosrc.bat, set product paths</a:t>
            </a:r>
          </a:p>
          <a:p>
            <a:pPr lvl="1"/>
            <a:r>
              <a:rPr lang="en-US" sz="1600" dirty="0" smtClean="0"/>
              <a:t>Run script in your command prompt</a:t>
            </a:r>
          </a:p>
          <a:p>
            <a:r>
              <a:rPr lang="en-US" sz="2000" dirty="0" smtClean="0"/>
              <a:t>Build the example</a:t>
            </a:r>
          </a:p>
          <a:p>
            <a:pPr marL="274320" lvl="1" indent="0">
              <a:buNone/>
            </a:pP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cd ex01_hello</a:t>
            </a:r>
            <a:b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make</a:t>
            </a:r>
          </a:p>
          <a:p>
            <a:r>
              <a:rPr lang="en-US" sz="2000" dirty="0" smtClean="0"/>
              <a:t>The executables will be in their respective "bin" folders</a:t>
            </a:r>
          </a:p>
          <a:p>
            <a:pPr marL="274320" lvl="1" indent="0">
              <a:buNone/>
            </a:pP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ex01_hello\dsp1\bin\debug\hello_dsp1.xe66</a:t>
            </a:r>
            <a:b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ex01_hello\dsp2\bin\debug\hello_dsp2.xe66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3EDB-6582-4160-8408-DF7967E41068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1 – 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3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Step 4 — CCS Target Configuration (1/2)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an empty project. We will use this to store the target configuration.</a:t>
            </a:r>
          </a:p>
          <a:p>
            <a:pPr lvl="1"/>
            <a:r>
              <a:rPr lang="en-US" dirty="0" smtClean="0"/>
              <a:t>File &gt; New &gt; Project...</a:t>
            </a:r>
          </a:p>
          <a:p>
            <a:pPr lvl="1"/>
            <a:r>
              <a:rPr lang="en-US" dirty="0" smtClean="0"/>
              <a:t>General &gt; Project</a:t>
            </a:r>
          </a:p>
          <a:p>
            <a:pPr lvl="1"/>
            <a:r>
              <a:rPr lang="en-US" dirty="0" smtClean="0"/>
              <a:t>Next</a:t>
            </a:r>
          </a:p>
          <a:p>
            <a:pPr lvl="1"/>
            <a:r>
              <a:rPr lang="en-US" dirty="0" smtClean="0"/>
              <a:t>Project </a:t>
            </a:r>
            <a:r>
              <a:rPr lang="en-US" dirty="0"/>
              <a:t>n</a:t>
            </a:r>
            <a:r>
              <a:rPr lang="en-US" dirty="0" smtClean="0"/>
              <a:t>ame: </a:t>
            </a:r>
            <a:r>
              <a:rPr lang="en-US" dirty="0" err="1" smtClean="0"/>
              <a:t>TargetConfiguration</a:t>
            </a:r>
            <a:endParaRPr lang="en-US" dirty="0" smtClean="0"/>
          </a:p>
          <a:p>
            <a:pPr lvl="1"/>
            <a:r>
              <a:rPr lang="en-US" dirty="0" smtClean="0"/>
              <a:t>Finish</a:t>
            </a:r>
          </a:p>
          <a:p>
            <a:r>
              <a:rPr lang="en-US" dirty="0" smtClean="0"/>
              <a:t>Create a new target configuration file.</a:t>
            </a:r>
          </a:p>
          <a:p>
            <a:pPr lvl="1"/>
            <a:r>
              <a:rPr lang="en-US" dirty="0" smtClean="0"/>
              <a:t>File &gt; New &gt; Target Configuration File</a:t>
            </a:r>
          </a:p>
          <a:p>
            <a:pPr lvl="1"/>
            <a:r>
              <a:rPr lang="en-US" dirty="0" smtClean="0"/>
              <a:t>File name: DRA7xx_EVM</a:t>
            </a:r>
          </a:p>
          <a:p>
            <a:pPr lvl="1"/>
            <a:r>
              <a:rPr lang="en-US" dirty="0" smtClean="0"/>
              <a:t>Use shared location &gt; Unselect</a:t>
            </a:r>
          </a:p>
          <a:p>
            <a:pPr lvl="1"/>
            <a:r>
              <a:rPr lang="en-US" dirty="0" smtClean="0"/>
              <a:t>Workspace...</a:t>
            </a:r>
          </a:p>
          <a:p>
            <a:pPr lvl="1"/>
            <a:r>
              <a:rPr lang="en-US" dirty="0" smtClean="0"/>
              <a:t>Select the project you just created</a:t>
            </a:r>
          </a:p>
          <a:p>
            <a:pPr lvl="1"/>
            <a:r>
              <a:rPr lang="en-US" dirty="0" smtClean="0"/>
              <a:t>OK</a:t>
            </a:r>
          </a:p>
          <a:p>
            <a:pPr lvl="1"/>
            <a:r>
              <a:rPr lang="en-US" dirty="0" smtClean="0"/>
              <a:t>Finish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3EDB-6582-4160-8408-DF7967E41068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1 – 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 4 — CCS Target Configuration </a:t>
            </a:r>
            <a:r>
              <a:rPr lang="en-US" sz="3200" dirty="0" smtClean="0"/>
              <a:t>(2/2</a:t>
            </a:r>
            <a:r>
              <a:rPr lang="en-US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the new target configuration</a:t>
            </a:r>
          </a:p>
          <a:p>
            <a:pPr lvl="1"/>
            <a:r>
              <a:rPr lang="en-US" dirty="0" smtClean="0"/>
              <a:t>Connection: Spectrum Digital XDS560V2 STM USB Emulator</a:t>
            </a:r>
          </a:p>
          <a:p>
            <a:pPr lvl="1"/>
            <a:r>
              <a:rPr lang="en-US" dirty="0" smtClean="0"/>
              <a:t>Board or device: DRA7xx</a:t>
            </a:r>
          </a:p>
          <a:p>
            <a:pPr lvl="1"/>
            <a:r>
              <a:rPr lang="en-US" dirty="0" smtClean="0"/>
              <a:t>Save</a:t>
            </a:r>
          </a:p>
          <a:p>
            <a:r>
              <a:rPr lang="en-US" dirty="0" smtClean="0"/>
              <a:t>Lower JTAG clock speed (optional)</a:t>
            </a:r>
          </a:p>
          <a:p>
            <a:pPr lvl="1"/>
            <a:r>
              <a:rPr lang="en-US" dirty="0" smtClean="0"/>
              <a:t>Advanced Setup &gt; Target Configuration</a:t>
            </a:r>
          </a:p>
          <a:p>
            <a:pPr lvl="1"/>
            <a:r>
              <a:rPr lang="en-US" dirty="0" smtClean="0"/>
              <a:t>Spectrum Digital XDS560V2 STM USB Emulator_0 &gt; Select</a:t>
            </a:r>
          </a:p>
          <a:p>
            <a:pPr lvl="1"/>
            <a:r>
              <a:rPr lang="en-US" dirty="0" smtClean="0"/>
              <a:t>JTAG TCLK Frequency &gt; Automatic with legacy 10.368 MHz limit</a:t>
            </a:r>
          </a:p>
          <a:p>
            <a:pPr lvl="1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3EDB-6582-4160-8408-DF7967E41068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1 – 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0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PC">
  <a:themeElements>
    <a:clrScheme name="IPC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A0AEA6"/>
      </a:accent1>
      <a:accent2>
        <a:srgbClr val="AD8F67"/>
      </a:accent2>
      <a:accent3>
        <a:srgbClr val="726056"/>
      </a:accent3>
      <a:accent4>
        <a:srgbClr val="4C5A6A"/>
      </a:accent4>
      <a:accent5>
        <a:srgbClr val="2941FF"/>
      </a:accent5>
      <a:accent6>
        <a:srgbClr val="79463D"/>
      </a:accent6>
      <a:hlink>
        <a:srgbClr val="0000FF"/>
      </a:hlink>
      <a:folHlink>
        <a:srgbClr val="800080"/>
      </a:folHlink>
    </a:clrScheme>
    <a:fontScheme name="IPC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IPC</Template>
  <TotalTime>0</TotalTime>
  <Words>2425</Words>
  <Application>Microsoft Office PowerPoint</Application>
  <PresentationFormat>On-screen Show (4:3)</PresentationFormat>
  <Paragraphs>388</Paragraphs>
  <Slides>32</Slides>
  <Notes>29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IPC</vt:lpstr>
      <vt:lpstr>IPC Lab 1</vt:lpstr>
      <vt:lpstr>Overview</vt:lpstr>
      <vt:lpstr>ex01_helloworld</vt:lpstr>
      <vt:lpstr>Data Flow</vt:lpstr>
      <vt:lpstr>Step 1 — Work Area</vt:lpstr>
      <vt:lpstr>Step 2 — Build Environment</vt:lpstr>
      <vt:lpstr>Step 3 — Build Executables</vt:lpstr>
      <vt:lpstr>Step 4 — CCS Target Configuration (1/2)</vt:lpstr>
      <vt:lpstr>Step 4 — CCS Target Configuration (2/2)</vt:lpstr>
      <vt:lpstr>Step 5 — Launch Debug Session</vt:lpstr>
      <vt:lpstr>Step 6 — Group Processors (1/2)</vt:lpstr>
      <vt:lpstr>Step 6 — Group Processors (2/2)</vt:lpstr>
      <vt:lpstr>Step 7 — Connect to Processors</vt:lpstr>
      <vt:lpstr>Step 8 — Load Processors</vt:lpstr>
      <vt:lpstr>CCS Auto Run Configuration (optional)</vt:lpstr>
      <vt:lpstr>Step 9 — Run to Main</vt:lpstr>
      <vt:lpstr>RTSC Object View (ROV)</vt:lpstr>
      <vt:lpstr>ROV — Ipc Module</vt:lpstr>
      <vt:lpstr>Step 10 — Break after Ipc_attach</vt:lpstr>
      <vt:lpstr>Step 11 — Run to Completion</vt:lpstr>
      <vt:lpstr>ROV — LoggerBuf Module</vt:lpstr>
      <vt:lpstr>Example Reloaded</vt:lpstr>
      <vt:lpstr>Rebuild with Different Processors</vt:lpstr>
      <vt:lpstr>Running on IPU Processor (1/3)</vt:lpstr>
      <vt:lpstr>Running on IPU Processor (2/3)</vt:lpstr>
      <vt:lpstr>Running on IPU Processor (3/3)</vt:lpstr>
      <vt:lpstr>Running on EVE Processor (1/2)</vt:lpstr>
      <vt:lpstr>Running on EVE Processor (2/2)</vt:lpstr>
      <vt:lpstr>Running on HOST Processor</vt:lpstr>
      <vt:lpstr>Extra Credit</vt:lpstr>
      <vt:lpstr>Congratulations! End of Lab 1</vt:lpstr>
      <vt:lpstr>IPU Build Error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2014-09-12T17:55:31Z</dcterms:created>
  <dcterms:modified xsi:type="dcterms:W3CDTF">2014-11-13T23:17:23Z</dcterms:modified>
</cp:coreProperties>
</file>