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5" r:id="rId12"/>
    <p:sldId id="284" r:id="rId13"/>
    <p:sldId id="286" r:id="rId14"/>
    <p:sldId id="290" r:id="rId15"/>
    <p:sldId id="261" r:id="rId16"/>
    <p:sldId id="260" r:id="rId17"/>
    <p:sldId id="281" r:id="rId18"/>
    <p:sldId id="283" r:id="rId19"/>
    <p:sldId id="293" r:id="rId20"/>
    <p:sldId id="291" r:id="rId21"/>
    <p:sldId id="292" r:id="rId22"/>
    <p:sldId id="287" r:id="rId23"/>
    <p:sldId id="288" r:id="rId24"/>
    <p:sldId id="289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3" r:id="rId33"/>
    <p:sldId id="302" r:id="rId34"/>
    <p:sldId id="272" r:id="rId3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32453" autoAdjust="0"/>
  </p:normalViewPr>
  <p:slideViewPr>
    <p:cSldViewPr snapToGrid="0" showGuides="1">
      <p:cViewPr varScale="1">
        <p:scale>
          <a:sx n="31" d="100"/>
          <a:sy n="31" d="100"/>
        </p:scale>
        <p:origin x="-2004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612C8-44D7-4FF7-A924-F75024A73961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1EE826-D6CC-4E6F-BC55-9EC3A45F5E78}">
      <dgm:prSet phldrT="[文本]" custT="1"/>
      <dgm:spPr/>
      <dgm:t>
        <a:bodyPr/>
        <a:lstStyle/>
        <a:p>
          <a:r>
            <a:rPr lang="en-US" altLang="zh-CN" sz="2400" dirty="0"/>
            <a:t>Spring Cloud</a:t>
          </a:r>
          <a:endParaRPr lang="zh-CN" altLang="en-US" sz="2400" dirty="0"/>
        </a:p>
      </dgm:t>
    </dgm:pt>
    <dgm:pt modelId="{9FE20D00-EA23-44A0-AB5B-256BDEBB6386}" type="parTrans" cxnId="{9ABC2366-94E4-46AE-A929-7EEA87C4C33D}">
      <dgm:prSet/>
      <dgm:spPr/>
      <dgm:t>
        <a:bodyPr/>
        <a:lstStyle/>
        <a:p>
          <a:endParaRPr lang="zh-CN" altLang="en-US"/>
        </a:p>
      </dgm:t>
    </dgm:pt>
    <dgm:pt modelId="{F757873C-E7DF-4A67-91D9-398972E9F9C5}" type="sibTrans" cxnId="{9ABC2366-94E4-46AE-A929-7EEA87C4C33D}">
      <dgm:prSet/>
      <dgm:spPr/>
      <dgm:t>
        <a:bodyPr/>
        <a:lstStyle/>
        <a:p>
          <a:endParaRPr lang="zh-CN" altLang="en-US"/>
        </a:p>
      </dgm:t>
    </dgm:pt>
    <dgm:pt modelId="{4D7513E4-1A9C-41FD-ADF7-06B2E97C2237}">
      <dgm:prSet phldrT="[文本]"/>
      <dgm:spPr/>
      <dgm:t>
        <a:bodyPr/>
        <a:lstStyle/>
        <a:p>
          <a:r>
            <a:rPr lang="en-US" altLang="zh-CN" dirty="0" err="1"/>
            <a:t>Zuul</a:t>
          </a:r>
          <a:endParaRPr lang="zh-CN" altLang="en-US" dirty="0"/>
        </a:p>
      </dgm:t>
    </dgm:pt>
    <dgm:pt modelId="{BF9F9EA5-1CF0-42FE-A3D3-3E016822FB55}" type="parTrans" cxnId="{5FB0A975-078D-4ACF-B25A-1C8B886A724C}">
      <dgm:prSet/>
      <dgm:spPr/>
      <dgm:t>
        <a:bodyPr/>
        <a:lstStyle/>
        <a:p>
          <a:endParaRPr lang="zh-CN" altLang="en-US"/>
        </a:p>
      </dgm:t>
    </dgm:pt>
    <dgm:pt modelId="{6C2DFA2C-2345-44AC-BB6D-578D81CD6FB5}" type="sibTrans" cxnId="{5FB0A975-078D-4ACF-B25A-1C8B886A724C}">
      <dgm:prSet/>
      <dgm:spPr/>
      <dgm:t>
        <a:bodyPr/>
        <a:lstStyle/>
        <a:p>
          <a:endParaRPr lang="zh-CN" altLang="en-US"/>
        </a:p>
      </dgm:t>
    </dgm:pt>
    <dgm:pt modelId="{CF33565B-A14D-48A1-885A-12AF21CF9988}">
      <dgm:prSet phldrT="[文本]"/>
      <dgm:spPr/>
      <dgm:t>
        <a:bodyPr/>
        <a:lstStyle/>
        <a:p>
          <a:pPr algn="l"/>
          <a:r>
            <a:rPr lang="en-US" altLang="zh-CN" dirty="0"/>
            <a:t>Eureka</a:t>
          </a:r>
          <a:endParaRPr lang="zh-CN" altLang="en-US" dirty="0"/>
        </a:p>
      </dgm:t>
    </dgm:pt>
    <dgm:pt modelId="{C634FD3E-0E2C-48F1-BE8C-2D985552D6F3}" type="parTrans" cxnId="{898CB35D-2524-495F-B6E8-559CB30A0C2E}">
      <dgm:prSet/>
      <dgm:spPr/>
      <dgm:t>
        <a:bodyPr/>
        <a:lstStyle/>
        <a:p>
          <a:endParaRPr lang="zh-CN" altLang="en-US"/>
        </a:p>
      </dgm:t>
    </dgm:pt>
    <dgm:pt modelId="{B7085F47-F894-4BC6-845E-D37F7243CEDD}" type="sibTrans" cxnId="{898CB35D-2524-495F-B6E8-559CB30A0C2E}">
      <dgm:prSet/>
      <dgm:spPr/>
      <dgm:t>
        <a:bodyPr/>
        <a:lstStyle/>
        <a:p>
          <a:endParaRPr lang="zh-CN" altLang="en-US"/>
        </a:p>
      </dgm:t>
    </dgm:pt>
    <dgm:pt modelId="{1E311790-C9B0-49B0-81CE-3C8028613339}">
      <dgm:prSet phldrT="[文本]"/>
      <dgm:spPr/>
      <dgm:t>
        <a:bodyPr/>
        <a:lstStyle/>
        <a:p>
          <a:r>
            <a:rPr lang="en-US" altLang="zh-CN" dirty="0"/>
            <a:t>Ribbon</a:t>
          </a:r>
          <a:endParaRPr lang="zh-CN" altLang="en-US" dirty="0"/>
        </a:p>
      </dgm:t>
    </dgm:pt>
    <dgm:pt modelId="{E3E3B202-BD33-4A63-8FDE-C702BF6C0C05}" type="parTrans" cxnId="{8C8FF2CA-A70C-4F12-9D33-0A8B00B9728C}">
      <dgm:prSet/>
      <dgm:spPr/>
      <dgm:t>
        <a:bodyPr/>
        <a:lstStyle/>
        <a:p>
          <a:endParaRPr lang="zh-CN" altLang="en-US"/>
        </a:p>
      </dgm:t>
    </dgm:pt>
    <dgm:pt modelId="{FB9D5850-C1D6-4CE9-8DB4-466C6C5BA697}" type="sibTrans" cxnId="{8C8FF2CA-A70C-4F12-9D33-0A8B00B9728C}">
      <dgm:prSet/>
      <dgm:spPr/>
      <dgm:t>
        <a:bodyPr/>
        <a:lstStyle/>
        <a:p>
          <a:endParaRPr lang="zh-CN" altLang="en-US"/>
        </a:p>
      </dgm:t>
    </dgm:pt>
    <dgm:pt modelId="{42AC26FA-039C-4A1D-AA1C-DDAA9F5612C5}">
      <dgm:prSet phldrT="[文本]"/>
      <dgm:spPr/>
      <dgm:t>
        <a:bodyPr/>
        <a:lstStyle/>
        <a:p>
          <a:r>
            <a:rPr lang="en-US" altLang="zh-CN" dirty="0" err="1"/>
            <a:t>Hystrix</a:t>
          </a:r>
          <a:endParaRPr lang="zh-CN" altLang="en-US" dirty="0"/>
        </a:p>
      </dgm:t>
    </dgm:pt>
    <dgm:pt modelId="{607CB2C1-F3A5-410B-A00F-9618E278957D}" type="parTrans" cxnId="{049FC37F-47E1-4549-B582-A4B10B136459}">
      <dgm:prSet/>
      <dgm:spPr/>
      <dgm:t>
        <a:bodyPr/>
        <a:lstStyle/>
        <a:p>
          <a:endParaRPr lang="zh-CN" altLang="en-US"/>
        </a:p>
      </dgm:t>
    </dgm:pt>
    <dgm:pt modelId="{ABF15364-1820-4281-8B25-E648776FDB81}" type="sibTrans" cxnId="{049FC37F-47E1-4549-B582-A4B10B136459}">
      <dgm:prSet/>
      <dgm:spPr/>
      <dgm:t>
        <a:bodyPr/>
        <a:lstStyle/>
        <a:p>
          <a:endParaRPr lang="zh-CN" altLang="en-US"/>
        </a:p>
      </dgm:t>
    </dgm:pt>
    <dgm:pt modelId="{32140A54-79A5-4E6C-BBB3-3846D9A28D85}">
      <dgm:prSet phldrT="[文本]"/>
      <dgm:spPr/>
      <dgm:t>
        <a:bodyPr/>
        <a:lstStyle/>
        <a:p>
          <a:r>
            <a:rPr lang="en-US" altLang="zh-CN" dirty="0"/>
            <a:t>Config</a:t>
          </a:r>
          <a:endParaRPr lang="zh-CN" altLang="en-US" dirty="0"/>
        </a:p>
      </dgm:t>
    </dgm:pt>
    <dgm:pt modelId="{4131B60D-DB7E-461A-B082-3FA0EAC16999}" type="parTrans" cxnId="{B09F4919-91AC-49F6-989B-660CEA6665A5}">
      <dgm:prSet/>
      <dgm:spPr/>
      <dgm:t>
        <a:bodyPr/>
        <a:lstStyle/>
        <a:p>
          <a:endParaRPr lang="zh-CN" altLang="en-US"/>
        </a:p>
      </dgm:t>
    </dgm:pt>
    <dgm:pt modelId="{4D4CACDD-D069-4582-BAB2-02C1E0CE905A}" type="sibTrans" cxnId="{B09F4919-91AC-49F6-989B-660CEA6665A5}">
      <dgm:prSet/>
      <dgm:spPr/>
      <dgm:t>
        <a:bodyPr/>
        <a:lstStyle/>
        <a:p>
          <a:endParaRPr lang="zh-CN" altLang="en-US"/>
        </a:p>
      </dgm:t>
    </dgm:pt>
    <dgm:pt modelId="{20119452-862A-4819-A45B-BB5FC3FA24C2}" type="pres">
      <dgm:prSet presAssocID="{D33612C8-44D7-4FF7-A924-F75024A7396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114B92-3305-421A-A512-2E8CE9598705}" type="pres">
      <dgm:prSet presAssocID="{D33612C8-44D7-4FF7-A924-F75024A73961}" presName="radial" presStyleCnt="0">
        <dgm:presLayoutVars>
          <dgm:animLvl val="ctr"/>
        </dgm:presLayoutVars>
      </dgm:prSet>
      <dgm:spPr/>
    </dgm:pt>
    <dgm:pt modelId="{A1446275-8413-4DD6-8759-DC7440B5717F}" type="pres">
      <dgm:prSet presAssocID="{191EE826-D6CC-4E6F-BC55-9EC3A45F5E78}" presName="centerShape" presStyleLbl="vennNode1" presStyleIdx="0" presStyleCnt="6" custScaleX="113376" custScaleY="104167" custLinFactNeighborX="-8094" custLinFactNeighborY="-5106"/>
      <dgm:spPr/>
      <dgm:t>
        <a:bodyPr/>
        <a:lstStyle/>
        <a:p>
          <a:endParaRPr lang="zh-CN" altLang="en-US"/>
        </a:p>
      </dgm:t>
    </dgm:pt>
    <dgm:pt modelId="{EAE3F17E-3BFA-4738-9DA9-58B63D53E6B1}" type="pres">
      <dgm:prSet presAssocID="{4D7513E4-1A9C-41FD-ADF7-06B2E97C2237}" presName="node" presStyleLbl="vennNode1" presStyleIdx="1" presStyleCnt="6" custScaleX="75012" custScaleY="69179" custRadScaleRad="116048" custRadScaleInc="193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57D79-A446-4B08-8676-67175A7244AE}" type="pres">
      <dgm:prSet presAssocID="{CF33565B-A14D-48A1-885A-12AF21CF9988}" presName="node" presStyleLbl="vennNode1" presStyleIdx="2" presStyleCnt="6" custScaleX="77410" custScaleY="69808" custRadScaleRad="141770" custRadScaleInc="-39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1B685-ECD5-451F-BD4A-3A7F9B5E3D39}" type="pres">
      <dgm:prSet presAssocID="{1E311790-C9B0-49B0-81CE-3C8028613339}" presName="node" presStyleLbl="vennNode1" presStyleIdx="3" presStyleCnt="6" custScaleX="78674" custScaleY="83490" custRadScaleRad="151037" custRadScaleInc="1439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50FB2-5018-40D3-8824-DB69BDF020B8}" type="pres">
      <dgm:prSet presAssocID="{32140A54-79A5-4E6C-BBB3-3846D9A28D85}" presName="node" presStyleLbl="vennNode1" presStyleIdx="4" presStyleCnt="6" custScaleX="71082" custScaleY="69179" custRadScaleRad="132403" custRadScaleInc="-175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32341D-9216-4F3A-9424-52CC697F9D22}" type="pres">
      <dgm:prSet presAssocID="{42AC26FA-039C-4A1D-AA1C-DDAA9F5612C5}" presName="node" presStyleLbl="vennNode1" presStyleIdx="5" presStyleCnt="6" custScaleX="88659" custScaleY="80595" custRadScaleRad="156679" custRadScaleInc="234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0DB722-CB57-4F87-AD87-130B6FEBB8DF}" type="presOf" srcId="{4D7513E4-1A9C-41FD-ADF7-06B2E97C2237}" destId="{EAE3F17E-3BFA-4738-9DA9-58B63D53E6B1}" srcOrd="0" destOrd="0" presId="urn:microsoft.com/office/officeart/2005/8/layout/radial3"/>
    <dgm:cxn modelId="{C8A6CE10-320B-4675-A238-F144A099DE33}" type="presOf" srcId="{191EE826-D6CC-4E6F-BC55-9EC3A45F5E78}" destId="{A1446275-8413-4DD6-8759-DC7440B5717F}" srcOrd="0" destOrd="0" presId="urn:microsoft.com/office/officeart/2005/8/layout/radial3"/>
    <dgm:cxn modelId="{5779458C-87B9-4DDA-B2E2-3AC73D95C03F}" type="presOf" srcId="{32140A54-79A5-4E6C-BBB3-3846D9A28D85}" destId="{AA550FB2-5018-40D3-8824-DB69BDF020B8}" srcOrd="0" destOrd="0" presId="urn:microsoft.com/office/officeart/2005/8/layout/radial3"/>
    <dgm:cxn modelId="{13B43819-9A36-43BA-8B04-411CA53C53A3}" type="presOf" srcId="{42AC26FA-039C-4A1D-AA1C-DDAA9F5612C5}" destId="{1A32341D-9216-4F3A-9424-52CC697F9D22}" srcOrd="0" destOrd="0" presId="urn:microsoft.com/office/officeart/2005/8/layout/radial3"/>
    <dgm:cxn modelId="{B09F4919-91AC-49F6-989B-660CEA6665A5}" srcId="{191EE826-D6CC-4E6F-BC55-9EC3A45F5E78}" destId="{32140A54-79A5-4E6C-BBB3-3846D9A28D85}" srcOrd="3" destOrd="0" parTransId="{4131B60D-DB7E-461A-B082-3FA0EAC16999}" sibTransId="{4D4CACDD-D069-4582-BAB2-02C1E0CE905A}"/>
    <dgm:cxn modelId="{6CDCAE2E-FA2E-4B56-9938-A739F0241741}" type="presOf" srcId="{CF33565B-A14D-48A1-885A-12AF21CF9988}" destId="{3C257D79-A446-4B08-8676-67175A7244AE}" srcOrd="0" destOrd="0" presId="urn:microsoft.com/office/officeart/2005/8/layout/radial3"/>
    <dgm:cxn modelId="{898CB35D-2524-495F-B6E8-559CB30A0C2E}" srcId="{191EE826-D6CC-4E6F-BC55-9EC3A45F5E78}" destId="{CF33565B-A14D-48A1-885A-12AF21CF9988}" srcOrd="1" destOrd="0" parTransId="{C634FD3E-0E2C-48F1-BE8C-2D985552D6F3}" sibTransId="{B7085F47-F894-4BC6-845E-D37F7243CEDD}"/>
    <dgm:cxn modelId="{63FAE488-8E17-4251-A9D4-700A714D69E9}" type="presOf" srcId="{1E311790-C9B0-49B0-81CE-3C8028613339}" destId="{27C1B685-ECD5-451F-BD4A-3A7F9B5E3D39}" srcOrd="0" destOrd="0" presId="urn:microsoft.com/office/officeart/2005/8/layout/radial3"/>
    <dgm:cxn modelId="{004841CD-666F-43F3-92AA-41A093C99792}" type="presOf" srcId="{D33612C8-44D7-4FF7-A924-F75024A73961}" destId="{20119452-862A-4819-A45B-BB5FC3FA24C2}" srcOrd="0" destOrd="0" presId="urn:microsoft.com/office/officeart/2005/8/layout/radial3"/>
    <dgm:cxn modelId="{5FB0A975-078D-4ACF-B25A-1C8B886A724C}" srcId="{191EE826-D6CC-4E6F-BC55-9EC3A45F5E78}" destId="{4D7513E4-1A9C-41FD-ADF7-06B2E97C2237}" srcOrd="0" destOrd="0" parTransId="{BF9F9EA5-1CF0-42FE-A3D3-3E016822FB55}" sibTransId="{6C2DFA2C-2345-44AC-BB6D-578D81CD6FB5}"/>
    <dgm:cxn modelId="{9ABC2366-94E4-46AE-A929-7EEA87C4C33D}" srcId="{D33612C8-44D7-4FF7-A924-F75024A73961}" destId="{191EE826-D6CC-4E6F-BC55-9EC3A45F5E78}" srcOrd="0" destOrd="0" parTransId="{9FE20D00-EA23-44A0-AB5B-256BDEBB6386}" sibTransId="{F757873C-E7DF-4A67-91D9-398972E9F9C5}"/>
    <dgm:cxn modelId="{8C8FF2CA-A70C-4F12-9D33-0A8B00B9728C}" srcId="{191EE826-D6CC-4E6F-BC55-9EC3A45F5E78}" destId="{1E311790-C9B0-49B0-81CE-3C8028613339}" srcOrd="2" destOrd="0" parTransId="{E3E3B202-BD33-4A63-8FDE-C702BF6C0C05}" sibTransId="{FB9D5850-C1D6-4CE9-8DB4-466C6C5BA697}"/>
    <dgm:cxn modelId="{049FC37F-47E1-4549-B582-A4B10B136459}" srcId="{191EE826-D6CC-4E6F-BC55-9EC3A45F5E78}" destId="{42AC26FA-039C-4A1D-AA1C-DDAA9F5612C5}" srcOrd="4" destOrd="0" parTransId="{607CB2C1-F3A5-410B-A00F-9618E278957D}" sibTransId="{ABF15364-1820-4281-8B25-E648776FDB81}"/>
    <dgm:cxn modelId="{6FDD9E9C-17BB-49AF-9469-027EE6EC0491}" type="presParOf" srcId="{20119452-862A-4819-A45B-BB5FC3FA24C2}" destId="{1D114B92-3305-421A-A512-2E8CE9598705}" srcOrd="0" destOrd="0" presId="urn:microsoft.com/office/officeart/2005/8/layout/radial3"/>
    <dgm:cxn modelId="{0663D0D7-2A6D-4561-A313-EA80B4BD184F}" type="presParOf" srcId="{1D114B92-3305-421A-A512-2E8CE9598705}" destId="{A1446275-8413-4DD6-8759-DC7440B5717F}" srcOrd="0" destOrd="0" presId="urn:microsoft.com/office/officeart/2005/8/layout/radial3"/>
    <dgm:cxn modelId="{D63998DA-5768-4490-8E60-F5480AE6AE95}" type="presParOf" srcId="{1D114B92-3305-421A-A512-2E8CE9598705}" destId="{EAE3F17E-3BFA-4738-9DA9-58B63D53E6B1}" srcOrd="1" destOrd="0" presId="urn:microsoft.com/office/officeart/2005/8/layout/radial3"/>
    <dgm:cxn modelId="{01BB5A37-E7D7-43C6-B207-87D924EB7381}" type="presParOf" srcId="{1D114B92-3305-421A-A512-2E8CE9598705}" destId="{3C257D79-A446-4B08-8676-67175A7244AE}" srcOrd="2" destOrd="0" presId="urn:microsoft.com/office/officeart/2005/8/layout/radial3"/>
    <dgm:cxn modelId="{D31A0BBE-B33B-4CC7-AC22-8BC1A169D0B3}" type="presParOf" srcId="{1D114B92-3305-421A-A512-2E8CE9598705}" destId="{27C1B685-ECD5-451F-BD4A-3A7F9B5E3D39}" srcOrd="3" destOrd="0" presId="urn:microsoft.com/office/officeart/2005/8/layout/radial3"/>
    <dgm:cxn modelId="{B8ED26DF-50D4-42A1-BE56-67117AE6424F}" type="presParOf" srcId="{1D114B92-3305-421A-A512-2E8CE9598705}" destId="{AA550FB2-5018-40D3-8824-DB69BDF020B8}" srcOrd="4" destOrd="0" presId="urn:microsoft.com/office/officeart/2005/8/layout/radial3"/>
    <dgm:cxn modelId="{E09F48BF-4CDB-4836-89C1-D1903EE9E153}" type="presParOf" srcId="{1D114B92-3305-421A-A512-2E8CE9598705}" destId="{1A32341D-9216-4F3A-9424-52CC697F9D22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46275-8413-4DD6-8759-DC7440B5717F}">
      <dsp:nvSpPr>
        <dsp:cNvPr id="0" name=""/>
        <dsp:cNvSpPr/>
      </dsp:nvSpPr>
      <dsp:spPr>
        <a:xfrm>
          <a:off x="2968491" y="959269"/>
          <a:ext cx="3333743" cy="30629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Spring Cloud</a:t>
          </a:r>
          <a:endParaRPr lang="zh-CN" altLang="en-US" sz="2400" kern="1200" dirty="0"/>
        </a:p>
      </dsp:txBody>
      <dsp:txXfrm>
        <a:off x="3456706" y="1407829"/>
        <a:ext cx="2357313" cy="2165839"/>
      </dsp:txXfrm>
    </dsp:sp>
    <dsp:sp modelId="{EAE3F17E-3BFA-4738-9DA9-58B63D53E6B1}">
      <dsp:nvSpPr>
        <dsp:cNvPr id="0" name=""/>
        <dsp:cNvSpPr/>
      </dsp:nvSpPr>
      <dsp:spPr>
        <a:xfrm>
          <a:off x="5831893" y="3868407"/>
          <a:ext cx="1102838" cy="101708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Zuul</a:t>
          </a:r>
          <a:endParaRPr lang="zh-CN" altLang="en-US" sz="2000" kern="1200" dirty="0"/>
        </a:p>
      </dsp:txBody>
      <dsp:txXfrm>
        <a:off x="5993400" y="4017355"/>
        <a:ext cx="779824" cy="719184"/>
      </dsp:txXfrm>
    </dsp:sp>
    <dsp:sp modelId="{3C257D79-A446-4B08-8676-67175A7244AE}">
      <dsp:nvSpPr>
        <dsp:cNvPr id="0" name=""/>
        <dsp:cNvSpPr/>
      </dsp:nvSpPr>
      <dsp:spPr>
        <a:xfrm>
          <a:off x="6240528" y="203752"/>
          <a:ext cx="1138094" cy="102632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Eureka</a:t>
          </a:r>
          <a:endParaRPr lang="zh-CN" altLang="en-US" sz="2000" kern="1200" dirty="0"/>
        </a:p>
      </dsp:txBody>
      <dsp:txXfrm>
        <a:off x="6407198" y="354054"/>
        <a:ext cx="804754" cy="725724"/>
      </dsp:txXfrm>
    </dsp:sp>
    <dsp:sp modelId="{27C1B685-ECD5-451F-BD4A-3A7F9B5E3D39}">
      <dsp:nvSpPr>
        <dsp:cNvPr id="0" name=""/>
        <dsp:cNvSpPr/>
      </dsp:nvSpPr>
      <dsp:spPr>
        <a:xfrm>
          <a:off x="1694325" y="3170353"/>
          <a:ext cx="1156677" cy="12274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Ribbon</a:t>
          </a:r>
          <a:endParaRPr lang="zh-CN" altLang="en-US" sz="2000" kern="1200" dirty="0"/>
        </a:p>
      </dsp:txBody>
      <dsp:txXfrm>
        <a:off x="1863716" y="3350114"/>
        <a:ext cx="817895" cy="867961"/>
      </dsp:txXfrm>
    </dsp:sp>
    <dsp:sp modelId="{AA550FB2-5018-40D3-8824-DB69BDF020B8}">
      <dsp:nvSpPr>
        <dsp:cNvPr id="0" name=""/>
        <dsp:cNvSpPr/>
      </dsp:nvSpPr>
      <dsp:spPr>
        <a:xfrm>
          <a:off x="6954990" y="2146806"/>
          <a:ext cx="1045058" cy="101708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Config</a:t>
          </a:r>
          <a:endParaRPr lang="zh-CN" altLang="en-US" sz="2000" kern="1200" dirty="0"/>
        </a:p>
      </dsp:txBody>
      <dsp:txXfrm>
        <a:off x="7108035" y="2295754"/>
        <a:ext cx="738968" cy="719184"/>
      </dsp:txXfrm>
    </dsp:sp>
    <dsp:sp modelId="{1A32341D-9216-4F3A-9424-52CC697F9D22}">
      <dsp:nvSpPr>
        <dsp:cNvPr id="0" name=""/>
        <dsp:cNvSpPr/>
      </dsp:nvSpPr>
      <dsp:spPr>
        <a:xfrm>
          <a:off x="1834026" y="380614"/>
          <a:ext cx="1303478" cy="11849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/>
            <a:t>Hystrix</a:t>
          </a:r>
          <a:endParaRPr lang="zh-CN" altLang="en-US" sz="2000" kern="1200" dirty="0"/>
        </a:p>
      </dsp:txBody>
      <dsp:txXfrm>
        <a:off x="2024916" y="554142"/>
        <a:ext cx="921698" cy="83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11/28/2018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3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11/28/2018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3"/>
            <a:ext cx="5618480" cy="3665459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83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16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3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0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目前使用的技术：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</a:t>
            </a:r>
            <a:r>
              <a:rPr lang="en-US" altLang="zh-CN" dirty="0" smtClean="0"/>
              <a:t>IOC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    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AOP </a:t>
            </a:r>
            <a:r>
              <a:rPr lang="zh-CN" altLang="en-US" baseline="0" smtClean="0"/>
              <a:t>自定义切面</a:t>
            </a:r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en-US" altLang="zh-CN" dirty="0" smtClean="0"/>
              <a:t>Boot </a:t>
            </a:r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、易于开发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2</a:t>
            </a:r>
            <a:r>
              <a:rPr lang="zh-CN" altLang="en-US" baseline="0" dirty="0" smtClean="0"/>
              <a:t>、易于部署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3</a:t>
            </a:r>
            <a:r>
              <a:rPr lang="zh-CN" altLang="en-US" baseline="0" dirty="0" smtClean="0"/>
              <a:t>、易于和和其他框架集成</a:t>
            </a:r>
            <a:endParaRPr lang="en-US" altLang="zh-CN" dirty="0" smtClean="0"/>
          </a:p>
          <a:p>
            <a:r>
              <a:rPr lang="en-US" altLang="zh-CN" dirty="0" smtClean="0"/>
              <a:t>Swagger </a:t>
            </a:r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</a:t>
            </a:r>
            <a:r>
              <a:rPr lang="zh-CN" altLang="en-US" dirty="0" smtClean="0"/>
              <a:t>提供接口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Lombok </a:t>
            </a:r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、优化</a:t>
            </a:r>
            <a:r>
              <a:rPr lang="en-US" altLang="zh-CN" baseline="0" dirty="0" smtClean="0"/>
              <a:t>getter setter </a:t>
            </a:r>
            <a:r>
              <a:rPr lang="zh-CN" altLang="en-US" baseline="0" dirty="0" smtClean="0"/>
              <a:t>写法 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2</a:t>
            </a:r>
            <a:r>
              <a:rPr lang="zh-CN" altLang="en-US" baseline="0" dirty="0" smtClean="0"/>
              <a:t>、优化日志写法</a:t>
            </a:r>
            <a:endParaRPr lang="en-US" altLang="zh-CN" dirty="0" smtClean="0"/>
          </a:p>
          <a:p>
            <a:r>
              <a:rPr lang="en-US" altLang="zh-CN" dirty="0" err="1" smtClean="0"/>
              <a:t>Logback</a:t>
            </a:r>
            <a:endParaRPr lang="en-US" altLang="zh-CN" dirty="0" smtClean="0"/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、处理日志相关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、持久层代码编写</a:t>
            </a:r>
            <a:endParaRPr lang="en-US" altLang="zh-CN" dirty="0" smtClean="0"/>
          </a:p>
          <a:p>
            <a:r>
              <a:rPr lang="en-US" altLang="zh-CN" baseline="0" dirty="0" smtClean="0"/>
              <a:t>    2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Mybatis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逆向工程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pageHelper</a:t>
            </a:r>
            <a:endParaRPr lang="en-US" altLang="zh-CN" dirty="0" smtClean="0"/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、分页插件</a:t>
            </a:r>
            <a:endParaRPr lang="en-US" altLang="zh-CN" dirty="0" smtClean="0"/>
          </a:p>
          <a:p>
            <a:r>
              <a:rPr lang="en-US" altLang="zh-CN" dirty="0" smtClean="0"/>
              <a:t>Hibernate </a:t>
            </a:r>
            <a:r>
              <a:rPr lang="en-US" altLang="zh-CN" dirty="0" smtClean="0"/>
              <a:t>validator</a:t>
            </a:r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、接口数据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为空校验、格式校验</a:t>
            </a:r>
            <a:r>
              <a:rPr lang="en-US" altLang="zh-CN" dirty="0" smtClean="0"/>
              <a:t>)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en-US" altLang="zh-CN" dirty="0" err="1" smtClean="0"/>
              <a:t>Shiro</a:t>
            </a:r>
            <a:endParaRPr lang="en-US" altLang="zh-CN" dirty="0" smtClean="0"/>
          </a:p>
          <a:p>
            <a:r>
              <a:rPr lang="en-US" altLang="zh-CN" baseline="0" dirty="0" smtClean="0"/>
              <a:t>    1</a:t>
            </a:r>
            <a:r>
              <a:rPr lang="zh-CN" altLang="en-US" baseline="0" dirty="0" smtClean="0"/>
              <a:t>、权限校验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、数据缓存</a:t>
            </a:r>
            <a:endParaRPr lang="en-US" altLang="zh-CN" dirty="0" smtClean="0"/>
          </a:p>
          <a:p>
            <a:r>
              <a:rPr lang="en-US" altLang="zh-CN" dirty="0" smtClean="0"/>
              <a:t>    2</a:t>
            </a:r>
            <a:r>
              <a:rPr lang="zh-CN" altLang="en-US" dirty="0" smtClean="0"/>
              <a:t>、分布式</a:t>
            </a:r>
            <a:r>
              <a:rPr lang="en-US" altLang="zh-CN" dirty="0" smtClean="0"/>
              <a:t>Session</a:t>
            </a:r>
            <a:endParaRPr lang="en-US" altLang="zh-CN" dirty="0" smtClean="0"/>
          </a:p>
          <a:p>
            <a:r>
              <a:rPr lang="en-US" altLang="zh-CN" dirty="0" smtClean="0"/>
              <a:t>Junit</a:t>
            </a:r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、单元测试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跨域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84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76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2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服务注册与发现</a:t>
            </a:r>
            <a:endParaRPr lang="en-US" altLang="zh-CN" dirty="0"/>
          </a:p>
          <a:p>
            <a:r>
              <a:rPr lang="zh-CN" altLang="en-US" dirty="0"/>
              <a:t>服务网关</a:t>
            </a:r>
            <a:endParaRPr lang="en-US" altLang="zh-CN" dirty="0"/>
          </a:p>
          <a:p>
            <a:r>
              <a:rPr lang="en-US" altLang="zh-CN" dirty="0"/>
              <a:t>     ·</a:t>
            </a:r>
            <a:r>
              <a:rPr lang="zh-CN" altLang="en-US" dirty="0"/>
              <a:t>屏蔽细节、反向路由、限流、容错、监控、日志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认证、授权</a:t>
            </a:r>
            <a:endParaRPr lang="en-US" altLang="zh-CN" dirty="0"/>
          </a:p>
          <a:p>
            <a:r>
              <a:rPr lang="zh-CN" altLang="en-US" dirty="0"/>
              <a:t>后端通用服务</a:t>
            </a:r>
            <a:endParaRPr lang="en-US" altLang="zh-CN" dirty="0"/>
          </a:p>
          <a:p>
            <a:r>
              <a:rPr lang="zh-CN" altLang="en-US" dirty="0"/>
              <a:t>前端服务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聚合、裁减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35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好的架构不是设计出来的，而是进化而来的</a:t>
            </a:r>
            <a:endParaRPr lang="en-US" altLang="zh-CN" dirty="0"/>
          </a:p>
          <a:p>
            <a:r>
              <a:rPr lang="zh-CN" altLang="en-US" dirty="0"/>
              <a:t>服务划分不可能一次就正确，微服务主要就是快速试错，就问题快速调整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35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服务端：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&lt;dependency&gt;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&lt;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groupId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org.springframework.cloud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groupId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&lt;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artifactId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&gt;spring-cloud-starter-Netflix-eureka-server&lt;/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artifactId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&lt;/dependency&gt;</a:t>
            </a: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@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EnableEurekaServer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Server: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port: 8761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eureka: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client: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service-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url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  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defaultZone:http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://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localhost:8761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/eureka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register-with-eureka:false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#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当前服务端不向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eureka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上注册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server: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 enable-self-preservation:  false   #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开发的时候需要设置，生产环境打开设置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Spring: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application: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name: eureka    #Eureka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显示的名字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nohup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java –jar target/eureka-0.0.1-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SNAPSHOT.jar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&gt; /dev/null 2&gt;&amp;1 &amp;</a:t>
            </a: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客户端：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&lt;dependency&gt;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&lt;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groupId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org.springframework.cloud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groupId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&lt;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artifactId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&gt;spring-cloud-starter-Netflix-eureka-client&lt;/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artifactId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&lt;/dependency&gt;</a:t>
            </a: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@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EnableDiscoveryClient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eureka: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client: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service-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url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    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defaultZone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: http://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localhost:8761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/eureka   #eureka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服务端地址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instance: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 hostname: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clientName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#eureka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网页上点击地址  自定义链接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Spring: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application: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        name: client   #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应用名字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98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&gt;spring-cloud-config-server&lt;/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&gt;spring-cloud-starter-Netflix-eureka-client&lt;/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EnableDiscoveryClient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EnableConfigServer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spring:</a:t>
            </a:r>
          </a:p>
          <a:p>
            <a:r>
              <a:rPr lang="en-US" altLang="zh-CN" dirty="0"/>
              <a:t>    application:</a:t>
            </a:r>
          </a:p>
          <a:p>
            <a:r>
              <a:rPr lang="en-US" altLang="zh-CN" dirty="0"/>
              <a:t>       name: config</a:t>
            </a:r>
          </a:p>
          <a:p>
            <a:r>
              <a:rPr lang="en-US" altLang="zh-CN" dirty="0"/>
              <a:t>   cloud:</a:t>
            </a:r>
          </a:p>
          <a:p>
            <a:r>
              <a:rPr lang="en-US" altLang="zh-CN" dirty="0"/>
              <a:t>        config:</a:t>
            </a:r>
          </a:p>
          <a:p>
            <a:r>
              <a:rPr lang="en-US" altLang="zh-CN" dirty="0"/>
              <a:t>             server:</a:t>
            </a:r>
          </a:p>
          <a:p>
            <a:r>
              <a:rPr lang="en-US" altLang="zh-CN" dirty="0"/>
              <a:t>                  git: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uri</a:t>
            </a:r>
            <a:r>
              <a:rPr lang="en-US" altLang="zh-CN" dirty="0"/>
              <a:t>: http://</a:t>
            </a:r>
            <a:r>
              <a:rPr lang="en-US" altLang="zh-CN" dirty="0" err="1"/>
              <a:t>gitee.com</a:t>
            </a:r>
            <a:r>
              <a:rPr lang="en-US" altLang="zh-CN" dirty="0"/>
              <a:t>/</a:t>
            </a:r>
            <a:r>
              <a:rPr lang="en-US" altLang="zh-CN" dirty="0" err="1"/>
              <a:t>fkandy</a:t>
            </a:r>
            <a:r>
              <a:rPr lang="en-US" altLang="zh-CN" dirty="0"/>
              <a:t>/config-repo</a:t>
            </a:r>
          </a:p>
          <a:p>
            <a:r>
              <a:rPr lang="en-US" altLang="zh-CN" dirty="0"/>
              <a:t>                      username: </a:t>
            </a:r>
            <a:r>
              <a:rPr lang="en-US" altLang="zh-CN" dirty="0" err="1"/>
              <a:t>chen.jf89@outlook.com</a:t>
            </a:r>
            <a:endParaRPr lang="en-US" altLang="zh-CN" dirty="0"/>
          </a:p>
          <a:p>
            <a:r>
              <a:rPr lang="en-US" altLang="zh-CN" dirty="0"/>
              <a:t>                      password: ******************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basedir</a:t>
            </a:r>
            <a:r>
              <a:rPr lang="en-US" altLang="zh-CN" dirty="0"/>
              <a:t>: /user/chenjianfei/source/profile/</a:t>
            </a:r>
          </a:p>
          <a:p>
            <a:r>
              <a:rPr lang="en-US" altLang="zh-CN" dirty="0"/>
              <a:t>eureka:</a:t>
            </a:r>
          </a:p>
          <a:p>
            <a:r>
              <a:rPr lang="en-US" altLang="zh-CN" dirty="0"/>
              <a:t>    client:</a:t>
            </a:r>
          </a:p>
          <a:p>
            <a:r>
              <a:rPr lang="en-US" altLang="zh-CN" dirty="0"/>
              <a:t>      service-</a:t>
            </a:r>
            <a:r>
              <a:rPr lang="en-US" altLang="zh-CN" dirty="0" err="1"/>
              <a:t>url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defaultZone</a:t>
            </a:r>
            <a:r>
              <a:rPr lang="en-US" altLang="zh-CN" dirty="0"/>
              <a:t>: http://</a:t>
            </a:r>
            <a:r>
              <a:rPr lang="en-US" altLang="zh-CN" dirty="0" err="1"/>
              <a:t>localhost:8761</a:t>
            </a:r>
            <a:r>
              <a:rPr lang="en-US" altLang="zh-CN" dirty="0"/>
              <a:t>/eureka/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</a:t>
            </a:r>
            <a:r>
              <a:rPr lang="en-US" altLang="zh-CN" dirty="0" err="1"/>
              <a:t>gitee.com</a:t>
            </a:r>
            <a:r>
              <a:rPr lang="en-US" altLang="zh-CN" dirty="0"/>
              <a:t>/</a:t>
            </a:r>
            <a:r>
              <a:rPr lang="en-US" altLang="zh-CN" dirty="0" err="1"/>
              <a:t>fkandy</a:t>
            </a:r>
            <a:r>
              <a:rPr lang="en-US" altLang="zh-CN" dirty="0"/>
              <a:t>/config-repo</a:t>
            </a:r>
            <a:r>
              <a:rPr lang="zh-CN" altLang="en-US" dirty="0"/>
              <a:t>目录下 有</a:t>
            </a:r>
            <a:r>
              <a:rPr lang="en-US" altLang="zh-CN" dirty="0" err="1"/>
              <a:t>test.yml</a:t>
            </a:r>
            <a:r>
              <a:rPr lang="zh-CN" altLang="en-US" dirty="0"/>
              <a:t>文件，内容如下：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spring: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application: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name: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datasource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driver-class-name: </a:t>
            </a:r>
            <a:r>
              <a:rPr lang="en-US" altLang="zh-CN" dirty="0" err="1"/>
              <a:t>com.mysql.jdbc.Driver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username: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password: 123456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</a:t>
            </a:r>
            <a:r>
              <a:rPr lang="en-US" altLang="zh-CN" dirty="0" err="1"/>
              <a:t>url</a:t>
            </a:r>
            <a:r>
              <a:rPr lang="en-US" altLang="zh-CN" dirty="0"/>
              <a:t>: </a:t>
            </a:r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en-US" altLang="zh-CN" dirty="0" err="1"/>
              <a:t>localhost:3306</a:t>
            </a:r>
            <a:r>
              <a:rPr lang="en-US" altLang="zh-CN" dirty="0"/>
              <a:t>/</a:t>
            </a:r>
            <a:r>
              <a:rPr lang="en-US" altLang="zh-CN" dirty="0" err="1"/>
              <a:t>demo?characterEncoding</a:t>
            </a:r>
            <a:r>
              <a:rPr lang="en-US" altLang="zh-CN" dirty="0"/>
              <a:t>=</a:t>
            </a:r>
            <a:r>
              <a:rPr lang="en-US" altLang="zh-CN" dirty="0" err="1"/>
              <a:t>utf-8&amp;useSSL</a:t>
            </a:r>
            <a:r>
              <a:rPr lang="en-US" altLang="zh-CN" dirty="0"/>
              <a:t>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eureka: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server-</a:t>
            </a:r>
            <a:r>
              <a:rPr lang="en-US" altLang="zh-CN" dirty="0" err="1"/>
              <a:t>url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defaultZone</a:t>
            </a:r>
            <a:r>
              <a:rPr lang="en-US" altLang="zh-CN" dirty="0"/>
              <a:t>: http://</a:t>
            </a:r>
            <a:r>
              <a:rPr lang="en-US" altLang="zh-CN" dirty="0" err="1"/>
              <a:t>localhost:8761</a:t>
            </a:r>
            <a:r>
              <a:rPr lang="en-US" altLang="zh-CN" dirty="0"/>
              <a:t>/eureka/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/{label}/{name}-{profiles}.</a:t>
            </a:r>
            <a:r>
              <a:rPr lang="en-US" altLang="zh-CN" dirty="0" err="1"/>
              <a:t>yml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</a:t>
            </a:r>
            <a:r>
              <a:rPr lang="zh-CN" altLang="en-US" dirty="0"/>
              <a:t>分支</a:t>
            </a:r>
            <a:r>
              <a:rPr lang="en-US" altLang="zh-CN" dirty="0"/>
              <a:t>/</a:t>
            </a:r>
            <a:r>
              <a:rPr lang="zh-CN" altLang="en-US" dirty="0"/>
              <a:t>服务名</a:t>
            </a:r>
            <a:r>
              <a:rPr lang="en-US" altLang="zh-CN" dirty="0"/>
              <a:t>/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访问：</a:t>
            </a:r>
            <a:r>
              <a:rPr lang="en-US" altLang="zh-CN" dirty="0"/>
              <a:t>http://</a:t>
            </a:r>
            <a:r>
              <a:rPr lang="en-US" altLang="zh-CN" dirty="0" err="1"/>
              <a:t>localhost:8080</a:t>
            </a:r>
            <a:r>
              <a:rPr lang="en-US" altLang="zh-CN" dirty="0"/>
              <a:t>/test-</a:t>
            </a:r>
            <a:r>
              <a:rPr lang="en-US" altLang="zh-CN" dirty="0" err="1"/>
              <a:t>a.yml</a:t>
            </a:r>
            <a:endParaRPr lang="en-US" altLang="zh-CN" dirty="0"/>
          </a:p>
          <a:p>
            <a:r>
              <a:rPr lang="en-US" altLang="zh-CN" dirty="0"/>
              <a:t>------------------------------------------------------------------------------------------------------------------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&gt;spring-cloud-config-client&lt;/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&gt;spring-cloud-starter-Netflix-eureka-client&lt;/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EnableDiscoveryClient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EnableFeignClient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760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BE6AB3-E251-4760-A6EB-AF0989F96C8C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8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0153-C6B0-42E5-B948-2679793915CC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9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B497-A90D-4058-9F9C-0E163BB40651}" type="datetime1">
              <a:rPr lang="zh-CN" altLang="en-US" smtClean="0"/>
              <a:t>2018/11/28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37858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657D-96BD-41D7-AB6F-36671CF0DE28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5F37A-5982-45B9-82B1-9051CC130915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294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624-381B-448D-95E0-8A12640D466E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12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F85C-88A8-4826-96FB-D6EF34C2CEF1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182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C293-8827-418B-98F5-DCA7DBC11118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C869-2AAF-41FD-A0D7-5F213D7D07D2}" type="datetime1">
              <a:rPr lang="zh-CN" altLang="en-US" smtClean="0"/>
              <a:t>2018/11/28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Andy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C3B497-A90D-4058-9F9C-0E163BB40651}" type="datetime1">
              <a:rPr lang="zh-CN" altLang="en-US" smtClean="0"/>
              <a:t>2018/11/28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altLang="zh-CN"/>
              <a:t>Andy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407971"/>
      </p:ext>
    </p:extLst>
  </p:cSld>
  <p:clrMapOvr>
    <a:masterClrMapping/>
  </p:clrMapOvr>
  <p:hf hdr="0" ftr="0" dt="0"/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C3B497-A90D-4058-9F9C-0E163BB40651}" type="datetime1">
              <a:rPr lang="zh-CN" altLang="en-US" smtClean="0"/>
              <a:t>2018/11/28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altLang="zh-CN"/>
              <a:t>Andy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3352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C3B497-A90D-4058-9F9C-0E163BB40651}" type="datetime1">
              <a:rPr lang="zh-CN" altLang="en-US" smtClean="0"/>
              <a:t>2018/11/28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Andy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21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static/Finchley.SR2/single/spring-cloud.html#spring-cloud-eureka-ser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spring.io/spring-cloud-static/Finchley.SR2/single/spring-cloud.html#_service_discovery_eureka_clien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static/Finchley.SR2/single/spring-cloud.html#spring-cloud-ribb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static/Finchley.SR2/single/spring-cloud.html#spring-cloud-feig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static/Finchley.SR2/single/spring-cloud.html#_spring_cloud_config_serv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spring.io/spring-cloud-static/Finchley.SR2/single/spring-cloud.html#_spring_cloud_config_clien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架构培训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陈健飞</a:t>
            </a:r>
            <a:r>
              <a:rPr lang="zh-CN" dirty="0"/>
              <a:t>| </a:t>
            </a:r>
            <a:r>
              <a:rPr lang="en-US" altLang="zh-CN" dirty="0"/>
              <a:t>004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A282E3-C582-4AE4-942F-D4FF8772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073269-E781-48B4-836B-A484F1E3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分布式、微服务、集群区别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662559-6062-4FD8-8E5D-2AF6F996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blog.csdn.net</a:t>
            </a:r>
            <a:r>
              <a:rPr lang="en-US" altLang="zh-CN" dirty="0"/>
              <a:t>/</a:t>
            </a:r>
            <a:r>
              <a:rPr lang="en-US" altLang="zh-CN" dirty="0" err="1"/>
              <a:t>qq_37788067</a:t>
            </a:r>
            <a:r>
              <a:rPr lang="en-US" altLang="zh-CN" dirty="0"/>
              <a:t>/article/details/79250623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D454643-DC16-4642-B13A-FA4B056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34F512-B2DC-4024-BE23-0C268456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微服务和团队结构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1A9F6043-1192-483A-9C1F-DD2850C9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139095"/>
            <a:ext cx="8947150" cy="388060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54C024-3796-4993-A6BE-2006EFCA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0D8773-08CB-4295-A27A-10D3ABB2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服务拆分方法论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92AE59-1220-43E8-B9E9-95775FDD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单一指责、高内聚、低耦合</a:t>
            </a:r>
            <a:endParaRPr lang="en-US" altLang="zh-CN" dirty="0"/>
          </a:p>
          <a:p>
            <a:r>
              <a:rPr lang="zh-CN" altLang="en-US" dirty="0"/>
              <a:t>关注点分离</a:t>
            </a:r>
            <a:endParaRPr lang="en-US" altLang="zh-CN" dirty="0"/>
          </a:p>
          <a:p>
            <a:pPr lvl="1"/>
            <a:r>
              <a:rPr lang="zh-CN" altLang="en-US" dirty="0"/>
              <a:t>按指责</a:t>
            </a:r>
            <a:endParaRPr lang="en-US" altLang="zh-CN" dirty="0"/>
          </a:p>
          <a:p>
            <a:pPr lvl="1"/>
            <a:r>
              <a:rPr lang="zh-CN" altLang="en-US" dirty="0"/>
              <a:t>按通用性</a:t>
            </a:r>
            <a:endParaRPr lang="en-US" altLang="zh-CN" dirty="0"/>
          </a:p>
          <a:p>
            <a:pPr lvl="1"/>
            <a:r>
              <a:rPr lang="zh-CN" altLang="en-US" dirty="0"/>
              <a:t>按粒度级别</a:t>
            </a:r>
            <a:endParaRPr lang="en-US" altLang="zh-CN" dirty="0"/>
          </a:p>
          <a:p>
            <a:r>
              <a:rPr lang="zh-CN" altLang="en-US" dirty="0"/>
              <a:t>先考虑业务功能，在考虑数据</a:t>
            </a:r>
            <a:endParaRPr lang="en-US" altLang="zh-CN" dirty="0"/>
          </a:p>
          <a:p>
            <a:r>
              <a:rPr lang="zh-CN" altLang="en-US" dirty="0"/>
              <a:t>无状态服务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D0A051B-F27B-46AD-A29C-C107D787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6D0A182-4155-4748-A900-400714F6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32" y="1853248"/>
            <a:ext cx="5779356" cy="39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0D8773-08CB-4295-A27A-10D3ABB2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服务拆分方法论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92AE59-1220-43E8-B9E9-95775FDD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每个微服务都有单独的数据存储</a:t>
            </a:r>
            <a:endParaRPr lang="en-US" altLang="zh-CN" dirty="0"/>
          </a:p>
          <a:p>
            <a:pPr lvl="1"/>
            <a:r>
              <a:rPr lang="zh-CN" altLang="en-US" dirty="0"/>
              <a:t>依据服务特点选择不同结构的数据库类型  </a:t>
            </a:r>
            <a:r>
              <a:rPr lang="en-US" altLang="zh-CN" dirty="0" err="1"/>
              <a:t>NoSql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lvl="1"/>
            <a:r>
              <a:rPr lang="zh-CN" altLang="en-US"/>
              <a:t>难点在确定边界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D0A051B-F27B-46AD-A29C-C107D787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1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课程目标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="" xmlns:a16="http://schemas.microsoft.com/office/drawing/2014/main" id="{CDF67383-FB55-4645-A725-21B8704FF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81761"/>
              </p:ext>
            </p:extLst>
          </p:nvPr>
        </p:nvGraphicFramePr>
        <p:xfrm>
          <a:off x="1103312" y="1136343"/>
          <a:ext cx="9807343" cy="511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1A81BA9D-D3BE-4C9B-9D53-8EB899DC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子项目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1287263"/>
            <a:ext cx="8502327" cy="496907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Eureka </a:t>
            </a:r>
            <a:r>
              <a:rPr lang="zh-CN" altLang="en-US" dirty="0"/>
              <a:t>服务发现 高可用</a:t>
            </a:r>
            <a:endParaRPr lang="en-US" altLang="zh-CN" dirty="0"/>
          </a:p>
          <a:p>
            <a:pPr lvl="1"/>
            <a:r>
              <a:rPr lang="en-US" altLang="zh-CN" dirty="0"/>
              <a:t>Eureka Service </a:t>
            </a:r>
          </a:p>
          <a:p>
            <a:pPr lvl="1"/>
            <a:r>
              <a:rPr lang="en-US" altLang="zh-CN" dirty="0"/>
              <a:t>Eureka Client</a:t>
            </a:r>
          </a:p>
          <a:p>
            <a:r>
              <a:rPr lang="en-US" altLang="zh-CN" dirty="0"/>
              <a:t>Feign </a:t>
            </a:r>
            <a:r>
              <a:rPr lang="zh-CN" altLang="en-US" dirty="0"/>
              <a:t>服务通信 </a:t>
            </a:r>
            <a:endParaRPr lang="en-US" altLang="zh-CN" dirty="0"/>
          </a:p>
          <a:p>
            <a:pPr lvl="1"/>
            <a:r>
              <a:rPr lang="en-US" altLang="zh-CN" dirty="0"/>
              <a:t>Feign</a:t>
            </a:r>
          </a:p>
          <a:p>
            <a:pPr lvl="1"/>
            <a:r>
              <a:rPr lang="en-US" altLang="zh-CN" dirty="0" err="1"/>
              <a:t>Rebbon</a:t>
            </a:r>
            <a:endParaRPr lang="en-US" altLang="zh-CN" dirty="0"/>
          </a:p>
          <a:p>
            <a:pPr lvl="1"/>
            <a:r>
              <a:rPr lang="en-US" altLang="zh-CN" dirty="0" err="1"/>
              <a:t>RestTemplate</a:t>
            </a:r>
            <a:endParaRPr lang="en-US" altLang="zh-CN" dirty="0"/>
          </a:p>
          <a:p>
            <a:r>
              <a:rPr lang="en-US" altLang="zh-CN" dirty="0"/>
              <a:t>Cloud Config </a:t>
            </a:r>
            <a:r>
              <a:rPr lang="zh-CN" altLang="en-US" dirty="0"/>
              <a:t>统一配置中心</a:t>
            </a:r>
            <a:endParaRPr lang="en-US" altLang="zh-CN" dirty="0"/>
          </a:p>
          <a:p>
            <a:pPr lvl="1"/>
            <a:r>
              <a:rPr lang="en-US" altLang="zh-CN" dirty="0"/>
              <a:t>Config Service</a:t>
            </a:r>
          </a:p>
          <a:p>
            <a:pPr lvl="1"/>
            <a:r>
              <a:rPr lang="en-US" altLang="zh-CN" dirty="0"/>
              <a:t>Config Client</a:t>
            </a:r>
          </a:p>
          <a:p>
            <a:pPr lvl="1"/>
            <a:r>
              <a:rPr lang="zh-CN" altLang="en-US" dirty="0"/>
              <a:t>自动刷新</a:t>
            </a:r>
            <a:endParaRPr lang="en-US" altLang="zh-CN" dirty="0"/>
          </a:p>
          <a:p>
            <a:pPr lvl="1"/>
            <a:r>
              <a:rPr lang="en-US" altLang="zh-CN" dirty="0"/>
              <a:t>Spring Cloud Bus -</a:t>
            </a:r>
            <a:r>
              <a:rPr lang="en-US" altLang="zh-CN" dirty="0" err="1"/>
              <a:t>MQ</a:t>
            </a:r>
            <a:endParaRPr lang="en-US" altLang="zh-CN" dirty="0"/>
          </a:p>
          <a:p>
            <a:r>
              <a:rPr lang="en-US" altLang="zh-CN" dirty="0" err="1"/>
              <a:t>Zuul</a:t>
            </a:r>
            <a:r>
              <a:rPr lang="en-US" altLang="zh-CN" dirty="0"/>
              <a:t> </a:t>
            </a:r>
            <a:r>
              <a:rPr lang="zh-CN" altLang="en-US" dirty="0"/>
              <a:t>网关</a:t>
            </a:r>
            <a:endParaRPr lang="en-US" altLang="zh-CN" dirty="0"/>
          </a:p>
          <a:p>
            <a:pPr lvl="1"/>
            <a:r>
              <a:rPr lang="zh-CN" altLang="en-US" dirty="0"/>
              <a:t>动态路由</a:t>
            </a:r>
            <a:endParaRPr lang="en-US" altLang="zh-CN" dirty="0"/>
          </a:p>
          <a:p>
            <a:pPr lvl="1"/>
            <a:r>
              <a:rPr lang="zh-CN" altLang="en-US" dirty="0"/>
              <a:t>异常网关通用处理</a:t>
            </a:r>
            <a:endParaRPr lang="en-US" altLang="zh-CN" dirty="0"/>
          </a:p>
          <a:p>
            <a:pPr lvl="1"/>
            <a:r>
              <a:rPr lang="zh-CN" altLang="en-US" dirty="0"/>
              <a:t>验证与安全</a:t>
            </a:r>
            <a:endParaRPr lang="en-US" altLang="zh-CN" dirty="0"/>
          </a:p>
          <a:p>
            <a:r>
              <a:rPr lang="en-US" altLang="zh-CN" dirty="0" err="1"/>
              <a:t>Hystrix</a:t>
            </a:r>
            <a:endParaRPr lang="en-US" altLang="zh-CN" dirty="0"/>
          </a:p>
          <a:p>
            <a:pPr lvl="1"/>
            <a:r>
              <a:rPr lang="zh-CN" altLang="en-US" dirty="0"/>
              <a:t>熔断机制</a:t>
            </a:r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523874A5-DC78-4613-AD1C-B3F5FE17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B70A2F-9E77-4BFF-B7A0-B5537385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 Eureka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04A0D5-C52C-44C6-946D-CD60D4A0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450"/>
            <a:ext cx="9404723" cy="475695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Netflix Eureka</a:t>
            </a:r>
            <a:r>
              <a:rPr lang="zh-CN" altLang="en-US" dirty="0"/>
              <a:t>做了二次封装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两个组件组成：</a:t>
            </a:r>
            <a:endParaRPr lang="en-US" altLang="zh-CN" dirty="0"/>
          </a:p>
          <a:p>
            <a:pPr lvl="1"/>
            <a:r>
              <a:rPr lang="en-US" altLang="zh-CN" dirty="0"/>
              <a:t>Eureka Server:</a:t>
            </a:r>
            <a:r>
              <a:rPr lang="zh-CN" altLang="en-US" dirty="0"/>
              <a:t>注册中心</a:t>
            </a:r>
            <a:endParaRPr lang="en-US" altLang="zh-CN" dirty="0"/>
          </a:p>
          <a:p>
            <a:pPr lvl="2"/>
            <a:r>
              <a:rPr lang="zh-CN" altLang="en-US" dirty="0"/>
              <a:t>官方地址：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cloud.spring.io</a:t>
            </a:r>
            <a:r>
              <a:rPr lang="en-US" altLang="zh-CN" dirty="0">
                <a:hlinkClick r:id="rId3"/>
              </a:rPr>
              <a:t>/spring-cloud-static/</a:t>
            </a:r>
            <a:r>
              <a:rPr lang="en-US" altLang="zh-CN" dirty="0" err="1">
                <a:hlinkClick r:id="rId3"/>
              </a:rPr>
              <a:t>Finchley.SR2</a:t>
            </a:r>
            <a:r>
              <a:rPr lang="en-US" altLang="zh-CN" dirty="0">
                <a:hlinkClick r:id="rId3"/>
              </a:rPr>
              <a:t>/single/</a:t>
            </a:r>
            <a:r>
              <a:rPr lang="en-US" altLang="zh-CN" dirty="0" err="1">
                <a:hlinkClick r:id="rId3"/>
              </a:rPr>
              <a:t>spring-cloud.html#spring-cloud-eureka-server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Eureka Client:</a:t>
            </a:r>
            <a:r>
              <a:rPr lang="zh-CN" altLang="en-US" dirty="0"/>
              <a:t>服务注册</a:t>
            </a:r>
            <a:endParaRPr lang="en-US" altLang="zh-CN" dirty="0"/>
          </a:p>
          <a:p>
            <a:pPr lvl="2"/>
            <a:r>
              <a:rPr lang="zh-CN" altLang="en-US" dirty="0"/>
              <a:t>官方地址：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cloud.spring.io</a:t>
            </a:r>
            <a:r>
              <a:rPr lang="en-US" altLang="zh-CN" dirty="0">
                <a:hlinkClick r:id="rId4"/>
              </a:rPr>
              <a:t>/spring-cloud-static/</a:t>
            </a:r>
            <a:r>
              <a:rPr lang="en-US" altLang="zh-CN" dirty="0" err="1">
                <a:hlinkClick r:id="rId4"/>
              </a:rPr>
              <a:t>Finchley.SR2</a:t>
            </a:r>
            <a:r>
              <a:rPr lang="en-US" altLang="zh-CN" dirty="0">
                <a:hlinkClick r:id="rId4"/>
              </a:rPr>
              <a:t>/single/spring-cloud.html#_</a:t>
            </a:r>
            <a:r>
              <a:rPr lang="en-US" altLang="zh-CN" dirty="0" err="1">
                <a:hlinkClick r:id="rId4"/>
              </a:rPr>
              <a:t>service_discovery_eureka_clients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Eureka</a:t>
            </a:r>
            <a:r>
              <a:rPr lang="zh-CN" altLang="en-US" dirty="0"/>
              <a:t>高可用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9E32AC-9F36-4627-AF08-B99B6A05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0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ED8D5C-C8FC-4855-95AB-5A542DF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客户端发现和服务端发现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7429A7-B479-4B1F-B35B-2516CC8A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客户端发现</a:t>
            </a:r>
            <a:endParaRPr lang="en-US" altLang="zh-CN" dirty="0"/>
          </a:p>
          <a:p>
            <a:pPr lvl="1"/>
            <a:r>
              <a:rPr lang="en-US" altLang="zh-CN" dirty="0"/>
              <a:t>Spring eureka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服务端发现</a:t>
            </a:r>
            <a:endParaRPr lang="en-US" altLang="zh-CN" dirty="0"/>
          </a:p>
          <a:p>
            <a:pPr lvl="1"/>
            <a:r>
              <a:rPr lang="en-US" altLang="zh-CN" dirty="0"/>
              <a:t>Nginx</a:t>
            </a:r>
          </a:p>
          <a:p>
            <a:pPr lvl="1"/>
            <a:r>
              <a:rPr lang="en-US" altLang="zh-CN" dirty="0"/>
              <a:t>Zookeeper</a:t>
            </a:r>
          </a:p>
          <a:p>
            <a:pPr lvl="1"/>
            <a:r>
              <a:rPr lang="en-US" altLang="zh-CN" dirty="0" err="1"/>
              <a:t>kubernetes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0711CE1-419F-45A3-ACF4-3FF79C01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ED8D5C-C8FC-4855-95AB-5A542DF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服务间调用的三种方式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7429A7-B479-4B1F-B35B-2516CC8A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2278"/>
            <a:ext cx="8946541" cy="4195481"/>
          </a:xfrm>
        </p:spPr>
        <p:txBody>
          <a:bodyPr/>
          <a:lstStyle/>
          <a:p>
            <a:r>
              <a:rPr lang="en-US" altLang="zh-CN" dirty="0" err="1"/>
              <a:t>RestTemplate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LoadBalancer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Ribbion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cloud.spring.io</a:t>
            </a:r>
            <a:r>
              <a:rPr lang="en-US" altLang="zh-CN" dirty="0">
                <a:hlinkClick r:id="rId2"/>
              </a:rPr>
              <a:t>/spring-cloud-static/</a:t>
            </a:r>
            <a:r>
              <a:rPr lang="en-US" altLang="zh-CN" dirty="0" err="1">
                <a:hlinkClick r:id="rId2"/>
              </a:rPr>
              <a:t>Finchley.SR2</a:t>
            </a:r>
            <a:r>
              <a:rPr lang="en-US" altLang="zh-CN" dirty="0">
                <a:hlinkClick r:id="rId2"/>
              </a:rPr>
              <a:t>/single/</a:t>
            </a:r>
            <a:r>
              <a:rPr lang="en-US" altLang="zh-CN" dirty="0" err="1">
                <a:hlinkClick r:id="rId2"/>
              </a:rPr>
              <a:t>spring-cloud.html#spring-cloud-ribbon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0711CE1-419F-45A3-ACF4-3FF79C01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8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82004E-C85C-4913-BFB0-975067A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直接使用 </a:t>
            </a:r>
            <a:r>
              <a:rPr lang="en-US" altLang="zh-CN" dirty="0" err="1"/>
              <a:t>RestTemplate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E308483-F1AC-41BD-A136-09616639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4160"/>
            <a:ext cx="8946541" cy="471423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请求地址固定了</a:t>
            </a:r>
            <a:endParaRPr lang="en-US" altLang="zh-CN" dirty="0"/>
          </a:p>
          <a:p>
            <a:pPr lvl="1"/>
            <a:r>
              <a:rPr lang="zh-CN" altLang="en-US" dirty="0"/>
              <a:t>集群环境无法使用</a:t>
            </a:r>
            <a:endParaRPr lang="en-US" altLang="zh-CN" dirty="0"/>
          </a:p>
          <a:p>
            <a:pPr lvl="1"/>
            <a:r>
              <a:rPr lang="zh-CN" altLang="en-US" dirty="0"/>
              <a:t>无法做负载均衡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FDDC9EA-6748-4B49-8761-4A13E59E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19</a:t>
            </a:fld>
            <a:endParaRPr lang="zh-CN" altLang="en-US"/>
          </a:p>
        </p:txBody>
      </p:sp>
      <p:pic>
        <p:nvPicPr>
          <p:cNvPr id="8" name="内容占位符 3">
            <a:extLst>
              <a:ext uri="{FF2B5EF4-FFF2-40B4-BE49-F238E27FC236}">
                <a16:creationId xmlns="" xmlns:a16="http://schemas.microsoft.com/office/drawing/2014/main" id="{02D7A9B9-EF34-48C7-A095-3708F802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6" y="1853248"/>
            <a:ext cx="9376793" cy="25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微服务：一种架构风格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BA47F1-6CF0-476F-BAD0-94196B41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一系列微小的服务共同组成</a:t>
            </a:r>
            <a:endParaRPr lang="en-US" altLang="zh-CN" dirty="0"/>
          </a:p>
          <a:p>
            <a:r>
              <a:rPr lang="zh-CN" altLang="en-US" dirty="0"/>
              <a:t>运行在自己的进程里</a:t>
            </a:r>
            <a:endParaRPr lang="en-US" altLang="zh-CN" dirty="0"/>
          </a:p>
          <a:p>
            <a:r>
              <a:rPr lang="zh-CN" altLang="en-US" dirty="0"/>
              <a:t>每个服务为独立的业务开发</a:t>
            </a:r>
            <a:endParaRPr lang="en-US" altLang="zh-CN" dirty="0"/>
          </a:p>
          <a:p>
            <a:r>
              <a:rPr lang="zh-CN" altLang="en-US" dirty="0"/>
              <a:t>独立部署</a:t>
            </a:r>
            <a:endParaRPr lang="en-US" altLang="zh-CN" dirty="0"/>
          </a:p>
          <a:p>
            <a:r>
              <a:rPr lang="zh-CN" altLang="en-US" dirty="0"/>
              <a:t>分布式管理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76ABEC-E92B-4715-8E12-679A26A4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2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82004E-C85C-4913-BFB0-975067A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LoadBalancerClient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E308483-F1AC-41BD-A136-09616639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4160"/>
            <a:ext cx="8946541" cy="471423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复杂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FDDC9EA-6748-4B49-8761-4A13E59E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68A29F2-9C17-456D-A62A-1A43DD8C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5440"/>
            <a:ext cx="8844280" cy="32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82004E-C85C-4913-BFB0-975067A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Ribbion</a:t>
            </a:r>
            <a:r>
              <a:rPr lang="en-US" altLang="zh-CN" dirty="0"/>
              <a:t>-</a:t>
            </a:r>
            <a:r>
              <a:rPr lang="zh-CN" altLang="en-US" dirty="0"/>
              <a:t>客户端负载均衡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F68BA359-7FCC-4043-BDE2-6B85B94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480"/>
            <a:ext cx="8946541" cy="494791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FDDC9EA-6748-4B49-8761-4A13E59E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2896FBF-27C8-40A1-A52F-2A7BCB94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1" y="2332892"/>
            <a:ext cx="10244433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135A03-CC79-4982-8B11-8072253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CD802-C85B-4151-AC52-F323EE9D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客户端负载均衡器：</a:t>
            </a:r>
            <a:r>
              <a:rPr lang="en-US" altLang="zh-CN" dirty="0" err="1"/>
              <a:t>Ribbion</a:t>
            </a:r>
            <a:endParaRPr lang="en-US" altLang="zh-CN" dirty="0"/>
          </a:p>
          <a:p>
            <a:pPr lvl="1"/>
            <a:r>
              <a:rPr lang="en-US" altLang="zh-CN" dirty="0" err="1"/>
              <a:t>RestTemplate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Feign</a:t>
            </a:r>
          </a:p>
          <a:p>
            <a:pPr lvl="2"/>
            <a:r>
              <a:rPr lang="zh-CN" altLang="en-US" dirty="0"/>
              <a:t>声明式</a:t>
            </a:r>
            <a:r>
              <a:rPr lang="en-US" altLang="zh-CN" dirty="0"/>
              <a:t>Rest</a:t>
            </a:r>
            <a:r>
              <a:rPr lang="zh-CN" altLang="en-US" dirty="0"/>
              <a:t>客户端</a:t>
            </a:r>
            <a:r>
              <a:rPr lang="en-US" altLang="zh-CN" dirty="0"/>
              <a:t>(</a:t>
            </a:r>
            <a:r>
              <a:rPr lang="zh-CN" altLang="en-US" dirty="0"/>
              <a:t>伪</a:t>
            </a:r>
            <a:r>
              <a:rPr lang="en-US" altLang="zh-CN" dirty="0"/>
              <a:t>RPC)</a:t>
            </a:r>
          </a:p>
          <a:p>
            <a:pPr lvl="2"/>
            <a:r>
              <a:rPr lang="zh-CN" altLang="en-US" dirty="0"/>
              <a:t>采用了基于接口的注解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cloud.spring.io</a:t>
            </a:r>
            <a:r>
              <a:rPr lang="en-US" altLang="zh-CN" dirty="0">
                <a:hlinkClick r:id="rId2"/>
              </a:rPr>
              <a:t>/spring-cloud-static/</a:t>
            </a:r>
            <a:r>
              <a:rPr lang="en-US" altLang="zh-CN" dirty="0" err="1">
                <a:hlinkClick r:id="rId2"/>
              </a:rPr>
              <a:t>Finchley.SR2</a:t>
            </a:r>
            <a:r>
              <a:rPr lang="en-US" altLang="zh-CN" dirty="0">
                <a:hlinkClick r:id="rId2"/>
              </a:rPr>
              <a:t>/single/</a:t>
            </a:r>
            <a:r>
              <a:rPr lang="en-US" altLang="zh-CN" dirty="0" err="1">
                <a:hlinkClick r:id="rId2"/>
              </a:rPr>
              <a:t>spring-cloud.html#spring-cloud-feign</a:t>
            </a:r>
            <a:endParaRPr lang="en-US" altLang="zh-CN" dirty="0"/>
          </a:p>
          <a:p>
            <a:pPr lvl="1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14673B3-DED9-418E-A654-A693F72B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0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多模块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6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 </a:t>
            </a:r>
            <a:r>
              <a:rPr lang="zh-CN" altLang="en-US" dirty="0"/>
              <a:t>同步 </a:t>
            </a:r>
            <a:r>
              <a:rPr lang="en-US" altLang="zh-CN" dirty="0"/>
              <a:t>or </a:t>
            </a:r>
            <a:r>
              <a:rPr lang="zh-CN" altLang="en-US" dirty="0"/>
              <a:t>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MQ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Docker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从系统环境开始，自底至上打包应用</a:t>
            </a:r>
            <a:endParaRPr lang="en-US" altLang="zh-CN" dirty="0"/>
          </a:p>
          <a:p>
            <a:pPr lvl="1"/>
            <a:r>
              <a:rPr lang="zh-CN" altLang="en-US" dirty="0"/>
              <a:t>轻量级，对资源的有效隔离和管理</a:t>
            </a:r>
            <a:endParaRPr lang="en-US" altLang="zh-CN" dirty="0"/>
          </a:p>
          <a:p>
            <a:pPr lvl="1"/>
            <a:r>
              <a:rPr lang="zh-CN" altLang="en-US" dirty="0"/>
              <a:t>可复用，版本化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F2212ED-6DD6-4CBD-984E-A0E2ACE4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2193459"/>
            <a:ext cx="4446587" cy="39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2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统一配置中心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不方便维护</a:t>
            </a:r>
            <a:endParaRPr lang="en-US" altLang="zh-CN" dirty="0"/>
          </a:p>
          <a:p>
            <a:r>
              <a:rPr lang="zh-CN" altLang="en-US" dirty="0"/>
              <a:t>配置内容安全与权限</a:t>
            </a:r>
            <a:endParaRPr lang="en-US" altLang="zh-CN" dirty="0"/>
          </a:p>
          <a:p>
            <a:r>
              <a:rPr lang="zh-CN" altLang="en-US" dirty="0"/>
              <a:t>修改配置项需要重启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统一配置中心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0608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Spring Cloud Config Server</a:t>
            </a:r>
          </a:p>
          <a:p>
            <a:pPr lvl="1"/>
            <a:r>
              <a:rPr lang="zh-CN" altLang="en-US" dirty="0"/>
              <a:t>官方地址：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cloud.spring.io</a:t>
            </a:r>
            <a:r>
              <a:rPr lang="en-US" altLang="zh-CN" dirty="0">
                <a:hlinkClick r:id="rId3"/>
              </a:rPr>
              <a:t>/spring-cloud-static/</a:t>
            </a:r>
            <a:r>
              <a:rPr lang="en-US" altLang="zh-CN" dirty="0" err="1">
                <a:hlinkClick r:id="rId3"/>
              </a:rPr>
              <a:t>Finchley.SR2</a:t>
            </a:r>
            <a:r>
              <a:rPr lang="en-US" altLang="zh-CN" dirty="0">
                <a:hlinkClick r:id="rId3"/>
              </a:rPr>
              <a:t>/single/spring-cloud.html#_</a:t>
            </a:r>
            <a:r>
              <a:rPr lang="en-US" altLang="zh-CN" dirty="0" err="1">
                <a:hlinkClick r:id="rId3"/>
              </a:rPr>
              <a:t>spring_cloud_config_server</a:t>
            </a:r>
            <a:endParaRPr lang="en-US" altLang="zh-CN" dirty="0"/>
          </a:p>
          <a:p>
            <a:r>
              <a:rPr lang="en-US" altLang="zh-CN" dirty="0"/>
              <a:t>Spring Cloud Config Client</a:t>
            </a:r>
          </a:p>
          <a:p>
            <a:pPr lvl="1"/>
            <a:r>
              <a:rPr lang="zh-CN" altLang="en-US" dirty="0"/>
              <a:t>官方地址：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cloud.spring.io</a:t>
            </a:r>
            <a:r>
              <a:rPr lang="en-US" altLang="zh-CN" dirty="0">
                <a:hlinkClick r:id="rId4"/>
              </a:rPr>
              <a:t>/spring-cloud-static/</a:t>
            </a:r>
            <a:r>
              <a:rPr lang="en-US" altLang="zh-CN" dirty="0" err="1">
                <a:hlinkClick r:id="rId4"/>
              </a:rPr>
              <a:t>Finchley.SR2</a:t>
            </a:r>
            <a:r>
              <a:rPr lang="en-US" altLang="zh-CN" dirty="0">
                <a:hlinkClick r:id="rId4"/>
              </a:rPr>
              <a:t>/single/spring-cloud.html#_</a:t>
            </a:r>
            <a:r>
              <a:rPr lang="en-US" altLang="zh-CN" dirty="0" err="1">
                <a:hlinkClick r:id="rId4"/>
              </a:rPr>
              <a:t>spring_cloud_config_client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Spring Cloud Config </a:t>
            </a:r>
            <a:r>
              <a:rPr lang="zh-CN" altLang="en-US" dirty="0"/>
              <a:t>高可用配置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Cloud Bus </a:t>
            </a:r>
            <a:r>
              <a:rPr lang="zh-CN" altLang="en-US" dirty="0"/>
              <a:t>自动刷新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 err="1"/>
              <a:t>WebHooks</a:t>
            </a:r>
            <a:r>
              <a:rPr lang="zh-CN" altLang="en-US" dirty="0"/>
              <a:t>实现动态更新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3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服务网关和</a:t>
            </a:r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98638"/>
            <a:ext cx="8946541" cy="41954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8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服务网关的重要性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dirty="0"/>
              <a:t>稳定性，高可用</a:t>
            </a:r>
            <a:endParaRPr lang="en-US" altLang="zh-CN" dirty="0"/>
          </a:p>
          <a:p>
            <a:r>
              <a:rPr lang="zh-CN" altLang="en-US" dirty="0"/>
              <a:t>性能、并发性</a:t>
            </a:r>
            <a:endParaRPr lang="en-US" altLang="zh-CN" dirty="0"/>
          </a:p>
          <a:p>
            <a:r>
              <a:rPr lang="zh-CN" altLang="en-US" dirty="0"/>
              <a:t>安全性</a:t>
            </a:r>
            <a:endParaRPr lang="en-US" altLang="zh-CN" dirty="0"/>
          </a:p>
          <a:p>
            <a:r>
              <a:rPr lang="zh-CN" altLang="en-US" dirty="0"/>
              <a:t>扩展性</a:t>
            </a:r>
            <a:endParaRPr lang="en-US" altLang="zh-CN" dirty="0"/>
          </a:p>
          <a:p>
            <a:r>
              <a:rPr lang="zh-CN" altLang="en-US" dirty="0"/>
              <a:t>动态路由</a:t>
            </a:r>
            <a:endParaRPr lang="en-US" altLang="zh-CN" dirty="0"/>
          </a:p>
          <a:p>
            <a:r>
              <a:rPr lang="zh-CN" altLang="en-US" dirty="0"/>
              <a:t>限流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之前使用的技术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Nginx + Lua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3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2865"/>
            <a:ext cx="10178322" cy="1492132"/>
          </a:xfrm>
        </p:spPr>
        <p:txBody>
          <a:bodyPr/>
          <a:lstStyle/>
          <a:p>
            <a:r>
              <a:rPr lang="en-US" altLang="zh-CN" dirty="0" err="1"/>
              <a:t>Zuul</a:t>
            </a:r>
            <a:r>
              <a:rPr lang="zh-CN" altLang="en-US" dirty="0"/>
              <a:t>的架构图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BD5A9E2-A6F5-46C6-9619-50D5574E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158931"/>
            <a:ext cx="7865887" cy="558434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8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架构演进</a:t>
            </a:r>
            <a:endParaRPr 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E081593B-B338-4216-93DA-AC5DB88A2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687" y="2711450"/>
            <a:ext cx="8791575" cy="27432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245454-E9F0-4844-9BFB-902BA7C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雪崩效应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2B5981-7D03-4918-8D6C-FE5FC1F77632}"/>
              </a:ext>
            </a:extLst>
          </p:cNvPr>
          <p:cNvSpPr/>
          <p:nvPr/>
        </p:nvSpPr>
        <p:spPr>
          <a:xfrm>
            <a:off x="2125362" y="3101546"/>
            <a:ext cx="1668162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4F07D20-72CC-4FFB-A3A3-6072AEF118CF}"/>
              </a:ext>
            </a:extLst>
          </p:cNvPr>
          <p:cNvSpPr/>
          <p:nvPr/>
        </p:nvSpPr>
        <p:spPr>
          <a:xfrm>
            <a:off x="4950941" y="3143683"/>
            <a:ext cx="1668162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0DD59A7-E9C7-48C6-89DD-EC1C01828DBC}"/>
              </a:ext>
            </a:extLst>
          </p:cNvPr>
          <p:cNvSpPr/>
          <p:nvPr/>
        </p:nvSpPr>
        <p:spPr>
          <a:xfrm>
            <a:off x="7776520" y="3143683"/>
            <a:ext cx="1668162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="" xmlns:a16="http://schemas.microsoft.com/office/drawing/2014/main" id="{583A449D-BB01-4E15-9F44-F7CE75B2EB6A}"/>
              </a:ext>
            </a:extLst>
          </p:cNvPr>
          <p:cNvSpPr/>
          <p:nvPr/>
        </p:nvSpPr>
        <p:spPr>
          <a:xfrm>
            <a:off x="3793524" y="3429000"/>
            <a:ext cx="1157417" cy="35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B2B26845-E2DD-45E2-8691-2B99915B5609}"/>
              </a:ext>
            </a:extLst>
          </p:cNvPr>
          <p:cNvSpPr/>
          <p:nvPr/>
        </p:nvSpPr>
        <p:spPr>
          <a:xfrm>
            <a:off x="6619103" y="3540211"/>
            <a:ext cx="1157417" cy="35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="" xmlns:a16="http://schemas.microsoft.com/office/drawing/2014/main" id="{3F6C2458-85E2-4D95-9879-F32435EFCE63}"/>
              </a:ext>
            </a:extLst>
          </p:cNvPr>
          <p:cNvSpPr/>
          <p:nvPr/>
        </p:nvSpPr>
        <p:spPr>
          <a:xfrm>
            <a:off x="4060782" y="3101546"/>
            <a:ext cx="552408" cy="11193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乘号 13">
            <a:extLst>
              <a:ext uri="{FF2B5EF4-FFF2-40B4-BE49-F238E27FC236}">
                <a16:creationId xmlns="" xmlns:a16="http://schemas.microsoft.com/office/drawing/2014/main" id="{D9343B25-8C41-4258-AE26-7F6982855B2B}"/>
              </a:ext>
            </a:extLst>
          </p:cNvPr>
          <p:cNvSpPr/>
          <p:nvPr/>
        </p:nvSpPr>
        <p:spPr>
          <a:xfrm>
            <a:off x="6917253" y="3118970"/>
            <a:ext cx="552408" cy="11193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15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雪崩效应解决方案</a:t>
            </a:r>
            <a:r>
              <a:rPr lang="en-US" altLang="zh-CN" dirty="0"/>
              <a:t>-</a:t>
            </a:r>
            <a:r>
              <a:rPr lang="en-US" altLang="zh-CN" dirty="0" err="1"/>
              <a:t>Hystrix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服务降级</a:t>
            </a:r>
            <a:endParaRPr lang="en-US" altLang="zh-CN" b="1" dirty="0"/>
          </a:p>
          <a:p>
            <a:pPr lvl="1"/>
            <a:r>
              <a:rPr lang="zh-CN" altLang="en-US" b="1" dirty="0"/>
              <a:t>优先核心服务</a:t>
            </a:r>
            <a:endParaRPr lang="en-US" altLang="zh-CN" b="1" dirty="0"/>
          </a:p>
          <a:p>
            <a:pPr lvl="1"/>
            <a:r>
              <a:rPr lang="zh-CN" altLang="en-US" b="1" dirty="0"/>
              <a:t>非核心服务弱化 广告、小视频</a:t>
            </a:r>
            <a:r>
              <a:rPr lang="en-US" altLang="zh-CN" b="1" dirty="0"/>
              <a:t>…</a:t>
            </a:r>
          </a:p>
          <a:p>
            <a:r>
              <a:rPr lang="zh-CN" altLang="en-US" b="1" dirty="0"/>
              <a:t>依赖隔离</a:t>
            </a:r>
            <a:endParaRPr lang="en-US" altLang="zh-CN" b="1" dirty="0"/>
          </a:p>
          <a:p>
            <a:r>
              <a:rPr lang="zh-CN" altLang="en-US" b="1" dirty="0"/>
              <a:t>服务熔断</a:t>
            </a:r>
            <a:endParaRPr lang="en-US" altLang="zh-CN" b="1" dirty="0"/>
          </a:p>
          <a:p>
            <a:pPr lvl="1"/>
            <a:r>
              <a:rPr lang="zh-CN" altLang="en-US" b="1" dirty="0"/>
              <a:t>网络提示：太拥挤了，请稍后再试！</a:t>
            </a:r>
            <a:endParaRPr lang="en-US" altLang="zh-CN" b="1" dirty="0"/>
          </a:p>
          <a:p>
            <a:r>
              <a:rPr lang="zh-CN" altLang="en-US" b="1" dirty="0"/>
              <a:t>监控</a:t>
            </a:r>
            <a:r>
              <a:rPr lang="en-US" altLang="zh-CN" b="1" dirty="0"/>
              <a:t>(</a:t>
            </a:r>
            <a:r>
              <a:rPr lang="en-US" altLang="zh-CN" b="1" dirty="0" err="1"/>
              <a:t>Hystrix</a:t>
            </a:r>
            <a:r>
              <a:rPr lang="en-US" altLang="zh-CN" b="1" dirty="0"/>
              <a:t> Dashboard)</a:t>
            </a:r>
          </a:p>
          <a:p>
            <a:pPr lvl="1"/>
            <a:endParaRPr lang="zh-CN" alt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31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6DB37C-B3F1-4E4C-B417-9ECDFAD2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07" y="3429000"/>
            <a:ext cx="3702908" cy="16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5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3CD984-F8FA-4B18-B897-AB8D552D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还没完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B08895-0221-4D5B-9220-5330D1D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待续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841F99-38D7-43A6-A7E4-5DD1703F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43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有问题？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6D7AE88-98B4-423E-9A79-5959625F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架构演进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9EAB0758-53B1-42D3-989D-DC814B4D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5776"/>
            <a:ext cx="9404723" cy="46426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单一应用架构</a:t>
            </a:r>
          </a:p>
          <a:p>
            <a:pPr lvl="1"/>
            <a:r>
              <a:rPr lang="zh-CN" altLang="en-US" dirty="0"/>
              <a:t>当网站流量很小时，只需一个应用，将所有功能都部署在一起，以减少部署节点和成本。此时，用于简化增删改查工作量的数据访问框架</a:t>
            </a:r>
            <a:r>
              <a:rPr lang="en-US" altLang="zh-CN" dirty="0"/>
              <a:t>(</a:t>
            </a:r>
            <a:r>
              <a:rPr lang="en-US" altLang="zh-CN" dirty="0" err="1"/>
              <a:t>ORM</a:t>
            </a:r>
            <a:r>
              <a:rPr lang="en-US" altLang="zh-CN" dirty="0"/>
              <a:t>)</a:t>
            </a:r>
            <a:r>
              <a:rPr lang="zh-CN" altLang="en-US" dirty="0"/>
              <a:t>是关键。</a:t>
            </a:r>
          </a:p>
          <a:p>
            <a:r>
              <a:rPr lang="zh-CN" altLang="en-US" b="1" dirty="0"/>
              <a:t>垂直应用架构</a:t>
            </a:r>
          </a:p>
          <a:p>
            <a:pPr lvl="1"/>
            <a:r>
              <a:rPr lang="zh-CN" altLang="en-US" dirty="0"/>
              <a:t>当访问量逐渐增大，单一应用增加机器带来的加速度越来越小，将应用拆成互不相干的几个应用，以提升效率。此时，用于加速前端页面开发的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MVC</a:t>
            </a:r>
            <a:r>
              <a:rPr lang="en-US" altLang="zh-CN" dirty="0"/>
              <a:t>)</a:t>
            </a:r>
            <a:r>
              <a:rPr lang="zh-CN" altLang="en-US" dirty="0"/>
              <a:t>是关键。</a:t>
            </a:r>
          </a:p>
          <a:p>
            <a:r>
              <a:rPr lang="zh-CN" altLang="en-US" b="1" dirty="0"/>
              <a:t>分布式服务架构</a:t>
            </a:r>
          </a:p>
          <a:p>
            <a:pPr lvl="1"/>
            <a:r>
              <a:rPr lang="zh-CN" altLang="en-US" dirty="0"/>
              <a:t>当垂直应用越来越多，应用之间交互不可避免，将核心业务抽取出来，作为独立的服务，逐渐形成稳定的服务中心，使前端应用能更快速的响应多变的市场需求。此时，用于提高业务复用及整合的分布式服务框架</a:t>
            </a:r>
            <a:r>
              <a:rPr lang="en-US" altLang="zh-CN" dirty="0"/>
              <a:t>(RPC)</a:t>
            </a:r>
            <a:r>
              <a:rPr lang="zh-CN" altLang="en-US" dirty="0"/>
              <a:t>是关键。</a:t>
            </a:r>
          </a:p>
          <a:p>
            <a:r>
              <a:rPr lang="zh-CN" altLang="en-US" b="1" dirty="0"/>
              <a:t>流动计算架构</a:t>
            </a:r>
          </a:p>
          <a:p>
            <a:pPr lvl="1"/>
            <a:r>
              <a:rPr lang="zh-CN" altLang="en-US" dirty="0"/>
              <a:t>当服务越来越多，容量的评估，小服务资源的浪费等问题逐渐显现，此时需增加一个调度中心基于访问压力实时管理集群容量，提高集群利用率。此时，用于提高机器利用率的资源调度和治理中心</a:t>
            </a:r>
            <a:r>
              <a:rPr lang="en-US" altLang="zh-CN" dirty="0"/>
              <a:t>(SOA)</a:t>
            </a:r>
            <a:r>
              <a:rPr lang="zh-CN" altLang="en-US" dirty="0"/>
              <a:t>是关键。</a:t>
            </a:r>
          </a:p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BF080AC-EBEC-4719-A1B6-0AE8D5B8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786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久久养老系统目前架构</a:t>
            </a:r>
            <a:endParaRPr lang="zh-CN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="" xmlns:a16="http://schemas.microsoft.com/office/drawing/2014/main" id="{A252291E-F2FE-467C-9978-94681403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5</a:t>
            </a:fld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18513"/>
              </p:ext>
            </p:extLst>
          </p:nvPr>
        </p:nvGraphicFramePr>
        <p:xfrm>
          <a:off x="1043354" y="1031631"/>
          <a:ext cx="10550769" cy="570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Visio" r:id="rId4" imgW="7172241" imgH="9896527" progId="Visio.Drawing.15">
                  <p:embed/>
                </p:oleObj>
              </mc:Choice>
              <mc:Fallback>
                <p:oleObj name="Visio" r:id="rId4" imgW="7172241" imgH="989652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354" y="1031631"/>
                        <a:ext cx="10550769" cy="570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单体架构优缺点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9EAB0758-53B1-42D3-989D-DC814B4D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2322"/>
            <a:ext cx="9404723" cy="464262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容易测试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容易部署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开发效率低</a:t>
            </a:r>
            <a:endParaRPr lang="en-US" altLang="zh-CN" dirty="0"/>
          </a:p>
          <a:p>
            <a:r>
              <a:rPr lang="zh-CN" altLang="en-US" dirty="0"/>
              <a:t>代码维护难</a:t>
            </a:r>
            <a:endParaRPr lang="en-US" altLang="zh-CN" dirty="0"/>
          </a:p>
          <a:p>
            <a:r>
              <a:rPr lang="zh-CN" altLang="en-US" dirty="0"/>
              <a:t>构建时间久，一旦修改必须重新构建</a:t>
            </a:r>
            <a:endParaRPr lang="en-US" altLang="zh-CN" dirty="0"/>
          </a:p>
          <a:p>
            <a:r>
              <a:rPr lang="zh-CN" altLang="en-US" dirty="0"/>
              <a:t>稳定性不高，一个</a:t>
            </a:r>
            <a:r>
              <a:rPr lang="en-US" altLang="zh-CN" dirty="0"/>
              <a:t>Bug</a:t>
            </a:r>
            <a:r>
              <a:rPr lang="zh-CN" altLang="en-US" dirty="0"/>
              <a:t>可能导致整个系统宕机</a:t>
            </a:r>
            <a:endParaRPr lang="en-US" altLang="zh-CN" dirty="0"/>
          </a:p>
          <a:p>
            <a:r>
              <a:rPr lang="zh-CN" altLang="en-US" dirty="0"/>
              <a:t>扩展性不够，无法满足高并发业务需求；无法动态控制访问流量</a:t>
            </a:r>
            <a:r>
              <a:rPr lang="en-US" altLang="zh-CN" dirty="0"/>
              <a:t>(</a:t>
            </a:r>
            <a:r>
              <a:rPr lang="zh-CN" altLang="en-US" dirty="0"/>
              <a:t>例如：订单流量少，浏览流量多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B4CAB89-E7BE-420C-BA6A-1ECFA671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9EAB0758-53B1-42D3-989D-DC814B4D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2322"/>
            <a:ext cx="9404723" cy="4642623"/>
          </a:xfrm>
        </p:spPr>
        <p:txBody>
          <a:bodyPr>
            <a:normAutofit/>
          </a:bodyPr>
          <a:lstStyle/>
          <a:p>
            <a:r>
              <a:rPr lang="zh-CN" altLang="en-US" dirty="0"/>
              <a:t>支持应用程序和服务的开发，可以利用物理架构由多个自治的处理元素，不共享主内存，但通过网络发送消息合作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07B84E9-6137-476D-BFE2-105DC9BD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1A30F4-6616-4C5D-B060-D92DDC7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简单微服务架构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91A0FA69-F082-442A-9CDE-912E966A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617" y="1445360"/>
            <a:ext cx="9005104" cy="525445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051052-1D42-45C8-8EB9-F0279747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B70F0E-7934-40FD-9EC9-F6E2855B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久久养老系统系统分布式架构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="" xmlns:a16="http://schemas.microsoft.com/office/drawing/2014/main" id="{35C67FD4-D75E-49CD-8856-94626E14948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748715"/>
              </p:ext>
            </p:extLst>
          </p:nvPr>
        </p:nvGraphicFramePr>
        <p:xfrm>
          <a:off x="1711570" y="1301750"/>
          <a:ext cx="7995138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Visio" r:id="rId4" imgW="7581767" imgH="10713702" progId="Visio.Drawing.15">
                  <p:embed/>
                </p:oleObj>
              </mc:Choice>
              <mc:Fallback>
                <p:oleObj name="Visio" r:id="rId4" imgW="7581767" imgH="107137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1570" y="1301750"/>
                        <a:ext cx="7995138" cy="528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24B3366-E782-404E-86D4-2991B262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82237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1421</Words>
  <Application>Microsoft Office PowerPoint</Application>
  <PresentationFormat>自定义</PresentationFormat>
  <Paragraphs>380</Paragraphs>
  <Slides>33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徽章</vt:lpstr>
      <vt:lpstr>Visio</vt:lpstr>
      <vt:lpstr>架构培训</vt:lpstr>
      <vt:lpstr>微服务：一种架构风格</vt:lpstr>
      <vt:lpstr>架构演进</vt:lpstr>
      <vt:lpstr>架构演进</vt:lpstr>
      <vt:lpstr>久久养老系统目前架构</vt:lpstr>
      <vt:lpstr>单体架构优缺点</vt:lpstr>
      <vt:lpstr>分布式</vt:lpstr>
      <vt:lpstr>简单微服务架构</vt:lpstr>
      <vt:lpstr>久久养老系统系统分布式架构</vt:lpstr>
      <vt:lpstr>分布式、微服务、集群区别</vt:lpstr>
      <vt:lpstr>微服务和团队结构</vt:lpstr>
      <vt:lpstr>服务拆分方法论</vt:lpstr>
      <vt:lpstr>服务拆分方法论2</vt:lpstr>
      <vt:lpstr>课程目标</vt:lpstr>
      <vt:lpstr>Spring Cloud子项目</vt:lpstr>
      <vt:lpstr>Spring Cloud Eureka</vt:lpstr>
      <vt:lpstr>客户端发现和服务端发现</vt:lpstr>
      <vt:lpstr>服务间调用的三种方式</vt:lpstr>
      <vt:lpstr>直接使用 RestTemplate</vt:lpstr>
      <vt:lpstr>使用LoadBalancerClient</vt:lpstr>
      <vt:lpstr>Ribbion-客户端负载均衡</vt:lpstr>
      <vt:lpstr>应用间通信</vt:lpstr>
      <vt:lpstr>Spring Boot多模块</vt:lpstr>
      <vt:lpstr>Spring Boot 同步 or 异步</vt:lpstr>
      <vt:lpstr>统一配置中心</vt:lpstr>
      <vt:lpstr>统一配置中心</vt:lpstr>
      <vt:lpstr>服务网关和Zuul</vt:lpstr>
      <vt:lpstr>服务网关的重要性</vt:lpstr>
      <vt:lpstr>Zuul的架构图</vt:lpstr>
      <vt:lpstr>雪崩效应</vt:lpstr>
      <vt:lpstr>雪崩效应解决方案-Hystrix</vt:lpstr>
      <vt:lpstr>还没完</vt:lpstr>
      <vt:lpstr>有问题？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2018-11-24T02:10:02Z</dcterms:created>
  <dcterms:modified xsi:type="dcterms:W3CDTF">2018-11-28T00:52:11Z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