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charset="1" panose="00000500000000000000"/>
      <p:regular r:id="rId10"/>
    </p:embeddedFont>
    <p:embeddedFont>
      <p:font typeface="HK Grotesk Bold" charset="1" panose="00000800000000000000"/>
      <p:regular r:id="rId11"/>
    </p:embeddedFont>
    <p:embeddedFont>
      <p:font typeface="HK Grotesk Italics" charset="1" panose="00000500000000000000"/>
      <p:regular r:id="rId12"/>
    </p:embeddedFont>
    <p:embeddedFont>
      <p:font typeface="HK Grotesk Bold Italics" charset="1" panose="00000800000000000000"/>
      <p:regular r:id="rId13"/>
    </p:embeddedFont>
    <p:embeddedFont>
      <p:font typeface="HK Grotesk Light" charset="1" panose="00000400000000000000"/>
      <p:regular r:id="rId14"/>
    </p:embeddedFont>
    <p:embeddedFont>
      <p:font typeface="HK Grotesk Light Italics" charset="1" panose="00000400000000000000"/>
      <p:regular r:id="rId15"/>
    </p:embeddedFont>
    <p:embeddedFont>
      <p:font typeface="HK Grotesk Medium" charset="1" panose="00000600000000000000"/>
      <p:regular r:id="rId16"/>
    </p:embeddedFont>
    <p:embeddedFont>
      <p:font typeface="HK Grotesk Medium Italics" charset="1" panose="00000600000000000000"/>
      <p:regular r:id="rId17"/>
    </p:embeddedFont>
    <p:embeddedFont>
      <p:font typeface="HK Grotesk Semi-Bold" charset="1" panose="00000700000000000000"/>
      <p:regular r:id="rId18"/>
    </p:embeddedFont>
    <p:embeddedFont>
      <p:font typeface="HK Grotesk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1212"/>
        </a:solidFill>
      </p:bgPr>
    </p:bg>
    <p:spTree>
      <p:nvGrpSpPr>
        <p:cNvPr id="1" name=""/>
        <p:cNvGrpSpPr/>
        <p:nvPr/>
      </p:nvGrpSpPr>
      <p:grpSpPr>
        <a:xfrm>
          <a:off x="0" y="0"/>
          <a:ext cx="0" cy="0"/>
          <a:chOff x="0" y="0"/>
          <a:chExt cx="0" cy="0"/>
        </a:xfrm>
      </p:grpSpPr>
      <p:sp>
        <p:nvSpPr>
          <p:cNvPr name="AutoShape 2" id="2"/>
          <p:cNvSpPr/>
          <p:nvPr/>
        </p:nvSpPr>
        <p:spPr>
          <a:xfrm rot="0">
            <a:off x="0" y="0"/>
            <a:ext cx="7312451" cy="10556513"/>
          </a:xfrm>
          <a:prstGeom prst="rect">
            <a:avLst/>
          </a:prstGeom>
          <a:solidFill>
            <a:srgbClr val="FFFFFF"/>
          </a:solidFill>
        </p:spPr>
      </p:sp>
      <p:sp>
        <p:nvSpPr>
          <p:cNvPr name="Freeform 3" id="3"/>
          <p:cNvSpPr/>
          <p:nvPr/>
        </p:nvSpPr>
        <p:spPr>
          <a:xfrm flipH="false" flipV="false" rot="0">
            <a:off x="2040907" y="3652437"/>
            <a:ext cx="3230636" cy="2982126"/>
          </a:xfrm>
          <a:custGeom>
            <a:avLst/>
            <a:gdLst/>
            <a:ahLst/>
            <a:cxnLst/>
            <a:rect r="r" b="b" t="t" l="l"/>
            <a:pathLst>
              <a:path h="2982126" w="3230636">
                <a:moveTo>
                  <a:pt x="0" y="0"/>
                </a:moveTo>
                <a:lnTo>
                  <a:pt x="3230637" y="0"/>
                </a:lnTo>
                <a:lnTo>
                  <a:pt x="3230637" y="2982126"/>
                </a:lnTo>
                <a:lnTo>
                  <a:pt x="0" y="2982126"/>
                </a:lnTo>
                <a:lnTo>
                  <a:pt x="0" y="0"/>
                </a:lnTo>
                <a:close/>
              </a:path>
            </a:pathLst>
          </a:custGeom>
          <a:blipFill>
            <a:blip r:embed="rId2"/>
            <a:stretch>
              <a:fillRect l="0" t="0" r="0" b="0"/>
            </a:stretch>
          </a:blipFill>
        </p:spPr>
      </p:sp>
      <p:sp>
        <p:nvSpPr>
          <p:cNvPr name="TextBox 4" id="4"/>
          <p:cNvSpPr txBox="true"/>
          <p:nvPr/>
        </p:nvSpPr>
        <p:spPr>
          <a:xfrm rot="0">
            <a:off x="8322582" y="933767"/>
            <a:ext cx="7134236" cy="580363"/>
          </a:xfrm>
          <a:prstGeom prst="rect">
            <a:avLst/>
          </a:prstGeom>
        </p:spPr>
        <p:txBody>
          <a:bodyPr anchor="t" rtlCol="false" tIns="0" lIns="0" bIns="0" rIns="0">
            <a:spAutoFit/>
          </a:bodyPr>
          <a:lstStyle/>
          <a:p>
            <a:pPr>
              <a:lnSpc>
                <a:spcPts val="4760"/>
              </a:lnSpc>
            </a:pPr>
            <a:r>
              <a:rPr lang="en-US" sz="3400">
                <a:solidFill>
                  <a:srgbClr val="FFFFFF"/>
                </a:solidFill>
                <a:latin typeface="HK Grotesk Medium"/>
              </a:rPr>
              <a:t>MAHDI JENHANI</a:t>
            </a:r>
          </a:p>
        </p:txBody>
      </p:sp>
      <p:grpSp>
        <p:nvGrpSpPr>
          <p:cNvPr name="Group 5" id="5"/>
          <p:cNvGrpSpPr/>
          <p:nvPr/>
        </p:nvGrpSpPr>
        <p:grpSpPr>
          <a:xfrm rot="0">
            <a:off x="8322582" y="2671519"/>
            <a:ext cx="8936718" cy="6586781"/>
            <a:chOff x="0" y="0"/>
            <a:chExt cx="11915624" cy="8782375"/>
          </a:xfrm>
        </p:grpSpPr>
        <p:sp>
          <p:nvSpPr>
            <p:cNvPr name="TextBox 6" id="6"/>
            <p:cNvSpPr txBox="true"/>
            <p:nvPr/>
          </p:nvSpPr>
          <p:spPr>
            <a:xfrm rot="0">
              <a:off x="0" y="946150"/>
              <a:ext cx="11915624" cy="6864350"/>
            </a:xfrm>
            <a:prstGeom prst="rect">
              <a:avLst/>
            </a:prstGeom>
          </p:spPr>
          <p:txBody>
            <a:bodyPr anchor="t" rtlCol="false" tIns="0" lIns="0" bIns="0" rIns="0">
              <a:spAutoFit/>
            </a:bodyPr>
            <a:lstStyle/>
            <a:p>
              <a:pPr algn="ctr">
                <a:lnSpc>
                  <a:spcPts val="13125"/>
                </a:lnSpc>
              </a:pPr>
              <a:r>
                <a:rPr lang="en-US" sz="13125">
                  <a:solidFill>
                    <a:srgbClr val="67DB7D"/>
                  </a:solidFill>
                  <a:latin typeface="HK Grotesk Semi-Bold"/>
                </a:rPr>
                <a:t>MongoDB vs</a:t>
              </a:r>
            </a:p>
            <a:p>
              <a:pPr algn="ctr">
                <a:lnSpc>
                  <a:spcPts val="13125"/>
                </a:lnSpc>
              </a:pPr>
              <a:r>
                <a:rPr lang="en-US" sz="13125">
                  <a:solidFill>
                    <a:srgbClr val="67DB7D"/>
                  </a:solidFill>
                  <a:latin typeface="HK Grotesk Semi-Bold"/>
                </a:rPr>
                <a:t>MySQL</a:t>
              </a:r>
            </a:p>
          </p:txBody>
        </p:sp>
        <p:sp>
          <p:nvSpPr>
            <p:cNvPr name="TextBox 7" id="7"/>
            <p:cNvSpPr txBox="true"/>
            <p:nvPr/>
          </p:nvSpPr>
          <p:spPr>
            <a:xfrm rot="0">
              <a:off x="0" y="8203714"/>
              <a:ext cx="11915624" cy="578661"/>
            </a:xfrm>
            <a:prstGeom prst="rect">
              <a:avLst/>
            </a:prstGeom>
          </p:spPr>
          <p:txBody>
            <a:bodyPr anchor="t" rtlCol="false" tIns="0" lIns="0" bIns="0" rIns="0">
              <a:spAutoFit/>
            </a:bodyPr>
            <a:lstStyle/>
            <a:p>
              <a:pPr>
                <a:lnSpc>
                  <a:spcPts val="3640"/>
                </a:lnSpc>
              </a:pPr>
              <a:r>
                <a:rPr lang="en-US" sz="2600">
                  <a:solidFill>
                    <a:srgbClr val="FFFFFF"/>
                  </a:solidFill>
                  <a:latin typeface="HK Grotesk"/>
                </a:rPr>
                <a:t> </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22589" y="1649691"/>
            <a:ext cx="4342567" cy="1161996"/>
          </a:xfrm>
          <a:prstGeom prst="rect">
            <a:avLst/>
          </a:prstGeom>
        </p:spPr>
        <p:txBody>
          <a:bodyPr anchor="t" rtlCol="false" tIns="0" lIns="0" bIns="0" rIns="0">
            <a:spAutoFit/>
          </a:bodyPr>
          <a:lstStyle/>
          <a:p>
            <a:pPr>
              <a:lnSpc>
                <a:spcPts val="9120"/>
              </a:lnSpc>
            </a:pPr>
            <a:r>
              <a:rPr lang="en-US" sz="7600">
                <a:solidFill>
                  <a:srgbClr val="121212"/>
                </a:solidFill>
                <a:latin typeface="HK Grotesk Semi-Bold"/>
              </a:rPr>
              <a:t>Summary</a:t>
            </a:r>
          </a:p>
        </p:txBody>
      </p:sp>
      <p:grpSp>
        <p:nvGrpSpPr>
          <p:cNvPr name="Group 3" id="3"/>
          <p:cNvGrpSpPr/>
          <p:nvPr/>
        </p:nvGrpSpPr>
        <p:grpSpPr>
          <a:xfrm rot="0">
            <a:off x="6990406" y="1659216"/>
            <a:ext cx="9675006" cy="6968569"/>
            <a:chOff x="0" y="0"/>
            <a:chExt cx="3272780" cy="2357269"/>
          </a:xfrm>
        </p:grpSpPr>
        <p:sp>
          <p:nvSpPr>
            <p:cNvPr name="Freeform 4" id="4"/>
            <p:cNvSpPr/>
            <p:nvPr/>
          </p:nvSpPr>
          <p:spPr>
            <a:xfrm flipH="false" flipV="false" rot="0">
              <a:off x="0" y="0"/>
              <a:ext cx="3272780" cy="2357269"/>
            </a:xfrm>
            <a:custGeom>
              <a:avLst/>
              <a:gdLst/>
              <a:ahLst/>
              <a:cxnLst/>
              <a:rect r="r" b="b" t="t" l="l"/>
              <a:pathLst>
                <a:path h="2357269" w="3272780">
                  <a:moveTo>
                    <a:pt x="3148320" y="2357269"/>
                  </a:moveTo>
                  <a:lnTo>
                    <a:pt x="124460" y="2357269"/>
                  </a:lnTo>
                  <a:cubicBezTo>
                    <a:pt x="55880" y="2357269"/>
                    <a:pt x="0" y="2301389"/>
                    <a:pt x="0" y="2232809"/>
                  </a:cubicBezTo>
                  <a:lnTo>
                    <a:pt x="0" y="124460"/>
                  </a:lnTo>
                  <a:cubicBezTo>
                    <a:pt x="0" y="55880"/>
                    <a:pt x="55880" y="0"/>
                    <a:pt x="124460" y="0"/>
                  </a:cubicBezTo>
                  <a:lnTo>
                    <a:pt x="3148320" y="0"/>
                  </a:lnTo>
                  <a:cubicBezTo>
                    <a:pt x="3216900" y="0"/>
                    <a:pt x="3272780" y="55880"/>
                    <a:pt x="3272780" y="124460"/>
                  </a:cubicBezTo>
                  <a:lnTo>
                    <a:pt x="3272780" y="2232809"/>
                  </a:lnTo>
                  <a:cubicBezTo>
                    <a:pt x="3272780" y="2301389"/>
                    <a:pt x="3216900" y="2357269"/>
                    <a:pt x="3148320" y="2357269"/>
                  </a:cubicBezTo>
                  <a:close/>
                </a:path>
              </a:pathLst>
            </a:custGeom>
            <a:solidFill>
              <a:srgbClr val="FFFFFF"/>
            </a:solidFill>
          </p:spPr>
        </p:sp>
      </p:grpSp>
      <p:sp>
        <p:nvSpPr>
          <p:cNvPr name="TextBox 5" id="5"/>
          <p:cNvSpPr txBox="true"/>
          <p:nvPr/>
        </p:nvSpPr>
        <p:spPr>
          <a:xfrm rot="0">
            <a:off x="7862027" y="2402194"/>
            <a:ext cx="8366478" cy="514269"/>
          </a:xfrm>
          <a:prstGeom prst="rect">
            <a:avLst/>
          </a:prstGeom>
        </p:spPr>
        <p:txBody>
          <a:bodyPr anchor="t" rtlCol="false" tIns="0" lIns="0" bIns="0" rIns="0">
            <a:spAutoFit/>
          </a:bodyPr>
          <a:lstStyle/>
          <a:p>
            <a:pPr>
              <a:lnSpc>
                <a:spcPts val="4079"/>
              </a:lnSpc>
            </a:pPr>
            <a:r>
              <a:rPr lang="en-US" sz="3400">
                <a:solidFill>
                  <a:srgbClr val="121212"/>
                </a:solidFill>
                <a:latin typeface="HK Grotesk Semi-Bold"/>
              </a:rPr>
              <a:t>POINTS:</a:t>
            </a:r>
          </a:p>
        </p:txBody>
      </p:sp>
      <p:grpSp>
        <p:nvGrpSpPr>
          <p:cNvPr name="Group 6" id="6"/>
          <p:cNvGrpSpPr/>
          <p:nvPr/>
        </p:nvGrpSpPr>
        <p:grpSpPr>
          <a:xfrm rot="0">
            <a:off x="7862027" y="3573728"/>
            <a:ext cx="228600" cy="2286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8" id="8"/>
          <p:cNvGrpSpPr/>
          <p:nvPr/>
        </p:nvGrpSpPr>
        <p:grpSpPr>
          <a:xfrm rot="0">
            <a:off x="7862027" y="4358614"/>
            <a:ext cx="228600" cy="2286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10" id="10"/>
          <p:cNvGrpSpPr/>
          <p:nvPr/>
        </p:nvGrpSpPr>
        <p:grpSpPr>
          <a:xfrm rot="0">
            <a:off x="7862027" y="5143500"/>
            <a:ext cx="228600" cy="2286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12" id="12"/>
          <p:cNvGrpSpPr/>
          <p:nvPr/>
        </p:nvGrpSpPr>
        <p:grpSpPr>
          <a:xfrm rot="0">
            <a:off x="7862027" y="5928386"/>
            <a:ext cx="228600" cy="22860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14" id="14"/>
          <p:cNvSpPr txBox="true"/>
          <p:nvPr/>
        </p:nvSpPr>
        <p:spPr>
          <a:xfrm rot="0">
            <a:off x="8291392" y="3418843"/>
            <a:ext cx="7937113" cy="481222"/>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SQL vs NoSQL</a:t>
            </a:r>
          </a:p>
        </p:txBody>
      </p:sp>
      <p:sp>
        <p:nvSpPr>
          <p:cNvPr name="TextBox 15" id="15"/>
          <p:cNvSpPr txBox="true"/>
          <p:nvPr/>
        </p:nvSpPr>
        <p:spPr>
          <a:xfrm rot="0">
            <a:off x="8291392" y="4203728"/>
            <a:ext cx="7937113" cy="481222"/>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SQL Functionality</a:t>
            </a:r>
          </a:p>
        </p:txBody>
      </p:sp>
      <p:sp>
        <p:nvSpPr>
          <p:cNvPr name="TextBox 16" id="16"/>
          <p:cNvSpPr txBox="true"/>
          <p:nvPr/>
        </p:nvSpPr>
        <p:spPr>
          <a:xfrm rot="0">
            <a:off x="8291392" y="4988614"/>
            <a:ext cx="7937113" cy="481222"/>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NoSQL Functionality</a:t>
            </a:r>
          </a:p>
        </p:txBody>
      </p:sp>
      <p:sp>
        <p:nvSpPr>
          <p:cNvPr name="TextBox 17" id="17"/>
          <p:cNvSpPr txBox="true"/>
          <p:nvPr/>
        </p:nvSpPr>
        <p:spPr>
          <a:xfrm rot="0">
            <a:off x="8291392" y="5773500"/>
            <a:ext cx="7937113" cy="481222"/>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MongoDB vs SQL</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084767" cy="1856937"/>
            <a:chOff x="0" y="0"/>
            <a:chExt cx="16113022" cy="2475917"/>
          </a:xfrm>
        </p:grpSpPr>
        <p:sp>
          <p:nvSpPr>
            <p:cNvPr name="TextBox 3" id="3"/>
            <p:cNvSpPr txBox="true"/>
            <p:nvPr/>
          </p:nvSpPr>
          <p:spPr>
            <a:xfrm rot="0">
              <a:off x="0" y="-9525"/>
              <a:ext cx="16113022" cy="1343025"/>
            </a:xfrm>
            <a:prstGeom prst="rect">
              <a:avLst/>
            </a:prstGeom>
          </p:spPr>
          <p:txBody>
            <a:bodyPr anchor="t" rtlCol="false" tIns="0" lIns="0" bIns="0" rIns="0">
              <a:spAutoFit/>
            </a:bodyPr>
            <a:lstStyle/>
            <a:p>
              <a:pPr>
                <a:lnSpc>
                  <a:spcPts val="7919"/>
                </a:lnSpc>
              </a:pPr>
              <a:r>
                <a:rPr lang="en-US" sz="6599">
                  <a:solidFill>
                    <a:srgbClr val="121212"/>
                  </a:solidFill>
                  <a:latin typeface="HK Grotesk Semi-Bold"/>
                </a:rPr>
                <a:t>MongoDB vs SQL</a:t>
              </a:r>
            </a:p>
          </p:txBody>
        </p:sp>
        <p:sp>
          <p:nvSpPr>
            <p:cNvPr name="TextBox 4" id="4"/>
            <p:cNvSpPr txBox="true"/>
            <p:nvPr/>
          </p:nvSpPr>
          <p:spPr>
            <a:xfrm rot="0">
              <a:off x="0" y="1856792"/>
              <a:ext cx="16113022" cy="517525"/>
            </a:xfrm>
            <a:prstGeom prst="rect">
              <a:avLst/>
            </a:prstGeom>
          </p:spPr>
          <p:txBody>
            <a:bodyPr anchor="t" rtlCol="false" tIns="0" lIns="0" bIns="0" rIns="0">
              <a:spAutoFit/>
            </a:bodyPr>
            <a:lstStyle/>
            <a:p>
              <a:pPr>
                <a:lnSpc>
                  <a:spcPts val="3059"/>
                </a:lnSpc>
              </a:pPr>
            </a:p>
          </p:txBody>
        </p:sp>
      </p:grpSp>
      <p:sp>
        <p:nvSpPr>
          <p:cNvPr name="TextBox 5" id="5"/>
          <p:cNvSpPr txBox="true"/>
          <p:nvPr/>
        </p:nvSpPr>
        <p:spPr>
          <a:xfrm rot="0">
            <a:off x="1028700" y="2818962"/>
            <a:ext cx="16230600" cy="4780699"/>
          </a:xfrm>
          <a:prstGeom prst="rect">
            <a:avLst/>
          </a:prstGeom>
        </p:spPr>
        <p:txBody>
          <a:bodyPr anchor="t" rtlCol="false" tIns="0" lIns="0" bIns="0" rIns="0">
            <a:spAutoFit/>
          </a:bodyPr>
          <a:lstStyle/>
          <a:p>
            <a:pPr>
              <a:lnSpc>
                <a:spcPts val="4759"/>
              </a:lnSpc>
            </a:pPr>
            <a:r>
              <a:rPr lang="en-US" sz="3399">
                <a:solidFill>
                  <a:srgbClr val="000000"/>
                </a:solidFill>
                <a:latin typeface="HK Grotesk Light"/>
              </a:rPr>
              <a:t>MongoDB is a NoSQL database that uses a document-oriented data model, while SQL databases use a table-based data model.</a:t>
            </a:r>
          </a:p>
          <a:p>
            <a:pPr>
              <a:lnSpc>
                <a:spcPts val="4759"/>
              </a:lnSpc>
            </a:pPr>
            <a:r>
              <a:rPr lang="en-US" sz="3399">
                <a:solidFill>
                  <a:srgbClr val="000000"/>
                </a:solidFill>
                <a:latin typeface="HK Grotesk Light"/>
              </a:rPr>
              <a:t>One key difference between MongoDB and SQL is that MongoDB is designed to handle unstructured data, making it a good choice for applications that deal with large amounts of unstructured data, such as social media platforms or e-commerce sites. On the other hand, SQL databases are better suited for structured data, such as financial transaction records or inventory management systems.</a:t>
            </a:r>
          </a:p>
          <a:p>
            <a:pPr>
              <a:lnSpc>
                <a:spcPts val="47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084767" cy="1856937"/>
            <a:chOff x="0" y="0"/>
            <a:chExt cx="16113022" cy="2475917"/>
          </a:xfrm>
        </p:grpSpPr>
        <p:sp>
          <p:nvSpPr>
            <p:cNvPr name="TextBox 3" id="3"/>
            <p:cNvSpPr txBox="true"/>
            <p:nvPr/>
          </p:nvSpPr>
          <p:spPr>
            <a:xfrm rot="0">
              <a:off x="0" y="-9525"/>
              <a:ext cx="16113022" cy="1343025"/>
            </a:xfrm>
            <a:prstGeom prst="rect">
              <a:avLst/>
            </a:prstGeom>
          </p:spPr>
          <p:txBody>
            <a:bodyPr anchor="t" rtlCol="false" tIns="0" lIns="0" bIns="0" rIns="0">
              <a:spAutoFit/>
            </a:bodyPr>
            <a:lstStyle/>
            <a:p>
              <a:pPr>
                <a:lnSpc>
                  <a:spcPts val="7919"/>
                </a:lnSpc>
              </a:pPr>
              <a:r>
                <a:rPr lang="en-US" sz="6599">
                  <a:solidFill>
                    <a:srgbClr val="121212"/>
                  </a:solidFill>
                  <a:latin typeface="HK Grotesk Semi-Bold"/>
                </a:rPr>
                <a:t>SQL Functionality</a:t>
              </a:r>
            </a:p>
          </p:txBody>
        </p:sp>
        <p:sp>
          <p:nvSpPr>
            <p:cNvPr name="TextBox 4" id="4"/>
            <p:cNvSpPr txBox="true"/>
            <p:nvPr/>
          </p:nvSpPr>
          <p:spPr>
            <a:xfrm rot="0">
              <a:off x="0" y="1856792"/>
              <a:ext cx="16113022" cy="517525"/>
            </a:xfrm>
            <a:prstGeom prst="rect">
              <a:avLst/>
            </a:prstGeom>
          </p:spPr>
          <p:txBody>
            <a:bodyPr anchor="t" rtlCol="false" tIns="0" lIns="0" bIns="0" rIns="0">
              <a:spAutoFit/>
            </a:bodyPr>
            <a:lstStyle/>
            <a:p>
              <a:pPr>
                <a:lnSpc>
                  <a:spcPts val="3059"/>
                </a:lnSpc>
              </a:pPr>
            </a:p>
          </p:txBody>
        </p:sp>
      </p:grpSp>
      <p:sp>
        <p:nvSpPr>
          <p:cNvPr name="TextBox 5" id="5"/>
          <p:cNvSpPr txBox="true"/>
          <p:nvPr/>
        </p:nvSpPr>
        <p:spPr>
          <a:xfrm rot="0">
            <a:off x="1028700" y="2818962"/>
            <a:ext cx="16230600" cy="6580843"/>
          </a:xfrm>
          <a:prstGeom prst="rect">
            <a:avLst/>
          </a:prstGeom>
        </p:spPr>
        <p:txBody>
          <a:bodyPr anchor="t" rtlCol="false" tIns="0" lIns="0" bIns="0" rIns="0">
            <a:spAutoFit/>
          </a:bodyPr>
          <a:lstStyle/>
          <a:p>
            <a:pPr>
              <a:lnSpc>
                <a:spcPts val="4759"/>
              </a:lnSpc>
            </a:pPr>
            <a:r>
              <a:rPr lang="en-US" sz="3399">
                <a:solidFill>
                  <a:srgbClr val="000000"/>
                </a:solidFill>
                <a:latin typeface="HK Grotesk Light"/>
              </a:rPr>
              <a:t>SQL databases are known for their ability to handle complex queries and transactions. They offer a structured data model that allows for easy organization and retrieval of information. However, this structure can also be a weakness as it can limit flexibility and scalability in certain situations.</a:t>
            </a:r>
          </a:p>
          <a:p>
            <a:pPr>
              <a:lnSpc>
                <a:spcPts val="4759"/>
              </a:lnSpc>
            </a:pPr>
            <a:r>
              <a:rPr lang="en-US" sz="3399">
                <a:solidFill>
                  <a:srgbClr val="000000"/>
                </a:solidFill>
                <a:latin typeface="HK Grotesk Light"/>
              </a:rPr>
              <a:t>One example of when SQL databases are best used is in applications that require consistent data updates and strict data integrity. For instance, financial systems rely heavily on SQL databases due to their ability to maintain the accuracy and consistency of financial records. On the other hand, SQL databases may not be the best choice for applications that require quick and frequent updates or have large amounts of unstructured data.</a:t>
            </a:r>
          </a:p>
          <a:p>
            <a:pPr>
              <a:lnSpc>
                <a:spcPts val="47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084767" cy="1856937"/>
            <a:chOff x="0" y="0"/>
            <a:chExt cx="16113022" cy="2475917"/>
          </a:xfrm>
        </p:grpSpPr>
        <p:sp>
          <p:nvSpPr>
            <p:cNvPr name="TextBox 3" id="3"/>
            <p:cNvSpPr txBox="true"/>
            <p:nvPr/>
          </p:nvSpPr>
          <p:spPr>
            <a:xfrm rot="0">
              <a:off x="0" y="-9525"/>
              <a:ext cx="16113022" cy="1343025"/>
            </a:xfrm>
            <a:prstGeom prst="rect">
              <a:avLst/>
            </a:prstGeom>
          </p:spPr>
          <p:txBody>
            <a:bodyPr anchor="t" rtlCol="false" tIns="0" lIns="0" bIns="0" rIns="0">
              <a:spAutoFit/>
            </a:bodyPr>
            <a:lstStyle/>
            <a:p>
              <a:pPr>
                <a:lnSpc>
                  <a:spcPts val="7919"/>
                </a:lnSpc>
              </a:pPr>
              <a:r>
                <a:rPr lang="en-US" sz="6599">
                  <a:solidFill>
                    <a:srgbClr val="121212"/>
                  </a:solidFill>
                  <a:latin typeface="HK Grotesk Semi-Bold"/>
                </a:rPr>
                <a:t>NoSQL Functionality</a:t>
              </a:r>
            </a:p>
          </p:txBody>
        </p:sp>
        <p:sp>
          <p:nvSpPr>
            <p:cNvPr name="TextBox 4" id="4"/>
            <p:cNvSpPr txBox="true"/>
            <p:nvPr/>
          </p:nvSpPr>
          <p:spPr>
            <a:xfrm rot="0">
              <a:off x="0" y="1856792"/>
              <a:ext cx="16113022" cy="517525"/>
            </a:xfrm>
            <a:prstGeom prst="rect">
              <a:avLst/>
            </a:prstGeom>
          </p:spPr>
          <p:txBody>
            <a:bodyPr anchor="t" rtlCol="false" tIns="0" lIns="0" bIns="0" rIns="0">
              <a:spAutoFit/>
            </a:bodyPr>
            <a:lstStyle/>
            <a:p>
              <a:pPr>
                <a:lnSpc>
                  <a:spcPts val="3059"/>
                </a:lnSpc>
              </a:pPr>
            </a:p>
          </p:txBody>
        </p:sp>
      </p:grpSp>
      <p:sp>
        <p:nvSpPr>
          <p:cNvPr name="TextBox 5" id="5"/>
          <p:cNvSpPr txBox="true"/>
          <p:nvPr/>
        </p:nvSpPr>
        <p:spPr>
          <a:xfrm rot="0">
            <a:off x="1028700" y="2818962"/>
            <a:ext cx="16230600" cy="5380747"/>
          </a:xfrm>
          <a:prstGeom prst="rect">
            <a:avLst/>
          </a:prstGeom>
        </p:spPr>
        <p:txBody>
          <a:bodyPr anchor="t" rtlCol="false" tIns="0" lIns="0" bIns="0" rIns="0">
            <a:spAutoFit/>
          </a:bodyPr>
          <a:lstStyle/>
          <a:p>
            <a:pPr>
              <a:lnSpc>
                <a:spcPts val="4759"/>
              </a:lnSpc>
            </a:pPr>
            <a:r>
              <a:rPr lang="en-US" sz="3399">
                <a:solidFill>
                  <a:srgbClr val="000000"/>
                </a:solidFill>
                <a:latin typeface="HK Grotesk Light"/>
              </a:rPr>
              <a:t>NoSQL databases are designed to handle large volumes of unstructured data, making them ideal for use cases such as social media and IoT applications.</a:t>
            </a:r>
          </a:p>
          <a:p>
            <a:pPr>
              <a:lnSpc>
                <a:spcPts val="4759"/>
              </a:lnSpc>
            </a:pPr>
            <a:r>
              <a:rPr lang="en-US" sz="3399">
                <a:solidFill>
                  <a:srgbClr val="000000"/>
                </a:solidFill>
                <a:latin typeface="HK Grotesk Light"/>
              </a:rPr>
              <a:t>One of the main strengths of NoSQL databases is their ability to scale horizontally, meaning that they can easily handle increases in traffic and data volume. However, this scalability comes at the cost of consistency, which can be a challenge when working with complex data.</a:t>
            </a:r>
          </a:p>
          <a:p>
            <a:pPr>
              <a:lnSpc>
                <a:spcPts val="4759"/>
              </a:lnSpc>
            </a:pPr>
            <a:r>
              <a:rPr lang="en-US" sz="3399">
                <a:solidFill>
                  <a:srgbClr val="000000"/>
                </a:solidFill>
                <a:latin typeface="HK Grotesk Light"/>
              </a:rPr>
              <a:t>NoSQL databases are often used in conjunction with other technologies, such as Hadoop and Spark, to provide a complete solution for big data processing.</a:t>
            </a:r>
          </a:p>
          <a:p>
            <a:pPr>
              <a:lnSpc>
                <a:spcPts val="47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084767" cy="1856937"/>
            <a:chOff x="0" y="0"/>
            <a:chExt cx="16113022" cy="2475917"/>
          </a:xfrm>
        </p:grpSpPr>
        <p:sp>
          <p:nvSpPr>
            <p:cNvPr name="TextBox 3" id="3"/>
            <p:cNvSpPr txBox="true"/>
            <p:nvPr/>
          </p:nvSpPr>
          <p:spPr>
            <a:xfrm rot="0">
              <a:off x="0" y="-9525"/>
              <a:ext cx="16113022" cy="1343025"/>
            </a:xfrm>
            <a:prstGeom prst="rect">
              <a:avLst/>
            </a:prstGeom>
          </p:spPr>
          <p:txBody>
            <a:bodyPr anchor="t" rtlCol="false" tIns="0" lIns="0" bIns="0" rIns="0">
              <a:spAutoFit/>
            </a:bodyPr>
            <a:lstStyle/>
            <a:p>
              <a:pPr>
                <a:lnSpc>
                  <a:spcPts val="7919"/>
                </a:lnSpc>
              </a:pPr>
              <a:r>
                <a:rPr lang="en-US" sz="6599">
                  <a:solidFill>
                    <a:srgbClr val="121212"/>
                  </a:solidFill>
                  <a:latin typeface="HK Grotesk Semi-Bold"/>
                </a:rPr>
                <a:t>MongoDB vs SQL</a:t>
              </a:r>
            </a:p>
          </p:txBody>
        </p:sp>
        <p:sp>
          <p:nvSpPr>
            <p:cNvPr name="TextBox 4" id="4"/>
            <p:cNvSpPr txBox="true"/>
            <p:nvPr/>
          </p:nvSpPr>
          <p:spPr>
            <a:xfrm rot="0">
              <a:off x="0" y="1856792"/>
              <a:ext cx="16113022" cy="517525"/>
            </a:xfrm>
            <a:prstGeom prst="rect">
              <a:avLst/>
            </a:prstGeom>
          </p:spPr>
          <p:txBody>
            <a:bodyPr anchor="t" rtlCol="false" tIns="0" lIns="0" bIns="0" rIns="0">
              <a:spAutoFit/>
            </a:bodyPr>
            <a:lstStyle/>
            <a:p>
              <a:pPr>
                <a:lnSpc>
                  <a:spcPts val="3059"/>
                </a:lnSpc>
              </a:pPr>
            </a:p>
          </p:txBody>
        </p:sp>
      </p:grpSp>
      <p:sp>
        <p:nvSpPr>
          <p:cNvPr name="TextBox 5" id="5"/>
          <p:cNvSpPr txBox="true"/>
          <p:nvPr/>
        </p:nvSpPr>
        <p:spPr>
          <a:xfrm rot="0">
            <a:off x="1028700" y="2818962"/>
            <a:ext cx="16230600" cy="4780699"/>
          </a:xfrm>
          <a:prstGeom prst="rect">
            <a:avLst/>
          </a:prstGeom>
        </p:spPr>
        <p:txBody>
          <a:bodyPr anchor="t" rtlCol="false" tIns="0" lIns="0" bIns="0" rIns="0">
            <a:spAutoFit/>
          </a:bodyPr>
          <a:lstStyle/>
          <a:p>
            <a:pPr>
              <a:lnSpc>
                <a:spcPts val="4759"/>
              </a:lnSpc>
            </a:pPr>
            <a:r>
              <a:rPr lang="en-US" sz="3399">
                <a:solidFill>
                  <a:srgbClr val="000000"/>
                </a:solidFill>
                <a:latin typeface="HK Grotesk Light"/>
              </a:rPr>
              <a:t>MongoDB is a NoSQL database that uses a document-oriented data model, while SQL databases use a table-based data model.</a:t>
            </a:r>
          </a:p>
          <a:p>
            <a:pPr>
              <a:lnSpc>
                <a:spcPts val="4759"/>
              </a:lnSpc>
            </a:pPr>
            <a:r>
              <a:rPr lang="en-US" sz="3399">
                <a:solidFill>
                  <a:srgbClr val="000000"/>
                </a:solidFill>
                <a:latin typeface="HK Grotesk Light"/>
              </a:rPr>
              <a:t>One key difference between MongoDB and SQL is that MongoDB is designed to handle unstructured data, making it a good choice for applications that deal with large amounts of unstructured data, such as social media platforms or e-commerce sites. On the other hand, SQL databases are better suited for structured data, such as financial transaction records or inventory management systems.</a:t>
            </a:r>
          </a:p>
          <a:p>
            <a:pPr>
              <a:lnSpc>
                <a:spcPts val="47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F6F6F6"/>
          </a:solidFill>
        </p:spPr>
      </p:sp>
      <p:sp>
        <p:nvSpPr>
          <p:cNvPr name="TextBox 3" id="3"/>
          <p:cNvSpPr txBox="true"/>
          <p:nvPr/>
        </p:nvSpPr>
        <p:spPr>
          <a:xfrm rot="0">
            <a:off x="1028700" y="1435142"/>
            <a:ext cx="7035900" cy="628596"/>
          </a:xfrm>
          <a:prstGeom prst="rect">
            <a:avLst/>
          </a:prstGeom>
        </p:spPr>
        <p:txBody>
          <a:bodyPr anchor="t" rtlCol="false" tIns="0" lIns="0" bIns="0" rIns="0">
            <a:spAutoFit/>
          </a:bodyPr>
          <a:lstStyle/>
          <a:p>
            <a:pPr>
              <a:lnSpc>
                <a:spcPts val="4950"/>
              </a:lnSpc>
            </a:pPr>
            <a:r>
              <a:rPr lang="en-US" sz="4125">
                <a:solidFill>
                  <a:srgbClr val="121212"/>
                </a:solidFill>
                <a:latin typeface="HK Grotesk Semi-Bold"/>
              </a:rPr>
              <a:t>MongoDB</a:t>
            </a:r>
          </a:p>
        </p:txBody>
      </p:sp>
      <p:grpSp>
        <p:nvGrpSpPr>
          <p:cNvPr name="Group 4" id="4"/>
          <p:cNvGrpSpPr/>
          <p:nvPr/>
        </p:nvGrpSpPr>
        <p:grpSpPr>
          <a:xfrm rot="0">
            <a:off x="1028700" y="2785450"/>
            <a:ext cx="7035900" cy="919264"/>
            <a:chOff x="0" y="0"/>
            <a:chExt cx="9381200" cy="1225685"/>
          </a:xfrm>
        </p:grpSpPr>
        <p:grpSp>
          <p:nvGrpSpPr>
            <p:cNvPr name="Group 5" id="5"/>
            <p:cNvGrpSpPr/>
            <p:nvPr/>
          </p:nvGrpSpPr>
          <p:grpSpPr>
            <a:xfrm rot="0">
              <a:off x="0" y="152400"/>
              <a:ext cx="304800" cy="3048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7" id="7"/>
            <p:cNvSpPr txBox="true"/>
            <p:nvPr/>
          </p:nvSpPr>
          <p:spPr>
            <a:xfrm rot="0">
              <a:off x="572486" y="-57150"/>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High scalability and flexibility for unstructured data</a:t>
              </a:r>
            </a:p>
          </p:txBody>
        </p:sp>
      </p:grpSp>
      <p:sp>
        <p:nvSpPr>
          <p:cNvPr name="TextBox 8" id="8"/>
          <p:cNvSpPr txBox="true"/>
          <p:nvPr/>
        </p:nvSpPr>
        <p:spPr>
          <a:xfrm rot="0">
            <a:off x="157147" y="39009"/>
            <a:ext cx="8779006" cy="721969"/>
          </a:xfrm>
          <a:prstGeom prst="rect">
            <a:avLst/>
          </a:prstGeom>
        </p:spPr>
        <p:txBody>
          <a:bodyPr anchor="t" rtlCol="false" tIns="0" lIns="0" bIns="0" rIns="0">
            <a:spAutoFit/>
          </a:bodyPr>
          <a:lstStyle/>
          <a:p>
            <a:pPr algn="ctr">
              <a:lnSpc>
                <a:spcPts val="5879"/>
              </a:lnSpc>
              <a:spcBef>
                <a:spcPct val="0"/>
              </a:spcBef>
            </a:pPr>
            <a:r>
              <a:rPr lang="en-US" sz="4199">
                <a:solidFill>
                  <a:srgbClr val="121212"/>
                </a:solidFill>
                <a:latin typeface="HK Grotesk Bold"/>
              </a:rPr>
              <a:t>Comparing MongoDB and SQL</a:t>
            </a:r>
          </a:p>
        </p:txBody>
      </p:sp>
      <p:grpSp>
        <p:nvGrpSpPr>
          <p:cNvPr name="Group 9" id="9"/>
          <p:cNvGrpSpPr/>
          <p:nvPr/>
        </p:nvGrpSpPr>
        <p:grpSpPr>
          <a:xfrm rot="0">
            <a:off x="1028700" y="2063738"/>
            <a:ext cx="7035900" cy="919264"/>
            <a:chOff x="0" y="0"/>
            <a:chExt cx="9381200" cy="1225685"/>
          </a:xfrm>
        </p:grpSpPr>
        <p:grpSp>
          <p:nvGrpSpPr>
            <p:cNvPr name="Group 10" id="10"/>
            <p:cNvGrpSpPr/>
            <p:nvPr/>
          </p:nvGrpSpPr>
          <p:grpSpPr>
            <a:xfrm rot="0">
              <a:off x="0" y="152400"/>
              <a:ext cx="304800" cy="3048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12" id="12"/>
            <p:cNvSpPr txBox="true"/>
            <p:nvPr/>
          </p:nvSpPr>
          <p:spPr>
            <a:xfrm rot="0">
              <a:off x="572486" y="-57150"/>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Document-oriented database</a:t>
              </a:r>
            </a:p>
            <a:p>
              <a:pPr>
                <a:lnSpc>
                  <a:spcPts val="3919"/>
                </a:lnSpc>
              </a:pPr>
            </a:p>
          </p:txBody>
        </p:sp>
      </p:grpSp>
      <p:sp>
        <p:nvSpPr>
          <p:cNvPr name="TextBox 13" id="13"/>
          <p:cNvSpPr txBox="true"/>
          <p:nvPr/>
        </p:nvSpPr>
        <p:spPr>
          <a:xfrm rot="0">
            <a:off x="1028700" y="3996820"/>
            <a:ext cx="7035900" cy="628596"/>
          </a:xfrm>
          <a:prstGeom prst="rect">
            <a:avLst/>
          </a:prstGeom>
        </p:spPr>
        <p:txBody>
          <a:bodyPr anchor="t" rtlCol="false" tIns="0" lIns="0" bIns="0" rIns="0">
            <a:spAutoFit/>
          </a:bodyPr>
          <a:lstStyle/>
          <a:p>
            <a:pPr>
              <a:lnSpc>
                <a:spcPts val="4950"/>
              </a:lnSpc>
            </a:pPr>
            <a:r>
              <a:rPr lang="en-US" sz="4125">
                <a:solidFill>
                  <a:srgbClr val="121212"/>
                </a:solidFill>
                <a:latin typeface="HK Grotesk Semi-Bold"/>
              </a:rPr>
              <a:t>Strengths of MongoDB</a:t>
            </a:r>
          </a:p>
        </p:txBody>
      </p:sp>
      <p:grpSp>
        <p:nvGrpSpPr>
          <p:cNvPr name="Group 14" id="14"/>
          <p:cNvGrpSpPr/>
          <p:nvPr/>
        </p:nvGrpSpPr>
        <p:grpSpPr>
          <a:xfrm rot="0">
            <a:off x="1028700" y="4865936"/>
            <a:ext cx="7035900" cy="919264"/>
            <a:chOff x="0" y="0"/>
            <a:chExt cx="9381200" cy="1225685"/>
          </a:xfrm>
        </p:grpSpPr>
        <p:grpSp>
          <p:nvGrpSpPr>
            <p:cNvPr name="Group 15" id="15"/>
            <p:cNvGrpSpPr/>
            <p:nvPr/>
          </p:nvGrpSpPr>
          <p:grpSpPr>
            <a:xfrm rot="0">
              <a:off x="0" y="152400"/>
              <a:ext cx="304800" cy="30480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17" id="17"/>
            <p:cNvSpPr txBox="true"/>
            <p:nvPr/>
          </p:nvSpPr>
          <p:spPr>
            <a:xfrm rot="0">
              <a:off x="572486" y="-57150"/>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Flexible schema allows for easy scaling and handling of unstructured data.</a:t>
              </a:r>
            </a:p>
          </p:txBody>
        </p:sp>
      </p:grpSp>
      <p:grpSp>
        <p:nvGrpSpPr>
          <p:cNvPr name="Group 18" id="18"/>
          <p:cNvGrpSpPr/>
          <p:nvPr/>
        </p:nvGrpSpPr>
        <p:grpSpPr>
          <a:xfrm rot="0">
            <a:off x="1028700" y="5785200"/>
            <a:ext cx="7035900" cy="424072"/>
            <a:chOff x="0" y="0"/>
            <a:chExt cx="9381200" cy="565429"/>
          </a:xfrm>
        </p:grpSpPr>
        <p:grpSp>
          <p:nvGrpSpPr>
            <p:cNvPr name="Group 19" id="19"/>
            <p:cNvGrpSpPr/>
            <p:nvPr/>
          </p:nvGrpSpPr>
          <p:grpSpPr>
            <a:xfrm rot="0">
              <a:off x="0" y="152400"/>
              <a:ext cx="304800" cy="304800"/>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21" id="21"/>
            <p:cNvSpPr txBox="true"/>
            <p:nvPr/>
          </p:nvSpPr>
          <p:spPr>
            <a:xfrm rot="0">
              <a:off x="572486" y="-57150"/>
              <a:ext cx="8808714" cy="622579"/>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Supports horizontal scaling with sharding.</a:t>
              </a:r>
            </a:p>
          </p:txBody>
        </p:sp>
      </p:grpSp>
      <p:sp>
        <p:nvSpPr>
          <p:cNvPr name="TextBox 22" id="22"/>
          <p:cNvSpPr txBox="true"/>
          <p:nvPr/>
        </p:nvSpPr>
        <p:spPr>
          <a:xfrm rot="0">
            <a:off x="1028700" y="6967509"/>
            <a:ext cx="7035900" cy="628596"/>
          </a:xfrm>
          <a:prstGeom prst="rect">
            <a:avLst/>
          </a:prstGeom>
        </p:spPr>
        <p:txBody>
          <a:bodyPr anchor="t" rtlCol="false" tIns="0" lIns="0" bIns="0" rIns="0">
            <a:spAutoFit/>
          </a:bodyPr>
          <a:lstStyle/>
          <a:p>
            <a:pPr>
              <a:lnSpc>
                <a:spcPts val="4950"/>
              </a:lnSpc>
            </a:pPr>
            <a:r>
              <a:rPr lang="en-US" sz="4125">
                <a:solidFill>
                  <a:srgbClr val="121212"/>
                </a:solidFill>
                <a:latin typeface="HK Grotesk Semi-Bold"/>
              </a:rPr>
              <a:t>Weaknesses of MongoDB</a:t>
            </a:r>
          </a:p>
        </p:txBody>
      </p:sp>
      <p:grpSp>
        <p:nvGrpSpPr>
          <p:cNvPr name="Group 23" id="23"/>
          <p:cNvGrpSpPr/>
          <p:nvPr/>
        </p:nvGrpSpPr>
        <p:grpSpPr>
          <a:xfrm rot="0">
            <a:off x="1028700" y="7834230"/>
            <a:ext cx="7035900" cy="919264"/>
            <a:chOff x="0" y="0"/>
            <a:chExt cx="9381200" cy="1225685"/>
          </a:xfrm>
        </p:grpSpPr>
        <p:grpSp>
          <p:nvGrpSpPr>
            <p:cNvPr name="Group 24" id="24"/>
            <p:cNvGrpSpPr/>
            <p:nvPr/>
          </p:nvGrpSpPr>
          <p:grpSpPr>
            <a:xfrm rot="0">
              <a:off x="0" y="152400"/>
              <a:ext cx="304800" cy="304800"/>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26" id="26"/>
            <p:cNvSpPr txBox="true"/>
            <p:nvPr/>
          </p:nvSpPr>
          <p:spPr>
            <a:xfrm rot="0">
              <a:off x="572486" y="-57150"/>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Lack of ACID compliance can result in data inconsistency in certain situations.</a:t>
              </a:r>
            </a:p>
          </p:txBody>
        </p:sp>
      </p:grpSp>
      <p:grpSp>
        <p:nvGrpSpPr>
          <p:cNvPr name="Group 27" id="27"/>
          <p:cNvGrpSpPr/>
          <p:nvPr/>
        </p:nvGrpSpPr>
        <p:grpSpPr>
          <a:xfrm rot="0">
            <a:off x="10198050" y="1435142"/>
            <a:ext cx="7035900" cy="7318351"/>
            <a:chOff x="0" y="0"/>
            <a:chExt cx="9381200" cy="9757802"/>
          </a:xfrm>
        </p:grpSpPr>
        <p:sp>
          <p:nvSpPr>
            <p:cNvPr name="TextBox 28" id="28"/>
            <p:cNvSpPr txBox="true"/>
            <p:nvPr/>
          </p:nvSpPr>
          <p:spPr>
            <a:xfrm rot="0">
              <a:off x="0" y="0"/>
              <a:ext cx="9381200" cy="838128"/>
            </a:xfrm>
            <a:prstGeom prst="rect">
              <a:avLst/>
            </a:prstGeom>
          </p:spPr>
          <p:txBody>
            <a:bodyPr anchor="t" rtlCol="false" tIns="0" lIns="0" bIns="0" rIns="0">
              <a:spAutoFit/>
            </a:bodyPr>
            <a:lstStyle/>
            <a:p>
              <a:pPr>
                <a:lnSpc>
                  <a:spcPts val="4950"/>
                </a:lnSpc>
              </a:pPr>
              <a:r>
                <a:rPr lang="en-US" sz="4125">
                  <a:solidFill>
                    <a:srgbClr val="121212"/>
                  </a:solidFill>
                  <a:latin typeface="HK Grotesk Semi-Bold"/>
                </a:rPr>
                <a:t>SQL</a:t>
              </a:r>
            </a:p>
          </p:txBody>
        </p:sp>
        <p:grpSp>
          <p:nvGrpSpPr>
            <p:cNvPr name="Group 29" id="29"/>
            <p:cNvGrpSpPr/>
            <p:nvPr/>
          </p:nvGrpSpPr>
          <p:grpSpPr>
            <a:xfrm rot="0">
              <a:off x="0" y="1952811"/>
              <a:ext cx="304800" cy="304800"/>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31" id="31"/>
            <p:cNvSpPr txBox="true"/>
            <p:nvPr/>
          </p:nvSpPr>
          <p:spPr>
            <a:xfrm rot="0">
              <a:off x="572486" y="1743261"/>
              <a:ext cx="8808714" cy="622579"/>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Structured data with defined schema</a:t>
              </a:r>
            </a:p>
          </p:txBody>
        </p:sp>
        <p:grpSp>
          <p:nvGrpSpPr>
            <p:cNvPr name="Group 32" id="32"/>
            <p:cNvGrpSpPr/>
            <p:nvPr/>
          </p:nvGrpSpPr>
          <p:grpSpPr>
            <a:xfrm rot="0">
              <a:off x="0" y="990528"/>
              <a:ext cx="304800" cy="304800"/>
              <a:chOff x="0" y="0"/>
              <a:chExt cx="6350000" cy="6350000"/>
            </a:xfrm>
          </p:grpSpPr>
          <p:sp>
            <p:nvSpPr>
              <p:cNvPr name="Freeform 33" id="3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34" id="34"/>
            <p:cNvSpPr txBox="true"/>
            <p:nvPr/>
          </p:nvSpPr>
          <p:spPr>
            <a:xfrm rot="0">
              <a:off x="572486" y="780978"/>
              <a:ext cx="8808714" cy="622579"/>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Relational database</a:t>
              </a:r>
            </a:p>
          </p:txBody>
        </p:sp>
        <p:sp>
          <p:nvSpPr>
            <p:cNvPr name="TextBox 35" id="35"/>
            <p:cNvSpPr txBox="true"/>
            <p:nvPr/>
          </p:nvSpPr>
          <p:spPr>
            <a:xfrm rot="0">
              <a:off x="0" y="3415571"/>
              <a:ext cx="9381200" cy="838128"/>
            </a:xfrm>
            <a:prstGeom prst="rect">
              <a:avLst/>
            </a:prstGeom>
          </p:spPr>
          <p:txBody>
            <a:bodyPr anchor="t" rtlCol="false" tIns="0" lIns="0" bIns="0" rIns="0">
              <a:spAutoFit/>
            </a:bodyPr>
            <a:lstStyle/>
            <a:p>
              <a:pPr>
                <a:lnSpc>
                  <a:spcPts val="4950"/>
                </a:lnSpc>
              </a:pPr>
              <a:r>
                <a:rPr lang="en-US" sz="4125">
                  <a:solidFill>
                    <a:srgbClr val="121212"/>
                  </a:solidFill>
                  <a:latin typeface="HK Grotesk Semi-Bold"/>
                </a:rPr>
                <a:t>Strengths of SQL</a:t>
              </a:r>
            </a:p>
          </p:txBody>
        </p:sp>
        <p:grpSp>
          <p:nvGrpSpPr>
            <p:cNvPr name="Group 36" id="36"/>
            <p:cNvGrpSpPr/>
            <p:nvPr/>
          </p:nvGrpSpPr>
          <p:grpSpPr>
            <a:xfrm rot="0">
              <a:off x="0" y="4726792"/>
              <a:ext cx="304800" cy="304800"/>
              <a:chOff x="0" y="0"/>
              <a:chExt cx="6350000" cy="6350000"/>
            </a:xfrm>
          </p:grpSpPr>
          <p:sp>
            <p:nvSpPr>
              <p:cNvPr name="Freeform 37" id="3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38" id="38"/>
            <p:cNvSpPr txBox="true"/>
            <p:nvPr/>
          </p:nvSpPr>
          <p:spPr>
            <a:xfrm rot="0">
              <a:off x="572486" y="4517242"/>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Structured data with defined schema allows for efficient querying and indexing.</a:t>
              </a:r>
            </a:p>
          </p:txBody>
        </p:sp>
        <p:grpSp>
          <p:nvGrpSpPr>
            <p:cNvPr name="Group 39" id="39"/>
            <p:cNvGrpSpPr/>
            <p:nvPr/>
          </p:nvGrpSpPr>
          <p:grpSpPr>
            <a:xfrm rot="0">
              <a:off x="0" y="5952477"/>
              <a:ext cx="304800" cy="304800"/>
              <a:chOff x="0" y="0"/>
              <a:chExt cx="6350000" cy="6350000"/>
            </a:xfrm>
          </p:grpSpPr>
          <p:sp>
            <p:nvSpPr>
              <p:cNvPr name="Freeform 40" id="4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41" id="41"/>
            <p:cNvSpPr txBox="true"/>
            <p:nvPr/>
          </p:nvSpPr>
          <p:spPr>
            <a:xfrm rot="0">
              <a:off x="572486" y="5742927"/>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ACID compliance ensures data consistency and integrity.</a:t>
              </a:r>
            </a:p>
          </p:txBody>
        </p:sp>
        <p:sp>
          <p:nvSpPr>
            <p:cNvPr name="TextBox 42" id="42"/>
            <p:cNvSpPr txBox="true"/>
            <p:nvPr/>
          </p:nvSpPr>
          <p:spPr>
            <a:xfrm rot="0">
              <a:off x="0" y="7376489"/>
              <a:ext cx="9381200" cy="838128"/>
            </a:xfrm>
            <a:prstGeom prst="rect">
              <a:avLst/>
            </a:prstGeom>
          </p:spPr>
          <p:txBody>
            <a:bodyPr anchor="t" rtlCol="false" tIns="0" lIns="0" bIns="0" rIns="0">
              <a:spAutoFit/>
            </a:bodyPr>
            <a:lstStyle/>
            <a:p>
              <a:pPr>
                <a:lnSpc>
                  <a:spcPts val="4950"/>
                </a:lnSpc>
              </a:pPr>
              <a:r>
                <a:rPr lang="en-US" sz="4125">
                  <a:solidFill>
                    <a:srgbClr val="121212"/>
                  </a:solidFill>
                  <a:latin typeface="HK Grotesk Semi-Bold"/>
                </a:rPr>
                <a:t>Weaknesses of SQL</a:t>
              </a:r>
            </a:p>
          </p:txBody>
        </p:sp>
        <p:grpSp>
          <p:nvGrpSpPr>
            <p:cNvPr name="Group 43" id="43"/>
            <p:cNvGrpSpPr/>
            <p:nvPr/>
          </p:nvGrpSpPr>
          <p:grpSpPr>
            <a:xfrm rot="0">
              <a:off x="0" y="8684517"/>
              <a:ext cx="304800" cy="304800"/>
              <a:chOff x="0" y="0"/>
              <a:chExt cx="6350000" cy="6350000"/>
            </a:xfrm>
          </p:grpSpPr>
          <p:sp>
            <p:nvSpPr>
              <p:cNvPr name="Freeform 44" id="4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sp>
          <p:nvSpPr>
            <p:cNvPr name="TextBox 45" id="45"/>
            <p:cNvSpPr txBox="true"/>
            <p:nvPr/>
          </p:nvSpPr>
          <p:spPr>
            <a:xfrm rot="0">
              <a:off x="572486" y="8474967"/>
              <a:ext cx="8808714" cy="1282835"/>
            </a:xfrm>
            <a:prstGeom prst="rect">
              <a:avLst/>
            </a:prstGeom>
          </p:spPr>
          <p:txBody>
            <a:bodyPr anchor="t" rtlCol="false" tIns="0" lIns="0" bIns="0" rIns="0">
              <a:spAutoFit/>
            </a:bodyPr>
            <a:lstStyle/>
            <a:p>
              <a:pPr>
                <a:lnSpc>
                  <a:spcPts val="3919"/>
                </a:lnSpc>
              </a:pPr>
              <a:r>
                <a:rPr lang="en-US" sz="2799">
                  <a:solidFill>
                    <a:srgbClr val="121212"/>
                  </a:solidFill>
                  <a:latin typeface="HK Grotesk Light"/>
                </a:rPr>
                <a:t>Limited scalability for large, unstructured data sets.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DAFunycIqZY</dc:identifier>
  <dcterms:modified xsi:type="dcterms:W3CDTF">2011-08-01T06:04:30Z</dcterms:modified>
  <cp:revision>1</cp:revision>
  <dc:title>Noir Vert Net Professionnel Maquettes Technologie dans les entreprises et au travail Technologie Présentation</dc:title>
</cp:coreProperties>
</file>