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2"/>
  </p:notesMasterIdLst>
  <p:handoutMasterIdLst>
    <p:handoutMasterId r:id="rId23"/>
  </p:handoutMasterIdLst>
  <p:sldIdLst>
    <p:sldId id="304" r:id="rId5"/>
    <p:sldId id="288" r:id="rId6"/>
    <p:sldId id="289" r:id="rId7"/>
    <p:sldId id="290" r:id="rId8"/>
    <p:sldId id="291" r:id="rId9"/>
    <p:sldId id="292" r:id="rId10"/>
    <p:sldId id="293" r:id="rId11"/>
    <p:sldId id="294" r:id="rId12"/>
    <p:sldId id="295" r:id="rId13"/>
    <p:sldId id="296" r:id="rId14"/>
    <p:sldId id="297" r:id="rId15"/>
    <p:sldId id="299" r:id="rId16"/>
    <p:sldId id="298" r:id="rId17"/>
    <p:sldId id="300" r:id="rId18"/>
    <p:sldId id="301" r:id="rId19"/>
    <p:sldId id="302" r:id="rId20"/>
    <p:sldId id="30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2" d="100"/>
          <a:sy n="72" d="100"/>
        </p:scale>
        <p:origin x="660"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8757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4780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36410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491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0135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9099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6626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43718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427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789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6430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1138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1147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8251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4510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337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42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DA1498-92C7-4E4B-8045-C9195F453964}" type="datetimeFigureOut">
              <a:rPr lang="en-US" smtClean="0"/>
              <a:t>6/9/2024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2071443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2111-1DA4-F00A-91A7-1F84E7842CD5}"/>
              </a:ext>
            </a:extLst>
          </p:cNvPr>
          <p:cNvSpPr>
            <a:spLocks noGrp="1"/>
          </p:cNvSpPr>
          <p:nvPr>
            <p:ph type="ctrTitle"/>
          </p:nvPr>
        </p:nvSpPr>
        <p:spPr>
          <a:xfrm>
            <a:off x="1595269" y="2235200"/>
            <a:ext cx="9001462" cy="2387600"/>
          </a:xfrm>
        </p:spPr>
        <p:txBody>
          <a:bodyPr/>
          <a:lstStyle/>
          <a:p>
            <a:r>
              <a:rPr lang="en-US" dirty="0" err="1">
                <a:solidFill>
                  <a:srgbClr val="FFFF00"/>
                </a:solidFill>
              </a:rPr>
              <a:t>Cyclistic</a:t>
            </a:r>
            <a:r>
              <a:rPr lang="en-US" dirty="0">
                <a:solidFill>
                  <a:srgbClr val="FFFF00"/>
                </a:solidFill>
              </a:rPr>
              <a:t> bike share</a:t>
            </a:r>
            <a:br>
              <a:rPr lang="en-US" dirty="0"/>
            </a:br>
            <a:r>
              <a:rPr lang="en-US" sz="3600" dirty="0"/>
              <a:t>capstone project</a:t>
            </a:r>
          </a:p>
        </p:txBody>
      </p:sp>
      <p:pic>
        <p:nvPicPr>
          <p:cNvPr id="5" name="Picture 4">
            <a:extLst>
              <a:ext uri="{FF2B5EF4-FFF2-40B4-BE49-F238E27FC236}">
                <a16:creationId xmlns:a16="http://schemas.microsoft.com/office/drawing/2014/main" id="{27D61903-4B47-5018-43FE-992EBD9F5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160" y="894628"/>
            <a:ext cx="2363680" cy="2101706"/>
          </a:xfrm>
          <a:prstGeom prst="rect">
            <a:avLst/>
          </a:prstGeom>
        </p:spPr>
      </p:pic>
      <p:sp>
        <p:nvSpPr>
          <p:cNvPr id="3" name="Subtitle 2">
            <a:extLst>
              <a:ext uri="{FF2B5EF4-FFF2-40B4-BE49-F238E27FC236}">
                <a16:creationId xmlns:a16="http://schemas.microsoft.com/office/drawing/2014/main" id="{32EEC011-083E-8281-AF0F-EB5DEBEA8F1D}"/>
              </a:ext>
            </a:extLst>
          </p:cNvPr>
          <p:cNvSpPr>
            <a:spLocks noGrp="1"/>
          </p:cNvSpPr>
          <p:nvPr>
            <p:ph type="subTitle" idx="1"/>
          </p:nvPr>
        </p:nvSpPr>
        <p:spPr>
          <a:xfrm>
            <a:off x="0" y="5202238"/>
            <a:ext cx="9001462" cy="1655762"/>
          </a:xfrm>
        </p:spPr>
        <p:txBody>
          <a:bodyPr/>
          <a:lstStyle/>
          <a:p>
            <a:r>
              <a:rPr lang="en-US" dirty="0"/>
              <a:t>By Asim Abdalla Osman</a:t>
            </a:r>
          </a:p>
          <a:p>
            <a:r>
              <a:rPr lang="en-US" dirty="0"/>
              <a:t>Last updated: 6/9/2024</a:t>
            </a:r>
          </a:p>
        </p:txBody>
      </p:sp>
    </p:spTree>
    <p:extLst>
      <p:ext uri="{BB962C8B-B14F-4D97-AF65-F5344CB8AC3E}">
        <p14:creationId xmlns:p14="http://schemas.microsoft.com/office/powerpoint/2010/main" val="135490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57753-6206-BD5D-41BF-10B2DAB7A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08" y="107372"/>
            <a:ext cx="6132237" cy="6643256"/>
          </a:xfrm>
          <a:prstGeom prst="rect">
            <a:avLst/>
          </a:prstGeom>
        </p:spPr>
      </p:pic>
      <p:sp>
        <p:nvSpPr>
          <p:cNvPr id="4" name="TextBox 3">
            <a:extLst>
              <a:ext uri="{FF2B5EF4-FFF2-40B4-BE49-F238E27FC236}">
                <a16:creationId xmlns:a16="http://schemas.microsoft.com/office/drawing/2014/main" id="{0D05F20B-CB64-B0AC-1511-357C183FACA0}"/>
              </a:ext>
            </a:extLst>
          </p:cNvPr>
          <p:cNvSpPr txBox="1"/>
          <p:nvPr/>
        </p:nvSpPr>
        <p:spPr>
          <a:xfrm>
            <a:off x="6665843" y="2584174"/>
            <a:ext cx="5526157" cy="1477328"/>
          </a:xfrm>
          <a:prstGeom prst="rect">
            <a:avLst/>
          </a:prstGeom>
          <a:noFill/>
        </p:spPr>
        <p:txBody>
          <a:bodyPr wrap="square" rtlCol="0">
            <a:spAutoFit/>
          </a:bodyPr>
          <a:lstStyle/>
          <a:p>
            <a:r>
              <a:rPr lang="en-US" dirty="0">
                <a:solidFill>
                  <a:schemeClr val="bg1"/>
                </a:solidFill>
              </a:rPr>
              <a:t>Insight #3:</a:t>
            </a:r>
          </a:p>
          <a:p>
            <a:pPr marL="285750" indent="-285750">
              <a:buFont typeface="Arial" panose="020B0604020202020204" pitchFamily="34" charset="0"/>
              <a:buChar char="•"/>
            </a:pPr>
            <a:r>
              <a:rPr lang="en-US" dirty="0">
                <a:solidFill>
                  <a:schemeClr val="bg1"/>
                </a:solidFill>
              </a:rPr>
              <a:t>Casual riders tend to use e-bikes more than classic bikes</a:t>
            </a:r>
          </a:p>
          <a:p>
            <a:pPr marL="285750" indent="-285750">
              <a:buFont typeface="Arial" panose="020B0604020202020204" pitchFamily="34" charset="0"/>
              <a:buChar char="•"/>
            </a:pPr>
            <a:r>
              <a:rPr lang="en-US" dirty="0">
                <a:solidFill>
                  <a:schemeClr val="bg1"/>
                </a:solidFill>
              </a:rPr>
              <a:t>Docked bikes are used by casual users exclusively</a:t>
            </a:r>
          </a:p>
        </p:txBody>
      </p:sp>
    </p:spTree>
    <p:extLst>
      <p:ext uri="{BB962C8B-B14F-4D97-AF65-F5344CB8AC3E}">
        <p14:creationId xmlns:p14="http://schemas.microsoft.com/office/powerpoint/2010/main" val="5348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75249-FC4B-F5E7-A62B-EF4B45FE1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55" y="135835"/>
            <a:ext cx="10823691" cy="6586330"/>
          </a:xfrm>
          <a:prstGeom prst="rect">
            <a:avLst/>
          </a:prstGeom>
        </p:spPr>
      </p:pic>
      <p:sp>
        <p:nvSpPr>
          <p:cNvPr id="4" name="TextBox 3">
            <a:extLst>
              <a:ext uri="{FF2B5EF4-FFF2-40B4-BE49-F238E27FC236}">
                <a16:creationId xmlns:a16="http://schemas.microsoft.com/office/drawing/2014/main" id="{52901CEB-E28D-A94F-CC2D-56D0CF607BBC}"/>
              </a:ext>
            </a:extLst>
          </p:cNvPr>
          <p:cNvSpPr txBox="1"/>
          <p:nvPr/>
        </p:nvSpPr>
        <p:spPr>
          <a:xfrm>
            <a:off x="9864021" y="2690336"/>
            <a:ext cx="2327979" cy="1477328"/>
          </a:xfrm>
          <a:prstGeom prst="rect">
            <a:avLst/>
          </a:prstGeom>
          <a:noFill/>
        </p:spPr>
        <p:txBody>
          <a:bodyPr wrap="square" rtlCol="0">
            <a:spAutoFit/>
          </a:bodyPr>
          <a:lstStyle/>
          <a:p>
            <a:r>
              <a:rPr lang="en-US" dirty="0">
                <a:solidFill>
                  <a:schemeClr val="bg1"/>
                </a:solidFill>
              </a:rPr>
              <a:t>Insight #4:</a:t>
            </a:r>
          </a:p>
          <a:p>
            <a:r>
              <a:rPr lang="en-US" dirty="0">
                <a:solidFill>
                  <a:schemeClr val="bg1"/>
                </a:solidFill>
              </a:rPr>
              <a:t>Number of rides peaks in summer months and decrease in winter</a:t>
            </a:r>
          </a:p>
        </p:txBody>
      </p:sp>
    </p:spTree>
    <p:extLst>
      <p:ext uri="{BB962C8B-B14F-4D97-AF65-F5344CB8AC3E}">
        <p14:creationId xmlns:p14="http://schemas.microsoft.com/office/powerpoint/2010/main" val="1059021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98DC8A-8C0A-3EDC-D3EA-DF45A9D6C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00501" cy="6882322"/>
          </a:xfrm>
          <a:prstGeom prst="rect">
            <a:avLst/>
          </a:prstGeom>
        </p:spPr>
      </p:pic>
      <p:sp>
        <p:nvSpPr>
          <p:cNvPr id="4" name="TextBox 3">
            <a:extLst>
              <a:ext uri="{FF2B5EF4-FFF2-40B4-BE49-F238E27FC236}">
                <a16:creationId xmlns:a16="http://schemas.microsoft.com/office/drawing/2014/main" id="{59DA69E8-BD82-5329-C5D1-1C028D7B2D74}"/>
              </a:ext>
            </a:extLst>
          </p:cNvPr>
          <p:cNvSpPr txBox="1"/>
          <p:nvPr/>
        </p:nvSpPr>
        <p:spPr>
          <a:xfrm>
            <a:off x="8018555" y="2551837"/>
            <a:ext cx="3987916" cy="1754326"/>
          </a:xfrm>
          <a:prstGeom prst="rect">
            <a:avLst/>
          </a:prstGeom>
          <a:noFill/>
        </p:spPr>
        <p:txBody>
          <a:bodyPr wrap="square" rtlCol="0">
            <a:spAutoFit/>
          </a:bodyPr>
          <a:lstStyle/>
          <a:p>
            <a:r>
              <a:rPr lang="en-US" dirty="0">
                <a:solidFill>
                  <a:schemeClr val="bg1"/>
                </a:solidFill>
              </a:rPr>
              <a:t>Insight #5:</a:t>
            </a:r>
          </a:p>
          <a:p>
            <a:pPr marL="285750" indent="-285750">
              <a:buFont typeface="Arial" panose="020B0604020202020204" pitchFamily="34" charset="0"/>
              <a:buChar char="•"/>
            </a:pPr>
            <a:r>
              <a:rPr lang="en-US" dirty="0">
                <a:solidFill>
                  <a:schemeClr val="bg1"/>
                </a:solidFill>
              </a:rPr>
              <a:t>Casuals tend to ride more on weekends.</a:t>
            </a:r>
          </a:p>
          <a:p>
            <a:pPr marL="285750" indent="-285750">
              <a:buFont typeface="Arial" panose="020B0604020202020204" pitchFamily="34" charset="0"/>
              <a:buChar char="•"/>
            </a:pPr>
            <a:r>
              <a:rPr lang="en-US" dirty="0">
                <a:solidFill>
                  <a:schemeClr val="bg1"/>
                </a:solidFill>
              </a:rPr>
              <a:t>Members ride more on the weekdays.</a:t>
            </a:r>
          </a:p>
          <a:p>
            <a:endParaRPr lang="en-US" dirty="0"/>
          </a:p>
        </p:txBody>
      </p:sp>
    </p:spTree>
    <p:extLst>
      <p:ext uri="{BB962C8B-B14F-4D97-AF65-F5344CB8AC3E}">
        <p14:creationId xmlns:p14="http://schemas.microsoft.com/office/powerpoint/2010/main" val="23212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5F81B-EFE6-7CB6-0674-34209B3F2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7" y="487647"/>
            <a:ext cx="12244835" cy="5882705"/>
          </a:xfrm>
          <a:prstGeom prst="rect">
            <a:avLst/>
          </a:prstGeom>
        </p:spPr>
      </p:pic>
    </p:spTree>
    <p:extLst>
      <p:ext uri="{BB962C8B-B14F-4D97-AF65-F5344CB8AC3E}">
        <p14:creationId xmlns:p14="http://schemas.microsoft.com/office/powerpoint/2010/main" val="340172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EC10D9-A45F-8435-C255-0EFE324C0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5690"/>
            <a:ext cx="12192000" cy="1482310"/>
          </a:xfrm>
          <a:prstGeom prst="rect">
            <a:avLst/>
          </a:prstGeom>
        </p:spPr>
      </p:pic>
      <p:pic>
        <p:nvPicPr>
          <p:cNvPr id="5" name="Picture 4">
            <a:extLst>
              <a:ext uri="{FF2B5EF4-FFF2-40B4-BE49-F238E27FC236}">
                <a16:creationId xmlns:a16="http://schemas.microsoft.com/office/drawing/2014/main" id="{4B165394-1457-2EC8-61BA-C3708C082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237225" cy="4643946"/>
          </a:xfrm>
          <a:prstGeom prst="rect">
            <a:avLst/>
          </a:prstGeom>
        </p:spPr>
      </p:pic>
      <p:sp>
        <p:nvSpPr>
          <p:cNvPr id="6" name="TextBox 5">
            <a:extLst>
              <a:ext uri="{FF2B5EF4-FFF2-40B4-BE49-F238E27FC236}">
                <a16:creationId xmlns:a16="http://schemas.microsoft.com/office/drawing/2014/main" id="{75EDB6CD-CB52-C246-DC8F-C8E19D5EF2CD}"/>
              </a:ext>
            </a:extLst>
          </p:cNvPr>
          <p:cNvSpPr txBox="1"/>
          <p:nvPr/>
        </p:nvSpPr>
        <p:spPr>
          <a:xfrm>
            <a:off x="5446644" y="1998807"/>
            <a:ext cx="6140271" cy="646331"/>
          </a:xfrm>
          <a:prstGeom prst="rect">
            <a:avLst/>
          </a:prstGeom>
          <a:noFill/>
        </p:spPr>
        <p:txBody>
          <a:bodyPr wrap="none" rtlCol="0">
            <a:spAutoFit/>
          </a:bodyPr>
          <a:lstStyle/>
          <a:p>
            <a:r>
              <a:rPr lang="en-US" dirty="0">
                <a:solidFill>
                  <a:schemeClr val="bg1"/>
                </a:solidFill>
              </a:rPr>
              <a:t>Insight #6:</a:t>
            </a:r>
          </a:p>
          <a:p>
            <a:r>
              <a:rPr lang="en-US" dirty="0">
                <a:solidFill>
                  <a:schemeClr val="bg1"/>
                </a:solidFill>
              </a:rPr>
              <a:t>Casuals tend to ride for longer durations than members.</a:t>
            </a:r>
          </a:p>
        </p:txBody>
      </p:sp>
    </p:spTree>
    <p:extLst>
      <p:ext uri="{BB962C8B-B14F-4D97-AF65-F5344CB8AC3E}">
        <p14:creationId xmlns:p14="http://schemas.microsoft.com/office/powerpoint/2010/main" val="50779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E1BB-8650-9FEE-B0FD-52EE91DDEA96}"/>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Summery</a:t>
            </a:r>
          </a:p>
        </p:txBody>
      </p:sp>
      <p:sp>
        <p:nvSpPr>
          <p:cNvPr id="3" name="Content Placeholder 2">
            <a:extLst>
              <a:ext uri="{FF2B5EF4-FFF2-40B4-BE49-F238E27FC236}">
                <a16:creationId xmlns:a16="http://schemas.microsoft.com/office/drawing/2014/main" id="{FF2675F4-FC25-5535-8616-BB682A3E313A}"/>
              </a:ext>
            </a:extLst>
          </p:cNvPr>
          <p:cNvSpPr>
            <a:spLocks noGrp="1"/>
          </p:cNvSpPr>
          <p:nvPr>
            <p:ph idx="1"/>
          </p:nvPr>
        </p:nvSpPr>
        <p:spPr/>
        <p:txBody>
          <a:bodyPr>
            <a:normAutofit/>
          </a:bodyPr>
          <a:lstStyle/>
          <a:p>
            <a:r>
              <a:rPr lang="en-US" dirty="0"/>
              <a:t>Number of rides taken by Members is 31% more than rides taken by Casual users.</a:t>
            </a:r>
          </a:p>
          <a:p>
            <a:pPr marL="285750" indent="-285750">
              <a:buFont typeface="Arial" panose="020B0604020202020204" pitchFamily="34" charset="0"/>
              <a:buChar char="•"/>
            </a:pPr>
            <a:r>
              <a:rPr lang="en-US" dirty="0"/>
              <a:t>Electric bikes are the most used bikes, Docked bikes are the least used bikes.</a:t>
            </a:r>
          </a:p>
          <a:p>
            <a:pPr marL="285750" indent="-285750">
              <a:buFont typeface="Arial" panose="020B0604020202020204" pitchFamily="34" charset="0"/>
              <a:buChar char="•"/>
            </a:pPr>
            <a:r>
              <a:rPr lang="en-US" dirty="0"/>
              <a:t>Casual riders tend to use e-bikes more than classic bikes, Docked bikes are used by casual users exclusively.</a:t>
            </a:r>
          </a:p>
          <a:p>
            <a:r>
              <a:rPr lang="en-US" dirty="0"/>
              <a:t>Number of rides peaks in summer months and decrease in winter</a:t>
            </a:r>
          </a:p>
          <a:p>
            <a:pPr marL="285750" indent="-285750">
              <a:buFont typeface="Arial" panose="020B0604020202020204" pitchFamily="34" charset="0"/>
              <a:buChar char="•"/>
            </a:pPr>
            <a:r>
              <a:rPr lang="en-US" dirty="0"/>
              <a:t>Casuals tend to ride more on weekends, Members ride more on the weekdays.</a:t>
            </a:r>
          </a:p>
          <a:p>
            <a:r>
              <a:rPr lang="en-US" dirty="0"/>
              <a:t>Casuals tend to ride for longer durations than members</a:t>
            </a:r>
          </a:p>
        </p:txBody>
      </p:sp>
    </p:spTree>
    <p:extLst>
      <p:ext uri="{BB962C8B-B14F-4D97-AF65-F5344CB8AC3E}">
        <p14:creationId xmlns:p14="http://schemas.microsoft.com/office/powerpoint/2010/main" val="420154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B834-734C-0E97-5851-5643504548E8}"/>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err="1">
                <a:solidFill>
                  <a:srgbClr val="FFFF00"/>
                </a:solidFill>
              </a:rPr>
              <a:t>Recommendtions</a:t>
            </a:r>
            <a:endParaRPr lang="en-US" dirty="0">
              <a:solidFill>
                <a:srgbClr val="FFFF00"/>
              </a:solidFill>
            </a:endParaRPr>
          </a:p>
        </p:txBody>
      </p:sp>
      <p:sp>
        <p:nvSpPr>
          <p:cNvPr id="3" name="Content Placeholder 2">
            <a:extLst>
              <a:ext uri="{FF2B5EF4-FFF2-40B4-BE49-F238E27FC236}">
                <a16:creationId xmlns:a16="http://schemas.microsoft.com/office/drawing/2014/main" id="{C0DA0D77-FC5F-1457-94AF-4C83E17623AF}"/>
              </a:ext>
            </a:extLst>
          </p:cNvPr>
          <p:cNvSpPr>
            <a:spLocks noGrp="1"/>
          </p:cNvSpPr>
          <p:nvPr>
            <p:ph idx="1"/>
          </p:nvPr>
        </p:nvSpPr>
        <p:spPr/>
        <p:txBody>
          <a:bodyPr>
            <a:normAutofit/>
          </a:bodyPr>
          <a:lstStyle/>
          <a:p>
            <a:pPr marL="514350" indent="-514350">
              <a:buFont typeface="+mj-lt"/>
              <a:buAutoNum type="arabicPeriod"/>
            </a:pPr>
            <a:r>
              <a:rPr lang="en-US" sz="2400" dirty="0"/>
              <a:t>Increase the time limit for the annual membership to meet the casual users need.</a:t>
            </a:r>
          </a:p>
          <a:p>
            <a:pPr marL="514350" indent="-514350">
              <a:buFont typeface="+mj-lt"/>
              <a:buAutoNum type="arabicPeriod"/>
            </a:pPr>
            <a:r>
              <a:rPr lang="en-US" sz="2400" dirty="0"/>
              <a:t>Create new offers for weekend and holidays.</a:t>
            </a:r>
          </a:p>
          <a:p>
            <a:pPr marL="514350" indent="-514350">
              <a:buFont typeface="+mj-lt"/>
              <a:buAutoNum type="arabicPeriod"/>
            </a:pPr>
            <a:r>
              <a:rPr lang="en-US" sz="2400" dirty="0"/>
              <a:t>Promote the E-bikes more effectively.</a:t>
            </a:r>
          </a:p>
        </p:txBody>
      </p:sp>
    </p:spTree>
    <p:extLst>
      <p:ext uri="{BB962C8B-B14F-4D97-AF65-F5344CB8AC3E}">
        <p14:creationId xmlns:p14="http://schemas.microsoft.com/office/powerpoint/2010/main" val="366271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B7B3-08D8-5951-3C7D-6ADA17FCC794}"/>
              </a:ext>
            </a:extLst>
          </p:cNvPr>
          <p:cNvSpPr>
            <a:spLocks noGrp="1"/>
          </p:cNvSpPr>
          <p:nvPr>
            <p:ph type="title"/>
          </p:nvPr>
        </p:nvSpPr>
        <p:spPr>
          <a:xfrm>
            <a:off x="912230" y="917165"/>
            <a:ext cx="10355327" cy="2511835"/>
          </a:xfrm>
        </p:spPr>
        <p:txBody>
          <a:bodyPr>
            <a:normAutofit/>
          </a:bodyPr>
          <a:lstStyle/>
          <a:p>
            <a:r>
              <a:rPr lang="en-US" sz="4400" dirty="0">
                <a:solidFill>
                  <a:srgbClr val="FFFF00"/>
                </a:solidFill>
              </a:rPr>
              <a:t>Thank you</a:t>
            </a:r>
          </a:p>
        </p:txBody>
      </p:sp>
      <p:sp>
        <p:nvSpPr>
          <p:cNvPr id="3" name="Text Placeholder 2">
            <a:extLst>
              <a:ext uri="{FF2B5EF4-FFF2-40B4-BE49-F238E27FC236}">
                <a16:creationId xmlns:a16="http://schemas.microsoft.com/office/drawing/2014/main" id="{F012B950-66BF-38CB-D26D-90480BA4979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1125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4CF7-1AE1-5DB5-1072-9A0B13C2A3C1}"/>
              </a:ext>
            </a:extLst>
          </p:cNvPr>
          <p:cNvSpPr>
            <a:spLocks noGrp="1"/>
          </p:cNvSpPr>
          <p:nvPr>
            <p:ph type="title"/>
          </p:nvPr>
        </p:nvSpPr>
        <p:spPr>
          <a:xfrm>
            <a:off x="162339" y="219351"/>
            <a:ext cx="10515600" cy="1325563"/>
          </a:xfrm>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Contents</a:t>
            </a:r>
          </a:p>
        </p:txBody>
      </p:sp>
      <p:sp>
        <p:nvSpPr>
          <p:cNvPr id="3" name="Content Placeholder 2">
            <a:extLst>
              <a:ext uri="{FF2B5EF4-FFF2-40B4-BE49-F238E27FC236}">
                <a16:creationId xmlns:a16="http://schemas.microsoft.com/office/drawing/2014/main" id="{8BB692BB-C39E-57DC-017E-94FA22148F69}"/>
              </a:ext>
            </a:extLst>
          </p:cNvPr>
          <p:cNvSpPr>
            <a:spLocks noGrp="1"/>
          </p:cNvSpPr>
          <p:nvPr>
            <p:ph idx="1"/>
          </p:nvPr>
        </p:nvSpPr>
        <p:spPr>
          <a:xfrm>
            <a:off x="162339" y="1746112"/>
            <a:ext cx="10515600" cy="4351338"/>
          </a:xfrm>
        </p:spPr>
        <p:txBody>
          <a:bodyPr/>
          <a:lstStyle/>
          <a:p>
            <a:r>
              <a:rPr lang="en-US" dirty="0"/>
              <a:t>Introduction</a:t>
            </a:r>
          </a:p>
          <a:p>
            <a:r>
              <a:rPr lang="en-US" dirty="0"/>
              <a:t>Business Task</a:t>
            </a:r>
          </a:p>
          <a:p>
            <a:r>
              <a:rPr lang="en-US" dirty="0"/>
              <a:t>Data</a:t>
            </a:r>
          </a:p>
          <a:p>
            <a:r>
              <a:rPr lang="en-US" dirty="0"/>
              <a:t>Analysis</a:t>
            </a:r>
          </a:p>
          <a:p>
            <a:r>
              <a:rPr lang="en-US" dirty="0"/>
              <a:t>Summery</a:t>
            </a:r>
          </a:p>
          <a:p>
            <a:r>
              <a:rPr lang="en-US" dirty="0" err="1"/>
              <a:t>Recommendtions</a:t>
            </a:r>
            <a:endParaRPr lang="en-US" dirty="0"/>
          </a:p>
        </p:txBody>
      </p:sp>
    </p:spTree>
    <p:extLst>
      <p:ext uri="{BB962C8B-B14F-4D97-AF65-F5344CB8AC3E}">
        <p14:creationId xmlns:p14="http://schemas.microsoft.com/office/powerpoint/2010/main" val="19011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4EB5-46F7-BC59-5F46-115D8704886C}"/>
              </a:ext>
            </a:extLst>
          </p:cNvPr>
          <p:cNvSpPr>
            <a:spLocks noGrp="1"/>
          </p:cNvSpPr>
          <p:nvPr>
            <p:ph type="title"/>
          </p:nvPr>
        </p:nvSpPr>
        <p:spPr>
          <a:xfrm>
            <a:off x="96078" y="179595"/>
            <a:ext cx="10515600" cy="1325563"/>
          </a:xfrm>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Introduction</a:t>
            </a:r>
          </a:p>
        </p:txBody>
      </p:sp>
      <p:sp>
        <p:nvSpPr>
          <p:cNvPr id="3" name="TextBox 2">
            <a:extLst>
              <a:ext uri="{FF2B5EF4-FFF2-40B4-BE49-F238E27FC236}">
                <a16:creationId xmlns:a16="http://schemas.microsoft.com/office/drawing/2014/main" id="{02F4717B-C7D3-373A-3986-FD10258217F7}"/>
              </a:ext>
            </a:extLst>
          </p:cNvPr>
          <p:cNvSpPr txBox="1"/>
          <p:nvPr/>
        </p:nvSpPr>
        <p:spPr>
          <a:xfrm>
            <a:off x="0" y="1828800"/>
            <a:ext cx="12211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GoogleSans18pt-Regular"/>
              </a:rPr>
              <a:t>In 2016, </a:t>
            </a:r>
            <a:r>
              <a:rPr lang="en-US" sz="2400" b="0" i="0" dirty="0" err="1">
                <a:effectLst/>
                <a:latin typeface="GoogleSans18pt-Regular"/>
              </a:rPr>
              <a:t>Cyclistic</a:t>
            </a:r>
            <a:r>
              <a:rPr lang="en-US" sz="2400" b="0" i="0" dirty="0">
                <a:effectLst/>
                <a:latin typeface="GoogleSans18pt-Regular"/>
              </a:rPr>
              <a:t> launched a successful bike-share offering. Since then, the program has grown</a:t>
            </a:r>
            <a:br>
              <a:rPr lang="en-US" sz="2400" b="0" i="0" dirty="0">
                <a:effectLst/>
                <a:latin typeface="GoogleSans18pt-Regular"/>
              </a:rPr>
            </a:br>
            <a:r>
              <a:rPr lang="en-US" sz="2400" b="0" i="0" dirty="0">
                <a:effectLst/>
                <a:latin typeface="GoogleSans18pt-Regular"/>
              </a:rPr>
              <a:t>to a </a:t>
            </a:r>
            <a:r>
              <a:rPr lang="en-US" sz="2400" dirty="0">
                <a:latin typeface="GoogleSans18pt-Regular"/>
              </a:rPr>
              <a:t>fl</a:t>
            </a:r>
            <a:r>
              <a:rPr lang="en-US" sz="2400" b="0" i="0" dirty="0">
                <a:effectLst/>
                <a:latin typeface="GoogleSans18pt-Regular"/>
              </a:rPr>
              <a:t>eet of 5,824 bicycles that are </a:t>
            </a:r>
            <a:r>
              <a:rPr lang="en-US" sz="2400" b="0" i="0" dirty="0" err="1">
                <a:effectLst/>
                <a:latin typeface="GoogleSans18pt-Regular"/>
              </a:rPr>
              <a:t>geotracked</a:t>
            </a:r>
            <a:r>
              <a:rPr lang="en-US" sz="2400" b="0" i="0" dirty="0">
                <a:effectLst/>
                <a:latin typeface="GoogleSans18pt-Regular"/>
              </a:rPr>
              <a:t> and locked into a network of 692 stations</a:t>
            </a:r>
            <a:br>
              <a:rPr lang="en-US" sz="2400" b="0" i="0" dirty="0">
                <a:effectLst/>
                <a:latin typeface="GoogleSans18pt-Regular"/>
              </a:rPr>
            </a:br>
            <a:r>
              <a:rPr lang="en-US" sz="2400" b="0" i="0" dirty="0">
                <a:effectLst/>
                <a:latin typeface="GoogleSans18pt-Regular"/>
              </a:rPr>
              <a:t>across Chicago. The bikes can be unlocked from one station and returned to any other station</a:t>
            </a:r>
            <a:br>
              <a:rPr lang="en-US" sz="2400" b="0" i="0" dirty="0">
                <a:effectLst/>
                <a:latin typeface="GoogleSans18pt-Regular"/>
              </a:rPr>
            </a:br>
            <a:r>
              <a:rPr lang="en-US" sz="2400" b="0" i="0" dirty="0">
                <a:effectLst/>
                <a:latin typeface="GoogleSans18pt-Regular"/>
              </a:rPr>
              <a:t>in the system anytime.</a:t>
            </a:r>
            <a:r>
              <a:rPr lang="en-US" sz="2400" dirty="0"/>
              <a:t> </a:t>
            </a:r>
          </a:p>
          <a:p>
            <a:pPr marL="285750" indent="-285750">
              <a:buFont typeface="Arial" panose="020B0604020202020204" pitchFamily="34" charset="0"/>
              <a:buChar char="•"/>
            </a:pPr>
            <a:r>
              <a:rPr lang="en-US" sz="2400" b="0" i="0" dirty="0">
                <a:effectLst/>
                <a:latin typeface="GoogleSans18pt-Regular"/>
              </a:rPr>
              <a:t>pricing plans: single-ride passes, full-day passes, and annual memberships.</a:t>
            </a:r>
            <a:br>
              <a:rPr lang="en-US" sz="2400" b="0" i="0" dirty="0">
                <a:effectLst/>
                <a:latin typeface="GoogleSans18pt-Regular"/>
              </a:rPr>
            </a:br>
            <a:r>
              <a:rPr lang="en-US" sz="2400" b="0" i="0" dirty="0">
                <a:effectLst/>
                <a:latin typeface="GoogleSans18pt-Regular"/>
              </a:rPr>
              <a:t>Customers who purchase single-ride or full-day passes are referred to as casual riders.</a:t>
            </a:r>
            <a:br>
              <a:rPr lang="en-US" sz="2400" b="0" i="0" dirty="0">
                <a:effectLst/>
                <a:latin typeface="GoogleSans18pt-Regular"/>
              </a:rPr>
            </a:br>
            <a:r>
              <a:rPr lang="en-US" sz="2400" b="0" i="0" dirty="0">
                <a:effectLst/>
                <a:latin typeface="GoogleSans18pt-Regular"/>
              </a:rPr>
              <a:t>Customers who purchase annual memberships are </a:t>
            </a:r>
            <a:r>
              <a:rPr lang="en-US" sz="2400" b="0" i="0" dirty="0" err="1">
                <a:effectLst/>
                <a:latin typeface="GoogleSans18pt-Regular"/>
              </a:rPr>
              <a:t>Cyclistic</a:t>
            </a:r>
            <a:r>
              <a:rPr lang="en-US" sz="2400" b="0" i="0" dirty="0">
                <a:effectLst/>
                <a:latin typeface="GoogleSans18pt-Regular"/>
              </a:rPr>
              <a:t> members.</a:t>
            </a:r>
            <a:r>
              <a:rPr lang="en-US" sz="2400" dirty="0"/>
              <a:t> </a:t>
            </a:r>
            <a:br>
              <a:rPr lang="en-US" sz="2400" dirty="0"/>
            </a:br>
            <a:br>
              <a:rPr lang="en-US" sz="2400" dirty="0"/>
            </a:br>
            <a:endParaRPr lang="en-US" sz="2400" dirty="0"/>
          </a:p>
        </p:txBody>
      </p:sp>
    </p:spTree>
    <p:extLst>
      <p:ext uri="{BB962C8B-B14F-4D97-AF65-F5344CB8AC3E}">
        <p14:creationId xmlns:p14="http://schemas.microsoft.com/office/powerpoint/2010/main" val="80505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0CC601-381A-0A68-B8D8-A0D1A6DBA6DA}"/>
              </a:ext>
            </a:extLst>
          </p:cNvPr>
          <p:cNvPicPr>
            <a:picLocks noChangeAspect="1"/>
          </p:cNvPicPr>
          <p:nvPr/>
        </p:nvPicPr>
        <p:blipFill rotWithShape="1">
          <a:blip r:embed="rId2"/>
          <a:srcRect t="7322"/>
          <a:stretch/>
        </p:blipFill>
        <p:spPr>
          <a:xfrm>
            <a:off x="0" y="503583"/>
            <a:ext cx="12192000" cy="6352743"/>
          </a:xfrm>
          <a:prstGeom prst="rect">
            <a:avLst/>
          </a:prstGeom>
        </p:spPr>
      </p:pic>
      <p:sp>
        <p:nvSpPr>
          <p:cNvPr id="4" name="TextBox 3">
            <a:extLst>
              <a:ext uri="{FF2B5EF4-FFF2-40B4-BE49-F238E27FC236}">
                <a16:creationId xmlns:a16="http://schemas.microsoft.com/office/drawing/2014/main" id="{D528D000-6EBB-ED90-B3B5-124596B06B51}"/>
              </a:ext>
            </a:extLst>
          </p:cNvPr>
          <p:cNvSpPr txBox="1"/>
          <p:nvPr/>
        </p:nvSpPr>
        <p:spPr>
          <a:xfrm>
            <a:off x="365761" y="118862"/>
            <a:ext cx="4578626"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400" dirty="0">
                <a:solidFill>
                  <a:schemeClr val="bg1"/>
                </a:solidFill>
                <a:latin typeface="Century Gothic" panose="020B0502020202020204" pitchFamily="34" charset="0"/>
              </a:rPr>
              <a:t>Pricing Plans</a:t>
            </a:r>
          </a:p>
        </p:txBody>
      </p:sp>
    </p:spTree>
    <p:extLst>
      <p:ext uri="{BB962C8B-B14F-4D97-AF65-F5344CB8AC3E}">
        <p14:creationId xmlns:p14="http://schemas.microsoft.com/office/powerpoint/2010/main" val="51872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0ECD-DCDF-F9D0-68E9-FB0E791EA42F}"/>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Business Task</a:t>
            </a:r>
          </a:p>
        </p:txBody>
      </p:sp>
      <p:sp>
        <p:nvSpPr>
          <p:cNvPr id="3" name="Content Placeholder 2">
            <a:extLst>
              <a:ext uri="{FF2B5EF4-FFF2-40B4-BE49-F238E27FC236}">
                <a16:creationId xmlns:a16="http://schemas.microsoft.com/office/drawing/2014/main" id="{08457269-3FD1-8E70-E0D5-F83F99C2E147}"/>
              </a:ext>
            </a:extLst>
          </p:cNvPr>
          <p:cNvSpPr>
            <a:spLocks noGrp="1"/>
          </p:cNvSpPr>
          <p:nvPr>
            <p:ph idx="1"/>
          </p:nvPr>
        </p:nvSpPr>
        <p:spPr/>
        <p:txBody>
          <a:bodyPr>
            <a:normAutofit/>
          </a:bodyPr>
          <a:lstStyle/>
          <a:p>
            <a:r>
              <a:rPr lang="en-US" sz="2800" dirty="0"/>
              <a:t>Convert Casual users to members, by understanding how casuals use </a:t>
            </a:r>
            <a:r>
              <a:rPr lang="en-US" sz="2800" dirty="0" err="1"/>
              <a:t>Cyclistic</a:t>
            </a:r>
            <a:r>
              <a:rPr lang="en-US" sz="2800" dirty="0"/>
              <a:t> differently, and create a marketing campaign that target them.</a:t>
            </a:r>
          </a:p>
        </p:txBody>
      </p:sp>
    </p:spTree>
    <p:extLst>
      <p:ext uri="{BB962C8B-B14F-4D97-AF65-F5344CB8AC3E}">
        <p14:creationId xmlns:p14="http://schemas.microsoft.com/office/powerpoint/2010/main" val="338113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F009-FDF3-D3A3-B64A-A6D56673AF66}"/>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Data</a:t>
            </a:r>
          </a:p>
        </p:txBody>
      </p:sp>
      <p:sp>
        <p:nvSpPr>
          <p:cNvPr id="3" name="Content Placeholder 2">
            <a:extLst>
              <a:ext uri="{FF2B5EF4-FFF2-40B4-BE49-F238E27FC236}">
                <a16:creationId xmlns:a16="http://schemas.microsoft.com/office/drawing/2014/main" id="{8007CBE9-C039-9CF4-A718-D0CDF7AE543A}"/>
              </a:ext>
            </a:extLst>
          </p:cNvPr>
          <p:cNvSpPr>
            <a:spLocks noGrp="1"/>
          </p:cNvSpPr>
          <p:nvPr>
            <p:ph idx="1"/>
          </p:nvPr>
        </p:nvSpPr>
        <p:spPr/>
        <p:txBody>
          <a:bodyPr/>
          <a:lstStyle/>
          <a:p>
            <a:r>
              <a:rPr lang="en-US" sz="2400" b="0" i="0" dirty="0">
                <a:effectLst/>
                <a:latin typeface="GoogleSans18pt-Regular"/>
              </a:rPr>
              <a:t>the datasets are appropriate and will enable us to answer the business questions. The data has been made available by Motivate International Inc. under this license.</a:t>
            </a:r>
            <a:r>
              <a:rPr lang="en-US" sz="2400" dirty="0"/>
              <a:t> </a:t>
            </a:r>
            <a:br>
              <a:rPr lang="en-US" sz="2400" dirty="0"/>
            </a:br>
            <a:endParaRPr lang="en-US" dirty="0"/>
          </a:p>
        </p:txBody>
      </p:sp>
      <p:sp>
        <p:nvSpPr>
          <p:cNvPr id="4" name="TextBox 3">
            <a:extLst>
              <a:ext uri="{FF2B5EF4-FFF2-40B4-BE49-F238E27FC236}">
                <a16:creationId xmlns:a16="http://schemas.microsoft.com/office/drawing/2014/main" id="{E4DE9992-5B21-F2BE-E384-FFF37CFD6B29}"/>
              </a:ext>
            </a:extLst>
          </p:cNvPr>
          <p:cNvSpPr txBox="1"/>
          <p:nvPr/>
        </p:nvSpPr>
        <p:spPr>
          <a:xfrm>
            <a:off x="838200" y="3087410"/>
            <a:ext cx="10399643" cy="1938992"/>
          </a:xfrm>
          <a:prstGeom prst="rect">
            <a:avLst/>
          </a:prstGeom>
          <a:noFill/>
        </p:spPr>
        <p:txBody>
          <a:bodyPr wrap="square" rtlCol="0">
            <a:spAutoFit/>
          </a:bodyPr>
          <a:lstStyle/>
          <a:p>
            <a:pPr marL="285750" indent="-285750">
              <a:buFont typeface="Arial" panose="020B0604020202020204" pitchFamily="34" charset="0"/>
              <a:buChar char="•"/>
            </a:pPr>
            <a:br>
              <a:rPr lang="en-US" sz="2400" dirty="0"/>
            </a:br>
            <a:r>
              <a:rPr lang="en-US" sz="2400" dirty="0">
                <a:latin typeface="GoogleSans18pt-Regular"/>
              </a:rPr>
              <a:t>data-privacy issues prohibit us from using riders’ personally identifiable information. This means that we won’t be able to connect pass purchases to credit card numbers to determine if casual riders live in </a:t>
            </a:r>
            <a:r>
              <a:rPr lang="en-US" sz="2400" dirty="0" err="1">
                <a:latin typeface="GoogleSans18pt-Regular"/>
              </a:rPr>
              <a:t>Cyclistic</a:t>
            </a:r>
            <a:r>
              <a:rPr lang="en-US" sz="2400" dirty="0">
                <a:latin typeface="GoogleSans18pt-Regular"/>
              </a:rPr>
              <a:t> service area or if they have purchased multiple single passes.</a:t>
            </a:r>
            <a:r>
              <a:rPr lang="en-US" sz="2400" dirty="0"/>
              <a:t> </a:t>
            </a:r>
          </a:p>
        </p:txBody>
      </p:sp>
    </p:spTree>
    <p:extLst>
      <p:ext uri="{BB962C8B-B14F-4D97-AF65-F5344CB8AC3E}">
        <p14:creationId xmlns:p14="http://schemas.microsoft.com/office/powerpoint/2010/main" val="112518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6684-BE24-E496-2FB0-6E7EE8B43946}"/>
              </a:ext>
            </a:extLst>
          </p:cNvPr>
          <p:cNvSpPr>
            <a:spLocks noGrp="1"/>
          </p:cNvSpPr>
          <p:nvPr>
            <p:ph type="title"/>
          </p:nvPr>
        </p:nvSpPr>
        <p:spPr>
          <a:xfrm>
            <a:off x="679174" y="2564986"/>
            <a:ext cx="10515600" cy="1325563"/>
          </a:xfrm>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rgbClr val="FFFF00"/>
                </a:solidFill>
              </a:rPr>
              <a:t>Analysis</a:t>
            </a:r>
          </a:p>
        </p:txBody>
      </p:sp>
    </p:spTree>
    <p:extLst>
      <p:ext uri="{BB962C8B-B14F-4D97-AF65-F5344CB8AC3E}">
        <p14:creationId xmlns:p14="http://schemas.microsoft.com/office/powerpoint/2010/main" val="320559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4D5BF3-1374-44FB-9C48-5AEB1864E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9371"/>
            <a:ext cx="12192000" cy="5299258"/>
          </a:xfrm>
          <a:prstGeom prst="rect">
            <a:avLst/>
          </a:prstGeom>
        </p:spPr>
      </p:pic>
      <p:sp>
        <p:nvSpPr>
          <p:cNvPr id="5" name="TextBox 4">
            <a:extLst>
              <a:ext uri="{FF2B5EF4-FFF2-40B4-BE49-F238E27FC236}">
                <a16:creationId xmlns:a16="http://schemas.microsoft.com/office/drawing/2014/main" id="{D2162DA9-0F62-FE8E-3218-C2BBA541A5E2}"/>
              </a:ext>
            </a:extLst>
          </p:cNvPr>
          <p:cNvSpPr txBox="1"/>
          <p:nvPr/>
        </p:nvSpPr>
        <p:spPr>
          <a:xfrm>
            <a:off x="384314" y="1828800"/>
            <a:ext cx="2875722" cy="1477328"/>
          </a:xfrm>
          <a:prstGeom prst="rect">
            <a:avLst/>
          </a:prstGeom>
          <a:noFill/>
        </p:spPr>
        <p:txBody>
          <a:bodyPr wrap="square" rtlCol="0">
            <a:spAutoFit/>
          </a:bodyPr>
          <a:lstStyle/>
          <a:p>
            <a:r>
              <a:rPr lang="en-US" dirty="0"/>
              <a:t>Insight #1:</a:t>
            </a:r>
          </a:p>
          <a:p>
            <a:r>
              <a:rPr lang="en-US" sz="1800" dirty="0"/>
              <a:t>Number of rides taken by Members is 31% more than rides taken by Casual users.</a:t>
            </a:r>
          </a:p>
          <a:p>
            <a:r>
              <a:rPr lang="en-US" dirty="0"/>
              <a:t> </a:t>
            </a:r>
          </a:p>
        </p:txBody>
      </p:sp>
    </p:spTree>
    <p:extLst>
      <p:ext uri="{BB962C8B-B14F-4D97-AF65-F5344CB8AC3E}">
        <p14:creationId xmlns:p14="http://schemas.microsoft.com/office/powerpoint/2010/main" val="377811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C3E0B7-5E35-6466-CC5C-C8C9D3D34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830"/>
            <a:ext cx="12192000" cy="5512340"/>
          </a:xfrm>
          <a:prstGeom prst="rect">
            <a:avLst/>
          </a:prstGeom>
        </p:spPr>
      </p:pic>
      <p:sp>
        <p:nvSpPr>
          <p:cNvPr id="4" name="TextBox 3">
            <a:extLst>
              <a:ext uri="{FF2B5EF4-FFF2-40B4-BE49-F238E27FC236}">
                <a16:creationId xmlns:a16="http://schemas.microsoft.com/office/drawing/2014/main" id="{2BD214E8-6B05-8519-460C-0B930F22B916}"/>
              </a:ext>
            </a:extLst>
          </p:cNvPr>
          <p:cNvSpPr txBox="1"/>
          <p:nvPr/>
        </p:nvSpPr>
        <p:spPr>
          <a:xfrm>
            <a:off x="212034" y="1537252"/>
            <a:ext cx="4052904" cy="1200329"/>
          </a:xfrm>
          <a:prstGeom prst="rect">
            <a:avLst/>
          </a:prstGeom>
          <a:noFill/>
        </p:spPr>
        <p:txBody>
          <a:bodyPr wrap="none" rtlCol="0">
            <a:spAutoFit/>
          </a:bodyPr>
          <a:lstStyle/>
          <a:p>
            <a:r>
              <a:rPr lang="en-US" dirty="0"/>
              <a:t>#insight #2:</a:t>
            </a:r>
          </a:p>
          <a:p>
            <a:pPr marL="285750" indent="-285750">
              <a:buFont typeface="Arial" panose="020B0604020202020204" pitchFamily="34" charset="0"/>
              <a:buChar char="•"/>
            </a:pPr>
            <a:r>
              <a:rPr lang="en-US" dirty="0"/>
              <a:t>Electric bikes are the most used bikes</a:t>
            </a:r>
          </a:p>
          <a:p>
            <a:pPr marL="285750" indent="-285750">
              <a:buFont typeface="Arial" panose="020B0604020202020204" pitchFamily="34" charset="0"/>
              <a:buChar char="•"/>
            </a:pPr>
            <a:r>
              <a:rPr lang="en-US" dirty="0"/>
              <a:t>Docked bikes are the least used bikes</a:t>
            </a:r>
          </a:p>
          <a:p>
            <a:endParaRPr lang="en-US" dirty="0"/>
          </a:p>
        </p:txBody>
      </p:sp>
    </p:spTree>
    <p:extLst>
      <p:ext uri="{BB962C8B-B14F-4D97-AF65-F5344CB8AC3E}">
        <p14:creationId xmlns:p14="http://schemas.microsoft.com/office/powerpoint/2010/main" val="1969036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Damask</Template>
  <TotalTime>219</TotalTime>
  <Words>460</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GoogleSans18pt-Regular</vt:lpstr>
      <vt:lpstr>Damask</vt:lpstr>
      <vt:lpstr>Cyclistic bike share capstone project</vt:lpstr>
      <vt:lpstr>Contents</vt:lpstr>
      <vt:lpstr>Introduction</vt:lpstr>
      <vt:lpstr>PowerPoint Presentation</vt:lpstr>
      <vt:lpstr>Business Task</vt:lpstr>
      <vt:lpstr>Data</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Summery</vt:lpstr>
      <vt:lpstr>Recommendtions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Taqwa hammad</dc:creator>
  <cp:lastModifiedBy>Taqwa hammad</cp:lastModifiedBy>
  <cp:revision>2</cp:revision>
  <dcterms:created xsi:type="dcterms:W3CDTF">2024-06-08T13:43:37Z</dcterms:created>
  <dcterms:modified xsi:type="dcterms:W3CDTF">2024-06-09T09:43:34Z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