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Lst>
  <p:sldSz cy="5143500" cx="9144000"/>
  <p:notesSz cx="6858000" cy="9144000"/>
  <p:embeddedFontLst>
    <p:embeddedFont>
      <p:font typeface="Roboto"/>
      <p:regular r:id="rId33"/>
      <p:bold r:id="rId34"/>
      <p:italic r:id="rId35"/>
      <p:boldItalic r:id="rId36"/>
    </p:embeddedFont>
    <p:embeddedFont>
      <p:font typeface="Barlow Condensed"/>
      <p:regular r:id="rId37"/>
      <p:bold r:id="rId38"/>
      <p:italic r:id="rId39"/>
      <p:boldItalic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CDAA9495-43A5-41E6-B05B-98CB7F5185E6}">
  <a:tblStyle styleId="{CDAA9495-43A5-41E6-B05B-98CB7F5185E6}" styleName="Table_0">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BarlowCondensed-boldItalic.fntdata"/><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font" Target="fonts/Roboto-regular.fntdata"/><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font" Target="fonts/Roboto-italic.fntdata"/><Relationship Id="rId12" Type="http://schemas.openxmlformats.org/officeDocument/2006/relationships/slide" Target="slides/slide6.xml"/><Relationship Id="rId34" Type="http://schemas.openxmlformats.org/officeDocument/2006/relationships/font" Target="fonts/Roboto-bold.fntdata"/><Relationship Id="rId15" Type="http://schemas.openxmlformats.org/officeDocument/2006/relationships/slide" Target="slides/slide9.xml"/><Relationship Id="rId37" Type="http://schemas.openxmlformats.org/officeDocument/2006/relationships/font" Target="fonts/BarlowCondensed-regular.fntdata"/><Relationship Id="rId14" Type="http://schemas.openxmlformats.org/officeDocument/2006/relationships/slide" Target="slides/slide8.xml"/><Relationship Id="rId36" Type="http://schemas.openxmlformats.org/officeDocument/2006/relationships/font" Target="fonts/Roboto-boldItalic.fntdata"/><Relationship Id="rId17" Type="http://schemas.openxmlformats.org/officeDocument/2006/relationships/slide" Target="slides/slide11.xml"/><Relationship Id="rId39" Type="http://schemas.openxmlformats.org/officeDocument/2006/relationships/font" Target="fonts/BarlowCondensed-italic.fntdata"/><Relationship Id="rId16" Type="http://schemas.openxmlformats.org/officeDocument/2006/relationships/slide" Target="slides/slide10.xml"/><Relationship Id="rId38" Type="http://schemas.openxmlformats.org/officeDocument/2006/relationships/font" Target="fonts/BarlowCondensed-bold.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Google Shape;64;g6117e4c7e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6117e4c7e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 name="Shape 208"/>
        <p:cNvGrpSpPr/>
        <p:nvPr/>
      </p:nvGrpSpPr>
      <p:grpSpPr>
        <a:xfrm>
          <a:off x="0" y="0"/>
          <a:ext cx="0" cy="0"/>
          <a:chOff x="0" y="0"/>
          <a:chExt cx="0" cy="0"/>
        </a:xfrm>
      </p:grpSpPr>
      <p:sp>
        <p:nvSpPr>
          <p:cNvPr id="209" name="Google Shape;209;gc6f73a04f_0_1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c6f73a04f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give a </a:t>
            </a:r>
            <a:r>
              <a:rPr b="1" lang="en"/>
              <a:t>short</a:t>
            </a:r>
            <a:r>
              <a:rPr lang="en"/>
              <a:t> recap on what constraints that bounded our vacation problem</a:t>
            </a:r>
            <a:endParaRPr/>
          </a:p>
          <a:p>
            <a:pPr indent="0" lvl="0" marL="0" rtl="0" algn="l">
              <a:spcBef>
                <a:spcPts val="0"/>
              </a:spcBef>
              <a:spcAft>
                <a:spcPts val="0"/>
              </a:spcAft>
              <a:buNone/>
            </a:pPr>
            <a:r>
              <a:rPr lang="en"/>
              <a:t>(preferably 10 seconds max)</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4" name="Shape 214"/>
        <p:cNvGrpSpPr/>
        <p:nvPr/>
      </p:nvGrpSpPr>
      <p:grpSpPr>
        <a:xfrm>
          <a:off x="0" y="0"/>
          <a:ext cx="0" cy="0"/>
          <a:chOff x="0" y="0"/>
          <a:chExt cx="0" cy="0"/>
        </a:xfrm>
      </p:grpSpPr>
      <p:sp>
        <p:nvSpPr>
          <p:cNvPr id="215" name="Google Shape;215;g63783c760d_0_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63783c760d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introduce the fixed parameters</a:t>
            </a:r>
            <a:endParaRPr/>
          </a:p>
          <a:p>
            <a:pPr indent="0" lvl="0" marL="0" rtl="0" algn="l">
              <a:spcBef>
                <a:spcPts val="0"/>
              </a:spcBef>
              <a:spcAft>
                <a:spcPts val="0"/>
              </a:spcAft>
              <a:buNone/>
            </a:pPr>
            <a:r>
              <a:rPr lang="en"/>
              <a:t>highlight that the different results can be generated with different parameters</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2" name="Shape 222"/>
        <p:cNvGrpSpPr/>
        <p:nvPr/>
      </p:nvGrpSpPr>
      <p:grpSpPr>
        <a:xfrm>
          <a:off x="0" y="0"/>
          <a:ext cx="0" cy="0"/>
          <a:chOff x="0" y="0"/>
          <a:chExt cx="0" cy="0"/>
        </a:xfrm>
      </p:grpSpPr>
      <p:sp>
        <p:nvSpPr>
          <p:cNvPr id="223" name="Google Shape;223;g63799d84fd_1_2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63799d84fd_1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introduce the fixed parameters</a:t>
            </a:r>
            <a:endParaRPr/>
          </a:p>
          <a:p>
            <a:pPr indent="0" lvl="0" marL="0" rtl="0" algn="l">
              <a:spcBef>
                <a:spcPts val="0"/>
              </a:spcBef>
              <a:spcAft>
                <a:spcPts val="0"/>
              </a:spcAft>
              <a:buNone/>
            </a:pPr>
            <a:r>
              <a:rPr lang="en"/>
              <a:t>highlight that the different results can be generated with different parameters</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8" name="Shape 228"/>
        <p:cNvGrpSpPr/>
        <p:nvPr/>
      </p:nvGrpSpPr>
      <p:grpSpPr>
        <a:xfrm>
          <a:off x="0" y="0"/>
          <a:ext cx="0" cy="0"/>
          <a:chOff x="0" y="0"/>
          <a:chExt cx="0" cy="0"/>
        </a:xfrm>
      </p:grpSpPr>
      <p:sp>
        <p:nvSpPr>
          <p:cNvPr id="229" name="Google Shape;229;g63799d84fd_1_3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63799d84fd_1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also, explain what is the problem with this kind of solution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4" name="Shape 234"/>
        <p:cNvGrpSpPr/>
        <p:nvPr/>
      </p:nvGrpSpPr>
      <p:grpSpPr>
        <a:xfrm>
          <a:off x="0" y="0"/>
          <a:ext cx="0" cy="0"/>
          <a:chOff x="0" y="0"/>
          <a:chExt cx="0" cy="0"/>
        </a:xfrm>
      </p:grpSpPr>
      <p:sp>
        <p:nvSpPr>
          <p:cNvPr id="235" name="Google Shape;235;g63783c760d_0_2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63783c760d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228600" rtl="0" algn="l">
              <a:lnSpc>
                <a:spcPct val="115000"/>
              </a:lnSpc>
              <a:spcBef>
                <a:spcPts val="0"/>
              </a:spcBef>
              <a:spcAft>
                <a:spcPts val="0"/>
              </a:spcAft>
              <a:buNone/>
            </a:pPr>
            <a:r>
              <a:rPr lang="en" sz="1400">
                <a:latin typeface="Times New Roman"/>
                <a:ea typeface="Times New Roman"/>
                <a:cs typeface="Times New Roman"/>
                <a:sym typeface="Times New Roman"/>
              </a:rPr>
              <a:t>In our case, our ultimate goal is to have total cost </a:t>
            </a:r>
            <a:r>
              <a:rPr lang="en" sz="1400">
                <a:highlight>
                  <a:srgbClr val="FFFFFF"/>
                </a:highlight>
                <a:latin typeface="Times New Roman"/>
                <a:ea typeface="Times New Roman"/>
                <a:cs typeface="Times New Roman"/>
                <a:sym typeface="Times New Roman"/>
              </a:rPr>
              <a:t>⩽ total budget allocated for a fixed number of days. Let’s take the example of hotel. The price per day(ppd) for a hotel * number of days should not exceed half the budget allocated. This is a simple logic because if hotel cost itself exceed half the budget, there will be no room for values of other variables since they will definitely exceed the budget. Hence, we can perform some early filtering to only include particular index of our variable list that satisfy the aforementioned condition. This must be applied to all variables before extracting the solution.</a:t>
            </a:r>
            <a:endParaRPr sz="1400">
              <a:latin typeface="Times New Roman"/>
              <a:ea typeface="Times New Roman"/>
              <a:cs typeface="Times New Roman"/>
              <a:sym typeface="Times New Roman"/>
            </a:endParaRPr>
          </a:p>
          <a:p>
            <a:pPr indent="0" lvl="0" marL="228600" rtl="0" algn="l">
              <a:lnSpc>
                <a:spcPct val="115000"/>
              </a:lnSpc>
              <a:spcBef>
                <a:spcPts val="0"/>
              </a:spcBef>
              <a:spcAft>
                <a:spcPts val="0"/>
              </a:spcAft>
              <a:buNone/>
            </a:pPr>
            <a:r>
              <a:t/>
            </a:r>
            <a:endParaRPr sz="1400">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0" name="Shape 240"/>
        <p:cNvGrpSpPr/>
        <p:nvPr/>
      </p:nvGrpSpPr>
      <p:grpSpPr>
        <a:xfrm>
          <a:off x="0" y="0"/>
          <a:ext cx="0" cy="0"/>
          <a:chOff x="0" y="0"/>
          <a:chExt cx="0" cy="0"/>
        </a:xfrm>
      </p:grpSpPr>
      <p:sp>
        <p:nvSpPr>
          <p:cNvPr id="241" name="Google Shape;241;g63799d84fd_1_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63799d84fd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introduce the fixed parameters</a:t>
            </a:r>
            <a:endParaRPr/>
          </a:p>
          <a:p>
            <a:pPr indent="0" lvl="0" marL="0" rtl="0" algn="l">
              <a:spcBef>
                <a:spcPts val="0"/>
              </a:spcBef>
              <a:spcAft>
                <a:spcPts val="0"/>
              </a:spcAft>
              <a:buNone/>
            </a:pPr>
            <a:r>
              <a:rPr lang="en"/>
              <a:t>highlight that the different results can be generated with different parameters</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6" name="Shape 246"/>
        <p:cNvGrpSpPr/>
        <p:nvPr/>
      </p:nvGrpSpPr>
      <p:grpSpPr>
        <a:xfrm>
          <a:off x="0" y="0"/>
          <a:ext cx="0" cy="0"/>
          <a:chOff x="0" y="0"/>
          <a:chExt cx="0" cy="0"/>
        </a:xfrm>
      </p:grpSpPr>
      <p:sp>
        <p:nvSpPr>
          <p:cNvPr id="247" name="Google Shape;247;g63799d84fd_1_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63799d84fd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latin typeface="Barlow Condensed"/>
                <a:ea typeface="Barlow Condensed"/>
                <a:cs typeface="Barlow Condensed"/>
                <a:sym typeface="Barlow Condensed"/>
              </a:rPr>
              <a:t>Filtering through every constraint just once is not enough. Hence, filtering must be repeated until any domain is fully arc consistent.</a:t>
            </a:r>
            <a:endParaRPr sz="1200">
              <a:latin typeface="Barlow Condensed"/>
              <a:ea typeface="Barlow Condensed"/>
              <a:cs typeface="Barlow Condensed"/>
              <a:sym typeface="Barlow Condensed"/>
            </a:endParaRPr>
          </a:p>
          <a:p>
            <a:pPr indent="0" lvl="0" marL="0" rtl="0" algn="l">
              <a:lnSpc>
                <a:spcPct val="115000"/>
              </a:lnSpc>
              <a:spcBef>
                <a:spcPts val="1600"/>
              </a:spcBef>
              <a:spcAft>
                <a:spcPts val="1600"/>
              </a:spcAft>
              <a:buNone/>
            </a:pPr>
            <a:r>
              <a:rPr lang="en" sz="1200">
                <a:latin typeface="Barlow Condensed"/>
                <a:ea typeface="Barlow Condensed"/>
                <a:cs typeface="Barlow Condensed"/>
                <a:sym typeface="Barlow Condensed"/>
              </a:rPr>
              <a:t>In our case, this is an extension of domain filtering. We want a solution such there there exist at least two choices for each domain variable. We do not want a vacation with only accomodation but no transportation, food, etc.. We do have a condition implying this in our constraint. Filtering through every constraint just once is not enough. Hence, filtering must be repeated until any domain is fully arc consistent.  In our case, this is an extension of domain filtering. We want a solution such there there exist Filtering through every constraint just once is not enough. Hence, filtering must be repeated until any domain is fully arc consistent.  In our case, this is an extension of domain filtering. We want a solution such there there exist at least two choices for each domain variable. We do not want a vacation with only accomodation but no transportation, food, etc.. We do have a condition implying this in our constraint.</a:t>
            </a:r>
            <a:endParaRPr sz="1200"/>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3" name="Shape 253"/>
        <p:cNvGrpSpPr/>
        <p:nvPr/>
      </p:nvGrpSpPr>
      <p:grpSpPr>
        <a:xfrm>
          <a:off x="0" y="0"/>
          <a:ext cx="0" cy="0"/>
          <a:chOff x="0" y="0"/>
          <a:chExt cx="0" cy="0"/>
        </a:xfrm>
      </p:grpSpPr>
      <p:sp>
        <p:nvSpPr>
          <p:cNvPr id="254" name="Google Shape;254;g636040912c_1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636040912c_1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explain why microbit was cancelled</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9" name="Shape 259"/>
        <p:cNvGrpSpPr/>
        <p:nvPr/>
      </p:nvGrpSpPr>
      <p:grpSpPr>
        <a:xfrm>
          <a:off x="0" y="0"/>
          <a:ext cx="0" cy="0"/>
          <a:chOff x="0" y="0"/>
          <a:chExt cx="0" cy="0"/>
        </a:xfrm>
      </p:grpSpPr>
      <p:sp>
        <p:nvSpPr>
          <p:cNvPr id="260" name="Google Shape;260;g636040912c_1_6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636040912c_1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rgbClr val="000000"/>
              </a:buClr>
              <a:buSzPts val="1400"/>
              <a:buFont typeface="Barlow Condensed"/>
              <a:buChar char="➢"/>
            </a:pPr>
            <a:r>
              <a:rPr lang="en" sz="1400">
                <a:latin typeface="Barlow Condensed"/>
                <a:ea typeface="Barlow Condensed"/>
                <a:cs typeface="Barlow Condensed"/>
                <a:sym typeface="Barlow Condensed"/>
              </a:rPr>
              <a:t>The total cost and number of options for every solution of an individual is extracted from </a:t>
            </a:r>
            <a:r>
              <a:rPr b="1" i="1" lang="en" sz="1400">
                <a:latin typeface="Barlow Condensed"/>
                <a:ea typeface="Barlow Condensed"/>
                <a:cs typeface="Barlow Condensed"/>
                <a:sym typeface="Barlow Condensed"/>
              </a:rPr>
              <a:t>total_cost_and_options() </a:t>
            </a:r>
            <a:endParaRPr sz="1400">
              <a:latin typeface="Barlow Condensed"/>
              <a:ea typeface="Barlow Condensed"/>
              <a:cs typeface="Barlow Condensed"/>
              <a:sym typeface="Barlow Condensed"/>
            </a:endParaRPr>
          </a:p>
          <a:p>
            <a:pPr indent="-317500" lvl="0" marL="457200" rtl="0" algn="l">
              <a:lnSpc>
                <a:spcPct val="115000"/>
              </a:lnSpc>
              <a:spcBef>
                <a:spcPts val="0"/>
              </a:spcBef>
              <a:spcAft>
                <a:spcPts val="0"/>
              </a:spcAft>
              <a:buClr>
                <a:srgbClr val="000000"/>
              </a:buClr>
              <a:buSzPts val="1400"/>
              <a:buFont typeface="Barlow Condensed"/>
              <a:buChar char="➢"/>
            </a:pPr>
            <a:r>
              <a:rPr lang="en" sz="1400">
                <a:latin typeface="Barlow Condensed"/>
                <a:ea typeface="Barlow Condensed"/>
                <a:cs typeface="Barlow Condensed"/>
                <a:sym typeface="Barlow Condensed"/>
              </a:rPr>
              <a:t>Then, the fitness score of each individual is derived from</a:t>
            </a:r>
            <a:r>
              <a:rPr b="1" i="1" lang="en" sz="1400">
                <a:latin typeface="Barlow Condensed"/>
                <a:ea typeface="Barlow Condensed"/>
                <a:cs typeface="Barlow Condensed"/>
                <a:sym typeface="Barlow Condensed"/>
              </a:rPr>
              <a:t> fitness_function()</a:t>
            </a:r>
            <a:endParaRPr b="1" i="1" sz="1400">
              <a:latin typeface="Barlow Condensed"/>
              <a:ea typeface="Barlow Condensed"/>
              <a:cs typeface="Barlow Condensed"/>
              <a:sym typeface="Barlow Condensed"/>
            </a:endParaRPr>
          </a:p>
          <a:p>
            <a:pPr indent="-304800" lvl="1" marL="914400" rtl="0" algn="l">
              <a:lnSpc>
                <a:spcPct val="115000"/>
              </a:lnSpc>
              <a:spcBef>
                <a:spcPts val="0"/>
              </a:spcBef>
              <a:spcAft>
                <a:spcPts val="0"/>
              </a:spcAft>
              <a:buClr>
                <a:srgbClr val="000000"/>
              </a:buClr>
              <a:buSzPts val="1200"/>
              <a:buFont typeface="Barlow Condensed"/>
              <a:buChar char="○"/>
            </a:pPr>
            <a:r>
              <a:rPr lang="en" sz="1200">
                <a:latin typeface="Barlow Condensed"/>
                <a:ea typeface="Barlow Condensed"/>
                <a:cs typeface="Barlow Condensed"/>
                <a:sym typeface="Barlow Condensed"/>
              </a:rPr>
              <a:t>The cost of is calculated by total cost/no of options</a:t>
            </a:r>
            <a:endParaRPr sz="1200">
              <a:latin typeface="Barlow Condensed"/>
              <a:ea typeface="Barlow Condensed"/>
              <a:cs typeface="Barlow Condensed"/>
              <a:sym typeface="Barlow Condensed"/>
            </a:endParaRPr>
          </a:p>
          <a:p>
            <a:pPr indent="-304800" lvl="1" marL="914400" rtl="0" algn="l">
              <a:lnSpc>
                <a:spcPct val="115000"/>
              </a:lnSpc>
              <a:spcBef>
                <a:spcPts val="0"/>
              </a:spcBef>
              <a:spcAft>
                <a:spcPts val="0"/>
              </a:spcAft>
              <a:buClr>
                <a:srgbClr val="000000"/>
              </a:buClr>
              <a:buSzPts val="1200"/>
              <a:buFont typeface="Barlow Condensed"/>
              <a:buChar char="○"/>
            </a:pPr>
            <a:r>
              <a:rPr lang="en" sz="1200">
                <a:latin typeface="Barlow Condensed"/>
                <a:ea typeface="Barlow Condensed"/>
                <a:cs typeface="Barlow Condensed"/>
                <a:sym typeface="Barlow Condensed"/>
              </a:rPr>
              <a:t>The higher the cost, the more expensive it is and the more  number of options there are, the cheaper it is</a:t>
            </a:r>
            <a:endParaRPr sz="1200">
              <a:latin typeface="Barlow Condensed"/>
              <a:ea typeface="Barlow Condensed"/>
              <a:cs typeface="Barlow Condensed"/>
              <a:sym typeface="Barlow Condensed"/>
            </a:endParaRPr>
          </a:p>
          <a:p>
            <a:pPr indent="-304800" lvl="1" marL="914400" rtl="0" algn="l">
              <a:lnSpc>
                <a:spcPct val="115000"/>
              </a:lnSpc>
              <a:spcBef>
                <a:spcPts val="0"/>
              </a:spcBef>
              <a:spcAft>
                <a:spcPts val="0"/>
              </a:spcAft>
              <a:buClr>
                <a:srgbClr val="000000"/>
              </a:buClr>
              <a:buSzPts val="1200"/>
              <a:buFont typeface="Barlow Condensed"/>
              <a:buChar char="○"/>
            </a:pPr>
            <a:r>
              <a:rPr lang="en" sz="1200">
                <a:latin typeface="Barlow Condensed"/>
                <a:ea typeface="Barlow Condensed"/>
                <a:cs typeface="Barlow Condensed"/>
                <a:sym typeface="Barlow Condensed"/>
              </a:rPr>
              <a:t>The optimisation we are looking for is with the least cost and the highest number of options</a:t>
            </a:r>
            <a:endParaRPr sz="1200">
              <a:latin typeface="Barlow Condensed"/>
              <a:ea typeface="Barlow Condensed"/>
              <a:cs typeface="Barlow Condensed"/>
              <a:sym typeface="Barlow Condensed"/>
            </a:endParaRPr>
          </a:p>
          <a:p>
            <a:pPr indent="-317500" lvl="0" marL="457200" rtl="0" algn="l">
              <a:lnSpc>
                <a:spcPct val="115000"/>
              </a:lnSpc>
              <a:spcBef>
                <a:spcPts val="0"/>
              </a:spcBef>
              <a:spcAft>
                <a:spcPts val="0"/>
              </a:spcAft>
              <a:buClr>
                <a:srgbClr val="000000"/>
              </a:buClr>
              <a:buSzPts val="1400"/>
              <a:buFont typeface="Barlow Condensed"/>
              <a:buChar char="➢"/>
            </a:pPr>
            <a:r>
              <a:rPr lang="en" sz="1400">
                <a:latin typeface="Barlow Condensed"/>
                <a:ea typeface="Barlow Condensed"/>
                <a:cs typeface="Barlow Condensed"/>
                <a:sym typeface="Barlow Condensed"/>
              </a:rPr>
              <a:t>Scores are then paired with their respective individual in </a:t>
            </a:r>
            <a:r>
              <a:rPr b="1" i="1" lang="en" sz="1400">
                <a:latin typeface="Barlow Condensed"/>
                <a:ea typeface="Barlow Condensed"/>
                <a:cs typeface="Barlow Condensed"/>
                <a:sym typeface="Barlow Condensed"/>
              </a:rPr>
              <a:t>pair_population_fitness()</a:t>
            </a:r>
            <a:endParaRPr sz="1400">
              <a:latin typeface="Barlow Condensed"/>
              <a:ea typeface="Barlow Condensed"/>
              <a:cs typeface="Barlow Condensed"/>
              <a:sym typeface="Barlow Condensed"/>
            </a:endParaRPr>
          </a:p>
          <a:p>
            <a:pPr indent="-317500" lvl="0" marL="457200" rtl="0" algn="l">
              <a:lnSpc>
                <a:spcPct val="115000"/>
              </a:lnSpc>
              <a:spcBef>
                <a:spcPts val="0"/>
              </a:spcBef>
              <a:spcAft>
                <a:spcPts val="0"/>
              </a:spcAft>
              <a:buClr>
                <a:srgbClr val="000000"/>
              </a:buClr>
              <a:buSzPts val="1400"/>
              <a:buFont typeface="Barlow Condensed"/>
              <a:buChar char="➢"/>
            </a:pPr>
            <a:r>
              <a:rPr b="1" i="1" lang="en" sz="1400">
                <a:latin typeface="Barlow Condensed"/>
                <a:ea typeface="Barlow Condensed"/>
                <a:cs typeface="Barlow Condensed"/>
                <a:sym typeface="Barlow Condensed"/>
              </a:rPr>
              <a:t>Sort_by_fitness() </a:t>
            </a:r>
            <a:r>
              <a:rPr lang="en" sz="1400">
                <a:latin typeface="Barlow Condensed"/>
                <a:ea typeface="Barlow Condensed"/>
                <a:cs typeface="Barlow Condensed"/>
                <a:sym typeface="Barlow Condensed"/>
              </a:rPr>
              <a:t>is used to sort the scores of the individuals in the population in ascending order of cost</a:t>
            </a:r>
            <a:endParaRPr sz="1400">
              <a:latin typeface="Barlow Condensed"/>
              <a:ea typeface="Barlow Condensed"/>
              <a:cs typeface="Barlow Condensed"/>
              <a:sym typeface="Barlow Condensed"/>
            </a:endParaRPr>
          </a:p>
          <a:p>
            <a:pPr indent="-304800" lvl="1" marL="914400" rtl="0" algn="l">
              <a:lnSpc>
                <a:spcPct val="115000"/>
              </a:lnSpc>
              <a:spcBef>
                <a:spcPts val="0"/>
              </a:spcBef>
              <a:spcAft>
                <a:spcPts val="0"/>
              </a:spcAft>
              <a:buClr>
                <a:srgbClr val="000000"/>
              </a:buClr>
              <a:buSzPts val="1200"/>
              <a:buFont typeface="Barlow Condensed"/>
              <a:buChar char="○"/>
            </a:pPr>
            <a:r>
              <a:rPr lang="en" sz="1200">
                <a:latin typeface="Barlow Condensed"/>
                <a:ea typeface="Barlow Condensed"/>
                <a:cs typeface="Barlow Condensed"/>
                <a:sym typeface="Barlow Condensed"/>
              </a:rPr>
              <a:t>The highest score (lowest cost) will be at the top</a:t>
            </a:r>
            <a:endParaRPr sz="1200">
              <a:latin typeface="Barlow Condensed"/>
              <a:ea typeface="Barlow Condensed"/>
              <a:cs typeface="Barlow Condensed"/>
              <a:sym typeface="Barlow Condensed"/>
            </a:endParaRPr>
          </a:p>
          <a:p>
            <a:pPr indent="-317500" lvl="0" marL="457200" rtl="0" algn="l">
              <a:lnSpc>
                <a:spcPct val="115000"/>
              </a:lnSpc>
              <a:spcBef>
                <a:spcPts val="0"/>
              </a:spcBef>
              <a:spcAft>
                <a:spcPts val="0"/>
              </a:spcAft>
              <a:buClr>
                <a:srgbClr val="000000"/>
              </a:buClr>
              <a:buSzPts val="1400"/>
              <a:buFont typeface="Barlow Condensed"/>
              <a:buChar char="➢"/>
            </a:pPr>
            <a:r>
              <a:rPr b="1" i="1" lang="en" sz="1400">
                <a:latin typeface="Barlow Condensed"/>
                <a:ea typeface="Barlow Condensed"/>
                <a:cs typeface="Barlow Condensed"/>
                <a:sym typeface="Barlow Condensed"/>
              </a:rPr>
              <a:t>Get_population_fitness() </a:t>
            </a:r>
            <a:r>
              <a:rPr lang="en" sz="1400">
                <a:latin typeface="Barlow Condensed"/>
                <a:ea typeface="Barlow Condensed"/>
                <a:cs typeface="Barlow Condensed"/>
                <a:sym typeface="Barlow Condensed"/>
              </a:rPr>
              <a:t>is to calculate the average score of the population</a:t>
            </a:r>
            <a:endParaRPr sz="1400">
              <a:latin typeface="Barlow Condensed"/>
              <a:ea typeface="Barlow Condensed"/>
              <a:cs typeface="Barlow Condensed"/>
              <a:sym typeface="Barlow Condensed"/>
            </a:endParaRPr>
          </a:p>
          <a:p>
            <a:pPr indent="0" lvl="0" marL="0" rtl="0" algn="l">
              <a:spcBef>
                <a:spcPts val="160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9" name="Shape 269"/>
        <p:cNvGrpSpPr/>
        <p:nvPr/>
      </p:nvGrpSpPr>
      <p:grpSpPr>
        <a:xfrm>
          <a:off x="0" y="0"/>
          <a:ext cx="0" cy="0"/>
          <a:chOff x="0" y="0"/>
          <a:chExt cx="0" cy="0"/>
        </a:xfrm>
      </p:grpSpPr>
      <p:sp>
        <p:nvSpPr>
          <p:cNvPr id="270" name="Google Shape;270;g636040912c_1_7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636040912c_1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rgbClr val="000000"/>
              </a:buClr>
              <a:buSzPts val="1400"/>
              <a:buFont typeface="Barlow Condensed"/>
              <a:buChar char="➢"/>
            </a:pPr>
            <a:r>
              <a:rPr b="1" i="1" lang="en" sz="1400">
                <a:latin typeface="Barlow Condensed"/>
                <a:ea typeface="Barlow Condensed"/>
                <a:cs typeface="Barlow Condensed"/>
                <a:sym typeface="Barlow Condensed"/>
              </a:rPr>
              <a:t>Pop </a:t>
            </a:r>
            <a:r>
              <a:rPr lang="en" sz="1400">
                <a:latin typeface="Barlow Condensed"/>
                <a:ea typeface="Barlow Condensed"/>
                <a:cs typeface="Barlow Condensed"/>
                <a:sym typeface="Barlow Condensed"/>
              </a:rPr>
              <a:t> - The size of population</a:t>
            </a:r>
            <a:endParaRPr sz="1400">
              <a:latin typeface="Barlow Condensed"/>
              <a:ea typeface="Barlow Condensed"/>
              <a:cs typeface="Barlow Condensed"/>
              <a:sym typeface="Barlow Condensed"/>
            </a:endParaRPr>
          </a:p>
          <a:p>
            <a:pPr indent="-317500" lvl="0" marL="457200" rtl="0" algn="l">
              <a:lnSpc>
                <a:spcPct val="115000"/>
              </a:lnSpc>
              <a:spcBef>
                <a:spcPts val="0"/>
              </a:spcBef>
              <a:spcAft>
                <a:spcPts val="0"/>
              </a:spcAft>
              <a:buClr>
                <a:srgbClr val="000000"/>
              </a:buClr>
              <a:buSzPts val="1400"/>
              <a:buFont typeface="Barlow Condensed"/>
              <a:buChar char="➢"/>
            </a:pPr>
            <a:r>
              <a:rPr b="1" i="1" lang="en" sz="1400">
                <a:latin typeface="Barlow Condensed"/>
                <a:ea typeface="Barlow Condensed"/>
                <a:cs typeface="Barlow Condensed"/>
                <a:sym typeface="Barlow Condensed"/>
              </a:rPr>
              <a:t>Target </a:t>
            </a:r>
            <a:r>
              <a:rPr lang="en" sz="1400">
                <a:latin typeface="Barlow Condensed"/>
                <a:ea typeface="Barlow Condensed"/>
                <a:cs typeface="Barlow Condensed"/>
                <a:sym typeface="Barlow Condensed"/>
              </a:rPr>
              <a:t> - Maximum number of population </a:t>
            </a:r>
            <a:endParaRPr sz="1400">
              <a:latin typeface="Barlow Condensed"/>
              <a:ea typeface="Barlow Condensed"/>
              <a:cs typeface="Barlow Condensed"/>
              <a:sym typeface="Barlow Condensed"/>
            </a:endParaRPr>
          </a:p>
          <a:p>
            <a:pPr indent="-317500" lvl="0" marL="457200" rtl="0" algn="l">
              <a:lnSpc>
                <a:spcPct val="115000"/>
              </a:lnSpc>
              <a:spcBef>
                <a:spcPts val="0"/>
              </a:spcBef>
              <a:spcAft>
                <a:spcPts val="0"/>
              </a:spcAft>
              <a:buClr>
                <a:srgbClr val="000000"/>
              </a:buClr>
              <a:buSzPts val="1400"/>
              <a:buFont typeface="Barlow Condensed"/>
              <a:buChar char="➢"/>
            </a:pPr>
            <a:r>
              <a:rPr b="1" i="1" lang="en" sz="1400">
                <a:latin typeface="Barlow Condensed"/>
                <a:ea typeface="Barlow Condensed"/>
                <a:cs typeface="Barlow Condensed"/>
                <a:sym typeface="Barlow Condensed"/>
              </a:rPr>
              <a:t>Retain </a:t>
            </a:r>
            <a:r>
              <a:rPr lang="en" sz="1400">
                <a:latin typeface="Barlow Condensed"/>
                <a:ea typeface="Barlow Condensed"/>
                <a:cs typeface="Barlow Condensed"/>
                <a:sym typeface="Barlow Condensed"/>
              </a:rPr>
              <a:t> - Percentage of the population that will </a:t>
            </a:r>
            <a:r>
              <a:rPr i="1" lang="en" sz="1400">
                <a:latin typeface="Barlow Condensed"/>
                <a:ea typeface="Barlow Condensed"/>
                <a:cs typeface="Barlow Condensed"/>
                <a:sym typeface="Barlow Condensed"/>
              </a:rPr>
              <a:t>be used to </a:t>
            </a:r>
            <a:r>
              <a:rPr lang="en" sz="1400">
                <a:latin typeface="Barlow Condensed"/>
                <a:ea typeface="Barlow Condensed"/>
                <a:cs typeface="Barlow Condensed"/>
                <a:sym typeface="Barlow Condensed"/>
              </a:rPr>
              <a:t>evolve</a:t>
            </a:r>
            <a:endParaRPr sz="1400">
              <a:latin typeface="Barlow Condensed"/>
              <a:ea typeface="Barlow Condensed"/>
              <a:cs typeface="Barlow Condensed"/>
              <a:sym typeface="Barlow Condensed"/>
            </a:endParaRPr>
          </a:p>
          <a:p>
            <a:pPr indent="-317500" lvl="0" marL="457200" rtl="0" algn="l">
              <a:lnSpc>
                <a:spcPct val="115000"/>
              </a:lnSpc>
              <a:spcBef>
                <a:spcPts val="0"/>
              </a:spcBef>
              <a:spcAft>
                <a:spcPts val="0"/>
              </a:spcAft>
              <a:buClr>
                <a:srgbClr val="000000"/>
              </a:buClr>
              <a:buSzPts val="1400"/>
              <a:buFont typeface="Barlow Condensed"/>
              <a:buChar char="➢"/>
            </a:pPr>
            <a:r>
              <a:rPr b="1" i="1" lang="en" sz="1400">
                <a:latin typeface="Barlow Condensed"/>
                <a:ea typeface="Barlow Condensed"/>
                <a:cs typeface="Barlow Condensed"/>
                <a:sym typeface="Barlow Condensed"/>
              </a:rPr>
              <a:t>Radiation </a:t>
            </a:r>
            <a:r>
              <a:rPr lang="en" sz="1400">
                <a:latin typeface="Barlow Condensed"/>
                <a:ea typeface="Barlow Condensed"/>
                <a:cs typeface="Barlow Condensed"/>
                <a:sym typeface="Barlow Condensed"/>
              </a:rPr>
              <a:t> - Percentage of mutation</a:t>
            </a:r>
            <a:endParaRPr sz="1400">
              <a:latin typeface="Barlow Condensed"/>
              <a:ea typeface="Barlow Condensed"/>
              <a:cs typeface="Barlow Condensed"/>
              <a:sym typeface="Barlow Condensed"/>
            </a:endParaRPr>
          </a:p>
          <a:p>
            <a:pPr indent="-317500" lvl="0" marL="457200" rtl="0" algn="l">
              <a:lnSpc>
                <a:spcPct val="115000"/>
              </a:lnSpc>
              <a:spcBef>
                <a:spcPts val="0"/>
              </a:spcBef>
              <a:spcAft>
                <a:spcPts val="0"/>
              </a:spcAft>
              <a:buClr>
                <a:srgbClr val="000000"/>
              </a:buClr>
              <a:buSzPts val="1400"/>
              <a:buFont typeface="Barlow Condensed"/>
              <a:buChar char="➢"/>
            </a:pPr>
            <a:r>
              <a:rPr b="1" i="1" lang="en" sz="1400">
                <a:latin typeface="Barlow Condensed"/>
                <a:ea typeface="Barlow Condensed"/>
                <a:cs typeface="Barlow Condensed"/>
                <a:sym typeface="Barlow Condensed"/>
              </a:rPr>
              <a:t>Mutate_once</a:t>
            </a:r>
            <a:endParaRPr b="1" i="1" sz="1400">
              <a:latin typeface="Barlow Condensed"/>
              <a:ea typeface="Barlow Condensed"/>
              <a:cs typeface="Barlow Condensed"/>
              <a:sym typeface="Barlow Condensed"/>
            </a:endParaRPr>
          </a:p>
          <a:p>
            <a:pPr indent="-304800" lvl="1" marL="914400" rtl="0" algn="l">
              <a:lnSpc>
                <a:spcPct val="115000"/>
              </a:lnSpc>
              <a:spcBef>
                <a:spcPts val="0"/>
              </a:spcBef>
              <a:spcAft>
                <a:spcPts val="0"/>
              </a:spcAft>
              <a:buClr>
                <a:srgbClr val="000000"/>
              </a:buClr>
              <a:buSzPts val="1200"/>
              <a:buFont typeface="Barlow Condensed"/>
              <a:buChar char="○"/>
            </a:pPr>
            <a:r>
              <a:rPr lang="en" sz="1200">
                <a:latin typeface="Barlow Condensed"/>
                <a:ea typeface="Barlow Condensed"/>
                <a:cs typeface="Barlow Condensed"/>
                <a:sym typeface="Barlow Condensed"/>
              </a:rPr>
              <a:t>If true, if any of the offspring mutates then all of the offsprings will mutate </a:t>
            </a:r>
            <a:endParaRPr sz="1200">
              <a:latin typeface="Barlow Condensed"/>
              <a:ea typeface="Barlow Condensed"/>
              <a:cs typeface="Barlow Condensed"/>
              <a:sym typeface="Barlow Condensed"/>
            </a:endParaRPr>
          </a:p>
          <a:p>
            <a:pPr indent="-304800" lvl="1" marL="914400" rtl="0" algn="l">
              <a:lnSpc>
                <a:spcPct val="115000"/>
              </a:lnSpc>
              <a:spcBef>
                <a:spcPts val="0"/>
              </a:spcBef>
              <a:spcAft>
                <a:spcPts val="0"/>
              </a:spcAft>
              <a:buClr>
                <a:srgbClr val="000000"/>
              </a:buClr>
              <a:buSzPts val="1200"/>
              <a:buFont typeface="Barlow Condensed"/>
              <a:buChar char="○"/>
            </a:pPr>
            <a:r>
              <a:rPr lang="en" sz="1200">
                <a:latin typeface="Barlow Condensed"/>
                <a:ea typeface="Barlow Condensed"/>
                <a:cs typeface="Barlow Condensed"/>
                <a:sym typeface="Barlow Condensed"/>
              </a:rPr>
              <a:t>If false, each of the offsprings will have to undergo the probability set by radiation to mutate</a:t>
            </a:r>
            <a:endParaRPr sz="1200">
              <a:latin typeface="Barlow Condensed"/>
              <a:ea typeface="Barlow Condensed"/>
              <a:cs typeface="Barlow Condensed"/>
              <a:sym typeface="Barlow Condensed"/>
            </a:endParaRPr>
          </a:p>
          <a:p>
            <a:pPr indent="-317500" lvl="0" marL="457200" rtl="0" algn="l">
              <a:lnSpc>
                <a:spcPct val="115000"/>
              </a:lnSpc>
              <a:spcBef>
                <a:spcPts val="0"/>
              </a:spcBef>
              <a:spcAft>
                <a:spcPts val="0"/>
              </a:spcAft>
              <a:buClr>
                <a:srgbClr val="000000"/>
              </a:buClr>
              <a:buSzPts val="1400"/>
              <a:buFont typeface="Barlow Condensed"/>
              <a:buChar char="➢"/>
            </a:pPr>
            <a:r>
              <a:rPr b="1" i="1" lang="en" sz="1400">
                <a:latin typeface="Barlow Condensed"/>
                <a:ea typeface="Barlow Condensed"/>
                <a:cs typeface="Barlow Condensed"/>
                <a:sym typeface="Barlow Condensed"/>
              </a:rPr>
              <a:t>Verbose </a:t>
            </a:r>
            <a:r>
              <a:rPr lang="en" sz="1400">
                <a:latin typeface="Barlow Condensed"/>
                <a:ea typeface="Barlow Condensed"/>
                <a:cs typeface="Barlow Condensed"/>
                <a:sym typeface="Barlow Condensed"/>
              </a:rPr>
              <a:t>- To display iteration status messages, in this case, if the offspring is the same as the parent (no need to explain this)</a:t>
            </a:r>
            <a:endParaRPr sz="1400">
              <a:latin typeface="Barlow Condensed"/>
              <a:ea typeface="Barlow Condensed"/>
              <a:cs typeface="Barlow Condensed"/>
              <a:sym typeface="Barlow Condensed"/>
            </a:endParaRPr>
          </a:p>
          <a:p>
            <a:pPr indent="0" lvl="0" marL="0" rtl="0" algn="l">
              <a:spcBef>
                <a:spcPts val="160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636040912c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636040912c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7" name="Shape 277"/>
        <p:cNvGrpSpPr/>
        <p:nvPr/>
      </p:nvGrpSpPr>
      <p:grpSpPr>
        <a:xfrm>
          <a:off x="0" y="0"/>
          <a:ext cx="0" cy="0"/>
          <a:chOff x="0" y="0"/>
          <a:chExt cx="0" cy="0"/>
        </a:xfrm>
      </p:grpSpPr>
      <p:sp>
        <p:nvSpPr>
          <p:cNvPr id="278" name="Google Shape;278;g636040912c_1_8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636040912c_1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rgbClr val="000000"/>
              </a:buClr>
              <a:buSzPts val="1400"/>
              <a:buFont typeface="Barlow Condensed"/>
              <a:buChar char="➢"/>
            </a:pPr>
            <a:r>
              <a:rPr lang="en" sz="1400">
                <a:latin typeface="Barlow Condensed"/>
                <a:ea typeface="Barlow Condensed"/>
                <a:cs typeface="Barlow Condensed"/>
                <a:sym typeface="Barlow Condensed"/>
              </a:rPr>
              <a:t>(raflie: in this slide, explain about what is the purpose of measuring these metrics aka that is to verify convergence)</a:t>
            </a:r>
            <a:endParaRPr sz="1400">
              <a:latin typeface="Barlow Condensed"/>
              <a:ea typeface="Barlow Condensed"/>
              <a:cs typeface="Barlow Condensed"/>
              <a:sym typeface="Barlow Condensed"/>
            </a:endParaRPr>
          </a:p>
          <a:p>
            <a:pPr indent="-317500" lvl="0" marL="457200" rtl="0" algn="l">
              <a:lnSpc>
                <a:spcPct val="115000"/>
              </a:lnSpc>
              <a:spcBef>
                <a:spcPts val="0"/>
              </a:spcBef>
              <a:spcAft>
                <a:spcPts val="0"/>
              </a:spcAft>
              <a:buClr>
                <a:srgbClr val="000000"/>
              </a:buClr>
              <a:buSzPts val="1400"/>
              <a:buFont typeface="Barlow Condensed"/>
              <a:buChar char="➢"/>
            </a:pPr>
            <a:r>
              <a:rPr lang="en" sz="1400">
                <a:latin typeface="Barlow Condensed"/>
                <a:ea typeface="Barlow Condensed"/>
                <a:cs typeface="Barlow Condensed"/>
                <a:sym typeface="Barlow Condensed"/>
              </a:rPr>
              <a:t>A set of solutions is an individual and the size of population is set by </a:t>
            </a:r>
            <a:r>
              <a:rPr b="1" i="1" lang="en" sz="1400">
                <a:latin typeface="Barlow Condensed"/>
                <a:ea typeface="Barlow Condensed"/>
                <a:cs typeface="Barlow Condensed"/>
                <a:sym typeface="Barlow Condensed"/>
              </a:rPr>
              <a:t>population_size </a:t>
            </a:r>
            <a:r>
              <a:rPr lang="en" sz="1400">
                <a:latin typeface="Barlow Condensed"/>
                <a:ea typeface="Barlow Condensed"/>
                <a:cs typeface="Barlow Condensed"/>
                <a:sym typeface="Barlow Condensed"/>
              </a:rPr>
              <a:t>and this would constitute the population</a:t>
            </a:r>
            <a:endParaRPr sz="1400">
              <a:latin typeface="Barlow Condensed"/>
              <a:ea typeface="Barlow Condensed"/>
              <a:cs typeface="Barlow Condensed"/>
              <a:sym typeface="Barlow Condensed"/>
            </a:endParaRPr>
          </a:p>
          <a:p>
            <a:pPr indent="-317500" lvl="0" marL="457200" rtl="0" algn="l">
              <a:lnSpc>
                <a:spcPct val="115000"/>
              </a:lnSpc>
              <a:spcBef>
                <a:spcPts val="0"/>
              </a:spcBef>
              <a:spcAft>
                <a:spcPts val="0"/>
              </a:spcAft>
              <a:buClr>
                <a:srgbClr val="000000"/>
              </a:buClr>
              <a:buSzPts val="1400"/>
              <a:buFont typeface="Barlow Condensed"/>
              <a:buChar char="➢"/>
            </a:pPr>
            <a:r>
              <a:rPr b="1" i="1" lang="en" sz="1400">
                <a:latin typeface="Barlow Condensed"/>
                <a:ea typeface="Barlow Condensed"/>
                <a:cs typeface="Barlow Condensed"/>
                <a:sym typeface="Barlow Condensed"/>
              </a:rPr>
              <a:t>evolution_history </a:t>
            </a:r>
            <a:r>
              <a:rPr lang="en" sz="1400">
                <a:latin typeface="Barlow Condensed"/>
                <a:ea typeface="Barlow Condensed"/>
                <a:cs typeface="Barlow Condensed"/>
                <a:sym typeface="Barlow Condensed"/>
              </a:rPr>
              <a:t>to keep a history of the average scores of the new population</a:t>
            </a:r>
            <a:endParaRPr sz="1400">
              <a:latin typeface="Barlow Condensed"/>
              <a:ea typeface="Barlow Condensed"/>
              <a:cs typeface="Barlow Condensed"/>
              <a:sym typeface="Barlow Condensed"/>
            </a:endParaRPr>
          </a:p>
          <a:p>
            <a:pPr indent="-317500" lvl="0" marL="457200" rtl="0" algn="l">
              <a:lnSpc>
                <a:spcPct val="115000"/>
              </a:lnSpc>
              <a:spcBef>
                <a:spcPts val="0"/>
              </a:spcBef>
              <a:spcAft>
                <a:spcPts val="0"/>
              </a:spcAft>
              <a:buClr>
                <a:srgbClr val="000000"/>
              </a:buClr>
              <a:buSzPts val="1400"/>
              <a:buFont typeface="Barlow Condensed"/>
              <a:buChar char="➢"/>
            </a:pPr>
            <a:r>
              <a:rPr b="1" i="1" lang="en" sz="1400">
                <a:latin typeface="Barlow Condensed"/>
                <a:ea typeface="Barlow Condensed"/>
                <a:cs typeface="Barlow Condensed"/>
                <a:sym typeface="Barlow Condensed"/>
              </a:rPr>
              <a:t>average_cost_and_options </a:t>
            </a:r>
            <a:r>
              <a:rPr lang="en" sz="1400">
                <a:latin typeface="Barlow Condensed"/>
                <a:ea typeface="Barlow Condensed"/>
                <a:cs typeface="Barlow Condensed"/>
                <a:sym typeface="Barlow Condensed"/>
              </a:rPr>
              <a:t>is to get the total cost and options for every individual of the population</a:t>
            </a:r>
            <a:endParaRPr sz="1400">
              <a:latin typeface="Barlow Condensed"/>
              <a:ea typeface="Barlow Condensed"/>
              <a:cs typeface="Barlow Condensed"/>
              <a:sym typeface="Barlow Condensed"/>
            </a:endParaRPr>
          </a:p>
          <a:p>
            <a:pPr indent="-317500" lvl="0" marL="457200" rtl="0" algn="l">
              <a:lnSpc>
                <a:spcPct val="115000"/>
              </a:lnSpc>
              <a:spcBef>
                <a:spcPts val="0"/>
              </a:spcBef>
              <a:spcAft>
                <a:spcPts val="0"/>
              </a:spcAft>
              <a:buClr>
                <a:srgbClr val="000000"/>
              </a:buClr>
              <a:buSzPts val="1400"/>
              <a:buFont typeface="Barlow Condensed"/>
              <a:buChar char="➢"/>
            </a:pPr>
            <a:r>
              <a:rPr b="1" i="1" lang="en" sz="1400">
                <a:latin typeface="Barlow Condensed"/>
                <a:ea typeface="Barlow Condensed"/>
                <a:cs typeface="Barlow Condensed"/>
                <a:sym typeface="Barlow Condensed"/>
              </a:rPr>
              <a:t>average_cost </a:t>
            </a:r>
            <a:r>
              <a:rPr lang="en" sz="1400">
                <a:latin typeface="Barlow Condensed"/>
                <a:ea typeface="Barlow Condensed"/>
                <a:cs typeface="Barlow Condensed"/>
                <a:sym typeface="Barlow Condensed"/>
              </a:rPr>
              <a:t>is to store the average cost of the population</a:t>
            </a:r>
            <a:endParaRPr sz="1400">
              <a:latin typeface="Barlow Condensed"/>
              <a:ea typeface="Barlow Condensed"/>
              <a:cs typeface="Barlow Condensed"/>
              <a:sym typeface="Barlow Condensed"/>
            </a:endParaRPr>
          </a:p>
          <a:p>
            <a:pPr indent="-317500" lvl="0" marL="457200" rtl="0" algn="l">
              <a:lnSpc>
                <a:spcPct val="115000"/>
              </a:lnSpc>
              <a:spcBef>
                <a:spcPts val="0"/>
              </a:spcBef>
              <a:spcAft>
                <a:spcPts val="0"/>
              </a:spcAft>
              <a:buClr>
                <a:srgbClr val="000000"/>
              </a:buClr>
              <a:buSzPts val="1400"/>
              <a:buFont typeface="Barlow Condensed"/>
              <a:buChar char="➢"/>
            </a:pPr>
            <a:r>
              <a:rPr b="1" i="1" lang="en" sz="1400">
                <a:latin typeface="Barlow Condensed"/>
                <a:ea typeface="Barlow Condensed"/>
                <a:cs typeface="Barlow Condensed"/>
                <a:sym typeface="Barlow Condensed"/>
              </a:rPr>
              <a:t>average_options </a:t>
            </a:r>
            <a:r>
              <a:rPr lang="en" sz="1400">
                <a:latin typeface="Barlow Condensed"/>
                <a:ea typeface="Barlow Condensed"/>
                <a:cs typeface="Barlow Condensed"/>
                <a:sym typeface="Barlow Condensed"/>
              </a:rPr>
              <a:t>is to store the average number of options in the population</a:t>
            </a:r>
            <a:endParaRPr sz="1400">
              <a:latin typeface="Barlow Condensed"/>
              <a:ea typeface="Barlow Condensed"/>
              <a:cs typeface="Barlow Condensed"/>
              <a:sym typeface="Barlow Condensed"/>
            </a:endParaRPr>
          </a:p>
          <a:p>
            <a:pPr indent="-317500" lvl="0" marL="457200" rtl="0" algn="l">
              <a:lnSpc>
                <a:spcPct val="115000"/>
              </a:lnSpc>
              <a:spcBef>
                <a:spcPts val="0"/>
              </a:spcBef>
              <a:spcAft>
                <a:spcPts val="0"/>
              </a:spcAft>
              <a:buClr>
                <a:srgbClr val="000000"/>
              </a:buClr>
              <a:buSzPts val="1400"/>
              <a:buFont typeface="Barlow Condensed"/>
              <a:buChar char="➢"/>
            </a:pPr>
            <a:r>
              <a:rPr lang="en" sz="1400">
                <a:latin typeface="Barlow Condensed"/>
                <a:ea typeface="Barlow Condensed"/>
                <a:cs typeface="Barlow Condensed"/>
                <a:sym typeface="Barlow Condensed"/>
              </a:rPr>
              <a:t>The evolution will iterate up to the </a:t>
            </a:r>
            <a:r>
              <a:rPr b="1" i="1" lang="en" sz="1400">
                <a:latin typeface="Barlow Condensed"/>
                <a:ea typeface="Barlow Condensed"/>
                <a:cs typeface="Barlow Condensed"/>
                <a:sym typeface="Barlow Condensed"/>
              </a:rPr>
              <a:t>number_of_evolutions </a:t>
            </a:r>
            <a:r>
              <a:rPr lang="en" sz="1400">
                <a:latin typeface="Barlow Condensed"/>
                <a:ea typeface="Barlow Condensed"/>
                <a:cs typeface="Barlow Condensed"/>
                <a:sym typeface="Barlow Condensed"/>
              </a:rPr>
              <a:t>defined in the loop</a:t>
            </a:r>
            <a:endParaRPr sz="1400">
              <a:latin typeface="Barlow Condensed"/>
              <a:ea typeface="Barlow Condensed"/>
              <a:cs typeface="Barlow Condensed"/>
              <a:sym typeface="Barlow Condensed"/>
            </a:endParaRPr>
          </a:p>
          <a:p>
            <a:pPr indent="0" lvl="0" marL="0" rtl="0" algn="l">
              <a:lnSpc>
                <a:spcPct val="115000"/>
              </a:lnSpc>
              <a:spcBef>
                <a:spcPts val="1600"/>
              </a:spcBef>
              <a:spcAft>
                <a:spcPts val="0"/>
              </a:spcAft>
              <a:buNone/>
            </a:pPr>
            <a:r>
              <a:rPr lang="en" sz="1400">
                <a:latin typeface="Barlow Condensed"/>
                <a:ea typeface="Barlow Condensed"/>
                <a:cs typeface="Barlow Condensed"/>
                <a:sym typeface="Barlow Condensed"/>
              </a:rPr>
              <a:t>Our fitness score to be as low as possible </a:t>
            </a:r>
            <a:endParaRPr sz="1400">
              <a:latin typeface="Barlow Condensed"/>
              <a:ea typeface="Barlow Condensed"/>
              <a:cs typeface="Barlow Condensed"/>
              <a:sym typeface="Barlow Condensed"/>
            </a:endParaRPr>
          </a:p>
          <a:p>
            <a:pPr indent="0" lvl="0" marL="0" rtl="0" algn="l">
              <a:spcBef>
                <a:spcPts val="160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5" name="Shape 285"/>
        <p:cNvGrpSpPr/>
        <p:nvPr/>
      </p:nvGrpSpPr>
      <p:grpSpPr>
        <a:xfrm>
          <a:off x="0" y="0"/>
          <a:ext cx="0" cy="0"/>
          <a:chOff x="0" y="0"/>
          <a:chExt cx="0" cy="0"/>
        </a:xfrm>
      </p:grpSpPr>
      <p:sp>
        <p:nvSpPr>
          <p:cNvPr id="286" name="Google Shape;286;g636d54a9ea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636d54a9e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Font typeface="Barlow Condensed"/>
              <a:buChar char="➢"/>
            </a:pPr>
            <a:r>
              <a:rPr lang="en" sz="1400">
                <a:latin typeface="Barlow Condensed"/>
                <a:ea typeface="Barlow Condensed"/>
                <a:cs typeface="Barlow Condensed"/>
                <a:sym typeface="Barlow Condensed"/>
              </a:rPr>
              <a:t>Using the fitness score stored in an evolution history variable:</a:t>
            </a:r>
            <a:endParaRPr sz="1400">
              <a:latin typeface="Barlow Condensed"/>
              <a:ea typeface="Barlow Condensed"/>
              <a:cs typeface="Barlow Condensed"/>
              <a:sym typeface="Barlow Condensed"/>
            </a:endParaRPr>
          </a:p>
          <a:p>
            <a:pPr indent="-317500" lvl="1" marL="914400" rtl="0" algn="l">
              <a:spcBef>
                <a:spcPts val="0"/>
              </a:spcBef>
              <a:spcAft>
                <a:spcPts val="0"/>
              </a:spcAft>
              <a:buSzPts val="1400"/>
              <a:buFont typeface="Barlow Condensed"/>
              <a:buChar char="○"/>
            </a:pPr>
            <a:r>
              <a:rPr lang="en" sz="1400">
                <a:latin typeface="Barlow Condensed"/>
                <a:ea typeface="Barlow Condensed"/>
                <a:cs typeface="Barlow Condensed"/>
                <a:sym typeface="Barlow Condensed"/>
              </a:rPr>
              <a:t>Fitness score is plotted against the maximum number of iterations</a:t>
            </a:r>
            <a:endParaRPr sz="1400">
              <a:latin typeface="Barlow Condensed"/>
              <a:ea typeface="Barlow Condensed"/>
              <a:cs typeface="Barlow Condensed"/>
              <a:sym typeface="Barlow Condensed"/>
            </a:endParaRPr>
          </a:p>
          <a:p>
            <a:pPr indent="-317500" lvl="1" marL="914400" rtl="0" algn="l">
              <a:spcBef>
                <a:spcPts val="0"/>
              </a:spcBef>
              <a:spcAft>
                <a:spcPts val="0"/>
              </a:spcAft>
              <a:buSzPts val="1400"/>
              <a:buFont typeface="Barlow Condensed"/>
              <a:buChar char="○"/>
            </a:pPr>
            <a:r>
              <a:rPr lang="en" sz="1400">
                <a:latin typeface="Barlow Condensed"/>
                <a:ea typeface="Barlow Condensed"/>
                <a:cs typeface="Barlow Condensed"/>
                <a:sym typeface="Barlow Condensed"/>
              </a:rPr>
              <a:t>The lower the better</a:t>
            </a:r>
            <a:endParaRPr sz="1400">
              <a:latin typeface="Barlow Condensed"/>
              <a:ea typeface="Barlow Condensed"/>
              <a:cs typeface="Barlow Condensed"/>
              <a:sym typeface="Barlow Condensed"/>
            </a:endParaRPr>
          </a:p>
          <a:p>
            <a:pPr indent="-317500" lvl="0" marL="457200" rtl="0" algn="l">
              <a:spcBef>
                <a:spcPts val="0"/>
              </a:spcBef>
              <a:spcAft>
                <a:spcPts val="0"/>
              </a:spcAft>
              <a:buSzPts val="1400"/>
              <a:buFont typeface="Barlow Condensed"/>
              <a:buChar char="➢"/>
            </a:pPr>
            <a:r>
              <a:rPr lang="en" sz="1400">
                <a:latin typeface="Barlow Condensed"/>
                <a:ea typeface="Barlow Condensed"/>
                <a:cs typeface="Barlow Condensed"/>
                <a:sym typeface="Barlow Condensed"/>
              </a:rPr>
              <a:t>More number of iterations does not always equal a lower fitness score (but then explain that around where the fitness value converges)</a:t>
            </a:r>
            <a:endParaRPr sz="1400">
              <a:latin typeface="Barlow Condensed"/>
              <a:ea typeface="Barlow Condensed"/>
              <a:cs typeface="Barlow Condensed"/>
              <a:sym typeface="Barlow Condensed"/>
            </a:endParaRPr>
          </a:p>
          <a:p>
            <a:pPr indent="-317500" lvl="1" marL="914400" rtl="0" algn="l">
              <a:spcBef>
                <a:spcPts val="0"/>
              </a:spcBef>
              <a:spcAft>
                <a:spcPts val="0"/>
              </a:spcAft>
              <a:buSzPts val="1400"/>
              <a:buFont typeface="Barlow Condensed"/>
              <a:buChar char="○"/>
            </a:pPr>
            <a:r>
              <a:rPr lang="en" sz="1400">
                <a:latin typeface="Barlow Condensed"/>
                <a:ea typeface="Barlow Condensed"/>
                <a:cs typeface="Barlow Condensed"/>
                <a:sym typeface="Barlow Condensed"/>
              </a:rPr>
              <a:t>Why? (Ask Rafli) uwu</a:t>
            </a:r>
            <a:endParaRPr sz="1400">
              <a:latin typeface="Barlow Condensed"/>
              <a:ea typeface="Barlow Condensed"/>
              <a:cs typeface="Barlow Condensed"/>
              <a:sym typeface="Barlow Condensed"/>
            </a:endParaRPr>
          </a:p>
          <a:p>
            <a:pPr indent="-317500" lvl="1" marL="914400" rtl="0" algn="l">
              <a:spcBef>
                <a:spcPts val="0"/>
              </a:spcBef>
              <a:spcAft>
                <a:spcPts val="0"/>
              </a:spcAft>
              <a:buSzPts val="1400"/>
              <a:buFont typeface="Barlow Condensed"/>
              <a:buChar char="○"/>
            </a:pPr>
            <a:r>
              <a:rPr lang="en" sz="1400">
                <a:latin typeface="Barlow Condensed"/>
                <a:ea typeface="Barlow Condensed"/>
                <a:cs typeface="Barlow Condensed"/>
                <a:sym typeface="Barlow Condensed"/>
              </a:rPr>
              <a:t>However the fitness score is on a downward trend which is an indicator that the algorithm is optimizing the problem</a:t>
            </a:r>
            <a:endParaRPr sz="1400">
              <a:latin typeface="Barlow Condensed"/>
              <a:ea typeface="Barlow Condensed"/>
              <a:cs typeface="Barlow Condensed"/>
              <a:sym typeface="Barlow Condensed"/>
            </a:endParaRPr>
          </a:p>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3" name="Shape 293"/>
        <p:cNvGrpSpPr/>
        <p:nvPr/>
      </p:nvGrpSpPr>
      <p:grpSpPr>
        <a:xfrm>
          <a:off x="0" y="0"/>
          <a:ext cx="0" cy="0"/>
          <a:chOff x="0" y="0"/>
          <a:chExt cx="0" cy="0"/>
        </a:xfrm>
      </p:grpSpPr>
      <p:sp>
        <p:nvSpPr>
          <p:cNvPr id="294" name="Google Shape;294;g636d54a9ea_1_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636d54a9ea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Font typeface="Barlow Condensed"/>
              <a:buChar char="➢"/>
            </a:pPr>
            <a:r>
              <a:rPr lang="en" sz="1400">
                <a:latin typeface="Barlow Condensed"/>
                <a:ea typeface="Barlow Condensed"/>
                <a:cs typeface="Barlow Condensed"/>
                <a:sym typeface="Barlow Condensed"/>
              </a:rPr>
              <a:t>Based on the average total cost taken by the total cost in a population over by the population size</a:t>
            </a:r>
            <a:endParaRPr sz="1400">
              <a:latin typeface="Barlow Condensed"/>
              <a:ea typeface="Barlow Condensed"/>
              <a:cs typeface="Barlow Condensed"/>
              <a:sym typeface="Barlow Condensed"/>
            </a:endParaRPr>
          </a:p>
          <a:p>
            <a:pPr indent="-317500" lvl="1" marL="914400" rtl="0" algn="l">
              <a:spcBef>
                <a:spcPts val="0"/>
              </a:spcBef>
              <a:spcAft>
                <a:spcPts val="0"/>
              </a:spcAft>
              <a:buSzPts val="1400"/>
              <a:buFont typeface="Barlow Condensed"/>
              <a:buChar char="○"/>
            </a:pPr>
            <a:r>
              <a:rPr lang="en" sz="1400">
                <a:latin typeface="Barlow Condensed"/>
                <a:ea typeface="Barlow Condensed"/>
                <a:cs typeface="Barlow Condensed"/>
                <a:sym typeface="Barlow Condensed"/>
              </a:rPr>
              <a:t>It is plotted against the number of iterations </a:t>
            </a:r>
            <a:endParaRPr sz="1400">
              <a:latin typeface="Barlow Condensed"/>
              <a:ea typeface="Barlow Condensed"/>
              <a:cs typeface="Barlow Condensed"/>
              <a:sym typeface="Barlow Condensed"/>
            </a:endParaRPr>
          </a:p>
          <a:p>
            <a:pPr indent="-317500" lvl="1" marL="914400" rtl="0" algn="l">
              <a:spcBef>
                <a:spcPts val="0"/>
              </a:spcBef>
              <a:spcAft>
                <a:spcPts val="0"/>
              </a:spcAft>
              <a:buSzPts val="1400"/>
              <a:buFont typeface="Barlow Condensed"/>
              <a:buChar char="○"/>
            </a:pPr>
            <a:r>
              <a:rPr lang="en" sz="1400">
                <a:latin typeface="Barlow Condensed"/>
                <a:ea typeface="Barlow Condensed"/>
                <a:cs typeface="Barlow Condensed"/>
                <a:sym typeface="Barlow Condensed"/>
              </a:rPr>
              <a:t>The lower the better</a:t>
            </a:r>
            <a:endParaRPr sz="1400">
              <a:latin typeface="Barlow Condensed"/>
              <a:ea typeface="Barlow Condensed"/>
              <a:cs typeface="Barlow Condensed"/>
              <a:sym typeface="Barlow Condensed"/>
            </a:endParaRPr>
          </a:p>
          <a:p>
            <a:pPr indent="-317500" lvl="0" marL="457200" rtl="0" algn="l">
              <a:spcBef>
                <a:spcPts val="0"/>
              </a:spcBef>
              <a:spcAft>
                <a:spcPts val="0"/>
              </a:spcAft>
              <a:buSzPts val="1400"/>
              <a:buFont typeface="Barlow Condensed"/>
              <a:buChar char="➢"/>
            </a:pPr>
            <a:r>
              <a:rPr lang="en" sz="1400">
                <a:latin typeface="Barlow Condensed"/>
                <a:ea typeface="Barlow Condensed"/>
                <a:cs typeface="Barlow Condensed"/>
                <a:sym typeface="Barlow Condensed"/>
              </a:rPr>
              <a:t>Generally it on a downward trend from 0th iteration to the n-th number of iteration (raflie: describe that in the last iterations, the total cost seems to not converges to any values)</a:t>
            </a:r>
            <a:endParaRPr sz="1400">
              <a:latin typeface="Barlow Condensed"/>
              <a:ea typeface="Barlow Condensed"/>
              <a:cs typeface="Barlow Condensed"/>
              <a:sym typeface="Barlow Condensed"/>
            </a:endParaRPr>
          </a:p>
          <a:p>
            <a:pPr indent="-317500" lvl="1" marL="914400" rtl="0" algn="l">
              <a:spcBef>
                <a:spcPts val="0"/>
              </a:spcBef>
              <a:spcAft>
                <a:spcPts val="0"/>
              </a:spcAft>
              <a:buSzPts val="1400"/>
              <a:buFont typeface="Barlow Condensed"/>
              <a:buChar char="○"/>
            </a:pPr>
            <a:r>
              <a:rPr lang="en" sz="1400">
                <a:latin typeface="Barlow Condensed"/>
                <a:ea typeface="Barlow Condensed"/>
                <a:cs typeface="Barlow Condensed"/>
                <a:sym typeface="Barlow Condensed"/>
              </a:rPr>
              <a:t>However there are instances where the average total cost is higher than the initial total cost</a:t>
            </a:r>
            <a:endParaRPr sz="1400">
              <a:latin typeface="Barlow Condensed"/>
              <a:ea typeface="Barlow Condensed"/>
              <a:cs typeface="Barlow Condensed"/>
              <a:sym typeface="Barlow Condensed"/>
            </a:endParaRPr>
          </a:p>
          <a:p>
            <a:pPr indent="-317500" lvl="1" marL="914400" rtl="0" algn="l">
              <a:spcBef>
                <a:spcPts val="0"/>
              </a:spcBef>
              <a:spcAft>
                <a:spcPts val="0"/>
              </a:spcAft>
              <a:buSzPts val="1400"/>
              <a:buFont typeface="Barlow Condensed"/>
              <a:buChar char="○"/>
            </a:pPr>
            <a:r>
              <a:rPr lang="en" sz="1400">
                <a:latin typeface="Barlow Condensed"/>
                <a:ea typeface="Barlow Condensed"/>
                <a:cs typeface="Barlow Condensed"/>
                <a:sym typeface="Barlow Condensed"/>
              </a:rPr>
              <a:t>(Probably) due to mutation</a:t>
            </a:r>
            <a:endParaRPr sz="1400">
              <a:latin typeface="Barlow Condensed"/>
              <a:ea typeface="Barlow Condensed"/>
              <a:cs typeface="Barlow Condensed"/>
              <a:sym typeface="Barlow Condensed"/>
            </a:endParaRPr>
          </a:p>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1" name="Shape 301"/>
        <p:cNvGrpSpPr/>
        <p:nvPr/>
      </p:nvGrpSpPr>
      <p:grpSpPr>
        <a:xfrm>
          <a:off x="0" y="0"/>
          <a:ext cx="0" cy="0"/>
          <a:chOff x="0" y="0"/>
          <a:chExt cx="0" cy="0"/>
        </a:xfrm>
      </p:grpSpPr>
      <p:sp>
        <p:nvSpPr>
          <p:cNvPr id="302" name="Google Shape;302;g636d54a9ea_1_1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636d54a9ea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Font typeface="Barlow Condensed"/>
              <a:buChar char="➢"/>
            </a:pPr>
            <a:r>
              <a:rPr lang="en" sz="1400">
                <a:latin typeface="Barlow Condensed"/>
                <a:ea typeface="Barlow Condensed"/>
                <a:cs typeface="Barlow Condensed"/>
                <a:sym typeface="Barlow Condensed"/>
              </a:rPr>
              <a:t>Using the total number of options over the size of population</a:t>
            </a:r>
            <a:endParaRPr sz="1400">
              <a:latin typeface="Barlow Condensed"/>
              <a:ea typeface="Barlow Condensed"/>
              <a:cs typeface="Barlow Condensed"/>
              <a:sym typeface="Barlow Condensed"/>
            </a:endParaRPr>
          </a:p>
          <a:p>
            <a:pPr indent="-317500" lvl="1" marL="914400" rtl="0" algn="l">
              <a:spcBef>
                <a:spcPts val="0"/>
              </a:spcBef>
              <a:spcAft>
                <a:spcPts val="0"/>
              </a:spcAft>
              <a:buSzPts val="1400"/>
              <a:buFont typeface="Barlow Condensed"/>
              <a:buChar char="○"/>
            </a:pPr>
            <a:r>
              <a:rPr lang="en" sz="1400">
                <a:latin typeface="Barlow Condensed"/>
                <a:ea typeface="Barlow Condensed"/>
                <a:cs typeface="Barlow Condensed"/>
                <a:sym typeface="Barlow Condensed"/>
              </a:rPr>
              <a:t>Average options is obtained</a:t>
            </a:r>
            <a:endParaRPr sz="1400">
              <a:latin typeface="Barlow Condensed"/>
              <a:ea typeface="Barlow Condensed"/>
              <a:cs typeface="Barlow Condensed"/>
              <a:sym typeface="Barlow Condensed"/>
            </a:endParaRPr>
          </a:p>
          <a:p>
            <a:pPr indent="-317500" lvl="1" marL="914400" rtl="0" algn="l">
              <a:spcBef>
                <a:spcPts val="0"/>
              </a:spcBef>
              <a:spcAft>
                <a:spcPts val="0"/>
              </a:spcAft>
              <a:buSzPts val="1400"/>
              <a:buFont typeface="Barlow Condensed"/>
              <a:buChar char="○"/>
            </a:pPr>
            <a:r>
              <a:rPr lang="en" sz="1400">
                <a:latin typeface="Barlow Condensed"/>
                <a:ea typeface="Barlow Condensed"/>
                <a:cs typeface="Barlow Condensed"/>
                <a:sym typeface="Barlow Condensed"/>
              </a:rPr>
              <a:t>It is plotted against number of iterations</a:t>
            </a:r>
            <a:endParaRPr sz="1400">
              <a:latin typeface="Barlow Condensed"/>
              <a:ea typeface="Barlow Condensed"/>
              <a:cs typeface="Barlow Condensed"/>
              <a:sym typeface="Barlow Condensed"/>
            </a:endParaRPr>
          </a:p>
          <a:p>
            <a:pPr indent="-317500" lvl="1" marL="914400" rtl="0" algn="l">
              <a:spcBef>
                <a:spcPts val="0"/>
              </a:spcBef>
              <a:spcAft>
                <a:spcPts val="0"/>
              </a:spcAft>
              <a:buSzPts val="1400"/>
              <a:buFont typeface="Barlow Condensed"/>
              <a:buChar char="○"/>
            </a:pPr>
            <a:r>
              <a:rPr lang="en" sz="1400">
                <a:latin typeface="Barlow Condensed"/>
                <a:ea typeface="Barlow Condensed"/>
                <a:cs typeface="Barlow Condensed"/>
                <a:sym typeface="Barlow Condensed"/>
              </a:rPr>
              <a:t>The higher the better</a:t>
            </a:r>
            <a:endParaRPr sz="1400">
              <a:latin typeface="Barlow Condensed"/>
              <a:ea typeface="Barlow Condensed"/>
              <a:cs typeface="Barlow Condensed"/>
              <a:sym typeface="Barlow Condensed"/>
            </a:endParaRPr>
          </a:p>
          <a:p>
            <a:pPr indent="-317500" lvl="0" marL="457200" rtl="0" algn="l">
              <a:spcBef>
                <a:spcPts val="0"/>
              </a:spcBef>
              <a:spcAft>
                <a:spcPts val="0"/>
              </a:spcAft>
              <a:buSzPts val="1400"/>
              <a:buFont typeface="Barlow Condensed"/>
              <a:buChar char="➢"/>
            </a:pPr>
            <a:r>
              <a:rPr lang="en" sz="1400">
                <a:latin typeface="Barlow Condensed"/>
                <a:ea typeface="Barlow Condensed"/>
                <a:cs typeface="Barlow Condensed"/>
                <a:sym typeface="Barlow Condensed"/>
              </a:rPr>
              <a:t>Generally on an upward trend</a:t>
            </a:r>
            <a:endParaRPr sz="1400">
              <a:latin typeface="Barlow Condensed"/>
              <a:ea typeface="Barlow Condensed"/>
              <a:cs typeface="Barlow Condensed"/>
              <a:sym typeface="Barlow Condensed"/>
            </a:endParaRPr>
          </a:p>
          <a:p>
            <a:pPr indent="-317500" lvl="1" marL="914400" rtl="0" algn="l">
              <a:spcBef>
                <a:spcPts val="0"/>
              </a:spcBef>
              <a:spcAft>
                <a:spcPts val="0"/>
              </a:spcAft>
              <a:buSzPts val="1400"/>
              <a:buFont typeface="Barlow Condensed"/>
              <a:buChar char="○"/>
            </a:pPr>
            <a:r>
              <a:rPr lang="en" sz="1400">
                <a:latin typeface="Barlow Condensed"/>
                <a:ea typeface="Barlow Condensed"/>
                <a:cs typeface="Barlow Condensed"/>
                <a:sym typeface="Barlow Condensed"/>
              </a:rPr>
              <a:t>No instances where the average options is below the initial average </a:t>
            </a:r>
            <a:endParaRPr sz="1400">
              <a:latin typeface="Barlow Condensed"/>
              <a:ea typeface="Barlow Condensed"/>
              <a:cs typeface="Barlow Condensed"/>
              <a:sym typeface="Barlow Condensed"/>
            </a:endParaRPr>
          </a:p>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9" name="Shape 309"/>
        <p:cNvGrpSpPr/>
        <p:nvPr/>
      </p:nvGrpSpPr>
      <p:grpSpPr>
        <a:xfrm>
          <a:off x="0" y="0"/>
          <a:ext cx="0" cy="0"/>
          <a:chOff x="0" y="0"/>
          <a:chExt cx="0" cy="0"/>
        </a:xfrm>
      </p:grpSpPr>
      <p:sp>
        <p:nvSpPr>
          <p:cNvPr id="310" name="Google Shape;310;g636d54a9ea_0_1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636d54a9ea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(raflie: in this slide, you can explain what value do each metric converges to, </a:t>
            </a:r>
            <a:endParaRPr/>
          </a:p>
          <a:p>
            <a:pPr indent="0" lvl="0" marL="0" rtl="0" algn="l">
              <a:spcBef>
                <a:spcPts val="0"/>
              </a:spcBef>
              <a:spcAft>
                <a:spcPts val="0"/>
              </a:spcAft>
              <a:buNone/>
            </a:pPr>
            <a:r>
              <a:rPr lang="en"/>
              <a:t>also what improvements that can be made aka supplying more options + more data)</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7" name="Shape 317"/>
        <p:cNvGrpSpPr/>
        <p:nvPr/>
      </p:nvGrpSpPr>
      <p:grpSpPr>
        <a:xfrm>
          <a:off x="0" y="0"/>
          <a:ext cx="0" cy="0"/>
          <a:chOff x="0" y="0"/>
          <a:chExt cx="0" cy="0"/>
        </a:xfrm>
      </p:grpSpPr>
      <p:sp>
        <p:nvSpPr>
          <p:cNvPr id="318" name="Google Shape;318;g63783c760d_0_4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63783c760d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(raflie: in this slide, you can explain what value do each metric converges to, </a:t>
            </a:r>
            <a:endParaRPr/>
          </a:p>
          <a:p>
            <a:pPr indent="0" lvl="0" marL="0" rtl="0" algn="l">
              <a:spcBef>
                <a:spcPts val="0"/>
              </a:spcBef>
              <a:spcAft>
                <a:spcPts val="0"/>
              </a:spcAft>
              <a:buNone/>
            </a:pPr>
            <a:r>
              <a:rPr lang="en"/>
              <a:t>also what improvements that can be made aka supplying more options + more data)</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5" name="Shape 325"/>
        <p:cNvGrpSpPr/>
        <p:nvPr/>
      </p:nvGrpSpPr>
      <p:grpSpPr>
        <a:xfrm>
          <a:off x="0" y="0"/>
          <a:ext cx="0" cy="0"/>
          <a:chOff x="0" y="0"/>
          <a:chExt cx="0" cy="0"/>
        </a:xfrm>
      </p:grpSpPr>
      <p:sp>
        <p:nvSpPr>
          <p:cNvPr id="326" name="Google Shape;326;g63a6843019_2_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63a6843019_2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(raflie: in this slide, you can explain what value do each metric converges to, </a:t>
            </a:r>
            <a:endParaRPr/>
          </a:p>
          <a:p>
            <a:pPr indent="0" lvl="0" marL="0" rtl="0" algn="l">
              <a:spcBef>
                <a:spcPts val="0"/>
              </a:spcBef>
              <a:spcAft>
                <a:spcPts val="0"/>
              </a:spcAft>
              <a:buNone/>
            </a:pPr>
            <a:r>
              <a:rPr lang="en"/>
              <a:t>also what improvements that can be made aka supplying more options + more data)</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c6f73a04f_0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c6f73a04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63783c760d_1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63783c760d_1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g63783c760d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63783c760d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636040912c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636040912c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g63783c760d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63783c760d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Google Shape;183;g63783c760d_2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63783c760d_2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Google Shape;203;g636040912c_1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636040912c_1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1600"/>
              </a:spcBef>
              <a:spcAft>
                <a:spcPts val="0"/>
              </a:spcAft>
              <a:buClr>
                <a:schemeClr val="lt1"/>
              </a:buClr>
              <a:buSzPts val="1200"/>
              <a:buChar char="○"/>
              <a:defRPr sz="1200">
                <a:solidFill>
                  <a:schemeClr val="lt1"/>
                </a:solidFill>
              </a:defRPr>
            </a:lvl2pPr>
            <a:lvl3pPr indent="-304800" lvl="2" marL="1371600">
              <a:spcBef>
                <a:spcPts val="1600"/>
              </a:spcBef>
              <a:spcAft>
                <a:spcPts val="0"/>
              </a:spcAft>
              <a:buClr>
                <a:schemeClr val="lt1"/>
              </a:buClr>
              <a:buSzPts val="1200"/>
              <a:buChar char="■"/>
              <a:defRPr sz="1200">
                <a:solidFill>
                  <a:schemeClr val="lt1"/>
                </a:solidFill>
              </a:defRPr>
            </a:lvl3pPr>
            <a:lvl4pPr indent="-304800" lvl="3" marL="1828800">
              <a:spcBef>
                <a:spcPts val="1600"/>
              </a:spcBef>
              <a:spcAft>
                <a:spcPts val="0"/>
              </a:spcAft>
              <a:buClr>
                <a:schemeClr val="lt1"/>
              </a:buClr>
              <a:buSzPts val="1200"/>
              <a:buChar char="●"/>
              <a:defRPr sz="1200">
                <a:solidFill>
                  <a:schemeClr val="lt1"/>
                </a:solidFill>
              </a:defRPr>
            </a:lvl4pPr>
            <a:lvl5pPr indent="-304800" lvl="4" marL="2286000">
              <a:spcBef>
                <a:spcPts val="1600"/>
              </a:spcBef>
              <a:spcAft>
                <a:spcPts val="0"/>
              </a:spcAft>
              <a:buClr>
                <a:schemeClr val="lt1"/>
              </a:buClr>
              <a:buSzPts val="1200"/>
              <a:buChar char="○"/>
              <a:defRPr sz="1200">
                <a:solidFill>
                  <a:schemeClr val="lt1"/>
                </a:solidFill>
              </a:defRPr>
            </a:lvl5pPr>
            <a:lvl6pPr indent="-304800" lvl="5" marL="2743200">
              <a:spcBef>
                <a:spcPts val="1600"/>
              </a:spcBef>
              <a:spcAft>
                <a:spcPts val="0"/>
              </a:spcAft>
              <a:buClr>
                <a:schemeClr val="lt1"/>
              </a:buClr>
              <a:buSzPts val="1200"/>
              <a:buChar char="■"/>
              <a:defRPr sz="1200">
                <a:solidFill>
                  <a:schemeClr val="lt1"/>
                </a:solidFill>
              </a:defRPr>
            </a:lvl6pPr>
            <a:lvl7pPr indent="-304800" lvl="6" marL="3200400">
              <a:spcBef>
                <a:spcPts val="1600"/>
              </a:spcBef>
              <a:spcAft>
                <a:spcPts val="0"/>
              </a:spcAft>
              <a:buClr>
                <a:schemeClr val="lt1"/>
              </a:buClr>
              <a:buSzPts val="1200"/>
              <a:buChar char="●"/>
              <a:defRPr sz="1200">
                <a:solidFill>
                  <a:schemeClr val="lt1"/>
                </a:solidFill>
              </a:defRPr>
            </a:lvl7pPr>
            <a:lvl8pPr indent="-304800" lvl="7" marL="3657600">
              <a:spcBef>
                <a:spcPts val="1600"/>
              </a:spcBef>
              <a:spcAft>
                <a:spcPts val="0"/>
              </a:spcAft>
              <a:buClr>
                <a:schemeClr val="lt1"/>
              </a:buClr>
              <a:buSzPts val="1200"/>
              <a:buChar char="○"/>
              <a:defRPr sz="1200">
                <a:solidFill>
                  <a:schemeClr val="lt1"/>
                </a:solidFill>
              </a:defRPr>
            </a:lvl8pPr>
            <a:lvl9pPr indent="-304800" lvl="8" marL="4114800">
              <a:spcBef>
                <a:spcPts val="1600"/>
              </a:spcBef>
              <a:spcAft>
                <a:spcPts val="160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image" Target="../media/image11.png"/><Relationship Id="rId4" Type="http://schemas.openxmlformats.org/officeDocument/2006/relationships/image" Target="../media/image1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 Id="rId3" Type="http://schemas.openxmlformats.org/officeDocument/2006/relationships/image" Target="../media/image11.png"/><Relationship Id="rId4" Type="http://schemas.openxmlformats.org/officeDocument/2006/relationships/image" Target="../media/image1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 Id="rId3" Type="http://schemas.openxmlformats.org/officeDocument/2006/relationships/image" Target="../media/image11.png"/><Relationship Id="rId4" Type="http://schemas.openxmlformats.org/officeDocument/2006/relationships/image" Target="../media/image1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 Id="rId3" Type="http://schemas.openxmlformats.org/officeDocument/2006/relationships/image" Target="../media/image1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 Id="rId3" Type="http://schemas.openxmlformats.org/officeDocument/2006/relationships/image" Target="../media/image1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6.png"/><Relationship Id="rId4" Type="http://schemas.openxmlformats.org/officeDocument/2006/relationships/image" Target="../media/image1.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3.png"/><Relationship Id="rId6"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3.png"/><Relationship Id="rId6"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Google Shape;67;p13"/>
          <p:cNvSpPr txBox="1"/>
          <p:nvPr>
            <p:ph idx="1" type="body"/>
          </p:nvPr>
        </p:nvSpPr>
        <p:spPr>
          <a:xfrm>
            <a:off x="4219500" y="792450"/>
            <a:ext cx="5017500" cy="272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000000"/>
                </a:solidFill>
                <a:latin typeface="Barlow Condensed"/>
                <a:ea typeface="Barlow Condensed"/>
                <a:cs typeface="Barlow Condensed"/>
                <a:sym typeface="Barlow Condensed"/>
              </a:rPr>
              <a:t>Part A</a:t>
            </a:r>
            <a:br>
              <a:rPr lang="en" sz="2400">
                <a:solidFill>
                  <a:srgbClr val="000000"/>
                </a:solidFill>
                <a:latin typeface="Barlow Condensed"/>
                <a:ea typeface="Barlow Condensed"/>
                <a:cs typeface="Barlow Condensed"/>
                <a:sym typeface="Barlow Condensed"/>
              </a:rPr>
            </a:br>
            <a:r>
              <a:rPr lang="en" sz="2400">
                <a:solidFill>
                  <a:srgbClr val="000000"/>
                </a:solidFill>
                <a:latin typeface="Barlow Condensed"/>
                <a:ea typeface="Barlow Condensed"/>
                <a:cs typeface="Barlow Condensed"/>
                <a:sym typeface="Barlow Condensed"/>
              </a:rPr>
              <a:t>	Application of Artificial Intelligence (AI)</a:t>
            </a:r>
            <a:endParaRPr sz="2400">
              <a:solidFill>
                <a:srgbClr val="000000"/>
              </a:solidFill>
              <a:latin typeface="Barlow Condensed"/>
              <a:ea typeface="Barlow Condensed"/>
              <a:cs typeface="Barlow Condensed"/>
              <a:sym typeface="Barlow Condensed"/>
            </a:endParaRPr>
          </a:p>
          <a:p>
            <a:pPr indent="457200" lvl="0" marL="0" rtl="0" algn="l">
              <a:spcBef>
                <a:spcPts val="1600"/>
              </a:spcBef>
              <a:spcAft>
                <a:spcPts val="0"/>
              </a:spcAft>
              <a:buNone/>
            </a:pPr>
            <a:r>
              <a:rPr lang="en" sz="2400">
                <a:solidFill>
                  <a:srgbClr val="000000"/>
                </a:solidFill>
                <a:latin typeface="Barlow Condensed"/>
                <a:ea typeface="Barlow Condensed"/>
                <a:cs typeface="Barlow Condensed"/>
                <a:sym typeface="Barlow Condensed"/>
              </a:rPr>
              <a:t>CSP </a:t>
            </a:r>
            <a:r>
              <a:rPr lang="en" sz="2400">
                <a:solidFill>
                  <a:srgbClr val="000000"/>
                </a:solidFill>
                <a:latin typeface="Barlow Condensed"/>
                <a:ea typeface="Barlow Condensed"/>
                <a:cs typeface="Barlow Condensed"/>
                <a:sym typeface="Barlow Condensed"/>
              </a:rPr>
              <a:t>-</a:t>
            </a:r>
            <a:r>
              <a:rPr lang="en" sz="2400">
                <a:solidFill>
                  <a:srgbClr val="000000"/>
                </a:solidFill>
                <a:latin typeface="Barlow Condensed"/>
                <a:ea typeface="Barlow Condensed"/>
                <a:cs typeface="Barlow Condensed"/>
                <a:sym typeface="Barlow Condensed"/>
              </a:rPr>
              <a:t> Travelling Problem </a:t>
            </a:r>
            <a:endParaRPr sz="2400">
              <a:solidFill>
                <a:srgbClr val="000000"/>
              </a:solidFill>
              <a:latin typeface="Barlow Condensed"/>
              <a:ea typeface="Barlow Condensed"/>
              <a:cs typeface="Barlow Condensed"/>
              <a:sym typeface="Barlow Condensed"/>
            </a:endParaRPr>
          </a:p>
          <a:p>
            <a:pPr indent="0" lvl="0" marL="0" rtl="0" algn="l">
              <a:spcBef>
                <a:spcPts val="1600"/>
              </a:spcBef>
              <a:spcAft>
                <a:spcPts val="1600"/>
              </a:spcAft>
              <a:buNone/>
            </a:pPr>
            <a:r>
              <a:rPr b="1" lang="en" sz="2400">
                <a:solidFill>
                  <a:srgbClr val="000000"/>
                </a:solidFill>
                <a:latin typeface="Barlow Condensed"/>
                <a:ea typeface="Barlow Condensed"/>
                <a:cs typeface="Barlow Condensed"/>
                <a:sym typeface="Barlow Condensed"/>
              </a:rPr>
              <a:t>Part B</a:t>
            </a:r>
            <a:br>
              <a:rPr lang="en" sz="2400">
                <a:solidFill>
                  <a:srgbClr val="000000"/>
                </a:solidFill>
                <a:latin typeface="Barlow Condensed"/>
                <a:ea typeface="Barlow Condensed"/>
                <a:cs typeface="Barlow Condensed"/>
                <a:sym typeface="Barlow Condensed"/>
              </a:rPr>
            </a:br>
            <a:r>
              <a:rPr lang="en" sz="2400">
                <a:solidFill>
                  <a:srgbClr val="000000"/>
                </a:solidFill>
                <a:latin typeface="Barlow Condensed"/>
                <a:ea typeface="Barlow Condensed"/>
                <a:cs typeface="Barlow Condensed"/>
                <a:sym typeface="Barlow Condensed"/>
              </a:rPr>
              <a:t>	</a:t>
            </a:r>
            <a:r>
              <a:rPr lang="en" sz="2400">
                <a:solidFill>
                  <a:srgbClr val="000000"/>
                </a:solidFill>
                <a:latin typeface="Barlow Condensed"/>
                <a:ea typeface="Barlow Condensed"/>
                <a:cs typeface="Barlow Condensed"/>
                <a:sym typeface="Barlow Condensed"/>
              </a:rPr>
              <a:t>Game Algorithm - Vacation Problem </a:t>
            </a:r>
            <a:endParaRPr sz="2400">
              <a:solidFill>
                <a:srgbClr val="000000"/>
              </a:solidFill>
              <a:latin typeface="Barlow Condensed"/>
              <a:ea typeface="Barlow Condensed"/>
              <a:cs typeface="Barlow Condensed"/>
              <a:sym typeface="Barlow Condensed"/>
            </a:endParaRPr>
          </a:p>
        </p:txBody>
      </p:sp>
      <p:sp>
        <p:nvSpPr>
          <p:cNvPr id="68" name="Google Shape;68;p13"/>
          <p:cNvSpPr/>
          <p:nvPr/>
        </p:nvSpPr>
        <p:spPr>
          <a:xfrm rot="5400000">
            <a:off x="4468957" y="3061831"/>
            <a:ext cx="206075" cy="140325"/>
          </a:xfrm>
          <a:prstGeom prst="flowChartExtra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3"/>
          <p:cNvSpPr txBox="1"/>
          <p:nvPr>
            <p:ph type="title"/>
          </p:nvPr>
        </p:nvSpPr>
        <p:spPr>
          <a:xfrm>
            <a:off x="660325" y="792450"/>
            <a:ext cx="2339100" cy="900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600">
                <a:latin typeface="Barlow Condensed"/>
                <a:ea typeface="Barlow Condensed"/>
                <a:cs typeface="Barlow Condensed"/>
                <a:sym typeface="Barlow Condensed"/>
              </a:rPr>
              <a:t>Presentation</a:t>
            </a:r>
            <a:r>
              <a:rPr lang="en" sz="3600">
                <a:latin typeface="Barlow Condensed"/>
                <a:ea typeface="Barlow Condensed"/>
                <a:cs typeface="Barlow Condensed"/>
                <a:sym typeface="Barlow Condensed"/>
              </a:rPr>
              <a:t> </a:t>
            </a:r>
            <a:r>
              <a:rPr lang="en" sz="3600">
                <a:latin typeface="Barlow Condensed"/>
                <a:ea typeface="Barlow Condensed"/>
                <a:cs typeface="Barlow Condensed"/>
                <a:sym typeface="Barlow Condensed"/>
              </a:rPr>
              <a:t>Outline</a:t>
            </a:r>
            <a:endParaRPr sz="3600">
              <a:latin typeface="Barlow Condensed"/>
              <a:ea typeface="Barlow Condensed"/>
              <a:cs typeface="Barlow Condensed"/>
              <a:sym typeface="Barlow Condensed"/>
            </a:endParaRPr>
          </a:p>
        </p:txBody>
      </p:sp>
      <p:sp>
        <p:nvSpPr>
          <p:cNvPr id="70" name="Google Shape;70;p13"/>
          <p:cNvSpPr/>
          <p:nvPr/>
        </p:nvSpPr>
        <p:spPr>
          <a:xfrm rot="5400000">
            <a:off x="4468957" y="1993144"/>
            <a:ext cx="206075" cy="140325"/>
          </a:xfrm>
          <a:prstGeom prst="flowChartExtra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3"/>
          <p:cNvSpPr/>
          <p:nvPr/>
        </p:nvSpPr>
        <p:spPr>
          <a:xfrm rot="5400000">
            <a:off x="4046307" y="970044"/>
            <a:ext cx="206075" cy="140325"/>
          </a:xfrm>
          <a:prstGeom prst="flowChartExtra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3"/>
          <p:cNvSpPr/>
          <p:nvPr/>
        </p:nvSpPr>
        <p:spPr>
          <a:xfrm rot="5400000">
            <a:off x="4468957" y="1443969"/>
            <a:ext cx="206075" cy="140325"/>
          </a:xfrm>
          <a:prstGeom prst="flowChartExtra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3"/>
          <p:cNvSpPr/>
          <p:nvPr/>
        </p:nvSpPr>
        <p:spPr>
          <a:xfrm rot="5400000">
            <a:off x="4046307" y="2619494"/>
            <a:ext cx="206075" cy="140325"/>
          </a:xfrm>
          <a:prstGeom prst="flowChartExtra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1" name="Shape 211"/>
        <p:cNvGrpSpPr/>
        <p:nvPr/>
      </p:nvGrpSpPr>
      <p:grpSpPr>
        <a:xfrm>
          <a:off x="0" y="0"/>
          <a:ext cx="0" cy="0"/>
          <a:chOff x="0" y="0"/>
          <a:chExt cx="0" cy="0"/>
        </a:xfrm>
      </p:grpSpPr>
      <p:sp>
        <p:nvSpPr>
          <p:cNvPr id="212" name="Google Shape;212;p22"/>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FFFFFF"/>
                </a:solidFill>
                <a:latin typeface="Barlow Condensed"/>
                <a:ea typeface="Barlow Condensed"/>
                <a:cs typeface="Barlow Condensed"/>
                <a:sym typeface="Barlow Condensed"/>
              </a:rPr>
              <a:t>Constraint Satisfaction Problem -</a:t>
            </a:r>
            <a:endParaRPr>
              <a:solidFill>
                <a:srgbClr val="FFFFFF"/>
              </a:solidFill>
              <a:latin typeface="Barlow Condensed"/>
              <a:ea typeface="Barlow Condensed"/>
              <a:cs typeface="Barlow Condensed"/>
              <a:sym typeface="Barlow Condensed"/>
            </a:endParaRPr>
          </a:p>
          <a:p>
            <a:pPr indent="0" lvl="0" marL="0" rtl="0" algn="l">
              <a:spcBef>
                <a:spcPts val="0"/>
              </a:spcBef>
              <a:spcAft>
                <a:spcPts val="0"/>
              </a:spcAft>
              <a:buNone/>
            </a:pPr>
            <a:r>
              <a:rPr lang="en">
                <a:solidFill>
                  <a:srgbClr val="FFFFFF"/>
                </a:solidFill>
                <a:latin typeface="Barlow Condensed"/>
                <a:ea typeface="Barlow Condensed"/>
                <a:cs typeface="Barlow Condensed"/>
                <a:sym typeface="Barlow Condensed"/>
              </a:rPr>
              <a:t>Recap of  Vacation Problem</a:t>
            </a:r>
            <a:endParaRPr>
              <a:solidFill>
                <a:srgbClr val="FFFFFF"/>
              </a:solidFill>
              <a:latin typeface="Barlow Condensed"/>
              <a:ea typeface="Barlow Condensed"/>
              <a:cs typeface="Barlow Condensed"/>
              <a:sym typeface="Barlow Condensed"/>
            </a:endParaRPr>
          </a:p>
        </p:txBody>
      </p:sp>
      <p:sp>
        <p:nvSpPr>
          <p:cNvPr id="213" name="Google Shape;213;p22"/>
          <p:cNvSpPr txBox="1"/>
          <p:nvPr>
            <p:ph idx="1" type="body"/>
          </p:nvPr>
        </p:nvSpPr>
        <p:spPr>
          <a:xfrm>
            <a:off x="76200" y="1755200"/>
            <a:ext cx="8487300" cy="320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100">
                <a:solidFill>
                  <a:srgbClr val="000000"/>
                </a:solidFill>
                <a:latin typeface="Barlow Condensed"/>
                <a:ea typeface="Barlow Condensed"/>
                <a:cs typeface="Barlow Condensed"/>
                <a:sym typeface="Barlow Condensed"/>
              </a:rPr>
              <a:t>Solve </a:t>
            </a:r>
            <a:r>
              <a:rPr lang="en" sz="2100">
                <a:solidFill>
                  <a:srgbClr val="000000"/>
                </a:solidFill>
                <a:latin typeface="Barlow Condensed"/>
                <a:ea typeface="Barlow Condensed"/>
                <a:cs typeface="Barlow Condensed"/>
                <a:sym typeface="Barlow Condensed"/>
              </a:rPr>
              <a:t>vacation planning with fixed amount of money and duration:</a:t>
            </a:r>
            <a:endParaRPr sz="2100">
              <a:solidFill>
                <a:srgbClr val="000000"/>
              </a:solidFill>
              <a:latin typeface="Barlow Condensed"/>
              <a:ea typeface="Barlow Condensed"/>
              <a:cs typeface="Barlow Condensed"/>
              <a:sym typeface="Barlow Condensed"/>
            </a:endParaRPr>
          </a:p>
          <a:p>
            <a:pPr indent="-361950" lvl="0" marL="457200" rtl="0" algn="l">
              <a:lnSpc>
                <a:spcPct val="150000"/>
              </a:lnSpc>
              <a:spcBef>
                <a:spcPts val="1600"/>
              </a:spcBef>
              <a:spcAft>
                <a:spcPts val="0"/>
              </a:spcAft>
              <a:buClr>
                <a:srgbClr val="000000"/>
              </a:buClr>
              <a:buSzPts val="2100"/>
              <a:buFont typeface="Barlow Condensed"/>
              <a:buAutoNum type="romanLcParenR"/>
            </a:pPr>
            <a:r>
              <a:rPr lang="en" sz="2100">
                <a:solidFill>
                  <a:srgbClr val="000000"/>
                </a:solidFill>
                <a:latin typeface="Barlow Condensed"/>
                <a:ea typeface="Barlow Condensed"/>
                <a:cs typeface="Barlow Condensed"/>
                <a:sym typeface="Barlow Condensed"/>
              </a:rPr>
              <a:t>You have a fixed amount of money.</a:t>
            </a:r>
            <a:endParaRPr sz="2100">
              <a:solidFill>
                <a:srgbClr val="000000"/>
              </a:solidFill>
              <a:latin typeface="Barlow Condensed"/>
              <a:ea typeface="Barlow Condensed"/>
              <a:cs typeface="Barlow Condensed"/>
              <a:sym typeface="Barlow Condensed"/>
            </a:endParaRPr>
          </a:p>
          <a:p>
            <a:pPr indent="-361950" lvl="0" marL="457200" rtl="0" algn="l">
              <a:lnSpc>
                <a:spcPct val="150000"/>
              </a:lnSpc>
              <a:spcBef>
                <a:spcPts val="0"/>
              </a:spcBef>
              <a:spcAft>
                <a:spcPts val="0"/>
              </a:spcAft>
              <a:buClr>
                <a:srgbClr val="000000"/>
              </a:buClr>
              <a:buSzPts val="2100"/>
              <a:buFont typeface="Barlow Condensed"/>
              <a:buAutoNum type="romanLcParenR"/>
            </a:pPr>
            <a:r>
              <a:rPr lang="en" sz="2100">
                <a:solidFill>
                  <a:srgbClr val="000000"/>
                </a:solidFill>
                <a:latin typeface="Barlow Condensed"/>
                <a:ea typeface="Barlow Condensed"/>
                <a:cs typeface="Barlow Condensed"/>
                <a:sym typeface="Barlow Condensed"/>
              </a:rPr>
              <a:t>You can stay in hotels with specific star rating.</a:t>
            </a:r>
            <a:endParaRPr sz="2100">
              <a:solidFill>
                <a:srgbClr val="000000"/>
              </a:solidFill>
              <a:latin typeface="Barlow Condensed"/>
              <a:ea typeface="Barlow Condensed"/>
              <a:cs typeface="Barlow Condensed"/>
              <a:sym typeface="Barlow Condensed"/>
            </a:endParaRPr>
          </a:p>
          <a:p>
            <a:pPr indent="-361950" lvl="0" marL="457200" rtl="0" algn="l">
              <a:lnSpc>
                <a:spcPct val="150000"/>
              </a:lnSpc>
              <a:spcBef>
                <a:spcPts val="0"/>
              </a:spcBef>
              <a:spcAft>
                <a:spcPts val="0"/>
              </a:spcAft>
              <a:buClr>
                <a:srgbClr val="000000"/>
              </a:buClr>
              <a:buSzPts val="2100"/>
              <a:buFont typeface="Barlow Condensed"/>
              <a:buAutoNum type="romanLcParenR"/>
            </a:pPr>
            <a:r>
              <a:rPr lang="en" sz="2100">
                <a:solidFill>
                  <a:srgbClr val="000000"/>
                </a:solidFill>
                <a:latin typeface="Barlow Condensed"/>
                <a:ea typeface="Barlow Condensed"/>
                <a:cs typeface="Barlow Condensed"/>
                <a:sym typeface="Barlow Condensed"/>
              </a:rPr>
              <a:t>You can eat food of price range.</a:t>
            </a:r>
            <a:endParaRPr sz="2100">
              <a:solidFill>
                <a:srgbClr val="000000"/>
              </a:solidFill>
              <a:latin typeface="Barlow Condensed"/>
              <a:ea typeface="Barlow Condensed"/>
              <a:cs typeface="Barlow Condensed"/>
              <a:sym typeface="Barlow Condensed"/>
            </a:endParaRPr>
          </a:p>
          <a:p>
            <a:pPr indent="-361950" lvl="0" marL="457200" rtl="0" algn="l">
              <a:lnSpc>
                <a:spcPct val="150000"/>
              </a:lnSpc>
              <a:spcBef>
                <a:spcPts val="0"/>
              </a:spcBef>
              <a:spcAft>
                <a:spcPts val="0"/>
              </a:spcAft>
              <a:buClr>
                <a:srgbClr val="000000"/>
              </a:buClr>
              <a:buSzPts val="2100"/>
              <a:buFont typeface="Barlow Condensed"/>
              <a:buAutoNum type="romanLcParenR"/>
            </a:pPr>
            <a:r>
              <a:rPr lang="en" sz="2100">
                <a:solidFill>
                  <a:srgbClr val="000000"/>
                </a:solidFill>
                <a:latin typeface="Barlow Condensed"/>
                <a:ea typeface="Barlow Condensed"/>
                <a:cs typeface="Barlow Condensed"/>
                <a:sym typeface="Barlow Condensed"/>
              </a:rPr>
              <a:t>You can visit minimum of 2 tourist spots.</a:t>
            </a:r>
            <a:endParaRPr sz="2100">
              <a:solidFill>
                <a:srgbClr val="000000"/>
              </a:solidFill>
              <a:latin typeface="Barlow Condensed"/>
              <a:ea typeface="Barlow Condensed"/>
              <a:cs typeface="Barlow Condensed"/>
              <a:sym typeface="Barlow Condensed"/>
            </a:endParaRPr>
          </a:p>
          <a:p>
            <a:pPr indent="-361950" lvl="0" marL="457200" rtl="0" algn="l">
              <a:lnSpc>
                <a:spcPct val="150000"/>
              </a:lnSpc>
              <a:spcBef>
                <a:spcPts val="0"/>
              </a:spcBef>
              <a:spcAft>
                <a:spcPts val="0"/>
              </a:spcAft>
              <a:buClr>
                <a:srgbClr val="000000"/>
              </a:buClr>
              <a:buSzPts val="2100"/>
              <a:buFont typeface="Barlow Condensed"/>
              <a:buAutoNum type="romanLcParenR"/>
            </a:pPr>
            <a:r>
              <a:rPr lang="en" sz="2100">
                <a:solidFill>
                  <a:srgbClr val="000000"/>
                </a:solidFill>
                <a:latin typeface="Barlow Condensed"/>
                <a:ea typeface="Barlow Condensed"/>
                <a:cs typeface="Barlow Condensed"/>
                <a:sym typeface="Barlow Condensed"/>
              </a:rPr>
              <a:t>You can travel in any kind of transportation you preferred, but within certain budget.</a:t>
            </a:r>
            <a:endParaRPr sz="2100">
              <a:solidFill>
                <a:srgbClr val="000000"/>
              </a:solidFill>
              <a:latin typeface="Barlow Condensed"/>
              <a:ea typeface="Barlow Condensed"/>
              <a:cs typeface="Barlow Condensed"/>
              <a:sym typeface="Barlow Condensed"/>
            </a:endParaRPr>
          </a:p>
          <a:p>
            <a:pPr indent="0" lvl="0" marL="0" rtl="0" algn="l">
              <a:spcBef>
                <a:spcPts val="1600"/>
              </a:spcBef>
              <a:spcAft>
                <a:spcPts val="1600"/>
              </a:spcAft>
              <a:buNone/>
            </a:pPr>
            <a:r>
              <a:t/>
            </a:r>
            <a:endParaRPr sz="2100">
              <a:solidFill>
                <a:srgbClr val="000000"/>
              </a:solidFill>
              <a:latin typeface="Barlow Condensed"/>
              <a:ea typeface="Barlow Condensed"/>
              <a:cs typeface="Barlow Condensed"/>
              <a:sym typeface="Barlow Condense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7" name="Shape 217"/>
        <p:cNvGrpSpPr/>
        <p:nvPr/>
      </p:nvGrpSpPr>
      <p:grpSpPr>
        <a:xfrm>
          <a:off x="0" y="0"/>
          <a:ext cx="0" cy="0"/>
          <a:chOff x="0" y="0"/>
          <a:chExt cx="0" cy="0"/>
        </a:xfrm>
      </p:grpSpPr>
      <p:sp>
        <p:nvSpPr>
          <p:cNvPr id="218" name="Google Shape;218;p23"/>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latin typeface="Barlow Condensed"/>
                <a:ea typeface="Barlow Condensed"/>
                <a:cs typeface="Barlow Condensed"/>
                <a:sym typeface="Barlow Condensed"/>
              </a:rPr>
              <a:t>Constraint Satisfaction Problem</a:t>
            </a:r>
            <a:endParaRPr>
              <a:latin typeface="Barlow Condensed"/>
              <a:ea typeface="Barlow Condensed"/>
              <a:cs typeface="Barlow Condensed"/>
              <a:sym typeface="Barlow Condensed"/>
            </a:endParaRPr>
          </a:p>
        </p:txBody>
      </p:sp>
      <p:sp>
        <p:nvSpPr>
          <p:cNvPr id="219" name="Google Shape;219;p23"/>
          <p:cNvSpPr txBox="1"/>
          <p:nvPr>
            <p:ph idx="1" type="body"/>
          </p:nvPr>
        </p:nvSpPr>
        <p:spPr>
          <a:xfrm>
            <a:off x="319500" y="1766675"/>
            <a:ext cx="8307900" cy="328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400">
                <a:solidFill>
                  <a:srgbClr val="000000"/>
                </a:solidFill>
                <a:latin typeface="Barlow Condensed"/>
                <a:ea typeface="Barlow Condensed"/>
                <a:cs typeface="Barlow Condensed"/>
                <a:sym typeface="Barlow Condensed"/>
              </a:rPr>
              <a:t>Fixed Parameters:</a:t>
            </a:r>
            <a:endParaRPr sz="2400">
              <a:solidFill>
                <a:srgbClr val="000000"/>
              </a:solidFill>
              <a:latin typeface="Barlow Condensed"/>
              <a:ea typeface="Barlow Condensed"/>
              <a:cs typeface="Barlow Condensed"/>
              <a:sym typeface="Barlow Condensed"/>
            </a:endParaRPr>
          </a:p>
        </p:txBody>
      </p:sp>
      <p:sp>
        <p:nvSpPr>
          <p:cNvPr id="220" name="Google Shape;220;p23"/>
          <p:cNvSpPr/>
          <p:nvPr/>
        </p:nvSpPr>
        <p:spPr>
          <a:xfrm>
            <a:off x="4621800" y="2495550"/>
            <a:ext cx="3929400" cy="23418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t/>
            </a:r>
            <a:endParaRPr b="1" sz="2400">
              <a:solidFill>
                <a:schemeClr val="lt2"/>
              </a:solidFill>
              <a:latin typeface="Barlow Condensed"/>
              <a:ea typeface="Barlow Condensed"/>
              <a:cs typeface="Barlow Condensed"/>
              <a:sym typeface="Barlow Condensed"/>
            </a:endParaRPr>
          </a:p>
          <a:p>
            <a:pPr indent="0" lvl="0" marL="0" rtl="0" algn="ctr">
              <a:lnSpc>
                <a:spcPct val="115000"/>
              </a:lnSpc>
              <a:spcBef>
                <a:spcPts val="1600"/>
              </a:spcBef>
              <a:spcAft>
                <a:spcPts val="0"/>
              </a:spcAft>
              <a:buNone/>
            </a:pPr>
            <a:r>
              <a:rPr b="1" lang="en" sz="2400">
                <a:latin typeface="Barlow Condensed"/>
                <a:ea typeface="Barlow Condensed"/>
                <a:cs typeface="Barlow Condensed"/>
                <a:sym typeface="Barlow Condensed"/>
              </a:rPr>
              <a:t>Number of Days of Travelling</a:t>
            </a:r>
            <a:r>
              <a:rPr b="1" lang="en" sz="2400">
                <a:latin typeface="Barlow Condensed"/>
                <a:ea typeface="Barlow Condensed"/>
                <a:cs typeface="Barlow Condensed"/>
                <a:sym typeface="Barlow Condensed"/>
              </a:rPr>
              <a:t>:</a:t>
            </a:r>
            <a:endParaRPr b="1" sz="2400">
              <a:latin typeface="Barlow Condensed"/>
              <a:ea typeface="Barlow Condensed"/>
              <a:cs typeface="Barlow Condensed"/>
              <a:sym typeface="Barlow Condensed"/>
            </a:endParaRPr>
          </a:p>
          <a:p>
            <a:pPr indent="0" lvl="0" marL="0" rtl="0" algn="ctr">
              <a:lnSpc>
                <a:spcPct val="115000"/>
              </a:lnSpc>
              <a:spcBef>
                <a:spcPts val="1600"/>
              </a:spcBef>
              <a:spcAft>
                <a:spcPts val="0"/>
              </a:spcAft>
              <a:buNone/>
            </a:pPr>
            <a:r>
              <a:rPr b="1" lang="en" sz="2400">
                <a:latin typeface="Barlow Condensed"/>
                <a:ea typeface="Barlow Condensed"/>
                <a:cs typeface="Barlow Condensed"/>
                <a:sym typeface="Barlow Condensed"/>
              </a:rPr>
              <a:t>4</a:t>
            </a:r>
            <a:endParaRPr b="1" sz="2400">
              <a:latin typeface="Barlow Condensed"/>
              <a:ea typeface="Barlow Condensed"/>
              <a:cs typeface="Barlow Condensed"/>
              <a:sym typeface="Barlow Condensed"/>
            </a:endParaRPr>
          </a:p>
          <a:p>
            <a:pPr indent="0" lvl="0" marL="0" rtl="0" algn="ctr">
              <a:lnSpc>
                <a:spcPct val="115000"/>
              </a:lnSpc>
              <a:spcBef>
                <a:spcPts val="1600"/>
              </a:spcBef>
              <a:spcAft>
                <a:spcPts val="1600"/>
              </a:spcAft>
              <a:buNone/>
            </a:pPr>
            <a:r>
              <a:t/>
            </a:r>
            <a:endParaRPr b="1" sz="2400">
              <a:solidFill>
                <a:schemeClr val="lt2"/>
              </a:solidFill>
              <a:latin typeface="Barlow Condensed"/>
              <a:ea typeface="Barlow Condensed"/>
              <a:cs typeface="Barlow Condensed"/>
              <a:sym typeface="Barlow Condensed"/>
            </a:endParaRPr>
          </a:p>
        </p:txBody>
      </p:sp>
      <p:sp>
        <p:nvSpPr>
          <p:cNvPr id="221" name="Google Shape;221;p23"/>
          <p:cNvSpPr/>
          <p:nvPr/>
        </p:nvSpPr>
        <p:spPr>
          <a:xfrm>
            <a:off x="692400" y="2495550"/>
            <a:ext cx="3929400" cy="23418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2400">
                <a:solidFill>
                  <a:schemeClr val="lt2"/>
                </a:solidFill>
                <a:latin typeface="Barlow Condensed"/>
                <a:ea typeface="Barlow Condensed"/>
                <a:cs typeface="Barlow Condensed"/>
                <a:sym typeface="Barlow Condensed"/>
              </a:rPr>
              <a:t>   </a:t>
            </a:r>
            <a:r>
              <a:rPr b="1" lang="en" sz="2400">
                <a:latin typeface="Barlow Condensed"/>
                <a:ea typeface="Barlow Condensed"/>
                <a:cs typeface="Barlow Condensed"/>
                <a:sym typeface="Barlow Condensed"/>
              </a:rPr>
              <a:t>Maximum Allocated Budgets:</a:t>
            </a:r>
            <a:endParaRPr b="1" sz="2400">
              <a:latin typeface="Barlow Condensed"/>
              <a:ea typeface="Barlow Condensed"/>
              <a:cs typeface="Barlow Condensed"/>
              <a:sym typeface="Barlow Condensed"/>
            </a:endParaRPr>
          </a:p>
          <a:p>
            <a:pPr indent="0" lvl="0" marL="0" rtl="0" algn="ctr">
              <a:lnSpc>
                <a:spcPct val="115000"/>
              </a:lnSpc>
              <a:spcBef>
                <a:spcPts val="1600"/>
              </a:spcBef>
              <a:spcAft>
                <a:spcPts val="1600"/>
              </a:spcAft>
              <a:buNone/>
            </a:pPr>
            <a:r>
              <a:rPr b="1" lang="en" sz="2400">
                <a:latin typeface="Barlow Condensed"/>
                <a:ea typeface="Barlow Condensed"/>
                <a:cs typeface="Barlow Condensed"/>
                <a:sym typeface="Barlow Condensed"/>
              </a:rPr>
              <a:t>RM 2500	</a:t>
            </a:r>
            <a:endParaRPr b="1" sz="2400">
              <a:latin typeface="Barlow Condensed"/>
              <a:ea typeface="Barlow Condensed"/>
              <a:cs typeface="Barlow Condensed"/>
              <a:sym typeface="Barlow Condense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5" name="Shape 225"/>
        <p:cNvGrpSpPr/>
        <p:nvPr/>
      </p:nvGrpSpPr>
      <p:grpSpPr>
        <a:xfrm>
          <a:off x="0" y="0"/>
          <a:ext cx="0" cy="0"/>
          <a:chOff x="0" y="0"/>
          <a:chExt cx="0" cy="0"/>
        </a:xfrm>
      </p:grpSpPr>
      <p:sp>
        <p:nvSpPr>
          <p:cNvPr id="226" name="Google Shape;226;p2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latin typeface="Barlow Condensed"/>
                <a:ea typeface="Barlow Condensed"/>
                <a:cs typeface="Barlow Condensed"/>
                <a:sym typeface="Barlow Condensed"/>
              </a:rPr>
              <a:t>Constraint Satisfaction Problem - </a:t>
            </a:r>
            <a:r>
              <a:rPr lang="en">
                <a:solidFill>
                  <a:srgbClr val="FFFFFF"/>
                </a:solidFill>
                <a:latin typeface="Barlow Condensed"/>
                <a:ea typeface="Barlow Condensed"/>
                <a:cs typeface="Barlow Condensed"/>
                <a:sym typeface="Barlow Condensed"/>
              </a:rPr>
              <a:t>Constraint function</a:t>
            </a:r>
            <a:endParaRPr>
              <a:solidFill>
                <a:srgbClr val="FFFFFF"/>
              </a:solidFill>
              <a:latin typeface="Barlow Condensed"/>
              <a:ea typeface="Barlow Condensed"/>
              <a:cs typeface="Barlow Condensed"/>
              <a:sym typeface="Barlow Condensed"/>
            </a:endParaRPr>
          </a:p>
        </p:txBody>
      </p:sp>
      <p:graphicFrame>
        <p:nvGraphicFramePr>
          <p:cNvPr id="227" name="Google Shape;227;p24"/>
          <p:cNvGraphicFramePr/>
          <p:nvPr/>
        </p:nvGraphicFramePr>
        <p:xfrm>
          <a:off x="0" y="1750400"/>
          <a:ext cx="3000000" cy="3000000"/>
        </p:xfrm>
        <a:graphic>
          <a:graphicData uri="http://schemas.openxmlformats.org/drawingml/2006/table">
            <a:tbl>
              <a:tblPr>
                <a:noFill/>
                <a:tableStyleId>{CDAA9495-43A5-41E6-B05B-98CB7F5185E6}</a:tableStyleId>
              </a:tblPr>
              <a:tblGrid>
                <a:gridCol w="9144000"/>
              </a:tblGrid>
              <a:tr h="3393100">
                <a:tc>
                  <a:txBody>
                    <a:bodyPr/>
                    <a:lstStyle/>
                    <a:p>
                      <a:pPr indent="0" lvl="0" marL="0" rtl="0" algn="l">
                        <a:spcBef>
                          <a:spcPts val="0"/>
                        </a:spcBef>
                        <a:spcAft>
                          <a:spcPts val="0"/>
                        </a:spcAft>
                        <a:buNone/>
                      </a:pPr>
                      <a:r>
                        <a:rPr b="1" lang="en">
                          <a:latin typeface="Courier New"/>
                          <a:ea typeface="Courier New"/>
                          <a:cs typeface="Courier New"/>
                          <a:sym typeface="Courier New"/>
                        </a:rPr>
                        <a:t>Given parameter (hotel_choice,  tourist_spot_choice, foods_choice, transportation_choice):</a:t>
                      </a:r>
                      <a:endParaRPr b="1">
                        <a:latin typeface="Courier New"/>
                        <a:ea typeface="Courier New"/>
                        <a:cs typeface="Courier New"/>
                        <a:sym typeface="Courier New"/>
                      </a:endParaRPr>
                    </a:p>
                    <a:p>
                      <a:pPr indent="0" lvl="0" marL="0" rtl="0" algn="l">
                        <a:spcBef>
                          <a:spcPts val="0"/>
                        </a:spcBef>
                        <a:spcAft>
                          <a:spcPts val="0"/>
                        </a:spcAft>
                        <a:buNone/>
                      </a:pPr>
                      <a:r>
                        <a:rPr b="1" lang="en">
                          <a:latin typeface="Courier New"/>
                          <a:ea typeface="Courier New"/>
                          <a:cs typeface="Courier New"/>
                          <a:sym typeface="Courier New"/>
                        </a:rPr>
                        <a:t>	HB = hotels[hotel_choice][ppn] * days_of_travel</a:t>
                      </a:r>
                      <a:endParaRPr b="1">
                        <a:latin typeface="Courier New"/>
                        <a:ea typeface="Courier New"/>
                        <a:cs typeface="Courier New"/>
                        <a:sym typeface="Courier New"/>
                      </a:endParaRPr>
                    </a:p>
                    <a:p>
                      <a:pPr indent="0" lvl="0" marL="0" rtl="0" algn="l">
                        <a:spcBef>
                          <a:spcPts val="0"/>
                        </a:spcBef>
                        <a:spcAft>
                          <a:spcPts val="0"/>
                        </a:spcAft>
                        <a:buNone/>
                      </a:pPr>
                      <a:r>
                        <a:rPr b="1" lang="en">
                          <a:latin typeface="Courier New"/>
                          <a:ea typeface="Courier New"/>
                          <a:cs typeface="Courier New"/>
                          <a:sym typeface="Courier New"/>
                        </a:rPr>
                        <a:t>		</a:t>
                      </a:r>
                      <a:endParaRPr b="1">
                        <a:latin typeface="Courier New"/>
                        <a:ea typeface="Courier New"/>
                        <a:cs typeface="Courier New"/>
                        <a:sym typeface="Courier New"/>
                      </a:endParaRPr>
                    </a:p>
                    <a:p>
                      <a:pPr indent="0" lvl="0" marL="0" rtl="0" algn="l">
                        <a:spcBef>
                          <a:spcPts val="0"/>
                        </a:spcBef>
                        <a:spcAft>
                          <a:spcPts val="0"/>
                        </a:spcAft>
                        <a:buNone/>
                      </a:pPr>
                      <a:r>
                        <a:rPr b="1" lang="en">
                          <a:latin typeface="Courier New"/>
                          <a:ea typeface="Courier New"/>
                          <a:cs typeface="Courier New"/>
                          <a:sym typeface="Courier New"/>
                        </a:rPr>
                        <a:t>	List of TS = Get list from choose(tourist_spot, tourist_spot_choice)</a:t>
                      </a:r>
                      <a:endParaRPr b="1">
                        <a:latin typeface="Courier New"/>
                        <a:ea typeface="Courier New"/>
                        <a:cs typeface="Courier New"/>
                        <a:sym typeface="Courier New"/>
                      </a:endParaRPr>
                    </a:p>
                    <a:p>
                      <a:pPr indent="0" lvl="0" marL="0" rtl="0" algn="l">
                        <a:spcBef>
                          <a:spcPts val="0"/>
                        </a:spcBef>
                        <a:spcAft>
                          <a:spcPts val="0"/>
                        </a:spcAft>
                        <a:buNone/>
                      </a:pPr>
                      <a:r>
                        <a:rPr b="1" lang="en">
                          <a:latin typeface="Courier New"/>
                          <a:ea typeface="Courier New"/>
                          <a:cs typeface="Courier New"/>
                          <a:sym typeface="Courier New"/>
                        </a:rPr>
                        <a:t>	TB = Sum of List of tourist spot[price]</a:t>
                      </a:r>
                      <a:endParaRPr b="1">
                        <a:latin typeface="Courier New"/>
                        <a:ea typeface="Courier New"/>
                        <a:cs typeface="Courier New"/>
                        <a:sym typeface="Courier New"/>
                      </a:endParaRPr>
                    </a:p>
                    <a:p>
                      <a:pPr indent="0" lvl="0" marL="0" rtl="0" algn="l">
                        <a:spcBef>
                          <a:spcPts val="0"/>
                        </a:spcBef>
                        <a:spcAft>
                          <a:spcPts val="0"/>
                        </a:spcAft>
                        <a:buNone/>
                      </a:pPr>
                      <a:r>
                        <a:rPr b="1" lang="en">
                          <a:latin typeface="Courier New"/>
                          <a:ea typeface="Courier New"/>
                          <a:cs typeface="Courier New"/>
                          <a:sym typeface="Courier New"/>
                        </a:rPr>
                        <a:t>	</a:t>
                      </a:r>
                      <a:endParaRPr b="1">
                        <a:latin typeface="Courier New"/>
                        <a:ea typeface="Courier New"/>
                        <a:cs typeface="Courier New"/>
                        <a:sym typeface="Courier New"/>
                      </a:endParaRPr>
                    </a:p>
                    <a:p>
                      <a:pPr indent="0" lvl="0" marL="0" rtl="0" algn="l">
                        <a:spcBef>
                          <a:spcPts val="0"/>
                        </a:spcBef>
                        <a:spcAft>
                          <a:spcPts val="0"/>
                        </a:spcAft>
                        <a:buNone/>
                      </a:pPr>
                      <a:r>
                        <a:rPr b="1" lang="en">
                          <a:latin typeface="Courier New"/>
                          <a:ea typeface="Courier New"/>
                          <a:cs typeface="Courier New"/>
                          <a:sym typeface="Courier New"/>
                        </a:rPr>
                        <a:t>	List of F = Get list from choose(foods, foods_choice)</a:t>
                      </a:r>
                      <a:endParaRPr b="1">
                        <a:latin typeface="Courier New"/>
                        <a:ea typeface="Courier New"/>
                        <a:cs typeface="Courier New"/>
                        <a:sym typeface="Courier New"/>
                      </a:endParaRPr>
                    </a:p>
                    <a:p>
                      <a:pPr indent="0" lvl="0" marL="0" rtl="0" algn="l">
                        <a:spcBef>
                          <a:spcPts val="0"/>
                        </a:spcBef>
                        <a:spcAft>
                          <a:spcPts val="0"/>
                        </a:spcAft>
                        <a:buNone/>
                      </a:pPr>
                      <a:r>
                        <a:rPr b="1" lang="en">
                          <a:latin typeface="Courier New"/>
                          <a:ea typeface="Courier New"/>
                          <a:cs typeface="Courier New"/>
                          <a:sym typeface="Courier New"/>
                        </a:rPr>
                        <a:t>	FB = Sum of List of foods[price]</a:t>
                      </a:r>
                      <a:endParaRPr b="1">
                        <a:latin typeface="Courier New"/>
                        <a:ea typeface="Courier New"/>
                        <a:cs typeface="Courier New"/>
                        <a:sym typeface="Courier New"/>
                      </a:endParaRPr>
                    </a:p>
                    <a:p>
                      <a:pPr indent="0" lvl="0" marL="0" rtl="0" algn="l">
                        <a:spcBef>
                          <a:spcPts val="0"/>
                        </a:spcBef>
                        <a:spcAft>
                          <a:spcPts val="0"/>
                        </a:spcAft>
                        <a:buNone/>
                      </a:pPr>
                      <a:r>
                        <a:rPr b="1" lang="en">
                          <a:latin typeface="Courier New"/>
                          <a:ea typeface="Courier New"/>
                          <a:cs typeface="Courier New"/>
                          <a:sym typeface="Courier New"/>
                        </a:rPr>
                        <a:t>	</a:t>
                      </a:r>
                      <a:endParaRPr b="1">
                        <a:latin typeface="Courier New"/>
                        <a:ea typeface="Courier New"/>
                        <a:cs typeface="Courier New"/>
                        <a:sym typeface="Courier New"/>
                      </a:endParaRPr>
                    </a:p>
                    <a:p>
                      <a:pPr indent="0" lvl="0" marL="0" rtl="0" algn="l">
                        <a:spcBef>
                          <a:spcPts val="0"/>
                        </a:spcBef>
                        <a:spcAft>
                          <a:spcPts val="0"/>
                        </a:spcAft>
                        <a:buNone/>
                      </a:pPr>
                      <a:r>
                        <a:rPr b="1" lang="en">
                          <a:latin typeface="Courier New"/>
                          <a:ea typeface="Courier New"/>
                          <a:cs typeface="Courier New"/>
                          <a:sym typeface="Courier New"/>
                        </a:rPr>
                        <a:t>	List of R = Get list from choose(transportation, transportation_choice)</a:t>
                      </a:r>
                      <a:endParaRPr b="1">
                        <a:latin typeface="Courier New"/>
                        <a:ea typeface="Courier New"/>
                        <a:cs typeface="Courier New"/>
                        <a:sym typeface="Courier New"/>
                      </a:endParaRPr>
                    </a:p>
                    <a:p>
                      <a:pPr indent="0" lvl="0" marL="0" rtl="0" algn="l">
                        <a:spcBef>
                          <a:spcPts val="0"/>
                        </a:spcBef>
                        <a:spcAft>
                          <a:spcPts val="0"/>
                        </a:spcAft>
                        <a:buNone/>
                      </a:pPr>
                      <a:r>
                        <a:rPr b="1" lang="en">
                          <a:latin typeface="Courier New"/>
                          <a:ea typeface="Courier New"/>
                          <a:cs typeface="Courier New"/>
                          <a:sym typeface="Courier New"/>
                        </a:rPr>
                        <a:t>	RB = Sum of (List of transportation[price] * days_of_travel)</a:t>
                      </a:r>
                      <a:endParaRPr b="1">
                        <a:latin typeface="Courier New"/>
                        <a:ea typeface="Courier New"/>
                        <a:cs typeface="Courier New"/>
                        <a:sym typeface="Courier New"/>
                      </a:endParaRPr>
                    </a:p>
                    <a:p>
                      <a:pPr indent="0" lvl="0" marL="0" rtl="0" algn="l">
                        <a:spcBef>
                          <a:spcPts val="0"/>
                        </a:spcBef>
                        <a:spcAft>
                          <a:spcPts val="0"/>
                        </a:spcAft>
                        <a:buNone/>
                      </a:pPr>
                      <a:r>
                        <a:rPr b="1" lang="en">
                          <a:latin typeface="Courier New"/>
                          <a:ea typeface="Courier New"/>
                          <a:cs typeface="Courier New"/>
                          <a:sym typeface="Courier New"/>
                        </a:rPr>
                        <a:t>	</a:t>
                      </a:r>
                      <a:endParaRPr b="1">
                        <a:latin typeface="Courier New"/>
                        <a:ea typeface="Courier New"/>
                        <a:cs typeface="Courier New"/>
                        <a:sym typeface="Courier New"/>
                      </a:endParaRPr>
                    </a:p>
                    <a:p>
                      <a:pPr indent="0" lvl="0" marL="0" rtl="0" algn="l">
                        <a:spcBef>
                          <a:spcPts val="0"/>
                        </a:spcBef>
                        <a:spcAft>
                          <a:spcPts val="0"/>
                        </a:spcAft>
                        <a:buNone/>
                      </a:pPr>
                      <a:r>
                        <a:rPr b="1" lang="en">
                          <a:latin typeface="Courier New"/>
                          <a:ea typeface="Courier New"/>
                          <a:cs typeface="Courier New"/>
                          <a:sym typeface="Courier New"/>
                        </a:rPr>
                        <a:t>	Total budget = HB +  TB + FB +  RB	</a:t>
                      </a:r>
                      <a:endParaRPr b="1">
                        <a:latin typeface="Courier New"/>
                        <a:ea typeface="Courier New"/>
                        <a:cs typeface="Courier New"/>
                        <a:sym typeface="Courier New"/>
                      </a:endParaRPr>
                    </a:p>
                    <a:p>
                      <a:pPr indent="0" lvl="0" marL="0" rtl="0" algn="l">
                        <a:spcBef>
                          <a:spcPts val="0"/>
                        </a:spcBef>
                        <a:spcAft>
                          <a:spcPts val="0"/>
                        </a:spcAft>
                        <a:buNone/>
                      </a:pPr>
                      <a:r>
                        <a:rPr b="1" lang="en">
                          <a:latin typeface="Courier New"/>
                          <a:ea typeface="Courier New"/>
                          <a:cs typeface="Courier New"/>
                          <a:sym typeface="Courier New"/>
                        </a:rPr>
                        <a:t>	Return (Total budget &lt; Budget) AND (Length of TS &gt; 2) AND </a:t>
                      </a:r>
                      <a:r>
                        <a:rPr b="1" lang="en">
                          <a:latin typeface="Courier New"/>
                          <a:ea typeface="Courier New"/>
                          <a:cs typeface="Courier New"/>
                          <a:sym typeface="Courier New"/>
                        </a:rPr>
                        <a:t> (Length of F &gt; 0)</a:t>
                      </a:r>
                      <a:endParaRPr b="1">
                        <a:latin typeface="Courier New"/>
                        <a:ea typeface="Courier New"/>
                        <a:cs typeface="Courier New"/>
                        <a:sym typeface="Courier New"/>
                      </a:endParaRPr>
                    </a:p>
                    <a:p>
                      <a:pPr indent="0" lvl="0" marL="0" rtl="0" algn="l">
                        <a:spcBef>
                          <a:spcPts val="0"/>
                        </a:spcBef>
                        <a:spcAft>
                          <a:spcPts val="0"/>
                        </a:spcAft>
                        <a:buNone/>
                      </a:pPr>
                      <a:r>
                        <a:t/>
                      </a:r>
                      <a:endParaRPr>
                        <a:latin typeface="Courier New"/>
                        <a:ea typeface="Courier New"/>
                        <a:cs typeface="Courier New"/>
                        <a:sym typeface="Courier New"/>
                      </a:endParaRPr>
                    </a:p>
                  </a:txBody>
                  <a:tcPr marT="63500" marB="63500" marR="63500" marL="63500">
                    <a:lnL cap="flat" cmpd="sng" w="12700">
                      <a:solidFill>
                        <a:srgbClr val="000000">
                          <a:alpha val="0"/>
                        </a:srgbClr>
                      </a:solidFill>
                      <a:prstDash val="solid"/>
                      <a:round/>
                      <a:headEnd len="sm" w="sm" type="none"/>
                      <a:tailEnd len="sm" w="sm" type="none"/>
                    </a:lnL>
                    <a:lnR cap="flat" cmpd="sng" w="12700">
                      <a:solidFill>
                        <a:srgbClr val="000000">
                          <a:alpha val="0"/>
                        </a:srgbClr>
                      </a:solidFill>
                      <a:prstDash val="solid"/>
                      <a:round/>
                      <a:headEnd len="sm" w="sm" type="none"/>
                      <a:tailEnd len="sm" w="sm" type="none"/>
                    </a:lnR>
                    <a:lnT cap="flat" cmpd="sng" w="12700">
                      <a:solidFill>
                        <a:srgbClr val="000000">
                          <a:alpha val="0"/>
                        </a:srgbClr>
                      </a:solidFill>
                      <a:prstDash val="solid"/>
                      <a:round/>
                      <a:headEnd len="sm" w="sm" type="none"/>
                      <a:tailEnd len="sm" w="sm" type="none"/>
                    </a:lnT>
                    <a:lnB cap="flat" cmpd="sng" w="12700">
                      <a:solidFill>
                        <a:srgbClr val="000000">
                          <a:alpha val="0"/>
                        </a:srgbClr>
                      </a:solidFill>
                      <a:prstDash val="solid"/>
                      <a:round/>
                      <a:headEnd len="sm" w="sm" type="none"/>
                      <a:tailEnd len="sm" w="sm" type="none"/>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1" name="Shape 231"/>
        <p:cNvGrpSpPr/>
        <p:nvPr/>
      </p:nvGrpSpPr>
      <p:grpSpPr>
        <a:xfrm>
          <a:off x="0" y="0"/>
          <a:ext cx="0" cy="0"/>
          <a:chOff x="0" y="0"/>
          <a:chExt cx="0" cy="0"/>
        </a:xfrm>
      </p:grpSpPr>
      <p:sp>
        <p:nvSpPr>
          <p:cNvPr id="232" name="Google Shape;232;p2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FFFFFF"/>
                </a:solidFill>
                <a:latin typeface="Barlow Condensed"/>
                <a:ea typeface="Barlow Condensed"/>
                <a:cs typeface="Barlow Condensed"/>
                <a:sym typeface="Barlow Condensed"/>
              </a:rPr>
              <a:t>Constraint Satisfaction Problem - Sample solution</a:t>
            </a:r>
            <a:endParaRPr>
              <a:solidFill>
                <a:srgbClr val="FFFFFF"/>
              </a:solidFill>
              <a:latin typeface="Barlow Condensed"/>
              <a:ea typeface="Barlow Condensed"/>
              <a:cs typeface="Barlow Condensed"/>
              <a:sym typeface="Barlow Condensed"/>
            </a:endParaRPr>
          </a:p>
        </p:txBody>
      </p:sp>
      <p:sp>
        <p:nvSpPr>
          <p:cNvPr id="233" name="Google Shape;233;p25"/>
          <p:cNvSpPr/>
          <p:nvPr/>
        </p:nvSpPr>
        <p:spPr>
          <a:xfrm>
            <a:off x="343950" y="1829150"/>
            <a:ext cx="8598600" cy="28422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600">
                <a:solidFill>
                  <a:schemeClr val="lt2"/>
                </a:solidFill>
                <a:latin typeface="Barlow Condensed"/>
                <a:ea typeface="Barlow Condensed"/>
                <a:cs typeface="Barlow Condensed"/>
                <a:sym typeface="Barlow Condensed"/>
              </a:rPr>
              <a:t>Total Expenditure: RM 1187.00</a:t>
            </a:r>
            <a:endParaRPr b="1" sz="1600">
              <a:solidFill>
                <a:srgbClr val="434343"/>
              </a:solidFill>
              <a:latin typeface="Barlow Condensed"/>
              <a:ea typeface="Barlow Condensed"/>
              <a:cs typeface="Barlow Condensed"/>
              <a:sym typeface="Barlow Condensed"/>
            </a:endParaRPr>
          </a:p>
          <a:p>
            <a:pPr indent="-330200" lvl="0" marL="914400" rtl="0" algn="l">
              <a:lnSpc>
                <a:spcPct val="115000"/>
              </a:lnSpc>
              <a:spcBef>
                <a:spcPts val="1600"/>
              </a:spcBef>
              <a:spcAft>
                <a:spcPts val="0"/>
              </a:spcAft>
              <a:buClr>
                <a:srgbClr val="434343"/>
              </a:buClr>
              <a:buSzPts val="1600"/>
              <a:buFont typeface="Barlow Condensed"/>
              <a:buChar char="➢"/>
            </a:pPr>
            <a:r>
              <a:rPr b="1" lang="en" sz="1600">
                <a:solidFill>
                  <a:srgbClr val="434343"/>
                </a:solidFill>
                <a:latin typeface="Barlow Condensed"/>
                <a:ea typeface="Barlow Condensed"/>
                <a:cs typeface="Barlow Condensed"/>
                <a:sym typeface="Barlow Condensed"/>
              </a:rPr>
              <a:t>Sunway Velocity Hotel →</a:t>
            </a:r>
            <a:r>
              <a:rPr lang="en" sz="1600">
                <a:solidFill>
                  <a:srgbClr val="434343"/>
                </a:solidFill>
                <a:latin typeface="Barlow Condensed"/>
                <a:ea typeface="Barlow Condensed"/>
                <a:cs typeface="Barlow Condensed"/>
                <a:sym typeface="Barlow Condensed"/>
              </a:rPr>
              <a:t> RM 964 per 4 nights</a:t>
            </a:r>
            <a:endParaRPr sz="1600">
              <a:solidFill>
                <a:srgbClr val="434343"/>
              </a:solidFill>
              <a:latin typeface="Barlow Condensed"/>
              <a:ea typeface="Barlow Condensed"/>
              <a:cs typeface="Barlow Condensed"/>
              <a:sym typeface="Barlow Condensed"/>
            </a:endParaRPr>
          </a:p>
          <a:p>
            <a:pPr indent="-330200" lvl="0" marL="914400" rtl="0" algn="l">
              <a:lnSpc>
                <a:spcPct val="115000"/>
              </a:lnSpc>
              <a:spcBef>
                <a:spcPts val="0"/>
              </a:spcBef>
              <a:spcAft>
                <a:spcPts val="0"/>
              </a:spcAft>
              <a:buClr>
                <a:srgbClr val="434343"/>
              </a:buClr>
              <a:buSzPts val="1600"/>
              <a:buFont typeface="Barlow Condensed"/>
              <a:buChar char="➢"/>
            </a:pPr>
            <a:r>
              <a:rPr b="1" lang="en" sz="1600">
                <a:solidFill>
                  <a:srgbClr val="434343"/>
                </a:solidFill>
                <a:latin typeface="Barlow Condensed"/>
                <a:ea typeface="Barlow Condensed"/>
                <a:cs typeface="Barlow Condensed"/>
                <a:sym typeface="Barlow Condensed"/>
              </a:rPr>
              <a:t>Foods:</a:t>
            </a:r>
            <a:endParaRPr b="1" sz="1600">
              <a:solidFill>
                <a:srgbClr val="434343"/>
              </a:solidFill>
              <a:latin typeface="Barlow Condensed"/>
              <a:ea typeface="Barlow Condensed"/>
              <a:cs typeface="Barlow Condensed"/>
              <a:sym typeface="Barlow Condensed"/>
            </a:endParaRPr>
          </a:p>
          <a:p>
            <a:pPr indent="-330200" lvl="1" marL="1371600" rtl="0" algn="l">
              <a:lnSpc>
                <a:spcPct val="115000"/>
              </a:lnSpc>
              <a:spcBef>
                <a:spcPts val="0"/>
              </a:spcBef>
              <a:spcAft>
                <a:spcPts val="0"/>
              </a:spcAft>
              <a:buClr>
                <a:srgbClr val="434343"/>
              </a:buClr>
              <a:buSzPts val="1600"/>
              <a:buFont typeface="Barlow Condensed"/>
              <a:buChar char="○"/>
            </a:pPr>
            <a:r>
              <a:rPr b="1" lang="en" sz="1600">
                <a:solidFill>
                  <a:srgbClr val="434343"/>
                </a:solidFill>
                <a:latin typeface="Barlow Condensed"/>
                <a:ea typeface="Barlow Condensed"/>
                <a:cs typeface="Barlow Condensed"/>
                <a:sym typeface="Barlow Condensed"/>
              </a:rPr>
              <a:t> </a:t>
            </a:r>
            <a:r>
              <a:rPr lang="en" sz="1600">
                <a:solidFill>
                  <a:srgbClr val="434343"/>
                </a:solidFill>
                <a:latin typeface="Barlow Condensed"/>
                <a:ea typeface="Barlow Condensed"/>
                <a:cs typeface="Barlow Condensed"/>
                <a:sym typeface="Barlow Condensed"/>
              </a:rPr>
              <a:t>Malay (RM 7 - 20) →  RM 52 Average per 4 days</a:t>
            </a:r>
            <a:endParaRPr sz="1600">
              <a:solidFill>
                <a:srgbClr val="434343"/>
              </a:solidFill>
              <a:latin typeface="Barlow Condensed"/>
              <a:ea typeface="Barlow Condensed"/>
              <a:cs typeface="Barlow Condensed"/>
              <a:sym typeface="Barlow Condensed"/>
            </a:endParaRPr>
          </a:p>
          <a:p>
            <a:pPr indent="-330200" lvl="0" marL="914400" rtl="0" algn="l">
              <a:lnSpc>
                <a:spcPct val="115000"/>
              </a:lnSpc>
              <a:spcBef>
                <a:spcPts val="0"/>
              </a:spcBef>
              <a:spcAft>
                <a:spcPts val="0"/>
              </a:spcAft>
              <a:buClr>
                <a:srgbClr val="434343"/>
              </a:buClr>
              <a:buSzPts val="1600"/>
              <a:buFont typeface="Barlow Condensed"/>
              <a:buChar char="➢"/>
            </a:pPr>
            <a:r>
              <a:rPr b="1" lang="en" sz="1600">
                <a:solidFill>
                  <a:srgbClr val="434343"/>
                </a:solidFill>
                <a:latin typeface="Barlow Condensed"/>
                <a:ea typeface="Barlow Condensed"/>
                <a:cs typeface="Barlow Condensed"/>
                <a:sym typeface="Barlow Condensed"/>
              </a:rPr>
              <a:t>Tourist Spot:</a:t>
            </a:r>
            <a:endParaRPr b="1" sz="1600">
              <a:solidFill>
                <a:srgbClr val="434343"/>
              </a:solidFill>
              <a:latin typeface="Barlow Condensed"/>
              <a:ea typeface="Barlow Condensed"/>
              <a:cs typeface="Barlow Condensed"/>
              <a:sym typeface="Barlow Condensed"/>
            </a:endParaRPr>
          </a:p>
          <a:p>
            <a:pPr indent="-330200" lvl="1" marL="1371600" rtl="0" algn="l">
              <a:lnSpc>
                <a:spcPct val="115000"/>
              </a:lnSpc>
              <a:spcBef>
                <a:spcPts val="0"/>
              </a:spcBef>
              <a:spcAft>
                <a:spcPts val="0"/>
              </a:spcAft>
              <a:buClr>
                <a:srgbClr val="434343"/>
              </a:buClr>
              <a:buSzPts val="1600"/>
              <a:buFont typeface="Barlow Condensed"/>
              <a:buChar char="○"/>
            </a:pPr>
            <a:r>
              <a:rPr b="1" lang="en" sz="1600">
                <a:solidFill>
                  <a:srgbClr val="434343"/>
                </a:solidFill>
                <a:latin typeface="Barlow Condensed"/>
                <a:ea typeface="Barlow Condensed"/>
                <a:cs typeface="Barlow Condensed"/>
                <a:sym typeface="Barlow Condensed"/>
              </a:rPr>
              <a:t> </a:t>
            </a:r>
            <a:r>
              <a:rPr lang="en" sz="1600">
                <a:solidFill>
                  <a:srgbClr val="434343"/>
                </a:solidFill>
                <a:latin typeface="Barlow Condensed"/>
                <a:ea typeface="Barlow Condensed"/>
                <a:cs typeface="Barlow Condensed"/>
                <a:sym typeface="Barlow Condensed"/>
              </a:rPr>
              <a:t>Paradise Park Farm (RM63), Sunway Lagoon (RM 108) → RM 171</a:t>
            </a:r>
            <a:endParaRPr sz="1600">
              <a:solidFill>
                <a:srgbClr val="434343"/>
              </a:solidFill>
              <a:latin typeface="Barlow Condensed"/>
              <a:ea typeface="Barlow Condensed"/>
              <a:cs typeface="Barlow Condensed"/>
              <a:sym typeface="Barlow Condensed"/>
            </a:endParaRPr>
          </a:p>
          <a:p>
            <a:pPr indent="-330200" lvl="0" marL="914400" rtl="0" algn="l">
              <a:lnSpc>
                <a:spcPct val="115000"/>
              </a:lnSpc>
              <a:spcBef>
                <a:spcPts val="0"/>
              </a:spcBef>
              <a:spcAft>
                <a:spcPts val="0"/>
              </a:spcAft>
              <a:buClr>
                <a:srgbClr val="434343"/>
              </a:buClr>
              <a:buSzPts val="1600"/>
              <a:buFont typeface="Barlow Condensed"/>
              <a:buChar char="➢"/>
            </a:pPr>
            <a:r>
              <a:rPr b="1" lang="en" sz="1600">
                <a:solidFill>
                  <a:srgbClr val="434343"/>
                </a:solidFill>
                <a:latin typeface="Barlow Condensed"/>
                <a:ea typeface="Barlow Condensed"/>
                <a:cs typeface="Barlow Condensed"/>
                <a:sym typeface="Barlow Condensed"/>
              </a:rPr>
              <a:t>Transportation: </a:t>
            </a:r>
            <a:endParaRPr b="1" sz="1600">
              <a:solidFill>
                <a:srgbClr val="434343"/>
              </a:solidFill>
              <a:latin typeface="Barlow Condensed"/>
              <a:ea typeface="Barlow Condensed"/>
              <a:cs typeface="Barlow Condensed"/>
              <a:sym typeface="Barlow Condensed"/>
            </a:endParaRPr>
          </a:p>
          <a:p>
            <a:pPr indent="-330200" lvl="1" marL="1371600" rtl="0" algn="l">
              <a:lnSpc>
                <a:spcPct val="115000"/>
              </a:lnSpc>
              <a:spcBef>
                <a:spcPts val="0"/>
              </a:spcBef>
              <a:spcAft>
                <a:spcPts val="0"/>
              </a:spcAft>
              <a:buClr>
                <a:srgbClr val="434343"/>
              </a:buClr>
              <a:buSzPts val="1600"/>
              <a:buFont typeface="Barlow Condensed"/>
              <a:buChar char="○"/>
            </a:pPr>
            <a:r>
              <a:rPr lang="en" sz="1600">
                <a:solidFill>
                  <a:srgbClr val="434343"/>
                </a:solidFill>
                <a:latin typeface="Barlow Condensed"/>
                <a:ea typeface="Barlow Condensed"/>
                <a:cs typeface="Barlow Condensed"/>
                <a:sym typeface="Barlow Condensed"/>
              </a:rPr>
              <a:t>None</a:t>
            </a:r>
            <a:endParaRPr sz="1600">
              <a:solidFill>
                <a:srgbClr val="434343"/>
              </a:solidFill>
              <a:latin typeface="Barlow Condensed"/>
              <a:ea typeface="Barlow Condensed"/>
              <a:cs typeface="Barlow Condensed"/>
              <a:sym typeface="Barlow Condense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7" name="Shape 237"/>
        <p:cNvGrpSpPr/>
        <p:nvPr/>
      </p:nvGrpSpPr>
      <p:grpSpPr>
        <a:xfrm>
          <a:off x="0" y="0"/>
          <a:ext cx="0" cy="0"/>
          <a:chOff x="0" y="0"/>
          <a:chExt cx="0" cy="0"/>
        </a:xfrm>
      </p:grpSpPr>
      <p:sp>
        <p:nvSpPr>
          <p:cNvPr id="238" name="Google Shape;238;p26"/>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FFFFFF"/>
                </a:solidFill>
                <a:latin typeface="Barlow Condensed"/>
                <a:ea typeface="Barlow Condensed"/>
                <a:cs typeface="Barlow Condensed"/>
                <a:sym typeface="Barlow Condensed"/>
              </a:rPr>
              <a:t>Constraint Satisfaction Problem - Improvements</a:t>
            </a:r>
            <a:endParaRPr>
              <a:solidFill>
                <a:srgbClr val="FFFFFF"/>
              </a:solidFill>
              <a:latin typeface="Barlow Condensed"/>
              <a:ea typeface="Barlow Condensed"/>
              <a:cs typeface="Barlow Condensed"/>
              <a:sym typeface="Barlow Condensed"/>
            </a:endParaRPr>
          </a:p>
        </p:txBody>
      </p:sp>
      <p:sp>
        <p:nvSpPr>
          <p:cNvPr id="239" name="Google Shape;239;p26"/>
          <p:cNvSpPr txBox="1"/>
          <p:nvPr>
            <p:ph idx="1" type="body"/>
          </p:nvPr>
        </p:nvSpPr>
        <p:spPr>
          <a:xfrm>
            <a:off x="471900" y="1919075"/>
            <a:ext cx="8307900" cy="2915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000000"/>
                </a:solidFill>
                <a:latin typeface="Barlow Condensed"/>
                <a:ea typeface="Barlow Condensed"/>
                <a:cs typeface="Barlow Condensed"/>
                <a:sym typeface="Barlow Condensed"/>
              </a:rPr>
              <a:t>Domain filtering</a:t>
            </a:r>
            <a:endParaRPr b="1" sz="2400">
              <a:solidFill>
                <a:srgbClr val="000000"/>
              </a:solidFill>
              <a:latin typeface="Barlow Condensed"/>
              <a:ea typeface="Barlow Condensed"/>
              <a:cs typeface="Barlow Condensed"/>
              <a:sym typeface="Barlow Condensed"/>
            </a:endParaRPr>
          </a:p>
          <a:p>
            <a:pPr indent="0" lvl="0" marL="0" rtl="0" algn="l">
              <a:spcBef>
                <a:spcPts val="1600"/>
              </a:spcBef>
              <a:spcAft>
                <a:spcPts val="0"/>
              </a:spcAft>
              <a:buNone/>
            </a:pPr>
            <a:r>
              <a:rPr lang="en" sz="2400">
                <a:solidFill>
                  <a:srgbClr val="000000"/>
                </a:solidFill>
                <a:latin typeface="Barlow Condensed"/>
                <a:ea typeface="Barlow Condensed"/>
                <a:cs typeface="Barlow Condensed"/>
                <a:sym typeface="Barlow Condensed"/>
              </a:rPr>
              <a:t>Example:  Da = { 1,2 }, Db = { 1,2,3 }</a:t>
            </a:r>
            <a:endParaRPr sz="2400">
              <a:solidFill>
                <a:srgbClr val="000000"/>
              </a:solidFill>
              <a:latin typeface="Barlow Condensed"/>
              <a:ea typeface="Barlow Condensed"/>
              <a:cs typeface="Barlow Condensed"/>
              <a:sym typeface="Barlow Condensed"/>
            </a:endParaRPr>
          </a:p>
          <a:p>
            <a:pPr indent="0" lvl="0" marL="0" rtl="0" algn="l">
              <a:spcBef>
                <a:spcPts val="1600"/>
              </a:spcBef>
              <a:spcAft>
                <a:spcPts val="0"/>
              </a:spcAft>
              <a:buNone/>
            </a:pPr>
            <a:r>
              <a:rPr lang="en" sz="2400">
                <a:solidFill>
                  <a:srgbClr val="000000"/>
                </a:solidFill>
                <a:latin typeface="Barlow Condensed"/>
                <a:ea typeface="Barlow Condensed"/>
                <a:cs typeface="Barlow Condensed"/>
                <a:sym typeface="Barlow Condensed"/>
              </a:rPr>
              <a:t>Constraint:  a &lt; b</a:t>
            </a:r>
            <a:endParaRPr sz="2400">
              <a:solidFill>
                <a:srgbClr val="000000"/>
              </a:solidFill>
              <a:latin typeface="Barlow Condensed"/>
              <a:ea typeface="Barlow Condensed"/>
              <a:cs typeface="Barlow Condensed"/>
              <a:sym typeface="Barlow Condensed"/>
            </a:endParaRPr>
          </a:p>
          <a:p>
            <a:pPr indent="0" lvl="0" marL="0" rtl="0" algn="l">
              <a:spcBef>
                <a:spcPts val="1600"/>
              </a:spcBef>
              <a:spcAft>
                <a:spcPts val="0"/>
              </a:spcAft>
              <a:buNone/>
            </a:pPr>
            <a:r>
              <a:rPr lang="en" sz="2400">
                <a:solidFill>
                  <a:srgbClr val="000000"/>
                </a:solidFill>
                <a:latin typeface="Barlow Condensed"/>
                <a:ea typeface="Barlow Condensed"/>
                <a:cs typeface="Barlow Condensed"/>
                <a:sym typeface="Barlow Condensed"/>
              </a:rPr>
              <a:t>Value 1 can be safely </a:t>
            </a:r>
            <a:r>
              <a:rPr lang="en" sz="2400">
                <a:solidFill>
                  <a:srgbClr val="000000"/>
                </a:solidFill>
                <a:latin typeface="Barlow Condensed"/>
                <a:ea typeface="Barlow Condensed"/>
                <a:cs typeface="Barlow Condensed"/>
                <a:sym typeface="Barlow Condensed"/>
              </a:rPr>
              <a:t>removed</a:t>
            </a:r>
            <a:r>
              <a:rPr lang="en" sz="2400">
                <a:solidFill>
                  <a:srgbClr val="000000"/>
                </a:solidFill>
                <a:latin typeface="Barlow Condensed"/>
                <a:ea typeface="Barlow Condensed"/>
                <a:cs typeface="Barlow Condensed"/>
                <a:sym typeface="Barlow Condensed"/>
              </a:rPr>
              <a:t> from Db.</a:t>
            </a:r>
            <a:endParaRPr sz="2400">
              <a:solidFill>
                <a:srgbClr val="000000"/>
              </a:solidFill>
              <a:latin typeface="Barlow Condensed"/>
              <a:ea typeface="Barlow Condensed"/>
              <a:cs typeface="Barlow Condensed"/>
              <a:sym typeface="Barlow Condensed"/>
            </a:endParaRPr>
          </a:p>
          <a:p>
            <a:pPr indent="0" lvl="0" marL="0" rtl="0" algn="l">
              <a:spcBef>
                <a:spcPts val="1600"/>
              </a:spcBef>
              <a:spcAft>
                <a:spcPts val="0"/>
              </a:spcAft>
              <a:buNone/>
            </a:pPr>
            <a:r>
              <a:t/>
            </a:r>
            <a:endParaRPr b="1" sz="2400">
              <a:solidFill>
                <a:srgbClr val="000000"/>
              </a:solidFill>
              <a:latin typeface="Barlow Condensed"/>
              <a:ea typeface="Barlow Condensed"/>
              <a:cs typeface="Barlow Condensed"/>
              <a:sym typeface="Barlow Condensed"/>
            </a:endParaRPr>
          </a:p>
          <a:p>
            <a:pPr indent="0" lvl="0" marL="0" rtl="0" algn="l">
              <a:spcBef>
                <a:spcPts val="1600"/>
              </a:spcBef>
              <a:spcAft>
                <a:spcPts val="1600"/>
              </a:spcAft>
              <a:buNone/>
            </a:pPr>
            <a:r>
              <a:t/>
            </a:r>
            <a:endParaRPr b="1" sz="2400">
              <a:solidFill>
                <a:srgbClr val="000000"/>
              </a:solidFill>
              <a:latin typeface="Barlow Condensed"/>
              <a:ea typeface="Barlow Condensed"/>
              <a:cs typeface="Barlow Condensed"/>
              <a:sym typeface="Barlow Condense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3" name="Shape 243"/>
        <p:cNvGrpSpPr/>
        <p:nvPr/>
      </p:nvGrpSpPr>
      <p:grpSpPr>
        <a:xfrm>
          <a:off x="0" y="0"/>
          <a:ext cx="0" cy="0"/>
          <a:chOff x="0" y="0"/>
          <a:chExt cx="0" cy="0"/>
        </a:xfrm>
      </p:grpSpPr>
      <p:sp>
        <p:nvSpPr>
          <p:cNvPr id="244" name="Google Shape;244;p27"/>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F3F3F3"/>
                </a:solidFill>
                <a:latin typeface="Barlow Condensed"/>
                <a:ea typeface="Barlow Condensed"/>
                <a:cs typeface="Barlow Condensed"/>
                <a:sym typeface="Barlow Condensed"/>
              </a:rPr>
              <a:t>Constraint Satisfaction Problem - Improvements</a:t>
            </a:r>
            <a:endParaRPr>
              <a:solidFill>
                <a:srgbClr val="F3F3F3"/>
              </a:solidFill>
              <a:latin typeface="Barlow Condensed"/>
              <a:ea typeface="Barlow Condensed"/>
              <a:cs typeface="Barlow Condensed"/>
              <a:sym typeface="Barlow Condensed"/>
            </a:endParaRPr>
          </a:p>
        </p:txBody>
      </p:sp>
      <p:sp>
        <p:nvSpPr>
          <p:cNvPr id="245" name="Google Shape;245;p27"/>
          <p:cNvSpPr txBox="1"/>
          <p:nvPr>
            <p:ph idx="1" type="body"/>
          </p:nvPr>
        </p:nvSpPr>
        <p:spPr>
          <a:xfrm>
            <a:off x="471900" y="1919075"/>
            <a:ext cx="8307900" cy="2915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000000"/>
                </a:solidFill>
                <a:latin typeface="Barlow Condensed"/>
                <a:ea typeface="Barlow Condensed"/>
                <a:cs typeface="Barlow Condensed"/>
                <a:sym typeface="Barlow Condensed"/>
              </a:rPr>
              <a:t>Arc consistency</a:t>
            </a:r>
            <a:endParaRPr b="1" sz="2400">
              <a:solidFill>
                <a:srgbClr val="000000"/>
              </a:solidFill>
              <a:latin typeface="Barlow Condensed"/>
              <a:ea typeface="Barlow Condensed"/>
              <a:cs typeface="Barlow Condensed"/>
              <a:sym typeface="Barlow Condensed"/>
            </a:endParaRPr>
          </a:p>
          <a:p>
            <a:pPr indent="0" lvl="0" marL="0" rtl="0" algn="l">
              <a:spcBef>
                <a:spcPts val="1600"/>
              </a:spcBef>
              <a:spcAft>
                <a:spcPts val="0"/>
              </a:spcAft>
              <a:buNone/>
            </a:pPr>
            <a:r>
              <a:rPr lang="en" sz="2400">
                <a:solidFill>
                  <a:srgbClr val="000000"/>
                </a:solidFill>
                <a:latin typeface="Barlow Condensed"/>
                <a:ea typeface="Barlow Condensed"/>
                <a:cs typeface="Barlow Condensed"/>
                <a:sym typeface="Barlow Condensed"/>
              </a:rPr>
              <a:t>We say that a constraint is arc consistent (AC) if for any value of the variable in the constraint there exists a value (a support) for the other variable(s) in such a way that the constraint is satisfied (we say that the value is supported).</a:t>
            </a:r>
            <a:endParaRPr sz="2400">
              <a:solidFill>
                <a:srgbClr val="000000"/>
              </a:solidFill>
              <a:latin typeface="Barlow Condensed"/>
              <a:ea typeface="Barlow Condensed"/>
              <a:cs typeface="Barlow Condensed"/>
              <a:sym typeface="Barlow Condensed"/>
            </a:endParaRPr>
          </a:p>
          <a:p>
            <a:pPr indent="0" lvl="0" marL="0" rtl="0" algn="l">
              <a:spcBef>
                <a:spcPts val="1600"/>
              </a:spcBef>
              <a:spcAft>
                <a:spcPts val="1600"/>
              </a:spcAft>
              <a:buNone/>
            </a:pPr>
            <a:r>
              <a:t/>
            </a:r>
            <a:endParaRPr b="1" sz="2400">
              <a:solidFill>
                <a:srgbClr val="000000"/>
              </a:solidFill>
              <a:latin typeface="Barlow Condensed"/>
              <a:ea typeface="Barlow Condensed"/>
              <a:cs typeface="Barlow Condensed"/>
              <a:sym typeface="Barlow Condense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9" name="Shape 249"/>
        <p:cNvGrpSpPr/>
        <p:nvPr/>
      </p:nvGrpSpPr>
      <p:grpSpPr>
        <a:xfrm>
          <a:off x="0" y="0"/>
          <a:ext cx="0" cy="0"/>
          <a:chOff x="0" y="0"/>
          <a:chExt cx="0" cy="0"/>
        </a:xfrm>
      </p:grpSpPr>
      <p:sp>
        <p:nvSpPr>
          <p:cNvPr id="250" name="Google Shape;250;p28"/>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FFFFFF"/>
                </a:solidFill>
                <a:latin typeface="Barlow Condensed"/>
                <a:ea typeface="Barlow Condensed"/>
                <a:cs typeface="Barlow Condensed"/>
                <a:sym typeface="Barlow Condensed"/>
              </a:rPr>
              <a:t>Constraint Satisfaction Problem - Improvements</a:t>
            </a:r>
            <a:endParaRPr>
              <a:solidFill>
                <a:srgbClr val="FFFFFF"/>
              </a:solidFill>
              <a:latin typeface="Barlow Condensed"/>
              <a:ea typeface="Barlow Condensed"/>
              <a:cs typeface="Barlow Condensed"/>
              <a:sym typeface="Barlow Condensed"/>
            </a:endParaRPr>
          </a:p>
        </p:txBody>
      </p:sp>
      <p:sp>
        <p:nvSpPr>
          <p:cNvPr id="251" name="Google Shape;251;p28"/>
          <p:cNvSpPr txBox="1"/>
          <p:nvPr>
            <p:ph idx="1" type="body"/>
          </p:nvPr>
        </p:nvSpPr>
        <p:spPr>
          <a:xfrm>
            <a:off x="471900" y="1919075"/>
            <a:ext cx="8307900" cy="2915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000000"/>
                </a:solidFill>
                <a:latin typeface="Barlow Condensed"/>
                <a:ea typeface="Barlow Condensed"/>
                <a:cs typeface="Barlow Condensed"/>
                <a:sym typeface="Barlow Condensed"/>
              </a:rPr>
              <a:t>How to establish arc consistency in a CSP?</a:t>
            </a:r>
            <a:endParaRPr sz="2400">
              <a:solidFill>
                <a:srgbClr val="000000"/>
              </a:solidFill>
              <a:latin typeface="Barlow Condensed"/>
              <a:ea typeface="Barlow Condensed"/>
              <a:cs typeface="Barlow Condensed"/>
              <a:sym typeface="Barlow Condensed"/>
            </a:endParaRPr>
          </a:p>
          <a:p>
            <a:pPr indent="0" lvl="0" marL="0" rtl="0" algn="l">
              <a:spcBef>
                <a:spcPts val="1600"/>
              </a:spcBef>
              <a:spcAft>
                <a:spcPts val="0"/>
              </a:spcAft>
              <a:buNone/>
            </a:pPr>
            <a:r>
              <a:rPr lang="en" sz="2400">
                <a:solidFill>
                  <a:srgbClr val="000000"/>
                </a:solidFill>
                <a:latin typeface="Barlow Condensed"/>
                <a:ea typeface="Barlow Condensed"/>
                <a:cs typeface="Barlow Condensed"/>
                <a:sym typeface="Barlow Condensed"/>
              </a:rPr>
              <a:t>Every constraint must be made AC!</a:t>
            </a:r>
            <a:endParaRPr sz="2400">
              <a:solidFill>
                <a:srgbClr val="000000"/>
              </a:solidFill>
              <a:latin typeface="Barlow Condensed"/>
              <a:ea typeface="Barlow Condensed"/>
              <a:cs typeface="Barlow Condensed"/>
              <a:sym typeface="Barlow Condensed"/>
            </a:endParaRPr>
          </a:p>
          <a:p>
            <a:pPr indent="0" lvl="0" marL="0" rtl="0" algn="l">
              <a:spcBef>
                <a:spcPts val="1600"/>
              </a:spcBef>
              <a:spcAft>
                <a:spcPts val="0"/>
              </a:spcAft>
              <a:buNone/>
            </a:pPr>
            <a:r>
              <a:rPr lang="en" sz="2400">
                <a:solidFill>
                  <a:srgbClr val="000000"/>
                </a:solidFill>
                <a:latin typeface="Barlow Condensed"/>
                <a:ea typeface="Barlow Condensed"/>
                <a:cs typeface="Barlow Condensed"/>
                <a:sym typeface="Barlow Condensed"/>
              </a:rPr>
              <a:t>Example: X in [1, . . , 6], Y in [1, . . ,6], Z in [1, . . ,6],  constraint: X&lt;Y, Z&lt;X-2</a:t>
            </a:r>
            <a:endParaRPr sz="2400">
              <a:solidFill>
                <a:srgbClr val="000000"/>
              </a:solidFill>
              <a:latin typeface="Barlow Condensed"/>
              <a:ea typeface="Barlow Condensed"/>
              <a:cs typeface="Barlow Condensed"/>
              <a:sym typeface="Barlow Condensed"/>
            </a:endParaRPr>
          </a:p>
          <a:p>
            <a:pPr indent="0" lvl="0" marL="0" rtl="0" algn="l">
              <a:spcBef>
                <a:spcPts val="1600"/>
              </a:spcBef>
              <a:spcAft>
                <a:spcPts val="0"/>
              </a:spcAft>
              <a:buNone/>
            </a:pPr>
            <a:r>
              <a:t/>
            </a:r>
            <a:endParaRPr sz="2400">
              <a:latin typeface="Barlow Condensed"/>
              <a:ea typeface="Barlow Condensed"/>
              <a:cs typeface="Barlow Condensed"/>
              <a:sym typeface="Barlow Condensed"/>
            </a:endParaRPr>
          </a:p>
          <a:p>
            <a:pPr indent="0" lvl="0" marL="0" rtl="0" algn="l">
              <a:spcBef>
                <a:spcPts val="1600"/>
              </a:spcBef>
              <a:spcAft>
                <a:spcPts val="0"/>
              </a:spcAft>
              <a:buNone/>
            </a:pPr>
            <a:r>
              <a:t/>
            </a:r>
            <a:endParaRPr sz="2400">
              <a:latin typeface="Barlow Condensed"/>
              <a:ea typeface="Barlow Condensed"/>
              <a:cs typeface="Barlow Condensed"/>
              <a:sym typeface="Barlow Condensed"/>
            </a:endParaRPr>
          </a:p>
          <a:p>
            <a:pPr indent="0" lvl="0" marL="0" rtl="0" algn="l">
              <a:spcBef>
                <a:spcPts val="1600"/>
              </a:spcBef>
              <a:spcAft>
                <a:spcPts val="1600"/>
              </a:spcAft>
              <a:buNone/>
            </a:pPr>
            <a:r>
              <a:t/>
            </a:r>
            <a:endParaRPr sz="2400">
              <a:latin typeface="Barlow Condensed"/>
              <a:ea typeface="Barlow Condensed"/>
              <a:cs typeface="Barlow Condensed"/>
              <a:sym typeface="Barlow Condensed"/>
            </a:endParaRPr>
          </a:p>
        </p:txBody>
      </p:sp>
      <p:pic>
        <p:nvPicPr>
          <p:cNvPr id="252" name="Google Shape;252;p28"/>
          <p:cNvPicPr preferRelativeResize="0"/>
          <p:nvPr/>
        </p:nvPicPr>
        <p:blipFill>
          <a:blip r:embed="rId3">
            <a:alphaModFix/>
          </a:blip>
          <a:stretch>
            <a:fillRect/>
          </a:stretch>
        </p:blipFill>
        <p:spPr>
          <a:xfrm>
            <a:off x="471900" y="3853100"/>
            <a:ext cx="5943600" cy="9810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6" name="Shape 256"/>
        <p:cNvGrpSpPr/>
        <p:nvPr/>
      </p:nvGrpSpPr>
      <p:grpSpPr>
        <a:xfrm>
          <a:off x="0" y="0"/>
          <a:ext cx="0" cy="0"/>
          <a:chOff x="0" y="0"/>
          <a:chExt cx="0" cy="0"/>
        </a:xfrm>
      </p:grpSpPr>
      <p:sp>
        <p:nvSpPr>
          <p:cNvPr id="257" name="Google Shape;257;p29"/>
          <p:cNvSpPr txBox="1"/>
          <p:nvPr>
            <p:ph type="title"/>
          </p:nvPr>
        </p:nvSpPr>
        <p:spPr>
          <a:xfrm>
            <a:off x="1798150" y="1491525"/>
            <a:ext cx="6843900" cy="1589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Barlow Condensed"/>
                <a:ea typeface="Barlow Condensed"/>
                <a:cs typeface="Barlow Condensed"/>
                <a:sym typeface="Barlow Condensed"/>
              </a:rPr>
              <a:t>PART B</a:t>
            </a:r>
            <a:endParaRPr>
              <a:latin typeface="Barlow Condensed"/>
              <a:ea typeface="Barlow Condensed"/>
              <a:cs typeface="Barlow Condensed"/>
              <a:sym typeface="Barlow Condensed"/>
            </a:endParaRPr>
          </a:p>
          <a:p>
            <a:pPr indent="0" lvl="0" marL="0" rtl="0" algn="l">
              <a:spcBef>
                <a:spcPts val="0"/>
              </a:spcBef>
              <a:spcAft>
                <a:spcPts val="0"/>
              </a:spcAft>
              <a:buNone/>
            </a:pPr>
            <a:r>
              <a:rPr lang="en" sz="3600">
                <a:latin typeface="Barlow Condensed"/>
                <a:ea typeface="Barlow Condensed"/>
                <a:cs typeface="Barlow Condensed"/>
                <a:sym typeface="Barlow Condensed"/>
              </a:rPr>
              <a:t>Genetic Algorithm - Vacation Problem</a:t>
            </a:r>
            <a:endParaRPr sz="3600">
              <a:latin typeface="Barlow Condensed"/>
              <a:ea typeface="Barlow Condensed"/>
              <a:cs typeface="Barlow Condensed"/>
              <a:sym typeface="Barlow Condensed"/>
            </a:endParaRPr>
          </a:p>
        </p:txBody>
      </p:sp>
      <p:cxnSp>
        <p:nvCxnSpPr>
          <p:cNvPr id="258" name="Google Shape;258;p29"/>
          <p:cNvCxnSpPr/>
          <p:nvPr/>
        </p:nvCxnSpPr>
        <p:spPr>
          <a:xfrm rot="10800000">
            <a:off x="1429250" y="-125"/>
            <a:ext cx="20400" cy="3024900"/>
          </a:xfrm>
          <a:prstGeom prst="straightConnector1">
            <a:avLst/>
          </a:prstGeom>
          <a:noFill/>
          <a:ln cap="flat" cmpd="sng" w="19050">
            <a:solidFill>
              <a:srgbClr val="FFFFFF"/>
            </a:solidFill>
            <a:prstDash val="solid"/>
            <a:round/>
            <a:headEnd len="med" w="med" type="none"/>
            <a:tailEnd len="med" w="med" type="none"/>
          </a:ln>
        </p:spPr>
      </p:cxn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2" name="Shape 262"/>
        <p:cNvGrpSpPr/>
        <p:nvPr/>
      </p:nvGrpSpPr>
      <p:grpSpPr>
        <a:xfrm>
          <a:off x="0" y="0"/>
          <a:ext cx="0" cy="0"/>
          <a:chOff x="0" y="0"/>
          <a:chExt cx="0" cy="0"/>
        </a:xfrm>
      </p:grpSpPr>
      <p:sp>
        <p:nvSpPr>
          <p:cNvPr id="263" name="Google Shape;263;p30"/>
          <p:cNvSpPr txBox="1"/>
          <p:nvPr>
            <p:ph type="title"/>
          </p:nvPr>
        </p:nvSpPr>
        <p:spPr>
          <a:xfrm>
            <a:off x="1638875" y="284575"/>
            <a:ext cx="6979500" cy="1099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latin typeface="Barlow Condensed"/>
                <a:ea typeface="Barlow Condensed"/>
                <a:cs typeface="Barlow Condensed"/>
                <a:sym typeface="Barlow Condensed"/>
              </a:rPr>
              <a:t>Genetic Algorithm</a:t>
            </a:r>
            <a:br>
              <a:rPr lang="en">
                <a:latin typeface="Barlow Condensed"/>
                <a:ea typeface="Barlow Condensed"/>
                <a:cs typeface="Barlow Condensed"/>
                <a:sym typeface="Barlow Condensed"/>
              </a:rPr>
            </a:br>
            <a:r>
              <a:rPr lang="en">
                <a:latin typeface="Barlow Condensed"/>
                <a:ea typeface="Barlow Condensed"/>
                <a:cs typeface="Barlow Condensed"/>
                <a:sym typeface="Barlow Condensed"/>
              </a:rPr>
              <a:t>Fitness Function</a:t>
            </a:r>
            <a:endParaRPr>
              <a:latin typeface="Barlow Condensed"/>
              <a:ea typeface="Barlow Condensed"/>
              <a:cs typeface="Barlow Condensed"/>
              <a:sym typeface="Barlow Condensed"/>
            </a:endParaRPr>
          </a:p>
        </p:txBody>
      </p:sp>
      <p:sp>
        <p:nvSpPr>
          <p:cNvPr id="264" name="Google Shape;264;p30"/>
          <p:cNvSpPr/>
          <p:nvPr/>
        </p:nvSpPr>
        <p:spPr>
          <a:xfrm>
            <a:off x="525638" y="284575"/>
            <a:ext cx="1001100" cy="1001100"/>
          </a:xfrm>
          <a:prstGeom prst="ellipse">
            <a:avLst/>
          </a:prstGeom>
          <a:solidFill>
            <a:srgbClr val="F3F3F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65" name="Google Shape;265;p30"/>
          <p:cNvPicPr preferRelativeResize="0"/>
          <p:nvPr/>
        </p:nvPicPr>
        <p:blipFill>
          <a:blip r:embed="rId3">
            <a:alphaModFix/>
          </a:blip>
          <a:stretch>
            <a:fillRect/>
          </a:stretch>
        </p:blipFill>
        <p:spPr>
          <a:xfrm>
            <a:off x="752925" y="511850"/>
            <a:ext cx="546550" cy="546550"/>
          </a:xfrm>
          <a:prstGeom prst="rect">
            <a:avLst/>
          </a:prstGeom>
          <a:noFill/>
          <a:ln>
            <a:noFill/>
          </a:ln>
        </p:spPr>
      </p:pic>
      <p:sp>
        <p:nvSpPr>
          <p:cNvPr id="266" name="Google Shape;266;p30"/>
          <p:cNvSpPr txBox="1"/>
          <p:nvPr/>
        </p:nvSpPr>
        <p:spPr>
          <a:xfrm>
            <a:off x="3256875" y="2592650"/>
            <a:ext cx="4458300" cy="761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 sz="2400">
                <a:solidFill>
                  <a:srgbClr val="434343"/>
                </a:solidFill>
                <a:latin typeface="Barlow Condensed"/>
                <a:ea typeface="Barlow Condensed"/>
                <a:cs typeface="Barlow Condensed"/>
                <a:sym typeface="Barlow Condensed"/>
              </a:rPr>
              <a:t>Total </a:t>
            </a:r>
            <a:r>
              <a:rPr i="1" lang="en" sz="2400">
                <a:solidFill>
                  <a:srgbClr val="434343"/>
                </a:solidFill>
                <a:latin typeface="Barlow Condensed"/>
                <a:ea typeface="Barlow Condensed"/>
                <a:cs typeface="Barlow Condensed"/>
                <a:sym typeface="Barlow Condensed"/>
              </a:rPr>
              <a:t>Spending </a:t>
            </a:r>
            <a:r>
              <a:rPr i="1" lang="en" sz="2400">
                <a:solidFill>
                  <a:srgbClr val="434343"/>
                </a:solidFill>
                <a:latin typeface="Barlow Condensed"/>
                <a:ea typeface="Barlow Condensed"/>
                <a:cs typeface="Barlow Condensed"/>
                <a:sym typeface="Barlow Condensed"/>
              </a:rPr>
              <a:t>of the Solution</a:t>
            </a:r>
            <a:endParaRPr i="1" sz="2400">
              <a:solidFill>
                <a:srgbClr val="434343"/>
              </a:solidFill>
              <a:latin typeface="Barlow Condensed"/>
              <a:ea typeface="Barlow Condensed"/>
              <a:cs typeface="Barlow Condensed"/>
              <a:sym typeface="Barlow Condensed"/>
            </a:endParaRPr>
          </a:p>
          <a:p>
            <a:pPr indent="0" lvl="0" marL="0" rtl="0" algn="ctr">
              <a:spcBef>
                <a:spcPts val="0"/>
              </a:spcBef>
              <a:spcAft>
                <a:spcPts val="0"/>
              </a:spcAft>
              <a:buNone/>
            </a:pPr>
            <a:r>
              <a:t/>
            </a:r>
            <a:endParaRPr sz="2400">
              <a:solidFill>
                <a:srgbClr val="434343"/>
              </a:solidFill>
              <a:latin typeface="Barlow Condensed"/>
              <a:ea typeface="Barlow Condensed"/>
              <a:cs typeface="Barlow Condensed"/>
              <a:sym typeface="Barlow Condensed"/>
            </a:endParaRPr>
          </a:p>
          <a:p>
            <a:pPr indent="0" lvl="0" marL="0" rtl="0" algn="ctr">
              <a:spcBef>
                <a:spcPts val="0"/>
              </a:spcBef>
              <a:spcAft>
                <a:spcPts val="0"/>
              </a:spcAft>
              <a:buNone/>
            </a:pPr>
            <a:r>
              <a:rPr i="1" lang="en" sz="2400">
                <a:solidFill>
                  <a:srgbClr val="434343"/>
                </a:solidFill>
                <a:latin typeface="Barlow Condensed"/>
                <a:ea typeface="Barlow Condensed"/>
                <a:cs typeface="Barlow Condensed"/>
                <a:sym typeface="Barlow Condensed"/>
              </a:rPr>
              <a:t>Number of Options in the Solution</a:t>
            </a:r>
            <a:endParaRPr i="1" sz="2400">
              <a:solidFill>
                <a:srgbClr val="434343"/>
              </a:solidFill>
              <a:latin typeface="Barlow Condensed"/>
              <a:ea typeface="Barlow Condensed"/>
              <a:cs typeface="Barlow Condensed"/>
              <a:sym typeface="Barlow Condensed"/>
            </a:endParaRPr>
          </a:p>
        </p:txBody>
      </p:sp>
      <p:sp>
        <p:nvSpPr>
          <p:cNvPr id="267" name="Google Shape;267;p30"/>
          <p:cNvSpPr txBox="1"/>
          <p:nvPr/>
        </p:nvSpPr>
        <p:spPr>
          <a:xfrm>
            <a:off x="631875" y="2885150"/>
            <a:ext cx="2662500" cy="481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 sz="2400">
                <a:solidFill>
                  <a:srgbClr val="434343"/>
                </a:solidFill>
                <a:latin typeface="Barlow Condensed"/>
                <a:ea typeface="Barlow Condensed"/>
                <a:cs typeface="Barlow Condensed"/>
                <a:sym typeface="Barlow Condensed"/>
              </a:rPr>
              <a:t> </a:t>
            </a:r>
            <a:r>
              <a:rPr b="1" i="1" lang="en" sz="2400">
                <a:solidFill>
                  <a:srgbClr val="434343"/>
                </a:solidFill>
                <a:latin typeface="Barlow Condensed"/>
                <a:ea typeface="Barlow Condensed"/>
                <a:cs typeface="Barlow Condensed"/>
                <a:sym typeface="Barlow Condensed"/>
              </a:rPr>
              <a:t>Fitness Score  </a:t>
            </a:r>
            <a:r>
              <a:rPr lang="en" sz="2400">
                <a:solidFill>
                  <a:srgbClr val="434343"/>
                </a:solidFill>
                <a:latin typeface="Barlow Condensed"/>
                <a:ea typeface="Barlow Condensed"/>
                <a:cs typeface="Barlow Condensed"/>
                <a:sym typeface="Barlow Condensed"/>
              </a:rPr>
              <a:t>=</a:t>
            </a:r>
            <a:endParaRPr sz="2400">
              <a:solidFill>
                <a:srgbClr val="434343"/>
              </a:solidFill>
              <a:latin typeface="Barlow Condensed"/>
              <a:ea typeface="Barlow Condensed"/>
              <a:cs typeface="Barlow Condensed"/>
              <a:sym typeface="Barlow Condensed"/>
            </a:endParaRPr>
          </a:p>
        </p:txBody>
      </p:sp>
      <p:cxnSp>
        <p:nvCxnSpPr>
          <p:cNvPr id="268" name="Google Shape;268;p30"/>
          <p:cNvCxnSpPr/>
          <p:nvPr/>
        </p:nvCxnSpPr>
        <p:spPr>
          <a:xfrm>
            <a:off x="3446775" y="3213950"/>
            <a:ext cx="4181400" cy="0"/>
          </a:xfrm>
          <a:prstGeom prst="straightConnector1">
            <a:avLst/>
          </a:prstGeom>
          <a:noFill/>
          <a:ln cap="flat" cmpd="sng" w="28575">
            <a:solidFill>
              <a:schemeClr val="dk2"/>
            </a:solidFill>
            <a:prstDash val="solid"/>
            <a:round/>
            <a:headEnd len="med" w="med" type="none"/>
            <a:tailEnd len="med" w="med" type="none"/>
          </a:ln>
        </p:spPr>
      </p:cxn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2" name="Shape 272"/>
        <p:cNvGrpSpPr/>
        <p:nvPr/>
      </p:nvGrpSpPr>
      <p:grpSpPr>
        <a:xfrm>
          <a:off x="0" y="0"/>
          <a:ext cx="0" cy="0"/>
          <a:chOff x="0" y="0"/>
          <a:chExt cx="0" cy="0"/>
        </a:xfrm>
      </p:grpSpPr>
      <p:sp>
        <p:nvSpPr>
          <p:cNvPr id="273" name="Google Shape;273;p31"/>
          <p:cNvSpPr txBox="1"/>
          <p:nvPr>
            <p:ph idx="1" type="body"/>
          </p:nvPr>
        </p:nvSpPr>
        <p:spPr>
          <a:xfrm>
            <a:off x="471900" y="1919075"/>
            <a:ext cx="8307900" cy="287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434343"/>
                </a:solidFill>
                <a:latin typeface="Barlow Condensed"/>
                <a:ea typeface="Barlow Condensed"/>
                <a:cs typeface="Barlow Condensed"/>
                <a:sym typeface="Barlow Condensed"/>
              </a:rPr>
              <a:t>Default values used are:</a:t>
            </a:r>
            <a:endParaRPr sz="2400">
              <a:solidFill>
                <a:srgbClr val="434343"/>
              </a:solidFill>
              <a:latin typeface="Barlow Condensed"/>
              <a:ea typeface="Barlow Condensed"/>
              <a:cs typeface="Barlow Condensed"/>
              <a:sym typeface="Barlow Condensed"/>
            </a:endParaRPr>
          </a:p>
          <a:p>
            <a:pPr indent="-381000" lvl="0" marL="914400" rtl="0" algn="l">
              <a:spcBef>
                <a:spcPts val="1600"/>
              </a:spcBef>
              <a:spcAft>
                <a:spcPts val="0"/>
              </a:spcAft>
              <a:buClr>
                <a:srgbClr val="434343"/>
              </a:buClr>
              <a:buSzPts val="2400"/>
              <a:buFont typeface="Barlow Condensed"/>
              <a:buChar char="➢"/>
            </a:pPr>
            <a:r>
              <a:rPr b="1" i="1" lang="en" sz="2400">
                <a:solidFill>
                  <a:srgbClr val="434343"/>
                </a:solidFill>
                <a:latin typeface="Barlow Condensed"/>
                <a:ea typeface="Barlow Condensed"/>
                <a:cs typeface="Barlow Condensed"/>
                <a:sym typeface="Barlow Condensed"/>
              </a:rPr>
              <a:t>Size of p</a:t>
            </a:r>
            <a:r>
              <a:rPr b="1" i="1" lang="en" sz="2400">
                <a:solidFill>
                  <a:srgbClr val="434343"/>
                </a:solidFill>
                <a:latin typeface="Barlow Condensed"/>
                <a:ea typeface="Barlow Condensed"/>
                <a:cs typeface="Barlow Condensed"/>
                <a:sym typeface="Barlow Condensed"/>
              </a:rPr>
              <a:t>opulation </a:t>
            </a:r>
            <a:r>
              <a:rPr lang="en" sz="2400">
                <a:solidFill>
                  <a:srgbClr val="434343"/>
                </a:solidFill>
                <a:latin typeface="Barlow Condensed"/>
                <a:ea typeface="Barlow Condensed"/>
                <a:cs typeface="Barlow Condensed"/>
                <a:sym typeface="Barlow Condensed"/>
              </a:rPr>
              <a:t>= 500</a:t>
            </a:r>
            <a:endParaRPr sz="2400">
              <a:solidFill>
                <a:srgbClr val="434343"/>
              </a:solidFill>
              <a:latin typeface="Barlow Condensed"/>
              <a:ea typeface="Barlow Condensed"/>
              <a:cs typeface="Barlow Condensed"/>
              <a:sym typeface="Barlow Condensed"/>
            </a:endParaRPr>
          </a:p>
          <a:p>
            <a:pPr indent="-381000" lvl="0" marL="914400" rtl="0" algn="l">
              <a:spcBef>
                <a:spcPts val="0"/>
              </a:spcBef>
              <a:spcAft>
                <a:spcPts val="0"/>
              </a:spcAft>
              <a:buClr>
                <a:srgbClr val="434343"/>
              </a:buClr>
              <a:buSzPts val="2400"/>
              <a:buFont typeface="Barlow Condensed"/>
              <a:buChar char="➢"/>
            </a:pPr>
            <a:r>
              <a:rPr b="1" i="1" lang="en" sz="2400">
                <a:solidFill>
                  <a:srgbClr val="434343"/>
                </a:solidFill>
                <a:latin typeface="Barlow Condensed"/>
                <a:ea typeface="Barlow Condensed"/>
                <a:cs typeface="Barlow Condensed"/>
                <a:sym typeface="Barlow Condensed"/>
              </a:rPr>
              <a:t>Number of evolutions </a:t>
            </a:r>
            <a:r>
              <a:rPr lang="en" sz="2400">
                <a:solidFill>
                  <a:srgbClr val="434343"/>
                </a:solidFill>
                <a:latin typeface="Barlow Condensed"/>
                <a:ea typeface="Barlow Condensed"/>
                <a:cs typeface="Barlow Condensed"/>
                <a:sym typeface="Barlow Condensed"/>
              </a:rPr>
              <a:t>= 50</a:t>
            </a:r>
            <a:endParaRPr sz="2400">
              <a:solidFill>
                <a:srgbClr val="434343"/>
              </a:solidFill>
              <a:latin typeface="Barlow Condensed"/>
              <a:ea typeface="Barlow Condensed"/>
              <a:cs typeface="Barlow Condensed"/>
              <a:sym typeface="Barlow Condensed"/>
            </a:endParaRPr>
          </a:p>
          <a:p>
            <a:pPr indent="-381000" lvl="0" marL="914400" rtl="0" algn="l">
              <a:spcBef>
                <a:spcPts val="0"/>
              </a:spcBef>
              <a:spcAft>
                <a:spcPts val="0"/>
              </a:spcAft>
              <a:buClr>
                <a:srgbClr val="434343"/>
              </a:buClr>
              <a:buSzPts val="2400"/>
              <a:buFont typeface="Barlow Condensed"/>
              <a:buChar char="➢"/>
            </a:pPr>
            <a:r>
              <a:rPr b="1" i="1" lang="en" sz="2400">
                <a:solidFill>
                  <a:srgbClr val="434343"/>
                </a:solidFill>
                <a:latin typeface="Barlow Condensed"/>
                <a:ea typeface="Barlow Condensed"/>
                <a:cs typeface="Barlow Condensed"/>
                <a:sym typeface="Barlow Condensed"/>
              </a:rPr>
              <a:t>Retain</a:t>
            </a:r>
            <a:r>
              <a:rPr lang="en" sz="2400">
                <a:solidFill>
                  <a:srgbClr val="434343"/>
                </a:solidFill>
                <a:latin typeface="Barlow Condensed"/>
                <a:ea typeface="Barlow Condensed"/>
                <a:cs typeface="Barlow Condensed"/>
                <a:sym typeface="Barlow Condensed"/>
              </a:rPr>
              <a:t> = 0.5</a:t>
            </a:r>
            <a:endParaRPr sz="2400">
              <a:solidFill>
                <a:srgbClr val="434343"/>
              </a:solidFill>
              <a:latin typeface="Barlow Condensed"/>
              <a:ea typeface="Barlow Condensed"/>
              <a:cs typeface="Barlow Condensed"/>
              <a:sym typeface="Barlow Condensed"/>
            </a:endParaRPr>
          </a:p>
          <a:p>
            <a:pPr indent="-381000" lvl="0" marL="914400" rtl="0" algn="l">
              <a:spcBef>
                <a:spcPts val="0"/>
              </a:spcBef>
              <a:spcAft>
                <a:spcPts val="0"/>
              </a:spcAft>
              <a:buClr>
                <a:srgbClr val="434343"/>
              </a:buClr>
              <a:buSzPts val="2400"/>
              <a:buFont typeface="Barlow Condensed"/>
              <a:buChar char="➢"/>
            </a:pPr>
            <a:r>
              <a:rPr b="1" i="1" lang="en" sz="2400">
                <a:solidFill>
                  <a:srgbClr val="434343"/>
                </a:solidFill>
                <a:latin typeface="Barlow Condensed"/>
                <a:ea typeface="Barlow Condensed"/>
                <a:cs typeface="Barlow Condensed"/>
                <a:sym typeface="Barlow Condensed"/>
              </a:rPr>
              <a:t>Radiation </a:t>
            </a:r>
            <a:r>
              <a:rPr lang="en" sz="2400">
                <a:solidFill>
                  <a:srgbClr val="434343"/>
                </a:solidFill>
                <a:latin typeface="Barlow Condensed"/>
                <a:ea typeface="Barlow Condensed"/>
                <a:cs typeface="Barlow Condensed"/>
                <a:sym typeface="Barlow Condensed"/>
              </a:rPr>
              <a:t>= 0.4</a:t>
            </a:r>
            <a:endParaRPr sz="2400">
              <a:solidFill>
                <a:srgbClr val="434343"/>
              </a:solidFill>
              <a:latin typeface="Barlow Condensed"/>
              <a:ea typeface="Barlow Condensed"/>
              <a:cs typeface="Barlow Condensed"/>
              <a:sym typeface="Barlow Condensed"/>
            </a:endParaRPr>
          </a:p>
          <a:p>
            <a:pPr indent="-381000" lvl="0" marL="914400" rtl="0" algn="l">
              <a:spcBef>
                <a:spcPts val="0"/>
              </a:spcBef>
              <a:spcAft>
                <a:spcPts val="0"/>
              </a:spcAft>
              <a:buClr>
                <a:srgbClr val="434343"/>
              </a:buClr>
              <a:buSzPts val="2400"/>
              <a:buFont typeface="Barlow Condensed"/>
              <a:buChar char="➢"/>
            </a:pPr>
            <a:r>
              <a:rPr b="1" i="1" lang="en" sz="2400">
                <a:solidFill>
                  <a:srgbClr val="434343"/>
                </a:solidFill>
                <a:latin typeface="Barlow Condensed"/>
                <a:ea typeface="Barlow Condensed"/>
                <a:cs typeface="Barlow Condensed"/>
                <a:sym typeface="Barlow Condensed"/>
              </a:rPr>
              <a:t>Mutate_once </a:t>
            </a:r>
            <a:r>
              <a:rPr lang="en" sz="2400">
                <a:solidFill>
                  <a:srgbClr val="434343"/>
                </a:solidFill>
                <a:latin typeface="Barlow Condensed"/>
                <a:ea typeface="Barlow Condensed"/>
                <a:cs typeface="Barlow Condensed"/>
                <a:sym typeface="Barlow Condensed"/>
              </a:rPr>
              <a:t>= False </a:t>
            </a:r>
            <a:endParaRPr sz="2400">
              <a:solidFill>
                <a:srgbClr val="434343"/>
              </a:solidFill>
              <a:latin typeface="Barlow Condensed"/>
              <a:ea typeface="Barlow Condensed"/>
              <a:cs typeface="Barlow Condensed"/>
              <a:sym typeface="Barlow Condensed"/>
            </a:endParaRPr>
          </a:p>
        </p:txBody>
      </p:sp>
      <p:sp>
        <p:nvSpPr>
          <p:cNvPr id="274" name="Google Shape;274;p31"/>
          <p:cNvSpPr txBox="1"/>
          <p:nvPr>
            <p:ph type="title"/>
          </p:nvPr>
        </p:nvSpPr>
        <p:spPr>
          <a:xfrm>
            <a:off x="1638875" y="284575"/>
            <a:ext cx="6979500" cy="1099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latin typeface="Barlow Condensed"/>
                <a:ea typeface="Barlow Condensed"/>
                <a:cs typeface="Barlow Condensed"/>
                <a:sym typeface="Barlow Condensed"/>
              </a:rPr>
              <a:t>Genetic Algorithm</a:t>
            </a:r>
            <a:br>
              <a:rPr lang="en">
                <a:latin typeface="Barlow Condensed"/>
                <a:ea typeface="Barlow Condensed"/>
                <a:cs typeface="Barlow Condensed"/>
                <a:sym typeface="Barlow Condensed"/>
              </a:rPr>
            </a:br>
            <a:r>
              <a:rPr lang="en">
                <a:latin typeface="Barlow Condensed"/>
                <a:ea typeface="Barlow Condensed"/>
                <a:cs typeface="Barlow Condensed"/>
                <a:sym typeface="Barlow Condensed"/>
              </a:rPr>
              <a:t>Evolve</a:t>
            </a:r>
            <a:endParaRPr>
              <a:latin typeface="Barlow Condensed"/>
              <a:ea typeface="Barlow Condensed"/>
              <a:cs typeface="Barlow Condensed"/>
              <a:sym typeface="Barlow Condensed"/>
            </a:endParaRPr>
          </a:p>
        </p:txBody>
      </p:sp>
      <p:sp>
        <p:nvSpPr>
          <p:cNvPr id="275" name="Google Shape;275;p31"/>
          <p:cNvSpPr/>
          <p:nvPr/>
        </p:nvSpPr>
        <p:spPr>
          <a:xfrm>
            <a:off x="525638" y="284575"/>
            <a:ext cx="1001100" cy="1001100"/>
          </a:xfrm>
          <a:prstGeom prst="ellipse">
            <a:avLst/>
          </a:prstGeom>
          <a:solidFill>
            <a:srgbClr val="F3F3F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76" name="Google Shape;276;p31"/>
          <p:cNvPicPr preferRelativeResize="0"/>
          <p:nvPr/>
        </p:nvPicPr>
        <p:blipFill>
          <a:blip r:embed="rId3">
            <a:alphaModFix/>
          </a:blip>
          <a:stretch>
            <a:fillRect/>
          </a:stretch>
        </p:blipFill>
        <p:spPr>
          <a:xfrm>
            <a:off x="744150" y="503075"/>
            <a:ext cx="564100" cy="5641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4"/>
          <p:cNvSpPr txBox="1"/>
          <p:nvPr>
            <p:ph type="title"/>
          </p:nvPr>
        </p:nvSpPr>
        <p:spPr>
          <a:xfrm>
            <a:off x="1798150" y="1491525"/>
            <a:ext cx="6843900" cy="1589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Barlow Condensed"/>
                <a:ea typeface="Barlow Condensed"/>
                <a:cs typeface="Barlow Condensed"/>
                <a:sym typeface="Barlow Condensed"/>
              </a:rPr>
              <a:t>PART A (i)</a:t>
            </a:r>
            <a:endParaRPr>
              <a:latin typeface="Barlow Condensed"/>
              <a:ea typeface="Barlow Condensed"/>
              <a:cs typeface="Barlow Condensed"/>
              <a:sym typeface="Barlow Condensed"/>
            </a:endParaRPr>
          </a:p>
          <a:p>
            <a:pPr indent="0" lvl="0" marL="0" rtl="0" algn="l">
              <a:spcBef>
                <a:spcPts val="0"/>
              </a:spcBef>
              <a:spcAft>
                <a:spcPts val="0"/>
              </a:spcAft>
              <a:buNone/>
            </a:pPr>
            <a:r>
              <a:rPr lang="en" sz="3600">
                <a:latin typeface="Barlow Condensed"/>
                <a:ea typeface="Barlow Condensed"/>
                <a:cs typeface="Barlow Condensed"/>
                <a:sym typeface="Barlow Condensed"/>
              </a:rPr>
              <a:t>Applications of Artificial Intelligence</a:t>
            </a:r>
            <a:endParaRPr sz="3600">
              <a:latin typeface="Barlow Condensed"/>
              <a:ea typeface="Barlow Condensed"/>
              <a:cs typeface="Barlow Condensed"/>
              <a:sym typeface="Barlow Condensed"/>
            </a:endParaRPr>
          </a:p>
        </p:txBody>
      </p:sp>
      <p:cxnSp>
        <p:nvCxnSpPr>
          <p:cNvPr id="79" name="Google Shape;79;p14"/>
          <p:cNvCxnSpPr/>
          <p:nvPr/>
        </p:nvCxnSpPr>
        <p:spPr>
          <a:xfrm rot="10800000">
            <a:off x="1429250" y="-125"/>
            <a:ext cx="20400" cy="3024900"/>
          </a:xfrm>
          <a:prstGeom prst="straightConnector1">
            <a:avLst/>
          </a:prstGeom>
          <a:noFill/>
          <a:ln cap="flat" cmpd="sng" w="19050">
            <a:solidFill>
              <a:srgbClr val="FFFFFF"/>
            </a:solidFill>
            <a:prstDash val="solid"/>
            <a:round/>
            <a:headEnd len="med" w="med" type="none"/>
            <a:tailEnd len="med" w="med" type="none"/>
          </a:ln>
        </p:spPr>
      </p:cxn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0" name="Shape 280"/>
        <p:cNvGrpSpPr/>
        <p:nvPr/>
      </p:nvGrpSpPr>
      <p:grpSpPr>
        <a:xfrm>
          <a:off x="0" y="0"/>
          <a:ext cx="0" cy="0"/>
          <a:chOff x="0" y="0"/>
          <a:chExt cx="0" cy="0"/>
        </a:xfrm>
      </p:grpSpPr>
      <p:sp>
        <p:nvSpPr>
          <p:cNvPr id="281" name="Google Shape;281;p32"/>
          <p:cNvSpPr txBox="1"/>
          <p:nvPr>
            <p:ph type="title"/>
          </p:nvPr>
        </p:nvSpPr>
        <p:spPr>
          <a:xfrm>
            <a:off x="1638875" y="284575"/>
            <a:ext cx="6979500" cy="1099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latin typeface="Barlow Condensed"/>
                <a:ea typeface="Barlow Condensed"/>
                <a:cs typeface="Barlow Condensed"/>
                <a:sym typeface="Barlow Condensed"/>
              </a:rPr>
              <a:t>Genetic Algorithm</a:t>
            </a:r>
            <a:br>
              <a:rPr lang="en">
                <a:latin typeface="Barlow Condensed"/>
                <a:ea typeface="Barlow Condensed"/>
                <a:cs typeface="Barlow Condensed"/>
                <a:sym typeface="Barlow Condensed"/>
              </a:rPr>
            </a:br>
            <a:r>
              <a:rPr lang="en">
                <a:latin typeface="Barlow Condensed"/>
                <a:ea typeface="Barlow Condensed"/>
                <a:cs typeface="Barlow Condensed"/>
                <a:sym typeface="Barlow Condensed"/>
              </a:rPr>
              <a:t>Analysis Metric</a:t>
            </a:r>
            <a:endParaRPr>
              <a:latin typeface="Barlow Condensed"/>
              <a:ea typeface="Barlow Condensed"/>
              <a:cs typeface="Barlow Condensed"/>
              <a:sym typeface="Barlow Condensed"/>
            </a:endParaRPr>
          </a:p>
        </p:txBody>
      </p:sp>
      <p:sp>
        <p:nvSpPr>
          <p:cNvPr id="282" name="Google Shape;282;p32"/>
          <p:cNvSpPr/>
          <p:nvPr/>
        </p:nvSpPr>
        <p:spPr>
          <a:xfrm>
            <a:off x="525638" y="284575"/>
            <a:ext cx="1001100" cy="1001100"/>
          </a:xfrm>
          <a:prstGeom prst="ellipse">
            <a:avLst/>
          </a:prstGeom>
          <a:solidFill>
            <a:srgbClr val="F3F3F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83" name="Google Shape;283;p32"/>
          <p:cNvPicPr preferRelativeResize="0"/>
          <p:nvPr/>
        </p:nvPicPr>
        <p:blipFill>
          <a:blip r:embed="rId3">
            <a:alphaModFix/>
          </a:blip>
          <a:stretch>
            <a:fillRect/>
          </a:stretch>
        </p:blipFill>
        <p:spPr>
          <a:xfrm>
            <a:off x="729765" y="488687"/>
            <a:ext cx="592876" cy="592876"/>
          </a:xfrm>
          <a:prstGeom prst="rect">
            <a:avLst/>
          </a:prstGeom>
          <a:noFill/>
          <a:ln>
            <a:noFill/>
          </a:ln>
        </p:spPr>
      </p:pic>
      <p:sp>
        <p:nvSpPr>
          <p:cNvPr id="284" name="Google Shape;284;p32"/>
          <p:cNvSpPr txBox="1"/>
          <p:nvPr>
            <p:ph idx="1" type="body"/>
          </p:nvPr>
        </p:nvSpPr>
        <p:spPr>
          <a:xfrm>
            <a:off x="471900" y="1919075"/>
            <a:ext cx="8307900" cy="287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434343"/>
                </a:solidFill>
                <a:latin typeface="Barlow Condensed"/>
                <a:ea typeface="Barlow Condensed"/>
                <a:cs typeface="Barlow Condensed"/>
                <a:sym typeface="Barlow Condensed"/>
              </a:rPr>
              <a:t>The metrics used to measure the algorithm optimisation are:</a:t>
            </a:r>
            <a:endParaRPr b="1" sz="2400">
              <a:solidFill>
                <a:srgbClr val="434343"/>
              </a:solidFill>
              <a:latin typeface="Barlow Condensed"/>
              <a:ea typeface="Barlow Condensed"/>
              <a:cs typeface="Barlow Condensed"/>
              <a:sym typeface="Barlow Condensed"/>
            </a:endParaRPr>
          </a:p>
          <a:p>
            <a:pPr indent="-381000" lvl="0" marL="914400" rtl="0" algn="l">
              <a:spcBef>
                <a:spcPts val="1600"/>
              </a:spcBef>
              <a:spcAft>
                <a:spcPts val="0"/>
              </a:spcAft>
              <a:buClr>
                <a:srgbClr val="434343"/>
              </a:buClr>
              <a:buSzPts val="2400"/>
              <a:buFont typeface="Barlow Condensed"/>
              <a:buChar char="➢"/>
            </a:pPr>
            <a:r>
              <a:rPr b="1" lang="en" sz="2400">
                <a:solidFill>
                  <a:srgbClr val="434343"/>
                </a:solidFill>
                <a:latin typeface="Barlow Condensed"/>
                <a:ea typeface="Barlow Condensed"/>
                <a:cs typeface="Barlow Condensed"/>
                <a:sym typeface="Barlow Condensed"/>
              </a:rPr>
              <a:t>Population Fitness Score</a:t>
            </a:r>
            <a:endParaRPr b="1" sz="2400">
              <a:solidFill>
                <a:srgbClr val="434343"/>
              </a:solidFill>
              <a:latin typeface="Barlow Condensed"/>
              <a:ea typeface="Barlow Condensed"/>
              <a:cs typeface="Barlow Condensed"/>
              <a:sym typeface="Barlow Condensed"/>
            </a:endParaRPr>
          </a:p>
          <a:p>
            <a:pPr indent="-381000" lvl="0" marL="914400" rtl="0" algn="l">
              <a:spcBef>
                <a:spcPts val="0"/>
              </a:spcBef>
              <a:spcAft>
                <a:spcPts val="0"/>
              </a:spcAft>
              <a:buClr>
                <a:srgbClr val="434343"/>
              </a:buClr>
              <a:buSzPts val="2400"/>
              <a:buFont typeface="Barlow Condensed"/>
              <a:buChar char="➢"/>
            </a:pPr>
            <a:r>
              <a:rPr b="1" lang="en" sz="2400">
                <a:solidFill>
                  <a:srgbClr val="434343"/>
                </a:solidFill>
                <a:latin typeface="Barlow Condensed"/>
                <a:ea typeface="Barlow Condensed"/>
                <a:cs typeface="Barlow Condensed"/>
                <a:sym typeface="Barlow Condensed"/>
              </a:rPr>
              <a:t>Average Total Budget in the Population</a:t>
            </a:r>
            <a:endParaRPr b="1" sz="2400">
              <a:solidFill>
                <a:srgbClr val="434343"/>
              </a:solidFill>
              <a:latin typeface="Barlow Condensed"/>
              <a:ea typeface="Barlow Condensed"/>
              <a:cs typeface="Barlow Condensed"/>
              <a:sym typeface="Barlow Condensed"/>
            </a:endParaRPr>
          </a:p>
          <a:p>
            <a:pPr indent="-381000" lvl="0" marL="914400" rtl="0" algn="l">
              <a:spcBef>
                <a:spcPts val="0"/>
              </a:spcBef>
              <a:spcAft>
                <a:spcPts val="0"/>
              </a:spcAft>
              <a:buClr>
                <a:srgbClr val="434343"/>
              </a:buClr>
              <a:buSzPts val="2400"/>
              <a:buFont typeface="Barlow Condensed"/>
              <a:buChar char="➢"/>
            </a:pPr>
            <a:r>
              <a:rPr b="1" lang="en" sz="2400">
                <a:solidFill>
                  <a:srgbClr val="434343"/>
                </a:solidFill>
                <a:latin typeface="Barlow Condensed"/>
                <a:ea typeface="Barlow Condensed"/>
                <a:cs typeface="Barlow Condensed"/>
                <a:sym typeface="Barlow Condensed"/>
              </a:rPr>
              <a:t>Average Number of Options in the Population</a:t>
            </a:r>
            <a:endParaRPr b="1" sz="2400">
              <a:solidFill>
                <a:srgbClr val="434343"/>
              </a:solidFill>
              <a:latin typeface="Barlow Condensed"/>
              <a:ea typeface="Barlow Condensed"/>
              <a:cs typeface="Barlow Condensed"/>
              <a:sym typeface="Barlow Condensed"/>
            </a:endParaRPr>
          </a:p>
          <a:p>
            <a:pPr indent="0" lvl="0" marL="914400" rtl="0" algn="l">
              <a:spcBef>
                <a:spcPts val="1600"/>
              </a:spcBef>
              <a:spcAft>
                <a:spcPts val="1600"/>
              </a:spcAft>
              <a:buNone/>
            </a:pPr>
            <a:r>
              <a:t/>
            </a:r>
            <a:endParaRPr b="1" sz="2400">
              <a:solidFill>
                <a:srgbClr val="434343"/>
              </a:solidFill>
              <a:latin typeface="Barlow Condensed"/>
              <a:ea typeface="Barlow Condensed"/>
              <a:cs typeface="Barlow Condensed"/>
              <a:sym typeface="Barlow Condense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8" name="Shape 288"/>
        <p:cNvGrpSpPr/>
        <p:nvPr/>
      </p:nvGrpSpPr>
      <p:grpSpPr>
        <a:xfrm>
          <a:off x="0" y="0"/>
          <a:ext cx="0" cy="0"/>
          <a:chOff x="0" y="0"/>
          <a:chExt cx="0" cy="0"/>
        </a:xfrm>
      </p:grpSpPr>
      <p:sp>
        <p:nvSpPr>
          <p:cNvPr id="289" name="Google Shape;289;p33"/>
          <p:cNvSpPr txBox="1"/>
          <p:nvPr>
            <p:ph type="title"/>
          </p:nvPr>
        </p:nvSpPr>
        <p:spPr>
          <a:xfrm>
            <a:off x="1638875" y="284575"/>
            <a:ext cx="6979500" cy="1099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latin typeface="Barlow Condensed"/>
                <a:ea typeface="Barlow Condensed"/>
                <a:cs typeface="Barlow Condensed"/>
                <a:sym typeface="Barlow Condensed"/>
              </a:rPr>
              <a:t>Genetic Algorithm</a:t>
            </a:r>
            <a:br>
              <a:rPr lang="en">
                <a:latin typeface="Barlow Condensed"/>
                <a:ea typeface="Barlow Condensed"/>
                <a:cs typeface="Barlow Condensed"/>
                <a:sym typeface="Barlow Condensed"/>
              </a:rPr>
            </a:br>
            <a:r>
              <a:rPr lang="en">
                <a:latin typeface="Barlow Condensed"/>
                <a:ea typeface="Barlow Condensed"/>
                <a:cs typeface="Barlow Condensed"/>
                <a:sym typeface="Barlow Condensed"/>
              </a:rPr>
              <a:t>Fitness Score Plot</a:t>
            </a:r>
            <a:endParaRPr>
              <a:latin typeface="Barlow Condensed"/>
              <a:ea typeface="Barlow Condensed"/>
              <a:cs typeface="Barlow Condensed"/>
              <a:sym typeface="Barlow Condensed"/>
            </a:endParaRPr>
          </a:p>
        </p:txBody>
      </p:sp>
      <p:sp>
        <p:nvSpPr>
          <p:cNvPr id="290" name="Google Shape;290;p33"/>
          <p:cNvSpPr/>
          <p:nvPr/>
        </p:nvSpPr>
        <p:spPr>
          <a:xfrm>
            <a:off x="525638" y="284575"/>
            <a:ext cx="1001100" cy="1001100"/>
          </a:xfrm>
          <a:prstGeom prst="ellipse">
            <a:avLst/>
          </a:prstGeom>
          <a:solidFill>
            <a:srgbClr val="F3F3F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91" name="Google Shape;291;p33"/>
          <p:cNvPicPr preferRelativeResize="0"/>
          <p:nvPr/>
        </p:nvPicPr>
        <p:blipFill>
          <a:blip r:embed="rId3">
            <a:alphaModFix/>
          </a:blip>
          <a:stretch>
            <a:fillRect/>
          </a:stretch>
        </p:blipFill>
        <p:spPr>
          <a:xfrm>
            <a:off x="814850" y="573775"/>
            <a:ext cx="422700" cy="422700"/>
          </a:xfrm>
          <a:prstGeom prst="rect">
            <a:avLst/>
          </a:prstGeom>
          <a:noFill/>
          <a:ln>
            <a:noFill/>
          </a:ln>
        </p:spPr>
      </p:pic>
      <p:pic>
        <p:nvPicPr>
          <p:cNvPr id="292" name="Google Shape;292;p33"/>
          <p:cNvPicPr preferRelativeResize="0"/>
          <p:nvPr/>
        </p:nvPicPr>
        <p:blipFill>
          <a:blip r:embed="rId4">
            <a:alphaModFix/>
          </a:blip>
          <a:stretch>
            <a:fillRect/>
          </a:stretch>
        </p:blipFill>
        <p:spPr>
          <a:xfrm>
            <a:off x="1536488" y="1764775"/>
            <a:ext cx="6071024" cy="33487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6" name="Shape 296"/>
        <p:cNvGrpSpPr/>
        <p:nvPr/>
      </p:nvGrpSpPr>
      <p:grpSpPr>
        <a:xfrm>
          <a:off x="0" y="0"/>
          <a:ext cx="0" cy="0"/>
          <a:chOff x="0" y="0"/>
          <a:chExt cx="0" cy="0"/>
        </a:xfrm>
      </p:grpSpPr>
      <p:sp>
        <p:nvSpPr>
          <p:cNvPr id="297" name="Google Shape;297;p34"/>
          <p:cNvSpPr txBox="1"/>
          <p:nvPr>
            <p:ph type="title"/>
          </p:nvPr>
        </p:nvSpPr>
        <p:spPr>
          <a:xfrm>
            <a:off x="1638875" y="284575"/>
            <a:ext cx="6979500" cy="1099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latin typeface="Barlow Condensed"/>
                <a:ea typeface="Barlow Condensed"/>
                <a:cs typeface="Barlow Condensed"/>
                <a:sym typeface="Barlow Condensed"/>
              </a:rPr>
              <a:t>Genetic Algorithm</a:t>
            </a:r>
            <a:br>
              <a:rPr lang="en">
                <a:latin typeface="Barlow Condensed"/>
                <a:ea typeface="Barlow Condensed"/>
                <a:cs typeface="Barlow Condensed"/>
                <a:sym typeface="Barlow Condensed"/>
              </a:rPr>
            </a:br>
            <a:r>
              <a:rPr lang="en">
                <a:latin typeface="Barlow Condensed"/>
                <a:ea typeface="Barlow Condensed"/>
                <a:cs typeface="Barlow Condensed"/>
                <a:sym typeface="Barlow Condensed"/>
              </a:rPr>
              <a:t>Average Total Cost Plot</a:t>
            </a:r>
            <a:endParaRPr>
              <a:latin typeface="Barlow Condensed"/>
              <a:ea typeface="Barlow Condensed"/>
              <a:cs typeface="Barlow Condensed"/>
              <a:sym typeface="Barlow Condensed"/>
            </a:endParaRPr>
          </a:p>
        </p:txBody>
      </p:sp>
      <p:sp>
        <p:nvSpPr>
          <p:cNvPr id="298" name="Google Shape;298;p34"/>
          <p:cNvSpPr/>
          <p:nvPr/>
        </p:nvSpPr>
        <p:spPr>
          <a:xfrm>
            <a:off x="525638" y="284575"/>
            <a:ext cx="1001100" cy="1001100"/>
          </a:xfrm>
          <a:prstGeom prst="ellipse">
            <a:avLst/>
          </a:prstGeom>
          <a:solidFill>
            <a:srgbClr val="F3F3F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99" name="Google Shape;299;p34"/>
          <p:cNvPicPr preferRelativeResize="0"/>
          <p:nvPr/>
        </p:nvPicPr>
        <p:blipFill>
          <a:blip r:embed="rId3">
            <a:alphaModFix/>
          </a:blip>
          <a:stretch>
            <a:fillRect/>
          </a:stretch>
        </p:blipFill>
        <p:spPr>
          <a:xfrm>
            <a:off x="814850" y="573775"/>
            <a:ext cx="422700" cy="422700"/>
          </a:xfrm>
          <a:prstGeom prst="rect">
            <a:avLst/>
          </a:prstGeom>
          <a:noFill/>
          <a:ln>
            <a:noFill/>
          </a:ln>
        </p:spPr>
      </p:pic>
      <p:pic>
        <p:nvPicPr>
          <p:cNvPr id="300" name="Google Shape;300;p34"/>
          <p:cNvPicPr preferRelativeResize="0"/>
          <p:nvPr/>
        </p:nvPicPr>
        <p:blipFill>
          <a:blip r:embed="rId4">
            <a:alphaModFix/>
          </a:blip>
          <a:stretch>
            <a:fillRect/>
          </a:stretch>
        </p:blipFill>
        <p:spPr>
          <a:xfrm>
            <a:off x="1469312" y="1760950"/>
            <a:ext cx="6205375" cy="33825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4" name="Shape 304"/>
        <p:cNvGrpSpPr/>
        <p:nvPr/>
      </p:nvGrpSpPr>
      <p:grpSpPr>
        <a:xfrm>
          <a:off x="0" y="0"/>
          <a:ext cx="0" cy="0"/>
          <a:chOff x="0" y="0"/>
          <a:chExt cx="0" cy="0"/>
        </a:xfrm>
      </p:grpSpPr>
      <p:sp>
        <p:nvSpPr>
          <p:cNvPr id="305" name="Google Shape;305;p35"/>
          <p:cNvSpPr txBox="1"/>
          <p:nvPr>
            <p:ph type="title"/>
          </p:nvPr>
        </p:nvSpPr>
        <p:spPr>
          <a:xfrm>
            <a:off x="1638875" y="284575"/>
            <a:ext cx="6979500" cy="1099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latin typeface="Barlow Condensed"/>
                <a:ea typeface="Barlow Condensed"/>
                <a:cs typeface="Barlow Condensed"/>
                <a:sym typeface="Barlow Condensed"/>
              </a:rPr>
              <a:t>Genetic Algorithm</a:t>
            </a:r>
            <a:br>
              <a:rPr lang="en">
                <a:latin typeface="Barlow Condensed"/>
                <a:ea typeface="Barlow Condensed"/>
                <a:cs typeface="Barlow Condensed"/>
                <a:sym typeface="Barlow Condensed"/>
              </a:rPr>
            </a:br>
            <a:r>
              <a:rPr lang="en">
                <a:latin typeface="Barlow Condensed"/>
                <a:ea typeface="Barlow Condensed"/>
                <a:cs typeface="Barlow Condensed"/>
                <a:sym typeface="Barlow Condensed"/>
              </a:rPr>
              <a:t>Average Options Plot</a:t>
            </a:r>
            <a:endParaRPr>
              <a:latin typeface="Barlow Condensed"/>
              <a:ea typeface="Barlow Condensed"/>
              <a:cs typeface="Barlow Condensed"/>
              <a:sym typeface="Barlow Condensed"/>
            </a:endParaRPr>
          </a:p>
        </p:txBody>
      </p:sp>
      <p:sp>
        <p:nvSpPr>
          <p:cNvPr id="306" name="Google Shape;306;p35"/>
          <p:cNvSpPr/>
          <p:nvPr/>
        </p:nvSpPr>
        <p:spPr>
          <a:xfrm>
            <a:off x="525638" y="284575"/>
            <a:ext cx="1001100" cy="1001100"/>
          </a:xfrm>
          <a:prstGeom prst="ellipse">
            <a:avLst/>
          </a:prstGeom>
          <a:solidFill>
            <a:srgbClr val="F3F3F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07" name="Google Shape;307;p35"/>
          <p:cNvPicPr preferRelativeResize="0"/>
          <p:nvPr/>
        </p:nvPicPr>
        <p:blipFill>
          <a:blip r:embed="rId3">
            <a:alphaModFix/>
          </a:blip>
          <a:stretch>
            <a:fillRect/>
          </a:stretch>
        </p:blipFill>
        <p:spPr>
          <a:xfrm>
            <a:off x="814850" y="573775"/>
            <a:ext cx="422700" cy="422700"/>
          </a:xfrm>
          <a:prstGeom prst="rect">
            <a:avLst/>
          </a:prstGeom>
          <a:noFill/>
          <a:ln>
            <a:noFill/>
          </a:ln>
        </p:spPr>
      </p:pic>
      <p:pic>
        <p:nvPicPr>
          <p:cNvPr id="308" name="Google Shape;308;p35"/>
          <p:cNvPicPr preferRelativeResize="0"/>
          <p:nvPr/>
        </p:nvPicPr>
        <p:blipFill>
          <a:blip r:embed="rId4">
            <a:alphaModFix/>
          </a:blip>
          <a:stretch>
            <a:fillRect/>
          </a:stretch>
        </p:blipFill>
        <p:spPr>
          <a:xfrm>
            <a:off x="1517788" y="1689700"/>
            <a:ext cx="6108424" cy="34099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2" name="Shape 312"/>
        <p:cNvGrpSpPr/>
        <p:nvPr/>
      </p:nvGrpSpPr>
      <p:grpSpPr>
        <a:xfrm>
          <a:off x="0" y="0"/>
          <a:ext cx="0" cy="0"/>
          <a:chOff x="0" y="0"/>
          <a:chExt cx="0" cy="0"/>
        </a:xfrm>
      </p:grpSpPr>
      <p:sp>
        <p:nvSpPr>
          <p:cNvPr id="313" name="Google Shape;313;p36"/>
          <p:cNvSpPr txBox="1"/>
          <p:nvPr>
            <p:ph type="title"/>
          </p:nvPr>
        </p:nvSpPr>
        <p:spPr>
          <a:xfrm>
            <a:off x="1638875" y="284575"/>
            <a:ext cx="6979500" cy="1099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latin typeface="Barlow Condensed"/>
                <a:ea typeface="Barlow Condensed"/>
                <a:cs typeface="Barlow Condensed"/>
                <a:sym typeface="Barlow Condensed"/>
              </a:rPr>
              <a:t>Genetic Algorithm</a:t>
            </a:r>
            <a:br>
              <a:rPr lang="en">
                <a:latin typeface="Barlow Condensed"/>
                <a:ea typeface="Barlow Condensed"/>
                <a:cs typeface="Barlow Condensed"/>
                <a:sym typeface="Barlow Condensed"/>
              </a:rPr>
            </a:br>
            <a:r>
              <a:rPr lang="en">
                <a:latin typeface="Barlow Condensed"/>
                <a:ea typeface="Barlow Condensed"/>
                <a:cs typeface="Barlow Condensed"/>
                <a:sym typeface="Barlow Condensed"/>
              </a:rPr>
              <a:t>Sample Solution</a:t>
            </a:r>
            <a:endParaRPr>
              <a:latin typeface="Barlow Condensed"/>
              <a:ea typeface="Barlow Condensed"/>
              <a:cs typeface="Barlow Condensed"/>
              <a:sym typeface="Barlow Condensed"/>
            </a:endParaRPr>
          </a:p>
        </p:txBody>
      </p:sp>
      <p:sp>
        <p:nvSpPr>
          <p:cNvPr id="314" name="Google Shape;314;p36"/>
          <p:cNvSpPr/>
          <p:nvPr/>
        </p:nvSpPr>
        <p:spPr>
          <a:xfrm>
            <a:off x="525638" y="284575"/>
            <a:ext cx="1001100" cy="1001100"/>
          </a:xfrm>
          <a:prstGeom prst="ellipse">
            <a:avLst/>
          </a:prstGeom>
          <a:solidFill>
            <a:srgbClr val="F3F3F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15" name="Google Shape;315;p36"/>
          <p:cNvPicPr preferRelativeResize="0"/>
          <p:nvPr/>
        </p:nvPicPr>
        <p:blipFill>
          <a:blip r:embed="rId3">
            <a:alphaModFix/>
          </a:blip>
          <a:stretch>
            <a:fillRect/>
          </a:stretch>
        </p:blipFill>
        <p:spPr>
          <a:xfrm>
            <a:off x="814850" y="573775"/>
            <a:ext cx="422700" cy="422700"/>
          </a:xfrm>
          <a:prstGeom prst="rect">
            <a:avLst/>
          </a:prstGeom>
          <a:noFill/>
          <a:ln>
            <a:noFill/>
          </a:ln>
        </p:spPr>
      </p:pic>
      <p:sp>
        <p:nvSpPr>
          <p:cNvPr id="316" name="Google Shape;316;p36"/>
          <p:cNvSpPr/>
          <p:nvPr/>
        </p:nvSpPr>
        <p:spPr>
          <a:xfrm>
            <a:off x="343950" y="1829150"/>
            <a:ext cx="8598600" cy="28422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600">
                <a:solidFill>
                  <a:schemeClr val="lt2"/>
                </a:solidFill>
                <a:latin typeface="Barlow Condensed"/>
                <a:ea typeface="Barlow Condensed"/>
                <a:cs typeface="Barlow Condensed"/>
                <a:sym typeface="Barlow Condensed"/>
              </a:rPr>
              <a:t>Total Expenditure: RM 1752.00</a:t>
            </a:r>
            <a:endParaRPr b="1" sz="1600">
              <a:solidFill>
                <a:srgbClr val="434343"/>
              </a:solidFill>
              <a:latin typeface="Barlow Condensed"/>
              <a:ea typeface="Barlow Condensed"/>
              <a:cs typeface="Barlow Condensed"/>
              <a:sym typeface="Barlow Condensed"/>
            </a:endParaRPr>
          </a:p>
          <a:p>
            <a:pPr indent="-330200" lvl="0" marL="914400" rtl="0" algn="l">
              <a:lnSpc>
                <a:spcPct val="115000"/>
              </a:lnSpc>
              <a:spcBef>
                <a:spcPts val="1600"/>
              </a:spcBef>
              <a:spcAft>
                <a:spcPts val="0"/>
              </a:spcAft>
              <a:buClr>
                <a:srgbClr val="434343"/>
              </a:buClr>
              <a:buSzPts val="1600"/>
              <a:buFont typeface="Barlow Condensed"/>
              <a:buChar char="➢"/>
            </a:pPr>
            <a:r>
              <a:rPr b="1" lang="en" sz="1600">
                <a:solidFill>
                  <a:srgbClr val="434343"/>
                </a:solidFill>
                <a:latin typeface="Barlow Condensed"/>
                <a:ea typeface="Barlow Condensed"/>
                <a:cs typeface="Barlow Condensed"/>
                <a:sym typeface="Barlow Condensed"/>
              </a:rPr>
              <a:t>Sunway Velocity Hotel →</a:t>
            </a:r>
            <a:r>
              <a:rPr lang="en" sz="1600">
                <a:solidFill>
                  <a:srgbClr val="434343"/>
                </a:solidFill>
                <a:latin typeface="Barlow Condensed"/>
                <a:ea typeface="Barlow Condensed"/>
                <a:cs typeface="Barlow Condensed"/>
                <a:sym typeface="Barlow Condensed"/>
              </a:rPr>
              <a:t> RM 964 per 4 nights</a:t>
            </a:r>
            <a:endParaRPr sz="1600">
              <a:solidFill>
                <a:srgbClr val="434343"/>
              </a:solidFill>
              <a:latin typeface="Barlow Condensed"/>
              <a:ea typeface="Barlow Condensed"/>
              <a:cs typeface="Barlow Condensed"/>
              <a:sym typeface="Barlow Condensed"/>
            </a:endParaRPr>
          </a:p>
          <a:p>
            <a:pPr indent="-330200" lvl="0" marL="914400" rtl="0" algn="l">
              <a:lnSpc>
                <a:spcPct val="115000"/>
              </a:lnSpc>
              <a:spcBef>
                <a:spcPts val="0"/>
              </a:spcBef>
              <a:spcAft>
                <a:spcPts val="0"/>
              </a:spcAft>
              <a:buClr>
                <a:srgbClr val="434343"/>
              </a:buClr>
              <a:buSzPts val="1600"/>
              <a:buFont typeface="Barlow Condensed"/>
              <a:buChar char="➢"/>
            </a:pPr>
            <a:r>
              <a:rPr b="1" lang="en" sz="1600">
                <a:solidFill>
                  <a:srgbClr val="434343"/>
                </a:solidFill>
                <a:latin typeface="Barlow Condensed"/>
                <a:ea typeface="Barlow Condensed"/>
                <a:cs typeface="Barlow Condensed"/>
                <a:sym typeface="Barlow Condensed"/>
              </a:rPr>
              <a:t>Foods:</a:t>
            </a:r>
            <a:endParaRPr b="1" sz="1600">
              <a:solidFill>
                <a:srgbClr val="434343"/>
              </a:solidFill>
              <a:latin typeface="Barlow Condensed"/>
              <a:ea typeface="Barlow Condensed"/>
              <a:cs typeface="Barlow Condensed"/>
              <a:sym typeface="Barlow Condensed"/>
            </a:endParaRPr>
          </a:p>
          <a:p>
            <a:pPr indent="-330200" lvl="1" marL="1371600" rtl="0" algn="l">
              <a:lnSpc>
                <a:spcPct val="115000"/>
              </a:lnSpc>
              <a:spcBef>
                <a:spcPts val="0"/>
              </a:spcBef>
              <a:spcAft>
                <a:spcPts val="0"/>
              </a:spcAft>
              <a:buClr>
                <a:srgbClr val="434343"/>
              </a:buClr>
              <a:buSzPts val="1600"/>
              <a:buFont typeface="Barlow Condensed"/>
              <a:buChar char="○"/>
            </a:pPr>
            <a:r>
              <a:rPr b="1" lang="en" sz="1600">
                <a:solidFill>
                  <a:srgbClr val="434343"/>
                </a:solidFill>
                <a:latin typeface="Barlow Condensed"/>
                <a:ea typeface="Barlow Condensed"/>
                <a:cs typeface="Barlow Condensed"/>
                <a:sym typeface="Barlow Condensed"/>
              </a:rPr>
              <a:t> </a:t>
            </a:r>
            <a:r>
              <a:rPr lang="en" sz="1600">
                <a:solidFill>
                  <a:srgbClr val="434343"/>
                </a:solidFill>
                <a:latin typeface="Barlow Condensed"/>
                <a:ea typeface="Barlow Condensed"/>
                <a:cs typeface="Barlow Condensed"/>
                <a:sym typeface="Barlow Condensed"/>
              </a:rPr>
              <a:t>Malay (RM 7 - 20), Chinese (RM 20 - 30), Seafood (RM20 - 30) →  RM 304 Average per 4 days</a:t>
            </a:r>
            <a:endParaRPr sz="1600">
              <a:solidFill>
                <a:srgbClr val="434343"/>
              </a:solidFill>
              <a:latin typeface="Barlow Condensed"/>
              <a:ea typeface="Barlow Condensed"/>
              <a:cs typeface="Barlow Condensed"/>
              <a:sym typeface="Barlow Condensed"/>
            </a:endParaRPr>
          </a:p>
          <a:p>
            <a:pPr indent="-330200" lvl="0" marL="914400" rtl="0" algn="l">
              <a:lnSpc>
                <a:spcPct val="115000"/>
              </a:lnSpc>
              <a:spcBef>
                <a:spcPts val="0"/>
              </a:spcBef>
              <a:spcAft>
                <a:spcPts val="0"/>
              </a:spcAft>
              <a:buClr>
                <a:srgbClr val="434343"/>
              </a:buClr>
              <a:buSzPts val="1600"/>
              <a:buFont typeface="Barlow Condensed"/>
              <a:buChar char="➢"/>
            </a:pPr>
            <a:r>
              <a:rPr b="1" lang="en" sz="1600">
                <a:solidFill>
                  <a:srgbClr val="434343"/>
                </a:solidFill>
                <a:latin typeface="Barlow Condensed"/>
                <a:ea typeface="Barlow Condensed"/>
                <a:cs typeface="Barlow Condensed"/>
                <a:sym typeface="Barlow Condensed"/>
              </a:rPr>
              <a:t>Tourist Spot:</a:t>
            </a:r>
            <a:endParaRPr b="1" sz="1600">
              <a:solidFill>
                <a:srgbClr val="434343"/>
              </a:solidFill>
              <a:latin typeface="Barlow Condensed"/>
              <a:ea typeface="Barlow Condensed"/>
              <a:cs typeface="Barlow Condensed"/>
              <a:sym typeface="Barlow Condensed"/>
            </a:endParaRPr>
          </a:p>
          <a:p>
            <a:pPr indent="-330200" lvl="1" marL="1371600" rtl="0" algn="l">
              <a:lnSpc>
                <a:spcPct val="115000"/>
              </a:lnSpc>
              <a:spcBef>
                <a:spcPts val="0"/>
              </a:spcBef>
              <a:spcAft>
                <a:spcPts val="0"/>
              </a:spcAft>
              <a:buClr>
                <a:srgbClr val="434343"/>
              </a:buClr>
              <a:buSzPts val="1600"/>
              <a:buFont typeface="Barlow Condensed"/>
              <a:buChar char="○"/>
            </a:pPr>
            <a:r>
              <a:rPr b="1" lang="en" sz="1600">
                <a:solidFill>
                  <a:srgbClr val="434343"/>
                </a:solidFill>
                <a:latin typeface="Barlow Condensed"/>
                <a:ea typeface="Barlow Condensed"/>
                <a:cs typeface="Barlow Condensed"/>
                <a:sym typeface="Barlow Condensed"/>
              </a:rPr>
              <a:t> </a:t>
            </a:r>
            <a:r>
              <a:rPr lang="en" sz="1600">
                <a:solidFill>
                  <a:srgbClr val="434343"/>
                </a:solidFill>
                <a:latin typeface="Barlow Condensed"/>
                <a:ea typeface="Barlow Condensed"/>
                <a:cs typeface="Barlow Condensed"/>
                <a:sym typeface="Barlow Condensed"/>
              </a:rPr>
              <a:t>Paradise Park Farm (RM63), Petronas Twin Tower (RM 122), Garden of Nature (RM 121), Sunway Lagoon (RM 108) → RM 414</a:t>
            </a:r>
            <a:endParaRPr sz="1600">
              <a:solidFill>
                <a:srgbClr val="434343"/>
              </a:solidFill>
              <a:latin typeface="Barlow Condensed"/>
              <a:ea typeface="Barlow Condensed"/>
              <a:cs typeface="Barlow Condensed"/>
              <a:sym typeface="Barlow Condensed"/>
            </a:endParaRPr>
          </a:p>
          <a:p>
            <a:pPr indent="-330200" lvl="0" marL="914400" rtl="0" algn="l">
              <a:lnSpc>
                <a:spcPct val="115000"/>
              </a:lnSpc>
              <a:spcBef>
                <a:spcPts val="0"/>
              </a:spcBef>
              <a:spcAft>
                <a:spcPts val="0"/>
              </a:spcAft>
              <a:buClr>
                <a:srgbClr val="434343"/>
              </a:buClr>
              <a:buSzPts val="1600"/>
              <a:buFont typeface="Barlow Condensed"/>
              <a:buChar char="➢"/>
            </a:pPr>
            <a:r>
              <a:rPr b="1" lang="en" sz="1600">
                <a:solidFill>
                  <a:srgbClr val="434343"/>
                </a:solidFill>
                <a:latin typeface="Barlow Condensed"/>
                <a:ea typeface="Barlow Condensed"/>
                <a:cs typeface="Barlow Condensed"/>
                <a:sym typeface="Barlow Condensed"/>
              </a:rPr>
              <a:t>Transportation: </a:t>
            </a:r>
            <a:endParaRPr b="1" sz="1600">
              <a:solidFill>
                <a:srgbClr val="434343"/>
              </a:solidFill>
              <a:latin typeface="Barlow Condensed"/>
              <a:ea typeface="Barlow Condensed"/>
              <a:cs typeface="Barlow Condensed"/>
              <a:sym typeface="Barlow Condensed"/>
            </a:endParaRPr>
          </a:p>
          <a:p>
            <a:pPr indent="-330200" lvl="1" marL="1371600" rtl="0" algn="l">
              <a:lnSpc>
                <a:spcPct val="115000"/>
              </a:lnSpc>
              <a:spcBef>
                <a:spcPts val="0"/>
              </a:spcBef>
              <a:spcAft>
                <a:spcPts val="0"/>
              </a:spcAft>
              <a:buClr>
                <a:srgbClr val="434343"/>
              </a:buClr>
              <a:buSzPts val="1600"/>
              <a:buFont typeface="Barlow Condensed"/>
              <a:buChar char="○"/>
            </a:pPr>
            <a:r>
              <a:rPr lang="en" sz="1600">
                <a:solidFill>
                  <a:srgbClr val="434343"/>
                </a:solidFill>
                <a:latin typeface="Barlow Condensed"/>
                <a:ea typeface="Barlow Condensed"/>
                <a:cs typeface="Barlow Condensed"/>
                <a:sym typeface="Barlow Condensed"/>
              </a:rPr>
              <a:t>LRT (RM 5), RapidKL Bus (RM 6), Komuter (RM 6) → RM 68 per 4 days</a:t>
            </a:r>
            <a:endParaRPr sz="1600">
              <a:solidFill>
                <a:srgbClr val="434343"/>
              </a:solidFill>
              <a:latin typeface="Barlow Condensed"/>
              <a:ea typeface="Barlow Condensed"/>
              <a:cs typeface="Barlow Condensed"/>
              <a:sym typeface="Barlow Condense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0" name="Shape 320"/>
        <p:cNvGrpSpPr/>
        <p:nvPr/>
      </p:nvGrpSpPr>
      <p:grpSpPr>
        <a:xfrm>
          <a:off x="0" y="0"/>
          <a:ext cx="0" cy="0"/>
          <a:chOff x="0" y="0"/>
          <a:chExt cx="0" cy="0"/>
        </a:xfrm>
      </p:grpSpPr>
      <p:sp>
        <p:nvSpPr>
          <p:cNvPr id="321" name="Google Shape;321;p37"/>
          <p:cNvSpPr txBox="1"/>
          <p:nvPr>
            <p:ph type="title"/>
          </p:nvPr>
        </p:nvSpPr>
        <p:spPr>
          <a:xfrm>
            <a:off x="1638875" y="284575"/>
            <a:ext cx="6979500" cy="1099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latin typeface="Barlow Condensed"/>
                <a:ea typeface="Barlow Condensed"/>
                <a:cs typeface="Barlow Condensed"/>
                <a:sym typeface="Barlow Condensed"/>
              </a:rPr>
              <a:t>Genetic Algorithm</a:t>
            </a:r>
            <a:br>
              <a:rPr lang="en">
                <a:latin typeface="Barlow Condensed"/>
                <a:ea typeface="Barlow Condensed"/>
                <a:cs typeface="Barlow Condensed"/>
                <a:sym typeface="Barlow Condensed"/>
              </a:rPr>
            </a:br>
            <a:r>
              <a:rPr lang="en">
                <a:latin typeface="Barlow Condensed"/>
                <a:ea typeface="Barlow Condensed"/>
                <a:cs typeface="Barlow Condensed"/>
                <a:sym typeface="Barlow Condensed"/>
              </a:rPr>
              <a:t>Analysis and Conclusion</a:t>
            </a:r>
            <a:endParaRPr>
              <a:latin typeface="Barlow Condensed"/>
              <a:ea typeface="Barlow Condensed"/>
              <a:cs typeface="Barlow Condensed"/>
              <a:sym typeface="Barlow Condensed"/>
            </a:endParaRPr>
          </a:p>
        </p:txBody>
      </p:sp>
      <p:sp>
        <p:nvSpPr>
          <p:cNvPr id="322" name="Google Shape;322;p37"/>
          <p:cNvSpPr/>
          <p:nvPr/>
        </p:nvSpPr>
        <p:spPr>
          <a:xfrm>
            <a:off x="525638" y="284575"/>
            <a:ext cx="1001100" cy="1001100"/>
          </a:xfrm>
          <a:prstGeom prst="ellipse">
            <a:avLst/>
          </a:prstGeom>
          <a:solidFill>
            <a:srgbClr val="F3F3F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23" name="Google Shape;323;p37"/>
          <p:cNvPicPr preferRelativeResize="0"/>
          <p:nvPr/>
        </p:nvPicPr>
        <p:blipFill>
          <a:blip r:embed="rId3">
            <a:alphaModFix/>
          </a:blip>
          <a:stretch>
            <a:fillRect/>
          </a:stretch>
        </p:blipFill>
        <p:spPr>
          <a:xfrm>
            <a:off x="814850" y="573775"/>
            <a:ext cx="422700" cy="422700"/>
          </a:xfrm>
          <a:prstGeom prst="rect">
            <a:avLst/>
          </a:prstGeom>
          <a:noFill/>
          <a:ln>
            <a:noFill/>
          </a:ln>
        </p:spPr>
      </p:pic>
      <p:sp>
        <p:nvSpPr>
          <p:cNvPr id="324" name="Google Shape;324;p37"/>
          <p:cNvSpPr txBox="1"/>
          <p:nvPr>
            <p:ph idx="1" type="body"/>
          </p:nvPr>
        </p:nvSpPr>
        <p:spPr>
          <a:xfrm>
            <a:off x="471900" y="1919075"/>
            <a:ext cx="8307900" cy="287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434343"/>
                </a:solidFill>
                <a:latin typeface="Barlow Condensed"/>
                <a:ea typeface="Barlow Condensed"/>
                <a:cs typeface="Barlow Condensed"/>
                <a:sym typeface="Barlow Condensed"/>
              </a:rPr>
              <a:t>Conclusion</a:t>
            </a:r>
            <a:endParaRPr b="1" sz="2400">
              <a:solidFill>
                <a:srgbClr val="434343"/>
              </a:solidFill>
              <a:latin typeface="Barlow Condensed"/>
              <a:ea typeface="Barlow Condensed"/>
              <a:cs typeface="Barlow Condensed"/>
              <a:sym typeface="Barlow Condensed"/>
            </a:endParaRPr>
          </a:p>
          <a:p>
            <a:pPr indent="-381000" lvl="0" marL="914400" rtl="0" algn="l">
              <a:spcBef>
                <a:spcPts val="1600"/>
              </a:spcBef>
              <a:spcAft>
                <a:spcPts val="0"/>
              </a:spcAft>
              <a:buClr>
                <a:srgbClr val="434343"/>
              </a:buClr>
              <a:buSzPts val="2400"/>
              <a:buFont typeface="Barlow Condensed"/>
              <a:buChar char="➢"/>
            </a:pPr>
            <a:r>
              <a:rPr b="1" lang="en" sz="2400">
                <a:solidFill>
                  <a:srgbClr val="434343"/>
                </a:solidFill>
                <a:latin typeface="Barlow Condensed"/>
                <a:ea typeface="Barlow Condensed"/>
                <a:cs typeface="Barlow Condensed"/>
                <a:sym typeface="Barlow Condensed"/>
              </a:rPr>
              <a:t>Clear Convergence of Fitness Score &amp; Number of Options</a:t>
            </a:r>
            <a:endParaRPr b="1" sz="2400">
              <a:solidFill>
                <a:srgbClr val="434343"/>
              </a:solidFill>
              <a:latin typeface="Barlow Condensed"/>
              <a:ea typeface="Barlow Condensed"/>
              <a:cs typeface="Barlow Condensed"/>
              <a:sym typeface="Barlow Condensed"/>
            </a:endParaRPr>
          </a:p>
          <a:p>
            <a:pPr indent="-381000" lvl="0" marL="914400" rtl="0" algn="l">
              <a:spcBef>
                <a:spcPts val="0"/>
              </a:spcBef>
              <a:spcAft>
                <a:spcPts val="0"/>
              </a:spcAft>
              <a:buClr>
                <a:srgbClr val="434343"/>
              </a:buClr>
              <a:buSzPts val="2400"/>
              <a:buFont typeface="Barlow Condensed"/>
              <a:buChar char="➢"/>
            </a:pPr>
            <a:r>
              <a:rPr b="1" lang="en" sz="2400">
                <a:solidFill>
                  <a:srgbClr val="434343"/>
                </a:solidFill>
                <a:latin typeface="Barlow Condensed"/>
                <a:ea typeface="Barlow Condensed"/>
                <a:cs typeface="Barlow Condensed"/>
                <a:sym typeface="Barlow Condensed"/>
              </a:rPr>
              <a:t>Large Fluctuation on Average Total Budget in the Population</a:t>
            </a:r>
            <a:endParaRPr b="1" sz="2400">
              <a:solidFill>
                <a:srgbClr val="434343"/>
              </a:solidFill>
              <a:latin typeface="Barlow Condensed"/>
              <a:ea typeface="Barlow Condensed"/>
              <a:cs typeface="Barlow Condensed"/>
              <a:sym typeface="Barlow Condensed"/>
            </a:endParaRPr>
          </a:p>
          <a:p>
            <a:pPr indent="0" lvl="0" marL="0" rtl="0" algn="l">
              <a:spcBef>
                <a:spcPts val="1600"/>
              </a:spcBef>
              <a:spcAft>
                <a:spcPts val="0"/>
              </a:spcAft>
              <a:buNone/>
            </a:pPr>
            <a:r>
              <a:rPr lang="en" sz="2400">
                <a:solidFill>
                  <a:srgbClr val="434343"/>
                </a:solidFill>
                <a:latin typeface="Barlow Condensed"/>
                <a:ea typeface="Barlow Condensed"/>
                <a:cs typeface="Barlow Condensed"/>
                <a:sym typeface="Barlow Condensed"/>
              </a:rPr>
              <a:t>Improvements:</a:t>
            </a:r>
            <a:endParaRPr sz="2400">
              <a:solidFill>
                <a:srgbClr val="434343"/>
              </a:solidFill>
              <a:latin typeface="Barlow Condensed"/>
              <a:ea typeface="Barlow Condensed"/>
              <a:cs typeface="Barlow Condensed"/>
              <a:sym typeface="Barlow Condensed"/>
            </a:endParaRPr>
          </a:p>
          <a:p>
            <a:pPr indent="-381000" lvl="0" marL="914400" rtl="0" algn="l">
              <a:spcBef>
                <a:spcPts val="1600"/>
              </a:spcBef>
              <a:spcAft>
                <a:spcPts val="0"/>
              </a:spcAft>
              <a:buClr>
                <a:srgbClr val="434343"/>
              </a:buClr>
              <a:buSzPts val="2400"/>
              <a:buFont typeface="Barlow Condensed"/>
              <a:buChar char="➢"/>
            </a:pPr>
            <a:r>
              <a:rPr b="1" lang="en" sz="2400">
                <a:solidFill>
                  <a:srgbClr val="434343"/>
                </a:solidFill>
                <a:latin typeface="Barlow Condensed"/>
                <a:ea typeface="Barlow Condensed"/>
                <a:cs typeface="Barlow Condensed"/>
                <a:sym typeface="Barlow Condensed"/>
              </a:rPr>
              <a:t>Larger Data for Larger Choices</a:t>
            </a:r>
            <a:endParaRPr sz="2400">
              <a:solidFill>
                <a:srgbClr val="434343"/>
              </a:solidFill>
              <a:latin typeface="Barlow Condensed"/>
              <a:ea typeface="Barlow Condensed"/>
              <a:cs typeface="Barlow Condensed"/>
              <a:sym typeface="Barlow Condensed"/>
            </a:endParaRPr>
          </a:p>
          <a:p>
            <a:pPr indent="0" lvl="0" marL="914400" rtl="0" algn="l">
              <a:spcBef>
                <a:spcPts val="1600"/>
              </a:spcBef>
              <a:spcAft>
                <a:spcPts val="1600"/>
              </a:spcAft>
              <a:buNone/>
            </a:pPr>
            <a:r>
              <a:t/>
            </a:r>
            <a:endParaRPr b="1" sz="2400">
              <a:solidFill>
                <a:srgbClr val="434343"/>
              </a:solidFill>
              <a:latin typeface="Barlow Condensed"/>
              <a:ea typeface="Barlow Condensed"/>
              <a:cs typeface="Barlow Condensed"/>
              <a:sym typeface="Barlow Condense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8" name="Shape 328"/>
        <p:cNvGrpSpPr/>
        <p:nvPr/>
      </p:nvGrpSpPr>
      <p:grpSpPr>
        <a:xfrm>
          <a:off x="0" y="0"/>
          <a:ext cx="0" cy="0"/>
          <a:chOff x="0" y="0"/>
          <a:chExt cx="0" cy="0"/>
        </a:xfrm>
      </p:grpSpPr>
      <p:sp>
        <p:nvSpPr>
          <p:cNvPr id="329" name="Google Shape;329;p38"/>
          <p:cNvSpPr txBox="1"/>
          <p:nvPr>
            <p:ph idx="1" type="body"/>
          </p:nvPr>
        </p:nvSpPr>
        <p:spPr>
          <a:xfrm>
            <a:off x="471900" y="2079050"/>
            <a:ext cx="8307900" cy="2640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b="1" sz="2400">
              <a:solidFill>
                <a:srgbClr val="434343"/>
              </a:solidFill>
              <a:latin typeface="Barlow Condensed"/>
              <a:ea typeface="Barlow Condensed"/>
              <a:cs typeface="Barlow Condensed"/>
              <a:sym typeface="Barlow Condensed"/>
            </a:endParaRPr>
          </a:p>
          <a:p>
            <a:pPr indent="0" lvl="0" marL="0" rtl="0" algn="l">
              <a:spcBef>
                <a:spcPts val="1600"/>
              </a:spcBef>
              <a:spcAft>
                <a:spcPts val="0"/>
              </a:spcAft>
              <a:buNone/>
            </a:pPr>
            <a:r>
              <a:t/>
            </a:r>
            <a:endParaRPr b="1" sz="2400">
              <a:solidFill>
                <a:srgbClr val="434343"/>
              </a:solidFill>
              <a:latin typeface="Barlow Condensed"/>
              <a:ea typeface="Barlow Condensed"/>
              <a:cs typeface="Barlow Condensed"/>
              <a:sym typeface="Barlow Condensed"/>
            </a:endParaRPr>
          </a:p>
          <a:p>
            <a:pPr indent="0" lvl="0" marL="0" rtl="0" algn="ctr">
              <a:spcBef>
                <a:spcPts val="1600"/>
              </a:spcBef>
              <a:spcAft>
                <a:spcPts val="0"/>
              </a:spcAft>
              <a:buNone/>
            </a:pPr>
            <a:r>
              <a:rPr b="1" lang="en" sz="2400">
                <a:solidFill>
                  <a:srgbClr val="434343"/>
                </a:solidFill>
                <a:latin typeface="Barlow Condensed"/>
                <a:ea typeface="Barlow Condensed"/>
                <a:cs typeface="Barlow Condensed"/>
                <a:sym typeface="Barlow Condensed"/>
              </a:rPr>
              <a:t>THE END</a:t>
            </a:r>
            <a:endParaRPr b="1" sz="2400">
              <a:solidFill>
                <a:srgbClr val="434343"/>
              </a:solidFill>
              <a:latin typeface="Barlow Condensed"/>
              <a:ea typeface="Barlow Condensed"/>
              <a:cs typeface="Barlow Condensed"/>
              <a:sym typeface="Barlow Condensed"/>
            </a:endParaRPr>
          </a:p>
          <a:p>
            <a:pPr indent="0" lvl="0" marL="0" rtl="0" algn="l">
              <a:spcBef>
                <a:spcPts val="1600"/>
              </a:spcBef>
              <a:spcAft>
                <a:spcPts val="0"/>
              </a:spcAft>
              <a:buNone/>
            </a:pPr>
            <a:r>
              <a:t/>
            </a:r>
            <a:endParaRPr sz="2400">
              <a:solidFill>
                <a:srgbClr val="434343"/>
              </a:solidFill>
              <a:latin typeface="Barlow Condensed"/>
              <a:ea typeface="Barlow Condensed"/>
              <a:cs typeface="Barlow Condensed"/>
              <a:sym typeface="Barlow Condensed"/>
            </a:endParaRPr>
          </a:p>
          <a:p>
            <a:pPr indent="0" lvl="0" marL="914400" rtl="0" algn="l">
              <a:spcBef>
                <a:spcPts val="1600"/>
              </a:spcBef>
              <a:spcAft>
                <a:spcPts val="1600"/>
              </a:spcAft>
              <a:buNone/>
            </a:pPr>
            <a:r>
              <a:t/>
            </a:r>
            <a:endParaRPr b="1" sz="2400">
              <a:solidFill>
                <a:srgbClr val="434343"/>
              </a:solidFill>
              <a:latin typeface="Barlow Condensed"/>
              <a:ea typeface="Barlow Condensed"/>
              <a:cs typeface="Barlow Condensed"/>
              <a:sym typeface="Barlow Condense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latin typeface="Barlow Condensed"/>
                <a:ea typeface="Barlow Condensed"/>
                <a:cs typeface="Barlow Condensed"/>
                <a:sym typeface="Barlow Condensed"/>
              </a:rPr>
              <a:t>Applications of AI: List of Industries</a:t>
            </a:r>
            <a:endParaRPr>
              <a:latin typeface="Barlow Condensed"/>
              <a:ea typeface="Barlow Condensed"/>
              <a:cs typeface="Barlow Condensed"/>
              <a:sym typeface="Barlow Condensed"/>
            </a:endParaRPr>
          </a:p>
        </p:txBody>
      </p:sp>
      <p:sp>
        <p:nvSpPr>
          <p:cNvPr id="85" name="Google Shape;85;p15"/>
          <p:cNvSpPr/>
          <p:nvPr/>
        </p:nvSpPr>
        <p:spPr>
          <a:xfrm rot="8137992">
            <a:off x="1491497" y="2274422"/>
            <a:ext cx="1036540" cy="1045664"/>
          </a:xfrm>
          <a:prstGeom prst="teardrop">
            <a:avLst>
              <a:gd fmla="val 10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5"/>
          <p:cNvSpPr/>
          <p:nvPr/>
        </p:nvSpPr>
        <p:spPr>
          <a:xfrm rot="8137992">
            <a:off x="2730643" y="2274422"/>
            <a:ext cx="1036540" cy="1045664"/>
          </a:xfrm>
          <a:prstGeom prst="teardrop">
            <a:avLst>
              <a:gd fmla="val 100000" name="adj"/>
            </a:avLst>
          </a:pr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5"/>
          <p:cNvSpPr/>
          <p:nvPr/>
        </p:nvSpPr>
        <p:spPr>
          <a:xfrm rot="8137992">
            <a:off x="4011185" y="2274422"/>
            <a:ext cx="1036540" cy="1045664"/>
          </a:xfrm>
          <a:prstGeom prst="teardrop">
            <a:avLst>
              <a:gd fmla="val 100000" name="adj"/>
            </a:avLst>
          </a:prstGeom>
          <a:solidFill>
            <a:srgbClr val="A4C2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5"/>
          <p:cNvSpPr/>
          <p:nvPr/>
        </p:nvSpPr>
        <p:spPr>
          <a:xfrm rot="8137992">
            <a:off x="5223245" y="2274422"/>
            <a:ext cx="1036540" cy="1045664"/>
          </a:xfrm>
          <a:prstGeom prst="teardrop">
            <a:avLst>
              <a:gd fmla="val 10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5"/>
          <p:cNvSpPr/>
          <p:nvPr/>
        </p:nvSpPr>
        <p:spPr>
          <a:xfrm>
            <a:off x="1648609" y="2443951"/>
            <a:ext cx="722700" cy="706500"/>
          </a:xfrm>
          <a:prstGeom prst="ellipse">
            <a:avLst/>
          </a:prstGeom>
          <a:solidFill>
            <a:srgbClr val="F3F3F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5"/>
          <p:cNvSpPr/>
          <p:nvPr/>
        </p:nvSpPr>
        <p:spPr>
          <a:xfrm>
            <a:off x="2887755" y="2443951"/>
            <a:ext cx="722700" cy="706500"/>
          </a:xfrm>
          <a:prstGeom prst="ellipse">
            <a:avLst/>
          </a:prstGeom>
          <a:solidFill>
            <a:srgbClr val="F3F3F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5"/>
          <p:cNvSpPr/>
          <p:nvPr/>
        </p:nvSpPr>
        <p:spPr>
          <a:xfrm>
            <a:off x="4168297" y="2443951"/>
            <a:ext cx="722700" cy="706500"/>
          </a:xfrm>
          <a:prstGeom prst="ellipse">
            <a:avLst/>
          </a:prstGeom>
          <a:solidFill>
            <a:srgbClr val="F3F3F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5"/>
          <p:cNvSpPr/>
          <p:nvPr/>
        </p:nvSpPr>
        <p:spPr>
          <a:xfrm>
            <a:off x="5380357" y="2443951"/>
            <a:ext cx="722700" cy="706500"/>
          </a:xfrm>
          <a:prstGeom prst="ellipse">
            <a:avLst/>
          </a:prstGeom>
          <a:solidFill>
            <a:srgbClr val="F3F3F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93" name="Google Shape;93;p15"/>
          <p:cNvPicPr preferRelativeResize="0"/>
          <p:nvPr/>
        </p:nvPicPr>
        <p:blipFill>
          <a:blip r:embed="rId3">
            <a:alphaModFix/>
          </a:blip>
          <a:stretch>
            <a:fillRect/>
          </a:stretch>
        </p:blipFill>
        <p:spPr>
          <a:xfrm>
            <a:off x="1808354" y="2600193"/>
            <a:ext cx="403112" cy="394272"/>
          </a:xfrm>
          <a:prstGeom prst="rect">
            <a:avLst/>
          </a:prstGeom>
          <a:noFill/>
          <a:ln>
            <a:noFill/>
          </a:ln>
        </p:spPr>
      </p:pic>
      <p:pic>
        <p:nvPicPr>
          <p:cNvPr id="94" name="Google Shape;94;p15"/>
          <p:cNvPicPr preferRelativeResize="0"/>
          <p:nvPr/>
        </p:nvPicPr>
        <p:blipFill>
          <a:blip r:embed="rId4">
            <a:alphaModFix/>
          </a:blip>
          <a:stretch>
            <a:fillRect/>
          </a:stretch>
        </p:blipFill>
        <p:spPr>
          <a:xfrm>
            <a:off x="3080207" y="2611956"/>
            <a:ext cx="354543" cy="346787"/>
          </a:xfrm>
          <a:prstGeom prst="rect">
            <a:avLst/>
          </a:prstGeom>
          <a:noFill/>
          <a:ln>
            <a:noFill/>
          </a:ln>
        </p:spPr>
      </p:pic>
      <p:pic>
        <p:nvPicPr>
          <p:cNvPr id="95" name="Google Shape;95;p15"/>
          <p:cNvPicPr preferRelativeResize="0"/>
          <p:nvPr/>
        </p:nvPicPr>
        <p:blipFill>
          <a:blip r:embed="rId5">
            <a:alphaModFix/>
          </a:blip>
          <a:stretch>
            <a:fillRect/>
          </a:stretch>
        </p:blipFill>
        <p:spPr>
          <a:xfrm>
            <a:off x="4340051" y="2611930"/>
            <a:ext cx="379104" cy="370789"/>
          </a:xfrm>
          <a:prstGeom prst="rect">
            <a:avLst/>
          </a:prstGeom>
          <a:noFill/>
          <a:ln>
            <a:noFill/>
          </a:ln>
        </p:spPr>
      </p:pic>
      <p:pic>
        <p:nvPicPr>
          <p:cNvPr id="96" name="Google Shape;96;p15"/>
          <p:cNvPicPr preferRelativeResize="0"/>
          <p:nvPr/>
        </p:nvPicPr>
        <p:blipFill>
          <a:blip r:embed="rId6">
            <a:alphaModFix/>
          </a:blip>
          <a:stretch>
            <a:fillRect/>
          </a:stretch>
        </p:blipFill>
        <p:spPr>
          <a:xfrm>
            <a:off x="5552112" y="2611948"/>
            <a:ext cx="379095" cy="370780"/>
          </a:xfrm>
          <a:prstGeom prst="rect">
            <a:avLst/>
          </a:prstGeom>
          <a:noFill/>
          <a:ln>
            <a:noFill/>
          </a:ln>
        </p:spPr>
      </p:pic>
      <p:sp>
        <p:nvSpPr>
          <p:cNvPr id="97" name="Google Shape;97;p15"/>
          <p:cNvSpPr txBox="1"/>
          <p:nvPr/>
        </p:nvSpPr>
        <p:spPr>
          <a:xfrm>
            <a:off x="1514578" y="3602853"/>
            <a:ext cx="990600" cy="371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latin typeface="Barlow Condensed"/>
                <a:ea typeface="Barlow Condensed"/>
                <a:cs typeface="Barlow Condensed"/>
                <a:sym typeface="Barlow Condensed"/>
              </a:rPr>
              <a:t>Finance Industry</a:t>
            </a:r>
            <a:endParaRPr b="1" sz="1800">
              <a:latin typeface="Barlow Condensed"/>
              <a:ea typeface="Barlow Condensed"/>
              <a:cs typeface="Barlow Condensed"/>
              <a:sym typeface="Barlow Condensed"/>
            </a:endParaRPr>
          </a:p>
        </p:txBody>
      </p:sp>
      <p:sp>
        <p:nvSpPr>
          <p:cNvPr id="98" name="Google Shape;98;p15"/>
          <p:cNvSpPr txBox="1"/>
          <p:nvPr/>
        </p:nvSpPr>
        <p:spPr>
          <a:xfrm>
            <a:off x="2753715" y="3602853"/>
            <a:ext cx="990600" cy="371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latin typeface="Barlow Condensed"/>
                <a:ea typeface="Barlow Condensed"/>
                <a:cs typeface="Barlow Condensed"/>
                <a:sym typeface="Barlow Condensed"/>
              </a:rPr>
              <a:t>Health</a:t>
            </a:r>
            <a:br>
              <a:rPr b="1" lang="en" sz="1800">
                <a:latin typeface="Barlow Condensed"/>
                <a:ea typeface="Barlow Condensed"/>
                <a:cs typeface="Barlow Condensed"/>
                <a:sym typeface="Barlow Condensed"/>
              </a:rPr>
            </a:br>
            <a:r>
              <a:rPr b="1" lang="en" sz="1800">
                <a:latin typeface="Barlow Condensed"/>
                <a:ea typeface="Barlow Condensed"/>
                <a:cs typeface="Barlow Condensed"/>
                <a:sym typeface="Barlow Condensed"/>
              </a:rPr>
              <a:t>Industry</a:t>
            </a:r>
            <a:endParaRPr b="1" sz="1800">
              <a:latin typeface="Barlow Condensed"/>
              <a:ea typeface="Barlow Condensed"/>
              <a:cs typeface="Barlow Condensed"/>
              <a:sym typeface="Barlow Condensed"/>
            </a:endParaRPr>
          </a:p>
        </p:txBody>
      </p:sp>
      <p:sp>
        <p:nvSpPr>
          <p:cNvPr id="99" name="Google Shape;99;p15"/>
          <p:cNvSpPr txBox="1"/>
          <p:nvPr/>
        </p:nvSpPr>
        <p:spPr>
          <a:xfrm>
            <a:off x="4034257" y="3602853"/>
            <a:ext cx="990600" cy="371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latin typeface="Barlow Condensed"/>
                <a:ea typeface="Barlow Condensed"/>
                <a:cs typeface="Barlow Condensed"/>
                <a:sym typeface="Barlow Condensed"/>
              </a:rPr>
              <a:t>Visual</a:t>
            </a:r>
            <a:br>
              <a:rPr b="1" lang="en" sz="1800">
                <a:latin typeface="Barlow Condensed"/>
                <a:ea typeface="Barlow Condensed"/>
                <a:cs typeface="Barlow Condensed"/>
                <a:sym typeface="Barlow Condensed"/>
              </a:rPr>
            </a:br>
            <a:r>
              <a:rPr b="1" lang="en" sz="1800">
                <a:latin typeface="Barlow Condensed"/>
                <a:ea typeface="Barlow Condensed"/>
                <a:cs typeface="Barlow Condensed"/>
                <a:sym typeface="Barlow Condensed"/>
              </a:rPr>
              <a:t>Industry</a:t>
            </a:r>
            <a:endParaRPr b="1" sz="1800">
              <a:latin typeface="Barlow Condensed"/>
              <a:ea typeface="Barlow Condensed"/>
              <a:cs typeface="Barlow Condensed"/>
              <a:sym typeface="Barlow Condensed"/>
            </a:endParaRPr>
          </a:p>
        </p:txBody>
      </p:sp>
      <p:sp>
        <p:nvSpPr>
          <p:cNvPr id="100" name="Google Shape;100;p15"/>
          <p:cNvSpPr txBox="1"/>
          <p:nvPr/>
        </p:nvSpPr>
        <p:spPr>
          <a:xfrm>
            <a:off x="5246318" y="3602853"/>
            <a:ext cx="990600" cy="371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latin typeface="Barlow Condensed"/>
                <a:ea typeface="Barlow Condensed"/>
                <a:cs typeface="Barlow Condensed"/>
                <a:sym typeface="Barlow Condensed"/>
              </a:rPr>
              <a:t>Military</a:t>
            </a:r>
            <a:br>
              <a:rPr b="1" lang="en" sz="1800">
                <a:latin typeface="Barlow Condensed"/>
                <a:ea typeface="Barlow Condensed"/>
                <a:cs typeface="Barlow Condensed"/>
                <a:sym typeface="Barlow Condensed"/>
              </a:rPr>
            </a:br>
            <a:endParaRPr b="1" sz="1800">
              <a:latin typeface="Barlow Condensed"/>
              <a:ea typeface="Barlow Condensed"/>
              <a:cs typeface="Barlow Condensed"/>
              <a:sym typeface="Barlow Condensed"/>
            </a:endParaRPr>
          </a:p>
        </p:txBody>
      </p:sp>
      <p:sp>
        <p:nvSpPr>
          <p:cNvPr id="101" name="Google Shape;101;p15"/>
          <p:cNvSpPr/>
          <p:nvPr/>
        </p:nvSpPr>
        <p:spPr>
          <a:xfrm rot="8137992">
            <a:off x="6435305" y="2285894"/>
            <a:ext cx="1036540" cy="1045664"/>
          </a:xfrm>
          <a:prstGeom prst="teardrop">
            <a:avLst>
              <a:gd fmla="val 10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5"/>
          <p:cNvSpPr/>
          <p:nvPr/>
        </p:nvSpPr>
        <p:spPr>
          <a:xfrm>
            <a:off x="6592418" y="2455423"/>
            <a:ext cx="722700" cy="706500"/>
          </a:xfrm>
          <a:prstGeom prst="ellipse">
            <a:avLst/>
          </a:prstGeom>
          <a:solidFill>
            <a:srgbClr val="F3F3F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5"/>
          <p:cNvSpPr txBox="1"/>
          <p:nvPr/>
        </p:nvSpPr>
        <p:spPr>
          <a:xfrm>
            <a:off x="6209173" y="3602850"/>
            <a:ext cx="1488600" cy="706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latin typeface="Barlow Condensed"/>
                <a:ea typeface="Barlow Condensed"/>
                <a:cs typeface="Barlow Condensed"/>
                <a:sym typeface="Barlow Condensed"/>
              </a:rPr>
              <a:t>Computational Intelligence and Games</a:t>
            </a:r>
            <a:endParaRPr b="1" sz="1800">
              <a:latin typeface="Barlow Condensed"/>
              <a:ea typeface="Barlow Condensed"/>
              <a:cs typeface="Barlow Condensed"/>
              <a:sym typeface="Barlow Condensed"/>
            </a:endParaRPr>
          </a:p>
          <a:p>
            <a:pPr indent="0" lvl="0" marL="0" rtl="0" algn="ctr">
              <a:spcBef>
                <a:spcPts val="0"/>
              </a:spcBef>
              <a:spcAft>
                <a:spcPts val="0"/>
              </a:spcAft>
              <a:buNone/>
            </a:pPr>
            <a:br>
              <a:rPr b="1" lang="en" sz="1800">
                <a:latin typeface="Barlow Condensed"/>
                <a:ea typeface="Barlow Condensed"/>
                <a:cs typeface="Barlow Condensed"/>
                <a:sym typeface="Barlow Condensed"/>
              </a:rPr>
            </a:br>
            <a:endParaRPr b="1" sz="1800">
              <a:latin typeface="Barlow Condensed"/>
              <a:ea typeface="Barlow Condensed"/>
              <a:cs typeface="Barlow Condensed"/>
              <a:sym typeface="Barlow Condensed"/>
            </a:endParaRPr>
          </a:p>
        </p:txBody>
      </p:sp>
      <p:pic>
        <p:nvPicPr>
          <p:cNvPr id="104" name="Google Shape;104;p15"/>
          <p:cNvPicPr preferRelativeResize="0"/>
          <p:nvPr/>
        </p:nvPicPr>
        <p:blipFill>
          <a:blip r:embed="rId7">
            <a:alphaModFix/>
          </a:blip>
          <a:stretch>
            <a:fillRect/>
          </a:stretch>
        </p:blipFill>
        <p:spPr>
          <a:xfrm>
            <a:off x="6763926" y="2612164"/>
            <a:ext cx="379091" cy="39307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16"/>
          <p:cNvSpPr txBox="1"/>
          <p:nvPr>
            <p:ph type="title"/>
          </p:nvPr>
        </p:nvSpPr>
        <p:spPr>
          <a:xfrm>
            <a:off x="1638875" y="284575"/>
            <a:ext cx="6979500" cy="1099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latin typeface="Barlow Condensed"/>
                <a:ea typeface="Barlow Condensed"/>
                <a:cs typeface="Barlow Condensed"/>
                <a:sym typeface="Barlow Condensed"/>
              </a:rPr>
              <a:t>Applications of AI: </a:t>
            </a:r>
            <a:br>
              <a:rPr lang="en">
                <a:latin typeface="Barlow Condensed"/>
                <a:ea typeface="Barlow Condensed"/>
                <a:cs typeface="Barlow Condensed"/>
                <a:sym typeface="Barlow Condensed"/>
              </a:rPr>
            </a:br>
            <a:r>
              <a:rPr lang="en">
                <a:latin typeface="Barlow Condensed"/>
                <a:ea typeface="Barlow Condensed"/>
                <a:cs typeface="Barlow Condensed"/>
                <a:sym typeface="Barlow Condensed"/>
              </a:rPr>
              <a:t>Finance Industry</a:t>
            </a:r>
            <a:endParaRPr>
              <a:latin typeface="Barlow Condensed"/>
              <a:ea typeface="Barlow Condensed"/>
              <a:cs typeface="Barlow Condensed"/>
              <a:sym typeface="Barlow Condensed"/>
            </a:endParaRPr>
          </a:p>
        </p:txBody>
      </p:sp>
      <p:sp>
        <p:nvSpPr>
          <p:cNvPr id="110" name="Google Shape;110;p16"/>
          <p:cNvSpPr/>
          <p:nvPr/>
        </p:nvSpPr>
        <p:spPr>
          <a:xfrm>
            <a:off x="525638" y="284575"/>
            <a:ext cx="1001100" cy="1001100"/>
          </a:xfrm>
          <a:prstGeom prst="ellipse">
            <a:avLst/>
          </a:prstGeom>
          <a:solidFill>
            <a:srgbClr val="F3F3F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11" name="Google Shape;111;p16"/>
          <p:cNvPicPr preferRelativeResize="0"/>
          <p:nvPr/>
        </p:nvPicPr>
        <p:blipFill>
          <a:blip r:embed="rId3">
            <a:alphaModFix/>
          </a:blip>
          <a:stretch>
            <a:fillRect/>
          </a:stretch>
        </p:blipFill>
        <p:spPr>
          <a:xfrm>
            <a:off x="746950" y="505888"/>
            <a:ext cx="558476" cy="558476"/>
          </a:xfrm>
          <a:prstGeom prst="rect">
            <a:avLst/>
          </a:prstGeom>
          <a:noFill/>
          <a:ln>
            <a:noFill/>
          </a:ln>
        </p:spPr>
      </p:pic>
      <p:sp>
        <p:nvSpPr>
          <p:cNvPr id="112" name="Google Shape;112;p16"/>
          <p:cNvSpPr txBox="1"/>
          <p:nvPr/>
        </p:nvSpPr>
        <p:spPr>
          <a:xfrm>
            <a:off x="1283675" y="2521300"/>
            <a:ext cx="7689900" cy="80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rgbClr val="434343"/>
                </a:solidFill>
                <a:latin typeface="Barlow Condensed"/>
                <a:ea typeface="Barlow Condensed"/>
                <a:cs typeface="Barlow Condensed"/>
                <a:sym typeface="Barlow Condensed"/>
              </a:rPr>
              <a:t>Problem</a:t>
            </a:r>
            <a:br>
              <a:rPr b="1" lang="en" sz="1800">
                <a:solidFill>
                  <a:srgbClr val="434343"/>
                </a:solidFill>
                <a:latin typeface="Barlow Condensed"/>
                <a:ea typeface="Barlow Condensed"/>
                <a:cs typeface="Barlow Condensed"/>
                <a:sym typeface="Barlow Condensed"/>
              </a:rPr>
            </a:br>
            <a:r>
              <a:rPr lang="en" sz="1800">
                <a:solidFill>
                  <a:srgbClr val="434343"/>
                </a:solidFill>
                <a:latin typeface="Barlow Condensed"/>
                <a:ea typeface="Barlow Condensed"/>
                <a:cs typeface="Barlow Condensed"/>
                <a:sym typeface="Barlow Condensed"/>
              </a:rPr>
              <a:t>Forecasting oil-price volatility</a:t>
            </a:r>
            <a:endParaRPr sz="1800">
              <a:solidFill>
                <a:srgbClr val="434343"/>
              </a:solidFill>
              <a:latin typeface="Barlow Condensed"/>
              <a:ea typeface="Barlow Condensed"/>
              <a:cs typeface="Barlow Condensed"/>
              <a:sym typeface="Barlow Condensed"/>
            </a:endParaRPr>
          </a:p>
        </p:txBody>
      </p:sp>
      <p:sp>
        <p:nvSpPr>
          <p:cNvPr id="113" name="Google Shape;113;p16"/>
          <p:cNvSpPr txBox="1"/>
          <p:nvPr/>
        </p:nvSpPr>
        <p:spPr>
          <a:xfrm>
            <a:off x="1262375" y="3463425"/>
            <a:ext cx="7169100" cy="145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rgbClr val="434343"/>
                </a:solidFill>
                <a:latin typeface="Barlow Condensed"/>
                <a:ea typeface="Barlow Condensed"/>
                <a:cs typeface="Barlow Condensed"/>
                <a:sym typeface="Barlow Condensed"/>
              </a:rPr>
              <a:t>Technique Used</a:t>
            </a:r>
            <a:br>
              <a:rPr b="1" lang="en" sz="1800">
                <a:solidFill>
                  <a:srgbClr val="434343"/>
                </a:solidFill>
                <a:latin typeface="Barlow Condensed"/>
                <a:ea typeface="Barlow Condensed"/>
                <a:cs typeface="Barlow Condensed"/>
                <a:sym typeface="Barlow Condensed"/>
              </a:rPr>
            </a:br>
            <a:r>
              <a:rPr lang="en" sz="1800">
                <a:solidFill>
                  <a:srgbClr val="434343"/>
                </a:solidFill>
                <a:latin typeface="Barlow Condensed"/>
                <a:ea typeface="Barlow Condensed"/>
                <a:cs typeface="Barlow Condensed"/>
                <a:sym typeface="Barlow Condensed"/>
              </a:rPr>
              <a:t>GANNATS model</a:t>
            </a:r>
            <a:r>
              <a:rPr i="1" lang="en" sz="1800">
                <a:solidFill>
                  <a:srgbClr val="434343"/>
                </a:solidFill>
                <a:latin typeface="Barlow Condensed"/>
                <a:ea typeface="Barlow Condensed"/>
                <a:cs typeface="Barlow Condensed"/>
                <a:sym typeface="Barlow Condensed"/>
              </a:rPr>
              <a:t> </a:t>
            </a:r>
            <a:endParaRPr i="1" sz="1800">
              <a:solidFill>
                <a:srgbClr val="434343"/>
              </a:solidFill>
              <a:latin typeface="Barlow Condensed"/>
              <a:ea typeface="Barlow Condensed"/>
              <a:cs typeface="Barlow Condensed"/>
              <a:sym typeface="Barlow Condensed"/>
            </a:endParaRPr>
          </a:p>
          <a:p>
            <a:pPr indent="-342900" lvl="0" marL="457200" rtl="0" algn="l">
              <a:spcBef>
                <a:spcPts val="0"/>
              </a:spcBef>
              <a:spcAft>
                <a:spcPts val="0"/>
              </a:spcAft>
              <a:buClr>
                <a:srgbClr val="434343"/>
              </a:buClr>
              <a:buSzPts val="1800"/>
              <a:buFont typeface="Barlow Condensed"/>
              <a:buChar char="➢"/>
            </a:pPr>
            <a:r>
              <a:rPr lang="en" sz="1800">
                <a:solidFill>
                  <a:srgbClr val="434343"/>
                </a:solidFill>
                <a:latin typeface="Barlow Condensed"/>
                <a:ea typeface="Barlow Condensed"/>
                <a:cs typeface="Barlow Condensed"/>
                <a:sym typeface="Barlow Condensed"/>
              </a:rPr>
              <a:t>A combination of genetic algorithm, artificial neural network, and data mining time-series model</a:t>
            </a:r>
            <a:endParaRPr sz="1800">
              <a:solidFill>
                <a:srgbClr val="434343"/>
              </a:solidFill>
              <a:latin typeface="Barlow Condensed"/>
              <a:ea typeface="Barlow Condensed"/>
              <a:cs typeface="Barlow Condensed"/>
              <a:sym typeface="Barlow Condensed"/>
            </a:endParaRPr>
          </a:p>
          <a:p>
            <a:pPr indent="-342900" lvl="0" marL="457200" rtl="0" algn="l">
              <a:spcBef>
                <a:spcPts val="0"/>
              </a:spcBef>
              <a:spcAft>
                <a:spcPts val="0"/>
              </a:spcAft>
              <a:buClr>
                <a:srgbClr val="434343"/>
              </a:buClr>
              <a:buSzPts val="1800"/>
              <a:buFont typeface="Barlow Condensed"/>
              <a:buChar char="➢"/>
            </a:pPr>
            <a:r>
              <a:rPr lang="en" sz="1800">
                <a:solidFill>
                  <a:srgbClr val="434343"/>
                </a:solidFill>
                <a:latin typeface="Barlow Condensed"/>
                <a:ea typeface="Barlow Condensed"/>
                <a:cs typeface="Barlow Condensed"/>
                <a:sym typeface="Barlow Condensed"/>
              </a:rPr>
              <a:t>Overall model prediction accuracy of 84% (training, validation, test)</a:t>
            </a:r>
            <a:endParaRPr sz="1800">
              <a:solidFill>
                <a:srgbClr val="434343"/>
              </a:solidFill>
              <a:latin typeface="Barlow Condensed"/>
              <a:ea typeface="Barlow Condensed"/>
              <a:cs typeface="Barlow Condensed"/>
              <a:sym typeface="Barlow Condensed"/>
            </a:endParaRPr>
          </a:p>
        </p:txBody>
      </p:sp>
      <p:sp>
        <p:nvSpPr>
          <p:cNvPr id="114" name="Google Shape;114;p16"/>
          <p:cNvSpPr txBox="1"/>
          <p:nvPr/>
        </p:nvSpPr>
        <p:spPr>
          <a:xfrm>
            <a:off x="1262375" y="1775975"/>
            <a:ext cx="7486800" cy="53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rgbClr val="434343"/>
                </a:solidFill>
                <a:latin typeface="Barlow Condensed"/>
                <a:ea typeface="Barlow Condensed"/>
                <a:cs typeface="Barlow Condensed"/>
                <a:sym typeface="Barlow Condensed"/>
              </a:rPr>
              <a:t>Authors</a:t>
            </a:r>
            <a:endParaRPr b="1" sz="1800">
              <a:solidFill>
                <a:srgbClr val="434343"/>
              </a:solidFill>
              <a:latin typeface="Barlow Condensed"/>
              <a:ea typeface="Barlow Condensed"/>
              <a:cs typeface="Barlow Condensed"/>
              <a:sym typeface="Barlow Condensed"/>
            </a:endParaRPr>
          </a:p>
          <a:p>
            <a:pPr indent="0" lvl="0" marL="0" rtl="0" algn="l">
              <a:spcBef>
                <a:spcPts val="0"/>
              </a:spcBef>
              <a:spcAft>
                <a:spcPts val="0"/>
              </a:spcAft>
              <a:buNone/>
            </a:pPr>
            <a:r>
              <a:rPr lang="en" sz="1800">
                <a:solidFill>
                  <a:srgbClr val="434343"/>
                </a:solidFill>
                <a:latin typeface="Barlow Condensed"/>
                <a:ea typeface="Barlow Condensed"/>
                <a:cs typeface="Barlow Condensed"/>
                <a:sym typeface="Barlow Condensed"/>
              </a:rPr>
              <a:t>Saud M. Al-Fattah</a:t>
            </a:r>
            <a:endParaRPr sz="1800">
              <a:solidFill>
                <a:srgbClr val="434343"/>
              </a:solidFill>
              <a:latin typeface="Barlow Condensed"/>
              <a:ea typeface="Barlow Condensed"/>
              <a:cs typeface="Barlow Condensed"/>
              <a:sym typeface="Barlow Condensed"/>
            </a:endParaRPr>
          </a:p>
        </p:txBody>
      </p:sp>
      <p:sp>
        <p:nvSpPr>
          <p:cNvPr id="115" name="Google Shape;115;p16"/>
          <p:cNvSpPr/>
          <p:nvPr/>
        </p:nvSpPr>
        <p:spPr>
          <a:xfrm>
            <a:off x="542800" y="1800675"/>
            <a:ext cx="638400" cy="656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6"/>
          <p:cNvSpPr/>
          <p:nvPr/>
        </p:nvSpPr>
        <p:spPr>
          <a:xfrm>
            <a:off x="655900" y="1921275"/>
            <a:ext cx="412200" cy="415500"/>
          </a:xfrm>
          <a:prstGeom prst="ellipse">
            <a:avLst/>
          </a:prstGeom>
          <a:solidFill>
            <a:srgbClr val="F3F3F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6"/>
          <p:cNvSpPr/>
          <p:nvPr/>
        </p:nvSpPr>
        <p:spPr>
          <a:xfrm>
            <a:off x="542800" y="2647950"/>
            <a:ext cx="638400" cy="656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6"/>
          <p:cNvSpPr/>
          <p:nvPr/>
        </p:nvSpPr>
        <p:spPr>
          <a:xfrm>
            <a:off x="655900" y="2768550"/>
            <a:ext cx="412200" cy="415500"/>
          </a:xfrm>
          <a:prstGeom prst="ellipse">
            <a:avLst/>
          </a:prstGeom>
          <a:solidFill>
            <a:srgbClr val="F3F3F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6"/>
          <p:cNvSpPr/>
          <p:nvPr/>
        </p:nvSpPr>
        <p:spPr>
          <a:xfrm>
            <a:off x="542800" y="3460050"/>
            <a:ext cx="638400" cy="656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6"/>
          <p:cNvSpPr/>
          <p:nvPr/>
        </p:nvSpPr>
        <p:spPr>
          <a:xfrm>
            <a:off x="655900" y="3580650"/>
            <a:ext cx="412200" cy="415500"/>
          </a:xfrm>
          <a:prstGeom prst="ellipse">
            <a:avLst/>
          </a:prstGeom>
          <a:solidFill>
            <a:srgbClr val="F3F3F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21" name="Google Shape;121;p16"/>
          <p:cNvPicPr preferRelativeResize="0"/>
          <p:nvPr/>
        </p:nvPicPr>
        <p:blipFill>
          <a:blip r:embed="rId4">
            <a:alphaModFix/>
          </a:blip>
          <a:stretch>
            <a:fillRect/>
          </a:stretch>
        </p:blipFill>
        <p:spPr>
          <a:xfrm>
            <a:off x="718250" y="2832545"/>
            <a:ext cx="287500" cy="287500"/>
          </a:xfrm>
          <a:prstGeom prst="rect">
            <a:avLst/>
          </a:prstGeom>
          <a:noFill/>
          <a:ln>
            <a:noFill/>
          </a:ln>
        </p:spPr>
      </p:pic>
      <p:pic>
        <p:nvPicPr>
          <p:cNvPr id="122" name="Google Shape;122;p16"/>
          <p:cNvPicPr preferRelativeResize="0"/>
          <p:nvPr/>
        </p:nvPicPr>
        <p:blipFill>
          <a:blip r:embed="rId5">
            <a:alphaModFix/>
          </a:blip>
          <a:stretch>
            <a:fillRect/>
          </a:stretch>
        </p:blipFill>
        <p:spPr>
          <a:xfrm>
            <a:off x="694499" y="1976463"/>
            <a:ext cx="335013" cy="287500"/>
          </a:xfrm>
          <a:prstGeom prst="rect">
            <a:avLst/>
          </a:prstGeom>
          <a:noFill/>
          <a:ln>
            <a:noFill/>
          </a:ln>
        </p:spPr>
      </p:pic>
      <p:pic>
        <p:nvPicPr>
          <p:cNvPr id="123" name="Google Shape;123;p16"/>
          <p:cNvPicPr preferRelativeResize="0"/>
          <p:nvPr/>
        </p:nvPicPr>
        <p:blipFill>
          <a:blip r:embed="rId6">
            <a:alphaModFix/>
          </a:blip>
          <a:stretch>
            <a:fillRect/>
          </a:stretch>
        </p:blipFill>
        <p:spPr>
          <a:xfrm>
            <a:off x="694500" y="3620900"/>
            <a:ext cx="335000" cy="3350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17"/>
          <p:cNvSpPr txBox="1"/>
          <p:nvPr>
            <p:ph type="title"/>
          </p:nvPr>
        </p:nvSpPr>
        <p:spPr>
          <a:xfrm>
            <a:off x="1638875" y="284575"/>
            <a:ext cx="6979500" cy="1099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latin typeface="Barlow Condensed"/>
                <a:ea typeface="Barlow Condensed"/>
                <a:cs typeface="Barlow Condensed"/>
                <a:sym typeface="Barlow Condensed"/>
              </a:rPr>
              <a:t>Applications of AI: </a:t>
            </a:r>
            <a:br>
              <a:rPr lang="en">
                <a:latin typeface="Barlow Condensed"/>
                <a:ea typeface="Barlow Condensed"/>
                <a:cs typeface="Barlow Condensed"/>
                <a:sym typeface="Barlow Condensed"/>
              </a:rPr>
            </a:br>
            <a:r>
              <a:rPr lang="en">
                <a:latin typeface="Barlow Condensed"/>
                <a:ea typeface="Barlow Condensed"/>
                <a:cs typeface="Barlow Condensed"/>
                <a:sym typeface="Barlow Condensed"/>
              </a:rPr>
              <a:t>Health Industry </a:t>
            </a:r>
            <a:endParaRPr>
              <a:latin typeface="Barlow Condensed"/>
              <a:ea typeface="Barlow Condensed"/>
              <a:cs typeface="Barlow Condensed"/>
              <a:sym typeface="Barlow Condensed"/>
            </a:endParaRPr>
          </a:p>
        </p:txBody>
      </p:sp>
      <p:sp>
        <p:nvSpPr>
          <p:cNvPr id="129" name="Google Shape;129;p17"/>
          <p:cNvSpPr txBox="1"/>
          <p:nvPr/>
        </p:nvSpPr>
        <p:spPr>
          <a:xfrm>
            <a:off x="1283675" y="2521300"/>
            <a:ext cx="7689900" cy="80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rgbClr val="434343"/>
                </a:solidFill>
                <a:latin typeface="Barlow Condensed"/>
                <a:ea typeface="Barlow Condensed"/>
                <a:cs typeface="Barlow Condensed"/>
                <a:sym typeface="Barlow Condensed"/>
              </a:rPr>
              <a:t>Problem</a:t>
            </a:r>
            <a:br>
              <a:rPr b="1" lang="en" sz="1800">
                <a:solidFill>
                  <a:srgbClr val="434343"/>
                </a:solidFill>
                <a:latin typeface="Barlow Condensed"/>
                <a:ea typeface="Barlow Condensed"/>
                <a:cs typeface="Barlow Condensed"/>
                <a:sym typeface="Barlow Condensed"/>
              </a:rPr>
            </a:br>
            <a:r>
              <a:rPr lang="en" sz="1800">
                <a:solidFill>
                  <a:srgbClr val="434343"/>
                </a:solidFill>
                <a:latin typeface="Barlow Condensed"/>
                <a:ea typeface="Barlow Condensed"/>
                <a:cs typeface="Barlow Condensed"/>
                <a:sym typeface="Barlow Condensed"/>
              </a:rPr>
              <a:t>The number of resources needed to address the potential number of patients with the</a:t>
            </a:r>
            <a:endParaRPr sz="1800">
              <a:solidFill>
                <a:srgbClr val="434343"/>
              </a:solidFill>
              <a:latin typeface="Barlow Condensed"/>
              <a:ea typeface="Barlow Condensed"/>
              <a:cs typeface="Barlow Condensed"/>
              <a:sym typeface="Barlow Condensed"/>
            </a:endParaRPr>
          </a:p>
          <a:p>
            <a:pPr indent="0" lvl="0" marL="0" rtl="0" algn="l">
              <a:spcBef>
                <a:spcPts val="0"/>
              </a:spcBef>
              <a:spcAft>
                <a:spcPts val="0"/>
              </a:spcAft>
              <a:buNone/>
            </a:pPr>
            <a:r>
              <a:rPr lang="en" sz="1800">
                <a:solidFill>
                  <a:srgbClr val="434343"/>
                </a:solidFill>
                <a:latin typeface="Barlow Condensed"/>
                <a:ea typeface="Barlow Condensed"/>
                <a:cs typeface="Barlow Condensed"/>
                <a:sym typeface="Barlow Condensed"/>
              </a:rPr>
              <a:t>disease</a:t>
            </a:r>
            <a:endParaRPr sz="1800">
              <a:solidFill>
                <a:srgbClr val="434343"/>
              </a:solidFill>
              <a:latin typeface="Barlow Condensed"/>
              <a:ea typeface="Barlow Condensed"/>
              <a:cs typeface="Barlow Condensed"/>
              <a:sym typeface="Barlow Condensed"/>
            </a:endParaRPr>
          </a:p>
          <a:p>
            <a:pPr indent="0" lvl="0" marL="0" rtl="0" algn="l">
              <a:spcBef>
                <a:spcPts val="0"/>
              </a:spcBef>
              <a:spcAft>
                <a:spcPts val="0"/>
              </a:spcAft>
              <a:buNone/>
            </a:pPr>
            <a:r>
              <a:t/>
            </a:r>
            <a:endParaRPr sz="1800">
              <a:solidFill>
                <a:srgbClr val="434343"/>
              </a:solidFill>
              <a:latin typeface="Barlow Condensed"/>
              <a:ea typeface="Barlow Condensed"/>
              <a:cs typeface="Barlow Condensed"/>
              <a:sym typeface="Barlow Condensed"/>
            </a:endParaRPr>
          </a:p>
          <a:p>
            <a:pPr indent="0" lvl="0" marL="0" rtl="0" algn="l">
              <a:spcBef>
                <a:spcPts val="0"/>
              </a:spcBef>
              <a:spcAft>
                <a:spcPts val="0"/>
              </a:spcAft>
              <a:buNone/>
            </a:pPr>
            <a:r>
              <a:t/>
            </a:r>
            <a:endParaRPr sz="1800">
              <a:solidFill>
                <a:srgbClr val="434343"/>
              </a:solidFill>
              <a:latin typeface="Barlow Condensed"/>
              <a:ea typeface="Barlow Condensed"/>
              <a:cs typeface="Barlow Condensed"/>
              <a:sym typeface="Barlow Condensed"/>
            </a:endParaRPr>
          </a:p>
        </p:txBody>
      </p:sp>
      <p:sp>
        <p:nvSpPr>
          <p:cNvPr id="130" name="Google Shape;130;p17"/>
          <p:cNvSpPr txBox="1"/>
          <p:nvPr/>
        </p:nvSpPr>
        <p:spPr>
          <a:xfrm>
            <a:off x="1262375" y="3539625"/>
            <a:ext cx="7169100" cy="145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rgbClr val="434343"/>
                </a:solidFill>
                <a:latin typeface="Barlow Condensed"/>
                <a:ea typeface="Barlow Condensed"/>
                <a:cs typeface="Barlow Condensed"/>
                <a:sym typeface="Barlow Condensed"/>
              </a:rPr>
              <a:t>Technique Used</a:t>
            </a:r>
            <a:br>
              <a:rPr b="1" lang="en" sz="1800">
                <a:solidFill>
                  <a:srgbClr val="434343"/>
                </a:solidFill>
                <a:latin typeface="Barlow Condensed"/>
                <a:ea typeface="Barlow Condensed"/>
                <a:cs typeface="Barlow Condensed"/>
                <a:sym typeface="Barlow Condensed"/>
              </a:rPr>
            </a:br>
            <a:r>
              <a:rPr lang="en" sz="1800">
                <a:solidFill>
                  <a:srgbClr val="434343"/>
                </a:solidFill>
                <a:latin typeface="Barlow Condensed"/>
                <a:ea typeface="Barlow Condensed"/>
                <a:cs typeface="Barlow Condensed"/>
                <a:sym typeface="Barlow Condensed"/>
              </a:rPr>
              <a:t>Diabetic retinopathy screening software based on deep learning techniques</a:t>
            </a:r>
            <a:endParaRPr sz="1800">
              <a:solidFill>
                <a:srgbClr val="434343"/>
              </a:solidFill>
              <a:latin typeface="Barlow Condensed"/>
              <a:ea typeface="Barlow Condensed"/>
              <a:cs typeface="Barlow Condensed"/>
              <a:sym typeface="Barlow Condensed"/>
            </a:endParaRPr>
          </a:p>
          <a:p>
            <a:pPr indent="-342900" lvl="0" marL="457200" rtl="0" algn="l">
              <a:spcBef>
                <a:spcPts val="0"/>
              </a:spcBef>
              <a:spcAft>
                <a:spcPts val="0"/>
              </a:spcAft>
              <a:buClr>
                <a:srgbClr val="434343"/>
              </a:buClr>
              <a:buSzPts val="1800"/>
              <a:buFont typeface="Barlow Condensed"/>
              <a:buChar char="➢"/>
            </a:pPr>
            <a:r>
              <a:rPr lang="en" sz="1800">
                <a:solidFill>
                  <a:srgbClr val="434343"/>
                </a:solidFill>
                <a:latin typeface="Barlow Condensed"/>
                <a:ea typeface="Barlow Condensed"/>
                <a:cs typeface="Barlow Condensed"/>
                <a:sym typeface="Barlow Condensed"/>
              </a:rPr>
              <a:t>For detecting referable diabetic retinopathy</a:t>
            </a:r>
            <a:endParaRPr sz="1800">
              <a:solidFill>
                <a:srgbClr val="434343"/>
              </a:solidFill>
              <a:latin typeface="Barlow Condensed"/>
              <a:ea typeface="Barlow Condensed"/>
              <a:cs typeface="Barlow Condensed"/>
              <a:sym typeface="Barlow Condensed"/>
            </a:endParaRPr>
          </a:p>
          <a:p>
            <a:pPr indent="-342900" lvl="0" marL="457200" rtl="0" algn="l">
              <a:spcBef>
                <a:spcPts val="0"/>
              </a:spcBef>
              <a:spcAft>
                <a:spcPts val="0"/>
              </a:spcAft>
              <a:buClr>
                <a:srgbClr val="434343"/>
              </a:buClr>
              <a:buSzPts val="1800"/>
              <a:buFont typeface="Barlow Condensed"/>
              <a:buChar char="➢"/>
            </a:pPr>
            <a:r>
              <a:rPr lang="en" sz="1800">
                <a:solidFill>
                  <a:srgbClr val="434343"/>
                </a:solidFill>
                <a:latin typeface="Barlow Condensed"/>
                <a:ea typeface="Barlow Condensed"/>
                <a:cs typeface="Barlow Condensed"/>
                <a:sym typeface="Barlow Condensed"/>
              </a:rPr>
              <a:t>Used large data sets of images to train the algorithm </a:t>
            </a:r>
            <a:endParaRPr sz="1800">
              <a:solidFill>
                <a:srgbClr val="434343"/>
              </a:solidFill>
              <a:latin typeface="Barlow Condensed"/>
              <a:ea typeface="Barlow Condensed"/>
              <a:cs typeface="Barlow Condensed"/>
              <a:sym typeface="Barlow Condensed"/>
            </a:endParaRPr>
          </a:p>
        </p:txBody>
      </p:sp>
      <p:sp>
        <p:nvSpPr>
          <p:cNvPr id="131" name="Google Shape;131;p17"/>
          <p:cNvSpPr txBox="1"/>
          <p:nvPr/>
        </p:nvSpPr>
        <p:spPr>
          <a:xfrm>
            <a:off x="1262375" y="1775975"/>
            <a:ext cx="7486800" cy="53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rgbClr val="434343"/>
                </a:solidFill>
                <a:latin typeface="Barlow Condensed"/>
                <a:ea typeface="Barlow Condensed"/>
                <a:cs typeface="Barlow Condensed"/>
                <a:sym typeface="Barlow Condensed"/>
              </a:rPr>
              <a:t>Authors</a:t>
            </a:r>
            <a:endParaRPr b="1" sz="1800">
              <a:solidFill>
                <a:srgbClr val="434343"/>
              </a:solidFill>
              <a:latin typeface="Barlow Condensed"/>
              <a:ea typeface="Barlow Condensed"/>
              <a:cs typeface="Barlow Condensed"/>
              <a:sym typeface="Barlow Condensed"/>
            </a:endParaRPr>
          </a:p>
          <a:p>
            <a:pPr indent="0" lvl="0" marL="0" rtl="0" algn="l">
              <a:spcBef>
                <a:spcPts val="0"/>
              </a:spcBef>
              <a:spcAft>
                <a:spcPts val="0"/>
              </a:spcAft>
              <a:buNone/>
            </a:pPr>
            <a:r>
              <a:rPr lang="en" sz="1800">
                <a:solidFill>
                  <a:srgbClr val="434343"/>
                </a:solidFill>
                <a:latin typeface="Barlow Condensed"/>
                <a:ea typeface="Barlow Condensed"/>
                <a:cs typeface="Barlow Condensed"/>
                <a:sym typeface="Barlow Condensed"/>
              </a:rPr>
              <a:t>Tien Yin Wong, MD, PhD; Neil M. Bressler, MD</a:t>
            </a:r>
            <a:endParaRPr sz="1800">
              <a:solidFill>
                <a:srgbClr val="434343"/>
              </a:solidFill>
              <a:latin typeface="Barlow Condensed"/>
              <a:ea typeface="Barlow Condensed"/>
              <a:cs typeface="Barlow Condensed"/>
              <a:sym typeface="Barlow Condensed"/>
            </a:endParaRPr>
          </a:p>
        </p:txBody>
      </p:sp>
      <p:sp>
        <p:nvSpPr>
          <p:cNvPr id="132" name="Google Shape;132;p17"/>
          <p:cNvSpPr/>
          <p:nvPr/>
        </p:nvSpPr>
        <p:spPr>
          <a:xfrm>
            <a:off x="525638" y="284575"/>
            <a:ext cx="1001100" cy="1001100"/>
          </a:xfrm>
          <a:prstGeom prst="ellipse">
            <a:avLst/>
          </a:prstGeom>
          <a:solidFill>
            <a:srgbClr val="F3F3F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33" name="Google Shape;133;p17"/>
          <p:cNvPicPr preferRelativeResize="0"/>
          <p:nvPr/>
        </p:nvPicPr>
        <p:blipFill>
          <a:blip r:embed="rId3">
            <a:alphaModFix/>
          </a:blip>
          <a:stretch>
            <a:fillRect/>
          </a:stretch>
        </p:blipFill>
        <p:spPr>
          <a:xfrm>
            <a:off x="780612" y="539524"/>
            <a:ext cx="491187" cy="491212"/>
          </a:xfrm>
          <a:prstGeom prst="rect">
            <a:avLst/>
          </a:prstGeom>
          <a:noFill/>
          <a:ln>
            <a:noFill/>
          </a:ln>
        </p:spPr>
      </p:pic>
      <p:sp>
        <p:nvSpPr>
          <p:cNvPr id="134" name="Google Shape;134;p17"/>
          <p:cNvSpPr/>
          <p:nvPr/>
        </p:nvSpPr>
        <p:spPr>
          <a:xfrm>
            <a:off x="542800" y="1800675"/>
            <a:ext cx="638400" cy="656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7"/>
          <p:cNvSpPr/>
          <p:nvPr/>
        </p:nvSpPr>
        <p:spPr>
          <a:xfrm>
            <a:off x="655900" y="1921275"/>
            <a:ext cx="412200" cy="415500"/>
          </a:xfrm>
          <a:prstGeom prst="ellipse">
            <a:avLst/>
          </a:prstGeom>
          <a:solidFill>
            <a:srgbClr val="F3F3F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7"/>
          <p:cNvSpPr/>
          <p:nvPr/>
        </p:nvSpPr>
        <p:spPr>
          <a:xfrm>
            <a:off x="542800" y="2647950"/>
            <a:ext cx="638400" cy="656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7"/>
          <p:cNvSpPr/>
          <p:nvPr/>
        </p:nvSpPr>
        <p:spPr>
          <a:xfrm>
            <a:off x="655900" y="2768550"/>
            <a:ext cx="412200" cy="415500"/>
          </a:xfrm>
          <a:prstGeom prst="ellipse">
            <a:avLst/>
          </a:prstGeom>
          <a:solidFill>
            <a:srgbClr val="F3F3F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7"/>
          <p:cNvSpPr/>
          <p:nvPr/>
        </p:nvSpPr>
        <p:spPr>
          <a:xfrm>
            <a:off x="542800" y="3612450"/>
            <a:ext cx="638400" cy="656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7"/>
          <p:cNvSpPr/>
          <p:nvPr/>
        </p:nvSpPr>
        <p:spPr>
          <a:xfrm>
            <a:off x="655900" y="3733050"/>
            <a:ext cx="412200" cy="415500"/>
          </a:xfrm>
          <a:prstGeom prst="ellipse">
            <a:avLst/>
          </a:prstGeom>
          <a:solidFill>
            <a:srgbClr val="F3F3F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40" name="Google Shape;140;p17"/>
          <p:cNvPicPr preferRelativeResize="0"/>
          <p:nvPr/>
        </p:nvPicPr>
        <p:blipFill>
          <a:blip r:embed="rId4">
            <a:alphaModFix/>
          </a:blip>
          <a:stretch>
            <a:fillRect/>
          </a:stretch>
        </p:blipFill>
        <p:spPr>
          <a:xfrm>
            <a:off x="718250" y="2832545"/>
            <a:ext cx="287500" cy="287500"/>
          </a:xfrm>
          <a:prstGeom prst="rect">
            <a:avLst/>
          </a:prstGeom>
          <a:noFill/>
          <a:ln>
            <a:noFill/>
          </a:ln>
        </p:spPr>
      </p:pic>
      <p:pic>
        <p:nvPicPr>
          <p:cNvPr id="141" name="Google Shape;141;p17"/>
          <p:cNvPicPr preferRelativeResize="0"/>
          <p:nvPr/>
        </p:nvPicPr>
        <p:blipFill>
          <a:blip r:embed="rId5">
            <a:alphaModFix/>
          </a:blip>
          <a:stretch>
            <a:fillRect/>
          </a:stretch>
        </p:blipFill>
        <p:spPr>
          <a:xfrm>
            <a:off x="694499" y="1976463"/>
            <a:ext cx="335013" cy="287500"/>
          </a:xfrm>
          <a:prstGeom prst="rect">
            <a:avLst/>
          </a:prstGeom>
          <a:noFill/>
          <a:ln>
            <a:noFill/>
          </a:ln>
        </p:spPr>
      </p:pic>
      <p:pic>
        <p:nvPicPr>
          <p:cNvPr id="142" name="Google Shape;142;p17"/>
          <p:cNvPicPr preferRelativeResize="0"/>
          <p:nvPr/>
        </p:nvPicPr>
        <p:blipFill>
          <a:blip r:embed="rId6">
            <a:alphaModFix/>
          </a:blip>
          <a:stretch>
            <a:fillRect/>
          </a:stretch>
        </p:blipFill>
        <p:spPr>
          <a:xfrm>
            <a:off x="694500" y="3773300"/>
            <a:ext cx="335000" cy="3350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18"/>
          <p:cNvSpPr txBox="1"/>
          <p:nvPr>
            <p:ph type="title"/>
          </p:nvPr>
        </p:nvSpPr>
        <p:spPr>
          <a:xfrm>
            <a:off x="1638875" y="284575"/>
            <a:ext cx="6979500" cy="1099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latin typeface="Barlow Condensed"/>
                <a:ea typeface="Barlow Condensed"/>
                <a:cs typeface="Barlow Condensed"/>
                <a:sym typeface="Barlow Condensed"/>
              </a:rPr>
              <a:t>Applications of AI: </a:t>
            </a:r>
            <a:br>
              <a:rPr lang="en">
                <a:latin typeface="Barlow Condensed"/>
                <a:ea typeface="Barlow Condensed"/>
                <a:cs typeface="Barlow Condensed"/>
                <a:sym typeface="Barlow Condensed"/>
              </a:rPr>
            </a:br>
            <a:r>
              <a:rPr lang="en">
                <a:latin typeface="Barlow Condensed"/>
                <a:ea typeface="Barlow Condensed"/>
                <a:cs typeface="Barlow Condensed"/>
                <a:sym typeface="Barlow Condensed"/>
              </a:rPr>
              <a:t>Visual Industry</a:t>
            </a:r>
            <a:endParaRPr>
              <a:latin typeface="Barlow Condensed"/>
              <a:ea typeface="Barlow Condensed"/>
              <a:cs typeface="Barlow Condensed"/>
              <a:sym typeface="Barlow Condensed"/>
            </a:endParaRPr>
          </a:p>
        </p:txBody>
      </p:sp>
      <p:sp>
        <p:nvSpPr>
          <p:cNvPr id="148" name="Google Shape;148;p18"/>
          <p:cNvSpPr/>
          <p:nvPr/>
        </p:nvSpPr>
        <p:spPr>
          <a:xfrm>
            <a:off x="525638" y="284575"/>
            <a:ext cx="1001100" cy="1001100"/>
          </a:xfrm>
          <a:prstGeom prst="ellipse">
            <a:avLst/>
          </a:prstGeom>
          <a:solidFill>
            <a:srgbClr val="F3F3F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49" name="Google Shape;149;p18"/>
          <p:cNvPicPr preferRelativeResize="0"/>
          <p:nvPr/>
        </p:nvPicPr>
        <p:blipFill>
          <a:blip r:embed="rId3">
            <a:alphaModFix/>
          </a:blip>
          <a:stretch>
            <a:fillRect/>
          </a:stretch>
        </p:blipFill>
        <p:spPr>
          <a:xfrm>
            <a:off x="763600" y="522513"/>
            <a:ext cx="525212" cy="525212"/>
          </a:xfrm>
          <a:prstGeom prst="rect">
            <a:avLst/>
          </a:prstGeom>
          <a:noFill/>
          <a:ln>
            <a:noFill/>
          </a:ln>
        </p:spPr>
      </p:pic>
      <p:sp>
        <p:nvSpPr>
          <p:cNvPr id="150" name="Google Shape;150;p18"/>
          <p:cNvSpPr txBox="1"/>
          <p:nvPr/>
        </p:nvSpPr>
        <p:spPr>
          <a:xfrm>
            <a:off x="1283675" y="2521300"/>
            <a:ext cx="7689900" cy="80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rgbClr val="434343"/>
                </a:solidFill>
                <a:latin typeface="Barlow Condensed"/>
                <a:ea typeface="Barlow Condensed"/>
                <a:cs typeface="Barlow Condensed"/>
                <a:sym typeface="Barlow Condensed"/>
              </a:rPr>
              <a:t>Problem</a:t>
            </a:r>
            <a:br>
              <a:rPr b="1" lang="en" sz="1800">
                <a:solidFill>
                  <a:srgbClr val="434343"/>
                </a:solidFill>
                <a:latin typeface="Barlow Condensed"/>
                <a:ea typeface="Barlow Condensed"/>
                <a:cs typeface="Barlow Condensed"/>
                <a:sym typeface="Barlow Condensed"/>
              </a:rPr>
            </a:br>
            <a:r>
              <a:rPr lang="en" sz="1800">
                <a:solidFill>
                  <a:srgbClr val="434343"/>
                </a:solidFill>
                <a:latin typeface="Barlow Condensed"/>
                <a:ea typeface="Barlow Condensed"/>
                <a:cs typeface="Barlow Condensed"/>
                <a:sym typeface="Barlow Condensed"/>
              </a:rPr>
              <a:t>Most of the work thus far has been targeted towards modelling low resolution, pixel images. Humans do not understand the world as a grid of pixels, only abstract concepts</a:t>
            </a:r>
            <a:endParaRPr b="1" sz="1800">
              <a:solidFill>
                <a:srgbClr val="434343"/>
              </a:solidFill>
              <a:latin typeface="Barlow Condensed"/>
              <a:ea typeface="Barlow Condensed"/>
              <a:cs typeface="Barlow Condensed"/>
              <a:sym typeface="Barlow Condensed"/>
            </a:endParaRPr>
          </a:p>
        </p:txBody>
      </p:sp>
      <p:sp>
        <p:nvSpPr>
          <p:cNvPr id="151" name="Google Shape;151;p18"/>
          <p:cNvSpPr txBox="1"/>
          <p:nvPr/>
        </p:nvSpPr>
        <p:spPr>
          <a:xfrm>
            <a:off x="1262375" y="3539625"/>
            <a:ext cx="7169100" cy="145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rgbClr val="434343"/>
                </a:solidFill>
                <a:latin typeface="Barlow Condensed"/>
                <a:ea typeface="Barlow Condensed"/>
                <a:cs typeface="Barlow Condensed"/>
                <a:sym typeface="Barlow Condensed"/>
              </a:rPr>
              <a:t>Technique Used</a:t>
            </a:r>
            <a:br>
              <a:rPr b="1" lang="en" sz="1800">
                <a:solidFill>
                  <a:srgbClr val="434343"/>
                </a:solidFill>
                <a:latin typeface="Barlow Condensed"/>
                <a:ea typeface="Barlow Condensed"/>
                <a:cs typeface="Barlow Condensed"/>
                <a:sym typeface="Barlow Condensed"/>
              </a:rPr>
            </a:br>
            <a:r>
              <a:rPr lang="en" sz="1800">
                <a:solidFill>
                  <a:srgbClr val="434343"/>
                </a:solidFill>
                <a:latin typeface="Barlow Condensed"/>
                <a:ea typeface="Barlow Condensed"/>
                <a:cs typeface="Barlow Condensed"/>
                <a:sym typeface="Barlow Condensed"/>
              </a:rPr>
              <a:t>Sequence-to-Sequence Variational Autoencoder</a:t>
            </a:r>
            <a:r>
              <a:rPr i="1" lang="en" sz="1800">
                <a:solidFill>
                  <a:srgbClr val="434343"/>
                </a:solidFill>
                <a:latin typeface="Barlow Condensed"/>
                <a:ea typeface="Barlow Condensed"/>
                <a:cs typeface="Barlow Condensed"/>
                <a:sym typeface="Barlow Condensed"/>
              </a:rPr>
              <a:t>  </a:t>
            </a:r>
            <a:endParaRPr i="1" sz="1800">
              <a:solidFill>
                <a:srgbClr val="434343"/>
              </a:solidFill>
              <a:latin typeface="Barlow Condensed"/>
              <a:ea typeface="Barlow Condensed"/>
              <a:cs typeface="Barlow Condensed"/>
              <a:sym typeface="Barlow Condensed"/>
            </a:endParaRPr>
          </a:p>
          <a:p>
            <a:pPr indent="-342900" lvl="0" marL="457200" rtl="0" algn="l">
              <a:spcBef>
                <a:spcPts val="0"/>
              </a:spcBef>
              <a:spcAft>
                <a:spcPts val="0"/>
              </a:spcAft>
              <a:buClr>
                <a:srgbClr val="434343"/>
              </a:buClr>
              <a:buSzPts val="1800"/>
              <a:buFont typeface="Barlow Condensed"/>
              <a:buChar char="➢"/>
            </a:pPr>
            <a:r>
              <a:rPr lang="en" sz="1800">
                <a:solidFill>
                  <a:srgbClr val="434343"/>
                </a:solidFill>
                <a:latin typeface="Barlow Condensed"/>
                <a:ea typeface="Barlow Condensed"/>
                <a:cs typeface="Barlow Condensed"/>
                <a:sym typeface="Barlow Condensed"/>
              </a:rPr>
              <a:t>using RNN as a coding/decoding mechanism</a:t>
            </a:r>
            <a:endParaRPr sz="1800">
              <a:solidFill>
                <a:srgbClr val="434343"/>
              </a:solidFill>
              <a:latin typeface="Barlow Condensed"/>
              <a:ea typeface="Barlow Condensed"/>
              <a:cs typeface="Barlow Condensed"/>
              <a:sym typeface="Barlow Condensed"/>
            </a:endParaRPr>
          </a:p>
          <a:p>
            <a:pPr indent="-342900" lvl="0" marL="457200" rtl="0" algn="l">
              <a:spcBef>
                <a:spcPts val="0"/>
              </a:spcBef>
              <a:spcAft>
                <a:spcPts val="0"/>
              </a:spcAft>
              <a:buClr>
                <a:srgbClr val="434343"/>
              </a:buClr>
              <a:buSzPts val="1800"/>
              <a:buFont typeface="Barlow Condensed"/>
              <a:buChar char="➢"/>
            </a:pPr>
            <a:r>
              <a:rPr lang="en" sz="1800">
                <a:solidFill>
                  <a:srgbClr val="434343"/>
                </a:solidFill>
                <a:latin typeface="Barlow Condensed"/>
                <a:ea typeface="Barlow Condensed"/>
                <a:cs typeface="Barlow Condensed"/>
                <a:sym typeface="Barlow Condensed"/>
              </a:rPr>
              <a:t>Receives a latent vector that characterizes the original picture </a:t>
            </a:r>
            <a:endParaRPr sz="1800">
              <a:solidFill>
                <a:srgbClr val="434343"/>
              </a:solidFill>
              <a:latin typeface="Barlow Condensed"/>
              <a:ea typeface="Barlow Condensed"/>
              <a:cs typeface="Barlow Condensed"/>
              <a:sym typeface="Barlow Condensed"/>
            </a:endParaRPr>
          </a:p>
          <a:p>
            <a:pPr indent="-342900" lvl="0" marL="457200" rtl="0" algn="l">
              <a:spcBef>
                <a:spcPts val="0"/>
              </a:spcBef>
              <a:spcAft>
                <a:spcPts val="0"/>
              </a:spcAft>
              <a:buClr>
                <a:srgbClr val="434343"/>
              </a:buClr>
              <a:buSzPts val="1800"/>
              <a:buFont typeface="Barlow Condensed"/>
              <a:buChar char="➢"/>
            </a:pPr>
            <a:r>
              <a:rPr lang="en" sz="1800">
                <a:solidFill>
                  <a:srgbClr val="434343"/>
                </a:solidFill>
                <a:latin typeface="Barlow Condensed"/>
                <a:ea typeface="Barlow Condensed"/>
                <a:cs typeface="Barlow Condensed"/>
                <a:sym typeface="Barlow Condensed"/>
              </a:rPr>
              <a:t>Decoder can extract a drawing from the vector, which can be altered later on</a:t>
            </a:r>
            <a:endParaRPr b="1" sz="1800">
              <a:solidFill>
                <a:srgbClr val="434343"/>
              </a:solidFill>
              <a:latin typeface="Barlow Condensed"/>
              <a:ea typeface="Barlow Condensed"/>
              <a:cs typeface="Barlow Condensed"/>
              <a:sym typeface="Barlow Condensed"/>
            </a:endParaRPr>
          </a:p>
        </p:txBody>
      </p:sp>
      <p:sp>
        <p:nvSpPr>
          <p:cNvPr id="152" name="Google Shape;152;p18"/>
          <p:cNvSpPr txBox="1"/>
          <p:nvPr/>
        </p:nvSpPr>
        <p:spPr>
          <a:xfrm>
            <a:off x="1262375" y="1775975"/>
            <a:ext cx="7486800" cy="53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rgbClr val="434343"/>
                </a:solidFill>
                <a:latin typeface="Barlow Condensed"/>
                <a:ea typeface="Barlow Condensed"/>
                <a:cs typeface="Barlow Condensed"/>
                <a:sym typeface="Barlow Condensed"/>
              </a:rPr>
              <a:t>Authors</a:t>
            </a:r>
            <a:endParaRPr b="1" sz="1800">
              <a:solidFill>
                <a:srgbClr val="434343"/>
              </a:solidFill>
              <a:latin typeface="Barlow Condensed"/>
              <a:ea typeface="Barlow Condensed"/>
              <a:cs typeface="Barlow Condensed"/>
              <a:sym typeface="Barlow Condensed"/>
            </a:endParaRPr>
          </a:p>
          <a:p>
            <a:pPr indent="0" lvl="0" marL="0" rtl="0" algn="l">
              <a:spcBef>
                <a:spcPts val="0"/>
              </a:spcBef>
              <a:spcAft>
                <a:spcPts val="0"/>
              </a:spcAft>
              <a:buNone/>
            </a:pPr>
            <a:r>
              <a:rPr lang="en" sz="1800">
                <a:solidFill>
                  <a:srgbClr val="434343"/>
                </a:solidFill>
                <a:latin typeface="Barlow Condensed"/>
                <a:ea typeface="Barlow Condensed"/>
                <a:cs typeface="Barlow Condensed"/>
                <a:sym typeface="Barlow Condensed"/>
              </a:rPr>
              <a:t>David Ha, Douglas Eck</a:t>
            </a:r>
            <a:endParaRPr sz="1800">
              <a:solidFill>
                <a:srgbClr val="434343"/>
              </a:solidFill>
              <a:latin typeface="Barlow Condensed"/>
              <a:ea typeface="Barlow Condensed"/>
              <a:cs typeface="Barlow Condensed"/>
              <a:sym typeface="Barlow Condensed"/>
            </a:endParaRPr>
          </a:p>
        </p:txBody>
      </p:sp>
      <p:sp>
        <p:nvSpPr>
          <p:cNvPr id="153" name="Google Shape;153;p18"/>
          <p:cNvSpPr/>
          <p:nvPr/>
        </p:nvSpPr>
        <p:spPr>
          <a:xfrm>
            <a:off x="542800" y="1800675"/>
            <a:ext cx="638400" cy="656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8"/>
          <p:cNvSpPr/>
          <p:nvPr/>
        </p:nvSpPr>
        <p:spPr>
          <a:xfrm>
            <a:off x="655900" y="1921275"/>
            <a:ext cx="412200" cy="415500"/>
          </a:xfrm>
          <a:prstGeom prst="ellipse">
            <a:avLst/>
          </a:prstGeom>
          <a:solidFill>
            <a:srgbClr val="F3F3F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8"/>
          <p:cNvSpPr/>
          <p:nvPr/>
        </p:nvSpPr>
        <p:spPr>
          <a:xfrm>
            <a:off x="542800" y="2647950"/>
            <a:ext cx="638400" cy="656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8"/>
          <p:cNvSpPr/>
          <p:nvPr/>
        </p:nvSpPr>
        <p:spPr>
          <a:xfrm>
            <a:off x="655900" y="2768550"/>
            <a:ext cx="412200" cy="415500"/>
          </a:xfrm>
          <a:prstGeom prst="ellipse">
            <a:avLst/>
          </a:prstGeom>
          <a:solidFill>
            <a:srgbClr val="F3F3F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8"/>
          <p:cNvSpPr/>
          <p:nvPr/>
        </p:nvSpPr>
        <p:spPr>
          <a:xfrm>
            <a:off x="542800" y="3612450"/>
            <a:ext cx="638400" cy="656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8"/>
          <p:cNvSpPr/>
          <p:nvPr/>
        </p:nvSpPr>
        <p:spPr>
          <a:xfrm>
            <a:off x="655900" y="3733050"/>
            <a:ext cx="412200" cy="415500"/>
          </a:xfrm>
          <a:prstGeom prst="ellipse">
            <a:avLst/>
          </a:prstGeom>
          <a:solidFill>
            <a:srgbClr val="F3F3F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59" name="Google Shape;159;p18"/>
          <p:cNvPicPr preferRelativeResize="0"/>
          <p:nvPr/>
        </p:nvPicPr>
        <p:blipFill>
          <a:blip r:embed="rId4">
            <a:alphaModFix/>
          </a:blip>
          <a:stretch>
            <a:fillRect/>
          </a:stretch>
        </p:blipFill>
        <p:spPr>
          <a:xfrm>
            <a:off x="718250" y="2832545"/>
            <a:ext cx="287500" cy="287500"/>
          </a:xfrm>
          <a:prstGeom prst="rect">
            <a:avLst/>
          </a:prstGeom>
          <a:noFill/>
          <a:ln>
            <a:noFill/>
          </a:ln>
        </p:spPr>
      </p:pic>
      <p:pic>
        <p:nvPicPr>
          <p:cNvPr id="160" name="Google Shape;160;p18"/>
          <p:cNvPicPr preferRelativeResize="0"/>
          <p:nvPr/>
        </p:nvPicPr>
        <p:blipFill>
          <a:blip r:embed="rId5">
            <a:alphaModFix/>
          </a:blip>
          <a:stretch>
            <a:fillRect/>
          </a:stretch>
        </p:blipFill>
        <p:spPr>
          <a:xfrm>
            <a:off x="694499" y="1976463"/>
            <a:ext cx="335013" cy="287500"/>
          </a:xfrm>
          <a:prstGeom prst="rect">
            <a:avLst/>
          </a:prstGeom>
          <a:noFill/>
          <a:ln>
            <a:noFill/>
          </a:ln>
        </p:spPr>
      </p:pic>
      <p:pic>
        <p:nvPicPr>
          <p:cNvPr id="161" name="Google Shape;161;p18"/>
          <p:cNvPicPr preferRelativeResize="0"/>
          <p:nvPr/>
        </p:nvPicPr>
        <p:blipFill>
          <a:blip r:embed="rId6">
            <a:alphaModFix/>
          </a:blip>
          <a:stretch>
            <a:fillRect/>
          </a:stretch>
        </p:blipFill>
        <p:spPr>
          <a:xfrm>
            <a:off x="694500" y="3773300"/>
            <a:ext cx="335000" cy="3350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19"/>
          <p:cNvSpPr txBox="1"/>
          <p:nvPr/>
        </p:nvSpPr>
        <p:spPr>
          <a:xfrm>
            <a:off x="1283675" y="2521300"/>
            <a:ext cx="7689900" cy="80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rgbClr val="434343"/>
                </a:solidFill>
                <a:latin typeface="Barlow Condensed"/>
                <a:ea typeface="Barlow Condensed"/>
                <a:cs typeface="Barlow Condensed"/>
                <a:sym typeface="Barlow Condensed"/>
              </a:rPr>
              <a:t>Problem</a:t>
            </a:r>
            <a:br>
              <a:rPr b="1" lang="en" sz="1800">
                <a:solidFill>
                  <a:srgbClr val="434343"/>
                </a:solidFill>
                <a:latin typeface="Barlow Condensed"/>
                <a:ea typeface="Barlow Condensed"/>
                <a:cs typeface="Barlow Condensed"/>
                <a:sym typeface="Barlow Condensed"/>
              </a:rPr>
            </a:br>
            <a:r>
              <a:rPr lang="en" sz="1800">
                <a:latin typeface="Barlow Condensed"/>
                <a:ea typeface="Barlow Condensed"/>
                <a:cs typeface="Barlow Condensed"/>
                <a:sym typeface="Barlow Condensed"/>
              </a:rPr>
              <a:t>Delays in decision making for a remote controlled aircraft in an air to air combat scenario</a:t>
            </a:r>
            <a:endParaRPr b="1" sz="1800">
              <a:solidFill>
                <a:srgbClr val="434343"/>
              </a:solidFill>
              <a:latin typeface="Barlow Condensed"/>
              <a:ea typeface="Barlow Condensed"/>
              <a:cs typeface="Barlow Condensed"/>
              <a:sym typeface="Barlow Condensed"/>
            </a:endParaRPr>
          </a:p>
        </p:txBody>
      </p:sp>
      <p:sp>
        <p:nvSpPr>
          <p:cNvPr id="167" name="Google Shape;167;p19"/>
          <p:cNvSpPr txBox="1"/>
          <p:nvPr/>
        </p:nvSpPr>
        <p:spPr>
          <a:xfrm>
            <a:off x="1262375" y="3463425"/>
            <a:ext cx="7169100" cy="145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rgbClr val="434343"/>
                </a:solidFill>
                <a:latin typeface="Barlow Condensed"/>
                <a:ea typeface="Barlow Condensed"/>
                <a:cs typeface="Barlow Condensed"/>
                <a:sym typeface="Barlow Condensed"/>
              </a:rPr>
              <a:t>Technique Used</a:t>
            </a:r>
            <a:br>
              <a:rPr b="1" lang="en" sz="1800">
                <a:solidFill>
                  <a:srgbClr val="434343"/>
                </a:solidFill>
                <a:latin typeface="Barlow Condensed"/>
                <a:ea typeface="Barlow Condensed"/>
                <a:cs typeface="Barlow Condensed"/>
                <a:sym typeface="Barlow Condensed"/>
              </a:rPr>
            </a:br>
            <a:r>
              <a:rPr lang="en" sz="1800">
                <a:solidFill>
                  <a:srgbClr val="434343"/>
                </a:solidFill>
                <a:latin typeface="Barlow Condensed"/>
                <a:ea typeface="Barlow Condensed"/>
                <a:cs typeface="Barlow Condensed"/>
                <a:sym typeface="Barlow Condensed"/>
              </a:rPr>
              <a:t>Genetic Fuzzy Tree </a:t>
            </a:r>
            <a:endParaRPr i="1" sz="1800">
              <a:solidFill>
                <a:srgbClr val="434343"/>
              </a:solidFill>
              <a:latin typeface="Barlow Condensed"/>
              <a:ea typeface="Barlow Condensed"/>
              <a:cs typeface="Barlow Condensed"/>
              <a:sym typeface="Barlow Condensed"/>
            </a:endParaRPr>
          </a:p>
          <a:p>
            <a:pPr indent="-342900" lvl="0" marL="457200" rtl="0" algn="l">
              <a:spcBef>
                <a:spcPts val="0"/>
              </a:spcBef>
              <a:spcAft>
                <a:spcPts val="0"/>
              </a:spcAft>
              <a:buClr>
                <a:srgbClr val="434343"/>
              </a:buClr>
              <a:buSzPts val="1800"/>
              <a:buFont typeface="Barlow Condensed"/>
              <a:buChar char="➢"/>
            </a:pPr>
            <a:r>
              <a:rPr lang="en" sz="1800">
                <a:solidFill>
                  <a:srgbClr val="434343"/>
                </a:solidFill>
                <a:latin typeface="Barlow Condensed"/>
                <a:ea typeface="Barlow Condensed"/>
                <a:cs typeface="Barlow Condensed"/>
                <a:sym typeface="Barlow Condensed"/>
              </a:rPr>
              <a:t>A collection of Fuzzy Inference System</a:t>
            </a:r>
            <a:endParaRPr sz="1800">
              <a:solidFill>
                <a:srgbClr val="434343"/>
              </a:solidFill>
              <a:latin typeface="Barlow Condensed"/>
              <a:ea typeface="Barlow Condensed"/>
              <a:cs typeface="Barlow Condensed"/>
              <a:sym typeface="Barlow Condensed"/>
            </a:endParaRPr>
          </a:p>
          <a:p>
            <a:pPr indent="-342900" lvl="0" marL="457200" rtl="0" algn="l">
              <a:spcBef>
                <a:spcPts val="0"/>
              </a:spcBef>
              <a:spcAft>
                <a:spcPts val="0"/>
              </a:spcAft>
              <a:buClr>
                <a:srgbClr val="434343"/>
              </a:buClr>
              <a:buSzPts val="1800"/>
              <a:buFont typeface="Barlow Condensed"/>
              <a:buChar char="➢"/>
            </a:pPr>
            <a:r>
              <a:rPr lang="en" sz="1800">
                <a:solidFill>
                  <a:srgbClr val="434343"/>
                </a:solidFill>
                <a:latin typeface="Barlow Condensed"/>
                <a:ea typeface="Barlow Condensed"/>
                <a:cs typeface="Barlow Condensed"/>
                <a:sym typeface="Barlow Condensed"/>
              </a:rPr>
              <a:t>Enables breakdown of problems to smaller solution space for quicker reactions</a:t>
            </a:r>
            <a:endParaRPr b="1" sz="1800">
              <a:solidFill>
                <a:srgbClr val="434343"/>
              </a:solidFill>
              <a:latin typeface="Barlow Condensed"/>
              <a:ea typeface="Barlow Condensed"/>
              <a:cs typeface="Barlow Condensed"/>
              <a:sym typeface="Barlow Condensed"/>
            </a:endParaRPr>
          </a:p>
        </p:txBody>
      </p:sp>
      <p:sp>
        <p:nvSpPr>
          <p:cNvPr id="168" name="Google Shape;168;p19"/>
          <p:cNvSpPr txBox="1"/>
          <p:nvPr/>
        </p:nvSpPr>
        <p:spPr>
          <a:xfrm>
            <a:off x="1262375" y="1775975"/>
            <a:ext cx="7486800" cy="53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rgbClr val="434343"/>
                </a:solidFill>
                <a:latin typeface="Barlow Condensed"/>
                <a:ea typeface="Barlow Condensed"/>
                <a:cs typeface="Barlow Condensed"/>
                <a:sym typeface="Barlow Condensed"/>
              </a:rPr>
              <a:t>Authors</a:t>
            </a:r>
            <a:endParaRPr b="1" sz="1800">
              <a:solidFill>
                <a:srgbClr val="434343"/>
              </a:solidFill>
              <a:latin typeface="Barlow Condensed"/>
              <a:ea typeface="Barlow Condensed"/>
              <a:cs typeface="Barlow Condensed"/>
              <a:sym typeface="Barlow Condensed"/>
            </a:endParaRPr>
          </a:p>
          <a:p>
            <a:pPr indent="0" lvl="0" marL="0" rtl="0" algn="l">
              <a:spcBef>
                <a:spcPts val="0"/>
              </a:spcBef>
              <a:spcAft>
                <a:spcPts val="0"/>
              </a:spcAft>
              <a:buNone/>
            </a:pPr>
            <a:r>
              <a:rPr lang="en" sz="1800">
                <a:latin typeface="Barlow Condensed"/>
                <a:ea typeface="Barlow Condensed"/>
                <a:cs typeface="Barlow Condensed"/>
                <a:sym typeface="Barlow Condensed"/>
              </a:rPr>
              <a:t>Nicholas Ernest, David Carroll, Corey Schumacher, Matthew Clark, Kelly Cohen and Gene Lee</a:t>
            </a:r>
            <a:endParaRPr sz="1800">
              <a:solidFill>
                <a:srgbClr val="434343"/>
              </a:solidFill>
              <a:latin typeface="Barlow Condensed"/>
              <a:ea typeface="Barlow Condensed"/>
              <a:cs typeface="Barlow Condensed"/>
              <a:sym typeface="Barlow Condensed"/>
            </a:endParaRPr>
          </a:p>
        </p:txBody>
      </p:sp>
      <p:sp>
        <p:nvSpPr>
          <p:cNvPr id="169" name="Google Shape;169;p19"/>
          <p:cNvSpPr/>
          <p:nvPr/>
        </p:nvSpPr>
        <p:spPr>
          <a:xfrm>
            <a:off x="525638" y="284575"/>
            <a:ext cx="1001100" cy="1001100"/>
          </a:xfrm>
          <a:prstGeom prst="ellipse">
            <a:avLst/>
          </a:prstGeom>
          <a:solidFill>
            <a:srgbClr val="F3F3F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9"/>
          <p:cNvSpPr/>
          <p:nvPr/>
        </p:nvSpPr>
        <p:spPr>
          <a:xfrm>
            <a:off x="542800" y="1800675"/>
            <a:ext cx="638400" cy="656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9"/>
          <p:cNvSpPr/>
          <p:nvPr/>
        </p:nvSpPr>
        <p:spPr>
          <a:xfrm>
            <a:off x="655900" y="1921275"/>
            <a:ext cx="412200" cy="415500"/>
          </a:xfrm>
          <a:prstGeom prst="ellipse">
            <a:avLst/>
          </a:prstGeom>
          <a:solidFill>
            <a:srgbClr val="F3F3F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9"/>
          <p:cNvSpPr/>
          <p:nvPr/>
        </p:nvSpPr>
        <p:spPr>
          <a:xfrm>
            <a:off x="542800" y="2647950"/>
            <a:ext cx="638400" cy="656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9"/>
          <p:cNvSpPr/>
          <p:nvPr/>
        </p:nvSpPr>
        <p:spPr>
          <a:xfrm>
            <a:off x="655900" y="2768550"/>
            <a:ext cx="412200" cy="415500"/>
          </a:xfrm>
          <a:prstGeom prst="ellipse">
            <a:avLst/>
          </a:prstGeom>
          <a:solidFill>
            <a:srgbClr val="F3F3F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9"/>
          <p:cNvSpPr/>
          <p:nvPr/>
        </p:nvSpPr>
        <p:spPr>
          <a:xfrm>
            <a:off x="542800" y="3460050"/>
            <a:ext cx="638400" cy="656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9"/>
          <p:cNvSpPr/>
          <p:nvPr/>
        </p:nvSpPr>
        <p:spPr>
          <a:xfrm>
            <a:off x="655900" y="3580650"/>
            <a:ext cx="412200" cy="415500"/>
          </a:xfrm>
          <a:prstGeom prst="ellipse">
            <a:avLst/>
          </a:prstGeom>
          <a:solidFill>
            <a:srgbClr val="F3F3F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76" name="Google Shape;176;p19"/>
          <p:cNvPicPr preferRelativeResize="0"/>
          <p:nvPr/>
        </p:nvPicPr>
        <p:blipFill>
          <a:blip r:embed="rId3">
            <a:alphaModFix/>
          </a:blip>
          <a:stretch>
            <a:fillRect/>
          </a:stretch>
        </p:blipFill>
        <p:spPr>
          <a:xfrm>
            <a:off x="718250" y="2832545"/>
            <a:ext cx="287500" cy="287500"/>
          </a:xfrm>
          <a:prstGeom prst="rect">
            <a:avLst/>
          </a:prstGeom>
          <a:noFill/>
          <a:ln>
            <a:noFill/>
          </a:ln>
        </p:spPr>
      </p:pic>
      <p:pic>
        <p:nvPicPr>
          <p:cNvPr id="177" name="Google Shape;177;p19"/>
          <p:cNvPicPr preferRelativeResize="0"/>
          <p:nvPr/>
        </p:nvPicPr>
        <p:blipFill>
          <a:blip r:embed="rId4">
            <a:alphaModFix/>
          </a:blip>
          <a:stretch>
            <a:fillRect/>
          </a:stretch>
        </p:blipFill>
        <p:spPr>
          <a:xfrm>
            <a:off x="694499" y="1976463"/>
            <a:ext cx="335013" cy="287500"/>
          </a:xfrm>
          <a:prstGeom prst="rect">
            <a:avLst/>
          </a:prstGeom>
          <a:noFill/>
          <a:ln>
            <a:noFill/>
          </a:ln>
        </p:spPr>
      </p:pic>
      <p:pic>
        <p:nvPicPr>
          <p:cNvPr id="178" name="Google Shape;178;p19"/>
          <p:cNvPicPr preferRelativeResize="0"/>
          <p:nvPr/>
        </p:nvPicPr>
        <p:blipFill>
          <a:blip r:embed="rId5">
            <a:alphaModFix/>
          </a:blip>
          <a:stretch>
            <a:fillRect/>
          </a:stretch>
        </p:blipFill>
        <p:spPr>
          <a:xfrm>
            <a:off x="694500" y="3620900"/>
            <a:ext cx="335000" cy="335000"/>
          </a:xfrm>
          <a:prstGeom prst="rect">
            <a:avLst/>
          </a:prstGeom>
          <a:noFill/>
          <a:ln>
            <a:noFill/>
          </a:ln>
        </p:spPr>
      </p:pic>
      <p:sp>
        <p:nvSpPr>
          <p:cNvPr id="179" name="Google Shape;179;p19"/>
          <p:cNvSpPr txBox="1"/>
          <p:nvPr>
            <p:ph type="title"/>
          </p:nvPr>
        </p:nvSpPr>
        <p:spPr>
          <a:xfrm>
            <a:off x="1638875" y="284575"/>
            <a:ext cx="6979500" cy="1099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latin typeface="Barlow Condensed"/>
                <a:ea typeface="Barlow Condensed"/>
                <a:cs typeface="Barlow Condensed"/>
                <a:sym typeface="Barlow Condensed"/>
              </a:rPr>
              <a:t>Applications of AI: </a:t>
            </a:r>
            <a:br>
              <a:rPr lang="en">
                <a:latin typeface="Barlow Condensed"/>
                <a:ea typeface="Barlow Condensed"/>
                <a:cs typeface="Barlow Condensed"/>
                <a:sym typeface="Barlow Condensed"/>
              </a:rPr>
            </a:br>
            <a:r>
              <a:rPr lang="en">
                <a:latin typeface="Barlow Condensed"/>
                <a:ea typeface="Barlow Condensed"/>
                <a:cs typeface="Barlow Condensed"/>
                <a:sym typeface="Barlow Condensed"/>
              </a:rPr>
              <a:t>Military</a:t>
            </a:r>
            <a:endParaRPr>
              <a:latin typeface="Barlow Condensed"/>
              <a:ea typeface="Barlow Condensed"/>
              <a:cs typeface="Barlow Condensed"/>
              <a:sym typeface="Barlow Condensed"/>
            </a:endParaRPr>
          </a:p>
        </p:txBody>
      </p:sp>
      <p:sp>
        <p:nvSpPr>
          <p:cNvPr id="180" name="Google Shape;180;p19"/>
          <p:cNvSpPr/>
          <p:nvPr/>
        </p:nvSpPr>
        <p:spPr>
          <a:xfrm>
            <a:off x="525638" y="284575"/>
            <a:ext cx="1001100" cy="1001100"/>
          </a:xfrm>
          <a:prstGeom prst="ellipse">
            <a:avLst/>
          </a:prstGeom>
          <a:solidFill>
            <a:srgbClr val="F3F3F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81" name="Google Shape;181;p19"/>
          <p:cNvPicPr preferRelativeResize="0"/>
          <p:nvPr/>
        </p:nvPicPr>
        <p:blipFill>
          <a:blip r:embed="rId6">
            <a:alphaModFix/>
          </a:blip>
          <a:stretch>
            <a:fillRect/>
          </a:stretch>
        </p:blipFill>
        <p:spPr>
          <a:xfrm>
            <a:off x="763600" y="571562"/>
            <a:ext cx="525201" cy="52520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Google Shape;186;p20"/>
          <p:cNvSpPr txBox="1"/>
          <p:nvPr/>
        </p:nvSpPr>
        <p:spPr>
          <a:xfrm>
            <a:off x="1283675" y="2619425"/>
            <a:ext cx="7689900" cy="80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rgbClr val="434343"/>
                </a:solidFill>
                <a:latin typeface="Barlow Condensed"/>
                <a:ea typeface="Barlow Condensed"/>
                <a:cs typeface="Barlow Condensed"/>
                <a:sym typeface="Barlow Condensed"/>
              </a:rPr>
              <a:t>Problem</a:t>
            </a:r>
            <a:br>
              <a:rPr b="1" lang="en" sz="1800">
                <a:solidFill>
                  <a:srgbClr val="434343"/>
                </a:solidFill>
                <a:latin typeface="Barlow Condensed"/>
                <a:ea typeface="Barlow Condensed"/>
                <a:cs typeface="Barlow Condensed"/>
                <a:sym typeface="Barlow Condensed"/>
              </a:rPr>
            </a:br>
            <a:r>
              <a:rPr lang="en" sz="1800">
                <a:latin typeface="Barlow Condensed"/>
                <a:ea typeface="Barlow Condensed"/>
                <a:cs typeface="Barlow Condensed"/>
                <a:sym typeface="Barlow Condensed"/>
              </a:rPr>
              <a:t>End to end reinforcement learning does not succeed in training agents in multiagent games</a:t>
            </a:r>
            <a:endParaRPr b="1" sz="1800">
              <a:solidFill>
                <a:srgbClr val="434343"/>
              </a:solidFill>
              <a:latin typeface="Barlow Condensed"/>
              <a:ea typeface="Barlow Condensed"/>
              <a:cs typeface="Barlow Condensed"/>
              <a:sym typeface="Barlow Condensed"/>
            </a:endParaRPr>
          </a:p>
        </p:txBody>
      </p:sp>
      <p:sp>
        <p:nvSpPr>
          <p:cNvPr id="187" name="Google Shape;187;p20"/>
          <p:cNvSpPr txBox="1"/>
          <p:nvPr/>
        </p:nvSpPr>
        <p:spPr>
          <a:xfrm>
            <a:off x="1262375" y="3460050"/>
            <a:ext cx="7169100" cy="137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rgbClr val="434343"/>
                </a:solidFill>
                <a:latin typeface="Barlow Condensed"/>
                <a:ea typeface="Barlow Condensed"/>
                <a:cs typeface="Barlow Condensed"/>
                <a:sym typeface="Barlow Condensed"/>
              </a:rPr>
              <a:t>Technique Used</a:t>
            </a:r>
            <a:br>
              <a:rPr b="1" lang="en" sz="1800">
                <a:solidFill>
                  <a:srgbClr val="434343"/>
                </a:solidFill>
                <a:latin typeface="Barlow Condensed"/>
                <a:ea typeface="Barlow Condensed"/>
                <a:cs typeface="Barlow Condensed"/>
                <a:sym typeface="Barlow Condensed"/>
              </a:rPr>
            </a:br>
            <a:r>
              <a:rPr lang="en" sz="1800">
                <a:solidFill>
                  <a:srgbClr val="434343"/>
                </a:solidFill>
                <a:latin typeface="Barlow Condensed"/>
                <a:ea typeface="Barlow Condensed"/>
                <a:cs typeface="Barlow Condensed"/>
                <a:sym typeface="Barlow Condensed"/>
              </a:rPr>
              <a:t>Population based reinforcement learning</a:t>
            </a:r>
            <a:r>
              <a:rPr lang="en" sz="1800">
                <a:solidFill>
                  <a:srgbClr val="434343"/>
                </a:solidFill>
                <a:latin typeface="Barlow Condensed"/>
                <a:ea typeface="Barlow Condensed"/>
                <a:cs typeface="Barlow Condensed"/>
                <a:sym typeface="Barlow Condensed"/>
              </a:rPr>
              <a:t> </a:t>
            </a:r>
            <a:endParaRPr sz="1800">
              <a:solidFill>
                <a:srgbClr val="434343"/>
              </a:solidFill>
              <a:latin typeface="Barlow Condensed"/>
              <a:ea typeface="Barlow Condensed"/>
              <a:cs typeface="Barlow Condensed"/>
              <a:sym typeface="Barlow Condensed"/>
            </a:endParaRPr>
          </a:p>
          <a:p>
            <a:pPr indent="-342900" lvl="0" marL="457200" rtl="0" algn="l">
              <a:spcBef>
                <a:spcPts val="0"/>
              </a:spcBef>
              <a:spcAft>
                <a:spcPts val="0"/>
              </a:spcAft>
              <a:buSzPts val="1800"/>
              <a:buFont typeface="Barlow Condensed"/>
              <a:buChar char="➢"/>
            </a:pPr>
            <a:r>
              <a:rPr lang="en" sz="1800">
                <a:latin typeface="Barlow Condensed"/>
                <a:ea typeface="Barlow Condensed"/>
                <a:cs typeface="Barlow Condensed"/>
                <a:sym typeface="Barlow Condensed"/>
              </a:rPr>
              <a:t>Each agent learns its own internal reward signal and rich representation of the world for reinforcement learning</a:t>
            </a:r>
            <a:endParaRPr sz="1800">
              <a:solidFill>
                <a:srgbClr val="434343"/>
              </a:solidFill>
              <a:latin typeface="Barlow Condensed"/>
              <a:ea typeface="Barlow Condensed"/>
              <a:cs typeface="Barlow Condensed"/>
              <a:sym typeface="Barlow Condensed"/>
            </a:endParaRPr>
          </a:p>
          <a:p>
            <a:pPr indent="-342900" lvl="0" marL="457200" rtl="0" algn="l">
              <a:spcBef>
                <a:spcPts val="0"/>
              </a:spcBef>
              <a:spcAft>
                <a:spcPts val="0"/>
              </a:spcAft>
              <a:buClr>
                <a:srgbClr val="434343"/>
              </a:buClr>
              <a:buSzPts val="1800"/>
              <a:buFont typeface="Barlow Condensed"/>
              <a:buChar char="➢"/>
            </a:pPr>
            <a:r>
              <a:rPr lang="en" sz="1800">
                <a:solidFill>
                  <a:srgbClr val="434343"/>
                </a:solidFill>
                <a:latin typeface="Barlow Condensed"/>
                <a:ea typeface="Barlow Condensed"/>
                <a:cs typeface="Barlow Condensed"/>
                <a:sym typeface="Barlow Condensed"/>
              </a:rPr>
              <a:t>Stabilizes the learning process in a partially observable multiagent environment </a:t>
            </a:r>
            <a:endParaRPr b="1" sz="1800">
              <a:solidFill>
                <a:srgbClr val="434343"/>
              </a:solidFill>
              <a:latin typeface="Barlow Condensed"/>
              <a:ea typeface="Barlow Condensed"/>
              <a:cs typeface="Barlow Condensed"/>
              <a:sym typeface="Barlow Condensed"/>
            </a:endParaRPr>
          </a:p>
        </p:txBody>
      </p:sp>
      <p:sp>
        <p:nvSpPr>
          <p:cNvPr id="188" name="Google Shape;188;p20"/>
          <p:cNvSpPr txBox="1"/>
          <p:nvPr/>
        </p:nvSpPr>
        <p:spPr>
          <a:xfrm>
            <a:off x="1273025" y="1684488"/>
            <a:ext cx="7711200" cy="53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rgbClr val="434343"/>
                </a:solidFill>
                <a:latin typeface="Barlow Condensed"/>
                <a:ea typeface="Barlow Condensed"/>
                <a:cs typeface="Barlow Condensed"/>
                <a:sym typeface="Barlow Condensed"/>
              </a:rPr>
              <a:t>Authors</a:t>
            </a:r>
            <a:endParaRPr b="1" sz="1800">
              <a:solidFill>
                <a:srgbClr val="434343"/>
              </a:solidFill>
              <a:latin typeface="Barlow Condensed"/>
              <a:ea typeface="Barlow Condensed"/>
              <a:cs typeface="Barlow Condensed"/>
              <a:sym typeface="Barlow Condensed"/>
            </a:endParaRPr>
          </a:p>
          <a:p>
            <a:pPr indent="0" lvl="0" marL="0" rtl="0" algn="l">
              <a:spcBef>
                <a:spcPts val="0"/>
              </a:spcBef>
              <a:spcAft>
                <a:spcPts val="0"/>
              </a:spcAft>
              <a:buNone/>
            </a:pPr>
            <a:r>
              <a:rPr lang="en" sz="1800">
                <a:latin typeface="Barlow Condensed"/>
                <a:ea typeface="Barlow Condensed"/>
                <a:cs typeface="Barlow Condensed"/>
                <a:sym typeface="Barlow Condensed"/>
              </a:rPr>
              <a:t>Max Jaderberg, Wojciech M. Czarnecki, Iain Dunning, Luke Marris, Guy Lever, Antonio Garcia Castañeda</a:t>
            </a:r>
            <a:endParaRPr sz="1800">
              <a:solidFill>
                <a:srgbClr val="434343"/>
              </a:solidFill>
              <a:latin typeface="Barlow Condensed"/>
              <a:ea typeface="Barlow Condensed"/>
              <a:cs typeface="Barlow Condensed"/>
              <a:sym typeface="Barlow Condensed"/>
            </a:endParaRPr>
          </a:p>
        </p:txBody>
      </p:sp>
      <p:sp>
        <p:nvSpPr>
          <p:cNvPr id="189" name="Google Shape;189;p20"/>
          <p:cNvSpPr/>
          <p:nvPr/>
        </p:nvSpPr>
        <p:spPr>
          <a:xfrm>
            <a:off x="525638" y="284575"/>
            <a:ext cx="1001100" cy="1001100"/>
          </a:xfrm>
          <a:prstGeom prst="ellipse">
            <a:avLst/>
          </a:prstGeom>
          <a:solidFill>
            <a:srgbClr val="F3F3F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20"/>
          <p:cNvSpPr/>
          <p:nvPr/>
        </p:nvSpPr>
        <p:spPr>
          <a:xfrm>
            <a:off x="542800" y="1800675"/>
            <a:ext cx="638400" cy="656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20"/>
          <p:cNvSpPr/>
          <p:nvPr/>
        </p:nvSpPr>
        <p:spPr>
          <a:xfrm>
            <a:off x="655900" y="1921275"/>
            <a:ext cx="412200" cy="415500"/>
          </a:xfrm>
          <a:prstGeom prst="ellipse">
            <a:avLst/>
          </a:prstGeom>
          <a:solidFill>
            <a:srgbClr val="F3F3F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20"/>
          <p:cNvSpPr/>
          <p:nvPr/>
        </p:nvSpPr>
        <p:spPr>
          <a:xfrm>
            <a:off x="542800" y="2647950"/>
            <a:ext cx="638400" cy="656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20"/>
          <p:cNvSpPr/>
          <p:nvPr/>
        </p:nvSpPr>
        <p:spPr>
          <a:xfrm>
            <a:off x="655900" y="2768550"/>
            <a:ext cx="412200" cy="415500"/>
          </a:xfrm>
          <a:prstGeom prst="ellipse">
            <a:avLst/>
          </a:prstGeom>
          <a:solidFill>
            <a:srgbClr val="F3F3F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20"/>
          <p:cNvSpPr/>
          <p:nvPr/>
        </p:nvSpPr>
        <p:spPr>
          <a:xfrm>
            <a:off x="542800" y="3460050"/>
            <a:ext cx="638400" cy="656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20"/>
          <p:cNvSpPr/>
          <p:nvPr/>
        </p:nvSpPr>
        <p:spPr>
          <a:xfrm>
            <a:off x="655900" y="3580650"/>
            <a:ext cx="412200" cy="415500"/>
          </a:xfrm>
          <a:prstGeom prst="ellipse">
            <a:avLst/>
          </a:prstGeom>
          <a:solidFill>
            <a:srgbClr val="F3F3F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96" name="Google Shape;196;p20"/>
          <p:cNvPicPr preferRelativeResize="0"/>
          <p:nvPr/>
        </p:nvPicPr>
        <p:blipFill>
          <a:blip r:embed="rId3">
            <a:alphaModFix/>
          </a:blip>
          <a:stretch>
            <a:fillRect/>
          </a:stretch>
        </p:blipFill>
        <p:spPr>
          <a:xfrm>
            <a:off x="718250" y="2832545"/>
            <a:ext cx="287500" cy="287500"/>
          </a:xfrm>
          <a:prstGeom prst="rect">
            <a:avLst/>
          </a:prstGeom>
          <a:noFill/>
          <a:ln>
            <a:noFill/>
          </a:ln>
        </p:spPr>
      </p:pic>
      <p:pic>
        <p:nvPicPr>
          <p:cNvPr id="197" name="Google Shape;197;p20"/>
          <p:cNvPicPr preferRelativeResize="0"/>
          <p:nvPr/>
        </p:nvPicPr>
        <p:blipFill>
          <a:blip r:embed="rId4">
            <a:alphaModFix/>
          </a:blip>
          <a:stretch>
            <a:fillRect/>
          </a:stretch>
        </p:blipFill>
        <p:spPr>
          <a:xfrm>
            <a:off x="694499" y="1976463"/>
            <a:ext cx="335013" cy="287500"/>
          </a:xfrm>
          <a:prstGeom prst="rect">
            <a:avLst/>
          </a:prstGeom>
          <a:noFill/>
          <a:ln>
            <a:noFill/>
          </a:ln>
        </p:spPr>
      </p:pic>
      <p:pic>
        <p:nvPicPr>
          <p:cNvPr id="198" name="Google Shape;198;p20"/>
          <p:cNvPicPr preferRelativeResize="0"/>
          <p:nvPr/>
        </p:nvPicPr>
        <p:blipFill>
          <a:blip r:embed="rId5">
            <a:alphaModFix/>
          </a:blip>
          <a:stretch>
            <a:fillRect/>
          </a:stretch>
        </p:blipFill>
        <p:spPr>
          <a:xfrm>
            <a:off x="694500" y="3620900"/>
            <a:ext cx="335000" cy="335000"/>
          </a:xfrm>
          <a:prstGeom prst="rect">
            <a:avLst/>
          </a:prstGeom>
          <a:noFill/>
          <a:ln>
            <a:noFill/>
          </a:ln>
        </p:spPr>
      </p:pic>
      <p:sp>
        <p:nvSpPr>
          <p:cNvPr id="199" name="Google Shape;199;p20"/>
          <p:cNvSpPr txBox="1"/>
          <p:nvPr>
            <p:ph type="title"/>
          </p:nvPr>
        </p:nvSpPr>
        <p:spPr>
          <a:xfrm>
            <a:off x="1638875" y="284575"/>
            <a:ext cx="6979500" cy="1099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latin typeface="Barlow Condensed"/>
                <a:ea typeface="Barlow Condensed"/>
                <a:cs typeface="Barlow Condensed"/>
                <a:sym typeface="Barlow Condensed"/>
              </a:rPr>
              <a:t>Applications of AI: </a:t>
            </a:r>
            <a:br>
              <a:rPr lang="en">
                <a:latin typeface="Barlow Condensed"/>
                <a:ea typeface="Barlow Condensed"/>
                <a:cs typeface="Barlow Condensed"/>
                <a:sym typeface="Barlow Condensed"/>
              </a:rPr>
            </a:br>
            <a:r>
              <a:rPr lang="en">
                <a:latin typeface="Barlow Condensed"/>
                <a:ea typeface="Barlow Condensed"/>
                <a:cs typeface="Barlow Condensed"/>
                <a:sym typeface="Barlow Condensed"/>
              </a:rPr>
              <a:t>Computational Intelligence and Games</a:t>
            </a:r>
            <a:endParaRPr>
              <a:latin typeface="Barlow Condensed"/>
              <a:ea typeface="Barlow Condensed"/>
              <a:cs typeface="Barlow Condensed"/>
              <a:sym typeface="Barlow Condensed"/>
            </a:endParaRPr>
          </a:p>
        </p:txBody>
      </p:sp>
      <p:sp>
        <p:nvSpPr>
          <p:cNvPr id="200" name="Google Shape;200;p20"/>
          <p:cNvSpPr/>
          <p:nvPr/>
        </p:nvSpPr>
        <p:spPr>
          <a:xfrm>
            <a:off x="525638" y="284575"/>
            <a:ext cx="1001100" cy="1001100"/>
          </a:xfrm>
          <a:prstGeom prst="ellipse">
            <a:avLst/>
          </a:prstGeom>
          <a:solidFill>
            <a:srgbClr val="F3F3F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01" name="Google Shape;201;p20"/>
          <p:cNvPicPr preferRelativeResize="0"/>
          <p:nvPr/>
        </p:nvPicPr>
        <p:blipFill>
          <a:blip r:embed="rId6">
            <a:alphaModFix/>
          </a:blip>
          <a:stretch>
            <a:fillRect/>
          </a:stretch>
        </p:blipFill>
        <p:spPr>
          <a:xfrm>
            <a:off x="775004" y="533938"/>
            <a:ext cx="502374" cy="50237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sp>
        <p:nvSpPr>
          <p:cNvPr id="206" name="Google Shape;206;p21"/>
          <p:cNvSpPr txBox="1"/>
          <p:nvPr>
            <p:ph type="title"/>
          </p:nvPr>
        </p:nvSpPr>
        <p:spPr>
          <a:xfrm>
            <a:off x="1798150" y="1491525"/>
            <a:ext cx="6843900" cy="1589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Barlow Condensed"/>
                <a:ea typeface="Barlow Condensed"/>
                <a:cs typeface="Barlow Condensed"/>
                <a:sym typeface="Barlow Condensed"/>
              </a:rPr>
              <a:t>PART A (ii)</a:t>
            </a:r>
            <a:endParaRPr>
              <a:latin typeface="Barlow Condensed"/>
              <a:ea typeface="Barlow Condensed"/>
              <a:cs typeface="Barlow Condensed"/>
              <a:sym typeface="Barlow Condensed"/>
            </a:endParaRPr>
          </a:p>
          <a:p>
            <a:pPr indent="0" lvl="0" marL="0" rtl="0" algn="l">
              <a:spcBef>
                <a:spcPts val="0"/>
              </a:spcBef>
              <a:spcAft>
                <a:spcPts val="0"/>
              </a:spcAft>
              <a:buNone/>
            </a:pPr>
            <a:r>
              <a:rPr lang="en" sz="3600">
                <a:latin typeface="Barlow Condensed"/>
                <a:ea typeface="Barlow Condensed"/>
                <a:cs typeface="Barlow Condensed"/>
                <a:sym typeface="Barlow Condensed"/>
              </a:rPr>
              <a:t>CSP - Travelling Problem</a:t>
            </a:r>
            <a:endParaRPr sz="3600">
              <a:latin typeface="Barlow Condensed"/>
              <a:ea typeface="Barlow Condensed"/>
              <a:cs typeface="Barlow Condensed"/>
              <a:sym typeface="Barlow Condensed"/>
            </a:endParaRPr>
          </a:p>
        </p:txBody>
      </p:sp>
      <p:cxnSp>
        <p:nvCxnSpPr>
          <p:cNvPr id="207" name="Google Shape;207;p21"/>
          <p:cNvCxnSpPr/>
          <p:nvPr/>
        </p:nvCxnSpPr>
        <p:spPr>
          <a:xfrm rot="10800000">
            <a:off x="1429250" y="-125"/>
            <a:ext cx="20400" cy="3024900"/>
          </a:xfrm>
          <a:prstGeom prst="straightConnector1">
            <a:avLst/>
          </a:prstGeom>
          <a:noFill/>
          <a:ln cap="flat" cmpd="sng" w="19050">
            <a:solidFill>
              <a:srgbClr val="FFFFFF"/>
            </a:solidFill>
            <a:prstDash val="solid"/>
            <a:round/>
            <a:headEnd len="med" w="med" type="none"/>
            <a:tailEnd len="med" w="med" type="none"/>
          </a:ln>
        </p:spPr>
      </p:cxn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