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1300" r:id="rId5"/>
    <p:sldId id="1085" r:id="rId6"/>
    <p:sldId id="1282" r:id="rId7"/>
    <p:sldId id="352" r:id="rId8"/>
    <p:sldId id="1283" r:id="rId9"/>
    <p:sldId id="1284" r:id="rId10"/>
    <p:sldId id="1285" r:id="rId11"/>
    <p:sldId id="1301" r:id="rId12"/>
    <p:sldId id="1286" r:id="rId13"/>
    <p:sldId id="1287" r:id="rId14"/>
    <p:sldId id="1303" r:id="rId15"/>
    <p:sldId id="1304" r:id="rId16"/>
    <p:sldId id="1305" r:id="rId17"/>
    <p:sldId id="1302" r:id="rId18"/>
    <p:sldId id="1288" r:id="rId19"/>
    <p:sldId id="124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0000"/>
    <a:srgbClr val="0000FF"/>
    <a:srgbClr val="FFCD8C"/>
    <a:srgbClr val="9F5900"/>
    <a:srgbClr val="FF3300"/>
    <a:srgbClr val="FFFFFF"/>
    <a:srgbClr val="C00000"/>
    <a:srgbClr val="F8FFB3"/>
    <a:srgbClr val="BAF8FF"/>
    <a:srgbClr val="92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68"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11/30/2024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74" r:id="rId8"/>
    <p:sldLayoutId id="2147483687"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3599179" y="1807821"/>
            <a:ext cx="4987327" cy="1815882"/>
          </a:xfrm>
          <a:prstGeom prst="rect">
            <a:avLst/>
          </a:prstGeom>
          <a:noFill/>
        </p:spPr>
        <p:txBody>
          <a:bodyPr wrap="none" rtlCol="0">
            <a:spAutoFit/>
          </a:bodyPr>
          <a:lstStyle/>
          <a:p>
            <a:pPr algn="r"/>
            <a:r>
              <a:rPr lang="en-US" sz="4000" b="1" dirty="0">
                <a:solidFill>
                  <a:schemeClr val="bg1"/>
                </a:solidFill>
                <a:latin typeface="Arial" panose="020B0604020202020204" pitchFamily="34" charset="0"/>
                <a:cs typeface="Arial" panose="020B0604020202020204" pitchFamily="34" charset="0"/>
              </a:rPr>
              <a:t>Internship Project</a:t>
            </a:r>
          </a:p>
          <a:p>
            <a:pPr algn="r"/>
            <a:endParaRPr lang="en-US" sz="2400" b="1" dirty="0">
              <a:solidFill>
                <a:schemeClr val="bg1"/>
              </a:solidFill>
              <a:latin typeface="Arial" panose="020B0604020202020204" pitchFamily="34" charset="0"/>
              <a:cs typeface="Arial" panose="020B0604020202020204" pitchFamily="34" charset="0"/>
            </a:endParaRPr>
          </a:p>
          <a:p>
            <a:pPr algn="r"/>
            <a:r>
              <a:rPr lang="en-US" sz="2400" b="1" dirty="0">
                <a:solidFill>
                  <a:schemeClr val="bg1"/>
                </a:solidFill>
                <a:latin typeface="Arial" panose="020B0604020202020204" pitchFamily="34" charset="0"/>
                <a:cs typeface="Arial" panose="020B0604020202020204" pitchFamily="34" charset="0"/>
              </a:rPr>
              <a:t>AI/ML – Healthcare Prediction on</a:t>
            </a:r>
          </a:p>
          <a:p>
            <a:pPr algn="r"/>
            <a:r>
              <a:rPr lang="en-US" sz="2400" b="1" dirty="0">
                <a:solidFill>
                  <a:schemeClr val="bg1"/>
                </a:solidFill>
                <a:latin typeface="Arial" panose="020B0604020202020204" pitchFamily="34" charset="0"/>
                <a:cs typeface="Arial" panose="020B0604020202020204" pitchFamily="34" charset="0"/>
              </a:rPr>
              <a:t>Diabetic Patients using Python   </a:t>
            </a:r>
          </a:p>
        </p:txBody>
      </p:sp>
      <p:pic>
        <p:nvPicPr>
          <p:cNvPr id="3" name="Picture 2">
            <a:extLst>
              <a:ext uri="{FF2B5EF4-FFF2-40B4-BE49-F238E27FC236}">
                <a16:creationId xmlns:a16="http://schemas.microsoft.com/office/drawing/2014/main" id="{CA1C9C03-6746-48CB-DD68-E617B6733BB7}"/>
              </a:ext>
            </a:extLst>
          </p:cNvPr>
          <p:cNvPicPr>
            <a:picLocks noChangeAspect="1"/>
          </p:cNvPicPr>
          <p:nvPr/>
        </p:nvPicPr>
        <p:blipFill>
          <a:blip r:embed="rId4"/>
          <a:stretch>
            <a:fillRect/>
          </a:stretch>
        </p:blipFill>
        <p:spPr>
          <a:xfrm>
            <a:off x="3750208" y="-8324"/>
            <a:ext cx="4572638" cy="1124107"/>
          </a:xfrm>
          <a:prstGeom prst="rect">
            <a:avLst/>
          </a:prstGeom>
        </p:spPr>
      </p:pic>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buSzPts val="2800"/>
              <a:buFont typeface="Arial"/>
              <a:buNone/>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Modelling &amp; Results</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94903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eaLnBrk="0" fontAlgn="base" hangingPunct="0">
              <a:lnSpc>
                <a:spcPts val="2100"/>
              </a:lnSpc>
              <a:spcBef>
                <a:spcPct val="0"/>
              </a:spcBef>
              <a:spcAft>
                <a:spcPct val="0"/>
              </a:spcAft>
              <a:buClrTx/>
            </a:pPr>
            <a:r>
              <a:rPr lang="en-US" sz="1600" b="1" dirty="0">
                <a:solidFill>
                  <a:srgbClr val="820000"/>
                </a:solidFill>
                <a:latin typeface="Constantia" panose="02030602050306030303" pitchFamily="18" charset="0"/>
              </a:rPr>
              <a:t>Modelling Process</a:t>
            </a:r>
          </a:p>
          <a:p>
            <a:pPr marL="285750" indent="-285750" algn="just" eaLnBrk="0" fontAlgn="base" hangingPunct="0">
              <a:lnSpc>
                <a:spcPts val="2100"/>
              </a:lnSpc>
              <a:spcBef>
                <a:spcPct val="0"/>
              </a:spcBef>
              <a:spcAft>
                <a:spcPct val="0"/>
              </a:spcAft>
              <a:buClrTx/>
              <a:buFont typeface="Arial" panose="020B0604020202020204" pitchFamily="34" charset="0"/>
              <a:buChar char="•"/>
            </a:pPr>
            <a:r>
              <a:rPr lang="en-US" b="1" dirty="0">
                <a:solidFill>
                  <a:srgbClr val="820000"/>
                </a:solidFill>
                <a:latin typeface="Constantia" panose="02030602050306030303" pitchFamily="18" charset="0"/>
              </a:rPr>
              <a:t>Data Splitting: </a:t>
            </a:r>
            <a:r>
              <a:rPr lang="en-US" dirty="0">
                <a:solidFill>
                  <a:srgbClr val="820000"/>
                </a:solidFill>
                <a:latin typeface="Constantia" panose="02030602050306030303" pitchFamily="18" charset="0"/>
              </a:rPr>
              <a:t>The dataset was divided into training (80%) and testing (20%) subsets to evaluate model performance.</a:t>
            </a:r>
          </a:p>
          <a:p>
            <a:pPr marL="285750" indent="-285750" algn="just" eaLnBrk="0" fontAlgn="base" hangingPunct="0">
              <a:lnSpc>
                <a:spcPts val="2100"/>
              </a:lnSpc>
              <a:spcBef>
                <a:spcPct val="0"/>
              </a:spcBef>
              <a:spcAft>
                <a:spcPct val="0"/>
              </a:spcAft>
              <a:buClrTx/>
              <a:buFont typeface="Arial" panose="020B0604020202020204" pitchFamily="34" charset="0"/>
              <a:buChar char="•"/>
            </a:pPr>
            <a:r>
              <a:rPr lang="en-US" b="1" dirty="0">
                <a:solidFill>
                  <a:srgbClr val="820000"/>
                </a:solidFill>
                <a:latin typeface="Constantia" panose="02030602050306030303" pitchFamily="18" charset="0"/>
              </a:rPr>
              <a:t>Algorithm Selection: </a:t>
            </a:r>
            <a:r>
              <a:rPr lang="en-US" dirty="0">
                <a:solidFill>
                  <a:srgbClr val="820000"/>
                </a:solidFill>
                <a:latin typeface="Constantia" panose="02030602050306030303" pitchFamily="18" charset="0"/>
              </a:rPr>
              <a:t>Multiple machine learning algorithms were implemented, including:</a:t>
            </a:r>
          </a:p>
          <a:p>
            <a:pPr lvl="5" algn="just" eaLnBrk="0" fontAlgn="base" hangingPunct="0">
              <a:lnSpc>
                <a:spcPts val="2100"/>
              </a:lnSpc>
              <a:spcBef>
                <a:spcPct val="0"/>
              </a:spcBef>
              <a:spcAft>
                <a:spcPct val="0"/>
              </a:spcAft>
              <a:buClrTx/>
            </a:pPr>
            <a:r>
              <a:rPr lang="en-US" b="1" dirty="0">
                <a:solidFill>
                  <a:srgbClr val="820000"/>
                </a:solidFill>
                <a:latin typeface="Constantia" panose="02030602050306030303" pitchFamily="18" charset="0"/>
              </a:rPr>
              <a:t>	Logistic Regression: </a:t>
            </a:r>
            <a:r>
              <a:rPr lang="en-US" dirty="0">
                <a:solidFill>
                  <a:srgbClr val="820000"/>
                </a:solidFill>
                <a:latin typeface="Constantia" panose="02030602050306030303" pitchFamily="18" charset="0"/>
              </a:rPr>
              <a:t>For baseline classification and interpretability.</a:t>
            </a:r>
          </a:p>
        </p:txBody>
      </p:sp>
      <p:pic>
        <p:nvPicPr>
          <p:cNvPr id="4" name="Picture 3">
            <a:extLst>
              <a:ext uri="{FF2B5EF4-FFF2-40B4-BE49-F238E27FC236}">
                <a16:creationId xmlns:a16="http://schemas.microsoft.com/office/drawing/2014/main" id="{86679C70-1572-986F-72F4-F3742AADCD24}"/>
              </a:ext>
            </a:extLst>
          </p:cNvPr>
          <p:cNvPicPr>
            <a:picLocks noChangeAspect="1"/>
          </p:cNvPicPr>
          <p:nvPr/>
        </p:nvPicPr>
        <p:blipFill>
          <a:blip r:embed="rId3"/>
          <a:srcRect l="1374" t="32812" r="4987"/>
          <a:stretch/>
        </p:blipFill>
        <p:spPr>
          <a:xfrm>
            <a:off x="2549910" y="2795236"/>
            <a:ext cx="3546088" cy="1508966"/>
          </a:xfrm>
          <a:prstGeom prst="rect">
            <a:avLst/>
          </a:prstGeom>
        </p:spPr>
      </p:pic>
      <p:sp>
        <p:nvSpPr>
          <p:cNvPr id="6" name="TextBox 5">
            <a:extLst>
              <a:ext uri="{FF2B5EF4-FFF2-40B4-BE49-F238E27FC236}">
                <a16:creationId xmlns:a16="http://schemas.microsoft.com/office/drawing/2014/main" id="{BDBA41E4-0089-3B60-6080-8AEE7033216B}"/>
              </a:ext>
            </a:extLst>
          </p:cNvPr>
          <p:cNvSpPr txBox="1"/>
          <p:nvPr/>
        </p:nvSpPr>
        <p:spPr>
          <a:xfrm>
            <a:off x="2555484" y="4373497"/>
            <a:ext cx="3546088" cy="276999"/>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6 : Report for Logistic Regression Model</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1;g5fab984687_2_0">
            <a:extLst>
              <a:ext uri="{FF2B5EF4-FFF2-40B4-BE49-F238E27FC236}">
                <a16:creationId xmlns:a16="http://schemas.microsoft.com/office/drawing/2014/main" id="{941947F0-BE3D-FB46-EB7C-2A9E24324ABA}"/>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Modelling</a:t>
            </a:r>
          </a:p>
        </p:txBody>
      </p:sp>
      <p:sp>
        <p:nvSpPr>
          <p:cNvPr id="6" name="TextBox 5">
            <a:extLst>
              <a:ext uri="{FF2B5EF4-FFF2-40B4-BE49-F238E27FC236}">
                <a16:creationId xmlns:a16="http://schemas.microsoft.com/office/drawing/2014/main" id="{C23E092D-14EC-D1AD-039A-BED33AA260AC}"/>
              </a:ext>
            </a:extLst>
          </p:cNvPr>
          <p:cNvSpPr txBox="1"/>
          <p:nvPr/>
        </p:nvSpPr>
        <p:spPr>
          <a:xfrm>
            <a:off x="164081" y="1359305"/>
            <a:ext cx="4289503" cy="523220"/>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Random Forest Classifier: </a:t>
            </a:r>
            <a:r>
              <a:rPr lang="en-IN" dirty="0">
                <a:solidFill>
                  <a:srgbClr val="820000"/>
                </a:solidFill>
                <a:latin typeface="Constantia" panose="02030602050306030303" pitchFamily="18" charset="0"/>
              </a:rPr>
              <a:t>To handle feature importance and complex relationships.</a:t>
            </a:r>
          </a:p>
        </p:txBody>
      </p:sp>
      <p:sp>
        <p:nvSpPr>
          <p:cNvPr id="8" name="TextBox 7">
            <a:extLst>
              <a:ext uri="{FF2B5EF4-FFF2-40B4-BE49-F238E27FC236}">
                <a16:creationId xmlns:a16="http://schemas.microsoft.com/office/drawing/2014/main" id="{A48F37CB-491A-26B1-73B6-677A98373BD8}"/>
              </a:ext>
            </a:extLst>
          </p:cNvPr>
          <p:cNvSpPr txBox="1"/>
          <p:nvPr/>
        </p:nvSpPr>
        <p:spPr>
          <a:xfrm>
            <a:off x="4466055" y="1340963"/>
            <a:ext cx="4484128" cy="523220"/>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Gradient Boosting (</a:t>
            </a:r>
            <a:r>
              <a:rPr lang="en-IN" b="1" dirty="0" err="1">
                <a:solidFill>
                  <a:srgbClr val="820000"/>
                </a:solidFill>
                <a:latin typeface="Constantia" panose="02030602050306030303" pitchFamily="18" charset="0"/>
              </a:rPr>
              <a:t>XGBoost</a:t>
            </a:r>
            <a:r>
              <a:rPr lang="en-IN" b="1" dirty="0">
                <a:solidFill>
                  <a:srgbClr val="820000"/>
                </a:solidFill>
                <a:latin typeface="Constantia" panose="02030602050306030303" pitchFamily="18" charset="0"/>
              </a:rPr>
              <a:t>): </a:t>
            </a:r>
            <a:r>
              <a:rPr lang="en-IN" dirty="0">
                <a:solidFill>
                  <a:srgbClr val="820000"/>
                </a:solidFill>
                <a:latin typeface="Constantia" panose="02030602050306030303" pitchFamily="18" charset="0"/>
              </a:rPr>
              <a:t>To improve prediction accuracy with optimized tree-based learning.</a:t>
            </a:r>
          </a:p>
        </p:txBody>
      </p:sp>
      <p:pic>
        <p:nvPicPr>
          <p:cNvPr id="12" name="Picture 11">
            <a:extLst>
              <a:ext uri="{FF2B5EF4-FFF2-40B4-BE49-F238E27FC236}">
                <a16:creationId xmlns:a16="http://schemas.microsoft.com/office/drawing/2014/main" id="{643986FF-6934-8096-0704-166350089703}"/>
              </a:ext>
            </a:extLst>
          </p:cNvPr>
          <p:cNvPicPr>
            <a:picLocks noChangeAspect="1"/>
          </p:cNvPicPr>
          <p:nvPr/>
        </p:nvPicPr>
        <p:blipFill>
          <a:blip r:embed="rId2"/>
          <a:stretch>
            <a:fillRect/>
          </a:stretch>
        </p:blipFill>
        <p:spPr>
          <a:xfrm>
            <a:off x="962088" y="2506394"/>
            <a:ext cx="2146353" cy="1510702"/>
          </a:xfrm>
          <a:prstGeom prst="rect">
            <a:avLst/>
          </a:prstGeom>
          <a:ln w="19050">
            <a:solidFill>
              <a:schemeClr val="tx1"/>
            </a:solidFill>
          </a:ln>
        </p:spPr>
      </p:pic>
      <p:pic>
        <p:nvPicPr>
          <p:cNvPr id="16" name="Picture 15">
            <a:extLst>
              <a:ext uri="{FF2B5EF4-FFF2-40B4-BE49-F238E27FC236}">
                <a16:creationId xmlns:a16="http://schemas.microsoft.com/office/drawing/2014/main" id="{9CD10155-C246-0A59-E306-73AEB2EB8BC0}"/>
              </a:ext>
            </a:extLst>
          </p:cNvPr>
          <p:cNvPicPr>
            <a:picLocks noChangeAspect="1"/>
          </p:cNvPicPr>
          <p:nvPr/>
        </p:nvPicPr>
        <p:blipFill>
          <a:blip r:embed="rId3"/>
          <a:stretch>
            <a:fillRect/>
          </a:stretch>
        </p:blipFill>
        <p:spPr>
          <a:xfrm>
            <a:off x="5352587" y="2097518"/>
            <a:ext cx="2834916" cy="2052248"/>
          </a:xfrm>
          <a:prstGeom prst="rect">
            <a:avLst/>
          </a:prstGeom>
          <a:ln w="28575">
            <a:solidFill>
              <a:schemeClr val="tx1"/>
            </a:solidFill>
          </a:ln>
        </p:spPr>
      </p:pic>
      <p:sp>
        <p:nvSpPr>
          <p:cNvPr id="18" name="TextBox 17">
            <a:extLst>
              <a:ext uri="{FF2B5EF4-FFF2-40B4-BE49-F238E27FC236}">
                <a16:creationId xmlns:a16="http://schemas.microsoft.com/office/drawing/2014/main" id="{EFCD7DD3-FD83-AB13-7DC1-73639FB9D898}"/>
              </a:ext>
            </a:extLst>
          </p:cNvPr>
          <p:cNvSpPr txBox="1"/>
          <p:nvPr/>
        </p:nvSpPr>
        <p:spPr>
          <a:xfrm>
            <a:off x="459065" y="4120736"/>
            <a:ext cx="3254815" cy="276999"/>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7 : Metrices of Random Forest Classifier</a:t>
            </a:r>
          </a:p>
        </p:txBody>
      </p:sp>
      <p:sp>
        <p:nvSpPr>
          <p:cNvPr id="19" name="TextBox 18">
            <a:extLst>
              <a:ext uri="{FF2B5EF4-FFF2-40B4-BE49-F238E27FC236}">
                <a16:creationId xmlns:a16="http://schemas.microsoft.com/office/drawing/2014/main" id="{42F9D85F-FD71-6DEE-CDA8-AEE7DA602AF4}"/>
              </a:ext>
            </a:extLst>
          </p:cNvPr>
          <p:cNvSpPr txBox="1"/>
          <p:nvPr/>
        </p:nvSpPr>
        <p:spPr>
          <a:xfrm>
            <a:off x="5352586" y="4286222"/>
            <a:ext cx="2834917" cy="461665"/>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8 : Feature Importance of </a:t>
            </a:r>
          </a:p>
          <a:p>
            <a:pPr algn="ctr"/>
            <a:r>
              <a:rPr lang="en-IN" sz="1200" b="1" dirty="0">
                <a:latin typeface="Times New Roman" panose="02020603050405020304" pitchFamily="18" charset="0"/>
                <a:cs typeface="Times New Roman" panose="02020603050405020304" pitchFamily="18" charset="0"/>
              </a:rPr>
              <a:t>Gradient Boosting Classifier</a:t>
            </a:r>
          </a:p>
        </p:txBody>
      </p:sp>
    </p:spTree>
    <p:extLst>
      <p:ext uri="{BB962C8B-B14F-4D97-AF65-F5344CB8AC3E}">
        <p14:creationId xmlns:p14="http://schemas.microsoft.com/office/powerpoint/2010/main" val="181521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341346A-3ECE-CBB3-FE30-FB20F14AFD32}"/>
              </a:ext>
            </a:extLst>
          </p:cNvPr>
          <p:cNvPicPr>
            <a:picLocks noChangeAspect="1"/>
          </p:cNvPicPr>
          <p:nvPr/>
        </p:nvPicPr>
        <p:blipFill>
          <a:blip r:embed="rId2"/>
          <a:stretch>
            <a:fillRect/>
          </a:stretch>
        </p:blipFill>
        <p:spPr>
          <a:xfrm>
            <a:off x="978418" y="1831996"/>
            <a:ext cx="2411555" cy="2003558"/>
          </a:xfrm>
          <a:prstGeom prst="rect">
            <a:avLst/>
          </a:prstGeom>
          <a:ln w="19050">
            <a:solidFill>
              <a:schemeClr val="tx1"/>
            </a:solidFill>
          </a:ln>
        </p:spPr>
      </p:pic>
      <p:sp>
        <p:nvSpPr>
          <p:cNvPr id="6" name="Google Shape;61;g5fab984687_2_0">
            <a:extLst>
              <a:ext uri="{FF2B5EF4-FFF2-40B4-BE49-F238E27FC236}">
                <a16:creationId xmlns:a16="http://schemas.microsoft.com/office/drawing/2014/main" id="{B4C967E6-2789-2BFF-4856-671701B1E271}"/>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Modelling</a:t>
            </a:r>
          </a:p>
        </p:txBody>
      </p:sp>
      <p:sp>
        <p:nvSpPr>
          <p:cNvPr id="8" name="TextBox 7">
            <a:extLst>
              <a:ext uri="{FF2B5EF4-FFF2-40B4-BE49-F238E27FC236}">
                <a16:creationId xmlns:a16="http://schemas.microsoft.com/office/drawing/2014/main" id="{8FF7642D-BE5A-83BB-D4D6-BBBC45AB7E60}"/>
              </a:ext>
            </a:extLst>
          </p:cNvPr>
          <p:cNvSpPr txBox="1"/>
          <p:nvPr/>
        </p:nvSpPr>
        <p:spPr>
          <a:xfrm>
            <a:off x="146838" y="1128577"/>
            <a:ext cx="4291350" cy="523220"/>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Support Vector Machines (SVC): </a:t>
            </a:r>
            <a:r>
              <a:rPr lang="en-IN" dirty="0">
                <a:solidFill>
                  <a:srgbClr val="820000"/>
                </a:solidFill>
                <a:latin typeface="Constantia" panose="02030602050306030303" pitchFamily="18" charset="0"/>
              </a:rPr>
              <a:t>For robust classification in high-dimensional spaces.</a:t>
            </a:r>
          </a:p>
        </p:txBody>
      </p:sp>
      <p:sp>
        <p:nvSpPr>
          <p:cNvPr id="10" name="TextBox 9">
            <a:extLst>
              <a:ext uri="{FF2B5EF4-FFF2-40B4-BE49-F238E27FC236}">
                <a16:creationId xmlns:a16="http://schemas.microsoft.com/office/drawing/2014/main" id="{61DE3EA9-CC1A-240D-9DA0-628F6B26F391}"/>
              </a:ext>
            </a:extLst>
          </p:cNvPr>
          <p:cNvSpPr txBox="1"/>
          <p:nvPr/>
        </p:nvSpPr>
        <p:spPr>
          <a:xfrm>
            <a:off x="4638908" y="1139803"/>
            <a:ext cx="4230008" cy="738664"/>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Hyperparameter Tuning: </a:t>
            </a:r>
            <a:r>
              <a:rPr lang="en-IN" dirty="0">
                <a:solidFill>
                  <a:srgbClr val="820000"/>
                </a:solidFill>
                <a:latin typeface="Constantia" panose="02030602050306030303" pitchFamily="18" charset="0"/>
              </a:rPr>
              <a:t>Grid Search and Randomized Search were used to optimize hyperparameters for each model.</a:t>
            </a:r>
          </a:p>
        </p:txBody>
      </p:sp>
      <p:sp>
        <p:nvSpPr>
          <p:cNvPr id="11" name="TextBox 10">
            <a:extLst>
              <a:ext uri="{FF2B5EF4-FFF2-40B4-BE49-F238E27FC236}">
                <a16:creationId xmlns:a16="http://schemas.microsoft.com/office/drawing/2014/main" id="{9CE6C2DE-FA69-B8E4-0B8B-93DA3BA83E74}"/>
              </a:ext>
            </a:extLst>
          </p:cNvPr>
          <p:cNvSpPr txBox="1"/>
          <p:nvPr/>
        </p:nvSpPr>
        <p:spPr>
          <a:xfrm>
            <a:off x="332688" y="3867977"/>
            <a:ext cx="3756096" cy="276999"/>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9 : Confusion Matrix Support Vector Classifier</a:t>
            </a:r>
          </a:p>
        </p:txBody>
      </p:sp>
      <p:pic>
        <p:nvPicPr>
          <p:cNvPr id="13" name="Picture 12">
            <a:extLst>
              <a:ext uri="{FF2B5EF4-FFF2-40B4-BE49-F238E27FC236}">
                <a16:creationId xmlns:a16="http://schemas.microsoft.com/office/drawing/2014/main" id="{F3DDF127-07F9-E5FF-D94C-27B4D72BCCD7}"/>
              </a:ext>
            </a:extLst>
          </p:cNvPr>
          <p:cNvPicPr>
            <a:picLocks noChangeAspect="1"/>
          </p:cNvPicPr>
          <p:nvPr/>
        </p:nvPicPr>
        <p:blipFill>
          <a:blip r:embed="rId3"/>
          <a:stretch>
            <a:fillRect/>
          </a:stretch>
        </p:blipFill>
        <p:spPr>
          <a:xfrm>
            <a:off x="4812952" y="2218938"/>
            <a:ext cx="3881920" cy="1331172"/>
          </a:xfrm>
          <a:prstGeom prst="rect">
            <a:avLst/>
          </a:prstGeom>
          <a:ln w="19050">
            <a:solidFill>
              <a:schemeClr val="tx1"/>
            </a:solidFill>
          </a:ln>
        </p:spPr>
      </p:pic>
      <p:sp>
        <p:nvSpPr>
          <p:cNvPr id="15" name="TextBox 14">
            <a:extLst>
              <a:ext uri="{FF2B5EF4-FFF2-40B4-BE49-F238E27FC236}">
                <a16:creationId xmlns:a16="http://schemas.microsoft.com/office/drawing/2014/main" id="{36599A5E-4B76-410E-A0AA-E2873CF8B6A4}"/>
              </a:ext>
            </a:extLst>
          </p:cNvPr>
          <p:cNvSpPr txBox="1"/>
          <p:nvPr/>
        </p:nvSpPr>
        <p:spPr>
          <a:xfrm>
            <a:off x="4812952" y="3618933"/>
            <a:ext cx="3881920" cy="461665"/>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10 : Hyperparameter Tuning for </a:t>
            </a:r>
          </a:p>
          <a:p>
            <a:pPr algn="ctr"/>
            <a:r>
              <a:rPr lang="en-IN" sz="1200" b="1" dirty="0">
                <a:latin typeface="Times New Roman" panose="02020603050405020304" pitchFamily="18" charset="0"/>
                <a:cs typeface="Times New Roman" panose="02020603050405020304" pitchFamily="18" charset="0"/>
              </a:rPr>
              <a:t>Decision Tree Classifier</a:t>
            </a:r>
          </a:p>
        </p:txBody>
      </p:sp>
      <p:sp>
        <p:nvSpPr>
          <p:cNvPr id="16" name="TextBox 15">
            <a:extLst>
              <a:ext uri="{FF2B5EF4-FFF2-40B4-BE49-F238E27FC236}">
                <a16:creationId xmlns:a16="http://schemas.microsoft.com/office/drawing/2014/main" id="{FB3B18A9-3740-7FE9-EC6A-E2345AA0DAEC}"/>
              </a:ext>
            </a:extLst>
          </p:cNvPr>
          <p:cNvSpPr txBox="1"/>
          <p:nvPr/>
        </p:nvSpPr>
        <p:spPr>
          <a:xfrm>
            <a:off x="297368" y="4336767"/>
            <a:ext cx="8608718" cy="523220"/>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Validation Metrics: </a:t>
            </a:r>
            <a:r>
              <a:rPr lang="en-IN" dirty="0">
                <a:solidFill>
                  <a:srgbClr val="820000"/>
                </a:solidFill>
                <a:latin typeface="Constantia" panose="02030602050306030303" pitchFamily="18" charset="0"/>
              </a:rPr>
              <a:t>Accuracy, precision, recall, F1-score, and ROC-AUC were calculated to evaluate the models.</a:t>
            </a:r>
          </a:p>
        </p:txBody>
      </p:sp>
    </p:spTree>
    <p:extLst>
      <p:ext uri="{BB962C8B-B14F-4D97-AF65-F5344CB8AC3E}">
        <p14:creationId xmlns:p14="http://schemas.microsoft.com/office/powerpoint/2010/main" val="122538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54D6422E-1030-BCA9-7F1E-1193638215C6}"/>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Results</a:t>
            </a:r>
          </a:p>
        </p:txBody>
      </p:sp>
      <p:pic>
        <p:nvPicPr>
          <p:cNvPr id="4" name="Picture 3">
            <a:extLst>
              <a:ext uri="{FF2B5EF4-FFF2-40B4-BE49-F238E27FC236}">
                <a16:creationId xmlns:a16="http://schemas.microsoft.com/office/drawing/2014/main" id="{CEC3A45B-3D78-66E5-911A-50E0454C21E2}"/>
              </a:ext>
            </a:extLst>
          </p:cNvPr>
          <p:cNvPicPr>
            <a:picLocks noChangeAspect="1"/>
          </p:cNvPicPr>
          <p:nvPr/>
        </p:nvPicPr>
        <p:blipFill>
          <a:blip r:embed="rId2"/>
          <a:stretch>
            <a:fillRect/>
          </a:stretch>
        </p:blipFill>
        <p:spPr>
          <a:xfrm>
            <a:off x="539910" y="1289334"/>
            <a:ext cx="8088351" cy="3005226"/>
          </a:xfrm>
          <a:prstGeom prst="rect">
            <a:avLst/>
          </a:prstGeom>
          <a:ln w="19050">
            <a:solidFill>
              <a:schemeClr val="tx1"/>
            </a:solidFill>
          </a:ln>
        </p:spPr>
      </p:pic>
      <p:sp>
        <p:nvSpPr>
          <p:cNvPr id="5" name="TextBox 4">
            <a:extLst>
              <a:ext uri="{FF2B5EF4-FFF2-40B4-BE49-F238E27FC236}">
                <a16:creationId xmlns:a16="http://schemas.microsoft.com/office/drawing/2014/main" id="{2515173C-9378-2AF2-FBD3-701D589AB13A}"/>
              </a:ext>
            </a:extLst>
          </p:cNvPr>
          <p:cNvSpPr txBox="1"/>
          <p:nvPr/>
        </p:nvSpPr>
        <p:spPr>
          <a:xfrm>
            <a:off x="547049" y="4406950"/>
            <a:ext cx="8088351" cy="276999"/>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11 : Comparison of Metrices for various Models</a:t>
            </a:r>
          </a:p>
        </p:txBody>
      </p:sp>
    </p:spTree>
    <p:extLst>
      <p:ext uri="{BB962C8B-B14F-4D97-AF65-F5344CB8AC3E}">
        <p14:creationId xmlns:p14="http://schemas.microsoft.com/office/powerpoint/2010/main" val="412737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C5533-E3B1-3D0A-5D2F-F0746ABDAA2B}"/>
              </a:ext>
            </a:extLst>
          </p:cNvPr>
          <p:cNvSpPr txBox="1"/>
          <p:nvPr/>
        </p:nvSpPr>
        <p:spPr>
          <a:xfrm>
            <a:off x="178421" y="1271488"/>
            <a:ext cx="8697951" cy="3359894"/>
          </a:xfrm>
          <a:prstGeom prst="rect">
            <a:avLst/>
          </a:prstGeom>
          <a:noFill/>
        </p:spPr>
        <p:txBody>
          <a:bodyPr wrap="square">
            <a:spAutoFit/>
          </a:bodyPr>
          <a:lstStyle/>
          <a:p>
            <a:pPr algn="just">
              <a:spcBef>
                <a:spcPts val="200"/>
              </a:spcBef>
              <a:spcAft>
                <a:spcPts val="1200"/>
              </a:spcAft>
              <a:buClr>
                <a:srgbClr val="213163"/>
              </a:buClr>
            </a:pPr>
            <a:r>
              <a:rPr lang="en-US" b="1" dirty="0">
                <a:solidFill>
                  <a:srgbClr val="820000"/>
                </a:solidFill>
                <a:latin typeface="Constantia" panose="02030602050306030303" pitchFamily="18" charset="0"/>
              </a:rPr>
              <a:t>Best Model: </a:t>
            </a:r>
            <a:r>
              <a:rPr lang="en-US" dirty="0">
                <a:solidFill>
                  <a:srgbClr val="820000"/>
                </a:solidFill>
                <a:latin typeface="Constantia" panose="02030602050306030303" pitchFamily="18" charset="0"/>
              </a:rPr>
              <a:t>Random Forest achieved the highest accuracy of 78.35%, followed by XG Boost at 76.62%.</a:t>
            </a:r>
          </a:p>
          <a:p>
            <a:pPr algn="just">
              <a:spcBef>
                <a:spcPts val="200"/>
              </a:spcBef>
              <a:spcAft>
                <a:spcPts val="1200"/>
              </a:spcAft>
              <a:buClr>
                <a:srgbClr val="213163"/>
              </a:buClr>
            </a:pPr>
            <a:r>
              <a:rPr lang="en-US" b="1" dirty="0">
                <a:solidFill>
                  <a:srgbClr val="820000"/>
                </a:solidFill>
                <a:latin typeface="Constantia" panose="02030602050306030303" pitchFamily="18" charset="0"/>
              </a:rPr>
              <a:t>Precision &amp; Recall: </a:t>
            </a:r>
            <a:r>
              <a:rPr lang="en-US" dirty="0">
                <a:solidFill>
                  <a:srgbClr val="820000"/>
                </a:solidFill>
                <a:latin typeface="Constantia" panose="02030602050306030303" pitchFamily="18" charset="0"/>
              </a:rPr>
              <a:t>Random Forest had a precision of and recall high enough to make it well-suited for identifying high-risk patients.</a:t>
            </a:r>
          </a:p>
          <a:p>
            <a:pPr algn="just">
              <a:spcBef>
                <a:spcPts val="200"/>
              </a:spcBef>
              <a:spcAft>
                <a:spcPts val="1200"/>
              </a:spcAft>
              <a:buClr>
                <a:srgbClr val="213163"/>
              </a:buClr>
            </a:pPr>
            <a:r>
              <a:rPr lang="en-US" b="1" dirty="0">
                <a:solidFill>
                  <a:srgbClr val="820000"/>
                </a:solidFill>
                <a:latin typeface="Constantia" panose="02030602050306030303" pitchFamily="18" charset="0"/>
              </a:rPr>
              <a:t>ROC-AUC: </a:t>
            </a:r>
            <a:r>
              <a:rPr lang="en-US" dirty="0">
                <a:solidFill>
                  <a:srgbClr val="820000"/>
                </a:solidFill>
                <a:latin typeface="Constantia" panose="02030602050306030303" pitchFamily="18" charset="0"/>
              </a:rPr>
              <a:t>Random Forest demonstrated an area under the curve (AUC) of 0.95, indicating excellent discriminatory power.</a:t>
            </a:r>
          </a:p>
          <a:p>
            <a:pPr algn="just">
              <a:spcBef>
                <a:spcPts val="200"/>
              </a:spcBef>
              <a:spcAft>
                <a:spcPts val="1200"/>
              </a:spcAft>
              <a:buClr>
                <a:srgbClr val="213163"/>
              </a:buClr>
            </a:pPr>
            <a:r>
              <a:rPr lang="en-US" b="1" dirty="0">
                <a:solidFill>
                  <a:srgbClr val="820000"/>
                </a:solidFill>
                <a:latin typeface="Constantia" panose="02030602050306030303" pitchFamily="18" charset="0"/>
              </a:rPr>
              <a:t>Feature Importance: </a:t>
            </a:r>
            <a:r>
              <a:rPr lang="en-US" dirty="0">
                <a:solidFill>
                  <a:srgbClr val="820000"/>
                </a:solidFill>
                <a:latin typeface="Constantia" panose="02030602050306030303" pitchFamily="18" charset="0"/>
              </a:rPr>
              <a:t>Key predictors identified included glucose levels, BMI, age, and blood pressure, which align with clinical understanding of diabetes risks.</a:t>
            </a:r>
          </a:p>
          <a:p>
            <a:pPr algn="just">
              <a:spcBef>
                <a:spcPts val="200"/>
              </a:spcBef>
              <a:spcAft>
                <a:spcPts val="1200"/>
              </a:spcAft>
              <a:buClr>
                <a:srgbClr val="213163"/>
              </a:buClr>
            </a:pPr>
            <a:r>
              <a:rPr lang="en-US" b="1" dirty="0">
                <a:solidFill>
                  <a:srgbClr val="820000"/>
                </a:solidFill>
                <a:latin typeface="Constantia" panose="02030602050306030303" pitchFamily="18" charset="0"/>
              </a:rPr>
              <a:t>Confusion Matrix: </a:t>
            </a:r>
            <a:r>
              <a:rPr lang="en-US" dirty="0">
                <a:solidFill>
                  <a:srgbClr val="820000"/>
                </a:solidFill>
                <a:latin typeface="Constantia" panose="02030602050306030303" pitchFamily="18" charset="0"/>
              </a:rPr>
              <a:t>Minimal false negatives were observed in the best-performing model, ensuring high reliability for risk detection.</a:t>
            </a:r>
          </a:p>
          <a:p>
            <a:pPr algn="just">
              <a:spcBef>
                <a:spcPts val="200"/>
              </a:spcBef>
              <a:spcAft>
                <a:spcPts val="1200"/>
              </a:spcAft>
              <a:buClr>
                <a:srgbClr val="213163"/>
              </a:buClr>
            </a:pPr>
            <a:r>
              <a:rPr lang="en-US" dirty="0">
                <a:solidFill>
                  <a:srgbClr val="820000"/>
                </a:solidFill>
                <a:latin typeface="Constantia" panose="02030602050306030303" pitchFamily="18" charset="0"/>
              </a:rPr>
              <a:t>This modelling process demonstrates the potential of AI/ML to transform diabetes management and support data-driven healthcare decisions effectively.</a:t>
            </a:r>
          </a:p>
        </p:txBody>
      </p:sp>
      <p:sp>
        <p:nvSpPr>
          <p:cNvPr id="4" name="Google Shape;61;g5fab984687_2_0">
            <a:extLst>
              <a:ext uri="{FF2B5EF4-FFF2-40B4-BE49-F238E27FC236}">
                <a16:creationId xmlns:a16="http://schemas.microsoft.com/office/drawing/2014/main" id="{E0CCA9FF-0DEE-E9E0-91B9-CF1AE712CD01}"/>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Results</a:t>
            </a:r>
          </a:p>
        </p:txBody>
      </p:sp>
    </p:spTree>
    <p:extLst>
      <p:ext uri="{BB962C8B-B14F-4D97-AF65-F5344CB8AC3E}">
        <p14:creationId xmlns:p14="http://schemas.microsoft.com/office/powerpoint/2010/main" val="114675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Conclusion</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94969" y="1111197"/>
            <a:ext cx="8763176" cy="3654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Random Forest performs well among the algorithms tested, Logistic Regression exhibits the highest accuracy at 78.35%.</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Model Selection: The choice of the algorithm depends on various factors, including the specific requirements of the task, interpretability, and computational efficiency.</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The application of AI/ML in predicting healthcare outcomes for diabetic patients using Python. </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ML algorithms on clinical data, the developed model achieves significant accuracy in identifying patients at risk for diabetes-related complications. </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The results of this project underscore the importance of integrating AI/ML technologies in the healthcare domain to enhance early detection and decision-making processes. </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Future improvements could include incorporating a larger dataset, integrating real-time monitoring, and exploring advanced deep learning techniques to enhance performance and scalability. </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This project serves as a stepping stone towards personalized and efficient healthcare solutions, emphasizing the role of AI/ML in addressing pressing global health challenges</a:t>
            </a:r>
            <a:r>
              <a:rPr lang="en-US" dirty="0"/>
              <a:t>.</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119" y="2334505"/>
            <a:ext cx="4055207" cy="843821"/>
          </a:xfrm>
          <a:prstGeom prst="rect">
            <a:avLst/>
          </a:prstGeom>
        </p:spPr>
        <p:txBody>
          <a:bodyPr vert="horz" wrap="square" lIns="0" tIns="12700" rIns="0" bIns="0" rtlCol="0">
            <a:spAutoFit/>
          </a:bodyPr>
          <a:lstStyle/>
          <a:p>
            <a:pPr marL="12700">
              <a:lnSpc>
                <a:spcPct val="100000"/>
              </a:lnSpc>
              <a:spcBef>
                <a:spcPts val="100"/>
              </a:spcBef>
            </a:pPr>
            <a:r>
              <a:rPr lang="en-US" sz="54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288619" y="1289956"/>
            <a:ext cx="6554407"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2000" b="1" dirty="0">
                <a:latin typeface="Book Antiqua" panose="02040602050305030304" pitchFamily="18" charset="0"/>
                <a:cs typeface="Aharoni" panose="02010803020104030203" pitchFamily="2" charset="-79"/>
              </a:rPr>
              <a:t>Student Name	: </a:t>
            </a:r>
            <a:r>
              <a:rPr lang="en-US" sz="2000" b="1" dirty="0" err="1">
                <a:latin typeface="Book Antiqua" panose="02040602050305030304" pitchFamily="18" charset="0"/>
                <a:cs typeface="Aharoni" panose="02010803020104030203" pitchFamily="2" charset="-79"/>
              </a:rPr>
              <a:t>Akhila</a:t>
            </a:r>
            <a:r>
              <a:rPr lang="en-US" sz="2000" b="1" dirty="0">
                <a:latin typeface="Book Antiqua" panose="02040602050305030304" pitchFamily="18" charset="0"/>
                <a:cs typeface="Aharoni" panose="02010803020104030203" pitchFamily="2" charset="-79"/>
              </a:rPr>
              <a:t> </a:t>
            </a:r>
            <a:r>
              <a:rPr lang="en-US" sz="2000" b="1" dirty="0" err="1">
                <a:latin typeface="Book Antiqua" panose="02040602050305030304" pitchFamily="18" charset="0"/>
                <a:cs typeface="Aharoni" panose="02010803020104030203" pitchFamily="2" charset="-79"/>
              </a:rPr>
              <a:t>sree</a:t>
            </a:r>
            <a:r>
              <a:rPr lang="en-US" sz="2000" b="1" dirty="0">
                <a:latin typeface="Book Antiqua" panose="02040602050305030304" pitchFamily="18" charset="0"/>
                <a:cs typeface="Aharoni" panose="02010803020104030203" pitchFamily="2" charset="-79"/>
              </a:rPr>
              <a:t> </a:t>
            </a:r>
            <a:r>
              <a:rPr lang="en-US" sz="2000" b="1" dirty="0" err="1">
                <a:latin typeface="Book Antiqua" panose="02040602050305030304" pitchFamily="18" charset="0"/>
                <a:cs typeface="Aharoni" panose="02010803020104030203" pitchFamily="2" charset="-79"/>
              </a:rPr>
              <a:t>kalagara</a:t>
            </a:r>
            <a:endParaRPr lang="en-US" sz="2000" b="1" dirty="0">
              <a:latin typeface="Book Antiqua" panose="02040602050305030304" pitchFamily="18" charset="0"/>
              <a:cs typeface="Aharoni" panose="02010803020104030203" pitchFamily="2" charset="-79"/>
            </a:endParaRPr>
          </a:p>
          <a:p>
            <a:pPr>
              <a:lnSpc>
                <a:spcPct val="150000"/>
              </a:lnSpc>
            </a:pPr>
            <a:r>
              <a:rPr lang="en-US" sz="2000" b="1" dirty="0">
                <a:latin typeface="Book Antiqua" panose="02040602050305030304" pitchFamily="18" charset="0"/>
                <a:cs typeface="Aharoni" panose="02010803020104030203" pitchFamily="2" charset="-79"/>
              </a:rPr>
              <a:t>Student ID	: STU61cdd926ef95b1640880422</a:t>
            </a:r>
          </a:p>
          <a:p>
            <a:pPr>
              <a:lnSpc>
                <a:spcPct val="150000"/>
              </a:lnSpc>
            </a:pPr>
            <a:r>
              <a:rPr lang="en-US" sz="2000" b="1" dirty="0">
                <a:latin typeface="Book Antiqua" panose="02040602050305030304" pitchFamily="18" charset="0"/>
                <a:cs typeface="Aharoni" panose="02010803020104030203" pitchFamily="2" charset="-79"/>
              </a:rPr>
              <a:t>College Name 	: Kakinada institute of engineering and Technology for women</a:t>
            </a:r>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267630" y="1065213"/>
            <a:ext cx="8690516" cy="1354217"/>
          </a:xfrm>
          <a:prstGeom prst="rect">
            <a:avLst/>
          </a:prstGeom>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4400" b="1" dirty="0">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208156" y="3171676"/>
            <a:ext cx="8749990" cy="6155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0066A1"/>
                </a:solidFill>
                <a:latin typeface="Poppins"/>
              </a:rPr>
              <a:t>Project Title </a:t>
            </a:r>
          </a:p>
          <a:p>
            <a:pPr algn="ctr">
              <a:spcBef>
                <a:spcPct val="0"/>
              </a:spcBef>
            </a:pPr>
            <a:r>
              <a:rPr lang="en-US" sz="2000" dirty="0">
                <a:solidFill>
                  <a:srgbClr val="0066A1"/>
                </a:solidFill>
                <a:latin typeface="Poppins"/>
              </a:rPr>
              <a:t>AI/ML – Healthcare Prediction on Diabetic Patients using Python </a:t>
            </a:r>
            <a:endParaRPr lang="en-US" sz="2000"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251916"/>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b="1" dirty="0">
                <a:solidFill>
                  <a:schemeClr val="accent2">
                    <a:lumMod val="75000"/>
                  </a:schemeClr>
                </a:solidFill>
                <a:latin typeface="Poppins"/>
              </a:rPr>
              <a:t>Abstract | Problem Statement | Project Overview |</a:t>
            </a:r>
            <a:r>
              <a:rPr lang="en-US" sz="1650" b="1" dirty="0">
                <a:solidFill>
                  <a:schemeClr val="accent2">
                    <a:lumMod val="75000"/>
                  </a:schemeClr>
                </a:solidFill>
                <a:latin typeface="Poppins"/>
                <a:ea typeface="+mn-lt"/>
                <a:cs typeface="Poppins"/>
              </a:rPr>
              <a:t> Proposed </a:t>
            </a:r>
            <a:r>
              <a:rPr lang="en-US" sz="1650" b="1" dirty="0">
                <a:solidFill>
                  <a:schemeClr val="accent2">
                    <a:lumMod val="75000"/>
                  </a:schemeClr>
                </a:solidFill>
                <a:latin typeface="Poppins"/>
                <a:ea typeface="+mn-lt"/>
                <a:cs typeface="+mn-lt"/>
              </a:rPr>
              <a:t>Solution </a:t>
            </a:r>
            <a:r>
              <a:rPr lang="en-US" sz="1650" b="1" dirty="0">
                <a:solidFill>
                  <a:schemeClr val="accent2">
                    <a:lumMod val="75000"/>
                  </a:schemeClr>
                </a:solidFill>
                <a:latin typeface="Poppins"/>
              </a:rPr>
              <a:t>| </a:t>
            </a:r>
            <a:r>
              <a:rPr lang="en-US" sz="1650" b="1" dirty="0">
                <a:solidFill>
                  <a:schemeClr val="accent2">
                    <a:lumMod val="75000"/>
                  </a:schemeClr>
                </a:solidFill>
                <a:latin typeface="Poppins"/>
                <a:ea typeface="+mn-lt"/>
                <a:cs typeface="Poppins"/>
              </a:rPr>
              <a:t>Technology Used</a:t>
            </a:r>
            <a:r>
              <a:rPr lang="en-US" sz="1650" b="1" dirty="0">
                <a:solidFill>
                  <a:schemeClr val="accent2">
                    <a:lumMod val="75000"/>
                  </a:schemeClr>
                </a:solidFill>
                <a:latin typeface="Poppins"/>
              </a:rPr>
              <a:t> | Modelling &amp; Results </a:t>
            </a:r>
            <a:r>
              <a:rPr lang="en-US" sz="1650" b="1" dirty="0">
                <a:solidFill>
                  <a:schemeClr val="accent2">
                    <a:lumMod val="75000"/>
                  </a:schemeClr>
                </a:solidFill>
                <a:latin typeface="Poppins"/>
                <a:ea typeface="+mn-lt"/>
                <a:cs typeface="+mn-lt"/>
              </a:rPr>
              <a:t>| Conclusion </a:t>
            </a:r>
            <a:endParaRPr lang="en-US" b="1"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9582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Abstract</a:t>
            </a:r>
            <a:endParaRPr lang="en-IN" sz="2000" dirty="0">
              <a:latin typeface="Book Antiqua" panose="02040602050305030304" pitchFamily="18" charset="0"/>
              <a:ea typeface="Cascadia Code" panose="020B0609020000020004" pitchFamily="49" charset="0"/>
              <a:cs typeface="Cascadia Code" panose="020B0609020000020004" pitchFamily="49" charset="0"/>
            </a:endParaRP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152294"/>
            <a:ext cx="5314387" cy="3629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buClr>
                <a:srgbClr val="213163"/>
              </a:buClr>
            </a:pPr>
            <a:r>
              <a:rPr lang="en-US" dirty="0">
                <a:solidFill>
                  <a:srgbClr val="820000"/>
                </a:solidFill>
                <a:latin typeface="Constantia" panose="02030602050306030303" pitchFamily="18" charset="0"/>
              </a:rPr>
              <a:t>Diabetes is a chronic condition affecting millions of individuals worldwide, posing significant challenges to healthcare systems. Early prediction and management are essential to improve patient outcomes and reduce healthcare costs. This project leverages AI/ML techniques to develop a predictive model that identifies the likelihood of diabetes-related complications in patients using Python.  </a:t>
            </a:r>
          </a:p>
          <a:p>
            <a:pPr algn="just">
              <a:spcBef>
                <a:spcPts val="200"/>
              </a:spcBef>
              <a:buClr>
                <a:srgbClr val="213163"/>
              </a:buClr>
            </a:pPr>
            <a:endParaRPr lang="en-US" dirty="0">
              <a:solidFill>
                <a:srgbClr val="820000"/>
              </a:solidFill>
              <a:latin typeface="Constantia" panose="02030602050306030303" pitchFamily="18" charset="0"/>
            </a:endParaRPr>
          </a:p>
          <a:p>
            <a:pPr algn="just">
              <a:spcBef>
                <a:spcPts val="200"/>
              </a:spcBef>
              <a:buClr>
                <a:srgbClr val="213163"/>
              </a:buClr>
            </a:pPr>
            <a:r>
              <a:rPr lang="en-US" dirty="0">
                <a:solidFill>
                  <a:srgbClr val="820000"/>
                </a:solidFill>
                <a:latin typeface="Constantia" panose="02030602050306030303" pitchFamily="18" charset="0"/>
              </a:rPr>
              <a:t>By utilizing patient data, such as glucose levels, BMI, blood pressure, and other clinical indicators, the system employs machine learning algorithms to analyze patterns and predict health risks. The project showcases an end-to-end pipeline, from data preprocessing and feature selection to model training, evaluation, and deployment. Models like Random Forest, Logistic Regression, and Neural Networks are explored to ensure accuracy and robustness. </a:t>
            </a:r>
          </a:p>
        </p:txBody>
      </p:sp>
      <p:pic>
        <p:nvPicPr>
          <p:cNvPr id="14" name="Picture 13">
            <a:extLst>
              <a:ext uri="{FF2B5EF4-FFF2-40B4-BE49-F238E27FC236}">
                <a16:creationId xmlns:a16="http://schemas.microsoft.com/office/drawing/2014/main" id="{C1B302D1-7270-18DD-5D78-34C028A232C9}"/>
              </a:ext>
            </a:extLst>
          </p:cNvPr>
          <p:cNvPicPr>
            <a:picLocks noChangeAspect="1"/>
          </p:cNvPicPr>
          <p:nvPr/>
        </p:nvPicPr>
        <p:blipFill>
          <a:blip r:embed="rId3"/>
          <a:srcRect l="2254" t="3388" r="2935" b="3207"/>
          <a:stretch/>
        </p:blipFill>
        <p:spPr>
          <a:xfrm>
            <a:off x="5575610" y="892102"/>
            <a:ext cx="3269342" cy="3227535"/>
          </a:xfrm>
          <a:prstGeom prst="rect">
            <a:avLst/>
          </a:prstGeom>
          <a:ln w="19050">
            <a:solidFill>
              <a:schemeClr val="tx1"/>
            </a:solidFill>
          </a:ln>
        </p:spPr>
      </p:pic>
      <p:sp>
        <p:nvSpPr>
          <p:cNvPr id="15" name="TextBox 14">
            <a:extLst>
              <a:ext uri="{FF2B5EF4-FFF2-40B4-BE49-F238E27FC236}">
                <a16:creationId xmlns:a16="http://schemas.microsoft.com/office/drawing/2014/main" id="{795259B3-DEC8-E124-1C4F-69ACE3C52E04}"/>
              </a:ext>
            </a:extLst>
          </p:cNvPr>
          <p:cNvSpPr txBox="1"/>
          <p:nvPr/>
        </p:nvSpPr>
        <p:spPr>
          <a:xfrm>
            <a:off x="5583044" y="4170560"/>
            <a:ext cx="3269342" cy="600164"/>
          </a:xfrm>
          <a:prstGeom prst="rect">
            <a:avLst/>
          </a:prstGeom>
          <a:no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Fig 1 : Prediction Model of Diabetes</a:t>
            </a:r>
          </a:p>
          <a:p>
            <a:pPr algn="ctr"/>
            <a:r>
              <a:rPr lang="en-IN" sz="1050" b="1" i="1" dirty="0">
                <a:latin typeface="Times New Roman" panose="02020603050405020304" pitchFamily="18" charset="0"/>
                <a:cs typeface="Times New Roman" panose="02020603050405020304" pitchFamily="18" charset="0"/>
              </a:rPr>
              <a:t>Source: https://www.phdassistance.com/blog/methods-of-big-data-analysis-to-predict-diabetes-diseases/</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77030"/>
          </a:xfrm>
          <a:prstGeom prst="rect">
            <a:avLst/>
          </a:prstGeom>
          <a:noFill/>
          <a:ln>
            <a:noFill/>
          </a:ln>
        </p:spPr>
        <p:txBody>
          <a:bodyPr spcFirstLastPara="1" wrap="square" lIns="91425" tIns="91425" rIns="91425" bIns="91425" anchor="t" anchorCtr="0">
            <a:noAutofit/>
          </a:body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Problem Statement</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88899"/>
            <a:ext cx="8703703" cy="7324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US" sz="1600" dirty="0">
                <a:solidFill>
                  <a:srgbClr val="820000"/>
                </a:solidFill>
                <a:latin typeface="Constantia" panose="02030602050306030303" pitchFamily="18" charset="0"/>
              </a:rPr>
              <a:t>Build a model with high accuracy to predict whether patients in the dataset have diabetes.</a:t>
            </a:r>
          </a:p>
        </p:txBody>
      </p:sp>
      <p:pic>
        <p:nvPicPr>
          <p:cNvPr id="4" name="Picture 3">
            <a:extLst>
              <a:ext uri="{FF2B5EF4-FFF2-40B4-BE49-F238E27FC236}">
                <a16:creationId xmlns:a16="http://schemas.microsoft.com/office/drawing/2014/main" id="{64412847-3D26-F081-1865-D6DF1F079AC1}"/>
              </a:ext>
            </a:extLst>
          </p:cNvPr>
          <p:cNvPicPr>
            <a:picLocks noChangeAspect="1"/>
          </p:cNvPicPr>
          <p:nvPr/>
        </p:nvPicPr>
        <p:blipFill>
          <a:blip r:embed="rId3"/>
          <a:stretch>
            <a:fillRect/>
          </a:stretch>
        </p:blipFill>
        <p:spPr>
          <a:xfrm>
            <a:off x="817758" y="1697116"/>
            <a:ext cx="7411844" cy="2637876"/>
          </a:xfrm>
          <a:prstGeom prst="rect">
            <a:avLst/>
          </a:prstGeom>
          <a:ln w="19050">
            <a:solidFill>
              <a:schemeClr val="tx1"/>
            </a:solidFill>
          </a:ln>
        </p:spPr>
      </p:pic>
      <p:sp>
        <p:nvSpPr>
          <p:cNvPr id="5" name="TextBox 4">
            <a:extLst>
              <a:ext uri="{FF2B5EF4-FFF2-40B4-BE49-F238E27FC236}">
                <a16:creationId xmlns:a16="http://schemas.microsoft.com/office/drawing/2014/main" id="{376191B4-B1B9-4605-5E92-3471AE9F6AC2}"/>
              </a:ext>
            </a:extLst>
          </p:cNvPr>
          <p:cNvSpPr txBox="1"/>
          <p:nvPr/>
        </p:nvSpPr>
        <p:spPr>
          <a:xfrm>
            <a:off x="817758" y="4386151"/>
            <a:ext cx="7411844" cy="438582"/>
          </a:xfrm>
          <a:prstGeom prst="rect">
            <a:avLst/>
          </a:prstGeom>
          <a:no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Fig 2 : Diabetes Prediction Model Life Cycle</a:t>
            </a:r>
          </a:p>
          <a:p>
            <a:pPr algn="ctr"/>
            <a:r>
              <a:rPr lang="en-IN" sz="1050" b="1" i="1" dirty="0">
                <a:latin typeface="Times New Roman" panose="02020603050405020304" pitchFamily="18" charset="0"/>
                <a:cs typeface="Times New Roman" panose="02020603050405020304" pitchFamily="18" charset="0"/>
              </a:rPr>
              <a:t>Source: https://www.ijniet.org/wp-content/uploads/2024/05/290.pdf</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buSzPts val="2800"/>
              <a:buFont typeface="Arial"/>
              <a:buNone/>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Project Overview</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50366" y="1059160"/>
            <a:ext cx="4072230" cy="379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spcAft>
                <a:spcPts val="1200"/>
              </a:spcAft>
              <a:buClr>
                <a:srgbClr val="213163"/>
              </a:buClr>
            </a:pPr>
            <a:r>
              <a:rPr lang="en-US" sz="1600" dirty="0">
                <a:solidFill>
                  <a:srgbClr val="820000"/>
                </a:solidFill>
                <a:latin typeface="Constantia" panose="02030602050306030303" pitchFamily="18" charset="0"/>
              </a:rPr>
              <a:t>This dataset is originally from the National Institute of Diabetes and Digestive and Kidney Diseases. </a:t>
            </a:r>
          </a:p>
          <a:p>
            <a:pPr algn="just">
              <a:spcBef>
                <a:spcPts val="200"/>
              </a:spcBef>
              <a:spcAft>
                <a:spcPts val="1200"/>
              </a:spcAft>
              <a:buClr>
                <a:srgbClr val="213163"/>
              </a:buClr>
            </a:pPr>
            <a:r>
              <a:rPr lang="en-US" sz="1600" dirty="0">
                <a:solidFill>
                  <a:srgbClr val="820000"/>
                </a:solidFill>
                <a:latin typeface="Constantia" panose="02030602050306030303" pitchFamily="18" charset="0"/>
              </a:rPr>
              <a:t>The objective of the dataset is to diagnostically predict whether or not a patient has diabetes, based on certain diagnostic measurements included in the dataset. Several constraints were placed on the selection of these instances from a larger database. </a:t>
            </a:r>
          </a:p>
          <a:p>
            <a:pPr algn="just">
              <a:spcBef>
                <a:spcPts val="200"/>
              </a:spcBef>
              <a:spcAft>
                <a:spcPts val="1200"/>
              </a:spcAft>
              <a:buClr>
                <a:srgbClr val="213163"/>
              </a:buClr>
            </a:pPr>
            <a:r>
              <a:rPr lang="en-US" sz="1600" dirty="0">
                <a:solidFill>
                  <a:srgbClr val="820000"/>
                </a:solidFill>
                <a:latin typeface="Constantia" panose="02030602050306030303" pitchFamily="18" charset="0"/>
              </a:rPr>
              <a:t>In particular, all patients here are females at least 21 years old of Pima Indian heritage.</a:t>
            </a:r>
          </a:p>
        </p:txBody>
      </p:sp>
      <p:pic>
        <p:nvPicPr>
          <p:cNvPr id="4" name="Picture 3">
            <a:extLst>
              <a:ext uri="{FF2B5EF4-FFF2-40B4-BE49-F238E27FC236}">
                <a16:creationId xmlns:a16="http://schemas.microsoft.com/office/drawing/2014/main" id="{7BE195C0-5FC2-707D-069E-DC801403AC18}"/>
              </a:ext>
            </a:extLst>
          </p:cNvPr>
          <p:cNvPicPr>
            <a:picLocks noChangeAspect="1"/>
          </p:cNvPicPr>
          <p:nvPr/>
        </p:nvPicPr>
        <p:blipFill>
          <a:blip r:embed="rId3"/>
          <a:stretch>
            <a:fillRect/>
          </a:stretch>
        </p:blipFill>
        <p:spPr>
          <a:xfrm>
            <a:off x="4482792" y="1516880"/>
            <a:ext cx="4285260" cy="2224554"/>
          </a:xfrm>
          <a:prstGeom prst="rect">
            <a:avLst/>
          </a:prstGeom>
          <a:ln w="19050">
            <a:solidFill>
              <a:schemeClr val="tx1"/>
            </a:solidFill>
          </a:ln>
        </p:spPr>
      </p:pic>
      <p:sp>
        <p:nvSpPr>
          <p:cNvPr id="5" name="TextBox 4">
            <a:extLst>
              <a:ext uri="{FF2B5EF4-FFF2-40B4-BE49-F238E27FC236}">
                <a16:creationId xmlns:a16="http://schemas.microsoft.com/office/drawing/2014/main" id="{DC046833-05E4-9B26-43DF-373F3085D80C}"/>
              </a:ext>
            </a:extLst>
          </p:cNvPr>
          <p:cNvSpPr txBox="1"/>
          <p:nvPr/>
        </p:nvSpPr>
        <p:spPr>
          <a:xfrm>
            <a:off x="4482796" y="3839042"/>
            <a:ext cx="4285255" cy="438582"/>
          </a:xfrm>
          <a:prstGeom prst="rect">
            <a:avLst/>
          </a:prstGeom>
          <a:no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Fig 3 : Workflow of the Project</a:t>
            </a:r>
          </a:p>
          <a:p>
            <a:pPr algn="ctr"/>
            <a:r>
              <a:rPr lang="en-IN" sz="1050" b="1" i="1" dirty="0">
                <a:latin typeface="Times New Roman" panose="02020603050405020304" pitchFamily="18" charset="0"/>
                <a:cs typeface="Times New Roman" panose="02020603050405020304" pitchFamily="18" charset="0"/>
              </a:rPr>
              <a:t>Source: https://www.mdpi.com/2078-2489/14/7/376</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Proposed Solution</a:t>
            </a:r>
            <a:b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br>
            <a:endPar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endParaRPr>
          </a:p>
        </p:txBody>
      </p:sp>
      <p:pic>
        <p:nvPicPr>
          <p:cNvPr id="6147" name="Picture 3" descr="Machine Learning Tutorial: Learn ML for Free">
            <a:extLst>
              <a:ext uri="{FF2B5EF4-FFF2-40B4-BE49-F238E27FC236}">
                <a16:creationId xmlns:a16="http://schemas.microsoft.com/office/drawing/2014/main" id="{90A7FD37-BA0B-F71C-612A-243ECAD70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845" y="1391463"/>
            <a:ext cx="7262447" cy="274935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A01091-745C-1C5A-8A25-F2D98238FE5C}"/>
              </a:ext>
            </a:extLst>
          </p:cNvPr>
          <p:cNvSpPr txBox="1"/>
          <p:nvPr/>
        </p:nvSpPr>
        <p:spPr>
          <a:xfrm>
            <a:off x="2258122" y="4236821"/>
            <a:ext cx="4635190" cy="438582"/>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4 : Sequential Process flow in Machine Learning</a:t>
            </a:r>
          </a:p>
          <a:p>
            <a:pPr algn="ctr"/>
            <a:r>
              <a:rPr lang="en-IN" sz="1050" b="1" i="1" dirty="0">
                <a:latin typeface="Times New Roman" panose="02020603050405020304" pitchFamily="18" charset="0"/>
                <a:cs typeface="Times New Roman" panose="02020603050405020304" pitchFamily="18" charset="0"/>
              </a:rPr>
              <a:t>Source: https://www.tutorialspoint.com/machine_learning/index.htm</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D2C37AC-6EA1-A42B-5A4E-1BDE36A65B20}"/>
              </a:ext>
            </a:extLst>
          </p:cNvPr>
          <p:cNvSpPr>
            <a:spLocks noChangeArrowheads="1"/>
          </p:cNvSpPr>
          <p:nvPr/>
        </p:nvSpPr>
        <p:spPr bwMode="auto">
          <a:xfrm>
            <a:off x="208155" y="1210172"/>
            <a:ext cx="8571572"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820000"/>
                </a:solidFill>
                <a:latin typeface="Constantia" panose="02030602050306030303" pitchFamily="18" charset="0"/>
              </a:rPr>
              <a:t>Building a machine learning-based predictive system to assess the likelihood of diabetes-related health complications in patients.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820000"/>
              </a:solidFill>
              <a:latin typeface="Constantia" panose="02030602050306030303" pitchFamily="18" charset="0"/>
            </a:endParaRP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Data Collection and Preprocessing: </a:t>
            </a:r>
            <a:r>
              <a:rPr lang="en-US" altLang="en-US" dirty="0">
                <a:solidFill>
                  <a:srgbClr val="820000"/>
                </a:solidFill>
                <a:latin typeface="Constantia" panose="02030602050306030303" pitchFamily="18" charset="0"/>
              </a:rPr>
              <a:t>Collect patient datasets (e.g., glucose levels, BMI, blood pressure), clean and normalize data, handle missing values.</a:t>
            </a: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Model Selection and Training: </a:t>
            </a:r>
            <a:r>
              <a:rPr lang="en-US" altLang="en-US" dirty="0">
                <a:solidFill>
                  <a:srgbClr val="820000"/>
                </a:solidFill>
                <a:latin typeface="Constantia" panose="02030602050306030303" pitchFamily="18" charset="0"/>
              </a:rPr>
              <a:t>Use algorithms like Logistic Regression, Random Forest, etc. to compare performance using metrics like accuracy and F1-score.</a:t>
            </a: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Implementation: </a:t>
            </a:r>
            <a:r>
              <a:rPr lang="en-US" altLang="en-US" dirty="0">
                <a:solidFill>
                  <a:srgbClr val="820000"/>
                </a:solidFill>
                <a:latin typeface="Constantia" panose="02030602050306030303" pitchFamily="18" charset="0"/>
              </a:rPr>
              <a:t>Create an end-to-end pipeline for data ingestion, model training, and prediction and optimize hyperparameters for better performance.</a:t>
            </a: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Interpretability:</a:t>
            </a:r>
            <a:r>
              <a:rPr lang="en-US" altLang="en-US" dirty="0">
                <a:solidFill>
                  <a:srgbClr val="820000"/>
                </a:solidFill>
                <a:latin typeface="Constantia" panose="02030602050306030303" pitchFamily="18" charset="0"/>
              </a:rPr>
              <a:t> Analyze feature importance to explain model decisions and provide actionable insights.</a:t>
            </a: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Deployment:</a:t>
            </a:r>
            <a:r>
              <a:rPr lang="en-US" altLang="en-US" dirty="0">
                <a:solidFill>
                  <a:srgbClr val="820000"/>
                </a:solidFill>
                <a:latin typeface="Constantia" panose="02030602050306030303" pitchFamily="18" charset="0"/>
              </a:rPr>
              <a:t> Future development includes of making a user-friendly interface or API for healthcare professionals to input data and get predictions.</a:t>
            </a:r>
          </a:p>
          <a:p>
            <a:pPr marR="0" lvl="0" algn="just" defTabSz="914400" rtl="0" eaLnBrk="0" fontAlgn="base" latinLnBrk="0" hangingPunct="0">
              <a:lnSpc>
                <a:spcPct val="100000"/>
              </a:lnSpc>
              <a:spcBef>
                <a:spcPts val="600"/>
              </a:spcBef>
              <a:spcAft>
                <a:spcPts val="600"/>
              </a:spcAft>
              <a:buClrTx/>
              <a:buSzTx/>
              <a:tabLst/>
            </a:pPr>
            <a:r>
              <a:rPr lang="en-US" altLang="en-US" dirty="0">
                <a:solidFill>
                  <a:srgbClr val="820000"/>
                </a:solidFill>
                <a:latin typeface="Constantia" panose="02030602050306030303" pitchFamily="18" charset="0"/>
              </a:rPr>
              <a:t>This solution ensures accuracy, interpretability, and ease of use to support better patient care and outcomes.</a:t>
            </a:r>
          </a:p>
        </p:txBody>
      </p:sp>
      <p:sp>
        <p:nvSpPr>
          <p:cNvPr id="7" name="Google Shape;61;g5fab984687_2_0">
            <a:extLst>
              <a:ext uri="{FF2B5EF4-FFF2-40B4-BE49-F238E27FC236}">
                <a16:creationId xmlns:a16="http://schemas.microsoft.com/office/drawing/2014/main" id="{302AA7F0-D276-E1B9-AD54-9131EA12168E}"/>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a:solidFill>
                  <a:srgbClr val="213163"/>
                </a:solidFill>
                <a:latin typeface="Book Antiqua" panose="02040602050305030304" pitchFamily="18" charset="0"/>
                <a:ea typeface="Cascadia Code" panose="020B0609020000020004" pitchFamily="49" charset="0"/>
                <a:cs typeface="Cascadia Code" panose="020B0609020000020004" pitchFamily="49" charset="0"/>
              </a:rPr>
              <a:t>Proposed Solution</a:t>
            </a:r>
            <a:br>
              <a:rPr lang="en-IN" sz="2000" b="1">
                <a:solidFill>
                  <a:srgbClr val="213163"/>
                </a:solidFill>
                <a:latin typeface="Book Antiqua" panose="02040602050305030304" pitchFamily="18" charset="0"/>
                <a:ea typeface="Cascadia Code" panose="020B0609020000020004" pitchFamily="49" charset="0"/>
                <a:cs typeface="Cascadia Code" panose="020B0609020000020004" pitchFamily="49" charset="0"/>
              </a:rPr>
            </a:br>
            <a:endPar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28541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Technology Used</a:t>
            </a:r>
          </a:p>
        </p:txBody>
      </p:sp>
      <p:sp>
        <p:nvSpPr>
          <p:cNvPr id="3" name="TextBox 2">
            <a:extLst>
              <a:ext uri="{FF2B5EF4-FFF2-40B4-BE49-F238E27FC236}">
                <a16:creationId xmlns:a16="http://schemas.microsoft.com/office/drawing/2014/main" id="{292F709B-FDA1-6791-2DC3-6B7B9AAC7177}"/>
              </a:ext>
            </a:extLst>
          </p:cNvPr>
          <p:cNvSpPr txBox="1"/>
          <p:nvPr/>
        </p:nvSpPr>
        <p:spPr>
          <a:xfrm>
            <a:off x="169137" y="1098842"/>
            <a:ext cx="4179839" cy="3612336"/>
          </a:xfrm>
          <a:prstGeom prst="rect">
            <a:avLst/>
          </a:prstGeom>
          <a:noFill/>
        </p:spPr>
        <p:txBody>
          <a:bodyPr wrap="square">
            <a:spAutoFit/>
          </a:bodyPr>
          <a:lstStyle/>
          <a:p>
            <a:pPr algn="just">
              <a:lnSpc>
                <a:spcPct val="150000"/>
              </a:lnSpc>
            </a:pPr>
            <a:r>
              <a:rPr lang="en-US" sz="1400" dirty="0">
                <a:solidFill>
                  <a:srgbClr val="820000"/>
                </a:solidFill>
                <a:latin typeface="Constantia" panose="02030602050306030303" pitchFamily="18" charset="0"/>
              </a:rPr>
              <a:t>Python enables users to implement AI solutions easily, even without extensive programming knowledge. </a:t>
            </a:r>
          </a:p>
          <a:p>
            <a:pPr algn="just">
              <a:lnSpc>
                <a:spcPct val="150000"/>
              </a:lnSpc>
            </a:pPr>
            <a:r>
              <a:rPr lang="en-US" sz="1400" dirty="0">
                <a:solidFill>
                  <a:srgbClr val="820000"/>
                </a:solidFill>
                <a:latin typeface="Constantia" panose="02030602050306030303" pitchFamily="18" charset="0"/>
              </a:rPr>
              <a:t>Libraries Used :</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Seaborn</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NumPy</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Pandas</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Scikit Learn</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Matplotlib</a:t>
            </a:r>
          </a:p>
          <a:p>
            <a:pPr marL="342900" lvl="2" indent="-342900" algn="just">
              <a:lnSpc>
                <a:spcPct val="150000"/>
              </a:lnSpc>
              <a:buClr>
                <a:srgbClr val="820000"/>
              </a:buClr>
              <a:buFont typeface="+mj-lt"/>
              <a:buAutoNum type="arabicPeriod"/>
            </a:pPr>
            <a:r>
              <a:rPr lang="en-US" dirty="0" err="1">
                <a:solidFill>
                  <a:srgbClr val="820000"/>
                </a:solidFill>
                <a:latin typeface="Constantia" panose="02030602050306030303" pitchFamily="18" charset="0"/>
              </a:rPr>
              <a:t>XGBoost</a:t>
            </a:r>
            <a:endParaRPr lang="en-US" dirty="0">
              <a:solidFill>
                <a:srgbClr val="820000"/>
              </a:solidFill>
              <a:latin typeface="Constantia" panose="02030602050306030303" pitchFamily="18" charset="0"/>
            </a:endParaRPr>
          </a:p>
          <a:p>
            <a:pPr marL="342900" lvl="2" indent="-342900" algn="just">
              <a:lnSpc>
                <a:spcPct val="150000"/>
              </a:lnSpc>
              <a:buClr>
                <a:srgbClr val="820000"/>
              </a:buClr>
              <a:buFont typeface="+mj-lt"/>
              <a:buAutoNum type="arabicPeriod"/>
            </a:pPr>
            <a:r>
              <a:rPr lang="en-US" dirty="0" err="1">
                <a:solidFill>
                  <a:srgbClr val="820000"/>
                </a:solidFill>
                <a:latin typeface="Constantia" panose="02030602050306030303" pitchFamily="18" charset="0"/>
              </a:rPr>
              <a:t>Plotly</a:t>
            </a:r>
            <a:endParaRPr lang="en-IN" dirty="0"/>
          </a:p>
        </p:txBody>
      </p:sp>
      <p:pic>
        <p:nvPicPr>
          <p:cNvPr id="5" name="Picture 4">
            <a:extLst>
              <a:ext uri="{FF2B5EF4-FFF2-40B4-BE49-F238E27FC236}">
                <a16:creationId xmlns:a16="http://schemas.microsoft.com/office/drawing/2014/main" id="{CF39323D-86BB-B56A-BBE2-927D7121143C}"/>
              </a:ext>
            </a:extLst>
          </p:cNvPr>
          <p:cNvPicPr>
            <a:picLocks noChangeAspect="1"/>
          </p:cNvPicPr>
          <p:nvPr/>
        </p:nvPicPr>
        <p:blipFill>
          <a:blip r:embed="rId3"/>
          <a:srcRect l="36118" r="6110"/>
          <a:stretch/>
        </p:blipFill>
        <p:spPr>
          <a:xfrm>
            <a:off x="6207038" y="1665528"/>
            <a:ext cx="2449908" cy="1332000"/>
          </a:xfrm>
          <a:prstGeom prst="rect">
            <a:avLst/>
          </a:prstGeom>
          <a:ln>
            <a:noFill/>
          </a:ln>
        </p:spPr>
      </p:pic>
      <p:pic>
        <p:nvPicPr>
          <p:cNvPr id="9" name="Picture 8">
            <a:extLst>
              <a:ext uri="{FF2B5EF4-FFF2-40B4-BE49-F238E27FC236}">
                <a16:creationId xmlns:a16="http://schemas.microsoft.com/office/drawing/2014/main" id="{59EBEF32-728D-4D90-807C-7D642D15BC14}"/>
              </a:ext>
            </a:extLst>
          </p:cNvPr>
          <p:cNvPicPr>
            <a:picLocks noChangeAspect="1"/>
          </p:cNvPicPr>
          <p:nvPr/>
        </p:nvPicPr>
        <p:blipFill>
          <a:blip r:embed="rId4"/>
          <a:srcRect b="10158"/>
          <a:stretch/>
        </p:blipFill>
        <p:spPr>
          <a:xfrm>
            <a:off x="2172291" y="3022623"/>
            <a:ext cx="6752756" cy="1611202"/>
          </a:xfrm>
          <a:prstGeom prst="rect">
            <a:avLst/>
          </a:prstGeom>
        </p:spPr>
      </p:pic>
      <p:pic>
        <p:nvPicPr>
          <p:cNvPr id="13" name="Picture 12">
            <a:extLst>
              <a:ext uri="{FF2B5EF4-FFF2-40B4-BE49-F238E27FC236}">
                <a16:creationId xmlns:a16="http://schemas.microsoft.com/office/drawing/2014/main" id="{5BBB47DD-3413-CEF0-5FD2-E7E1680F0BDB}"/>
              </a:ext>
            </a:extLst>
          </p:cNvPr>
          <p:cNvPicPr>
            <a:picLocks noChangeAspect="1"/>
          </p:cNvPicPr>
          <p:nvPr/>
        </p:nvPicPr>
        <p:blipFill>
          <a:blip r:embed="rId5"/>
          <a:srcRect l="5496" t="9271" r="3593" b="6381"/>
          <a:stretch/>
        </p:blipFill>
        <p:spPr>
          <a:xfrm>
            <a:off x="4109169" y="1900625"/>
            <a:ext cx="1563083" cy="1121413"/>
          </a:xfrm>
          <a:prstGeom prst="rect">
            <a:avLst/>
          </a:prstGeom>
        </p:spPr>
      </p:pic>
      <p:pic>
        <p:nvPicPr>
          <p:cNvPr id="14" name="Picture 13">
            <a:extLst>
              <a:ext uri="{FF2B5EF4-FFF2-40B4-BE49-F238E27FC236}">
                <a16:creationId xmlns:a16="http://schemas.microsoft.com/office/drawing/2014/main" id="{9E440C50-0A63-4230-156B-83A0608B1124}"/>
              </a:ext>
            </a:extLst>
          </p:cNvPr>
          <p:cNvPicPr>
            <a:picLocks noChangeAspect="1"/>
          </p:cNvPicPr>
          <p:nvPr/>
        </p:nvPicPr>
        <p:blipFill>
          <a:blip r:embed="rId6"/>
          <a:srcRect t="9420"/>
          <a:stretch/>
        </p:blipFill>
        <p:spPr>
          <a:xfrm>
            <a:off x="5270811" y="808081"/>
            <a:ext cx="2341862" cy="806079"/>
          </a:xfrm>
          <a:prstGeom prst="rect">
            <a:avLst/>
          </a:prstGeom>
        </p:spPr>
      </p:pic>
      <p:sp>
        <p:nvSpPr>
          <p:cNvPr id="16" name="TextBox 15">
            <a:extLst>
              <a:ext uri="{FF2B5EF4-FFF2-40B4-BE49-F238E27FC236}">
                <a16:creationId xmlns:a16="http://schemas.microsoft.com/office/drawing/2014/main" id="{FB01937F-598B-17E4-7BD9-17D19A3B47F3}"/>
              </a:ext>
            </a:extLst>
          </p:cNvPr>
          <p:cNvSpPr txBox="1"/>
          <p:nvPr/>
        </p:nvSpPr>
        <p:spPr>
          <a:xfrm>
            <a:off x="2749705" y="4495199"/>
            <a:ext cx="5561657" cy="438582"/>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5 : Technologies Used</a:t>
            </a:r>
          </a:p>
          <a:p>
            <a:pPr algn="ctr"/>
            <a:r>
              <a:rPr lang="en-IN" sz="1050" b="1" i="1" dirty="0">
                <a:latin typeface="Times New Roman" panose="02020603050405020304" pitchFamily="18" charset="0"/>
                <a:cs typeface="Times New Roman" panose="02020603050405020304" pitchFamily="18" charset="0"/>
              </a:rPr>
              <a:t>Source: Google Photos</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Internship</Template>
  <TotalTime>757</TotalTime>
  <Words>1066</Words>
  <Application>Microsoft Office PowerPoint</Application>
  <PresentationFormat>On-screen Show (16:9)</PresentationFormat>
  <Paragraphs>91</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MT</vt:lpstr>
      <vt:lpstr>Book Antiqua</vt:lpstr>
      <vt:lpstr>Calibri</vt:lpstr>
      <vt:lpstr>Constantia</vt:lpstr>
      <vt:lpstr>Poppins</vt:lpstr>
      <vt:lpstr>Times New Roman</vt:lpstr>
      <vt:lpstr>Wingdings</vt:lpstr>
      <vt:lpstr>Simple Light</vt:lpstr>
      <vt:lpstr>PowerPoint Presentation</vt:lpstr>
      <vt:lpstr>PowerPoint Presentation</vt:lpstr>
      <vt:lpstr>PowerPoint Presentation</vt:lpstr>
      <vt:lpstr>Abstract</vt:lpstr>
      <vt:lpstr>Problem Statement</vt:lpstr>
      <vt:lpstr>Project Overview</vt:lpstr>
      <vt:lpstr>Proposed Solution </vt:lpstr>
      <vt:lpstr>PowerPoint Presentation</vt:lpstr>
      <vt:lpstr>Technology Used</vt:lpstr>
      <vt:lpstr>Modelling &amp; Results</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917842874313</cp:lastModifiedBy>
  <cp:revision>20</cp:revision>
  <dcterms:modified xsi:type="dcterms:W3CDTF">2024-11-30T18:17:45Z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