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5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3" r:id="rId2"/>
    <p:sldId id="257" r:id="rId3"/>
    <p:sldId id="258" r:id="rId4"/>
    <p:sldId id="259" r:id="rId5"/>
    <p:sldId id="260" r:id="rId6"/>
    <p:sldId id="304" r:id="rId7"/>
    <p:sldId id="262" r:id="rId8"/>
    <p:sldId id="263" r:id="rId9"/>
    <p:sldId id="264" r:id="rId10"/>
    <p:sldId id="305" r:id="rId11"/>
    <p:sldId id="266" r:id="rId12"/>
    <p:sldId id="267" r:id="rId13"/>
    <p:sldId id="268" r:id="rId14"/>
    <p:sldId id="306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7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8" r:id="rId33"/>
    <p:sldId id="288" r:id="rId34"/>
    <p:sldId id="289" r:id="rId35"/>
    <p:sldId id="290" r:id="rId36"/>
    <p:sldId id="309" r:id="rId37"/>
    <p:sldId id="292" r:id="rId38"/>
    <p:sldId id="293" r:id="rId39"/>
    <p:sldId id="294" r:id="rId40"/>
    <p:sldId id="295" r:id="rId41"/>
    <p:sldId id="296" r:id="rId42"/>
    <p:sldId id="297" r:id="rId43"/>
    <p:sldId id="302" r:id="rId4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1" y="1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62199" y="879475"/>
            <a:ext cx="6520697" cy="4700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7689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372356" y="986028"/>
            <a:ext cx="6981444" cy="4405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146431"/>
            <a:ext cx="1035812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62199" y="879475"/>
            <a:ext cx="6520697" cy="4700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7689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FreeSerif"/>
                <a:cs typeface="Free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62199" y="879475"/>
            <a:ext cx="6520697" cy="4700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7689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FreeSerif"/>
                <a:cs typeface="Free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62200" y="879475"/>
            <a:ext cx="6520697" cy="4700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3923" y="527304"/>
            <a:ext cx="11913235" cy="554990"/>
          </a:xfrm>
          <a:custGeom>
            <a:avLst/>
            <a:gdLst/>
            <a:ahLst/>
            <a:cxnLst/>
            <a:rect l="l" t="t" r="r" b="b"/>
            <a:pathLst>
              <a:path w="11913235" h="554990">
                <a:moveTo>
                  <a:pt x="11913108" y="0"/>
                </a:moveTo>
                <a:lnTo>
                  <a:pt x="0" y="0"/>
                </a:lnTo>
                <a:lnTo>
                  <a:pt x="0" y="554736"/>
                </a:lnTo>
                <a:lnTo>
                  <a:pt x="11913108" y="554736"/>
                </a:lnTo>
                <a:lnTo>
                  <a:pt x="119131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FreeSerif"/>
                <a:cs typeface="Free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62199" y="879475"/>
            <a:ext cx="6520697" cy="4700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7689" y="863346"/>
            <a:ext cx="11256645" cy="0"/>
          </a:xfrm>
          <a:custGeom>
            <a:avLst/>
            <a:gdLst/>
            <a:ahLst/>
            <a:cxnLst/>
            <a:rect l="l" t="t" r="r" b="b"/>
            <a:pathLst>
              <a:path w="11256645">
                <a:moveTo>
                  <a:pt x="0" y="0"/>
                </a:moveTo>
                <a:lnTo>
                  <a:pt x="11256137" y="0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62200" y="879475"/>
            <a:ext cx="6520697" cy="47007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85617" y="1192784"/>
            <a:ext cx="488314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FreeSerif"/>
                <a:cs typeface="Free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8170" y="1183970"/>
            <a:ext cx="11395659" cy="3439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1844" y="6462852"/>
            <a:ext cx="153670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E7E7E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435"/>
              </a:lnSpc>
            </a:pPr>
            <a:r>
              <a:rPr dirty="0"/>
              <a:t>© </a:t>
            </a:r>
            <a:r>
              <a:rPr spc="-5" dirty="0"/>
              <a:t>Jitesh</a:t>
            </a:r>
            <a:r>
              <a:rPr spc="-65" dirty="0"/>
              <a:t> </a:t>
            </a:r>
            <a:r>
              <a:rPr spc="-5" dirty="0"/>
              <a:t>Khurkhuriya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7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16.png"/><Relationship Id="rId3" Type="http://schemas.openxmlformats.org/officeDocument/2006/relationships/image" Target="../media/image33.png"/><Relationship Id="rId21" Type="http://schemas.openxmlformats.org/officeDocument/2006/relationships/image" Target="../media/image49.png"/><Relationship Id="rId7" Type="http://schemas.openxmlformats.org/officeDocument/2006/relationships/image" Target="../media/image37.png"/><Relationship Id="rId12" Type="http://schemas.openxmlformats.org/officeDocument/2006/relationships/image" Target="../media/image15.png"/><Relationship Id="rId17" Type="http://schemas.openxmlformats.org/officeDocument/2006/relationships/image" Target="../media/image46.png"/><Relationship Id="rId25" Type="http://schemas.openxmlformats.org/officeDocument/2006/relationships/image" Target="../media/image53.png"/><Relationship Id="rId2" Type="http://schemas.openxmlformats.org/officeDocument/2006/relationships/image" Target="../media/image32.png"/><Relationship Id="rId16" Type="http://schemas.openxmlformats.org/officeDocument/2006/relationships/image" Target="../media/image4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2.png"/><Relationship Id="rId5" Type="http://schemas.openxmlformats.org/officeDocument/2006/relationships/image" Target="../media/image35.png"/><Relationship Id="rId15" Type="http://schemas.openxmlformats.org/officeDocument/2006/relationships/image" Target="../media/image44.png"/><Relationship Id="rId23" Type="http://schemas.openxmlformats.org/officeDocument/2006/relationships/image" Target="../media/image51.png"/><Relationship Id="rId10" Type="http://schemas.openxmlformats.org/officeDocument/2006/relationships/image" Target="../media/image40.png"/><Relationship Id="rId19" Type="http://schemas.openxmlformats.org/officeDocument/2006/relationships/image" Target="../media/image48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3.png"/><Relationship Id="rId22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924" y="2133600"/>
            <a:ext cx="7166928" cy="22409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7200" spc="-10" dirty="0">
                <a:cs typeface="Calibri"/>
              </a:rPr>
              <a:t>Introduction to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7200" b="1" spc="-10" dirty="0">
                <a:latin typeface="Calibri"/>
                <a:cs typeface="Calibri"/>
              </a:rPr>
              <a:t>Calculus</a:t>
            </a:r>
            <a:endParaRPr sz="7200" b="1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A7D00-DD0D-4AE7-BD6A-57B3CAA78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3327" y="1143000"/>
            <a:ext cx="4126621" cy="3580952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AB9631EC-4828-431A-8E80-B85531DCF33E}"/>
              </a:ext>
            </a:extLst>
          </p:cNvPr>
          <p:cNvSpPr txBox="1"/>
          <p:nvPr/>
        </p:nvSpPr>
        <p:spPr>
          <a:xfrm>
            <a:off x="7848600" y="4693315"/>
            <a:ext cx="3504676" cy="10098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10" dirty="0">
                <a:cs typeface="Calibri"/>
              </a:rPr>
              <a:t>Eslam Ahmed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400" spc="-10" dirty="0">
                <a:latin typeface="Calibri"/>
                <a:cs typeface="Calibri"/>
              </a:rPr>
              <a:t>Software Engineer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701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923" y="527304"/>
            <a:ext cx="11913235" cy="5053330"/>
            <a:chOff x="153923" y="527304"/>
            <a:chExt cx="11913235" cy="505333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1491996" y="2016251"/>
              <a:ext cx="9530334" cy="266014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10128" y="2439924"/>
              <a:ext cx="5613654" cy="166801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35109" y="2805856"/>
            <a:ext cx="6121781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65" dirty="0">
                <a:solidFill>
                  <a:srgbClr val="FFFFFF"/>
                </a:solidFill>
                <a:latin typeface="Trebuchet MS"/>
                <a:cs typeface="Trebuchet MS"/>
              </a:rPr>
              <a:t>Differential</a:t>
            </a:r>
            <a:r>
              <a:rPr lang="en-US" spc="-5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pc="-305" dirty="0">
                <a:solidFill>
                  <a:srgbClr val="FFFFFF"/>
                </a:solidFill>
                <a:latin typeface="Trebuchet MS"/>
                <a:cs typeface="Trebuchet MS"/>
              </a:rPr>
              <a:t>Calculus</a:t>
            </a:r>
            <a:endParaRPr spc="-27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30507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084" y="848741"/>
            <a:ext cx="11285855" cy="4845050"/>
            <a:chOff x="553084" y="848741"/>
            <a:chExt cx="11285855" cy="4845050"/>
          </a:xfrm>
        </p:grpSpPr>
        <p:sp>
          <p:nvSpPr>
            <p:cNvPr id="3" name="object 3"/>
            <p:cNvSpPr/>
            <p:nvPr/>
          </p:nvSpPr>
          <p:spPr>
            <a:xfrm>
              <a:off x="792479" y="1168908"/>
              <a:ext cx="5990844" cy="45247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06774" y="2131313"/>
              <a:ext cx="2031364" cy="2802890"/>
            </a:xfrm>
            <a:custGeom>
              <a:avLst/>
              <a:gdLst/>
              <a:ahLst/>
              <a:cxnLst/>
              <a:rect l="l" t="t" r="r" b="b"/>
              <a:pathLst>
                <a:path w="2031364" h="2802890">
                  <a:moveTo>
                    <a:pt x="0" y="2802636"/>
                  </a:moveTo>
                  <a:lnTo>
                    <a:pt x="2031238" y="0"/>
                  </a:lnTo>
                </a:path>
              </a:pathLst>
            </a:custGeom>
            <a:ln w="38100">
              <a:solidFill>
                <a:srgbClr val="C55A1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14038" y="2420874"/>
              <a:ext cx="1627505" cy="2355215"/>
            </a:xfrm>
            <a:custGeom>
              <a:avLst/>
              <a:gdLst/>
              <a:ahLst/>
              <a:cxnLst/>
              <a:rect l="l" t="t" r="r" b="b"/>
              <a:pathLst>
                <a:path w="1627504" h="2355215">
                  <a:moveTo>
                    <a:pt x="1626108" y="0"/>
                  </a:moveTo>
                  <a:lnTo>
                    <a:pt x="1626108" y="2355215"/>
                  </a:lnTo>
                </a:path>
                <a:path w="1627504" h="2355215">
                  <a:moveTo>
                    <a:pt x="0" y="2354580"/>
                  </a:moveTo>
                  <a:lnTo>
                    <a:pt x="1627377" y="2354580"/>
                  </a:lnTo>
                </a:path>
              </a:pathLst>
            </a:custGeom>
            <a:ln w="19812">
              <a:solidFill>
                <a:srgbClr val="C55A1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43371" y="2234183"/>
              <a:ext cx="193548" cy="1920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27348" y="4678680"/>
              <a:ext cx="192024" cy="1935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6742" y="3144773"/>
              <a:ext cx="288290" cy="368935"/>
            </a:xfrm>
            <a:custGeom>
              <a:avLst/>
              <a:gdLst/>
              <a:ahLst/>
              <a:cxnLst/>
              <a:rect l="l" t="t" r="r" b="b"/>
              <a:pathLst>
                <a:path w="288289" h="368935">
                  <a:moveTo>
                    <a:pt x="144018" y="0"/>
                  </a:moveTo>
                  <a:lnTo>
                    <a:pt x="0" y="368808"/>
                  </a:lnTo>
                  <a:lnTo>
                    <a:pt x="288036" y="368808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6742" y="3144773"/>
              <a:ext cx="288290" cy="368935"/>
            </a:xfrm>
            <a:custGeom>
              <a:avLst/>
              <a:gdLst/>
              <a:ahLst/>
              <a:cxnLst/>
              <a:rect l="l" t="t" r="r" b="b"/>
              <a:pathLst>
                <a:path w="288289" h="368935">
                  <a:moveTo>
                    <a:pt x="0" y="368808"/>
                  </a:moveTo>
                  <a:lnTo>
                    <a:pt x="144018" y="0"/>
                  </a:lnTo>
                  <a:lnTo>
                    <a:pt x="288036" y="368808"/>
                  </a:lnTo>
                  <a:lnTo>
                    <a:pt x="0" y="36880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42811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35" dirty="0">
                <a:latin typeface="Trebuchet MS"/>
                <a:cs typeface="Trebuchet MS"/>
              </a:rPr>
              <a:t>Slope </a:t>
            </a:r>
            <a:r>
              <a:rPr sz="3200" spc="-160" dirty="0">
                <a:latin typeface="Trebuchet MS"/>
                <a:cs typeface="Trebuchet MS"/>
              </a:rPr>
              <a:t>between </a:t>
            </a:r>
            <a:r>
              <a:rPr sz="3200" spc="-145" dirty="0">
                <a:latin typeface="Trebuchet MS"/>
                <a:cs typeface="Trebuchet MS"/>
              </a:rPr>
              <a:t>two</a:t>
            </a:r>
            <a:r>
              <a:rPr sz="3200" spc="-465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points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6179" y="3091942"/>
            <a:ext cx="2844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mic Sans MS"/>
                <a:cs typeface="Comic Sans MS"/>
              </a:rPr>
              <a:t>Y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0385" y="4736338"/>
            <a:ext cx="2660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mic Sans MS"/>
                <a:cs typeface="Comic Sans MS"/>
              </a:rPr>
              <a:t>x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41036" y="3194176"/>
            <a:ext cx="4237355" cy="2025650"/>
            <a:chOff x="4741036" y="3194176"/>
            <a:chExt cx="4237355" cy="2025650"/>
          </a:xfrm>
        </p:grpSpPr>
        <p:sp>
          <p:nvSpPr>
            <p:cNvPr id="14" name="object 14"/>
            <p:cNvSpPr/>
            <p:nvPr/>
          </p:nvSpPr>
          <p:spPr>
            <a:xfrm>
              <a:off x="4755641" y="4834889"/>
              <a:ext cx="288290" cy="370840"/>
            </a:xfrm>
            <a:custGeom>
              <a:avLst/>
              <a:gdLst/>
              <a:ahLst/>
              <a:cxnLst/>
              <a:rect l="l" t="t" r="r" b="b"/>
              <a:pathLst>
                <a:path w="288289" h="370839">
                  <a:moveTo>
                    <a:pt x="144018" y="0"/>
                  </a:moveTo>
                  <a:lnTo>
                    <a:pt x="0" y="370332"/>
                  </a:lnTo>
                  <a:lnTo>
                    <a:pt x="288036" y="370332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55641" y="4834889"/>
              <a:ext cx="288290" cy="370840"/>
            </a:xfrm>
            <a:custGeom>
              <a:avLst/>
              <a:gdLst/>
              <a:ahLst/>
              <a:cxnLst/>
              <a:rect l="l" t="t" r="r" b="b"/>
              <a:pathLst>
                <a:path w="288289" h="370839">
                  <a:moveTo>
                    <a:pt x="0" y="370332"/>
                  </a:moveTo>
                  <a:lnTo>
                    <a:pt x="144018" y="0"/>
                  </a:lnTo>
                  <a:lnTo>
                    <a:pt x="288036" y="370332"/>
                  </a:lnTo>
                  <a:lnTo>
                    <a:pt x="0" y="370332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75370" y="3208781"/>
              <a:ext cx="288290" cy="368935"/>
            </a:xfrm>
            <a:custGeom>
              <a:avLst/>
              <a:gdLst/>
              <a:ahLst/>
              <a:cxnLst/>
              <a:rect l="l" t="t" r="r" b="b"/>
              <a:pathLst>
                <a:path w="288290" h="368935">
                  <a:moveTo>
                    <a:pt x="144018" y="0"/>
                  </a:moveTo>
                  <a:lnTo>
                    <a:pt x="0" y="368807"/>
                  </a:lnTo>
                  <a:lnTo>
                    <a:pt x="288035" y="368807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75370" y="3208781"/>
              <a:ext cx="288290" cy="368935"/>
            </a:xfrm>
            <a:custGeom>
              <a:avLst/>
              <a:gdLst/>
              <a:ahLst/>
              <a:cxnLst/>
              <a:rect l="l" t="t" r="r" b="b"/>
              <a:pathLst>
                <a:path w="288290" h="368935">
                  <a:moveTo>
                    <a:pt x="0" y="368807"/>
                  </a:moveTo>
                  <a:lnTo>
                    <a:pt x="144018" y="0"/>
                  </a:lnTo>
                  <a:lnTo>
                    <a:pt x="288035" y="368807"/>
                  </a:lnTo>
                  <a:lnTo>
                    <a:pt x="0" y="368807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446391" y="3465321"/>
            <a:ext cx="2330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mic Sans MS"/>
                <a:cs typeface="Comic Sans MS"/>
              </a:rPr>
              <a:t>=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46391" y="2412492"/>
            <a:ext cx="2751455" cy="135890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3200" spc="-5" dirty="0">
                <a:latin typeface="Comic Sans MS"/>
                <a:cs typeface="Comic Sans MS"/>
              </a:rPr>
              <a:t>Average</a:t>
            </a:r>
            <a:r>
              <a:rPr sz="3200" spc="-8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Slope</a:t>
            </a:r>
            <a:endParaRPr sz="3200">
              <a:latin typeface="Comic Sans MS"/>
              <a:cs typeface="Comic Sans MS"/>
            </a:endParaRPr>
          </a:p>
          <a:p>
            <a:pPr marL="568960">
              <a:lnSpc>
                <a:spcPct val="100000"/>
              </a:lnSpc>
              <a:spcBef>
                <a:spcPts val="1410"/>
              </a:spcBef>
              <a:tabLst>
                <a:tab pos="1570355" algn="l"/>
                <a:tab pos="2640330" algn="l"/>
              </a:tabLst>
            </a:pPr>
            <a:r>
              <a:rPr sz="32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	Y	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01759" y="3753992"/>
            <a:ext cx="2660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mic Sans MS"/>
                <a:cs typeface="Comic Sans MS"/>
              </a:rPr>
              <a:t>x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622792" y="3838955"/>
            <a:ext cx="317500" cy="398145"/>
            <a:chOff x="8622792" y="3838955"/>
            <a:chExt cx="317500" cy="398145"/>
          </a:xfrm>
        </p:grpSpPr>
        <p:sp>
          <p:nvSpPr>
            <p:cNvPr id="22" name="object 22"/>
            <p:cNvSpPr/>
            <p:nvPr/>
          </p:nvSpPr>
          <p:spPr>
            <a:xfrm>
              <a:off x="8637270" y="3853433"/>
              <a:ext cx="288290" cy="368935"/>
            </a:xfrm>
            <a:custGeom>
              <a:avLst/>
              <a:gdLst/>
              <a:ahLst/>
              <a:cxnLst/>
              <a:rect l="l" t="t" r="r" b="b"/>
              <a:pathLst>
                <a:path w="288290" h="368935">
                  <a:moveTo>
                    <a:pt x="144018" y="0"/>
                  </a:moveTo>
                  <a:lnTo>
                    <a:pt x="0" y="368808"/>
                  </a:lnTo>
                  <a:lnTo>
                    <a:pt x="288035" y="368808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637270" y="3853433"/>
              <a:ext cx="288290" cy="368935"/>
            </a:xfrm>
            <a:custGeom>
              <a:avLst/>
              <a:gdLst/>
              <a:ahLst/>
              <a:cxnLst/>
              <a:rect l="l" t="t" r="r" b="b"/>
              <a:pathLst>
                <a:path w="288290" h="368935">
                  <a:moveTo>
                    <a:pt x="0" y="368808"/>
                  </a:moveTo>
                  <a:lnTo>
                    <a:pt x="144018" y="0"/>
                  </a:lnTo>
                  <a:lnTo>
                    <a:pt x="288035" y="368808"/>
                  </a:lnTo>
                  <a:lnTo>
                    <a:pt x="0" y="36880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4819" y="848741"/>
            <a:ext cx="11374120" cy="4845050"/>
            <a:chOff x="464819" y="848741"/>
            <a:chExt cx="11374120" cy="4845050"/>
          </a:xfrm>
        </p:grpSpPr>
        <p:sp>
          <p:nvSpPr>
            <p:cNvPr id="3" name="object 3"/>
            <p:cNvSpPr/>
            <p:nvPr/>
          </p:nvSpPr>
          <p:spPr>
            <a:xfrm>
              <a:off x="464819" y="1168908"/>
              <a:ext cx="5990844" cy="45247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29049" y="2286762"/>
              <a:ext cx="2031364" cy="2802890"/>
            </a:xfrm>
            <a:custGeom>
              <a:avLst/>
              <a:gdLst/>
              <a:ahLst/>
              <a:cxnLst/>
              <a:rect l="l" t="t" r="r" b="b"/>
              <a:pathLst>
                <a:path w="2031364" h="2802890">
                  <a:moveTo>
                    <a:pt x="0" y="2802636"/>
                  </a:moveTo>
                  <a:lnTo>
                    <a:pt x="2031238" y="0"/>
                  </a:lnTo>
                </a:path>
              </a:pathLst>
            </a:custGeom>
            <a:ln w="38100">
              <a:solidFill>
                <a:srgbClr val="C55A1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7323" y="3887723"/>
              <a:ext cx="192024" cy="1935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03902" y="3317239"/>
              <a:ext cx="1925955" cy="723265"/>
            </a:xfrm>
            <a:custGeom>
              <a:avLst/>
              <a:gdLst/>
              <a:ahLst/>
              <a:cxnLst/>
              <a:rect l="l" t="t" r="r" b="b"/>
              <a:pathLst>
                <a:path w="1925954" h="723264">
                  <a:moveTo>
                    <a:pt x="1750441" y="0"/>
                  </a:moveTo>
                  <a:lnTo>
                    <a:pt x="1770252" y="67690"/>
                  </a:lnTo>
                  <a:lnTo>
                    <a:pt x="0" y="587375"/>
                  </a:lnTo>
                  <a:lnTo>
                    <a:pt x="39877" y="722884"/>
                  </a:lnTo>
                  <a:lnTo>
                    <a:pt x="1810003" y="203200"/>
                  </a:lnTo>
                  <a:lnTo>
                    <a:pt x="1829943" y="270890"/>
                  </a:lnTo>
                  <a:lnTo>
                    <a:pt x="1925574" y="95758"/>
                  </a:lnTo>
                  <a:lnTo>
                    <a:pt x="175044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03902" y="3317239"/>
              <a:ext cx="1925955" cy="723265"/>
            </a:xfrm>
            <a:custGeom>
              <a:avLst/>
              <a:gdLst/>
              <a:ahLst/>
              <a:cxnLst/>
              <a:rect l="l" t="t" r="r" b="b"/>
              <a:pathLst>
                <a:path w="1925954" h="723264">
                  <a:moveTo>
                    <a:pt x="0" y="587375"/>
                  </a:moveTo>
                  <a:lnTo>
                    <a:pt x="1770252" y="67690"/>
                  </a:lnTo>
                  <a:lnTo>
                    <a:pt x="1750441" y="0"/>
                  </a:lnTo>
                  <a:lnTo>
                    <a:pt x="1925574" y="95758"/>
                  </a:lnTo>
                  <a:lnTo>
                    <a:pt x="1829943" y="270890"/>
                  </a:lnTo>
                  <a:lnTo>
                    <a:pt x="1810003" y="203200"/>
                  </a:lnTo>
                  <a:lnTo>
                    <a:pt x="39877" y="722884"/>
                  </a:lnTo>
                  <a:lnTo>
                    <a:pt x="0" y="587375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89086" y="2897886"/>
              <a:ext cx="132715" cy="189230"/>
            </a:xfrm>
            <a:custGeom>
              <a:avLst/>
              <a:gdLst/>
              <a:ahLst/>
              <a:cxnLst/>
              <a:rect l="l" t="t" r="r" b="b"/>
              <a:pathLst>
                <a:path w="132715" h="189230">
                  <a:moveTo>
                    <a:pt x="0" y="188975"/>
                  </a:moveTo>
                  <a:lnTo>
                    <a:pt x="66294" y="0"/>
                  </a:lnTo>
                  <a:lnTo>
                    <a:pt x="132588" y="188975"/>
                  </a:lnTo>
                  <a:lnTo>
                    <a:pt x="0" y="188975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6939" y="146431"/>
            <a:ext cx="166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5" dirty="0">
                <a:latin typeface="Trebuchet MS"/>
                <a:cs typeface="Trebuchet MS"/>
              </a:rPr>
              <a:t>Derivative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01531" y="2246122"/>
            <a:ext cx="1993900" cy="890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730"/>
              </a:lnSpc>
              <a:spcBef>
                <a:spcPts val="95"/>
              </a:spcBef>
              <a:tabLst>
                <a:tab pos="905510" algn="l"/>
                <a:tab pos="1675764" algn="l"/>
              </a:tabLst>
            </a:pPr>
            <a:r>
              <a:rPr sz="4000" spc="45" dirty="0">
                <a:latin typeface="FreeSerif"/>
                <a:cs typeface="FreeSerif"/>
              </a:rPr>
              <a:t>li</a:t>
            </a:r>
            <a:r>
              <a:rPr sz="4000" spc="150" dirty="0">
                <a:latin typeface="FreeSerif"/>
                <a:cs typeface="FreeSerif"/>
              </a:rPr>
              <a:t>m</a:t>
            </a:r>
            <a:r>
              <a:rPr sz="4000" dirty="0">
                <a:latin typeface="FreeSerif"/>
                <a:cs typeface="FreeSerif"/>
              </a:rPr>
              <a:t>	</a:t>
            </a:r>
            <a:r>
              <a:rPr sz="3200" spc="135" dirty="0">
                <a:latin typeface="FreeSerif"/>
                <a:cs typeface="FreeSerif"/>
              </a:rPr>
              <a:t>(2</a:t>
            </a:r>
            <a:r>
              <a:rPr sz="3200" spc="160" dirty="0">
                <a:latin typeface="FreeSerif"/>
                <a:cs typeface="FreeSerif"/>
              </a:rPr>
              <a:t>x</a:t>
            </a:r>
            <a:r>
              <a:rPr sz="3200" dirty="0">
                <a:latin typeface="FreeSerif"/>
                <a:cs typeface="FreeSerif"/>
              </a:rPr>
              <a:t>	</a:t>
            </a:r>
            <a:r>
              <a:rPr sz="3200" spc="590" dirty="0">
                <a:latin typeface="FreeSerif"/>
                <a:cs typeface="FreeSerif"/>
              </a:rPr>
              <a:t>+</a:t>
            </a:r>
            <a:endParaRPr sz="3200">
              <a:latin typeface="FreeSerif"/>
              <a:cs typeface="FreeSerif"/>
            </a:endParaRPr>
          </a:p>
          <a:p>
            <a:pPr marL="151765">
              <a:lnSpc>
                <a:spcPts val="2090"/>
              </a:lnSpc>
            </a:pPr>
            <a:r>
              <a:rPr sz="1800" dirty="0">
                <a:latin typeface="Carlito"/>
                <a:cs typeface="Carlito"/>
              </a:rPr>
              <a:t>X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rlito"/>
                <a:cs typeface="Carlito"/>
              </a:rPr>
              <a:t>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70919" y="2294966"/>
            <a:ext cx="6057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98145" algn="l"/>
              </a:tabLst>
            </a:pPr>
            <a:r>
              <a:rPr sz="3200" spc="5" dirty="0">
                <a:latin typeface="FreeSerif"/>
                <a:cs typeface="FreeSerif"/>
              </a:rPr>
              <a:t>x	</a:t>
            </a:r>
            <a:r>
              <a:rPr sz="4800" spc="397" baseline="-6944" dirty="0">
                <a:latin typeface="FreeSerif"/>
                <a:cs typeface="FreeSerif"/>
              </a:rPr>
              <a:t>)</a:t>
            </a:r>
            <a:endParaRPr sz="4800" baseline="-6944">
              <a:latin typeface="FreeSerif"/>
              <a:cs typeface="Free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933938" y="2519933"/>
            <a:ext cx="238125" cy="230504"/>
          </a:xfrm>
          <a:custGeom>
            <a:avLst/>
            <a:gdLst/>
            <a:ahLst/>
            <a:cxnLst/>
            <a:rect l="l" t="t" r="r" b="b"/>
            <a:pathLst>
              <a:path w="238125" h="230505">
                <a:moveTo>
                  <a:pt x="0" y="230124"/>
                </a:moveTo>
                <a:lnTo>
                  <a:pt x="118871" y="0"/>
                </a:lnTo>
                <a:lnTo>
                  <a:pt x="237743" y="230124"/>
                </a:lnTo>
                <a:lnTo>
                  <a:pt x="0" y="23012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08009" y="2502230"/>
            <a:ext cx="207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mic Sans MS"/>
                <a:cs typeface="Comic Sans MS"/>
              </a:rPr>
              <a:t>=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91196" y="2207513"/>
            <a:ext cx="4406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75" dirty="0">
                <a:latin typeface="FreeSerif"/>
                <a:cs typeface="FreeSerif"/>
              </a:rPr>
              <a:t>dy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70495" y="2754630"/>
            <a:ext cx="4476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85" dirty="0">
                <a:latin typeface="FreeSerif"/>
                <a:cs typeface="FreeSerif"/>
              </a:rPr>
              <a:t>dx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33081" y="2775966"/>
            <a:ext cx="726440" cy="0"/>
          </a:xfrm>
          <a:custGeom>
            <a:avLst/>
            <a:gdLst/>
            <a:ahLst/>
            <a:cxnLst/>
            <a:rect l="l" t="t" r="r" b="b"/>
            <a:pathLst>
              <a:path w="726440">
                <a:moveTo>
                  <a:pt x="0" y="0"/>
                </a:moveTo>
                <a:lnTo>
                  <a:pt x="72593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253596" y="3155695"/>
            <a:ext cx="2508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70" dirty="0">
                <a:latin typeface="FreeSerif"/>
                <a:cs typeface="FreeSerif"/>
              </a:rPr>
              <a:t>0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142853" y="2804160"/>
            <a:ext cx="199390" cy="443865"/>
          </a:xfrm>
          <a:custGeom>
            <a:avLst/>
            <a:gdLst/>
            <a:ahLst/>
            <a:cxnLst/>
            <a:rect l="l" t="t" r="r" b="b"/>
            <a:pathLst>
              <a:path w="199390" h="443864">
                <a:moveTo>
                  <a:pt x="110044" y="155893"/>
                </a:moveTo>
                <a:lnTo>
                  <a:pt x="55040" y="174016"/>
                </a:lnTo>
                <a:lnTo>
                  <a:pt x="144018" y="443484"/>
                </a:lnTo>
                <a:lnTo>
                  <a:pt x="199008" y="425323"/>
                </a:lnTo>
                <a:lnTo>
                  <a:pt x="110044" y="155893"/>
                </a:lnTo>
                <a:close/>
              </a:path>
              <a:path w="199390" h="443864">
                <a:moveTo>
                  <a:pt x="28067" y="0"/>
                </a:moveTo>
                <a:lnTo>
                  <a:pt x="0" y="192150"/>
                </a:lnTo>
                <a:lnTo>
                  <a:pt x="55040" y="174016"/>
                </a:lnTo>
                <a:lnTo>
                  <a:pt x="45974" y="146557"/>
                </a:lnTo>
                <a:lnTo>
                  <a:pt x="100965" y="128397"/>
                </a:lnTo>
                <a:lnTo>
                  <a:pt x="155635" y="128397"/>
                </a:lnTo>
                <a:lnTo>
                  <a:pt x="28067" y="0"/>
                </a:lnTo>
                <a:close/>
              </a:path>
              <a:path w="199390" h="443864">
                <a:moveTo>
                  <a:pt x="100965" y="128397"/>
                </a:moveTo>
                <a:lnTo>
                  <a:pt x="45974" y="146557"/>
                </a:lnTo>
                <a:lnTo>
                  <a:pt x="55040" y="174016"/>
                </a:lnTo>
                <a:lnTo>
                  <a:pt x="110044" y="155893"/>
                </a:lnTo>
                <a:lnTo>
                  <a:pt x="100965" y="128397"/>
                </a:lnTo>
                <a:close/>
              </a:path>
              <a:path w="199390" h="443864">
                <a:moveTo>
                  <a:pt x="155635" y="128397"/>
                </a:moveTo>
                <a:lnTo>
                  <a:pt x="100965" y="128397"/>
                </a:lnTo>
                <a:lnTo>
                  <a:pt x="110044" y="155893"/>
                </a:lnTo>
                <a:lnTo>
                  <a:pt x="164973" y="137794"/>
                </a:lnTo>
                <a:lnTo>
                  <a:pt x="155635" y="12839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391527" y="3789679"/>
            <a:ext cx="4406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5" dirty="0">
                <a:latin typeface="FreeSerif"/>
                <a:cs typeface="FreeSerif"/>
              </a:rPr>
              <a:t>dy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70826" y="4336796"/>
            <a:ext cx="4476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85" dirty="0">
                <a:latin typeface="FreeSerif"/>
                <a:cs typeface="FreeSerif"/>
              </a:rPr>
              <a:t>dx</a:t>
            </a:r>
            <a:endParaRPr sz="3200">
              <a:latin typeface="FreeSerif"/>
              <a:cs typeface="Free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45920" y="1182624"/>
            <a:ext cx="6332855" cy="3194685"/>
            <a:chOff x="1645920" y="1182624"/>
            <a:chExt cx="6332855" cy="3194685"/>
          </a:xfrm>
        </p:grpSpPr>
        <p:sp>
          <p:nvSpPr>
            <p:cNvPr id="22" name="object 22"/>
            <p:cNvSpPr/>
            <p:nvPr/>
          </p:nvSpPr>
          <p:spPr>
            <a:xfrm>
              <a:off x="7233666" y="4357878"/>
              <a:ext cx="726440" cy="0"/>
            </a:xfrm>
            <a:custGeom>
              <a:avLst/>
              <a:gdLst/>
              <a:ahLst/>
              <a:cxnLst/>
              <a:rect l="l" t="t" r="r" b="b"/>
              <a:pathLst>
                <a:path w="726440">
                  <a:moveTo>
                    <a:pt x="0" y="0"/>
                  </a:moveTo>
                  <a:lnTo>
                    <a:pt x="72593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45920" y="1182624"/>
              <a:ext cx="3657600" cy="8580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308340" y="4019550"/>
            <a:ext cx="8718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6245" algn="l"/>
              </a:tabLst>
            </a:pPr>
            <a:r>
              <a:rPr sz="4200" spc="-7" baseline="-1984" dirty="0">
                <a:latin typeface="Comic Sans MS"/>
                <a:cs typeface="Comic Sans MS"/>
              </a:rPr>
              <a:t>=	</a:t>
            </a:r>
            <a:r>
              <a:rPr sz="3200" spc="90" dirty="0">
                <a:latin typeface="FreeSerif"/>
                <a:cs typeface="FreeSerif"/>
              </a:rPr>
              <a:t>2x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10831" y="1054099"/>
            <a:ext cx="1441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7140" algn="l"/>
              </a:tabLst>
            </a:pPr>
            <a:r>
              <a:rPr sz="2800" spc="-5" dirty="0">
                <a:latin typeface="Comic Sans MS"/>
                <a:cs typeface="Comic Sans MS"/>
              </a:rPr>
              <a:t>Sl</a:t>
            </a:r>
            <a:r>
              <a:rPr sz="2800" dirty="0">
                <a:latin typeface="Comic Sans MS"/>
                <a:cs typeface="Comic Sans MS"/>
              </a:rPr>
              <a:t>o</a:t>
            </a:r>
            <a:r>
              <a:rPr sz="2800" spc="-5" dirty="0">
                <a:latin typeface="Comic Sans MS"/>
                <a:cs typeface="Comic Sans MS"/>
              </a:rPr>
              <a:t>pe</a:t>
            </a:r>
            <a:r>
              <a:rPr sz="2800" dirty="0">
                <a:latin typeface="Comic Sans MS"/>
                <a:cs typeface="Comic Sans MS"/>
              </a:rPr>
              <a:t>	</a:t>
            </a:r>
            <a:r>
              <a:rPr sz="2800" spc="-5" dirty="0">
                <a:latin typeface="Comic Sans MS"/>
                <a:cs typeface="Comic Sans MS"/>
              </a:rPr>
              <a:t>=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99118" y="988313"/>
            <a:ext cx="10191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01675" algn="l"/>
              </a:tabLst>
            </a:pPr>
            <a:r>
              <a:rPr sz="3200" spc="90" dirty="0">
                <a:latin typeface="FreeSerif"/>
                <a:cs typeface="FreeSerif"/>
              </a:rPr>
              <a:t>2x	</a:t>
            </a:r>
            <a:r>
              <a:rPr sz="3200" spc="585" dirty="0">
                <a:latin typeface="FreeSerif"/>
                <a:cs typeface="FreeSerif"/>
              </a:rPr>
              <a:t>+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174605" y="955928"/>
            <a:ext cx="2222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FreeSerif"/>
                <a:cs typeface="FreeSerif"/>
              </a:rPr>
              <a:t>x</a:t>
            </a:r>
            <a:endParaRPr sz="3200">
              <a:latin typeface="FreeSerif"/>
              <a:cs typeface="FreeSerif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510023" y="1167383"/>
            <a:ext cx="5654040" cy="2635885"/>
            <a:chOff x="4510023" y="1167383"/>
            <a:chExt cx="5654040" cy="2635885"/>
          </a:xfrm>
        </p:grpSpPr>
        <p:sp>
          <p:nvSpPr>
            <p:cNvPr id="29" name="object 29"/>
            <p:cNvSpPr/>
            <p:nvPr/>
          </p:nvSpPr>
          <p:spPr>
            <a:xfrm>
              <a:off x="9911333" y="1181861"/>
              <a:ext cx="238125" cy="228600"/>
            </a:xfrm>
            <a:custGeom>
              <a:avLst/>
              <a:gdLst/>
              <a:ahLst/>
              <a:cxnLst/>
              <a:rect l="l" t="t" r="r" b="b"/>
              <a:pathLst>
                <a:path w="238125" h="228600">
                  <a:moveTo>
                    <a:pt x="0" y="228600"/>
                  </a:moveTo>
                  <a:lnTo>
                    <a:pt x="118872" y="0"/>
                  </a:lnTo>
                  <a:lnTo>
                    <a:pt x="237744" y="228600"/>
                  </a:lnTo>
                  <a:lnTo>
                    <a:pt x="0" y="22860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54879" y="3409188"/>
              <a:ext cx="192024" cy="1935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10023" y="3475482"/>
              <a:ext cx="195580" cy="328295"/>
            </a:xfrm>
            <a:custGeom>
              <a:avLst/>
              <a:gdLst/>
              <a:ahLst/>
              <a:cxnLst/>
              <a:rect l="l" t="t" r="r" b="b"/>
              <a:pathLst>
                <a:path w="195579" h="328295">
                  <a:moveTo>
                    <a:pt x="18541" y="143255"/>
                  </a:moveTo>
                  <a:lnTo>
                    <a:pt x="11162" y="144936"/>
                  </a:lnTo>
                  <a:lnTo>
                    <a:pt x="5222" y="149177"/>
                  </a:lnTo>
                  <a:lnTo>
                    <a:pt x="1307" y="155346"/>
                  </a:lnTo>
                  <a:lnTo>
                    <a:pt x="0" y="162813"/>
                  </a:lnTo>
                  <a:lnTo>
                    <a:pt x="4825" y="327786"/>
                  </a:lnTo>
                  <a:lnTo>
                    <a:pt x="44755" y="303656"/>
                  </a:lnTo>
                  <a:lnTo>
                    <a:pt x="39624" y="303656"/>
                  </a:lnTo>
                  <a:lnTo>
                    <a:pt x="6223" y="285368"/>
                  </a:lnTo>
                  <a:lnTo>
                    <a:pt x="39883" y="223625"/>
                  </a:lnTo>
                  <a:lnTo>
                    <a:pt x="38100" y="161670"/>
                  </a:lnTo>
                  <a:lnTo>
                    <a:pt x="36419" y="154346"/>
                  </a:lnTo>
                  <a:lnTo>
                    <a:pt x="32178" y="148415"/>
                  </a:lnTo>
                  <a:lnTo>
                    <a:pt x="26009" y="144508"/>
                  </a:lnTo>
                  <a:lnTo>
                    <a:pt x="18541" y="143255"/>
                  </a:lnTo>
                  <a:close/>
                </a:path>
                <a:path w="195579" h="328295">
                  <a:moveTo>
                    <a:pt x="39883" y="223625"/>
                  </a:moveTo>
                  <a:lnTo>
                    <a:pt x="6223" y="285368"/>
                  </a:lnTo>
                  <a:lnTo>
                    <a:pt x="39624" y="303656"/>
                  </a:lnTo>
                  <a:lnTo>
                    <a:pt x="44890" y="294004"/>
                  </a:lnTo>
                  <a:lnTo>
                    <a:pt x="41910" y="294004"/>
                  </a:lnTo>
                  <a:lnTo>
                    <a:pt x="13080" y="278256"/>
                  </a:lnTo>
                  <a:lnTo>
                    <a:pt x="40971" y="261403"/>
                  </a:lnTo>
                  <a:lnTo>
                    <a:pt x="39883" y="223625"/>
                  </a:lnTo>
                  <a:close/>
                </a:path>
                <a:path w="195579" h="328295">
                  <a:moveTo>
                    <a:pt x="133433" y="207244"/>
                  </a:moveTo>
                  <a:lnTo>
                    <a:pt x="126364" y="209803"/>
                  </a:lnTo>
                  <a:lnTo>
                    <a:pt x="73354" y="241836"/>
                  </a:lnTo>
                  <a:lnTo>
                    <a:pt x="39624" y="303656"/>
                  </a:lnTo>
                  <a:lnTo>
                    <a:pt x="44755" y="303656"/>
                  </a:lnTo>
                  <a:lnTo>
                    <a:pt x="146050" y="242442"/>
                  </a:lnTo>
                  <a:lnTo>
                    <a:pt x="151614" y="237319"/>
                  </a:lnTo>
                  <a:lnTo>
                    <a:pt x="154654" y="230695"/>
                  </a:lnTo>
                  <a:lnTo>
                    <a:pt x="154979" y="223404"/>
                  </a:lnTo>
                  <a:lnTo>
                    <a:pt x="152400" y="216280"/>
                  </a:lnTo>
                  <a:lnTo>
                    <a:pt x="147331" y="210696"/>
                  </a:lnTo>
                  <a:lnTo>
                    <a:pt x="140715" y="207613"/>
                  </a:lnTo>
                  <a:lnTo>
                    <a:pt x="133433" y="207244"/>
                  </a:lnTo>
                  <a:close/>
                </a:path>
                <a:path w="195579" h="328295">
                  <a:moveTo>
                    <a:pt x="40971" y="261403"/>
                  </a:moveTo>
                  <a:lnTo>
                    <a:pt x="13080" y="278256"/>
                  </a:lnTo>
                  <a:lnTo>
                    <a:pt x="41910" y="294004"/>
                  </a:lnTo>
                  <a:lnTo>
                    <a:pt x="40971" y="261403"/>
                  </a:lnTo>
                  <a:close/>
                </a:path>
                <a:path w="195579" h="328295">
                  <a:moveTo>
                    <a:pt x="73354" y="241836"/>
                  </a:moveTo>
                  <a:lnTo>
                    <a:pt x="40971" y="261403"/>
                  </a:lnTo>
                  <a:lnTo>
                    <a:pt x="41910" y="294004"/>
                  </a:lnTo>
                  <a:lnTo>
                    <a:pt x="44890" y="294004"/>
                  </a:lnTo>
                  <a:lnTo>
                    <a:pt x="73354" y="241836"/>
                  </a:lnTo>
                  <a:close/>
                </a:path>
                <a:path w="195579" h="328295">
                  <a:moveTo>
                    <a:pt x="161798" y="0"/>
                  </a:moveTo>
                  <a:lnTo>
                    <a:pt x="39883" y="223625"/>
                  </a:lnTo>
                  <a:lnTo>
                    <a:pt x="40971" y="261403"/>
                  </a:lnTo>
                  <a:lnTo>
                    <a:pt x="73354" y="241836"/>
                  </a:lnTo>
                  <a:lnTo>
                    <a:pt x="195325" y="18287"/>
                  </a:lnTo>
                  <a:lnTo>
                    <a:pt x="16179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4819" y="848741"/>
            <a:ext cx="11374120" cy="4845050"/>
            <a:chOff x="464819" y="848741"/>
            <a:chExt cx="11374120" cy="4845050"/>
          </a:xfrm>
        </p:grpSpPr>
        <p:sp>
          <p:nvSpPr>
            <p:cNvPr id="3" name="object 3"/>
            <p:cNvSpPr/>
            <p:nvPr/>
          </p:nvSpPr>
          <p:spPr>
            <a:xfrm>
              <a:off x="464819" y="1168908"/>
              <a:ext cx="5990844" cy="45247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29049" y="2286762"/>
              <a:ext cx="2031364" cy="2802890"/>
            </a:xfrm>
            <a:custGeom>
              <a:avLst/>
              <a:gdLst/>
              <a:ahLst/>
              <a:cxnLst/>
              <a:rect l="l" t="t" r="r" b="b"/>
              <a:pathLst>
                <a:path w="2031364" h="2802890">
                  <a:moveTo>
                    <a:pt x="0" y="2802636"/>
                  </a:moveTo>
                  <a:lnTo>
                    <a:pt x="2031238" y="0"/>
                  </a:lnTo>
                </a:path>
              </a:pathLst>
            </a:custGeom>
            <a:ln w="38100">
              <a:solidFill>
                <a:srgbClr val="C55A1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7323" y="3887723"/>
              <a:ext cx="192024" cy="1935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166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5" dirty="0">
                <a:latin typeface="Trebuchet MS"/>
                <a:cs typeface="Trebuchet MS"/>
              </a:rPr>
              <a:t>Derivative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9029" y="1477137"/>
            <a:ext cx="4406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75" dirty="0">
                <a:latin typeface="FreeSerif"/>
                <a:cs typeface="FreeSerif"/>
              </a:rPr>
              <a:t>dy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88581" y="2024252"/>
            <a:ext cx="4476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85" dirty="0">
                <a:latin typeface="FreeSerif"/>
                <a:cs typeface="FreeSerif"/>
              </a:rPr>
              <a:t>dx</a:t>
            </a:r>
            <a:endParaRPr sz="3200">
              <a:latin typeface="FreeSerif"/>
              <a:cs typeface="Free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45920" y="1182624"/>
            <a:ext cx="5650230" cy="2161540"/>
            <a:chOff x="1645920" y="1182624"/>
            <a:chExt cx="5650230" cy="2161540"/>
          </a:xfrm>
        </p:grpSpPr>
        <p:sp>
          <p:nvSpPr>
            <p:cNvPr id="10" name="object 10"/>
            <p:cNvSpPr/>
            <p:nvPr/>
          </p:nvSpPr>
          <p:spPr>
            <a:xfrm>
              <a:off x="6550914" y="2044446"/>
              <a:ext cx="726440" cy="0"/>
            </a:xfrm>
            <a:custGeom>
              <a:avLst/>
              <a:gdLst/>
              <a:ahLst/>
              <a:cxnLst/>
              <a:rect l="l" t="t" r="r" b="b"/>
              <a:pathLst>
                <a:path w="726440">
                  <a:moveTo>
                    <a:pt x="0" y="0"/>
                  </a:moveTo>
                  <a:lnTo>
                    <a:pt x="72593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5920" y="1182624"/>
              <a:ext cx="3657600" cy="8580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09588" y="2874263"/>
              <a:ext cx="459105" cy="463550"/>
            </a:xfrm>
            <a:custGeom>
              <a:avLst/>
              <a:gdLst/>
              <a:ahLst/>
              <a:cxnLst/>
              <a:rect l="l" t="t" r="r" b="b"/>
              <a:pathLst>
                <a:path w="459104" h="463550">
                  <a:moveTo>
                    <a:pt x="229361" y="0"/>
                  </a:moveTo>
                  <a:lnTo>
                    <a:pt x="183153" y="4708"/>
                  </a:lnTo>
                  <a:lnTo>
                    <a:pt x="140106" y="18210"/>
                  </a:lnTo>
                  <a:lnTo>
                    <a:pt x="101147" y="39574"/>
                  </a:lnTo>
                  <a:lnTo>
                    <a:pt x="67198" y="67865"/>
                  </a:lnTo>
                  <a:lnTo>
                    <a:pt x="39185" y="102151"/>
                  </a:lnTo>
                  <a:lnTo>
                    <a:pt x="18032" y="141499"/>
                  </a:lnTo>
                  <a:lnTo>
                    <a:pt x="4662" y="184976"/>
                  </a:lnTo>
                  <a:lnTo>
                    <a:pt x="0" y="231648"/>
                  </a:lnTo>
                  <a:lnTo>
                    <a:pt x="4662" y="278319"/>
                  </a:lnTo>
                  <a:lnTo>
                    <a:pt x="18032" y="321796"/>
                  </a:lnTo>
                  <a:lnTo>
                    <a:pt x="39185" y="361144"/>
                  </a:lnTo>
                  <a:lnTo>
                    <a:pt x="67198" y="395430"/>
                  </a:lnTo>
                  <a:lnTo>
                    <a:pt x="101147" y="423721"/>
                  </a:lnTo>
                  <a:lnTo>
                    <a:pt x="140106" y="445085"/>
                  </a:lnTo>
                  <a:lnTo>
                    <a:pt x="183153" y="458587"/>
                  </a:lnTo>
                  <a:lnTo>
                    <a:pt x="229361" y="463296"/>
                  </a:lnTo>
                  <a:lnTo>
                    <a:pt x="275570" y="458587"/>
                  </a:lnTo>
                  <a:lnTo>
                    <a:pt x="318617" y="445085"/>
                  </a:lnTo>
                  <a:lnTo>
                    <a:pt x="357576" y="423721"/>
                  </a:lnTo>
                  <a:lnTo>
                    <a:pt x="391525" y="395430"/>
                  </a:lnTo>
                  <a:lnTo>
                    <a:pt x="419538" y="361144"/>
                  </a:lnTo>
                  <a:lnTo>
                    <a:pt x="440691" y="321796"/>
                  </a:lnTo>
                  <a:lnTo>
                    <a:pt x="454061" y="278319"/>
                  </a:lnTo>
                  <a:lnTo>
                    <a:pt x="458723" y="231648"/>
                  </a:lnTo>
                  <a:lnTo>
                    <a:pt x="454061" y="184976"/>
                  </a:lnTo>
                  <a:lnTo>
                    <a:pt x="440691" y="141499"/>
                  </a:lnTo>
                  <a:lnTo>
                    <a:pt x="419538" y="102151"/>
                  </a:lnTo>
                  <a:lnTo>
                    <a:pt x="391525" y="67865"/>
                  </a:lnTo>
                  <a:lnTo>
                    <a:pt x="357576" y="39574"/>
                  </a:lnTo>
                  <a:lnTo>
                    <a:pt x="318617" y="18210"/>
                  </a:lnTo>
                  <a:lnTo>
                    <a:pt x="275570" y="4708"/>
                  </a:lnTo>
                  <a:lnTo>
                    <a:pt x="2293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09588" y="2874263"/>
              <a:ext cx="459105" cy="463550"/>
            </a:xfrm>
            <a:custGeom>
              <a:avLst/>
              <a:gdLst/>
              <a:ahLst/>
              <a:cxnLst/>
              <a:rect l="l" t="t" r="r" b="b"/>
              <a:pathLst>
                <a:path w="459104" h="463550">
                  <a:moveTo>
                    <a:pt x="0" y="231648"/>
                  </a:moveTo>
                  <a:lnTo>
                    <a:pt x="4662" y="184976"/>
                  </a:lnTo>
                  <a:lnTo>
                    <a:pt x="18032" y="141499"/>
                  </a:lnTo>
                  <a:lnTo>
                    <a:pt x="39185" y="102151"/>
                  </a:lnTo>
                  <a:lnTo>
                    <a:pt x="67198" y="67865"/>
                  </a:lnTo>
                  <a:lnTo>
                    <a:pt x="101147" y="39574"/>
                  </a:lnTo>
                  <a:lnTo>
                    <a:pt x="140106" y="18210"/>
                  </a:lnTo>
                  <a:lnTo>
                    <a:pt x="183153" y="4708"/>
                  </a:lnTo>
                  <a:lnTo>
                    <a:pt x="229361" y="0"/>
                  </a:lnTo>
                  <a:lnTo>
                    <a:pt x="275570" y="4708"/>
                  </a:lnTo>
                  <a:lnTo>
                    <a:pt x="318617" y="18210"/>
                  </a:lnTo>
                  <a:lnTo>
                    <a:pt x="357576" y="39574"/>
                  </a:lnTo>
                  <a:lnTo>
                    <a:pt x="391525" y="67865"/>
                  </a:lnTo>
                  <a:lnTo>
                    <a:pt x="419538" y="102151"/>
                  </a:lnTo>
                  <a:lnTo>
                    <a:pt x="440691" y="141499"/>
                  </a:lnTo>
                  <a:lnTo>
                    <a:pt x="454061" y="184976"/>
                  </a:lnTo>
                  <a:lnTo>
                    <a:pt x="458723" y="231648"/>
                  </a:lnTo>
                  <a:lnTo>
                    <a:pt x="454061" y="278319"/>
                  </a:lnTo>
                  <a:lnTo>
                    <a:pt x="440691" y="321796"/>
                  </a:lnTo>
                  <a:lnTo>
                    <a:pt x="419538" y="361144"/>
                  </a:lnTo>
                  <a:lnTo>
                    <a:pt x="391525" y="395430"/>
                  </a:lnTo>
                  <a:lnTo>
                    <a:pt x="357576" y="423721"/>
                  </a:lnTo>
                  <a:lnTo>
                    <a:pt x="318617" y="445085"/>
                  </a:lnTo>
                  <a:lnTo>
                    <a:pt x="275570" y="458587"/>
                  </a:lnTo>
                  <a:lnTo>
                    <a:pt x="229361" y="463296"/>
                  </a:lnTo>
                  <a:lnTo>
                    <a:pt x="183153" y="458587"/>
                  </a:lnTo>
                  <a:lnTo>
                    <a:pt x="140106" y="445085"/>
                  </a:lnTo>
                  <a:lnTo>
                    <a:pt x="101147" y="423721"/>
                  </a:lnTo>
                  <a:lnTo>
                    <a:pt x="67198" y="395430"/>
                  </a:lnTo>
                  <a:lnTo>
                    <a:pt x="39185" y="361144"/>
                  </a:lnTo>
                  <a:lnTo>
                    <a:pt x="18032" y="321796"/>
                  </a:lnTo>
                  <a:lnTo>
                    <a:pt x="4662" y="278319"/>
                  </a:lnTo>
                  <a:lnTo>
                    <a:pt x="0" y="231648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626222" y="1707007"/>
            <a:ext cx="871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6245" algn="l"/>
              </a:tabLst>
            </a:pPr>
            <a:r>
              <a:rPr sz="4200" spc="-7" baseline="-1984" dirty="0">
                <a:latin typeface="Comic Sans MS"/>
                <a:cs typeface="Comic Sans MS"/>
              </a:rPr>
              <a:t>=	</a:t>
            </a:r>
            <a:r>
              <a:rPr sz="3200" spc="90" dirty="0">
                <a:latin typeface="FreeSerif"/>
                <a:cs typeface="FreeSerif"/>
              </a:rPr>
              <a:t>2x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68465" y="2941141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60081" y="2828620"/>
            <a:ext cx="1037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FreeSerif"/>
                <a:cs typeface="FreeSerif"/>
              </a:rPr>
              <a:t>x </a:t>
            </a:r>
            <a:r>
              <a:rPr sz="3200" spc="590" dirty="0">
                <a:latin typeface="FreeSerif"/>
                <a:cs typeface="FreeSerif"/>
              </a:rPr>
              <a:t>=</a:t>
            </a:r>
            <a:r>
              <a:rPr sz="3200" spc="-300" dirty="0">
                <a:latin typeface="FreeSerif"/>
                <a:cs typeface="FreeSerif"/>
              </a:rPr>
              <a:t> </a:t>
            </a:r>
            <a:r>
              <a:rPr sz="3200" spc="110" dirty="0">
                <a:latin typeface="FreeSerif"/>
                <a:cs typeface="FreeSerif"/>
              </a:rPr>
              <a:t>4;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16475" y="2828620"/>
            <a:ext cx="16579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40" dirty="0">
                <a:latin typeface="FreeSerif"/>
                <a:cs typeface="FreeSerif"/>
              </a:rPr>
              <a:t>slope </a:t>
            </a:r>
            <a:r>
              <a:rPr sz="3200" spc="590" dirty="0">
                <a:latin typeface="FreeSerif"/>
                <a:cs typeface="FreeSerif"/>
              </a:rPr>
              <a:t>=</a:t>
            </a:r>
            <a:r>
              <a:rPr sz="3200" spc="-459" dirty="0">
                <a:latin typeface="FreeSerif"/>
                <a:cs typeface="FreeSerif"/>
              </a:rPr>
              <a:t> </a:t>
            </a:r>
            <a:r>
              <a:rPr sz="3200" spc="175" dirty="0">
                <a:latin typeface="FreeSerif"/>
                <a:cs typeface="FreeSerif"/>
              </a:rPr>
              <a:t>8</a:t>
            </a:r>
            <a:endParaRPr sz="3200">
              <a:latin typeface="FreeSerif"/>
              <a:cs typeface="Free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603238" y="3806697"/>
            <a:ext cx="471805" cy="476250"/>
            <a:chOff x="6603238" y="3806697"/>
            <a:chExt cx="471805" cy="476250"/>
          </a:xfrm>
        </p:grpSpPr>
        <p:sp>
          <p:nvSpPr>
            <p:cNvPr id="19" name="object 19"/>
            <p:cNvSpPr/>
            <p:nvPr/>
          </p:nvSpPr>
          <p:spPr>
            <a:xfrm>
              <a:off x="6609588" y="3813047"/>
              <a:ext cx="459105" cy="463550"/>
            </a:xfrm>
            <a:custGeom>
              <a:avLst/>
              <a:gdLst/>
              <a:ahLst/>
              <a:cxnLst/>
              <a:rect l="l" t="t" r="r" b="b"/>
              <a:pathLst>
                <a:path w="459104" h="463550">
                  <a:moveTo>
                    <a:pt x="229361" y="0"/>
                  </a:moveTo>
                  <a:lnTo>
                    <a:pt x="183153" y="4708"/>
                  </a:lnTo>
                  <a:lnTo>
                    <a:pt x="140106" y="18210"/>
                  </a:lnTo>
                  <a:lnTo>
                    <a:pt x="101147" y="39574"/>
                  </a:lnTo>
                  <a:lnTo>
                    <a:pt x="67198" y="67865"/>
                  </a:lnTo>
                  <a:lnTo>
                    <a:pt x="39185" y="102151"/>
                  </a:lnTo>
                  <a:lnTo>
                    <a:pt x="18032" y="141499"/>
                  </a:lnTo>
                  <a:lnTo>
                    <a:pt x="4662" y="184976"/>
                  </a:lnTo>
                  <a:lnTo>
                    <a:pt x="0" y="231647"/>
                  </a:lnTo>
                  <a:lnTo>
                    <a:pt x="4662" y="278319"/>
                  </a:lnTo>
                  <a:lnTo>
                    <a:pt x="18032" y="321796"/>
                  </a:lnTo>
                  <a:lnTo>
                    <a:pt x="39185" y="361144"/>
                  </a:lnTo>
                  <a:lnTo>
                    <a:pt x="67198" y="395430"/>
                  </a:lnTo>
                  <a:lnTo>
                    <a:pt x="101147" y="423721"/>
                  </a:lnTo>
                  <a:lnTo>
                    <a:pt x="140106" y="445085"/>
                  </a:lnTo>
                  <a:lnTo>
                    <a:pt x="183153" y="458587"/>
                  </a:lnTo>
                  <a:lnTo>
                    <a:pt x="229361" y="463295"/>
                  </a:lnTo>
                  <a:lnTo>
                    <a:pt x="275570" y="458587"/>
                  </a:lnTo>
                  <a:lnTo>
                    <a:pt x="318617" y="445085"/>
                  </a:lnTo>
                  <a:lnTo>
                    <a:pt x="357576" y="423721"/>
                  </a:lnTo>
                  <a:lnTo>
                    <a:pt x="391525" y="395430"/>
                  </a:lnTo>
                  <a:lnTo>
                    <a:pt x="419538" y="361144"/>
                  </a:lnTo>
                  <a:lnTo>
                    <a:pt x="440691" y="321796"/>
                  </a:lnTo>
                  <a:lnTo>
                    <a:pt x="454061" y="278319"/>
                  </a:lnTo>
                  <a:lnTo>
                    <a:pt x="458723" y="231647"/>
                  </a:lnTo>
                  <a:lnTo>
                    <a:pt x="454061" y="184976"/>
                  </a:lnTo>
                  <a:lnTo>
                    <a:pt x="440691" y="141499"/>
                  </a:lnTo>
                  <a:lnTo>
                    <a:pt x="419538" y="102151"/>
                  </a:lnTo>
                  <a:lnTo>
                    <a:pt x="391525" y="67865"/>
                  </a:lnTo>
                  <a:lnTo>
                    <a:pt x="357576" y="39574"/>
                  </a:lnTo>
                  <a:lnTo>
                    <a:pt x="318617" y="18210"/>
                  </a:lnTo>
                  <a:lnTo>
                    <a:pt x="275570" y="4708"/>
                  </a:lnTo>
                  <a:lnTo>
                    <a:pt x="2293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09588" y="3813047"/>
              <a:ext cx="459105" cy="463550"/>
            </a:xfrm>
            <a:custGeom>
              <a:avLst/>
              <a:gdLst/>
              <a:ahLst/>
              <a:cxnLst/>
              <a:rect l="l" t="t" r="r" b="b"/>
              <a:pathLst>
                <a:path w="459104" h="463550">
                  <a:moveTo>
                    <a:pt x="0" y="231647"/>
                  </a:moveTo>
                  <a:lnTo>
                    <a:pt x="4662" y="184976"/>
                  </a:lnTo>
                  <a:lnTo>
                    <a:pt x="18032" y="141499"/>
                  </a:lnTo>
                  <a:lnTo>
                    <a:pt x="39185" y="102151"/>
                  </a:lnTo>
                  <a:lnTo>
                    <a:pt x="67198" y="67865"/>
                  </a:lnTo>
                  <a:lnTo>
                    <a:pt x="101147" y="39574"/>
                  </a:lnTo>
                  <a:lnTo>
                    <a:pt x="140106" y="18210"/>
                  </a:lnTo>
                  <a:lnTo>
                    <a:pt x="183153" y="4708"/>
                  </a:lnTo>
                  <a:lnTo>
                    <a:pt x="229361" y="0"/>
                  </a:lnTo>
                  <a:lnTo>
                    <a:pt x="275570" y="4708"/>
                  </a:lnTo>
                  <a:lnTo>
                    <a:pt x="318617" y="18210"/>
                  </a:lnTo>
                  <a:lnTo>
                    <a:pt x="357576" y="39574"/>
                  </a:lnTo>
                  <a:lnTo>
                    <a:pt x="391525" y="67865"/>
                  </a:lnTo>
                  <a:lnTo>
                    <a:pt x="419538" y="102151"/>
                  </a:lnTo>
                  <a:lnTo>
                    <a:pt x="440691" y="141499"/>
                  </a:lnTo>
                  <a:lnTo>
                    <a:pt x="454061" y="184976"/>
                  </a:lnTo>
                  <a:lnTo>
                    <a:pt x="458723" y="231647"/>
                  </a:lnTo>
                  <a:lnTo>
                    <a:pt x="454061" y="278319"/>
                  </a:lnTo>
                  <a:lnTo>
                    <a:pt x="440691" y="321796"/>
                  </a:lnTo>
                  <a:lnTo>
                    <a:pt x="419538" y="361144"/>
                  </a:lnTo>
                  <a:lnTo>
                    <a:pt x="391525" y="395430"/>
                  </a:lnTo>
                  <a:lnTo>
                    <a:pt x="357576" y="423721"/>
                  </a:lnTo>
                  <a:lnTo>
                    <a:pt x="318617" y="445085"/>
                  </a:lnTo>
                  <a:lnTo>
                    <a:pt x="275570" y="458587"/>
                  </a:lnTo>
                  <a:lnTo>
                    <a:pt x="229361" y="463295"/>
                  </a:lnTo>
                  <a:lnTo>
                    <a:pt x="183153" y="458587"/>
                  </a:lnTo>
                  <a:lnTo>
                    <a:pt x="140106" y="445085"/>
                  </a:lnTo>
                  <a:lnTo>
                    <a:pt x="101147" y="423721"/>
                  </a:lnTo>
                  <a:lnTo>
                    <a:pt x="67198" y="395430"/>
                  </a:lnTo>
                  <a:lnTo>
                    <a:pt x="39185" y="361144"/>
                  </a:lnTo>
                  <a:lnTo>
                    <a:pt x="18032" y="321796"/>
                  </a:lnTo>
                  <a:lnTo>
                    <a:pt x="4662" y="278319"/>
                  </a:lnTo>
                  <a:lnTo>
                    <a:pt x="0" y="231647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768465" y="388023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60081" y="3767709"/>
            <a:ext cx="12611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FreeSerif"/>
                <a:cs typeface="FreeSerif"/>
              </a:rPr>
              <a:t>x </a:t>
            </a:r>
            <a:r>
              <a:rPr sz="3200" spc="585" dirty="0">
                <a:latin typeface="FreeSerif"/>
                <a:cs typeface="FreeSerif"/>
              </a:rPr>
              <a:t>=</a:t>
            </a:r>
            <a:r>
              <a:rPr sz="3200" spc="-385" dirty="0">
                <a:latin typeface="FreeSerif"/>
                <a:cs typeface="FreeSerif"/>
              </a:rPr>
              <a:t> </a:t>
            </a:r>
            <a:r>
              <a:rPr sz="3200" spc="-5" dirty="0">
                <a:latin typeface="FreeSerif"/>
                <a:cs typeface="FreeSerif"/>
              </a:rPr>
              <a:t>- </a:t>
            </a:r>
            <a:r>
              <a:rPr sz="3200" spc="105" dirty="0">
                <a:latin typeface="FreeSerif"/>
                <a:cs typeface="FreeSerif"/>
              </a:rPr>
              <a:t>4;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41737" y="3767709"/>
            <a:ext cx="18815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6855" algn="l"/>
              </a:tabLst>
            </a:pPr>
            <a:r>
              <a:rPr sz="3200" spc="140" dirty="0">
                <a:latin typeface="FreeSerif"/>
                <a:cs typeface="FreeSerif"/>
              </a:rPr>
              <a:t>slope</a:t>
            </a:r>
            <a:r>
              <a:rPr sz="3200" spc="-114" dirty="0">
                <a:latin typeface="FreeSerif"/>
                <a:cs typeface="FreeSerif"/>
              </a:rPr>
              <a:t> </a:t>
            </a:r>
            <a:r>
              <a:rPr sz="3200" spc="585" dirty="0">
                <a:latin typeface="FreeSerif"/>
                <a:cs typeface="FreeSerif"/>
              </a:rPr>
              <a:t>=</a:t>
            </a:r>
            <a:r>
              <a:rPr sz="3200" dirty="0">
                <a:latin typeface="FreeSerif"/>
                <a:cs typeface="FreeSerif"/>
              </a:rPr>
              <a:t>	</a:t>
            </a:r>
            <a:r>
              <a:rPr sz="3200" spc="-5" dirty="0">
                <a:latin typeface="FreeSerif"/>
                <a:cs typeface="FreeSerif"/>
              </a:rPr>
              <a:t>-</a:t>
            </a:r>
            <a:r>
              <a:rPr sz="3200" spc="170" dirty="0">
                <a:latin typeface="FreeSerif"/>
                <a:cs typeface="FreeSerif"/>
              </a:rPr>
              <a:t>8</a:t>
            </a:r>
            <a:endParaRPr sz="3200">
              <a:latin typeface="FreeSerif"/>
              <a:cs typeface="FreeSerif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22603" y="2276855"/>
            <a:ext cx="2113280" cy="2832100"/>
            <a:chOff x="1022603" y="2276855"/>
            <a:chExt cx="2113280" cy="2832100"/>
          </a:xfrm>
        </p:grpSpPr>
        <p:sp>
          <p:nvSpPr>
            <p:cNvPr id="25" name="object 25"/>
            <p:cNvSpPr/>
            <p:nvPr/>
          </p:nvSpPr>
          <p:spPr>
            <a:xfrm>
              <a:off x="2255519" y="3910583"/>
              <a:ext cx="192023" cy="1920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41653" y="2295905"/>
              <a:ext cx="2075180" cy="2794000"/>
            </a:xfrm>
            <a:custGeom>
              <a:avLst/>
              <a:gdLst/>
              <a:ahLst/>
              <a:cxnLst/>
              <a:rect l="l" t="t" r="r" b="b"/>
              <a:pathLst>
                <a:path w="2075180" h="2794000">
                  <a:moveTo>
                    <a:pt x="2075179" y="279387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C55A1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923" y="527304"/>
            <a:ext cx="11913235" cy="5053330"/>
            <a:chOff x="153923" y="527304"/>
            <a:chExt cx="11913235" cy="505333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1491996" y="2016251"/>
              <a:ext cx="9530334" cy="266014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10128" y="2439924"/>
              <a:ext cx="5613654" cy="166801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26417" y="2805856"/>
            <a:ext cx="7861491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60" dirty="0">
                <a:solidFill>
                  <a:srgbClr val="FFFFFF"/>
                </a:solidFill>
                <a:latin typeface="Trebuchet MS"/>
                <a:cs typeface="Trebuchet MS"/>
              </a:rPr>
              <a:t>Differentiability </a:t>
            </a:r>
            <a:r>
              <a:rPr lang="en-US" spc="-2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lang="en-US" spc="-5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pc="-270" dirty="0">
                <a:solidFill>
                  <a:srgbClr val="FFFFFF"/>
                </a:solidFill>
                <a:latin typeface="Trebuchet MS"/>
                <a:cs typeface="Trebuchet MS"/>
              </a:rPr>
              <a:t>Rules</a:t>
            </a:r>
            <a:endParaRPr spc="-27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93669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560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5" dirty="0">
                <a:latin typeface="Trebuchet MS"/>
                <a:cs typeface="Trebuchet MS"/>
              </a:rPr>
              <a:t>Derivative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rules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067511"/>
            <a:ext cx="4039235" cy="2740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10" dirty="0">
                <a:latin typeface="Carlito"/>
                <a:cs typeface="Carlito"/>
              </a:rPr>
              <a:t>Derivative </a:t>
            </a:r>
            <a:r>
              <a:rPr sz="2000" dirty="0">
                <a:latin typeface="Carlito"/>
                <a:cs typeface="Carlito"/>
              </a:rPr>
              <a:t>of a </a:t>
            </a:r>
            <a:r>
              <a:rPr sz="2000" spc="-5" dirty="0">
                <a:latin typeface="Carlito"/>
                <a:cs typeface="Carlito"/>
              </a:rPr>
              <a:t>vertical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line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10" dirty="0">
                <a:latin typeface="Carlito"/>
                <a:cs typeface="Carlito"/>
              </a:rPr>
              <a:t>Derivative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5" dirty="0">
                <a:latin typeface="Carlito"/>
                <a:cs typeface="Carlito"/>
              </a:rPr>
              <a:t>horizontal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line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10" dirty="0">
                <a:latin typeface="Carlito"/>
                <a:cs typeface="Carlito"/>
              </a:rPr>
              <a:t>Differentiability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various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functions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15" dirty="0">
                <a:latin typeface="Carlito"/>
                <a:cs typeface="Carlito"/>
              </a:rPr>
              <a:t>Power </a:t>
            </a:r>
            <a:r>
              <a:rPr sz="2000" dirty="0">
                <a:latin typeface="Carlito"/>
                <a:cs typeface="Carlito"/>
              </a:rPr>
              <a:t>rule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derivative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084" y="848741"/>
            <a:ext cx="11285855" cy="4732020"/>
            <a:chOff x="553084" y="848741"/>
            <a:chExt cx="11285855" cy="4732020"/>
          </a:xfrm>
        </p:grpSpPr>
        <p:sp>
          <p:nvSpPr>
            <p:cNvPr id="3" name="object 3"/>
            <p:cNvSpPr/>
            <p:nvPr/>
          </p:nvSpPr>
          <p:spPr>
            <a:xfrm>
              <a:off x="1971293" y="1283970"/>
              <a:ext cx="5570855" cy="3890010"/>
            </a:xfrm>
            <a:custGeom>
              <a:avLst/>
              <a:gdLst/>
              <a:ahLst/>
              <a:cxnLst/>
              <a:rect l="l" t="t" r="r" b="b"/>
              <a:pathLst>
                <a:path w="5570855" h="3890010">
                  <a:moveTo>
                    <a:pt x="403860" y="0"/>
                  </a:moveTo>
                  <a:lnTo>
                    <a:pt x="403860" y="3889629"/>
                  </a:lnTo>
                </a:path>
                <a:path w="5570855" h="3890010">
                  <a:moveTo>
                    <a:pt x="0" y="3451859"/>
                  </a:moveTo>
                  <a:lnTo>
                    <a:pt x="5570728" y="345185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00650" y="1442466"/>
              <a:ext cx="27305" cy="3143885"/>
            </a:xfrm>
            <a:custGeom>
              <a:avLst/>
              <a:gdLst/>
              <a:ahLst/>
              <a:cxnLst/>
              <a:rect l="l" t="t" r="r" b="b"/>
              <a:pathLst>
                <a:path w="27304" h="3143885">
                  <a:moveTo>
                    <a:pt x="0" y="3143377"/>
                  </a:moveTo>
                  <a:lnTo>
                    <a:pt x="27304" y="0"/>
                  </a:lnTo>
                </a:path>
              </a:pathLst>
            </a:custGeom>
            <a:ln w="381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6365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5" dirty="0">
                <a:latin typeface="Trebuchet MS"/>
                <a:cs typeface="Trebuchet MS"/>
              </a:rPr>
              <a:t>Derivative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145" dirty="0">
                <a:latin typeface="Trebuchet MS"/>
                <a:cs typeface="Trebuchet MS"/>
              </a:rPr>
              <a:t>Rules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43547" y="2593593"/>
            <a:ext cx="941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mic Sans MS"/>
                <a:cs typeface="Comic Sans MS"/>
              </a:rPr>
              <a:t>Sl</a:t>
            </a:r>
            <a:r>
              <a:rPr sz="2800" spc="5" dirty="0">
                <a:latin typeface="Comic Sans MS"/>
                <a:cs typeface="Comic Sans MS"/>
              </a:rPr>
              <a:t>o</a:t>
            </a:r>
            <a:r>
              <a:rPr sz="2800" spc="-5" dirty="0">
                <a:latin typeface="Comic Sans MS"/>
                <a:cs typeface="Comic Sans MS"/>
              </a:rPr>
              <a:t>pe</a:t>
            </a:r>
            <a:endParaRPr sz="28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282813" y="2339213"/>
            <a:ext cx="317500" cy="400050"/>
            <a:chOff x="8282813" y="2339213"/>
            <a:chExt cx="317500" cy="400050"/>
          </a:xfrm>
        </p:grpSpPr>
        <p:sp>
          <p:nvSpPr>
            <p:cNvPr id="8" name="object 8"/>
            <p:cNvSpPr/>
            <p:nvPr/>
          </p:nvSpPr>
          <p:spPr>
            <a:xfrm>
              <a:off x="8297418" y="2353818"/>
              <a:ext cx="288290" cy="370840"/>
            </a:xfrm>
            <a:custGeom>
              <a:avLst/>
              <a:gdLst/>
              <a:ahLst/>
              <a:cxnLst/>
              <a:rect l="l" t="t" r="r" b="b"/>
              <a:pathLst>
                <a:path w="288290" h="370839">
                  <a:moveTo>
                    <a:pt x="144017" y="0"/>
                  </a:moveTo>
                  <a:lnTo>
                    <a:pt x="0" y="370332"/>
                  </a:lnTo>
                  <a:lnTo>
                    <a:pt x="288035" y="370332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97418" y="2353818"/>
              <a:ext cx="288290" cy="370840"/>
            </a:xfrm>
            <a:custGeom>
              <a:avLst/>
              <a:gdLst/>
              <a:ahLst/>
              <a:cxnLst/>
              <a:rect l="l" t="t" r="r" b="b"/>
              <a:pathLst>
                <a:path w="288290" h="370839">
                  <a:moveTo>
                    <a:pt x="0" y="370332"/>
                  </a:moveTo>
                  <a:lnTo>
                    <a:pt x="144017" y="0"/>
                  </a:lnTo>
                  <a:lnTo>
                    <a:pt x="288035" y="370332"/>
                  </a:lnTo>
                  <a:lnTo>
                    <a:pt x="0" y="370332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752779" y="2301620"/>
            <a:ext cx="11836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886460" algn="l"/>
              </a:tabLst>
            </a:pPr>
            <a:r>
              <a:rPr sz="4200" spc="-7" baseline="-37698" dirty="0">
                <a:latin typeface="Comic Sans MS"/>
                <a:cs typeface="Comic Sans MS"/>
              </a:rPr>
              <a:t>=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	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Y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40318" y="2822829"/>
            <a:ext cx="2660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mic Sans MS"/>
                <a:cs typeface="Comic Sans MS"/>
              </a:rPr>
              <a:t>x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072628" y="1365503"/>
            <a:ext cx="506095" cy="1940560"/>
            <a:chOff x="8072628" y="1365503"/>
            <a:chExt cx="506095" cy="1940560"/>
          </a:xfrm>
        </p:grpSpPr>
        <p:sp>
          <p:nvSpPr>
            <p:cNvPr id="13" name="object 13"/>
            <p:cNvSpPr/>
            <p:nvPr/>
          </p:nvSpPr>
          <p:spPr>
            <a:xfrm>
              <a:off x="8276082" y="2922269"/>
              <a:ext cx="288290" cy="368935"/>
            </a:xfrm>
            <a:custGeom>
              <a:avLst/>
              <a:gdLst/>
              <a:ahLst/>
              <a:cxnLst/>
              <a:rect l="l" t="t" r="r" b="b"/>
              <a:pathLst>
                <a:path w="288290" h="368935">
                  <a:moveTo>
                    <a:pt x="144018" y="0"/>
                  </a:moveTo>
                  <a:lnTo>
                    <a:pt x="0" y="368807"/>
                  </a:lnTo>
                  <a:lnTo>
                    <a:pt x="288036" y="368807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76082" y="2922269"/>
              <a:ext cx="288290" cy="368935"/>
            </a:xfrm>
            <a:custGeom>
              <a:avLst/>
              <a:gdLst/>
              <a:ahLst/>
              <a:cxnLst/>
              <a:rect l="l" t="t" r="r" b="b"/>
              <a:pathLst>
                <a:path w="288290" h="368935">
                  <a:moveTo>
                    <a:pt x="0" y="368807"/>
                  </a:moveTo>
                  <a:lnTo>
                    <a:pt x="144018" y="0"/>
                  </a:lnTo>
                  <a:lnTo>
                    <a:pt x="288036" y="368807"/>
                  </a:lnTo>
                  <a:lnTo>
                    <a:pt x="0" y="368807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87106" y="1379981"/>
              <a:ext cx="287020" cy="368935"/>
            </a:xfrm>
            <a:custGeom>
              <a:avLst/>
              <a:gdLst/>
              <a:ahLst/>
              <a:cxnLst/>
              <a:rect l="l" t="t" r="r" b="b"/>
              <a:pathLst>
                <a:path w="287020" h="368935">
                  <a:moveTo>
                    <a:pt x="143255" y="0"/>
                  </a:moveTo>
                  <a:lnTo>
                    <a:pt x="0" y="368807"/>
                  </a:lnTo>
                  <a:lnTo>
                    <a:pt x="286512" y="368807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87106" y="1379981"/>
              <a:ext cx="287020" cy="368935"/>
            </a:xfrm>
            <a:custGeom>
              <a:avLst/>
              <a:gdLst/>
              <a:ahLst/>
              <a:cxnLst/>
              <a:rect l="l" t="t" r="r" b="b"/>
              <a:pathLst>
                <a:path w="287020" h="368935">
                  <a:moveTo>
                    <a:pt x="0" y="368807"/>
                  </a:moveTo>
                  <a:lnTo>
                    <a:pt x="143255" y="0"/>
                  </a:lnTo>
                  <a:lnTo>
                    <a:pt x="286512" y="368807"/>
                  </a:lnTo>
                  <a:lnTo>
                    <a:pt x="0" y="368807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295892" y="2468321"/>
            <a:ext cx="21532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latin typeface="Comic Sans MS"/>
                <a:cs typeface="Comic Sans MS"/>
              </a:rPr>
              <a:t>= </a:t>
            </a:r>
            <a:r>
              <a:rPr sz="3200" spc="-5" dirty="0">
                <a:latin typeface="FreeSerif"/>
                <a:cs typeface="FreeSerif"/>
              </a:rPr>
              <a:t>∞ </a:t>
            </a:r>
            <a:r>
              <a:rPr sz="1800" dirty="0">
                <a:latin typeface="Comic Sans MS"/>
                <a:cs typeface="Comic Sans MS"/>
              </a:rPr>
              <a:t>or</a:t>
            </a:r>
            <a:r>
              <a:rPr sz="1800" spc="-17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Undefined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51342" y="1280287"/>
            <a:ext cx="12109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7205" algn="l"/>
                <a:tab pos="948690" algn="l"/>
              </a:tabLst>
            </a:pPr>
            <a:r>
              <a:rPr sz="3200" dirty="0">
                <a:latin typeface="Comic Sans MS"/>
                <a:cs typeface="Comic Sans MS"/>
              </a:rPr>
              <a:t>x	=	0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084" y="848741"/>
            <a:ext cx="11285855" cy="4732020"/>
            <a:chOff x="553084" y="848741"/>
            <a:chExt cx="11285855" cy="4732020"/>
          </a:xfrm>
        </p:grpSpPr>
        <p:sp>
          <p:nvSpPr>
            <p:cNvPr id="3" name="object 3"/>
            <p:cNvSpPr/>
            <p:nvPr/>
          </p:nvSpPr>
          <p:spPr>
            <a:xfrm>
              <a:off x="1439418" y="1283970"/>
              <a:ext cx="5570855" cy="3890010"/>
            </a:xfrm>
            <a:custGeom>
              <a:avLst/>
              <a:gdLst/>
              <a:ahLst/>
              <a:cxnLst/>
              <a:rect l="l" t="t" r="r" b="b"/>
              <a:pathLst>
                <a:path w="5570855" h="3890010">
                  <a:moveTo>
                    <a:pt x="403859" y="0"/>
                  </a:moveTo>
                  <a:lnTo>
                    <a:pt x="403859" y="3889629"/>
                  </a:lnTo>
                </a:path>
                <a:path w="5570855" h="3890010">
                  <a:moveTo>
                    <a:pt x="0" y="3451859"/>
                  </a:moveTo>
                  <a:lnTo>
                    <a:pt x="5570728" y="345185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7181" y="3330701"/>
              <a:ext cx="4255770" cy="0"/>
            </a:xfrm>
            <a:custGeom>
              <a:avLst/>
              <a:gdLst/>
              <a:ahLst/>
              <a:cxnLst/>
              <a:rect l="l" t="t" r="r" b="b"/>
              <a:pathLst>
                <a:path w="4255770">
                  <a:moveTo>
                    <a:pt x="0" y="0"/>
                  </a:moveTo>
                  <a:lnTo>
                    <a:pt x="4255643" y="0"/>
                  </a:lnTo>
                </a:path>
              </a:pathLst>
            </a:custGeom>
            <a:ln w="381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1257" y="1811274"/>
              <a:ext cx="288290" cy="370840"/>
            </a:xfrm>
            <a:custGeom>
              <a:avLst/>
              <a:gdLst/>
              <a:ahLst/>
              <a:cxnLst/>
              <a:rect l="l" t="t" r="r" b="b"/>
              <a:pathLst>
                <a:path w="288290" h="370839">
                  <a:moveTo>
                    <a:pt x="144018" y="0"/>
                  </a:moveTo>
                  <a:lnTo>
                    <a:pt x="0" y="370331"/>
                  </a:lnTo>
                  <a:lnTo>
                    <a:pt x="288036" y="370331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41257" y="1811274"/>
              <a:ext cx="288290" cy="370840"/>
            </a:xfrm>
            <a:custGeom>
              <a:avLst/>
              <a:gdLst/>
              <a:ahLst/>
              <a:cxnLst/>
              <a:rect l="l" t="t" r="r" b="b"/>
              <a:pathLst>
                <a:path w="288290" h="370839">
                  <a:moveTo>
                    <a:pt x="0" y="370331"/>
                  </a:moveTo>
                  <a:lnTo>
                    <a:pt x="144018" y="0"/>
                  </a:lnTo>
                  <a:lnTo>
                    <a:pt x="288036" y="370331"/>
                  </a:lnTo>
                  <a:lnTo>
                    <a:pt x="0" y="370331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44773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5" dirty="0">
                <a:latin typeface="Trebuchet MS"/>
                <a:cs typeface="Trebuchet MS"/>
              </a:rPr>
              <a:t>Derivative </a:t>
            </a:r>
            <a:r>
              <a:rPr sz="3200" spc="-145" dirty="0">
                <a:latin typeface="Trebuchet MS"/>
                <a:cs typeface="Trebuchet MS"/>
              </a:rPr>
              <a:t>Rules </a:t>
            </a:r>
            <a:r>
              <a:rPr sz="3200" spc="420" dirty="0">
                <a:latin typeface="Trebuchet MS"/>
                <a:cs typeface="Trebuchet MS"/>
              </a:rPr>
              <a:t>–</a:t>
            </a:r>
            <a:r>
              <a:rPr sz="3200" spc="-395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Constant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40926" y="4314571"/>
            <a:ext cx="635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5765" algn="l"/>
              </a:tabLst>
            </a:pPr>
            <a:r>
              <a:rPr sz="2800" spc="-5" dirty="0">
                <a:latin typeface="Comic Sans MS"/>
                <a:cs typeface="Comic Sans MS"/>
              </a:rPr>
              <a:t>=	0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7209" y="4027754"/>
            <a:ext cx="9036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80" dirty="0">
                <a:latin typeface="FreeSerif"/>
                <a:cs typeface="FreeSerif"/>
              </a:rPr>
              <a:t>d</a:t>
            </a:r>
            <a:r>
              <a:rPr sz="3200" spc="-190" dirty="0">
                <a:latin typeface="FreeSerif"/>
                <a:cs typeface="FreeSerif"/>
              </a:rPr>
              <a:t> </a:t>
            </a:r>
            <a:r>
              <a:rPr sz="3200" spc="229" dirty="0">
                <a:latin typeface="FreeSerif"/>
                <a:cs typeface="FreeSerif"/>
              </a:rPr>
              <a:t>(4)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68131" y="4577029"/>
            <a:ext cx="4476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85" dirty="0">
                <a:latin typeface="FreeSerif"/>
                <a:cs typeface="FreeSerif"/>
              </a:rPr>
              <a:t>dx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56626" y="4595621"/>
            <a:ext cx="966469" cy="0"/>
          </a:xfrm>
          <a:custGeom>
            <a:avLst/>
            <a:gdLst/>
            <a:ahLst/>
            <a:cxnLst/>
            <a:rect l="l" t="t" r="r" b="b"/>
            <a:pathLst>
              <a:path w="966470">
                <a:moveTo>
                  <a:pt x="0" y="0"/>
                </a:moveTo>
                <a:lnTo>
                  <a:pt x="96634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01058" y="932949"/>
            <a:ext cx="5699125" cy="1339850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2400" spc="-15" dirty="0">
                <a:latin typeface="Carlito"/>
                <a:cs typeface="Carlito"/>
              </a:rPr>
              <a:t>Derivative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constant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ZERO.</a:t>
            </a:r>
            <a:endParaRPr sz="24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2075"/>
              </a:spcBef>
              <a:tabLst>
                <a:tab pos="501650" algn="l"/>
                <a:tab pos="954405" algn="l"/>
              </a:tabLst>
            </a:pPr>
            <a:r>
              <a:rPr sz="3200" dirty="0">
                <a:latin typeface="Comic Sans MS"/>
                <a:cs typeface="Comic Sans MS"/>
              </a:rPr>
              <a:t>Y	=	0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19880" y="2820746"/>
            <a:ext cx="12299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14350" algn="l"/>
                <a:tab pos="967740" algn="l"/>
              </a:tabLst>
            </a:pPr>
            <a:r>
              <a:rPr sz="3200" dirty="0">
                <a:latin typeface="Comic Sans MS"/>
                <a:cs typeface="Comic Sans MS"/>
              </a:rPr>
              <a:t>Y	=	4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40926" y="2881122"/>
            <a:ext cx="635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5765" algn="l"/>
              </a:tabLst>
            </a:pPr>
            <a:r>
              <a:rPr sz="2800" spc="-5" dirty="0">
                <a:latin typeface="Comic Sans MS"/>
                <a:cs typeface="Comic Sans MS"/>
              </a:rPr>
              <a:t>=	0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57209" y="2594610"/>
            <a:ext cx="4413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80" dirty="0">
                <a:latin typeface="FreeSerif"/>
                <a:cs typeface="FreeSerif"/>
              </a:rPr>
              <a:t>dy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68131" y="3143453"/>
            <a:ext cx="4476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85" dirty="0">
                <a:latin typeface="FreeSerif"/>
                <a:cs typeface="FreeSerif"/>
              </a:rPr>
              <a:t>dx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56626" y="3163061"/>
            <a:ext cx="966469" cy="0"/>
          </a:xfrm>
          <a:custGeom>
            <a:avLst/>
            <a:gdLst/>
            <a:ahLst/>
            <a:cxnLst/>
            <a:rect l="l" t="t" r="r" b="b"/>
            <a:pathLst>
              <a:path w="966470">
                <a:moveTo>
                  <a:pt x="0" y="0"/>
                </a:moveTo>
                <a:lnTo>
                  <a:pt x="96634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7690" y="848867"/>
            <a:ext cx="11256645" cy="4731385"/>
            <a:chOff x="567690" y="848867"/>
            <a:chExt cx="11256645" cy="4731385"/>
          </a:xfrm>
        </p:grpSpPr>
        <p:sp>
          <p:nvSpPr>
            <p:cNvPr id="3" name="object 3"/>
            <p:cNvSpPr/>
            <p:nvPr/>
          </p:nvSpPr>
          <p:spPr>
            <a:xfrm>
              <a:off x="1971293" y="1283969"/>
              <a:ext cx="5570855" cy="3890010"/>
            </a:xfrm>
            <a:custGeom>
              <a:avLst/>
              <a:gdLst/>
              <a:ahLst/>
              <a:cxnLst/>
              <a:rect l="l" t="t" r="r" b="b"/>
              <a:pathLst>
                <a:path w="5570855" h="3890010">
                  <a:moveTo>
                    <a:pt x="403860" y="0"/>
                  </a:moveTo>
                  <a:lnTo>
                    <a:pt x="403860" y="3889629"/>
                  </a:lnTo>
                </a:path>
                <a:path w="5570855" h="3890010">
                  <a:moveTo>
                    <a:pt x="0" y="3451859"/>
                  </a:moveTo>
                  <a:lnTo>
                    <a:pt x="5570728" y="345185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29940" y="1917404"/>
              <a:ext cx="1856739" cy="1985645"/>
            </a:xfrm>
            <a:custGeom>
              <a:avLst/>
              <a:gdLst/>
              <a:ahLst/>
              <a:cxnLst/>
              <a:rect l="l" t="t" r="r" b="b"/>
              <a:pathLst>
                <a:path w="1856739" h="1985645">
                  <a:moveTo>
                    <a:pt x="0" y="102022"/>
                  </a:moveTo>
                  <a:lnTo>
                    <a:pt x="48805" y="83674"/>
                  </a:lnTo>
                  <a:lnTo>
                    <a:pt x="97626" y="65864"/>
                  </a:lnTo>
                  <a:lnTo>
                    <a:pt x="146483" y="49122"/>
                  </a:lnTo>
                  <a:lnTo>
                    <a:pt x="195399" y="33979"/>
                  </a:lnTo>
                  <a:lnTo>
                    <a:pt x="244395" y="20964"/>
                  </a:lnTo>
                  <a:lnTo>
                    <a:pt x="293494" y="10610"/>
                  </a:lnTo>
                  <a:lnTo>
                    <a:pt x="342719" y="3445"/>
                  </a:lnTo>
                  <a:lnTo>
                    <a:pt x="392090" y="0"/>
                  </a:lnTo>
                  <a:lnTo>
                    <a:pt x="441631" y="805"/>
                  </a:lnTo>
                  <a:lnTo>
                    <a:pt x="491363" y="6391"/>
                  </a:lnTo>
                  <a:lnTo>
                    <a:pt x="530978" y="12066"/>
                  </a:lnTo>
                  <a:lnTo>
                    <a:pt x="572790" y="17045"/>
                  </a:lnTo>
                  <a:lnTo>
                    <a:pt x="616165" y="22168"/>
                  </a:lnTo>
                  <a:lnTo>
                    <a:pt x="660469" y="28274"/>
                  </a:lnTo>
                  <a:lnTo>
                    <a:pt x="705067" y="36199"/>
                  </a:lnTo>
                  <a:lnTo>
                    <a:pt x="749325" y="46783"/>
                  </a:lnTo>
                  <a:lnTo>
                    <a:pt x="792608" y="60863"/>
                  </a:lnTo>
                  <a:lnTo>
                    <a:pt x="834282" y="79279"/>
                  </a:lnTo>
                  <a:lnTo>
                    <a:pt x="873712" y="102868"/>
                  </a:lnTo>
                  <a:lnTo>
                    <a:pt x="910265" y="132469"/>
                  </a:lnTo>
                  <a:lnTo>
                    <a:pt x="943306" y="168920"/>
                  </a:lnTo>
                  <a:lnTo>
                    <a:pt x="972201" y="213059"/>
                  </a:lnTo>
                  <a:lnTo>
                    <a:pt x="996314" y="265725"/>
                  </a:lnTo>
                  <a:lnTo>
                    <a:pt x="1015425" y="333695"/>
                  </a:lnTo>
                  <a:lnTo>
                    <a:pt x="1022693" y="373490"/>
                  </a:lnTo>
                  <a:lnTo>
                    <a:pt x="1028595" y="416693"/>
                  </a:lnTo>
                  <a:lnTo>
                    <a:pt x="1033254" y="462956"/>
                  </a:lnTo>
                  <a:lnTo>
                    <a:pt x="1036790" y="511931"/>
                  </a:lnTo>
                  <a:lnTo>
                    <a:pt x="1039322" y="563268"/>
                  </a:lnTo>
                  <a:lnTo>
                    <a:pt x="1040973" y="616620"/>
                  </a:lnTo>
                  <a:lnTo>
                    <a:pt x="1041862" y="671639"/>
                  </a:lnTo>
                  <a:lnTo>
                    <a:pt x="1042110" y="727975"/>
                  </a:lnTo>
                  <a:lnTo>
                    <a:pt x="1041837" y="785280"/>
                  </a:lnTo>
                  <a:lnTo>
                    <a:pt x="1041165" y="843206"/>
                  </a:lnTo>
                  <a:lnTo>
                    <a:pt x="1040214" y="901405"/>
                  </a:lnTo>
                  <a:lnTo>
                    <a:pt x="1039104" y="959527"/>
                  </a:lnTo>
                  <a:lnTo>
                    <a:pt x="1037956" y="1017225"/>
                  </a:lnTo>
                  <a:lnTo>
                    <a:pt x="1036891" y="1074150"/>
                  </a:lnTo>
                  <a:lnTo>
                    <a:pt x="1036029" y="1129953"/>
                  </a:lnTo>
                  <a:lnTo>
                    <a:pt x="1035491" y="1184287"/>
                  </a:lnTo>
                  <a:lnTo>
                    <a:pt x="1035398" y="1236802"/>
                  </a:lnTo>
                  <a:lnTo>
                    <a:pt x="1035869" y="1287151"/>
                  </a:lnTo>
                  <a:lnTo>
                    <a:pt x="1037027" y="1334984"/>
                  </a:lnTo>
                  <a:lnTo>
                    <a:pt x="1038990" y="1379954"/>
                  </a:lnTo>
                  <a:lnTo>
                    <a:pt x="1041881" y="1421711"/>
                  </a:lnTo>
                  <a:lnTo>
                    <a:pt x="1045819" y="1459908"/>
                  </a:lnTo>
                  <a:lnTo>
                    <a:pt x="1065401" y="1567925"/>
                  </a:lnTo>
                  <a:lnTo>
                    <a:pt x="1080505" y="1629171"/>
                  </a:lnTo>
                  <a:lnTo>
                    <a:pt x="1096730" y="1679656"/>
                  </a:lnTo>
                  <a:lnTo>
                    <a:pt x="1114567" y="1721101"/>
                  </a:lnTo>
                  <a:lnTo>
                    <a:pt x="1134506" y="1755229"/>
                  </a:lnTo>
                  <a:lnTo>
                    <a:pt x="1182661" y="1808414"/>
                  </a:lnTo>
                  <a:lnTo>
                    <a:pt x="1245126" y="1852983"/>
                  </a:lnTo>
                  <a:lnTo>
                    <a:pt x="1282954" y="1876339"/>
                  </a:lnTo>
                  <a:lnTo>
                    <a:pt x="1318242" y="1895436"/>
                  </a:lnTo>
                  <a:lnTo>
                    <a:pt x="1356789" y="1911929"/>
                  </a:lnTo>
                  <a:lnTo>
                    <a:pt x="1398299" y="1926052"/>
                  </a:lnTo>
                  <a:lnTo>
                    <a:pt x="1442475" y="1938042"/>
                  </a:lnTo>
                  <a:lnTo>
                    <a:pt x="1489019" y="1948137"/>
                  </a:lnTo>
                  <a:lnTo>
                    <a:pt x="1537636" y="1956571"/>
                  </a:lnTo>
                  <a:lnTo>
                    <a:pt x="1588028" y="1963583"/>
                  </a:lnTo>
                  <a:lnTo>
                    <a:pt x="1639899" y="1969407"/>
                  </a:lnTo>
                  <a:lnTo>
                    <a:pt x="1692951" y="1974280"/>
                  </a:lnTo>
                  <a:lnTo>
                    <a:pt x="1746889" y="1978439"/>
                  </a:lnTo>
                  <a:lnTo>
                    <a:pt x="1801414" y="1982120"/>
                  </a:lnTo>
                  <a:lnTo>
                    <a:pt x="1856232" y="1985559"/>
                  </a:lnTo>
                </a:path>
              </a:pathLst>
            </a:custGeom>
            <a:ln w="57912">
              <a:solidFill>
                <a:srgbClr val="EA6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54830" y="1437893"/>
              <a:ext cx="27305" cy="3143885"/>
            </a:xfrm>
            <a:custGeom>
              <a:avLst/>
              <a:gdLst/>
              <a:ahLst/>
              <a:cxnLst/>
              <a:rect l="l" t="t" r="r" b="b"/>
              <a:pathLst>
                <a:path w="27304" h="3143885">
                  <a:moveTo>
                    <a:pt x="0" y="3143376"/>
                  </a:moveTo>
                  <a:lnTo>
                    <a:pt x="27305" y="0"/>
                  </a:lnTo>
                </a:path>
              </a:pathLst>
            </a:custGeom>
            <a:ln w="381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5438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90" dirty="0">
                <a:latin typeface="Trebuchet MS"/>
                <a:cs typeface="Trebuchet MS"/>
              </a:rPr>
              <a:t>Differentiability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5628" y="1842896"/>
            <a:ext cx="4457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tangent </a:t>
            </a:r>
            <a:r>
              <a:rPr sz="2400" dirty="0">
                <a:latin typeface="Carlito"/>
                <a:cs typeface="Carlito"/>
              </a:rPr>
              <a:t>line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not be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vertical.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7690" y="848867"/>
            <a:ext cx="11256645" cy="4731385"/>
            <a:chOff x="567690" y="848867"/>
            <a:chExt cx="11256645" cy="4731385"/>
          </a:xfrm>
        </p:grpSpPr>
        <p:sp>
          <p:nvSpPr>
            <p:cNvPr id="3" name="object 3"/>
            <p:cNvSpPr/>
            <p:nvPr/>
          </p:nvSpPr>
          <p:spPr>
            <a:xfrm>
              <a:off x="1971293" y="1283969"/>
              <a:ext cx="5570855" cy="3890010"/>
            </a:xfrm>
            <a:custGeom>
              <a:avLst/>
              <a:gdLst/>
              <a:ahLst/>
              <a:cxnLst/>
              <a:rect l="l" t="t" r="r" b="b"/>
              <a:pathLst>
                <a:path w="5570855" h="3890010">
                  <a:moveTo>
                    <a:pt x="403860" y="0"/>
                  </a:moveTo>
                  <a:lnTo>
                    <a:pt x="403860" y="3889629"/>
                  </a:lnTo>
                </a:path>
                <a:path w="5570855" h="3890010">
                  <a:moveTo>
                    <a:pt x="0" y="3451859"/>
                  </a:moveTo>
                  <a:lnTo>
                    <a:pt x="5570728" y="345185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59697" y="2210129"/>
              <a:ext cx="3621404" cy="986790"/>
            </a:xfrm>
            <a:custGeom>
              <a:avLst/>
              <a:gdLst/>
              <a:ahLst/>
              <a:cxnLst/>
              <a:rect l="l" t="t" r="r" b="b"/>
              <a:pathLst>
                <a:path w="3621404" h="986789">
                  <a:moveTo>
                    <a:pt x="342455" y="529513"/>
                  </a:moveTo>
                  <a:lnTo>
                    <a:pt x="342099" y="529259"/>
                  </a:lnTo>
                  <a:lnTo>
                    <a:pt x="342455" y="529513"/>
                  </a:lnTo>
                  <a:close/>
                </a:path>
                <a:path w="3621404" h="986789">
                  <a:moveTo>
                    <a:pt x="426910" y="582726"/>
                  </a:moveTo>
                  <a:lnTo>
                    <a:pt x="426681" y="582599"/>
                  </a:lnTo>
                  <a:lnTo>
                    <a:pt x="426910" y="582726"/>
                  </a:lnTo>
                  <a:close/>
                </a:path>
                <a:path w="3621404" h="986789">
                  <a:moveTo>
                    <a:pt x="445833" y="593140"/>
                  </a:moveTo>
                  <a:lnTo>
                    <a:pt x="445592" y="593013"/>
                  </a:lnTo>
                  <a:lnTo>
                    <a:pt x="445833" y="593140"/>
                  </a:lnTo>
                  <a:close/>
                </a:path>
                <a:path w="3621404" h="986789">
                  <a:moveTo>
                    <a:pt x="1628025" y="510590"/>
                  </a:moveTo>
                  <a:lnTo>
                    <a:pt x="1604048" y="473100"/>
                  </a:lnTo>
                  <a:lnTo>
                    <a:pt x="1562023" y="463905"/>
                  </a:lnTo>
                  <a:lnTo>
                    <a:pt x="1540827" y="472109"/>
                  </a:lnTo>
                  <a:lnTo>
                    <a:pt x="1524533" y="487883"/>
                  </a:lnTo>
                  <a:lnTo>
                    <a:pt x="1515846" y="507974"/>
                  </a:lnTo>
                  <a:lnTo>
                    <a:pt x="1515338" y="529856"/>
                  </a:lnTo>
                  <a:lnTo>
                    <a:pt x="1516494" y="532841"/>
                  </a:lnTo>
                  <a:lnTo>
                    <a:pt x="1490535" y="549452"/>
                  </a:lnTo>
                  <a:lnTo>
                    <a:pt x="1490662" y="549452"/>
                  </a:lnTo>
                  <a:lnTo>
                    <a:pt x="1455229" y="571550"/>
                  </a:lnTo>
                  <a:lnTo>
                    <a:pt x="1455483" y="571423"/>
                  </a:lnTo>
                  <a:lnTo>
                    <a:pt x="1419796" y="593140"/>
                  </a:lnTo>
                  <a:lnTo>
                    <a:pt x="1420050" y="593013"/>
                  </a:lnTo>
                  <a:lnTo>
                    <a:pt x="1384363" y="614095"/>
                  </a:lnTo>
                  <a:lnTo>
                    <a:pt x="1384744" y="613841"/>
                  </a:lnTo>
                  <a:lnTo>
                    <a:pt x="1384287" y="614095"/>
                  </a:lnTo>
                  <a:lnTo>
                    <a:pt x="1348930" y="634034"/>
                  </a:lnTo>
                  <a:lnTo>
                    <a:pt x="1349311" y="633780"/>
                  </a:lnTo>
                  <a:lnTo>
                    <a:pt x="1348828" y="634034"/>
                  </a:lnTo>
                  <a:lnTo>
                    <a:pt x="1313370" y="652830"/>
                  </a:lnTo>
                  <a:lnTo>
                    <a:pt x="1313751" y="652576"/>
                  </a:lnTo>
                  <a:lnTo>
                    <a:pt x="1278064" y="670229"/>
                  </a:lnTo>
                  <a:lnTo>
                    <a:pt x="1277493" y="670483"/>
                  </a:lnTo>
                  <a:lnTo>
                    <a:pt x="1241615" y="686739"/>
                  </a:lnTo>
                  <a:lnTo>
                    <a:pt x="1242377" y="686358"/>
                  </a:lnTo>
                  <a:lnTo>
                    <a:pt x="1205547" y="701217"/>
                  </a:lnTo>
                  <a:lnTo>
                    <a:pt x="1206309" y="700963"/>
                  </a:lnTo>
                  <a:lnTo>
                    <a:pt x="1169225" y="714044"/>
                  </a:lnTo>
                  <a:lnTo>
                    <a:pt x="1170114" y="713790"/>
                  </a:lnTo>
                  <a:lnTo>
                    <a:pt x="1132776" y="725093"/>
                  </a:lnTo>
                  <a:lnTo>
                    <a:pt x="1133792" y="724712"/>
                  </a:lnTo>
                  <a:lnTo>
                    <a:pt x="1096073" y="733856"/>
                  </a:lnTo>
                  <a:lnTo>
                    <a:pt x="1096962" y="733729"/>
                  </a:lnTo>
                  <a:lnTo>
                    <a:pt x="1077912" y="737412"/>
                  </a:lnTo>
                  <a:lnTo>
                    <a:pt x="1078420" y="737285"/>
                  </a:lnTo>
                  <a:lnTo>
                    <a:pt x="1060005" y="740333"/>
                  </a:lnTo>
                  <a:lnTo>
                    <a:pt x="1040701" y="742873"/>
                  </a:lnTo>
                  <a:lnTo>
                    <a:pt x="1041336" y="742746"/>
                  </a:lnTo>
                  <a:lnTo>
                    <a:pt x="1021905" y="744651"/>
                  </a:lnTo>
                  <a:lnTo>
                    <a:pt x="1022540" y="744651"/>
                  </a:lnTo>
                  <a:lnTo>
                    <a:pt x="1003109" y="745921"/>
                  </a:lnTo>
                  <a:lnTo>
                    <a:pt x="1003871" y="745921"/>
                  </a:lnTo>
                  <a:lnTo>
                    <a:pt x="984427" y="746429"/>
                  </a:lnTo>
                  <a:lnTo>
                    <a:pt x="965771" y="746302"/>
                  </a:lnTo>
                  <a:lnTo>
                    <a:pt x="945324" y="745540"/>
                  </a:lnTo>
                  <a:lnTo>
                    <a:pt x="945832" y="745540"/>
                  </a:lnTo>
                  <a:lnTo>
                    <a:pt x="925004" y="744143"/>
                  </a:lnTo>
                  <a:lnTo>
                    <a:pt x="925512" y="744143"/>
                  </a:lnTo>
                  <a:lnTo>
                    <a:pt x="905421" y="742111"/>
                  </a:lnTo>
                  <a:lnTo>
                    <a:pt x="904176" y="741984"/>
                  </a:lnTo>
                  <a:lnTo>
                    <a:pt x="904684" y="742111"/>
                  </a:lnTo>
                  <a:lnTo>
                    <a:pt x="883094" y="739444"/>
                  </a:lnTo>
                  <a:lnTo>
                    <a:pt x="883475" y="739444"/>
                  </a:lnTo>
                  <a:lnTo>
                    <a:pt x="862380" y="736396"/>
                  </a:lnTo>
                  <a:lnTo>
                    <a:pt x="861504" y="736269"/>
                  </a:lnTo>
                  <a:lnTo>
                    <a:pt x="862139" y="736396"/>
                  </a:lnTo>
                  <a:lnTo>
                    <a:pt x="817308" y="728141"/>
                  </a:lnTo>
                  <a:lnTo>
                    <a:pt x="818070" y="728268"/>
                  </a:lnTo>
                  <a:lnTo>
                    <a:pt x="817499" y="728141"/>
                  </a:lnTo>
                  <a:lnTo>
                    <a:pt x="772477" y="717981"/>
                  </a:lnTo>
                  <a:lnTo>
                    <a:pt x="773112" y="718108"/>
                  </a:lnTo>
                  <a:lnTo>
                    <a:pt x="772629" y="717981"/>
                  </a:lnTo>
                  <a:lnTo>
                    <a:pt x="727011" y="705916"/>
                  </a:lnTo>
                  <a:lnTo>
                    <a:pt x="727646" y="706043"/>
                  </a:lnTo>
                  <a:lnTo>
                    <a:pt x="727227" y="705916"/>
                  </a:lnTo>
                  <a:lnTo>
                    <a:pt x="682383" y="692327"/>
                  </a:lnTo>
                  <a:lnTo>
                    <a:pt x="681545" y="692073"/>
                  </a:lnTo>
                  <a:lnTo>
                    <a:pt x="682053" y="692327"/>
                  </a:lnTo>
                  <a:lnTo>
                    <a:pt x="636943" y="676960"/>
                  </a:lnTo>
                  <a:lnTo>
                    <a:pt x="636193" y="676706"/>
                  </a:lnTo>
                  <a:lnTo>
                    <a:pt x="636714" y="676960"/>
                  </a:lnTo>
                  <a:lnTo>
                    <a:pt x="591502" y="660069"/>
                  </a:lnTo>
                  <a:lnTo>
                    <a:pt x="592010" y="660196"/>
                  </a:lnTo>
                  <a:lnTo>
                    <a:pt x="591693" y="660069"/>
                  </a:lnTo>
                  <a:lnTo>
                    <a:pt x="547814" y="642035"/>
                  </a:lnTo>
                  <a:lnTo>
                    <a:pt x="548449" y="642289"/>
                  </a:lnTo>
                  <a:lnTo>
                    <a:pt x="547878" y="642035"/>
                  </a:lnTo>
                  <a:lnTo>
                    <a:pt x="506082" y="623239"/>
                  </a:lnTo>
                  <a:lnTo>
                    <a:pt x="505523" y="622985"/>
                  </a:lnTo>
                  <a:lnTo>
                    <a:pt x="506031" y="623239"/>
                  </a:lnTo>
                  <a:lnTo>
                    <a:pt x="465391" y="603300"/>
                  </a:lnTo>
                  <a:lnTo>
                    <a:pt x="465226" y="603224"/>
                  </a:lnTo>
                  <a:lnTo>
                    <a:pt x="465023" y="603123"/>
                  </a:lnTo>
                  <a:lnTo>
                    <a:pt x="464896" y="603046"/>
                  </a:lnTo>
                  <a:lnTo>
                    <a:pt x="445579" y="593013"/>
                  </a:lnTo>
                  <a:lnTo>
                    <a:pt x="426656" y="582599"/>
                  </a:lnTo>
                  <a:lnTo>
                    <a:pt x="408673" y="572312"/>
                  </a:lnTo>
                  <a:lnTo>
                    <a:pt x="408241" y="572058"/>
                  </a:lnTo>
                  <a:lnTo>
                    <a:pt x="408495" y="572312"/>
                  </a:lnTo>
                  <a:lnTo>
                    <a:pt x="391007" y="561771"/>
                  </a:lnTo>
                  <a:lnTo>
                    <a:pt x="390588" y="561517"/>
                  </a:lnTo>
                  <a:lnTo>
                    <a:pt x="390969" y="561771"/>
                  </a:lnTo>
                  <a:lnTo>
                    <a:pt x="373964" y="550976"/>
                  </a:lnTo>
                  <a:lnTo>
                    <a:pt x="373570" y="550722"/>
                  </a:lnTo>
                  <a:lnTo>
                    <a:pt x="357314" y="540054"/>
                  </a:lnTo>
                  <a:lnTo>
                    <a:pt x="357822" y="540308"/>
                  </a:lnTo>
                  <a:lnTo>
                    <a:pt x="357454" y="540054"/>
                  </a:lnTo>
                  <a:lnTo>
                    <a:pt x="342074" y="529259"/>
                  </a:lnTo>
                  <a:lnTo>
                    <a:pt x="327977" y="518845"/>
                  </a:lnTo>
                  <a:lnTo>
                    <a:pt x="327850" y="518756"/>
                  </a:lnTo>
                  <a:lnTo>
                    <a:pt x="327710" y="518655"/>
                  </a:lnTo>
                  <a:lnTo>
                    <a:pt x="327494" y="518464"/>
                  </a:lnTo>
                  <a:lnTo>
                    <a:pt x="313880" y="507669"/>
                  </a:lnTo>
                  <a:lnTo>
                    <a:pt x="314388" y="508050"/>
                  </a:lnTo>
                  <a:lnTo>
                    <a:pt x="313931" y="507669"/>
                  </a:lnTo>
                  <a:lnTo>
                    <a:pt x="301536" y="497128"/>
                  </a:lnTo>
                  <a:lnTo>
                    <a:pt x="300799" y="496493"/>
                  </a:lnTo>
                  <a:lnTo>
                    <a:pt x="301434" y="497128"/>
                  </a:lnTo>
                  <a:lnTo>
                    <a:pt x="276847" y="473887"/>
                  </a:lnTo>
                  <a:lnTo>
                    <a:pt x="276377" y="473456"/>
                  </a:lnTo>
                  <a:lnTo>
                    <a:pt x="275856" y="472871"/>
                  </a:lnTo>
                  <a:lnTo>
                    <a:pt x="253301" y="448487"/>
                  </a:lnTo>
                  <a:lnTo>
                    <a:pt x="254190" y="449376"/>
                  </a:lnTo>
                  <a:lnTo>
                    <a:pt x="253466" y="448487"/>
                  </a:lnTo>
                  <a:lnTo>
                    <a:pt x="232600" y="422706"/>
                  </a:lnTo>
                  <a:lnTo>
                    <a:pt x="233362" y="423595"/>
                  </a:lnTo>
                  <a:lnTo>
                    <a:pt x="232714" y="422706"/>
                  </a:lnTo>
                  <a:lnTo>
                    <a:pt x="214185" y="396798"/>
                  </a:lnTo>
                  <a:lnTo>
                    <a:pt x="213626" y="395909"/>
                  </a:lnTo>
                  <a:lnTo>
                    <a:pt x="196697" y="368985"/>
                  </a:lnTo>
                  <a:lnTo>
                    <a:pt x="196253" y="368287"/>
                  </a:lnTo>
                  <a:lnTo>
                    <a:pt x="196151" y="368096"/>
                  </a:lnTo>
                  <a:lnTo>
                    <a:pt x="180441" y="340156"/>
                  </a:lnTo>
                  <a:lnTo>
                    <a:pt x="180022" y="339394"/>
                  </a:lnTo>
                  <a:lnTo>
                    <a:pt x="180403" y="340156"/>
                  </a:lnTo>
                  <a:lnTo>
                    <a:pt x="165544" y="310565"/>
                  </a:lnTo>
                  <a:lnTo>
                    <a:pt x="165392" y="310286"/>
                  </a:lnTo>
                  <a:lnTo>
                    <a:pt x="165188" y="309803"/>
                  </a:lnTo>
                  <a:lnTo>
                    <a:pt x="151790" y="280085"/>
                  </a:lnTo>
                  <a:lnTo>
                    <a:pt x="151447" y="279323"/>
                  </a:lnTo>
                  <a:lnTo>
                    <a:pt x="151701" y="280085"/>
                  </a:lnTo>
                  <a:lnTo>
                    <a:pt x="138747" y="248335"/>
                  </a:lnTo>
                  <a:lnTo>
                    <a:pt x="139001" y="248843"/>
                  </a:lnTo>
                  <a:lnTo>
                    <a:pt x="138798" y="248335"/>
                  </a:lnTo>
                  <a:lnTo>
                    <a:pt x="126809" y="216585"/>
                  </a:lnTo>
                  <a:lnTo>
                    <a:pt x="127063" y="216966"/>
                  </a:lnTo>
                  <a:lnTo>
                    <a:pt x="126923" y="216585"/>
                  </a:lnTo>
                  <a:lnTo>
                    <a:pt x="115887" y="184581"/>
                  </a:lnTo>
                  <a:lnTo>
                    <a:pt x="115760" y="184200"/>
                  </a:lnTo>
                  <a:lnTo>
                    <a:pt x="115760" y="184581"/>
                  </a:lnTo>
                  <a:lnTo>
                    <a:pt x="105168" y="151815"/>
                  </a:lnTo>
                  <a:lnTo>
                    <a:pt x="105092" y="151561"/>
                  </a:lnTo>
                  <a:lnTo>
                    <a:pt x="105092" y="151815"/>
                  </a:lnTo>
                  <a:lnTo>
                    <a:pt x="94843" y="118541"/>
                  </a:lnTo>
                  <a:lnTo>
                    <a:pt x="94894" y="118414"/>
                  </a:lnTo>
                  <a:lnTo>
                    <a:pt x="90208" y="102552"/>
                  </a:lnTo>
                  <a:lnTo>
                    <a:pt x="93065" y="101041"/>
                  </a:lnTo>
                  <a:lnTo>
                    <a:pt x="107035" y="84150"/>
                  </a:lnTo>
                  <a:lnTo>
                    <a:pt x="113652" y="63271"/>
                  </a:lnTo>
                  <a:lnTo>
                    <a:pt x="112636" y="51485"/>
                  </a:lnTo>
                  <a:lnTo>
                    <a:pt x="111696" y="40690"/>
                  </a:lnTo>
                  <a:lnTo>
                    <a:pt x="101041" y="20586"/>
                  </a:lnTo>
                  <a:lnTo>
                    <a:pt x="84150" y="6616"/>
                  </a:lnTo>
                  <a:lnTo>
                    <a:pt x="63271" y="0"/>
                  </a:lnTo>
                  <a:lnTo>
                    <a:pt x="40703" y="1955"/>
                  </a:lnTo>
                  <a:lnTo>
                    <a:pt x="20586" y="12611"/>
                  </a:lnTo>
                  <a:lnTo>
                    <a:pt x="6616" y="29502"/>
                  </a:lnTo>
                  <a:lnTo>
                    <a:pt x="0" y="50380"/>
                  </a:lnTo>
                  <a:lnTo>
                    <a:pt x="1968" y="72948"/>
                  </a:lnTo>
                  <a:lnTo>
                    <a:pt x="12611" y="93065"/>
                  </a:lnTo>
                  <a:lnTo>
                    <a:pt x="29502" y="107035"/>
                  </a:lnTo>
                  <a:lnTo>
                    <a:pt x="50380" y="113652"/>
                  </a:lnTo>
                  <a:lnTo>
                    <a:pt x="53606" y="113372"/>
                  </a:lnTo>
                  <a:lnTo>
                    <a:pt x="58356" y="129463"/>
                  </a:lnTo>
                  <a:lnTo>
                    <a:pt x="79692" y="196519"/>
                  </a:lnTo>
                  <a:lnTo>
                    <a:pt x="103441" y="262432"/>
                  </a:lnTo>
                  <a:lnTo>
                    <a:pt x="131000" y="326567"/>
                  </a:lnTo>
                  <a:lnTo>
                    <a:pt x="163639" y="388035"/>
                  </a:lnTo>
                  <a:lnTo>
                    <a:pt x="202628" y="446201"/>
                  </a:lnTo>
                  <a:lnTo>
                    <a:pt x="249237" y="500176"/>
                  </a:lnTo>
                  <a:lnTo>
                    <a:pt x="289877" y="537260"/>
                  </a:lnTo>
                  <a:lnTo>
                    <a:pt x="336105" y="571677"/>
                  </a:lnTo>
                  <a:lnTo>
                    <a:pt x="370776" y="594029"/>
                  </a:lnTo>
                  <a:lnTo>
                    <a:pt x="408114" y="615873"/>
                  </a:lnTo>
                  <a:lnTo>
                    <a:pt x="447865" y="637209"/>
                  </a:lnTo>
                  <a:lnTo>
                    <a:pt x="489521" y="657529"/>
                  </a:lnTo>
                  <a:lnTo>
                    <a:pt x="533082" y="677214"/>
                  </a:lnTo>
                  <a:lnTo>
                    <a:pt x="577786" y="695629"/>
                  </a:lnTo>
                  <a:lnTo>
                    <a:pt x="623620" y="712774"/>
                  </a:lnTo>
                  <a:lnTo>
                    <a:pt x="670115" y="728522"/>
                  </a:lnTo>
                  <a:lnTo>
                    <a:pt x="716978" y="742619"/>
                  </a:lnTo>
                  <a:lnTo>
                    <a:pt x="763714" y="755065"/>
                  </a:lnTo>
                  <a:lnTo>
                    <a:pt x="810069" y="765606"/>
                  </a:lnTo>
                  <a:lnTo>
                    <a:pt x="855662" y="773861"/>
                  </a:lnTo>
                  <a:lnTo>
                    <a:pt x="900239" y="779957"/>
                  </a:lnTo>
                  <a:lnTo>
                    <a:pt x="943546" y="783513"/>
                  </a:lnTo>
                  <a:lnTo>
                    <a:pt x="985075" y="784529"/>
                  </a:lnTo>
                  <a:lnTo>
                    <a:pt x="1005268" y="783894"/>
                  </a:lnTo>
                  <a:lnTo>
                    <a:pt x="1045273" y="780719"/>
                  </a:lnTo>
                  <a:lnTo>
                    <a:pt x="1084897" y="774877"/>
                  </a:lnTo>
                  <a:lnTo>
                    <a:pt x="1143317" y="761669"/>
                  </a:lnTo>
                  <a:lnTo>
                    <a:pt x="1181544" y="750112"/>
                  </a:lnTo>
                  <a:lnTo>
                    <a:pt x="1202080" y="742873"/>
                  </a:lnTo>
                  <a:lnTo>
                    <a:pt x="1208925" y="740460"/>
                  </a:lnTo>
                  <a:lnTo>
                    <a:pt x="1217587" y="737412"/>
                  </a:lnTo>
                  <a:lnTo>
                    <a:pt x="1219390" y="736777"/>
                  </a:lnTo>
                  <a:lnTo>
                    <a:pt x="1226908" y="733729"/>
                  </a:lnTo>
                  <a:lnTo>
                    <a:pt x="1248206" y="725093"/>
                  </a:lnTo>
                  <a:lnTo>
                    <a:pt x="1256982" y="721537"/>
                  </a:lnTo>
                  <a:lnTo>
                    <a:pt x="1274114" y="713790"/>
                  </a:lnTo>
                  <a:lnTo>
                    <a:pt x="1294066" y="704773"/>
                  </a:lnTo>
                  <a:lnTo>
                    <a:pt x="1301788" y="700963"/>
                  </a:lnTo>
                  <a:lnTo>
                    <a:pt x="1330629" y="686739"/>
                  </a:lnTo>
                  <a:lnTo>
                    <a:pt x="1367345" y="667308"/>
                  </a:lnTo>
                  <a:lnTo>
                    <a:pt x="1393126" y="652830"/>
                  </a:lnTo>
                  <a:lnTo>
                    <a:pt x="1403540" y="646988"/>
                  </a:lnTo>
                  <a:lnTo>
                    <a:pt x="1439608" y="625779"/>
                  </a:lnTo>
                  <a:lnTo>
                    <a:pt x="1475422" y="603935"/>
                  </a:lnTo>
                  <a:lnTo>
                    <a:pt x="1492796" y="593013"/>
                  </a:lnTo>
                  <a:lnTo>
                    <a:pt x="1510982" y="581583"/>
                  </a:lnTo>
                  <a:lnTo>
                    <a:pt x="1526882" y="571423"/>
                  </a:lnTo>
                  <a:lnTo>
                    <a:pt x="1537017" y="564959"/>
                  </a:lnTo>
                  <a:lnTo>
                    <a:pt x="1539316" y="567347"/>
                  </a:lnTo>
                  <a:lnTo>
                    <a:pt x="1559433" y="576059"/>
                  </a:lnTo>
                  <a:lnTo>
                    <a:pt x="1581340" y="576592"/>
                  </a:lnTo>
                  <a:lnTo>
                    <a:pt x="1602549" y="568375"/>
                  </a:lnTo>
                  <a:lnTo>
                    <a:pt x="1618830" y="552615"/>
                  </a:lnTo>
                  <a:lnTo>
                    <a:pt x="1627517" y="532498"/>
                  </a:lnTo>
                  <a:lnTo>
                    <a:pt x="1628025" y="510590"/>
                  </a:lnTo>
                  <a:close/>
                </a:path>
                <a:path w="3621404" h="986789">
                  <a:moveTo>
                    <a:pt x="3620897" y="919810"/>
                  </a:moveTo>
                  <a:lnTo>
                    <a:pt x="3612896" y="899426"/>
                  </a:lnTo>
                  <a:lnTo>
                    <a:pt x="3597833" y="883539"/>
                  </a:lnTo>
                  <a:lnTo>
                    <a:pt x="3592855" y="881316"/>
                  </a:lnTo>
                  <a:lnTo>
                    <a:pt x="3595306" y="867714"/>
                  </a:lnTo>
                  <a:lnTo>
                    <a:pt x="3594709" y="866190"/>
                  </a:lnTo>
                  <a:lnTo>
                    <a:pt x="3594176" y="864793"/>
                  </a:lnTo>
                  <a:lnTo>
                    <a:pt x="3589337" y="852220"/>
                  </a:lnTo>
                  <a:lnTo>
                    <a:pt x="3565080" y="803198"/>
                  </a:lnTo>
                  <a:lnTo>
                    <a:pt x="3553904" y="784021"/>
                  </a:lnTo>
                  <a:lnTo>
                    <a:pt x="3547808" y="773353"/>
                  </a:lnTo>
                  <a:lnTo>
                    <a:pt x="3548062" y="773734"/>
                  </a:lnTo>
                  <a:lnTo>
                    <a:pt x="3547846" y="773353"/>
                  </a:lnTo>
                  <a:lnTo>
                    <a:pt x="3541839" y="762431"/>
                  </a:lnTo>
                  <a:lnTo>
                    <a:pt x="3535235" y="749985"/>
                  </a:lnTo>
                  <a:lnTo>
                    <a:pt x="3528504" y="736904"/>
                  </a:lnTo>
                  <a:lnTo>
                    <a:pt x="3513899" y="707948"/>
                  </a:lnTo>
                  <a:lnTo>
                    <a:pt x="3498151" y="676198"/>
                  </a:lnTo>
                  <a:lnTo>
                    <a:pt x="3489706" y="659307"/>
                  </a:lnTo>
                  <a:lnTo>
                    <a:pt x="3481133" y="642162"/>
                  </a:lnTo>
                  <a:lnTo>
                    <a:pt x="3471786" y="624001"/>
                  </a:lnTo>
                  <a:lnTo>
                    <a:pt x="3462718" y="606348"/>
                  </a:lnTo>
                  <a:lnTo>
                    <a:pt x="3442906" y="569518"/>
                  </a:lnTo>
                  <a:lnTo>
                    <a:pt x="3432365" y="550849"/>
                  </a:lnTo>
                  <a:lnTo>
                    <a:pt x="3421697" y="531926"/>
                  </a:lnTo>
                  <a:lnTo>
                    <a:pt x="3399091" y="494207"/>
                  </a:lnTo>
                  <a:lnTo>
                    <a:pt x="3388576" y="477951"/>
                  </a:lnTo>
                  <a:lnTo>
                    <a:pt x="3374961" y="456869"/>
                  </a:lnTo>
                  <a:lnTo>
                    <a:pt x="3365081" y="443026"/>
                  </a:lnTo>
                  <a:lnTo>
                    <a:pt x="3349053" y="420547"/>
                  </a:lnTo>
                  <a:lnTo>
                    <a:pt x="3340531" y="409752"/>
                  </a:lnTo>
                  <a:lnTo>
                    <a:pt x="3328124" y="394004"/>
                  </a:lnTo>
                  <a:lnTo>
                    <a:pt x="3321621" y="385749"/>
                  </a:lnTo>
                  <a:lnTo>
                    <a:pt x="3307143" y="368985"/>
                  </a:lnTo>
                  <a:lnTo>
                    <a:pt x="3303270" y="364794"/>
                  </a:lnTo>
                  <a:lnTo>
                    <a:pt x="3292157" y="352729"/>
                  </a:lnTo>
                  <a:lnTo>
                    <a:pt x="3276917" y="337489"/>
                  </a:lnTo>
                  <a:lnTo>
                    <a:pt x="3261042" y="322376"/>
                  </a:lnTo>
                  <a:lnTo>
                    <a:pt x="3252178" y="314756"/>
                  </a:lnTo>
                  <a:lnTo>
                    <a:pt x="3244659" y="308279"/>
                  </a:lnTo>
                  <a:lnTo>
                    <a:pt x="3239135" y="303961"/>
                  </a:lnTo>
                  <a:lnTo>
                    <a:pt x="3227768" y="295071"/>
                  </a:lnTo>
                  <a:lnTo>
                    <a:pt x="3227044" y="294563"/>
                  </a:lnTo>
                  <a:lnTo>
                    <a:pt x="3213227" y="284784"/>
                  </a:lnTo>
                  <a:lnTo>
                    <a:pt x="3210369" y="282752"/>
                  </a:lnTo>
                  <a:lnTo>
                    <a:pt x="3198647" y="275386"/>
                  </a:lnTo>
                  <a:lnTo>
                    <a:pt x="3192589" y="271576"/>
                  </a:lnTo>
                  <a:lnTo>
                    <a:pt x="3173920" y="260908"/>
                  </a:lnTo>
                  <a:lnTo>
                    <a:pt x="3167024" y="257352"/>
                  </a:lnTo>
                  <a:lnTo>
                    <a:pt x="3154489" y="250875"/>
                  </a:lnTo>
                  <a:lnTo>
                    <a:pt x="3150311" y="248843"/>
                  </a:lnTo>
                  <a:lnTo>
                    <a:pt x="3134169" y="240969"/>
                  </a:lnTo>
                  <a:lnTo>
                    <a:pt x="3133306" y="240588"/>
                  </a:lnTo>
                  <a:lnTo>
                    <a:pt x="3115106" y="232460"/>
                  </a:lnTo>
                  <a:lnTo>
                    <a:pt x="3112833" y="231444"/>
                  </a:lnTo>
                  <a:lnTo>
                    <a:pt x="3096691" y="224713"/>
                  </a:lnTo>
                  <a:lnTo>
                    <a:pt x="3090608" y="222173"/>
                  </a:lnTo>
                  <a:lnTo>
                    <a:pt x="3078048" y="217220"/>
                  </a:lnTo>
                  <a:lnTo>
                    <a:pt x="3067748" y="213156"/>
                  </a:lnTo>
                  <a:lnTo>
                    <a:pt x="3044253" y="204647"/>
                  </a:lnTo>
                  <a:lnTo>
                    <a:pt x="3040519" y="203377"/>
                  </a:lnTo>
                  <a:lnTo>
                    <a:pt x="3019996" y="196392"/>
                  </a:lnTo>
                  <a:lnTo>
                    <a:pt x="2995231" y="188391"/>
                  </a:lnTo>
                  <a:lnTo>
                    <a:pt x="2969831" y="180771"/>
                  </a:lnTo>
                  <a:lnTo>
                    <a:pt x="2967520" y="180136"/>
                  </a:lnTo>
                  <a:lnTo>
                    <a:pt x="2918142" y="166547"/>
                  </a:lnTo>
                  <a:lnTo>
                    <a:pt x="2903766" y="163118"/>
                  </a:lnTo>
                  <a:lnTo>
                    <a:pt x="2865437" y="153974"/>
                  </a:lnTo>
                  <a:lnTo>
                    <a:pt x="2861183" y="153085"/>
                  </a:lnTo>
                  <a:lnTo>
                    <a:pt x="2849638" y="150672"/>
                  </a:lnTo>
                  <a:lnTo>
                    <a:pt x="2811970" y="142798"/>
                  </a:lnTo>
                  <a:lnTo>
                    <a:pt x="2758503" y="133273"/>
                  </a:lnTo>
                  <a:lnTo>
                    <a:pt x="2705671" y="125399"/>
                  </a:lnTo>
                  <a:lnTo>
                    <a:pt x="2653855" y="119430"/>
                  </a:lnTo>
                  <a:lnTo>
                    <a:pt x="2603690" y="115112"/>
                  </a:lnTo>
                  <a:lnTo>
                    <a:pt x="2555557" y="112953"/>
                  </a:lnTo>
                  <a:lnTo>
                    <a:pt x="2532443" y="112572"/>
                  </a:lnTo>
                  <a:lnTo>
                    <a:pt x="2510218" y="112699"/>
                  </a:lnTo>
                  <a:lnTo>
                    <a:pt x="2468054" y="114604"/>
                  </a:lnTo>
                  <a:lnTo>
                    <a:pt x="2429573" y="118795"/>
                  </a:lnTo>
                  <a:lnTo>
                    <a:pt x="2377122" y="129971"/>
                  </a:lnTo>
                  <a:lnTo>
                    <a:pt x="2329116" y="146989"/>
                  </a:lnTo>
                  <a:lnTo>
                    <a:pt x="2272220" y="177723"/>
                  </a:lnTo>
                  <a:lnTo>
                    <a:pt x="2221801" y="216077"/>
                  </a:lnTo>
                  <a:lnTo>
                    <a:pt x="2177097" y="260400"/>
                  </a:lnTo>
                  <a:lnTo>
                    <a:pt x="2136965" y="309295"/>
                  </a:lnTo>
                  <a:lnTo>
                    <a:pt x="2100008" y="361238"/>
                  </a:lnTo>
                  <a:lnTo>
                    <a:pt x="2076640" y="396633"/>
                  </a:lnTo>
                  <a:lnTo>
                    <a:pt x="2073592" y="395452"/>
                  </a:lnTo>
                  <a:lnTo>
                    <a:pt x="2051672" y="395986"/>
                  </a:lnTo>
                  <a:lnTo>
                    <a:pt x="2031568" y="404698"/>
                  </a:lnTo>
                  <a:lnTo>
                    <a:pt x="2015807" y="421055"/>
                  </a:lnTo>
                  <a:lnTo>
                    <a:pt x="2007590" y="442188"/>
                  </a:lnTo>
                  <a:lnTo>
                    <a:pt x="2008098" y="464070"/>
                  </a:lnTo>
                  <a:lnTo>
                    <a:pt x="2016785" y="484162"/>
                  </a:lnTo>
                  <a:lnTo>
                    <a:pt x="2033079" y="499922"/>
                  </a:lnTo>
                  <a:lnTo>
                    <a:pt x="2054275" y="508139"/>
                  </a:lnTo>
                  <a:lnTo>
                    <a:pt x="2076196" y="507631"/>
                  </a:lnTo>
                  <a:lnTo>
                    <a:pt x="2096300" y="498944"/>
                  </a:lnTo>
                  <a:lnTo>
                    <a:pt x="2112073" y="482650"/>
                  </a:lnTo>
                  <a:lnTo>
                    <a:pt x="2120061" y="462076"/>
                  </a:lnTo>
                  <a:lnTo>
                    <a:pt x="2120176" y="456869"/>
                  </a:lnTo>
                  <a:lnTo>
                    <a:pt x="2119769" y="439585"/>
                  </a:lnTo>
                  <a:lnTo>
                    <a:pt x="2111083" y="419455"/>
                  </a:lnTo>
                  <a:lnTo>
                    <a:pt x="2108733" y="417182"/>
                  </a:lnTo>
                  <a:lnTo>
                    <a:pt x="2114232" y="408609"/>
                  </a:lnTo>
                  <a:lnTo>
                    <a:pt x="2114105" y="408863"/>
                  </a:lnTo>
                  <a:lnTo>
                    <a:pt x="2114270" y="408609"/>
                  </a:lnTo>
                  <a:lnTo>
                    <a:pt x="2131453" y="382701"/>
                  </a:lnTo>
                  <a:lnTo>
                    <a:pt x="2131631" y="382447"/>
                  </a:lnTo>
                  <a:lnTo>
                    <a:pt x="2131377" y="382701"/>
                  </a:lnTo>
                  <a:lnTo>
                    <a:pt x="2149284" y="356920"/>
                  </a:lnTo>
                  <a:lnTo>
                    <a:pt x="2149030" y="357301"/>
                  </a:lnTo>
                  <a:lnTo>
                    <a:pt x="2149310" y="356920"/>
                  </a:lnTo>
                  <a:lnTo>
                    <a:pt x="2167191" y="332663"/>
                  </a:lnTo>
                  <a:lnTo>
                    <a:pt x="2167572" y="332155"/>
                  </a:lnTo>
                  <a:lnTo>
                    <a:pt x="2167064" y="332663"/>
                  </a:lnTo>
                  <a:lnTo>
                    <a:pt x="2185835" y="308914"/>
                  </a:lnTo>
                  <a:lnTo>
                    <a:pt x="2186241" y="308406"/>
                  </a:lnTo>
                  <a:lnTo>
                    <a:pt x="2185733" y="308914"/>
                  </a:lnTo>
                  <a:lnTo>
                    <a:pt x="2205240" y="286308"/>
                  </a:lnTo>
                  <a:lnTo>
                    <a:pt x="2205799" y="285673"/>
                  </a:lnTo>
                  <a:lnTo>
                    <a:pt x="2205037" y="286308"/>
                  </a:lnTo>
                  <a:lnTo>
                    <a:pt x="2226119" y="264210"/>
                  </a:lnTo>
                  <a:lnTo>
                    <a:pt x="2225357" y="265099"/>
                  </a:lnTo>
                  <a:lnTo>
                    <a:pt x="2226297" y="264210"/>
                  </a:lnTo>
                  <a:lnTo>
                    <a:pt x="2246630" y="245160"/>
                  </a:lnTo>
                  <a:lnTo>
                    <a:pt x="2293556" y="209219"/>
                  </a:lnTo>
                  <a:lnTo>
                    <a:pt x="2292413" y="210108"/>
                  </a:lnTo>
                  <a:lnTo>
                    <a:pt x="2293899" y="209219"/>
                  </a:lnTo>
                  <a:lnTo>
                    <a:pt x="2317419" y="195249"/>
                  </a:lnTo>
                  <a:lnTo>
                    <a:pt x="2317953" y="194932"/>
                  </a:lnTo>
                  <a:lnTo>
                    <a:pt x="2318855" y="194487"/>
                  </a:lnTo>
                  <a:lnTo>
                    <a:pt x="2358199" y="176326"/>
                  </a:lnTo>
                  <a:lnTo>
                    <a:pt x="2358834" y="176072"/>
                  </a:lnTo>
                  <a:lnTo>
                    <a:pt x="2358072" y="176326"/>
                  </a:lnTo>
                  <a:lnTo>
                    <a:pt x="2372461" y="171246"/>
                  </a:lnTo>
                  <a:lnTo>
                    <a:pt x="2373185" y="170992"/>
                  </a:lnTo>
                  <a:lnTo>
                    <a:pt x="2372296" y="171246"/>
                  </a:lnTo>
                  <a:lnTo>
                    <a:pt x="2387917" y="166420"/>
                  </a:lnTo>
                  <a:lnTo>
                    <a:pt x="2387155" y="166674"/>
                  </a:lnTo>
                  <a:lnTo>
                    <a:pt x="2388120" y="166420"/>
                  </a:lnTo>
                  <a:lnTo>
                    <a:pt x="2403284" y="162483"/>
                  </a:lnTo>
                  <a:lnTo>
                    <a:pt x="2402522" y="162737"/>
                  </a:lnTo>
                  <a:lnTo>
                    <a:pt x="2403665" y="162483"/>
                  </a:lnTo>
                  <a:lnTo>
                    <a:pt x="2418575" y="159181"/>
                  </a:lnTo>
                  <a:lnTo>
                    <a:pt x="2419159" y="159054"/>
                  </a:lnTo>
                  <a:lnTo>
                    <a:pt x="2418270" y="159181"/>
                  </a:lnTo>
                  <a:lnTo>
                    <a:pt x="2434780" y="156514"/>
                  </a:lnTo>
                  <a:lnTo>
                    <a:pt x="2435771" y="156387"/>
                  </a:lnTo>
                  <a:lnTo>
                    <a:pt x="2452814" y="154228"/>
                  </a:lnTo>
                  <a:lnTo>
                    <a:pt x="2452052" y="154228"/>
                  </a:lnTo>
                  <a:lnTo>
                    <a:pt x="2471229" y="152577"/>
                  </a:lnTo>
                  <a:lnTo>
                    <a:pt x="2470721" y="152577"/>
                  </a:lnTo>
                  <a:lnTo>
                    <a:pt x="2490787" y="151307"/>
                  </a:lnTo>
                  <a:lnTo>
                    <a:pt x="2490279" y="151434"/>
                  </a:lnTo>
                  <a:lnTo>
                    <a:pt x="2493759" y="151307"/>
                  </a:lnTo>
                  <a:lnTo>
                    <a:pt x="2511234" y="150672"/>
                  </a:lnTo>
                  <a:lnTo>
                    <a:pt x="2532062" y="150672"/>
                  </a:lnTo>
                  <a:lnTo>
                    <a:pt x="2554287" y="151053"/>
                  </a:lnTo>
                  <a:lnTo>
                    <a:pt x="2577274" y="151815"/>
                  </a:lnTo>
                  <a:lnTo>
                    <a:pt x="2601277" y="153212"/>
                  </a:lnTo>
                  <a:lnTo>
                    <a:pt x="2600769" y="153085"/>
                  </a:lnTo>
                  <a:lnTo>
                    <a:pt x="2650299" y="157276"/>
                  </a:lnTo>
                  <a:lnTo>
                    <a:pt x="2649791" y="157276"/>
                  </a:lnTo>
                  <a:lnTo>
                    <a:pt x="2700972" y="163245"/>
                  </a:lnTo>
                  <a:lnTo>
                    <a:pt x="2700337" y="163118"/>
                  </a:lnTo>
                  <a:lnTo>
                    <a:pt x="2752661" y="170865"/>
                  </a:lnTo>
                  <a:lnTo>
                    <a:pt x="2752153" y="170865"/>
                  </a:lnTo>
                  <a:lnTo>
                    <a:pt x="2804934" y="180238"/>
                  </a:lnTo>
                  <a:lnTo>
                    <a:pt x="2805074" y="180263"/>
                  </a:lnTo>
                  <a:lnTo>
                    <a:pt x="2856801" y="191058"/>
                  </a:lnTo>
                  <a:lnTo>
                    <a:pt x="2857322" y="191185"/>
                  </a:lnTo>
                  <a:lnTo>
                    <a:pt x="2908655" y="203428"/>
                  </a:lnTo>
                  <a:lnTo>
                    <a:pt x="2908947" y="203504"/>
                  </a:lnTo>
                  <a:lnTo>
                    <a:pt x="2959544" y="217347"/>
                  </a:lnTo>
                  <a:lnTo>
                    <a:pt x="2984055" y="224840"/>
                  </a:lnTo>
                  <a:lnTo>
                    <a:pt x="3008058" y="232587"/>
                  </a:lnTo>
                  <a:lnTo>
                    <a:pt x="3007804" y="232460"/>
                  </a:lnTo>
                  <a:lnTo>
                    <a:pt x="3031807" y="240588"/>
                  </a:lnTo>
                  <a:lnTo>
                    <a:pt x="3031299" y="240461"/>
                  </a:lnTo>
                  <a:lnTo>
                    <a:pt x="3054413" y="248970"/>
                  </a:lnTo>
                  <a:lnTo>
                    <a:pt x="3054159" y="248843"/>
                  </a:lnTo>
                  <a:lnTo>
                    <a:pt x="3076638" y="257606"/>
                  </a:lnTo>
                  <a:lnTo>
                    <a:pt x="3076130" y="257352"/>
                  </a:lnTo>
                  <a:lnTo>
                    <a:pt x="3097847" y="266496"/>
                  </a:lnTo>
                  <a:lnTo>
                    <a:pt x="3097466" y="266369"/>
                  </a:lnTo>
                  <a:lnTo>
                    <a:pt x="3097746" y="266496"/>
                  </a:lnTo>
                  <a:lnTo>
                    <a:pt x="3118294" y="275640"/>
                  </a:lnTo>
                  <a:lnTo>
                    <a:pt x="3137433" y="284911"/>
                  </a:lnTo>
                  <a:lnTo>
                    <a:pt x="3137700" y="285038"/>
                  </a:lnTo>
                  <a:lnTo>
                    <a:pt x="3156013" y="294563"/>
                  </a:lnTo>
                  <a:lnTo>
                    <a:pt x="3155378" y="294309"/>
                  </a:lnTo>
                  <a:lnTo>
                    <a:pt x="3173285" y="304469"/>
                  </a:lnTo>
                  <a:lnTo>
                    <a:pt x="3172523" y="303961"/>
                  </a:lnTo>
                  <a:lnTo>
                    <a:pt x="3189668" y="314756"/>
                  </a:lnTo>
                  <a:lnTo>
                    <a:pt x="3188779" y="314248"/>
                  </a:lnTo>
                  <a:lnTo>
                    <a:pt x="3205416" y="325932"/>
                  </a:lnTo>
                  <a:lnTo>
                    <a:pt x="3204654" y="325424"/>
                  </a:lnTo>
                  <a:lnTo>
                    <a:pt x="3205302" y="325932"/>
                  </a:lnTo>
                  <a:lnTo>
                    <a:pt x="3220313" y="337642"/>
                  </a:lnTo>
                  <a:lnTo>
                    <a:pt x="3220732" y="337997"/>
                  </a:lnTo>
                  <a:lnTo>
                    <a:pt x="3235896" y="350951"/>
                  </a:lnTo>
                  <a:lnTo>
                    <a:pt x="3235261" y="350443"/>
                  </a:lnTo>
                  <a:lnTo>
                    <a:pt x="3235795" y="350951"/>
                  </a:lnTo>
                  <a:lnTo>
                    <a:pt x="3250501" y="364794"/>
                  </a:lnTo>
                  <a:lnTo>
                    <a:pt x="3249993" y="364413"/>
                  </a:lnTo>
                  <a:lnTo>
                    <a:pt x="3264344" y="378764"/>
                  </a:lnTo>
                  <a:lnTo>
                    <a:pt x="3264801" y="379272"/>
                  </a:lnTo>
                  <a:lnTo>
                    <a:pt x="3278822" y="394512"/>
                  </a:lnTo>
                  <a:lnTo>
                    <a:pt x="3278441" y="394004"/>
                  </a:lnTo>
                  <a:lnTo>
                    <a:pt x="3292322" y="410298"/>
                  </a:lnTo>
                  <a:lnTo>
                    <a:pt x="3318827" y="443788"/>
                  </a:lnTo>
                  <a:lnTo>
                    <a:pt x="3318319" y="443026"/>
                  </a:lnTo>
                  <a:lnTo>
                    <a:pt x="3343592" y="478713"/>
                  </a:lnTo>
                  <a:lnTo>
                    <a:pt x="3343211" y="477951"/>
                  </a:lnTo>
                  <a:lnTo>
                    <a:pt x="3366960" y="514654"/>
                  </a:lnTo>
                  <a:lnTo>
                    <a:pt x="3366579" y="514146"/>
                  </a:lnTo>
                  <a:lnTo>
                    <a:pt x="3366884" y="514654"/>
                  </a:lnTo>
                  <a:lnTo>
                    <a:pt x="3388931" y="551357"/>
                  </a:lnTo>
                  <a:lnTo>
                    <a:pt x="3388677" y="550849"/>
                  </a:lnTo>
                  <a:lnTo>
                    <a:pt x="3409632" y="588060"/>
                  </a:lnTo>
                  <a:lnTo>
                    <a:pt x="3409378" y="587679"/>
                  </a:lnTo>
                  <a:lnTo>
                    <a:pt x="3409581" y="588060"/>
                  </a:lnTo>
                  <a:lnTo>
                    <a:pt x="3429063" y="624255"/>
                  </a:lnTo>
                  <a:lnTo>
                    <a:pt x="3447199" y="659536"/>
                  </a:lnTo>
                  <a:lnTo>
                    <a:pt x="3471989" y="709345"/>
                  </a:lnTo>
                  <a:lnTo>
                    <a:pt x="3479863" y="724966"/>
                  </a:lnTo>
                  <a:lnTo>
                    <a:pt x="3487229" y="739825"/>
                  </a:lnTo>
                  <a:lnTo>
                    <a:pt x="3494468" y="754176"/>
                  </a:lnTo>
                  <a:lnTo>
                    <a:pt x="3501580" y="767638"/>
                  </a:lnTo>
                  <a:lnTo>
                    <a:pt x="3508184" y="780338"/>
                  </a:lnTo>
                  <a:lnTo>
                    <a:pt x="3514788" y="792276"/>
                  </a:lnTo>
                  <a:lnTo>
                    <a:pt x="3521011" y="802944"/>
                  </a:lnTo>
                  <a:lnTo>
                    <a:pt x="3531933" y="821994"/>
                  </a:lnTo>
                  <a:lnTo>
                    <a:pt x="3531679" y="821613"/>
                  </a:lnTo>
                  <a:lnTo>
                    <a:pt x="3531882" y="821994"/>
                  </a:lnTo>
                  <a:lnTo>
                    <a:pt x="3540950" y="838631"/>
                  </a:lnTo>
                  <a:lnTo>
                    <a:pt x="3540569" y="837996"/>
                  </a:lnTo>
                  <a:lnTo>
                    <a:pt x="3540887" y="838631"/>
                  </a:lnTo>
                  <a:lnTo>
                    <a:pt x="3548189" y="853109"/>
                  </a:lnTo>
                  <a:lnTo>
                    <a:pt x="3553650" y="865555"/>
                  </a:lnTo>
                  <a:lnTo>
                    <a:pt x="3553396" y="864793"/>
                  </a:lnTo>
                  <a:lnTo>
                    <a:pt x="3555987" y="871435"/>
                  </a:lnTo>
                  <a:lnTo>
                    <a:pt x="3555542" y="873899"/>
                  </a:lnTo>
                  <a:lnTo>
                    <a:pt x="3554425" y="873874"/>
                  </a:lnTo>
                  <a:lnTo>
                    <a:pt x="3534041" y="881875"/>
                  </a:lnTo>
                  <a:lnTo>
                    <a:pt x="3518154" y="896937"/>
                  </a:lnTo>
                  <a:lnTo>
                    <a:pt x="3508946" y="917625"/>
                  </a:lnTo>
                  <a:lnTo>
                    <a:pt x="3508489" y="940346"/>
                  </a:lnTo>
                  <a:lnTo>
                    <a:pt x="3516503" y="960729"/>
                  </a:lnTo>
                  <a:lnTo>
                    <a:pt x="3531552" y="976617"/>
                  </a:lnTo>
                  <a:lnTo>
                    <a:pt x="3552253" y="985824"/>
                  </a:lnTo>
                  <a:lnTo>
                    <a:pt x="3574961" y="986282"/>
                  </a:lnTo>
                  <a:lnTo>
                    <a:pt x="3595344" y="978268"/>
                  </a:lnTo>
                  <a:lnTo>
                    <a:pt x="3611232" y="963218"/>
                  </a:lnTo>
                  <a:lnTo>
                    <a:pt x="3620452" y="942517"/>
                  </a:lnTo>
                  <a:lnTo>
                    <a:pt x="3620630" y="933500"/>
                  </a:lnTo>
                  <a:lnTo>
                    <a:pt x="3620897" y="91981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31386" y="2320289"/>
              <a:ext cx="492759" cy="982980"/>
            </a:xfrm>
            <a:custGeom>
              <a:avLst/>
              <a:gdLst/>
              <a:ahLst/>
              <a:cxnLst/>
              <a:rect l="l" t="t" r="r" b="b"/>
              <a:pathLst>
                <a:path w="492760" h="982979">
                  <a:moveTo>
                    <a:pt x="0" y="27432"/>
                  </a:moveTo>
                  <a:lnTo>
                    <a:pt x="0" y="982726"/>
                  </a:lnTo>
                </a:path>
                <a:path w="492760" h="982979">
                  <a:moveTo>
                    <a:pt x="492251" y="0"/>
                  </a:moveTo>
                  <a:lnTo>
                    <a:pt x="492251" y="955294"/>
                  </a:lnTo>
                </a:path>
              </a:pathLst>
            </a:custGeom>
            <a:ln w="38100">
              <a:solidFill>
                <a:srgbClr val="EA6E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5438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90" dirty="0">
                <a:latin typeface="Trebuchet MS"/>
                <a:cs typeface="Trebuchet MS"/>
              </a:rPr>
              <a:t>Differentiability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3517" y="1569846"/>
            <a:ext cx="4027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Has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continuous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function.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8835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5" dirty="0">
                <a:latin typeface="Trebuchet MS"/>
                <a:cs typeface="Trebuchet MS"/>
              </a:rPr>
              <a:t>What </a:t>
            </a:r>
            <a:r>
              <a:rPr sz="3200" spc="-135" dirty="0">
                <a:latin typeface="Trebuchet MS"/>
                <a:cs typeface="Trebuchet MS"/>
              </a:rPr>
              <a:t>is</a:t>
            </a:r>
            <a:r>
              <a:rPr sz="3200" spc="-434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Calculus?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170" y="1183970"/>
            <a:ext cx="620585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Carlito"/>
                <a:cs typeface="Carlito"/>
              </a:rPr>
              <a:t>Small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pebbles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Carlito"/>
                <a:cs typeface="Carlito"/>
              </a:rPr>
              <a:t>Used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counting </a:t>
            </a:r>
            <a:r>
              <a:rPr sz="2800" spc="-5" dirty="0">
                <a:latin typeface="Carlito"/>
                <a:cs typeface="Carlito"/>
              </a:rPr>
              <a:t>in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Abacus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Carlito"/>
                <a:cs typeface="Carlito"/>
              </a:rPr>
              <a:t>Continuous small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Change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50">
              <a:latin typeface="Carlito"/>
              <a:cs typeface="Carlito"/>
            </a:endParaRPr>
          </a:p>
          <a:p>
            <a:pPr marL="469900" marR="508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Carlito"/>
                <a:cs typeface="Carlito"/>
              </a:rPr>
              <a:t>One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5" dirty="0">
                <a:latin typeface="Carlito"/>
                <a:cs typeface="Carlito"/>
              </a:rPr>
              <a:t>most </a:t>
            </a:r>
            <a:r>
              <a:rPr sz="2800" spc="-5" dirty="0">
                <a:latin typeface="Carlito"/>
                <a:cs typeface="Carlito"/>
              </a:rPr>
              <a:t>widely used </a:t>
            </a:r>
            <a:r>
              <a:rPr sz="2800" spc="-10" dirty="0">
                <a:latin typeface="Carlito"/>
                <a:cs typeface="Carlito"/>
              </a:rPr>
              <a:t>concept </a:t>
            </a:r>
            <a:r>
              <a:rPr sz="2800" spc="-5" dirty="0">
                <a:latin typeface="Carlito"/>
                <a:cs typeface="Carlito"/>
              </a:rPr>
              <a:t>in  Machine </a:t>
            </a:r>
            <a:r>
              <a:rPr sz="2800" spc="-10" dirty="0">
                <a:latin typeface="Carlito"/>
                <a:cs typeface="Carlito"/>
              </a:rPr>
              <a:t>Learning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Optimization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084" y="848741"/>
            <a:ext cx="11285855" cy="4732020"/>
            <a:chOff x="553084" y="848741"/>
            <a:chExt cx="11285855" cy="4732020"/>
          </a:xfrm>
        </p:grpSpPr>
        <p:sp>
          <p:nvSpPr>
            <p:cNvPr id="3" name="object 3"/>
            <p:cNvSpPr/>
            <p:nvPr/>
          </p:nvSpPr>
          <p:spPr>
            <a:xfrm>
              <a:off x="1971293" y="1283970"/>
              <a:ext cx="5570855" cy="3890010"/>
            </a:xfrm>
            <a:custGeom>
              <a:avLst/>
              <a:gdLst/>
              <a:ahLst/>
              <a:cxnLst/>
              <a:rect l="l" t="t" r="r" b="b"/>
              <a:pathLst>
                <a:path w="5570855" h="3890010">
                  <a:moveTo>
                    <a:pt x="403860" y="0"/>
                  </a:moveTo>
                  <a:lnTo>
                    <a:pt x="403860" y="3889629"/>
                  </a:lnTo>
                </a:path>
                <a:path w="5570855" h="3890010">
                  <a:moveTo>
                    <a:pt x="0" y="3451859"/>
                  </a:moveTo>
                  <a:lnTo>
                    <a:pt x="5570728" y="345185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59699" y="2210119"/>
              <a:ext cx="1628139" cy="784860"/>
            </a:xfrm>
            <a:custGeom>
              <a:avLst/>
              <a:gdLst/>
              <a:ahLst/>
              <a:cxnLst/>
              <a:rect l="l" t="t" r="r" b="b"/>
              <a:pathLst>
                <a:path w="1628139" h="784860">
                  <a:moveTo>
                    <a:pt x="90206" y="102563"/>
                  </a:moveTo>
                  <a:lnTo>
                    <a:pt x="72959" y="111694"/>
                  </a:lnTo>
                  <a:lnTo>
                    <a:pt x="53617" y="113379"/>
                  </a:lnTo>
                  <a:lnTo>
                    <a:pt x="58354" y="129474"/>
                  </a:lnTo>
                  <a:lnTo>
                    <a:pt x="79690" y="196530"/>
                  </a:lnTo>
                  <a:lnTo>
                    <a:pt x="103439" y="262443"/>
                  </a:lnTo>
                  <a:lnTo>
                    <a:pt x="130998" y="326578"/>
                  </a:lnTo>
                  <a:lnTo>
                    <a:pt x="163637" y="388046"/>
                  </a:lnTo>
                  <a:lnTo>
                    <a:pt x="202626" y="446212"/>
                  </a:lnTo>
                  <a:lnTo>
                    <a:pt x="249235" y="500187"/>
                  </a:lnTo>
                  <a:lnTo>
                    <a:pt x="289875" y="537271"/>
                  </a:lnTo>
                  <a:lnTo>
                    <a:pt x="336103" y="571688"/>
                  </a:lnTo>
                  <a:lnTo>
                    <a:pt x="370774" y="594040"/>
                  </a:lnTo>
                  <a:lnTo>
                    <a:pt x="408112" y="615884"/>
                  </a:lnTo>
                  <a:lnTo>
                    <a:pt x="447863" y="637220"/>
                  </a:lnTo>
                  <a:lnTo>
                    <a:pt x="489519" y="657540"/>
                  </a:lnTo>
                  <a:lnTo>
                    <a:pt x="533080" y="677225"/>
                  </a:lnTo>
                  <a:lnTo>
                    <a:pt x="577784" y="695640"/>
                  </a:lnTo>
                  <a:lnTo>
                    <a:pt x="623631" y="712785"/>
                  </a:lnTo>
                  <a:lnTo>
                    <a:pt x="670113" y="728533"/>
                  </a:lnTo>
                  <a:lnTo>
                    <a:pt x="716976" y="742630"/>
                  </a:lnTo>
                  <a:lnTo>
                    <a:pt x="763712" y="755076"/>
                  </a:lnTo>
                  <a:lnTo>
                    <a:pt x="810067" y="765617"/>
                  </a:lnTo>
                  <a:lnTo>
                    <a:pt x="855660" y="773872"/>
                  </a:lnTo>
                  <a:lnTo>
                    <a:pt x="900237" y="779968"/>
                  </a:lnTo>
                  <a:lnTo>
                    <a:pt x="943544" y="783524"/>
                  </a:lnTo>
                  <a:lnTo>
                    <a:pt x="985073" y="784540"/>
                  </a:lnTo>
                  <a:lnTo>
                    <a:pt x="1005266" y="783905"/>
                  </a:lnTo>
                  <a:lnTo>
                    <a:pt x="1045271" y="780730"/>
                  </a:lnTo>
                  <a:lnTo>
                    <a:pt x="1084895" y="774888"/>
                  </a:lnTo>
                  <a:lnTo>
                    <a:pt x="1143315" y="761680"/>
                  </a:lnTo>
                  <a:lnTo>
                    <a:pt x="1181542" y="750123"/>
                  </a:lnTo>
                  <a:lnTo>
                    <a:pt x="1191995" y="746440"/>
                  </a:lnTo>
                  <a:lnTo>
                    <a:pt x="984311" y="746440"/>
                  </a:lnTo>
                  <a:lnTo>
                    <a:pt x="965769" y="746313"/>
                  </a:lnTo>
                  <a:lnTo>
                    <a:pt x="945322" y="745551"/>
                  </a:lnTo>
                  <a:lnTo>
                    <a:pt x="945830" y="745551"/>
                  </a:lnTo>
                  <a:lnTo>
                    <a:pt x="925002" y="744154"/>
                  </a:lnTo>
                  <a:lnTo>
                    <a:pt x="925510" y="744154"/>
                  </a:lnTo>
                  <a:lnTo>
                    <a:pt x="905429" y="742122"/>
                  </a:lnTo>
                  <a:lnTo>
                    <a:pt x="904682" y="742122"/>
                  </a:lnTo>
                  <a:lnTo>
                    <a:pt x="883092" y="739455"/>
                  </a:lnTo>
                  <a:lnTo>
                    <a:pt x="883473" y="739455"/>
                  </a:lnTo>
                  <a:lnTo>
                    <a:pt x="862381" y="736407"/>
                  </a:lnTo>
                  <a:lnTo>
                    <a:pt x="862137" y="736407"/>
                  </a:lnTo>
                  <a:lnTo>
                    <a:pt x="817306" y="728152"/>
                  </a:lnTo>
                  <a:lnTo>
                    <a:pt x="817505" y="728152"/>
                  </a:lnTo>
                  <a:lnTo>
                    <a:pt x="772475" y="717992"/>
                  </a:lnTo>
                  <a:lnTo>
                    <a:pt x="772630" y="717992"/>
                  </a:lnTo>
                  <a:lnTo>
                    <a:pt x="727009" y="705927"/>
                  </a:lnTo>
                  <a:lnTo>
                    <a:pt x="727225" y="705927"/>
                  </a:lnTo>
                  <a:lnTo>
                    <a:pt x="682381" y="692338"/>
                  </a:lnTo>
                  <a:lnTo>
                    <a:pt x="682051" y="692338"/>
                  </a:lnTo>
                  <a:lnTo>
                    <a:pt x="636949" y="676971"/>
                  </a:lnTo>
                  <a:lnTo>
                    <a:pt x="636712" y="676971"/>
                  </a:lnTo>
                  <a:lnTo>
                    <a:pt x="591500" y="660080"/>
                  </a:lnTo>
                  <a:lnTo>
                    <a:pt x="591699" y="660080"/>
                  </a:lnTo>
                  <a:lnTo>
                    <a:pt x="547812" y="642046"/>
                  </a:lnTo>
                  <a:lnTo>
                    <a:pt x="506086" y="623250"/>
                  </a:lnTo>
                  <a:lnTo>
                    <a:pt x="464881" y="603057"/>
                  </a:lnTo>
                  <a:lnTo>
                    <a:pt x="445577" y="593024"/>
                  </a:lnTo>
                  <a:lnTo>
                    <a:pt x="426654" y="582610"/>
                  </a:lnTo>
                  <a:lnTo>
                    <a:pt x="408684" y="572323"/>
                  </a:lnTo>
                  <a:lnTo>
                    <a:pt x="408493" y="572323"/>
                  </a:lnTo>
                  <a:lnTo>
                    <a:pt x="391007" y="561782"/>
                  </a:lnTo>
                  <a:lnTo>
                    <a:pt x="373968" y="550987"/>
                  </a:lnTo>
                  <a:lnTo>
                    <a:pt x="357312" y="540065"/>
                  </a:lnTo>
                  <a:lnTo>
                    <a:pt x="357458" y="540065"/>
                  </a:lnTo>
                  <a:lnTo>
                    <a:pt x="342072" y="529270"/>
                  </a:lnTo>
                  <a:lnTo>
                    <a:pt x="327467" y="518475"/>
                  </a:lnTo>
                  <a:lnTo>
                    <a:pt x="313878" y="507680"/>
                  </a:lnTo>
                  <a:lnTo>
                    <a:pt x="301544" y="497139"/>
                  </a:lnTo>
                  <a:lnTo>
                    <a:pt x="276853" y="473898"/>
                  </a:lnTo>
                  <a:lnTo>
                    <a:pt x="275778" y="472882"/>
                  </a:lnTo>
                  <a:lnTo>
                    <a:pt x="253299" y="448498"/>
                  </a:lnTo>
                  <a:lnTo>
                    <a:pt x="253468" y="448498"/>
                  </a:lnTo>
                  <a:lnTo>
                    <a:pt x="232598" y="422717"/>
                  </a:lnTo>
                  <a:lnTo>
                    <a:pt x="213548" y="395920"/>
                  </a:lnTo>
                  <a:lnTo>
                    <a:pt x="196708" y="368996"/>
                  </a:lnTo>
                  <a:lnTo>
                    <a:pt x="180448" y="340167"/>
                  </a:lnTo>
                  <a:lnTo>
                    <a:pt x="165161" y="309814"/>
                  </a:lnTo>
                  <a:lnTo>
                    <a:pt x="151789" y="280096"/>
                  </a:lnTo>
                  <a:lnTo>
                    <a:pt x="138745" y="248346"/>
                  </a:lnTo>
                  <a:lnTo>
                    <a:pt x="126807" y="216596"/>
                  </a:lnTo>
                  <a:lnTo>
                    <a:pt x="115889" y="184592"/>
                  </a:lnTo>
                  <a:lnTo>
                    <a:pt x="115758" y="184592"/>
                  </a:lnTo>
                  <a:lnTo>
                    <a:pt x="105172" y="151826"/>
                  </a:lnTo>
                  <a:lnTo>
                    <a:pt x="94842" y="118552"/>
                  </a:lnTo>
                  <a:lnTo>
                    <a:pt x="90206" y="102563"/>
                  </a:lnTo>
                  <a:close/>
                </a:path>
                <a:path w="1628139" h="784860">
                  <a:moveTo>
                    <a:pt x="984436" y="746437"/>
                  </a:moveTo>
                  <a:lnTo>
                    <a:pt x="984946" y="746440"/>
                  </a:lnTo>
                  <a:lnTo>
                    <a:pt x="984436" y="746437"/>
                  </a:lnTo>
                  <a:close/>
                </a:path>
                <a:path w="1628139" h="784860">
                  <a:moveTo>
                    <a:pt x="1041334" y="742757"/>
                  </a:moveTo>
                  <a:lnTo>
                    <a:pt x="1021903" y="744662"/>
                  </a:lnTo>
                  <a:lnTo>
                    <a:pt x="1022538" y="744662"/>
                  </a:lnTo>
                  <a:lnTo>
                    <a:pt x="1003107" y="745932"/>
                  </a:lnTo>
                  <a:lnTo>
                    <a:pt x="1003869" y="745932"/>
                  </a:lnTo>
                  <a:lnTo>
                    <a:pt x="984436" y="746437"/>
                  </a:lnTo>
                  <a:lnTo>
                    <a:pt x="1192004" y="746437"/>
                  </a:lnTo>
                  <a:lnTo>
                    <a:pt x="1202087" y="742884"/>
                  </a:lnTo>
                  <a:lnTo>
                    <a:pt x="1040699" y="742884"/>
                  </a:lnTo>
                  <a:lnTo>
                    <a:pt x="1041334" y="742757"/>
                  </a:lnTo>
                  <a:close/>
                </a:path>
                <a:path w="1628139" h="784860">
                  <a:moveTo>
                    <a:pt x="1060003" y="740344"/>
                  </a:moveTo>
                  <a:lnTo>
                    <a:pt x="1040699" y="742884"/>
                  </a:lnTo>
                  <a:lnTo>
                    <a:pt x="1202087" y="742884"/>
                  </a:lnTo>
                  <a:lnTo>
                    <a:pt x="1208935" y="740471"/>
                  </a:lnTo>
                  <a:lnTo>
                    <a:pt x="1059241" y="740471"/>
                  </a:lnTo>
                  <a:lnTo>
                    <a:pt x="1060003" y="740344"/>
                  </a:lnTo>
                  <a:close/>
                </a:path>
                <a:path w="1628139" h="784860">
                  <a:moveTo>
                    <a:pt x="904174" y="741995"/>
                  </a:moveTo>
                  <a:lnTo>
                    <a:pt x="904682" y="742122"/>
                  </a:lnTo>
                  <a:lnTo>
                    <a:pt x="905429" y="742122"/>
                  </a:lnTo>
                  <a:lnTo>
                    <a:pt x="904174" y="741995"/>
                  </a:lnTo>
                  <a:close/>
                </a:path>
                <a:path w="1628139" h="784860">
                  <a:moveTo>
                    <a:pt x="1078418" y="737296"/>
                  </a:moveTo>
                  <a:lnTo>
                    <a:pt x="1059241" y="740471"/>
                  </a:lnTo>
                  <a:lnTo>
                    <a:pt x="1208935" y="740471"/>
                  </a:lnTo>
                  <a:lnTo>
                    <a:pt x="1217586" y="737423"/>
                  </a:lnTo>
                  <a:lnTo>
                    <a:pt x="1077910" y="737423"/>
                  </a:lnTo>
                  <a:lnTo>
                    <a:pt x="1078418" y="737296"/>
                  </a:lnTo>
                  <a:close/>
                </a:path>
                <a:path w="1628139" h="784860">
                  <a:moveTo>
                    <a:pt x="1226906" y="733740"/>
                  </a:moveTo>
                  <a:lnTo>
                    <a:pt x="1096960" y="733740"/>
                  </a:lnTo>
                  <a:lnTo>
                    <a:pt x="1077910" y="737423"/>
                  </a:lnTo>
                  <a:lnTo>
                    <a:pt x="1217586" y="737423"/>
                  </a:lnTo>
                  <a:lnTo>
                    <a:pt x="1219388" y="736788"/>
                  </a:lnTo>
                  <a:lnTo>
                    <a:pt x="1226906" y="733740"/>
                  </a:lnTo>
                  <a:close/>
                </a:path>
                <a:path w="1628139" h="784860">
                  <a:moveTo>
                    <a:pt x="861502" y="736280"/>
                  </a:moveTo>
                  <a:lnTo>
                    <a:pt x="862137" y="736407"/>
                  </a:lnTo>
                  <a:lnTo>
                    <a:pt x="862381" y="736407"/>
                  </a:lnTo>
                  <a:lnTo>
                    <a:pt x="861502" y="736280"/>
                  </a:lnTo>
                  <a:close/>
                </a:path>
                <a:path w="1628139" h="784860">
                  <a:moveTo>
                    <a:pt x="1133790" y="724723"/>
                  </a:moveTo>
                  <a:lnTo>
                    <a:pt x="1096071" y="733867"/>
                  </a:lnTo>
                  <a:lnTo>
                    <a:pt x="1096960" y="733740"/>
                  </a:lnTo>
                  <a:lnTo>
                    <a:pt x="1226906" y="733740"/>
                  </a:lnTo>
                  <a:lnTo>
                    <a:pt x="1248209" y="725104"/>
                  </a:lnTo>
                  <a:lnTo>
                    <a:pt x="1132774" y="725104"/>
                  </a:lnTo>
                  <a:lnTo>
                    <a:pt x="1133790" y="724723"/>
                  </a:lnTo>
                  <a:close/>
                </a:path>
                <a:path w="1628139" h="784860">
                  <a:moveTo>
                    <a:pt x="817505" y="728152"/>
                  </a:moveTo>
                  <a:lnTo>
                    <a:pt x="817306" y="728152"/>
                  </a:lnTo>
                  <a:lnTo>
                    <a:pt x="818068" y="728279"/>
                  </a:lnTo>
                  <a:lnTo>
                    <a:pt x="817505" y="728152"/>
                  </a:lnTo>
                  <a:close/>
                </a:path>
                <a:path w="1628139" h="784860">
                  <a:moveTo>
                    <a:pt x="1274117" y="713801"/>
                  </a:moveTo>
                  <a:lnTo>
                    <a:pt x="1170112" y="713801"/>
                  </a:lnTo>
                  <a:lnTo>
                    <a:pt x="1132774" y="725104"/>
                  </a:lnTo>
                  <a:lnTo>
                    <a:pt x="1248209" y="725104"/>
                  </a:lnTo>
                  <a:lnTo>
                    <a:pt x="1256980" y="721548"/>
                  </a:lnTo>
                  <a:lnTo>
                    <a:pt x="1274117" y="713801"/>
                  </a:lnTo>
                  <a:close/>
                </a:path>
                <a:path w="1628139" h="784860">
                  <a:moveTo>
                    <a:pt x="772630" y="717992"/>
                  </a:moveTo>
                  <a:lnTo>
                    <a:pt x="772475" y="717992"/>
                  </a:lnTo>
                  <a:lnTo>
                    <a:pt x="773110" y="718119"/>
                  </a:lnTo>
                  <a:lnTo>
                    <a:pt x="772630" y="717992"/>
                  </a:lnTo>
                  <a:close/>
                </a:path>
                <a:path w="1628139" h="784860">
                  <a:moveTo>
                    <a:pt x="1301791" y="700974"/>
                  </a:moveTo>
                  <a:lnTo>
                    <a:pt x="1206307" y="700974"/>
                  </a:lnTo>
                  <a:lnTo>
                    <a:pt x="1169223" y="714055"/>
                  </a:lnTo>
                  <a:lnTo>
                    <a:pt x="1170112" y="713801"/>
                  </a:lnTo>
                  <a:lnTo>
                    <a:pt x="1274117" y="713801"/>
                  </a:lnTo>
                  <a:lnTo>
                    <a:pt x="1294064" y="704784"/>
                  </a:lnTo>
                  <a:lnTo>
                    <a:pt x="1301791" y="700974"/>
                  </a:lnTo>
                  <a:close/>
                </a:path>
                <a:path w="1628139" h="784860">
                  <a:moveTo>
                    <a:pt x="727225" y="705927"/>
                  </a:moveTo>
                  <a:lnTo>
                    <a:pt x="727009" y="705927"/>
                  </a:lnTo>
                  <a:lnTo>
                    <a:pt x="727644" y="706054"/>
                  </a:lnTo>
                  <a:lnTo>
                    <a:pt x="727225" y="705927"/>
                  </a:lnTo>
                  <a:close/>
                </a:path>
                <a:path w="1628139" h="784860">
                  <a:moveTo>
                    <a:pt x="1242375" y="686369"/>
                  </a:moveTo>
                  <a:lnTo>
                    <a:pt x="1205545" y="701228"/>
                  </a:lnTo>
                  <a:lnTo>
                    <a:pt x="1206307" y="700974"/>
                  </a:lnTo>
                  <a:lnTo>
                    <a:pt x="1301791" y="700974"/>
                  </a:lnTo>
                  <a:lnTo>
                    <a:pt x="1330636" y="686750"/>
                  </a:lnTo>
                  <a:lnTo>
                    <a:pt x="1241613" y="686750"/>
                  </a:lnTo>
                  <a:lnTo>
                    <a:pt x="1242375" y="686369"/>
                  </a:lnTo>
                  <a:close/>
                </a:path>
                <a:path w="1628139" h="784860">
                  <a:moveTo>
                    <a:pt x="681543" y="692084"/>
                  </a:moveTo>
                  <a:lnTo>
                    <a:pt x="682051" y="692338"/>
                  </a:lnTo>
                  <a:lnTo>
                    <a:pt x="682381" y="692338"/>
                  </a:lnTo>
                  <a:lnTo>
                    <a:pt x="681543" y="692084"/>
                  </a:lnTo>
                  <a:close/>
                </a:path>
                <a:path w="1628139" h="784860">
                  <a:moveTo>
                    <a:pt x="1313749" y="652587"/>
                  </a:moveTo>
                  <a:lnTo>
                    <a:pt x="1277554" y="670494"/>
                  </a:lnTo>
                  <a:lnTo>
                    <a:pt x="1241613" y="686750"/>
                  </a:lnTo>
                  <a:lnTo>
                    <a:pt x="1330636" y="686750"/>
                  </a:lnTo>
                  <a:lnTo>
                    <a:pt x="1367343" y="667319"/>
                  </a:lnTo>
                  <a:lnTo>
                    <a:pt x="1393132" y="652841"/>
                  </a:lnTo>
                  <a:lnTo>
                    <a:pt x="1313368" y="652841"/>
                  </a:lnTo>
                  <a:lnTo>
                    <a:pt x="1313749" y="652587"/>
                  </a:lnTo>
                  <a:close/>
                </a:path>
                <a:path w="1628139" h="784860">
                  <a:moveTo>
                    <a:pt x="636204" y="676717"/>
                  </a:moveTo>
                  <a:lnTo>
                    <a:pt x="636712" y="676971"/>
                  </a:lnTo>
                  <a:lnTo>
                    <a:pt x="636949" y="676971"/>
                  </a:lnTo>
                  <a:lnTo>
                    <a:pt x="636204" y="676717"/>
                  </a:lnTo>
                  <a:close/>
                </a:path>
                <a:path w="1628139" h="784860">
                  <a:moveTo>
                    <a:pt x="1278062" y="670240"/>
                  </a:moveTo>
                  <a:lnTo>
                    <a:pt x="1277501" y="670494"/>
                  </a:lnTo>
                  <a:lnTo>
                    <a:pt x="1278062" y="670240"/>
                  </a:lnTo>
                  <a:close/>
                </a:path>
                <a:path w="1628139" h="784860">
                  <a:moveTo>
                    <a:pt x="591699" y="660080"/>
                  </a:moveTo>
                  <a:lnTo>
                    <a:pt x="591500" y="660080"/>
                  </a:lnTo>
                  <a:lnTo>
                    <a:pt x="592008" y="660207"/>
                  </a:lnTo>
                  <a:lnTo>
                    <a:pt x="591699" y="660080"/>
                  </a:lnTo>
                  <a:close/>
                </a:path>
                <a:path w="1628139" h="784860">
                  <a:moveTo>
                    <a:pt x="1492796" y="593024"/>
                  </a:moveTo>
                  <a:lnTo>
                    <a:pt x="1420048" y="593024"/>
                  </a:lnTo>
                  <a:lnTo>
                    <a:pt x="1384361" y="614106"/>
                  </a:lnTo>
                  <a:lnTo>
                    <a:pt x="1348928" y="634045"/>
                  </a:lnTo>
                  <a:lnTo>
                    <a:pt x="1313368" y="652841"/>
                  </a:lnTo>
                  <a:lnTo>
                    <a:pt x="1393132" y="652841"/>
                  </a:lnTo>
                  <a:lnTo>
                    <a:pt x="1403538" y="646999"/>
                  </a:lnTo>
                  <a:lnTo>
                    <a:pt x="1439606" y="625790"/>
                  </a:lnTo>
                  <a:lnTo>
                    <a:pt x="1475420" y="603946"/>
                  </a:lnTo>
                  <a:lnTo>
                    <a:pt x="1492796" y="593024"/>
                  </a:lnTo>
                  <a:close/>
                </a:path>
                <a:path w="1628139" h="784860">
                  <a:moveTo>
                    <a:pt x="547882" y="642046"/>
                  </a:moveTo>
                  <a:lnTo>
                    <a:pt x="548447" y="642300"/>
                  </a:lnTo>
                  <a:lnTo>
                    <a:pt x="547882" y="642046"/>
                  </a:lnTo>
                  <a:close/>
                </a:path>
                <a:path w="1628139" h="784860">
                  <a:moveTo>
                    <a:pt x="1349309" y="633791"/>
                  </a:moveTo>
                  <a:lnTo>
                    <a:pt x="1348830" y="634045"/>
                  </a:lnTo>
                  <a:lnTo>
                    <a:pt x="1349309" y="633791"/>
                  </a:lnTo>
                  <a:close/>
                </a:path>
                <a:path w="1628139" h="784860">
                  <a:moveTo>
                    <a:pt x="505521" y="622996"/>
                  </a:moveTo>
                  <a:lnTo>
                    <a:pt x="506029" y="623250"/>
                  </a:lnTo>
                  <a:lnTo>
                    <a:pt x="505521" y="622996"/>
                  </a:lnTo>
                  <a:close/>
                </a:path>
                <a:path w="1628139" h="784860">
                  <a:moveTo>
                    <a:pt x="1384742" y="613852"/>
                  </a:moveTo>
                  <a:lnTo>
                    <a:pt x="1384292" y="614106"/>
                  </a:lnTo>
                  <a:lnTo>
                    <a:pt x="1384742" y="613852"/>
                  </a:lnTo>
                  <a:close/>
                </a:path>
                <a:path w="1628139" h="784860">
                  <a:moveTo>
                    <a:pt x="465224" y="603225"/>
                  </a:moveTo>
                  <a:lnTo>
                    <a:pt x="465389" y="603311"/>
                  </a:lnTo>
                  <a:lnTo>
                    <a:pt x="465224" y="603225"/>
                  </a:lnTo>
                  <a:close/>
                </a:path>
                <a:path w="1628139" h="784860">
                  <a:moveTo>
                    <a:pt x="464900" y="603057"/>
                  </a:moveTo>
                  <a:lnTo>
                    <a:pt x="465224" y="603225"/>
                  </a:lnTo>
                  <a:lnTo>
                    <a:pt x="464900" y="603057"/>
                  </a:lnTo>
                  <a:close/>
                </a:path>
                <a:path w="1628139" h="784860">
                  <a:moveTo>
                    <a:pt x="445600" y="593024"/>
                  </a:moveTo>
                  <a:lnTo>
                    <a:pt x="445831" y="593151"/>
                  </a:lnTo>
                  <a:lnTo>
                    <a:pt x="445600" y="593024"/>
                  </a:lnTo>
                  <a:close/>
                </a:path>
                <a:path w="1628139" h="784860">
                  <a:moveTo>
                    <a:pt x="1526889" y="571434"/>
                  </a:moveTo>
                  <a:lnTo>
                    <a:pt x="1455481" y="571434"/>
                  </a:lnTo>
                  <a:lnTo>
                    <a:pt x="1419794" y="593151"/>
                  </a:lnTo>
                  <a:lnTo>
                    <a:pt x="1420048" y="593024"/>
                  </a:lnTo>
                  <a:lnTo>
                    <a:pt x="1492796" y="593024"/>
                  </a:lnTo>
                  <a:lnTo>
                    <a:pt x="1510980" y="581594"/>
                  </a:lnTo>
                  <a:lnTo>
                    <a:pt x="1526889" y="571434"/>
                  </a:lnTo>
                  <a:close/>
                </a:path>
                <a:path w="1628139" h="784860">
                  <a:moveTo>
                    <a:pt x="426686" y="582610"/>
                  </a:moveTo>
                  <a:lnTo>
                    <a:pt x="426908" y="582737"/>
                  </a:lnTo>
                  <a:lnTo>
                    <a:pt x="426686" y="582610"/>
                  </a:lnTo>
                  <a:close/>
                </a:path>
                <a:path w="1628139" h="784860">
                  <a:moveTo>
                    <a:pt x="1625526" y="504124"/>
                  </a:moveTo>
                  <a:lnTo>
                    <a:pt x="1561399" y="504124"/>
                  </a:lnTo>
                  <a:lnTo>
                    <a:pt x="1581973" y="536255"/>
                  </a:lnTo>
                  <a:lnTo>
                    <a:pt x="1537023" y="564962"/>
                  </a:lnTo>
                  <a:lnTo>
                    <a:pt x="1539325" y="567350"/>
                  </a:lnTo>
                  <a:lnTo>
                    <a:pt x="1559431" y="576070"/>
                  </a:lnTo>
                  <a:lnTo>
                    <a:pt x="1581346" y="576597"/>
                  </a:lnTo>
                  <a:lnTo>
                    <a:pt x="1602547" y="568386"/>
                  </a:lnTo>
                  <a:lnTo>
                    <a:pt x="1618837" y="552614"/>
                  </a:lnTo>
                  <a:lnTo>
                    <a:pt x="1627518" y="532509"/>
                  </a:lnTo>
                  <a:lnTo>
                    <a:pt x="1628032" y="510593"/>
                  </a:lnTo>
                  <a:lnTo>
                    <a:pt x="1625526" y="504124"/>
                  </a:lnTo>
                  <a:close/>
                </a:path>
                <a:path w="1628139" h="784860">
                  <a:moveTo>
                    <a:pt x="408239" y="572069"/>
                  </a:moveTo>
                  <a:lnTo>
                    <a:pt x="408493" y="572323"/>
                  </a:lnTo>
                  <a:lnTo>
                    <a:pt x="408684" y="572323"/>
                  </a:lnTo>
                  <a:lnTo>
                    <a:pt x="408239" y="572069"/>
                  </a:lnTo>
                  <a:close/>
                </a:path>
                <a:path w="1628139" h="784860">
                  <a:moveTo>
                    <a:pt x="1516502" y="532849"/>
                  </a:moveTo>
                  <a:lnTo>
                    <a:pt x="1490533" y="549463"/>
                  </a:lnTo>
                  <a:lnTo>
                    <a:pt x="1455227" y="571561"/>
                  </a:lnTo>
                  <a:lnTo>
                    <a:pt x="1455481" y="571434"/>
                  </a:lnTo>
                  <a:lnTo>
                    <a:pt x="1526889" y="571434"/>
                  </a:lnTo>
                  <a:lnTo>
                    <a:pt x="1537023" y="564962"/>
                  </a:lnTo>
                  <a:lnTo>
                    <a:pt x="1523553" y="550987"/>
                  </a:lnTo>
                  <a:lnTo>
                    <a:pt x="1516502" y="532849"/>
                  </a:lnTo>
                  <a:close/>
                </a:path>
                <a:path w="1628139" h="784860">
                  <a:moveTo>
                    <a:pt x="1561399" y="504124"/>
                  </a:moveTo>
                  <a:lnTo>
                    <a:pt x="1516502" y="532849"/>
                  </a:lnTo>
                  <a:lnTo>
                    <a:pt x="1523553" y="550987"/>
                  </a:lnTo>
                  <a:lnTo>
                    <a:pt x="1537023" y="564962"/>
                  </a:lnTo>
                  <a:lnTo>
                    <a:pt x="1581973" y="536255"/>
                  </a:lnTo>
                  <a:lnTo>
                    <a:pt x="1561399" y="504124"/>
                  </a:lnTo>
                  <a:close/>
                </a:path>
                <a:path w="1628139" h="784860">
                  <a:moveTo>
                    <a:pt x="390586" y="561528"/>
                  </a:moveTo>
                  <a:lnTo>
                    <a:pt x="390967" y="561782"/>
                  </a:lnTo>
                  <a:lnTo>
                    <a:pt x="390586" y="561528"/>
                  </a:lnTo>
                  <a:close/>
                </a:path>
                <a:path w="1628139" h="784860">
                  <a:moveTo>
                    <a:pt x="373568" y="550733"/>
                  </a:moveTo>
                  <a:lnTo>
                    <a:pt x="373949" y="550987"/>
                  </a:lnTo>
                  <a:lnTo>
                    <a:pt x="373568" y="550733"/>
                  </a:lnTo>
                  <a:close/>
                </a:path>
                <a:path w="1628139" h="784860">
                  <a:moveTo>
                    <a:pt x="357458" y="540065"/>
                  </a:moveTo>
                  <a:lnTo>
                    <a:pt x="357312" y="540065"/>
                  </a:lnTo>
                  <a:lnTo>
                    <a:pt x="357820" y="540319"/>
                  </a:lnTo>
                  <a:lnTo>
                    <a:pt x="357458" y="540065"/>
                  </a:lnTo>
                  <a:close/>
                </a:path>
                <a:path w="1628139" h="784860">
                  <a:moveTo>
                    <a:pt x="1562026" y="463907"/>
                  </a:moveTo>
                  <a:lnTo>
                    <a:pt x="1540825" y="472120"/>
                  </a:lnTo>
                  <a:lnTo>
                    <a:pt x="1524535" y="487890"/>
                  </a:lnTo>
                  <a:lnTo>
                    <a:pt x="1515854" y="507982"/>
                  </a:lnTo>
                  <a:lnTo>
                    <a:pt x="1515340" y="529859"/>
                  </a:lnTo>
                  <a:lnTo>
                    <a:pt x="1516502" y="532849"/>
                  </a:lnTo>
                  <a:lnTo>
                    <a:pt x="1561399" y="504124"/>
                  </a:lnTo>
                  <a:lnTo>
                    <a:pt x="1625526" y="504124"/>
                  </a:lnTo>
                  <a:lnTo>
                    <a:pt x="1619819" y="489392"/>
                  </a:lnTo>
                  <a:lnTo>
                    <a:pt x="1604047" y="473102"/>
                  </a:lnTo>
                  <a:lnTo>
                    <a:pt x="1583942" y="464421"/>
                  </a:lnTo>
                  <a:lnTo>
                    <a:pt x="1562026" y="463907"/>
                  </a:lnTo>
                  <a:close/>
                </a:path>
                <a:path w="1628139" h="784860">
                  <a:moveTo>
                    <a:pt x="342109" y="529270"/>
                  </a:moveTo>
                  <a:lnTo>
                    <a:pt x="342453" y="529524"/>
                  </a:lnTo>
                  <a:lnTo>
                    <a:pt x="342109" y="529270"/>
                  </a:lnTo>
                  <a:close/>
                </a:path>
                <a:path w="1628139" h="784860">
                  <a:moveTo>
                    <a:pt x="327859" y="518764"/>
                  </a:moveTo>
                  <a:close/>
                </a:path>
                <a:path w="1628139" h="784860">
                  <a:moveTo>
                    <a:pt x="327494" y="518475"/>
                  </a:moveTo>
                  <a:lnTo>
                    <a:pt x="327859" y="518764"/>
                  </a:lnTo>
                  <a:lnTo>
                    <a:pt x="327494" y="518475"/>
                  </a:lnTo>
                  <a:close/>
                </a:path>
                <a:path w="1628139" h="784860">
                  <a:moveTo>
                    <a:pt x="313938" y="507680"/>
                  </a:moveTo>
                  <a:lnTo>
                    <a:pt x="314386" y="508061"/>
                  </a:lnTo>
                  <a:lnTo>
                    <a:pt x="313938" y="507680"/>
                  </a:lnTo>
                  <a:close/>
                </a:path>
                <a:path w="1628139" h="784860">
                  <a:moveTo>
                    <a:pt x="300797" y="496504"/>
                  </a:moveTo>
                  <a:lnTo>
                    <a:pt x="301432" y="497139"/>
                  </a:lnTo>
                  <a:lnTo>
                    <a:pt x="300797" y="496504"/>
                  </a:lnTo>
                  <a:close/>
                </a:path>
                <a:path w="1628139" h="784860">
                  <a:moveTo>
                    <a:pt x="275778" y="472882"/>
                  </a:moveTo>
                  <a:lnTo>
                    <a:pt x="276794" y="473898"/>
                  </a:lnTo>
                  <a:lnTo>
                    <a:pt x="276386" y="473457"/>
                  </a:lnTo>
                  <a:lnTo>
                    <a:pt x="275778" y="472882"/>
                  </a:lnTo>
                  <a:close/>
                </a:path>
                <a:path w="1628139" h="784860">
                  <a:moveTo>
                    <a:pt x="276386" y="473457"/>
                  </a:moveTo>
                  <a:lnTo>
                    <a:pt x="276794" y="473898"/>
                  </a:lnTo>
                  <a:lnTo>
                    <a:pt x="276386" y="473457"/>
                  </a:lnTo>
                  <a:close/>
                </a:path>
                <a:path w="1628139" h="784860">
                  <a:moveTo>
                    <a:pt x="275854" y="472882"/>
                  </a:moveTo>
                  <a:lnTo>
                    <a:pt x="276386" y="473457"/>
                  </a:lnTo>
                  <a:lnTo>
                    <a:pt x="275854" y="472882"/>
                  </a:lnTo>
                  <a:close/>
                </a:path>
                <a:path w="1628139" h="784860">
                  <a:moveTo>
                    <a:pt x="253468" y="448498"/>
                  </a:moveTo>
                  <a:lnTo>
                    <a:pt x="253299" y="448498"/>
                  </a:lnTo>
                  <a:lnTo>
                    <a:pt x="254188" y="449387"/>
                  </a:lnTo>
                  <a:lnTo>
                    <a:pt x="253468" y="448498"/>
                  </a:lnTo>
                  <a:close/>
                </a:path>
                <a:path w="1628139" h="784860">
                  <a:moveTo>
                    <a:pt x="232724" y="422717"/>
                  </a:moveTo>
                  <a:lnTo>
                    <a:pt x="233360" y="423606"/>
                  </a:lnTo>
                  <a:lnTo>
                    <a:pt x="232724" y="422717"/>
                  </a:lnTo>
                  <a:close/>
                </a:path>
                <a:path w="1628139" h="784860">
                  <a:moveTo>
                    <a:pt x="214175" y="396796"/>
                  </a:moveTo>
                  <a:close/>
                </a:path>
                <a:path w="1628139" h="784860">
                  <a:moveTo>
                    <a:pt x="213624" y="395920"/>
                  </a:moveTo>
                  <a:lnTo>
                    <a:pt x="214175" y="396796"/>
                  </a:lnTo>
                  <a:lnTo>
                    <a:pt x="213624" y="395920"/>
                  </a:lnTo>
                  <a:close/>
                </a:path>
                <a:path w="1628139" h="784860">
                  <a:moveTo>
                    <a:pt x="196227" y="368231"/>
                  </a:moveTo>
                  <a:lnTo>
                    <a:pt x="196657" y="368996"/>
                  </a:lnTo>
                  <a:lnTo>
                    <a:pt x="196227" y="368231"/>
                  </a:lnTo>
                  <a:close/>
                </a:path>
                <a:path w="1628139" h="784860">
                  <a:moveTo>
                    <a:pt x="196157" y="368107"/>
                  </a:moveTo>
                  <a:close/>
                </a:path>
                <a:path w="1628139" h="784860">
                  <a:moveTo>
                    <a:pt x="180020" y="339405"/>
                  </a:moveTo>
                  <a:lnTo>
                    <a:pt x="180401" y="340167"/>
                  </a:lnTo>
                  <a:lnTo>
                    <a:pt x="180020" y="339405"/>
                  </a:lnTo>
                  <a:close/>
                </a:path>
                <a:path w="1628139" h="784860">
                  <a:moveTo>
                    <a:pt x="165528" y="310545"/>
                  </a:moveTo>
                  <a:close/>
                </a:path>
                <a:path w="1628139" h="784860">
                  <a:moveTo>
                    <a:pt x="165198" y="309814"/>
                  </a:moveTo>
                  <a:lnTo>
                    <a:pt x="165528" y="310545"/>
                  </a:lnTo>
                  <a:lnTo>
                    <a:pt x="165198" y="309814"/>
                  </a:lnTo>
                  <a:close/>
                </a:path>
                <a:path w="1628139" h="784860">
                  <a:moveTo>
                    <a:pt x="151445" y="279334"/>
                  </a:moveTo>
                  <a:lnTo>
                    <a:pt x="151699" y="280096"/>
                  </a:lnTo>
                  <a:lnTo>
                    <a:pt x="151445" y="279334"/>
                  </a:lnTo>
                  <a:close/>
                </a:path>
                <a:path w="1628139" h="784860">
                  <a:moveTo>
                    <a:pt x="138807" y="248346"/>
                  </a:moveTo>
                  <a:lnTo>
                    <a:pt x="138999" y="248854"/>
                  </a:lnTo>
                  <a:lnTo>
                    <a:pt x="138807" y="248346"/>
                  </a:lnTo>
                  <a:close/>
                </a:path>
                <a:path w="1628139" h="784860">
                  <a:moveTo>
                    <a:pt x="126930" y="216596"/>
                  </a:moveTo>
                  <a:lnTo>
                    <a:pt x="127061" y="216977"/>
                  </a:lnTo>
                  <a:lnTo>
                    <a:pt x="126930" y="216596"/>
                  </a:lnTo>
                  <a:close/>
                </a:path>
                <a:path w="1628139" h="784860">
                  <a:moveTo>
                    <a:pt x="115758" y="184211"/>
                  </a:moveTo>
                  <a:lnTo>
                    <a:pt x="115758" y="184592"/>
                  </a:lnTo>
                  <a:lnTo>
                    <a:pt x="115889" y="184592"/>
                  </a:lnTo>
                  <a:lnTo>
                    <a:pt x="115758" y="184211"/>
                  </a:lnTo>
                  <a:close/>
                </a:path>
                <a:path w="1628139" h="784860">
                  <a:moveTo>
                    <a:pt x="105090" y="151572"/>
                  </a:moveTo>
                  <a:lnTo>
                    <a:pt x="105090" y="151826"/>
                  </a:lnTo>
                  <a:lnTo>
                    <a:pt x="105090" y="151572"/>
                  </a:lnTo>
                  <a:close/>
                </a:path>
                <a:path w="1628139" h="784860">
                  <a:moveTo>
                    <a:pt x="94892" y="118425"/>
                  </a:moveTo>
                  <a:close/>
                </a:path>
                <a:path w="1628139" h="784860">
                  <a:moveTo>
                    <a:pt x="63277" y="0"/>
                  </a:moveTo>
                  <a:lnTo>
                    <a:pt x="40701" y="1966"/>
                  </a:lnTo>
                  <a:lnTo>
                    <a:pt x="20593" y="12612"/>
                  </a:lnTo>
                  <a:lnTo>
                    <a:pt x="6617" y="29509"/>
                  </a:lnTo>
                  <a:lnTo>
                    <a:pt x="0" y="50383"/>
                  </a:lnTo>
                  <a:lnTo>
                    <a:pt x="1966" y="72959"/>
                  </a:lnTo>
                  <a:lnTo>
                    <a:pt x="12612" y="93067"/>
                  </a:lnTo>
                  <a:lnTo>
                    <a:pt x="29509" y="107043"/>
                  </a:lnTo>
                  <a:lnTo>
                    <a:pt x="50383" y="113661"/>
                  </a:lnTo>
                  <a:lnTo>
                    <a:pt x="53617" y="113379"/>
                  </a:lnTo>
                  <a:lnTo>
                    <a:pt x="38542" y="62164"/>
                  </a:lnTo>
                  <a:lnTo>
                    <a:pt x="75118" y="51496"/>
                  </a:lnTo>
                  <a:lnTo>
                    <a:pt x="112634" y="51496"/>
                  </a:lnTo>
                  <a:lnTo>
                    <a:pt x="111694" y="40701"/>
                  </a:lnTo>
                  <a:lnTo>
                    <a:pt x="101048" y="20593"/>
                  </a:lnTo>
                  <a:lnTo>
                    <a:pt x="84151" y="6617"/>
                  </a:lnTo>
                  <a:lnTo>
                    <a:pt x="63277" y="0"/>
                  </a:lnTo>
                  <a:close/>
                </a:path>
                <a:path w="1628139" h="784860">
                  <a:moveTo>
                    <a:pt x="75118" y="51496"/>
                  </a:moveTo>
                  <a:lnTo>
                    <a:pt x="38542" y="62164"/>
                  </a:lnTo>
                  <a:lnTo>
                    <a:pt x="53617" y="113379"/>
                  </a:lnTo>
                  <a:lnTo>
                    <a:pt x="72959" y="111694"/>
                  </a:lnTo>
                  <a:lnTo>
                    <a:pt x="90206" y="102563"/>
                  </a:lnTo>
                  <a:lnTo>
                    <a:pt x="75118" y="51496"/>
                  </a:lnTo>
                  <a:close/>
                </a:path>
                <a:path w="1628139" h="784860">
                  <a:moveTo>
                    <a:pt x="112634" y="51496"/>
                  </a:moveTo>
                  <a:lnTo>
                    <a:pt x="75118" y="51496"/>
                  </a:lnTo>
                  <a:lnTo>
                    <a:pt x="90206" y="102563"/>
                  </a:lnTo>
                  <a:lnTo>
                    <a:pt x="93067" y="101048"/>
                  </a:lnTo>
                  <a:lnTo>
                    <a:pt x="107043" y="84151"/>
                  </a:lnTo>
                  <a:lnTo>
                    <a:pt x="113661" y="63277"/>
                  </a:lnTo>
                  <a:lnTo>
                    <a:pt x="112634" y="51496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5438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90" dirty="0">
                <a:latin typeface="Trebuchet MS"/>
                <a:cs typeface="Trebuchet MS"/>
              </a:rPr>
              <a:t>Differentiability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8647" y="1521078"/>
            <a:ext cx="6179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Function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not </a:t>
            </a:r>
            <a:r>
              <a:rPr sz="2400" spc="-25" dirty="0">
                <a:latin typeface="Carlito"/>
                <a:cs typeface="Carlito"/>
              </a:rPr>
              <a:t>take </a:t>
            </a:r>
            <a:r>
              <a:rPr sz="2400" spc="-5" dirty="0">
                <a:latin typeface="Carlito"/>
                <a:cs typeface="Carlito"/>
              </a:rPr>
              <a:t>sudden change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direction.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87252" y="1633727"/>
            <a:ext cx="1962785" cy="2284095"/>
            <a:chOff x="3287252" y="1633727"/>
            <a:chExt cx="1962785" cy="2284095"/>
          </a:xfrm>
        </p:grpSpPr>
        <p:sp>
          <p:nvSpPr>
            <p:cNvPr id="8" name="object 8"/>
            <p:cNvSpPr/>
            <p:nvPr/>
          </p:nvSpPr>
          <p:spPr>
            <a:xfrm>
              <a:off x="3287252" y="2673080"/>
              <a:ext cx="1002030" cy="988060"/>
            </a:xfrm>
            <a:custGeom>
              <a:avLst/>
              <a:gdLst/>
              <a:ahLst/>
              <a:cxnLst/>
              <a:rect l="l" t="t" r="r" b="b"/>
              <a:pathLst>
                <a:path w="1002029" h="988060">
                  <a:moveTo>
                    <a:pt x="57578" y="873506"/>
                  </a:moveTo>
                  <a:lnTo>
                    <a:pt x="36032" y="877520"/>
                  </a:lnTo>
                  <a:lnTo>
                    <a:pt x="17033" y="889904"/>
                  </a:lnTo>
                  <a:lnTo>
                    <a:pt x="4343" y="908686"/>
                  </a:lnTo>
                  <a:lnTo>
                    <a:pt x="0" y="930148"/>
                  </a:lnTo>
                  <a:lnTo>
                    <a:pt x="4014" y="951680"/>
                  </a:lnTo>
                  <a:lnTo>
                    <a:pt x="16398" y="970676"/>
                  </a:lnTo>
                  <a:lnTo>
                    <a:pt x="35254" y="983384"/>
                  </a:lnTo>
                  <a:lnTo>
                    <a:pt x="56753" y="987758"/>
                  </a:lnTo>
                  <a:lnTo>
                    <a:pt x="78299" y="983749"/>
                  </a:lnTo>
                  <a:lnTo>
                    <a:pt x="97297" y="971311"/>
                  </a:lnTo>
                  <a:lnTo>
                    <a:pt x="109987" y="952529"/>
                  </a:lnTo>
                  <a:lnTo>
                    <a:pt x="111687" y="944133"/>
                  </a:lnTo>
                  <a:lnTo>
                    <a:pt x="70500" y="944133"/>
                  </a:lnTo>
                  <a:lnTo>
                    <a:pt x="43830" y="917082"/>
                  </a:lnTo>
                  <a:lnTo>
                    <a:pt x="81807" y="879687"/>
                  </a:lnTo>
                  <a:lnTo>
                    <a:pt x="79077" y="877849"/>
                  </a:lnTo>
                  <a:lnTo>
                    <a:pt x="57578" y="873506"/>
                  </a:lnTo>
                  <a:close/>
                </a:path>
                <a:path w="1002029" h="988060">
                  <a:moveTo>
                    <a:pt x="81807" y="879687"/>
                  </a:moveTo>
                  <a:lnTo>
                    <a:pt x="43830" y="917082"/>
                  </a:lnTo>
                  <a:lnTo>
                    <a:pt x="70500" y="944133"/>
                  </a:lnTo>
                  <a:lnTo>
                    <a:pt x="108489" y="906732"/>
                  </a:lnTo>
                  <a:lnTo>
                    <a:pt x="97932" y="890539"/>
                  </a:lnTo>
                  <a:lnTo>
                    <a:pt x="81807" y="879687"/>
                  </a:lnTo>
                  <a:close/>
                </a:path>
                <a:path w="1002029" h="988060">
                  <a:moveTo>
                    <a:pt x="108489" y="906732"/>
                  </a:moveTo>
                  <a:lnTo>
                    <a:pt x="70500" y="944133"/>
                  </a:lnTo>
                  <a:lnTo>
                    <a:pt x="111687" y="944133"/>
                  </a:lnTo>
                  <a:lnTo>
                    <a:pt x="114331" y="931068"/>
                  </a:lnTo>
                  <a:lnTo>
                    <a:pt x="110317" y="909536"/>
                  </a:lnTo>
                  <a:lnTo>
                    <a:pt x="108489" y="906732"/>
                  </a:lnTo>
                  <a:close/>
                </a:path>
                <a:path w="1002029" h="988060">
                  <a:moveTo>
                    <a:pt x="892889" y="81030"/>
                  </a:moveTo>
                  <a:lnTo>
                    <a:pt x="81807" y="879687"/>
                  </a:lnTo>
                  <a:lnTo>
                    <a:pt x="97932" y="890539"/>
                  </a:lnTo>
                  <a:lnTo>
                    <a:pt x="108489" y="906732"/>
                  </a:lnTo>
                  <a:lnTo>
                    <a:pt x="919615" y="108147"/>
                  </a:lnTo>
                  <a:lnTo>
                    <a:pt x="903493" y="97297"/>
                  </a:lnTo>
                  <a:lnTo>
                    <a:pt x="892889" y="81030"/>
                  </a:lnTo>
                  <a:close/>
                </a:path>
                <a:path w="1002029" h="988060">
                  <a:moveTo>
                    <a:pt x="998818" y="43576"/>
                  </a:moveTo>
                  <a:lnTo>
                    <a:pt x="930925" y="43576"/>
                  </a:lnTo>
                  <a:lnTo>
                    <a:pt x="957595" y="70754"/>
                  </a:lnTo>
                  <a:lnTo>
                    <a:pt x="919615" y="108147"/>
                  </a:lnTo>
                  <a:lnTo>
                    <a:pt x="922349" y="109987"/>
                  </a:lnTo>
                  <a:lnTo>
                    <a:pt x="943848" y="114331"/>
                  </a:lnTo>
                  <a:lnTo>
                    <a:pt x="965394" y="110317"/>
                  </a:lnTo>
                  <a:lnTo>
                    <a:pt x="984392" y="97932"/>
                  </a:lnTo>
                  <a:lnTo>
                    <a:pt x="997082" y="79077"/>
                  </a:lnTo>
                  <a:lnTo>
                    <a:pt x="1001426" y="57578"/>
                  </a:lnTo>
                  <a:lnTo>
                    <a:pt x="998818" y="43576"/>
                  </a:lnTo>
                  <a:close/>
                </a:path>
                <a:path w="1002029" h="988060">
                  <a:moveTo>
                    <a:pt x="930925" y="43576"/>
                  </a:moveTo>
                  <a:lnTo>
                    <a:pt x="892889" y="81030"/>
                  </a:lnTo>
                  <a:lnTo>
                    <a:pt x="903493" y="97297"/>
                  </a:lnTo>
                  <a:lnTo>
                    <a:pt x="919615" y="108147"/>
                  </a:lnTo>
                  <a:lnTo>
                    <a:pt x="957595" y="70754"/>
                  </a:lnTo>
                  <a:lnTo>
                    <a:pt x="930925" y="43576"/>
                  </a:lnTo>
                  <a:close/>
                </a:path>
                <a:path w="1002029" h="988060">
                  <a:moveTo>
                    <a:pt x="944673" y="0"/>
                  </a:moveTo>
                  <a:lnTo>
                    <a:pt x="923127" y="4014"/>
                  </a:lnTo>
                  <a:lnTo>
                    <a:pt x="904128" y="16398"/>
                  </a:lnTo>
                  <a:lnTo>
                    <a:pt x="891438" y="35254"/>
                  </a:lnTo>
                  <a:lnTo>
                    <a:pt x="887094" y="56753"/>
                  </a:lnTo>
                  <a:lnTo>
                    <a:pt x="891109" y="78299"/>
                  </a:lnTo>
                  <a:lnTo>
                    <a:pt x="892889" y="81030"/>
                  </a:lnTo>
                  <a:lnTo>
                    <a:pt x="930925" y="43576"/>
                  </a:lnTo>
                  <a:lnTo>
                    <a:pt x="998818" y="43576"/>
                  </a:lnTo>
                  <a:lnTo>
                    <a:pt x="997412" y="36032"/>
                  </a:lnTo>
                  <a:lnTo>
                    <a:pt x="985027" y="17033"/>
                  </a:lnTo>
                  <a:lnTo>
                    <a:pt x="966172" y="4343"/>
                  </a:lnTo>
                  <a:lnTo>
                    <a:pt x="944673" y="0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26357" y="1652777"/>
              <a:ext cx="1604645" cy="2245995"/>
            </a:xfrm>
            <a:custGeom>
              <a:avLst/>
              <a:gdLst/>
              <a:ahLst/>
              <a:cxnLst/>
              <a:rect l="l" t="t" r="r" b="b"/>
              <a:pathLst>
                <a:path w="1604645" h="2245995">
                  <a:moveTo>
                    <a:pt x="0" y="614172"/>
                  </a:moveTo>
                  <a:lnTo>
                    <a:pt x="1604264" y="1685417"/>
                  </a:lnTo>
                </a:path>
                <a:path w="1604645" h="2245995">
                  <a:moveTo>
                    <a:pt x="0" y="316992"/>
                  </a:moveTo>
                  <a:lnTo>
                    <a:pt x="1395602" y="1950847"/>
                  </a:lnTo>
                </a:path>
                <a:path w="1604645" h="2245995">
                  <a:moveTo>
                    <a:pt x="288036" y="0"/>
                  </a:moveTo>
                  <a:lnTo>
                    <a:pt x="1042034" y="2245868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40252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5" dirty="0">
                <a:latin typeface="Trebuchet MS"/>
                <a:cs typeface="Trebuchet MS"/>
              </a:rPr>
              <a:t>Power </a:t>
            </a:r>
            <a:r>
              <a:rPr sz="3200" spc="-165" dirty="0">
                <a:latin typeface="Trebuchet MS"/>
                <a:cs typeface="Trebuchet MS"/>
              </a:rPr>
              <a:t>Rule </a:t>
            </a:r>
            <a:r>
              <a:rPr sz="3200" spc="-140" dirty="0">
                <a:latin typeface="Trebuchet MS"/>
                <a:cs typeface="Trebuchet MS"/>
              </a:rPr>
              <a:t>of</a:t>
            </a:r>
            <a:r>
              <a:rPr sz="3200" spc="-434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Derivative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4872" y="2267153"/>
            <a:ext cx="25114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6875" algn="l"/>
                <a:tab pos="876300" algn="l"/>
                <a:tab pos="2103755" algn="l"/>
              </a:tabLst>
            </a:pPr>
            <a:r>
              <a:rPr sz="3200" spc="105" dirty="0">
                <a:latin typeface="FreeSerif"/>
                <a:cs typeface="FreeSerif"/>
              </a:rPr>
              <a:t>y	</a:t>
            </a:r>
            <a:r>
              <a:rPr sz="3200" spc="590" dirty="0">
                <a:latin typeface="FreeSerif"/>
                <a:cs typeface="FreeSerif"/>
              </a:rPr>
              <a:t>=	</a:t>
            </a:r>
            <a:r>
              <a:rPr sz="3200" spc="75" dirty="0">
                <a:latin typeface="FreeSerif"/>
                <a:cs typeface="FreeSerif"/>
              </a:rPr>
              <a:t>f(x)</a:t>
            </a:r>
            <a:r>
              <a:rPr sz="3200" spc="-110" dirty="0">
                <a:latin typeface="FreeSerif"/>
                <a:cs typeface="FreeSerif"/>
              </a:rPr>
              <a:t> </a:t>
            </a:r>
            <a:r>
              <a:rPr sz="3200" spc="590" dirty="0">
                <a:latin typeface="FreeSerif"/>
                <a:cs typeface="FreeSerif"/>
              </a:rPr>
              <a:t>=</a:t>
            </a:r>
            <a:r>
              <a:rPr sz="3200" dirty="0">
                <a:latin typeface="FreeSerif"/>
                <a:cs typeface="FreeSerif"/>
              </a:rPr>
              <a:t>	</a:t>
            </a:r>
            <a:r>
              <a:rPr sz="3200" spc="80" dirty="0">
                <a:latin typeface="FreeSerif"/>
                <a:cs typeface="FreeSerif"/>
              </a:rPr>
              <a:t>ax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7909" y="2142820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40" dirty="0">
                <a:latin typeface="FreeSerif"/>
                <a:cs typeface="FreeSerif"/>
              </a:rPr>
              <a:t>n</a:t>
            </a:r>
            <a:endParaRPr sz="2000">
              <a:latin typeface="FreeSerif"/>
              <a:cs typeface="Free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66105" y="2311654"/>
            <a:ext cx="1145540" cy="526415"/>
            <a:chOff x="5166105" y="2311654"/>
            <a:chExt cx="1145540" cy="526415"/>
          </a:xfrm>
        </p:grpSpPr>
        <p:sp>
          <p:nvSpPr>
            <p:cNvPr id="6" name="object 6"/>
            <p:cNvSpPr/>
            <p:nvPr/>
          </p:nvSpPr>
          <p:spPr>
            <a:xfrm>
              <a:off x="5172455" y="2318004"/>
              <a:ext cx="1132840" cy="513715"/>
            </a:xfrm>
            <a:custGeom>
              <a:avLst/>
              <a:gdLst/>
              <a:ahLst/>
              <a:cxnLst/>
              <a:rect l="l" t="t" r="r" b="b"/>
              <a:pathLst>
                <a:path w="1132839" h="513714">
                  <a:moveTo>
                    <a:pt x="875538" y="0"/>
                  </a:moveTo>
                  <a:lnTo>
                    <a:pt x="875538" y="128397"/>
                  </a:lnTo>
                  <a:lnTo>
                    <a:pt x="0" y="128397"/>
                  </a:lnTo>
                  <a:lnTo>
                    <a:pt x="0" y="385191"/>
                  </a:lnTo>
                  <a:lnTo>
                    <a:pt x="875538" y="385191"/>
                  </a:lnTo>
                  <a:lnTo>
                    <a:pt x="875538" y="513588"/>
                  </a:lnTo>
                  <a:lnTo>
                    <a:pt x="1132332" y="256794"/>
                  </a:lnTo>
                  <a:lnTo>
                    <a:pt x="87553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72455" y="2318004"/>
              <a:ext cx="1132840" cy="513715"/>
            </a:xfrm>
            <a:custGeom>
              <a:avLst/>
              <a:gdLst/>
              <a:ahLst/>
              <a:cxnLst/>
              <a:rect l="l" t="t" r="r" b="b"/>
              <a:pathLst>
                <a:path w="1132839" h="513714">
                  <a:moveTo>
                    <a:pt x="0" y="128397"/>
                  </a:moveTo>
                  <a:lnTo>
                    <a:pt x="875538" y="128397"/>
                  </a:lnTo>
                  <a:lnTo>
                    <a:pt x="875538" y="0"/>
                  </a:lnTo>
                  <a:lnTo>
                    <a:pt x="1132332" y="256794"/>
                  </a:lnTo>
                  <a:lnTo>
                    <a:pt x="875538" y="513588"/>
                  </a:lnTo>
                  <a:lnTo>
                    <a:pt x="875538" y="385191"/>
                  </a:lnTo>
                  <a:lnTo>
                    <a:pt x="0" y="385191"/>
                  </a:lnTo>
                  <a:lnTo>
                    <a:pt x="0" y="12839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899018" y="2297683"/>
            <a:ext cx="207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mic Sans MS"/>
                <a:cs typeface="Comic Sans MS"/>
              </a:rPr>
              <a:t>=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1825" y="2001977"/>
            <a:ext cx="4406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80" dirty="0">
                <a:latin typeface="FreeSerif"/>
                <a:cs typeface="FreeSerif"/>
              </a:rPr>
              <a:t>dy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61378" y="2549398"/>
            <a:ext cx="4476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85" dirty="0">
                <a:latin typeface="FreeSerif"/>
                <a:cs typeface="FreeSerif"/>
              </a:rPr>
              <a:t>dx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23709" y="2570226"/>
            <a:ext cx="726440" cy="0"/>
          </a:xfrm>
          <a:custGeom>
            <a:avLst/>
            <a:gdLst/>
            <a:ahLst/>
            <a:cxnLst/>
            <a:rect l="l" t="t" r="r" b="b"/>
            <a:pathLst>
              <a:path w="726440">
                <a:moveTo>
                  <a:pt x="0" y="0"/>
                </a:moveTo>
                <a:lnTo>
                  <a:pt x="72593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22944" y="2072132"/>
            <a:ext cx="1257935" cy="673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ts val="1830"/>
              </a:lnSpc>
              <a:spcBef>
                <a:spcPts val="105"/>
              </a:spcBef>
            </a:pPr>
            <a:r>
              <a:rPr sz="2000" spc="135" dirty="0">
                <a:latin typeface="FreeSerif"/>
                <a:cs typeface="FreeSerif"/>
              </a:rPr>
              <a:t>n</a:t>
            </a:r>
            <a:r>
              <a:rPr sz="2000" spc="-15" dirty="0">
                <a:latin typeface="FreeSerif"/>
                <a:cs typeface="FreeSerif"/>
              </a:rPr>
              <a:t>-</a:t>
            </a:r>
            <a:r>
              <a:rPr sz="2000" spc="105" dirty="0">
                <a:latin typeface="FreeSerif"/>
                <a:cs typeface="FreeSerif"/>
              </a:rPr>
              <a:t>1</a:t>
            </a:r>
            <a:endParaRPr sz="2000">
              <a:latin typeface="FreeSerif"/>
              <a:cs typeface="FreeSerif"/>
            </a:endParaRPr>
          </a:p>
          <a:p>
            <a:pPr marL="12700">
              <a:lnSpc>
                <a:spcPts val="3270"/>
              </a:lnSpc>
              <a:tabLst>
                <a:tab pos="684530" algn="l"/>
              </a:tabLst>
            </a:pPr>
            <a:r>
              <a:rPr sz="2800" spc="20" dirty="0">
                <a:latin typeface="FreeSerif"/>
                <a:cs typeface="FreeSerif"/>
              </a:rPr>
              <a:t>a*n	</a:t>
            </a:r>
            <a:r>
              <a:rPr sz="3200" spc="5" dirty="0">
                <a:latin typeface="FreeSerif"/>
                <a:cs typeface="FreeSerif"/>
              </a:rPr>
              <a:t>x</a:t>
            </a:r>
            <a:endParaRPr sz="3200">
              <a:latin typeface="FreeSerif"/>
              <a:cs typeface="Free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1476" y="1112520"/>
            <a:ext cx="3657600" cy="858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40252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5" dirty="0">
                <a:latin typeface="Trebuchet MS"/>
                <a:cs typeface="Trebuchet MS"/>
              </a:rPr>
              <a:t>Power </a:t>
            </a:r>
            <a:r>
              <a:rPr sz="3200" spc="-165" dirty="0">
                <a:latin typeface="Trebuchet MS"/>
                <a:cs typeface="Trebuchet MS"/>
              </a:rPr>
              <a:t>Rule </a:t>
            </a:r>
            <a:r>
              <a:rPr sz="3200" spc="-140" dirty="0">
                <a:latin typeface="Trebuchet MS"/>
                <a:cs typeface="Trebuchet MS"/>
              </a:rPr>
              <a:t>of</a:t>
            </a:r>
            <a:r>
              <a:rPr sz="3200" spc="-434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Derivative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00392" y="1015745"/>
            <a:ext cx="4406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75" dirty="0">
                <a:latin typeface="FreeSerif"/>
                <a:cs typeface="FreeSerif"/>
              </a:rPr>
              <a:t>dy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79691" y="1562862"/>
            <a:ext cx="4476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85" dirty="0">
                <a:latin typeface="FreeSerif"/>
                <a:cs typeface="FreeSerif"/>
              </a:rPr>
              <a:t>dx</a:t>
            </a:r>
            <a:endParaRPr sz="3200">
              <a:latin typeface="FreeSerif"/>
              <a:cs typeface="Free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84038" y="1299717"/>
            <a:ext cx="2402840" cy="2698115"/>
            <a:chOff x="5384038" y="1299717"/>
            <a:chExt cx="2402840" cy="2698115"/>
          </a:xfrm>
        </p:grpSpPr>
        <p:sp>
          <p:nvSpPr>
            <p:cNvPr id="7" name="object 7"/>
            <p:cNvSpPr/>
            <p:nvPr/>
          </p:nvSpPr>
          <p:spPr>
            <a:xfrm>
              <a:off x="7041642" y="1584197"/>
              <a:ext cx="726440" cy="0"/>
            </a:xfrm>
            <a:custGeom>
              <a:avLst/>
              <a:gdLst/>
              <a:ahLst/>
              <a:cxnLst/>
              <a:rect l="l" t="t" r="r" b="b"/>
              <a:pathLst>
                <a:path w="726440">
                  <a:moveTo>
                    <a:pt x="0" y="0"/>
                  </a:moveTo>
                  <a:lnTo>
                    <a:pt x="72593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90388" y="1306067"/>
              <a:ext cx="1132840" cy="513715"/>
            </a:xfrm>
            <a:custGeom>
              <a:avLst/>
              <a:gdLst/>
              <a:ahLst/>
              <a:cxnLst/>
              <a:rect l="l" t="t" r="r" b="b"/>
              <a:pathLst>
                <a:path w="1132840" h="513714">
                  <a:moveTo>
                    <a:pt x="875538" y="0"/>
                  </a:moveTo>
                  <a:lnTo>
                    <a:pt x="875538" y="128397"/>
                  </a:lnTo>
                  <a:lnTo>
                    <a:pt x="0" y="128397"/>
                  </a:lnTo>
                  <a:lnTo>
                    <a:pt x="0" y="385191"/>
                  </a:lnTo>
                  <a:lnTo>
                    <a:pt x="875538" y="385191"/>
                  </a:lnTo>
                  <a:lnTo>
                    <a:pt x="875538" y="513588"/>
                  </a:lnTo>
                  <a:lnTo>
                    <a:pt x="1132332" y="256794"/>
                  </a:lnTo>
                  <a:lnTo>
                    <a:pt x="87553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90388" y="1306067"/>
              <a:ext cx="1132840" cy="513715"/>
            </a:xfrm>
            <a:custGeom>
              <a:avLst/>
              <a:gdLst/>
              <a:ahLst/>
              <a:cxnLst/>
              <a:rect l="l" t="t" r="r" b="b"/>
              <a:pathLst>
                <a:path w="1132840" h="513714">
                  <a:moveTo>
                    <a:pt x="0" y="128397"/>
                  </a:moveTo>
                  <a:lnTo>
                    <a:pt x="875538" y="128397"/>
                  </a:lnTo>
                  <a:lnTo>
                    <a:pt x="875538" y="0"/>
                  </a:lnTo>
                  <a:lnTo>
                    <a:pt x="1132332" y="256794"/>
                  </a:lnTo>
                  <a:lnTo>
                    <a:pt x="875538" y="513588"/>
                  </a:lnTo>
                  <a:lnTo>
                    <a:pt x="875538" y="385191"/>
                  </a:lnTo>
                  <a:lnTo>
                    <a:pt x="0" y="385191"/>
                  </a:lnTo>
                  <a:lnTo>
                    <a:pt x="0" y="12839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90388" y="3477767"/>
              <a:ext cx="1132840" cy="513715"/>
            </a:xfrm>
            <a:custGeom>
              <a:avLst/>
              <a:gdLst/>
              <a:ahLst/>
              <a:cxnLst/>
              <a:rect l="l" t="t" r="r" b="b"/>
              <a:pathLst>
                <a:path w="1132840" h="513714">
                  <a:moveTo>
                    <a:pt x="875538" y="0"/>
                  </a:moveTo>
                  <a:lnTo>
                    <a:pt x="875538" y="128397"/>
                  </a:lnTo>
                  <a:lnTo>
                    <a:pt x="0" y="128397"/>
                  </a:lnTo>
                  <a:lnTo>
                    <a:pt x="0" y="385191"/>
                  </a:lnTo>
                  <a:lnTo>
                    <a:pt x="875538" y="385191"/>
                  </a:lnTo>
                  <a:lnTo>
                    <a:pt x="875538" y="513588"/>
                  </a:lnTo>
                  <a:lnTo>
                    <a:pt x="1132332" y="256794"/>
                  </a:lnTo>
                  <a:lnTo>
                    <a:pt x="87553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90388" y="3477767"/>
              <a:ext cx="1132840" cy="513715"/>
            </a:xfrm>
            <a:custGeom>
              <a:avLst/>
              <a:gdLst/>
              <a:ahLst/>
              <a:cxnLst/>
              <a:rect l="l" t="t" r="r" b="b"/>
              <a:pathLst>
                <a:path w="1132840" h="513714">
                  <a:moveTo>
                    <a:pt x="0" y="128397"/>
                  </a:moveTo>
                  <a:lnTo>
                    <a:pt x="875538" y="128397"/>
                  </a:lnTo>
                  <a:lnTo>
                    <a:pt x="875538" y="0"/>
                  </a:lnTo>
                  <a:lnTo>
                    <a:pt x="1132332" y="256794"/>
                  </a:lnTo>
                  <a:lnTo>
                    <a:pt x="875538" y="513588"/>
                  </a:lnTo>
                  <a:lnTo>
                    <a:pt x="875538" y="385191"/>
                  </a:lnTo>
                  <a:lnTo>
                    <a:pt x="0" y="385191"/>
                  </a:lnTo>
                  <a:lnTo>
                    <a:pt x="0" y="128397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117205" y="1245488"/>
            <a:ext cx="8724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6245" algn="l"/>
              </a:tabLst>
            </a:pPr>
            <a:r>
              <a:rPr sz="4200" spc="-7" baseline="-1984" dirty="0">
                <a:latin typeface="Comic Sans MS"/>
                <a:cs typeface="Comic Sans MS"/>
              </a:rPr>
              <a:t>=	</a:t>
            </a:r>
            <a:r>
              <a:rPr sz="3200" spc="90" dirty="0">
                <a:latin typeface="FreeSerif"/>
                <a:cs typeface="FreeSerif"/>
              </a:rPr>
              <a:t>2x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3058" y="3427857"/>
            <a:ext cx="32480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6240" algn="l"/>
                <a:tab pos="876300" algn="l"/>
                <a:tab pos="2106295" algn="l"/>
              </a:tabLst>
            </a:pPr>
            <a:r>
              <a:rPr sz="3200" spc="105" dirty="0">
                <a:latin typeface="FreeSerif"/>
                <a:cs typeface="FreeSerif"/>
              </a:rPr>
              <a:t>y	</a:t>
            </a:r>
            <a:r>
              <a:rPr sz="3200" spc="585" dirty="0">
                <a:latin typeface="FreeSerif"/>
                <a:cs typeface="FreeSerif"/>
              </a:rPr>
              <a:t>=	</a:t>
            </a:r>
            <a:r>
              <a:rPr sz="3200" spc="80" dirty="0">
                <a:latin typeface="FreeSerif"/>
                <a:cs typeface="FreeSerif"/>
              </a:rPr>
              <a:t>f(x)</a:t>
            </a:r>
            <a:r>
              <a:rPr sz="3200" spc="-114" dirty="0">
                <a:latin typeface="FreeSerif"/>
                <a:cs typeface="FreeSerif"/>
              </a:rPr>
              <a:t> </a:t>
            </a:r>
            <a:r>
              <a:rPr sz="3200" spc="585" dirty="0">
                <a:latin typeface="FreeSerif"/>
                <a:cs typeface="FreeSerif"/>
              </a:rPr>
              <a:t>=	</a:t>
            </a:r>
            <a:r>
              <a:rPr sz="3200" spc="5" dirty="0">
                <a:latin typeface="FreeSerif"/>
                <a:cs typeface="FreeSerif"/>
              </a:rPr>
              <a:t>x </a:t>
            </a:r>
            <a:r>
              <a:rPr sz="3200" spc="585" dirty="0">
                <a:latin typeface="FreeSerif"/>
                <a:cs typeface="FreeSerif"/>
              </a:rPr>
              <a:t>+</a:t>
            </a:r>
            <a:r>
              <a:rPr sz="3200" spc="-300" dirty="0">
                <a:latin typeface="FreeSerif"/>
                <a:cs typeface="FreeSerif"/>
              </a:rPr>
              <a:t> </a:t>
            </a:r>
            <a:r>
              <a:rPr sz="3200" spc="170" dirty="0">
                <a:latin typeface="FreeSerif"/>
                <a:cs typeface="FreeSerif"/>
              </a:rPr>
              <a:t>10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01592" y="3314191"/>
            <a:ext cx="166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5" dirty="0">
                <a:latin typeface="FreeSerif"/>
                <a:cs typeface="FreeSerif"/>
              </a:rPr>
              <a:t>3</a:t>
            </a:r>
            <a:endParaRPr sz="2000">
              <a:latin typeface="FreeSerif"/>
              <a:cs typeface="Free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17205" y="3458083"/>
            <a:ext cx="207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mic Sans MS"/>
                <a:cs typeface="Comic Sans MS"/>
              </a:rPr>
              <a:t>=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0392" y="3162681"/>
            <a:ext cx="4406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75" dirty="0">
                <a:latin typeface="FreeSerif"/>
                <a:cs typeface="FreeSerif"/>
              </a:rPr>
              <a:t>dy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79691" y="3709796"/>
            <a:ext cx="4476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85" dirty="0">
                <a:latin typeface="FreeSerif"/>
                <a:cs typeface="FreeSerif"/>
              </a:rPr>
              <a:t>dx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41642" y="3729990"/>
            <a:ext cx="726440" cy="0"/>
          </a:xfrm>
          <a:custGeom>
            <a:avLst/>
            <a:gdLst/>
            <a:ahLst/>
            <a:cxnLst/>
            <a:rect l="l" t="t" r="r" b="b"/>
            <a:pathLst>
              <a:path w="726440">
                <a:moveTo>
                  <a:pt x="0" y="0"/>
                </a:moveTo>
                <a:lnTo>
                  <a:pt x="72593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541257" y="3392551"/>
            <a:ext cx="4191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145" dirty="0">
                <a:latin typeface="FreeSerif"/>
                <a:cs typeface="FreeSerif"/>
              </a:rPr>
              <a:t>3</a:t>
            </a:r>
            <a:r>
              <a:rPr sz="3200" spc="5" dirty="0">
                <a:latin typeface="FreeSerif"/>
                <a:cs typeface="FreeSerif"/>
              </a:rPr>
              <a:t>x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40800" y="3259582"/>
            <a:ext cx="166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5" dirty="0">
                <a:latin typeface="FreeSerif"/>
                <a:cs typeface="FreeSerif"/>
              </a:rPr>
              <a:t>2</a:t>
            </a:r>
            <a:endParaRPr sz="2000">
              <a:latin typeface="FreeSerif"/>
              <a:cs typeface="Free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26371" y="2767076"/>
            <a:ext cx="19424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FreeSerif"/>
                <a:cs typeface="FreeSerif"/>
              </a:rPr>
              <a:t>(Original </a:t>
            </a:r>
            <a:r>
              <a:rPr sz="1800" spc="50" dirty="0">
                <a:latin typeface="FreeSerif"/>
                <a:cs typeface="FreeSerif"/>
              </a:rPr>
              <a:t>Index </a:t>
            </a:r>
            <a:r>
              <a:rPr sz="1800" dirty="0">
                <a:latin typeface="FreeSerif"/>
                <a:cs typeface="FreeSerif"/>
              </a:rPr>
              <a:t>–</a:t>
            </a:r>
            <a:r>
              <a:rPr sz="1800" spc="-320" dirty="0">
                <a:latin typeface="FreeSerif"/>
                <a:cs typeface="FreeSerif"/>
              </a:rPr>
              <a:t> </a:t>
            </a:r>
            <a:r>
              <a:rPr sz="1800" spc="120" dirty="0">
                <a:latin typeface="FreeSerif"/>
                <a:cs typeface="FreeSerif"/>
              </a:rPr>
              <a:t>1)</a:t>
            </a:r>
            <a:endParaRPr sz="1800">
              <a:latin typeface="FreeSerif"/>
              <a:cs typeface="FreeSerif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06661" y="3089401"/>
            <a:ext cx="422909" cy="215265"/>
          </a:xfrm>
          <a:custGeom>
            <a:avLst/>
            <a:gdLst/>
            <a:ahLst/>
            <a:cxnLst/>
            <a:rect l="l" t="t" r="r" b="b"/>
            <a:pathLst>
              <a:path w="422909" h="215264">
                <a:moveTo>
                  <a:pt x="79248" y="111633"/>
                </a:moveTo>
                <a:lnTo>
                  <a:pt x="0" y="211962"/>
                </a:lnTo>
                <a:lnTo>
                  <a:pt x="127762" y="215137"/>
                </a:lnTo>
                <a:lnTo>
                  <a:pt x="115380" y="188722"/>
                </a:lnTo>
                <a:lnTo>
                  <a:pt x="94361" y="188722"/>
                </a:lnTo>
                <a:lnTo>
                  <a:pt x="78105" y="154305"/>
                </a:lnTo>
                <a:lnTo>
                  <a:pt x="95434" y="146166"/>
                </a:lnTo>
                <a:lnTo>
                  <a:pt x="79248" y="111633"/>
                </a:lnTo>
                <a:close/>
              </a:path>
              <a:path w="422909" h="215264">
                <a:moveTo>
                  <a:pt x="95434" y="146166"/>
                </a:moveTo>
                <a:lnTo>
                  <a:pt x="78105" y="154305"/>
                </a:lnTo>
                <a:lnTo>
                  <a:pt x="94361" y="188722"/>
                </a:lnTo>
                <a:lnTo>
                  <a:pt x="111590" y="180636"/>
                </a:lnTo>
                <a:lnTo>
                  <a:pt x="95434" y="146166"/>
                </a:lnTo>
                <a:close/>
              </a:path>
              <a:path w="422909" h="215264">
                <a:moveTo>
                  <a:pt x="111590" y="180636"/>
                </a:moveTo>
                <a:lnTo>
                  <a:pt x="94361" y="188722"/>
                </a:lnTo>
                <a:lnTo>
                  <a:pt x="115380" y="188722"/>
                </a:lnTo>
                <a:lnTo>
                  <a:pt x="111590" y="180636"/>
                </a:lnTo>
                <a:close/>
              </a:path>
              <a:path w="422909" h="215264">
                <a:moveTo>
                  <a:pt x="406654" y="0"/>
                </a:moveTo>
                <a:lnTo>
                  <a:pt x="95434" y="146166"/>
                </a:lnTo>
                <a:lnTo>
                  <a:pt x="111590" y="180636"/>
                </a:lnTo>
                <a:lnTo>
                  <a:pt x="422910" y="34544"/>
                </a:lnTo>
                <a:lnTo>
                  <a:pt x="40665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613142" y="4230370"/>
            <a:ext cx="3674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FreeSerif"/>
                <a:cs typeface="FreeSerif"/>
              </a:rPr>
              <a:t>(Original </a:t>
            </a:r>
            <a:r>
              <a:rPr sz="1800" spc="50" dirty="0">
                <a:latin typeface="FreeSerif"/>
                <a:cs typeface="FreeSerif"/>
              </a:rPr>
              <a:t>Index </a:t>
            </a:r>
            <a:r>
              <a:rPr sz="1800" spc="-135" dirty="0">
                <a:latin typeface="FreeSerif"/>
                <a:cs typeface="FreeSerif"/>
              </a:rPr>
              <a:t>* </a:t>
            </a:r>
            <a:r>
              <a:rPr sz="1800" spc="30" dirty="0">
                <a:latin typeface="FreeSerif"/>
                <a:cs typeface="FreeSerif"/>
              </a:rPr>
              <a:t>Original</a:t>
            </a:r>
            <a:r>
              <a:rPr sz="1800" spc="-195" dirty="0">
                <a:latin typeface="FreeSerif"/>
                <a:cs typeface="FreeSerif"/>
              </a:rPr>
              <a:t> </a:t>
            </a:r>
            <a:r>
              <a:rPr sz="1800" spc="10" dirty="0">
                <a:latin typeface="FreeSerif"/>
                <a:cs typeface="FreeSerif"/>
              </a:rPr>
              <a:t>Coefficient)</a:t>
            </a:r>
            <a:endParaRPr sz="1800">
              <a:latin typeface="FreeSerif"/>
              <a:cs typeface="FreeSerif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583168" y="3880865"/>
            <a:ext cx="114300" cy="366395"/>
          </a:xfrm>
          <a:custGeom>
            <a:avLst/>
            <a:gdLst/>
            <a:ahLst/>
            <a:cxnLst/>
            <a:rect l="l" t="t" r="r" b="b"/>
            <a:pathLst>
              <a:path w="114300" h="366395">
                <a:moveTo>
                  <a:pt x="76200" y="95249"/>
                </a:moveTo>
                <a:lnTo>
                  <a:pt x="38100" y="95249"/>
                </a:lnTo>
                <a:lnTo>
                  <a:pt x="38100" y="366267"/>
                </a:lnTo>
                <a:lnTo>
                  <a:pt x="76200" y="366267"/>
                </a:lnTo>
                <a:lnTo>
                  <a:pt x="76200" y="95249"/>
                </a:lnTo>
                <a:close/>
              </a:path>
              <a:path w="114300" h="366395">
                <a:moveTo>
                  <a:pt x="57150" y="0"/>
                </a:moveTo>
                <a:lnTo>
                  <a:pt x="0" y="114299"/>
                </a:lnTo>
                <a:lnTo>
                  <a:pt x="38100" y="114299"/>
                </a:lnTo>
                <a:lnTo>
                  <a:pt x="38100" y="95249"/>
                </a:lnTo>
                <a:lnTo>
                  <a:pt x="104775" y="95249"/>
                </a:lnTo>
                <a:lnTo>
                  <a:pt x="57150" y="0"/>
                </a:lnTo>
                <a:close/>
              </a:path>
              <a:path w="114300" h="366395">
                <a:moveTo>
                  <a:pt x="104775" y="95249"/>
                </a:moveTo>
                <a:lnTo>
                  <a:pt x="76200" y="95249"/>
                </a:lnTo>
                <a:lnTo>
                  <a:pt x="76200" y="114299"/>
                </a:lnTo>
                <a:lnTo>
                  <a:pt x="114300" y="114299"/>
                </a:lnTo>
                <a:lnTo>
                  <a:pt x="104775" y="9524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874377" y="3531234"/>
            <a:ext cx="1696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FreeSerif"/>
                <a:cs typeface="FreeSerif"/>
              </a:rPr>
              <a:t>Remove</a:t>
            </a:r>
            <a:r>
              <a:rPr sz="1800" spc="-130" dirty="0">
                <a:latin typeface="FreeSerif"/>
                <a:cs typeface="FreeSerif"/>
              </a:rPr>
              <a:t> </a:t>
            </a:r>
            <a:r>
              <a:rPr sz="1800" spc="85" dirty="0">
                <a:latin typeface="FreeSerif"/>
                <a:cs typeface="FreeSerif"/>
              </a:rPr>
              <a:t>constant</a:t>
            </a:r>
            <a:endParaRPr sz="1800">
              <a:latin typeface="FreeSerif"/>
              <a:cs typeface="Free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40252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5" dirty="0">
                <a:latin typeface="Trebuchet MS"/>
                <a:cs typeface="Trebuchet MS"/>
              </a:rPr>
              <a:t>Power </a:t>
            </a:r>
            <a:r>
              <a:rPr sz="3200" spc="-165" dirty="0">
                <a:latin typeface="Trebuchet MS"/>
                <a:cs typeface="Trebuchet MS"/>
              </a:rPr>
              <a:t>Rule </a:t>
            </a:r>
            <a:r>
              <a:rPr sz="3200" spc="-140" dirty="0">
                <a:latin typeface="Trebuchet MS"/>
                <a:cs typeface="Trebuchet MS"/>
              </a:rPr>
              <a:t>of</a:t>
            </a:r>
            <a:r>
              <a:rPr sz="3200" spc="-434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Derivative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3058" y="1693875"/>
            <a:ext cx="32480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6875" algn="l"/>
                <a:tab pos="876935" algn="l"/>
                <a:tab pos="2105025" algn="l"/>
              </a:tabLst>
            </a:pPr>
            <a:r>
              <a:rPr sz="3200" spc="105" dirty="0">
                <a:latin typeface="FreeSerif"/>
                <a:cs typeface="FreeSerif"/>
              </a:rPr>
              <a:t>y	</a:t>
            </a:r>
            <a:r>
              <a:rPr sz="3200" spc="590" dirty="0">
                <a:latin typeface="FreeSerif"/>
                <a:cs typeface="FreeSerif"/>
              </a:rPr>
              <a:t>=	</a:t>
            </a:r>
            <a:r>
              <a:rPr sz="3200" spc="75" dirty="0">
                <a:latin typeface="FreeSerif"/>
                <a:cs typeface="FreeSerif"/>
              </a:rPr>
              <a:t>f(x)</a:t>
            </a:r>
            <a:r>
              <a:rPr sz="3200" spc="-105" dirty="0">
                <a:latin typeface="FreeSerif"/>
                <a:cs typeface="FreeSerif"/>
              </a:rPr>
              <a:t> </a:t>
            </a:r>
            <a:r>
              <a:rPr sz="3200" spc="590" dirty="0">
                <a:latin typeface="FreeSerif"/>
                <a:cs typeface="FreeSerif"/>
              </a:rPr>
              <a:t>=	</a:t>
            </a:r>
            <a:r>
              <a:rPr sz="3200" spc="5" dirty="0">
                <a:latin typeface="FreeSerif"/>
                <a:cs typeface="FreeSerif"/>
              </a:rPr>
              <a:t>x </a:t>
            </a:r>
            <a:r>
              <a:rPr sz="3200" spc="590" dirty="0">
                <a:latin typeface="FreeSerif"/>
                <a:cs typeface="FreeSerif"/>
              </a:rPr>
              <a:t>+</a:t>
            </a:r>
            <a:r>
              <a:rPr sz="3200" spc="-305" dirty="0">
                <a:latin typeface="FreeSerif"/>
                <a:cs typeface="FreeSerif"/>
              </a:rPr>
              <a:t> </a:t>
            </a:r>
            <a:r>
              <a:rPr sz="3200" spc="175" dirty="0">
                <a:latin typeface="FreeSerif"/>
                <a:cs typeface="FreeSerif"/>
              </a:rPr>
              <a:t>10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1592" y="1580514"/>
            <a:ext cx="166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5" dirty="0">
                <a:latin typeface="FreeSerif"/>
                <a:cs typeface="FreeSerif"/>
              </a:rPr>
              <a:t>3</a:t>
            </a:r>
            <a:endParaRPr sz="2000">
              <a:latin typeface="FreeSerif"/>
              <a:cs typeface="Free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84038" y="1738629"/>
            <a:ext cx="1145540" cy="525145"/>
            <a:chOff x="5384038" y="1738629"/>
            <a:chExt cx="1145540" cy="525145"/>
          </a:xfrm>
        </p:grpSpPr>
        <p:sp>
          <p:nvSpPr>
            <p:cNvPr id="6" name="object 6"/>
            <p:cNvSpPr/>
            <p:nvPr/>
          </p:nvSpPr>
          <p:spPr>
            <a:xfrm>
              <a:off x="5390388" y="1744979"/>
              <a:ext cx="1132840" cy="512445"/>
            </a:xfrm>
            <a:custGeom>
              <a:avLst/>
              <a:gdLst/>
              <a:ahLst/>
              <a:cxnLst/>
              <a:rect l="l" t="t" r="r" b="b"/>
              <a:pathLst>
                <a:path w="1132840" h="512444">
                  <a:moveTo>
                    <a:pt x="876300" y="0"/>
                  </a:moveTo>
                  <a:lnTo>
                    <a:pt x="876300" y="128016"/>
                  </a:lnTo>
                  <a:lnTo>
                    <a:pt x="0" y="128016"/>
                  </a:lnTo>
                  <a:lnTo>
                    <a:pt x="0" y="384048"/>
                  </a:lnTo>
                  <a:lnTo>
                    <a:pt x="876300" y="384048"/>
                  </a:lnTo>
                  <a:lnTo>
                    <a:pt x="876300" y="512064"/>
                  </a:lnTo>
                  <a:lnTo>
                    <a:pt x="1132332" y="256032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90388" y="1744979"/>
              <a:ext cx="1132840" cy="512445"/>
            </a:xfrm>
            <a:custGeom>
              <a:avLst/>
              <a:gdLst/>
              <a:ahLst/>
              <a:cxnLst/>
              <a:rect l="l" t="t" r="r" b="b"/>
              <a:pathLst>
                <a:path w="1132840" h="512444">
                  <a:moveTo>
                    <a:pt x="0" y="128016"/>
                  </a:moveTo>
                  <a:lnTo>
                    <a:pt x="876300" y="128016"/>
                  </a:lnTo>
                  <a:lnTo>
                    <a:pt x="876300" y="0"/>
                  </a:lnTo>
                  <a:lnTo>
                    <a:pt x="1132332" y="256032"/>
                  </a:lnTo>
                  <a:lnTo>
                    <a:pt x="876300" y="512064"/>
                  </a:lnTo>
                  <a:lnTo>
                    <a:pt x="876300" y="384048"/>
                  </a:lnTo>
                  <a:lnTo>
                    <a:pt x="0" y="384048"/>
                  </a:lnTo>
                  <a:lnTo>
                    <a:pt x="0" y="1280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117205" y="1724405"/>
            <a:ext cx="207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mic Sans MS"/>
                <a:cs typeface="Comic Sans MS"/>
              </a:rPr>
              <a:t>=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00392" y="1428699"/>
            <a:ext cx="4406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80" dirty="0">
                <a:latin typeface="FreeSerif"/>
                <a:cs typeface="FreeSerif"/>
              </a:rPr>
              <a:t>dy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79691" y="1976120"/>
            <a:ext cx="4476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85" dirty="0">
                <a:latin typeface="FreeSerif"/>
                <a:cs typeface="FreeSerif"/>
              </a:rPr>
              <a:t>dx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41642" y="1997201"/>
            <a:ext cx="726440" cy="0"/>
          </a:xfrm>
          <a:custGeom>
            <a:avLst/>
            <a:gdLst/>
            <a:ahLst/>
            <a:cxnLst/>
            <a:rect l="l" t="t" r="r" b="b"/>
            <a:pathLst>
              <a:path w="726440">
                <a:moveTo>
                  <a:pt x="0" y="0"/>
                </a:moveTo>
                <a:lnTo>
                  <a:pt x="72593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41257" y="1658874"/>
            <a:ext cx="4191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145" dirty="0">
                <a:latin typeface="FreeSerif"/>
                <a:cs typeface="FreeSerif"/>
              </a:rPr>
              <a:t>3</a:t>
            </a:r>
            <a:r>
              <a:rPr sz="3200" spc="5" dirty="0">
                <a:latin typeface="FreeSerif"/>
                <a:cs typeface="FreeSerif"/>
              </a:rPr>
              <a:t>x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40800" y="1525905"/>
            <a:ext cx="166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5" dirty="0">
                <a:latin typeface="FreeSerif"/>
                <a:cs typeface="FreeSerif"/>
              </a:rPr>
              <a:t>2</a:t>
            </a:r>
            <a:endParaRPr sz="2000">
              <a:latin typeface="FreeSerif"/>
              <a:cs typeface="Free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26371" y="1033398"/>
            <a:ext cx="19424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FreeSerif"/>
                <a:cs typeface="FreeSerif"/>
              </a:rPr>
              <a:t>(Original </a:t>
            </a:r>
            <a:r>
              <a:rPr sz="1800" spc="50" dirty="0">
                <a:latin typeface="FreeSerif"/>
                <a:cs typeface="FreeSerif"/>
              </a:rPr>
              <a:t>Index </a:t>
            </a:r>
            <a:r>
              <a:rPr sz="1800" dirty="0">
                <a:latin typeface="FreeSerif"/>
                <a:cs typeface="FreeSerif"/>
              </a:rPr>
              <a:t>–</a:t>
            </a:r>
            <a:r>
              <a:rPr sz="1800" spc="-320" dirty="0">
                <a:latin typeface="FreeSerif"/>
                <a:cs typeface="FreeSerif"/>
              </a:rPr>
              <a:t> </a:t>
            </a:r>
            <a:r>
              <a:rPr sz="1800" spc="120" dirty="0">
                <a:latin typeface="FreeSerif"/>
                <a:cs typeface="FreeSerif"/>
              </a:rPr>
              <a:t>1)</a:t>
            </a:r>
            <a:endParaRPr sz="1800">
              <a:latin typeface="FreeSerif"/>
              <a:cs typeface="Free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06661" y="1356613"/>
            <a:ext cx="422909" cy="215265"/>
          </a:xfrm>
          <a:custGeom>
            <a:avLst/>
            <a:gdLst/>
            <a:ahLst/>
            <a:cxnLst/>
            <a:rect l="l" t="t" r="r" b="b"/>
            <a:pathLst>
              <a:path w="422909" h="215265">
                <a:moveTo>
                  <a:pt x="79248" y="111633"/>
                </a:moveTo>
                <a:lnTo>
                  <a:pt x="0" y="211962"/>
                </a:lnTo>
                <a:lnTo>
                  <a:pt x="127762" y="215137"/>
                </a:lnTo>
                <a:lnTo>
                  <a:pt x="115380" y="188722"/>
                </a:lnTo>
                <a:lnTo>
                  <a:pt x="94361" y="188722"/>
                </a:lnTo>
                <a:lnTo>
                  <a:pt x="78105" y="154305"/>
                </a:lnTo>
                <a:lnTo>
                  <a:pt x="95434" y="146166"/>
                </a:lnTo>
                <a:lnTo>
                  <a:pt x="79248" y="111633"/>
                </a:lnTo>
                <a:close/>
              </a:path>
              <a:path w="422909" h="215265">
                <a:moveTo>
                  <a:pt x="95434" y="146166"/>
                </a:moveTo>
                <a:lnTo>
                  <a:pt x="78105" y="154305"/>
                </a:lnTo>
                <a:lnTo>
                  <a:pt x="94361" y="188722"/>
                </a:lnTo>
                <a:lnTo>
                  <a:pt x="111590" y="180636"/>
                </a:lnTo>
                <a:lnTo>
                  <a:pt x="95434" y="146166"/>
                </a:lnTo>
                <a:close/>
              </a:path>
              <a:path w="422909" h="215265">
                <a:moveTo>
                  <a:pt x="111590" y="180636"/>
                </a:moveTo>
                <a:lnTo>
                  <a:pt x="94361" y="188722"/>
                </a:lnTo>
                <a:lnTo>
                  <a:pt x="115380" y="188722"/>
                </a:lnTo>
                <a:lnTo>
                  <a:pt x="111590" y="180636"/>
                </a:lnTo>
                <a:close/>
              </a:path>
              <a:path w="422909" h="215265">
                <a:moveTo>
                  <a:pt x="406654" y="0"/>
                </a:moveTo>
                <a:lnTo>
                  <a:pt x="95434" y="146166"/>
                </a:lnTo>
                <a:lnTo>
                  <a:pt x="111590" y="180636"/>
                </a:lnTo>
                <a:lnTo>
                  <a:pt x="422910" y="34544"/>
                </a:lnTo>
                <a:lnTo>
                  <a:pt x="40665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13142" y="2496692"/>
            <a:ext cx="3674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FreeSerif"/>
                <a:cs typeface="FreeSerif"/>
              </a:rPr>
              <a:t>(Original </a:t>
            </a:r>
            <a:r>
              <a:rPr sz="1800" spc="50" dirty="0">
                <a:latin typeface="FreeSerif"/>
                <a:cs typeface="FreeSerif"/>
              </a:rPr>
              <a:t>Index </a:t>
            </a:r>
            <a:r>
              <a:rPr sz="1800" spc="-135" dirty="0">
                <a:latin typeface="FreeSerif"/>
                <a:cs typeface="FreeSerif"/>
              </a:rPr>
              <a:t>* </a:t>
            </a:r>
            <a:r>
              <a:rPr sz="1800" spc="30" dirty="0">
                <a:latin typeface="FreeSerif"/>
                <a:cs typeface="FreeSerif"/>
              </a:rPr>
              <a:t>Original</a:t>
            </a:r>
            <a:r>
              <a:rPr sz="1800" spc="-195" dirty="0">
                <a:latin typeface="FreeSerif"/>
                <a:cs typeface="FreeSerif"/>
              </a:rPr>
              <a:t> </a:t>
            </a:r>
            <a:r>
              <a:rPr sz="1800" spc="10" dirty="0">
                <a:latin typeface="FreeSerif"/>
                <a:cs typeface="FreeSerif"/>
              </a:rPr>
              <a:t>Coefficient)</a:t>
            </a:r>
            <a:endParaRPr sz="1800">
              <a:latin typeface="FreeSerif"/>
              <a:cs typeface="Free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24246" y="2148077"/>
            <a:ext cx="3173730" cy="2547620"/>
            <a:chOff x="5524246" y="2148077"/>
            <a:chExt cx="3173730" cy="2547620"/>
          </a:xfrm>
        </p:grpSpPr>
        <p:sp>
          <p:nvSpPr>
            <p:cNvPr id="18" name="object 18"/>
            <p:cNvSpPr/>
            <p:nvPr/>
          </p:nvSpPr>
          <p:spPr>
            <a:xfrm>
              <a:off x="5530596" y="2148077"/>
              <a:ext cx="3167380" cy="2541270"/>
            </a:xfrm>
            <a:custGeom>
              <a:avLst/>
              <a:gdLst/>
              <a:ahLst/>
              <a:cxnLst/>
              <a:rect l="l" t="t" r="r" b="b"/>
              <a:pathLst>
                <a:path w="3167379" h="2541270">
                  <a:moveTo>
                    <a:pt x="934212" y="2284476"/>
                  </a:moveTo>
                  <a:lnTo>
                    <a:pt x="677418" y="2027682"/>
                  </a:lnTo>
                  <a:lnTo>
                    <a:pt x="677418" y="2156079"/>
                  </a:lnTo>
                  <a:lnTo>
                    <a:pt x="0" y="2156079"/>
                  </a:lnTo>
                  <a:lnTo>
                    <a:pt x="0" y="2412873"/>
                  </a:lnTo>
                  <a:lnTo>
                    <a:pt x="677418" y="2412873"/>
                  </a:lnTo>
                  <a:lnTo>
                    <a:pt x="677418" y="2541270"/>
                  </a:lnTo>
                  <a:lnTo>
                    <a:pt x="934212" y="2284476"/>
                  </a:lnTo>
                  <a:close/>
                </a:path>
                <a:path w="3167379" h="2541270">
                  <a:moveTo>
                    <a:pt x="3166872" y="114300"/>
                  </a:moveTo>
                  <a:lnTo>
                    <a:pt x="3157347" y="95250"/>
                  </a:lnTo>
                  <a:lnTo>
                    <a:pt x="3109722" y="0"/>
                  </a:lnTo>
                  <a:lnTo>
                    <a:pt x="3052572" y="114300"/>
                  </a:lnTo>
                  <a:lnTo>
                    <a:pt x="3090672" y="114300"/>
                  </a:lnTo>
                  <a:lnTo>
                    <a:pt x="3090672" y="366268"/>
                  </a:lnTo>
                  <a:lnTo>
                    <a:pt x="3128772" y="366268"/>
                  </a:lnTo>
                  <a:lnTo>
                    <a:pt x="3128772" y="114300"/>
                  </a:lnTo>
                  <a:lnTo>
                    <a:pt x="3166872" y="1143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30596" y="4175760"/>
              <a:ext cx="934719" cy="513715"/>
            </a:xfrm>
            <a:custGeom>
              <a:avLst/>
              <a:gdLst/>
              <a:ahLst/>
              <a:cxnLst/>
              <a:rect l="l" t="t" r="r" b="b"/>
              <a:pathLst>
                <a:path w="934720" h="513714">
                  <a:moveTo>
                    <a:pt x="0" y="128396"/>
                  </a:moveTo>
                  <a:lnTo>
                    <a:pt x="677417" y="128396"/>
                  </a:lnTo>
                  <a:lnTo>
                    <a:pt x="677417" y="0"/>
                  </a:lnTo>
                  <a:lnTo>
                    <a:pt x="934212" y="256794"/>
                  </a:lnTo>
                  <a:lnTo>
                    <a:pt x="677417" y="513588"/>
                  </a:lnTo>
                  <a:lnTo>
                    <a:pt x="677417" y="385190"/>
                  </a:lnTo>
                  <a:lnTo>
                    <a:pt x="0" y="385190"/>
                  </a:lnTo>
                  <a:lnTo>
                    <a:pt x="0" y="12839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86841" y="4139260"/>
            <a:ext cx="19399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6875" algn="l"/>
                <a:tab pos="876300" algn="l"/>
              </a:tabLst>
            </a:pPr>
            <a:r>
              <a:rPr sz="3200" spc="105" dirty="0">
                <a:latin typeface="FreeSerif"/>
                <a:cs typeface="FreeSerif"/>
              </a:rPr>
              <a:t>y	</a:t>
            </a:r>
            <a:r>
              <a:rPr sz="3200" spc="590" dirty="0">
                <a:latin typeface="FreeSerif"/>
                <a:cs typeface="FreeSerif"/>
              </a:rPr>
              <a:t>=	</a:t>
            </a:r>
            <a:r>
              <a:rPr sz="3200" spc="75" dirty="0">
                <a:latin typeface="FreeSerif"/>
                <a:cs typeface="FreeSerif"/>
              </a:rPr>
              <a:t>f(x)</a:t>
            </a:r>
            <a:r>
              <a:rPr sz="3200" spc="-185" dirty="0">
                <a:latin typeface="FreeSerif"/>
                <a:cs typeface="FreeSerif"/>
              </a:rPr>
              <a:t> </a:t>
            </a:r>
            <a:r>
              <a:rPr sz="3200" spc="590" dirty="0">
                <a:latin typeface="FreeSerif"/>
                <a:cs typeface="FreeSerif"/>
              </a:rPr>
              <a:t>=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08442" y="4164025"/>
            <a:ext cx="207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mic Sans MS"/>
                <a:cs typeface="Comic Sans MS"/>
              </a:rPr>
              <a:t>=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91502" y="3869182"/>
            <a:ext cx="4406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5" dirty="0">
                <a:latin typeface="FreeSerif"/>
                <a:cs typeface="FreeSerif"/>
              </a:rPr>
              <a:t>dy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70801" y="4416297"/>
            <a:ext cx="4476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85" dirty="0">
                <a:latin typeface="FreeSerif"/>
                <a:cs typeface="FreeSerif"/>
              </a:rPr>
              <a:t>dx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32497" y="4437126"/>
            <a:ext cx="726440" cy="0"/>
          </a:xfrm>
          <a:custGeom>
            <a:avLst/>
            <a:gdLst/>
            <a:ahLst/>
            <a:cxnLst/>
            <a:rect l="l" t="t" r="r" b="b"/>
            <a:pathLst>
              <a:path w="726440">
                <a:moveTo>
                  <a:pt x="0" y="0"/>
                </a:moveTo>
                <a:lnTo>
                  <a:pt x="72593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678048" y="4034790"/>
            <a:ext cx="2661285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ts val="1614"/>
              </a:lnSpc>
              <a:spcBef>
                <a:spcPts val="100"/>
              </a:spcBef>
              <a:tabLst>
                <a:tab pos="1256030" algn="l"/>
              </a:tabLst>
            </a:pPr>
            <a:r>
              <a:rPr sz="3000" spc="157" baseline="2777" dirty="0">
                <a:latin typeface="FreeSerif"/>
                <a:cs typeface="FreeSerif"/>
              </a:rPr>
              <a:t>3	</a:t>
            </a:r>
            <a:r>
              <a:rPr sz="2000" spc="105" dirty="0">
                <a:latin typeface="FreeSerif"/>
                <a:cs typeface="FreeSerif"/>
              </a:rPr>
              <a:t>2</a:t>
            </a:r>
            <a:endParaRPr sz="2000">
              <a:latin typeface="FreeSerif"/>
              <a:cs typeface="FreeSerif"/>
            </a:endParaRPr>
          </a:p>
          <a:p>
            <a:pPr marL="12700">
              <a:lnSpc>
                <a:spcPts val="3055"/>
              </a:lnSpc>
            </a:pPr>
            <a:r>
              <a:rPr sz="2400" spc="65" dirty="0">
                <a:latin typeface="FreeSerif"/>
                <a:cs typeface="FreeSerif"/>
              </a:rPr>
              <a:t>2</a:t>
            </a:r>
            <a:r>
              <a:rPr sz="3200" spc="65" dirty="0">
                <a:latin typeface="FreeSerif"/>
                <a:cs typeface="FreeSerif"/>
              </a:rPr>
              <a:t>x</a:t>
            </a:r>
            <a:r>
              <a:rPr sz="3200" spc="-125" dirty="0">
                <a:latin typeface="FreeSerif"/>
                <a:cs typeface="FreeSerif"/>
              </a:rPr>
              <a:t> </a:t>
            </a:r>
            <a:r>
              <a:rPr sz="3200" spc="590" dirty="0">
                <a:latin typeface="FreeSerif"/>
                <a:cs typeface="FreeSerif"/>
              </a:rPr>
              <a:t>+</a:t>
            </a:r>
            <a:r>
              <a:rPr sz="3200" spc="-125" dirty="0">
                <a:latin typeface="FreeSerif"/>
                <a:cs typeface="FreeSerif"/>
              </a:rPr>
              <a:t> </a:t>
            </a:r>
            <a:r>
              <a:rPr sz="2400" spc="65" dirty="0">
                <a:latin typeface="FreeSerif"/>
                <a:cs typeface="FreeSerif"/>
              </a:rPr>
              <a:t>4</a:t>
            </a:r>
            <a:r>
              <a:rPr sz="3200" spc="65" dirty="0">
                <a:latin typeface="FreeSerif"/>
                <a:cs typeface="FreeSerif"/>
              </a:rPr>
              <a:t>x</a:t>
            </a:r>
            <a:r>
              <a:rPr sz="3200" spc="-120" dirty="0">
                <a:latin typeface="FreeSerif"/>
                <a:cs typeface="FreeSerif"/>
              </a:rPr>
              <a:t> </a:t>
            </a:r>
            <a:r>
              <a:rPr sz="3200" dirty="0">
                <a:latin typeface="FreeSerif"/>
                <a:cs typeface="FreeSerif"/>
              </a:rPr>
              <a:t>–</a:t>
            </a:r>
            <a:r>
              <a:rPr sz="3200" spc="-110" dirty="0">
                <a:latin typeface="FreeSerif"/>
                <a:cs typeface="FreeSerif"/>
              </a:rPr>
              <a:t> </a:t>
            </a:r>
            <a:r>
              <a:rPr sz="2400" spc="65" dirty="0">
                <a:latin typeface="FreeSerif"/>
                <a:cs typeface="FreeSerif"/>
              </a:rPr>
              <a:t>7</a:t>
            </a:r>
            <a:r>
              <a:rPr sz="3200" spc="65" dirty="0">
                <a:latin typeface="FreeSerif"/>
                <a:cs typeface="FreeSerif"/>
              </a:rPr>
              <a:t>x</a:t>
            </a:r>
            <a:r>
              <a:rPr sz="3200" spc="-120" dirty="0">
                <a:latin typeface="FreeSerif"/>
                <a:cs typeface="FreeSerif"/>
              </a:rPr>
              <a:t> </a:t>
            </a:r>
            <a:r>
              <a:rPr sz="3200" spc="590" dirty="0">
                <a:latin typeface="FreeSerif"/>
                <a:cs typeface="FreeSerif"/>
              </a:rPr>
              <a:t>+</a:t>
            </a:r>
            <a:r>
              <a:rPr sz="3200" spc="-130" dirty="0">
                <a:latin typeface="FreeSerif"/>
                <a:cs typeface="FreeSerif"/>
              </a:rPr>
              <a:t> </a:t>
            </a:r>
            <a:r>
              <a:rPr sz="2800" spc="145" dirty="0">
                <a:latin typeface="FreeSerif"/>
                <a:cs typeface="FreeSerif"/>
              </a:rPr>
              <a:t>9</a:t>
            </a:r>
            <a:endParaRPr sz="2800">
              <a:latin typeface="FreeSerif"/>
              <a:cs typeface="Free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74377" y="1797558"/>
            <a:ext cx="1696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FreeSerif"/>
                <a:cs typeface="FreeSerif"/>
              </a:rPr>
              <a:t>Remove</a:t>
            </a:r>
            <a:r>
              <a:rPr sz="1800" spc="-130" dirty="0">
                <a:latin typeface="FreeSerif"/>
                <a:cs typeface="FreeSerif"/>
              </a:rPr>
              <a:t> </a:t>
            </a:r>
            <a:r>
              <a:rPr sz="1800" spc="85" dirty="0">
                <a:latin typeface="FreeSerif"/>
                <a:cs typeface="FreeSerif"/>
              </a:rPr>
              <a:t>constant</a:t>
            </a:r>
            <a:endParaRPr sz="1800">
              <a:latin typeface="FreeSerif"/>
              <a:cs typeface="Free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85123" y="3974972"/>
            <a:ext cx="2040889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145">
              <a:lnSpc>
                <a:spcPts val="1605"/>
              </a:lnSpc>
              <a:spcBef>
                <a:spcPts val="100"/>
              </a:spcBef>
            </a:pPr>
            <a:r>
              <a:rPr sz="2000" spc="105" dirty="0">
                <a:latin typeface="FreeSerif"/>
                <a:cs typeface="FreeSerif"/>
              </a:rPr>
              <a:t>2</a:t>
            </a:r>
            <a:endParaRPr sz="2000">
              <a:latin typeface="FreeSerif"/>
              <a:cs typeface="FreeSerif"/>
            </a:endParaRPr>
          </a:p>
          <a:p>
            <a:pPr marL="12700">
              <a:lnSpc>
                <a:spcPts val="3045"/>
              </a:lnSpc>
              <a:tabLst>
                <a:tab pos="648970" algn="l"/>
              </a:tabLst>
            </a:pPr>
            <a:r>
              <a:rPr sz="3600" spc="195" baseline="1157" dirty="0">
                <a:latin typeface="FreeSerif"/>
                <a:cs typeface="FreeSerif"/>
              </a:rPr>
              <a:t>6</a:t>
            </a:r>
            <a:r>
              <a:rPr sz="3600" spc="-540" baseline="1157" dirty="0">
                <a:latin typeface="FreeSerif"/>
                <a:cs typeface="FreeSerif"/>
              </a:rPr>
              <a:t> </a:t>
            </a:r>
            <a:r>
              <a:rPr sz="4800" spc="7" baseline="1736" dirty="0">
                <a:latin typeface="FreeSerif"/>
                <a:cs typeface="FreeSerif"/>
              </a:rPr>
              <a:t>x	</a:t>
            </a:r>
            <a:r>
              <a:rPr sz="3200" spc="590" dirty="0">
                <a:latin typeface="FreeSerif"/>
                <a:cs typeface="FreeSerif"/>
              </a:rPr>
              <a:t>+</a:t>
            </a:r>
            <a:r>
              <a:rPr sz="3200" spc="-590" dirty="0">
                <a:latin typeface="FreeSerif"/>
                <a:cs typeface="FreeSerif"/>
              </a:rPr>
              <a:t> </a:t>
            </a:r>
            <a:r>
              <a:rPr sz="2400" spc="130" dirty="0">
                <a:latin typeface="FreeSerif"/>
                <a:cs typeface="FreeSerif"/>
              </a:rPr>
              <a:t>8 </a:t>
            </a:r>
            <a:r>
              <a:rPr sz="4800" spc="7" baseline="1736" dirty="0">
                <a:latin typeface="FreeSerif"/>
                <a:cs typeface="FreeSerif"/>
              </a:rPr>
              <a:t>x </a:t>
            </a:r>
            <a:r>
              <a:rPr sz="3200" dirty="0">
                <a:latin typeface="FreeSerif"/>
                <a:cs typeface="FreeSerif"/>
              </a:rPr>
              <a:t>– </a:t>
            </a:r>
            <a:r>
              <a:rPr sz="2400" spc="130" dirty="0">
                <a:latin typeface="FreeSerif"/>
                <a:cs typeface="FreeSerif"/>
              </a:rPr>
              <a:t>7</a:t>
            </a:r>
            <a:endParaRPr sz="2400">
              <a:latin typeface="FreeSerif"/>
              <a:cs typeface="Free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923" y="527304"/>
            <a:ext cx="11913235" cy="5053330"/>
            <a:chOff x="153923" y="527304"/>
            <a:chExt cx="11913235" cy="505333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1491996" y="2016251"/>
              <a:ext cx="9530334" cy="266014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10128" y="2439924"/>
              <a:ext cx="5613654" cy="166801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26417" y="2898189"/>
            <a:ext cx="786149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335" dirty="0">
                <a:solidFill>
                  <a:srgbClr val="FFFFFF"/>
                </a:solidFill>
                <a:latin typeface="Trebuchet MS"/>
                <a:cs typeface="Trebuchet MS"/>
              </a:rPr>
              <a:t>Direction, </a:t>
            </a:r>
            <a:r>
              <a:rPr lang="en-US" sz="4800" spc="-180" dirty="0">
                <a:solidFill>
                  <a:srgbClr val="FFFFFF"/>
                </a:solidFill>
                <a:latin typeface="Trebuchet MS"/>
                <a:cs typeface="Trebuchet MS"/>
              </a:rPr>
              <a:t>Maxima</a:t>
            </a:r>
            <a:r>
              <a:rPr lang="en-US" sz="4800" spc="-6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800" spc="-240" dirty="0">
                <a:solidFill>
                  <a:srgbClr val="FFFFFF"/>
                </a:solidFill>
                <a:latin typeface="Trebuchet MS"/>
                <a:cs typeface="Trebuchet MS"/>
              </a:rPr>
              <a:t>and  </a:t>
            </a:r>
            <a:r>
              <a:rPr lang="en-US" sz="4800" spc="-114" dirty="0">
                <a:solidFill>
                  <a:srgbClr val="FFFFFF"/>
                </a:solidFill>
                <a:latin typeface="Trebuchet MS"/>
                <a:cs typeface="Trebuchet MS"/>
              </a:rPr>
              <a:t>Minima</a:t>
            </a:r>
            <a:endParaRPr sz="4800" spc="-27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36702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084" y="848741"/>
            <a:ext cx="11285855" cy="4863465"/>
            <a:chOff x="553084" y="848741"/>
            <a:chExt cx="11285855" cy="4863465"/>
          </a:xfrm>
        </p:grpSpPr>
        <p:sp>
          <p:nvSpPr>
            <p:cNvPr id="3" name="object 3"/>
            <p:cNvSpPr/>
            <p:nvPr/>
          </p:nvSpPr>
          <p:spPr>
            <a:xfrm>
              <a:off x="4511039" y="1188720"/>
              <a:ext cx="5990844" cy="45232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14365" y="2306574"/>
              <a:ext cx="4692650" cy="2842895"/>
            </a:xfrm>
            <a:custGeom>
              <a:avLst/>
              <a:gdLst/>
              <a:ahLst/>
              <a:cxnLst/>
              <a:rect l="l" t="t" r="r" b="b"/>
              <a:pathLst>
                <a:path w="4692650" h="2842895">
                  <a:moveTo>
                    <a:pt x="0" y="2560320"/>
                  </a:moveTo>
                  <a:lnTo>
                    <a:pt x="4571365" y="2560320"/>
                  </a:lnTo>
                </a:path>
                <a:path w="4692650" h="2842895">
                  <a:moveTo>
                    <a:pt x="1959737" y="2842387"/>
                  </a:moveTo>
                  <a:lnTo>
                    <a:pt x="111251" y="286512"/>
                  </a:lnTo>
                </a:path>
                <a:path w="4692650" h="2842895">
                  <a:moveTo>
                    <a:pt x="2660904" y="2802636"/>
                  </a:moveTo>
                  <a:lnTo>
                    <a:pt x="4692142" y="0"/>
                  </a:lnTo>
                </a:path>
              </a:pathLst>
            </a:custGeom>
            <a:ln w="38100">
              <a:solidFill>
                <a:srgbClr val="C55A1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43543" y="3907536"/>
              <a:ext cx="192024" cy="1920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39325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5" dirty="0">
                <a:latin typeface="Trebuchet MS"/>
                <a:cs typeface="Trebuchet MS"/>
              </a:rPr>
              <a:t>Derivative </a:t>
            </a:r>
            <a:r>
              <a:rPr sz="3200" spc="-165" dirty="0">
                <a:latin typeface="Trebuchet MS"/>
                <a:cs typeface="Trebuchet MS"/>
              </a:rPr>
              <a:t>for</a:t>
            </a:r>
            <a:r>
              <a:rPr sz="3200" spc="-295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directions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2400" y="2149601"/>
            <a:ext cx="4406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75" dirty="0">
                <a:latin typeface="FreeSerif"/>
                <a:cs typeface="FreeSerif"/>
              </a:rPr>
              <a:t>dy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1674" y="2696718"/>
            <a:ext cx="4476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85" dirty="0">
                <a:latin typeface="FreeSerif"/>
                <a:cs typeface="FreeSerif"/>
              </a:rPr>
              <a:t>dx</a:t>
            </a:r>
            <a:endParaRPr sz="3200">
              <a:latin typeface="FreeSerif"/>
              <a:cs typeface="Free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15112" y="1008888"/>
            <a:ext cx="7088505" cy="3912235"/>
            <a:chOff x="515112" y="1008888"/>
            <a:chExt cx="7088505" cy="3912235"/>
          </a:xfrm>
        </p:grpSpPr>
        <p:sp>
          <p:nvSpPr>
            <p:cNvPr id="10" name="object 10"/>
            <p:cNvSpPr/>
            <p:nvPr/>
          </p:nvSpPr>
          <p:spPr>
            <a:xfrm>
              <a:off x="864870" y="2718054"/>
              <a:ext cx="726440" cy="0"/>
            </a:xfrm>
            <a:custGeom>
              <a:avLst/>
              <a:gdLst/>
              <a:ahLst/>
              <a:cxnLst/>
              <a:rect l="l" t="t" r="r" b="b"/>
              <a:pathLst>
                <a:path w="726440">
                  <a:moveTo>
                    <a:pt x="0" y="0"/>
                  </a:moveTo>
                  <a:lnTo>
                    <a:pt x="725932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5112" y="1008888"/>
              <a:ext cx="3657600" cy="8564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04788" y="3966972"/>
              <a:ext cx="192024" cy="1920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09688" y="4728972"/>
              <a:ext cx="193548" cy="1920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95671" y="2305812"/>
              <a:ext cx="449580" cy="439420"/>
            </a:xfrm>
            <a:custGeom>
              <a:avLst/>
              <a:gdLst/>
              <a:ahLst/>
              <a:cxnLst/>
              <a:rect l="l" t="t" r="r" b="b"/>
              <a:pathLst>
                <a:path w="449579" h="439419">
                  <a:moveTo>
                    <a:pt x="224789" y="0"/>
                  </a:moveTo>
                  <a:lnTo>
                    <a:pt x="179470" y="4460"/>
                  </a:lnTo>
                  <a:lnTo>
                    <a:pt x="137267" y="17252"/>
                  </a:lnTo>
                  <a:lnTo>
                    <a:pt x="99082" y="37491"/>
                  </a:lnTo>
                  <a:lnTo>
                    <a:pt x="65817" y="64293"/>
                  </a:lnTo>
                  <a:lnTo>
                    <a:pt x="38375" y="96775"/>
                  </a:lnTo>
                  <a:lnTo>
                    <a:pt x="17656" y="134052"/>
                  </a:lnTo>
                  <a:lnTo>
                    <a:pt x="4564" y="175240"/>
                  </a:lnTo>
                  <a:lnTo>
                    <a:pt x="0" y="219455"/>
                  </a:lnTo>
                  <a:lnTo>
                    <a:pt x="4564" y="263671"/>
                  </a:lnTo>
                  <a:lnTo>
                    <a:pt x="17656" y="304859"/>
                  </a:lnTo>
                  <a:lnTo>
                    <a:pt x="38375" y="342136"/>
                  </a:lnTo>
                  <a:lnTo>
                    <a:pt x="65817" y="374618"/>
                  </a:lnTo>
                  <a:lnTo>
                    <a:pt x="99082" y="401420"/>
                  </a:lnTo>
                  <a:lnTo>
                    <a:pt x="137267" y="421659"/>
                  </a:lnTo>
                  <a:lnTo>
                    <a:pt x="179470" y="434451"/>
                  </a:lnTo>
                  <a:lnTo>
                    <a:pt x="224789" y="438912"/>
                  </a:lnTo>
                  <a:lnTo>
                    <a:pt x="270109" y="434451"/>
                  </a:lnTo>
                  <a:lnTo>
                    <a:pt x="312312" y="421659"/>
                  </a:lnTo>
                  <a:lnTo>
                    <a:pt x="350497" y="401420"/>
                  </a:lnTo>
                  <a:lnTo>
                    <a:pt x="383762" y="374618"/>
                  </a:lnTo>
                  <a:lnTo>
                    <a:pt x="411204" y="342136"/>
                  </a:lnTo>
                  <a:lnTo>
                    <a:pt x="431923" y="304859"/>
                  </a:lnTo>
                  <a:lnTo>
                    <a:pt x="445015" y="263671"/>
                  </a:lnTo>
                  <a:lnTo>
                    <a:pt x="449579" y="219455"/>
                  </a:lnTo>
                  <a:lnTo>
                    <a:pt x="445015" y="175240"/>
                  </a:lnTo>
                  <a:lnTo>
                    <a:pt x="431923" y="134052"/>
                  </a:lnTo>
                  <a:lnTo>
                    <a:pt x="411204" y="96775"/>
                  </a:lnTo>
                  <a:lnTo>
                    <a:pt x="383762" y="64293"/>
                  </a:lnTo>
                  <a:lnTo>
                    <a:pt x="350497" y="37491"/>
                  </a:lnTo>
                  <a:lnTo>
                    <a:pt x="312312" y="17252"/>
                  </a:lnTo>
                  <a:lnTo>
                    <a:pt x="270109" y="4460"/>
                  </a:lnTo>
                  <a:lnTo>
                    <a:pt x="2247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95671" y="2305812"/>
              <a:ext cx="449580" cy="439420"/>
            </a:xfrm>
            <a:custGeom>
              <a:avLst/>
              <a:gdLst/>
              <a:ahLst/>
              <a:cxnLst/>
              <a:rect l="l" t="t" r="r" b="b"/>
              <a:pathLst>
                <a:path w="449579" h="439419">
                  <a:moveTo>
                    <a:pt x="0" y="219455"/>
                  </a:moveTo>
                  <a:lnTo>
                    <a:pt x="4564" y="175240"/>
                  </a:lnTo>
                  <a:lnTo>
                    <a:pt x="17656" y="134052"/>
                  </a:lnTo>
                  <a:lnTo>
                    <a:pt x="38375" y="96775"/>
                  </a:lnTo>
                  <a:lnTo>
                    <a:pt x="65817" y="64293"/>
                  </a:lnTo>
                  <a:lnTo>
                    <a:pt x="99082" y="37491"/>
                  </a:lnTo>
                  <a:lnTo>
                    <a:pt x="137267" y="17252"/>
                  </a:lnTo>
                  <a:lnTo>
                    <a:pt x="179470" y="4460"/>
                  </a:lnTo>
                  <a:lnTo>
                    <a:pt x="224789" y="0"/>
                  </a:lnTo>
                  <a:lnTo>
                    <a:pt x="270109" y="4460"/>
                  </a:lnTo>
                  <a:lnTo>
                    <a:pt x="312312" y="17252"/>
                  </a:lnTo>
                  <a:lnTo>
                    <a:pt x="350497" y="37491"/>
                  </a:lnTo>
                  <a:lnTo>
                    <a:pt x="383762" y="64293"/>
                  </a:lnTo>
                  <a:lnTo>
                    <a:pt x="411204" y="96775"/>
                  </a:lnTo>
                  <a:lnTo>
                    <a:pt x="431923" y="134052"/>
                  </a:lnTo>
                  <a:lnTo>
                    <a:pt x="445015" y="175240"/>
                  </a:lnTo>
                  <a:lnTo>
                    <a:pt x="449579" y="219455"/>
                  </a:lnTo>
                  <a:lnTo>
                    <a:pt x="445015" y="263671"/>
                  </a:lnTo>
                  <a:lnTo>
                    <a:pt x="431923" y="304859"/>
                  </a:lnTo>
                  <a:lnTo>
                    <a:pt x="411204" y="342136"/>
                  </a:lnTo>
                  <a:lnTo>
                    <a:pt x="383762" y="374618"/>
                  </a:lnTo>
                  <a:lnTo>
                    <a:pt x="350497" y="401420"/>
                  </a:lnTo>
                  <a:lnTo>
                    <a:pt x="312312" y="421659"/>
                  </a:lnTo>
                  <a:lnTo>
                    <a:pt x="270109" y="434451"/>
                  </a:lnTo>
                  <a:lnTo>
                    <a:pt x="224789" y="438912"/>
                  </a:lnTo>
                  <a:lnTo>
                    <a:pt x="179470" y="434451"/>
                  </a:lnTo>
                  <a:lnTo>
                    <a:pt x="137267" y="421659"/>
                  </a:lnTo>
                  <a:lnTo>
                    <a:pt x="99082" y="401420"/>
                  </a:lnTo>
                  <a:lnTo>
                    <a:pt x="65817" y="374618"/>
                  </a:lnTo>
                  <a:lnTo>
                    <a:pt x="38375" y="342136"/>
                  </a:lnTo>
                  <a:lnTo>
                    <a:pt x="17656" y="304859"/>
                  </a:lnTo>
                  <a:lnTo>
                    <a:pt x="4564" y="263671"/>
                  </a:lnTo>
                  <a:lnTo>
                    <a:pt x="0" y="219455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939289" y="2379345"/>
            <a:ext cx="871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6245" algn="l"/>
              </a:tabLst>
            </a:pPr>
            <a:r>
              <a:rPr sz="4200" spc="-7" baseline="-1984" dirty="0">
                <a:latin typeface="Comic Sans MS"/>
                <a:cs typeface="Comic Sans MS"/>
              </a:rPr>
              <a:t>=	</a:t>
            </a:r>
            <a:r>
              <a:rPr sz="3200" spc="90" dirty="0">
                <a:latin typeface="FreeSerif"/>
                <a:cs typeface="FreeSerif"/>
              </a:rPr>
              <a:t>2x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49977" y="236080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777730" y="1859026"/>
            <a:ext cx="464184" cy="453390"/>
            <a:chOff x="9777730" y="1859026"/>
            <a:chExt cx="464184" cy="453390"/>
          </a:xfrm>
        </p:grpSpPr>
        <p:sp>
          <p:nvSpPr>
            <p:cNvPr id="19" name="object 19"/>
            <p:cNvSpPr/>
            <p:nvPr/>
          </p:nvSpPr>
          <p:spPr>
            <a:xfrm>
              <a:off x="9784080" y="1865376"/>
              <a:ext cx="451484" cy="440690"/>
            </a:xfrm>
            <a:custGeom>
              <a:avLst/>
              <a:gdLst/>
              <a:ahLst/>
              <a:cxnLst/>
              <a:rect l="l" t="t" r="r" b="b"/>
              <a:pathLst>
                <a:path w="451484" h="440689">
                  <a:moveTo>
                    <a:pt x="225551" y="0"/>
                  </a:moveTo>
                  <a:lnTo>
                    <a:pt x="180090" y="4472"/>
                  </a:lnTo>
                  <a:lnTo>
                    <a:pt x="137749" y="17299"/>
                  </a:lnTo>
                  <a:lnTo>
                    <a:pt x="99435" y="37598"/>
                  </a:lnTo>
                  <a:lnTo>
                    <a:pt x="66055" y="64484"/>
                  </a:lnTo>
                  <a:lnTo>
                    <a:pt x="38515" y="97073"/>
                  </a:lnTo>
                  <a:lnTo>
                    <a:pt x="17722" y="134481"/>
                  </a:lnTo>
                  <a:lnTo>
                    <a:pt x="4581" y="175824"/>
                  </a:lnTo>
                  <a:lnTo>
                    <a:pt x="0" y="220218"/>
                  </a:lnTo>
                  <a:lnTo>
                    <a:pt x="4581" y="264611"/>
                  </a:lnTo>
                  <a:lnTo>
                    <a:pt x="17722" y="305954"/>
                  </a:lnTo>
                  <a:lnTo>
                    <a:pt x="38515" y="343362"/>
                  </a:lnTo>
                  <a:lnTo>
                    <a:pt x="66055" y="375951"/>
                  </a:lnTo>
                  <a:lnTo>
                    <a:pt x="99435" y="402837"/>
                  </a:lnTo>
                  <a:lnTo>
                    <a:pt x="137749" y="423136"/>
                  </a:lnTo>
                  <a:lnTo>
                    <a:pt x="180090" y="435963"/>
                  </a:lnTo>
                  <a:lnTo>
                    <a:pt x="225551" y="440436"/>
                  </a:lnTo>
                  <a:lnTo>
                    <a:pt x="271013" y="435963"/>
                  </a:lnTo>
                  <a:lnTo>
                    <a:pt x="313354" y="423136"/>
                  </a:lnTo>
                  <a:lnTo>
                    <a:pt x="351668" y="402837"/>
                  </a:lnTo>
                  <a:lnTo>
                    <a:pt x="385048" y="375951"/>
                  </a:lnTo>
                  <a:lnTo>
                    <a:pt x="412588" y="343362"/>
                  </a:lnTo>
                  <a:lnTo>
                    <a:pt x="433381" y="305954"/>
                  </a:lnTo>
                  <a:lnTo>
                    <a:pt x="446522" y="264611"/>
                  </a:lnTo>
                  <a:lnTo>
                    <a:pt x="451103" y="220218"/>
                  </a:lnTo>
                  <a:lnTo>
                    <a:pt x="446522" y="175824"/>
                  </a:lnTo>
                  <a:lnTo>
                    <a:pt x="433381" y="134481"/>
                  </a:lnTo>
                  <a:lnTo>
                    <a:pt x="412588" y="97073"/>
                  </a:lnTo>
                  <a:lnTo>
                    <a:pt x="385048" y="64484"/>
                  </a:lnTo>
                  <a:lnTo>
                    <a:pt x="351668" y="37598"/>
                  </a:lnTo>
                  <a:lnTo>
                    <a:pt x="313354" y="17299"/>
                  </a:lnTo>
                  <a:lnTo>
                    <a:pt x="271013" y="4472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784080" y="1865376"/>
              <a:ext cx="451484" cy="440690"/>
            </a:xfrm>
            <a:custGeom>
              <a:avLst/>
              <a:gdLst/>
              <a:ahLst/>
              <a:cxnLst/>
              <a:rect l="l" t="t" r="r" b="b"/>
              <a:pathLst>
                <a:path w="451484" h="440689">
                  <a:moveTo>
                    <a:pt x="0" y="220218"/>
                  </a:moveTo>
                  <a:lnTo>
                    <a:pt x="4581" y="175824"/>
                  </a:lnTo>
                  <a:lnTo>
                    <a:pt x="17722" y="134481"/>
                  </a:lnTo>
                  <a:lnTo>
                    <a:pt x="38515" y="97073"/>
                  </a:lnTo>
                  <a:lnTo>
                    <a:pt x="66055" y="64484"/>
                  </a:lnTo>
                  <a:lnTo>
                    <a:pt x="99435" y="37598"/>
                  </a:lnTo>
                  <a:lnTo>
                    <a:pt x="137749" y="17299"/>
                  </a:lnTo>
                  <a:lnTo>
                    <a:pt x="180090" y="4472"/>
                  </a:lnTo>
                  <a:lnTo>
                    <a:pt x="225551" y="0"/>
                  </a:lnTo>
                  <a:lnTo>
                    <a:pt x="271013" y="4472"/>
                  </a:lnTo>
                  <a:lnTo>
                    <a:pt x="313354" y="17299"/>
                  </a:lnTo>
                  <a:lnTo>
                    <a:pt x="351668" y="37598"/>
                  </a:lnTo>
                  <a:lnTo>
                    <a:pt x="385048" y="64484"/>
                  </a:lnTo>
                  <a:lnTo>
                    <a:pt x="412588" y="97073"/>
                  </a:lnTo>
                  <a:lnTo>
                    <a:pt x="433381" y="134481"/>
                  </a:lnTo>
                  <a:lnTo>
                    <a:pt x="446522" y="175824"/>
                  </a:lnTo>
                  <a:lnTo>
                    <a:pt x="451103" y="220218"/>
                  </a:lnTo>
                  <a:lnTo>
                    <a:pt x="446522" y="264611"/>
                  </a:lnTo>
                  <a:lnTo>
                    <a:pt x="433381" y="305954"/>
                  </a:lnTo>
                  <a:lnTo>
                    <a:pt x="412588" y="343362"/>
                  </a:lnTo>
                  <a:lnTo>
                    <a:pt x="385048" y="375951"/>
                  </a:lnTo>
                  <a:lnTo>
                    <a:pt x="351668" y="402837"/>
                  </a:lnTo>
                  <a:lnTo>
                    <a:pt x="313354" y="423136"/>
                  </a:lnTo>
                  <a:lnTo>
                    <a:pt x="271013" y="435963"/>
                  </a:lnTo>
                  <a:lnTo>
                    <a:pt x="225551" y="440436"/>
                  </a:lnTo>
                  <a:lnTo>
                    <a:pt x="180090" y="435963"/>
                  </a:lnTo>
                  <a:lnTo>
                    <a:pt x="137749" y="423136"/>
                  </a:lnTo>
                  <a:lnTo>
                    <a:pt x="99435" y="402837"/>
                  </a:lnTo>
                  <a:lnTo>
                    <a:pt x="66055" y="375951"/>
                  </a:lnTo>
                  <a:lnTo>
                    <a:pt x="38515" y="343362"/>
                  </a:lnTo>
                  <a:lnTo>
                    <a:pt x="17722" y="305954"/>
                  </a:lnTo>
                  <a:lnTo>
                    <a:pt x="4581" y="264611"/>
                  </a:lnTo>
                  <a:lnTo>
                    <a:pt x="0" y="220218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939655" y="19210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812538" y="4638802"/>
            <a:ext cx="462280" cy="453390"/>
            <a:chOff x="4812538" y="4638802"/>
            <a:chExt cx="462280" cy="453390"/>
          </a:xfrm>
        </p:grpSpPr>
        <p:sp>
          <p:nvSpPr>
            <p:cNvPr id="23" name="object 23"/>
            <p:cNvSpPr/>
            <p:nvPr/>
          </p:nvSpPr>
          <p:spPr>
            <a:xfrm>
              <a:off x="4818888" y="4645152"/>
              <a:ext cx="449580" cy="440690"/>
            </a:xfrm>
            <a:custGeom>
              <a:avLst/>
              <a:gdLst/>
              <a:ahLst/>
              <a:cxnLst/>
              <a:rect l="l" t="t" r="r" b="b"/>
              <a:pathLst>
                <a:path w="449579" h="440689">
                  <a:moveTo>
                    <a:pt x="224789" y="0"/>
                  </a:moveTo>
                  <a:lnTo>
                    <a:pt x="179470" y="4472"/>
                  </a:lnTo>
                  <a:lnTo>
                    <a:pt x="137267" y="17299"/>
                  </a:lnTo>
                  <a:lnTo>
                    <a:pt x="99082" y="37598"/>
                  </a:lnTo>
                  <a:lnTo>
                    <a:pt x="65817" y="64484"/>
                  </a:lnTo>
                  <a:lnTo>
                    <a:pt x="38375" y="97073"/>
                  </a:lnTo>
                  <a:lnTo>
                    <a:pt x="17656" y="134481"/>
                  </a:lnTo>
                  <a:lnTo>
                    <a:pt x="4564" y="175824"/>
                  </a:lnTo>
                  <a:lnTo>
                    <a:pt x="0" y="220218"/>
                  </a:lnTo>
                  <a:lnTo>
                    <a:pt x="4564" y="264611"/>
                  </a:lnTo>
                  <a:lnTo>
                    <a:pt x="17656" y="305954"/>
                  </a:lnTo>
                  <a:lnTo>
                    <a:pt x="38375" y="343362"/>
                  </a:lnTo>
                  <a:lnTo>
                    <a:pt x="65817" y="375951"/>
                  </a:lnTo>
                  <a:lnTo>
                    <a:pt x="99082" y="402837"/>
                  </a:lnTo>
                  <a:lnTo>
                    <a:pt x="137267" y="423136"/>
                  </a:lnTo>
                  <a:lnTo>
                    <a:pt x="179470" y="435963"/>
                  </a:lnTo>
                  <a:lnTo>
                    <a:pt x="224789" y="440436"/>
                  </a:lnTo>
                  <a:lnTo>
                    <a:pt x="270109" y="435963"/>
                  </a:lnTo>
                  <a:lnTo>
                    <a:pt x="312312" y="423136"/>
                  </a:lnTo>
                  <a:lnTo>
                    <a:pt x="350497" y="402837"/>
                  </a:lnTo>
                  <a:lnTo>
                    <a:pt x="383762" y="375951"/>
                  </a:lnTo>
                  <a:lnTo>
                    <a:pt x="411204" y="343362"/>
                  </a:lnTo>
                  <a:lnTo>
                    <a:pt x="431923" y="305954"/>
                  </a:lnTo>
                  <a:lnTo>
                    <a:pt x="445015" y="264611"/>
                  </a:lnTo>
                  <a:lnTo>
                    <a:pt x="449579" y="220218"/>
                  </a:lnTo>
                  <a:lnTo>
                    <a:pt x="445015" y="175824"/>
                  </a:lnTo>
                  <a:lnTo>
                    <a:pt x="431923" y="134481"/>
                  </a:lnTo>
                  <a:lnTo>
                    <a:pt x="411204" y="97073"/>
                  </a:lnTo>
                  <a:lnTo>
                    <a:pt x="383762" y="64484"/>
                  </a:lnTo>
                  <a:lnTo>
                    <a:pt x="350497" y="37598"/>
                  </a:lnTo>
                  <a:lnTo>
                    <a:pt x="312312" y="17299"/>
                  </a:lnTo>
                  <a:lnTo>
                    <a:pt x="270109" y="4472"/>
                  </a:lnTo>
                  <a:lnTo>
                    <a:pt x="2247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18888" y="4645152"/>
              <a:ext cx="449580" cy="440690"/>
            </a:xfrm>
            <a:custGeom>
              <a:avLst/>
              <a:gdLst/>
              <a:ahLst/>
              <a:cxnLst/>
              <a:rect l="l" t="t" r="r" b="b"/>
              <a:pathLst>
                <a:path w="449579" h="440689">
                  <a:moveTo>
                    <a:pt x="0" y="220218"/>
                  </a:moveTo>
                  <a:lnTo>
                    <a:pt x="4564" y="175824"/>
                  </a:lnTo>
                  <a:lnTo>
                    <a:pt x="17656" y="134481"/>
                  </a:lnTo>
                  <a:lnTo>
                    <a:pt x="38375" y="97073"/>
                  </a:lnTo>
                  <a:lnTo>
                    <a:pt x="65817" y="64484"/>
                  </a:lnTo>
                  <a:lnTo>
                    <a:pt x="99082" y="37598"/>
                  </a:lnTo>
                  <a:lnTo>
                    <a:pt x="137267" y="17299"/>
                  </a:lnTo>
                  <a:lnTo>
                    <a:pt x="179470" y="4472"/>
                  </a:lnTo>
                  <a:lnTo>
                    <a:pt x="224789" y="0"/>
                  </a:lnTo>
                  <a:lnTo>
                    <a:pt x="270109" y="4472"/>
                  </a:lnTo>
                  <a:lnTo>
                    <a:pt x="312312" y="17299"/>
                  </a:lnTo>
                  <a:lnTo>
                    <a:pt x="350497" y="37598"/>
                  </a:lnTo>
                  <a:lnTo>
                    <a:pt x="383762" y="64484"/>
                  </a:lnTo>
                  <a:lnTo>
                    <a:pt x="411204" y="97073"/>
                  </a:lnTo>
                  <a:lnTo>
                    <a:pt x="431923" y="134481"/>
                  </a:lnTo>
                  <a:lnTo>
                    <a:pt x="445015" y="175824"/>
                  </a:lnTo>
                  <a:lnTo>
                    <a:pt x="449579" y="220218"/>
                  </a:lnTo>
                  <a:lnTo>
                    <a:pt x="445015" y="264611"/>
                  </a:lnTo>
                  <a:lnTo>
                    <a:pt x="431923" y="305954"/>
                  </a:lnTo>
                  <a:lnTo>
                    <a:pt x="411204" y="343362"/>
                  </a:lnTo>
                  <a:lnTo>
                    <a:pt x="383762" y="375951"/>
                  </a:lnTo>
                  <a:lnTo>
                    <a:pt x="350497" y="402837"/>
                  </a:lnTo>
                  <a:lnTo>
                    <a:pt x="312312" y="423136"/>
                  </a:lnTo>
                  <a:lnTo>
                    <a:pt x="270109" y="435963"/>
                  </a:lnTo>
                  <a:lnTo>
                    <a:pt x="224789" y="440436"/>
                  </a:lnTo>
                  <a:lnTo>
                    <a:pt x="179470" y="435963"/>
                  </a:lnTo>
                  <a:lnTo>
                    <a:pt x="137267" y="423136"/>
                  </a:lnTo>
                  <a:lnTo>
                    <a:pt x="99082" y="402837"/>
                  </a:lnTo>
                  <a:lnTo>
                    <a:pt x="65817" y="375951"/>
                  </a:lnTo>
                  <a:lnTo>
                    <a:pt x="38375" y="343362"/>
                  </a:lnTo>
                  <a:lnTo>
                    <a:pt x="17656" y="305954"/>
                  </a:lnTo>
                  <a:lnTo>
                    <a:pt x="4564" y="264611"/>
                  </a:lnTo>
                  <a:lnTo>
                    <a:pt x="0" y="220218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973828" y="470166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85035" y="3399790"/>
            <a:ext cx="336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FreeSerif"/>
                <a:cs typeface="FreeSerif"/>
              </a:rPr>
              <a:t>dy</a:t>
            </a:r>
            <a:endParaRPr sz="2400">
              <a:latin typeface="FreeSerif"/>
              <a:cs typeface="Free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64589" y="3851275"/>
            <a:ext cx="342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latin typeface="FreeSerif"/>
                <a:cs typeface="FreeSerif"/>
              </a:rPr>
              <a:t>dx</a:t>
            </a:r>
            <a:endParaRPr sz="2400">
              <a:latin typeface="FreeSerif"/>
              <a:cs typeface="FreeSerif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15086" y="3597909"/>
            <a:ext cx="1457960" cy="452120"/>
            <a:chOff x="815086" y="3597909"/>
            <a:chExt cx="1457960" cy="452120"/>
          </a:xfrm>
        </p:grpSpPr>
        <p:sp>
          <p:nvSpPr>
            <p:cNvPr id="29" name="object 29"/>
            <p:cNvSpPr/>
            <p:nvPr/>
          </p:nvSpPr>
          <p:spPr>
            <a:xfrm>
              <a:off x="1527809" y="3867149"/>
              <a:ext cx="726440" cy="0"/>
            </a:xfrm>
            <a:custGeom>
              <a:avLst/>
              <a:gdLst/>
              <a:ahLst/>
              <a:cxnLst/>
              <a:rect l="l" t="t" r="r" b="b"/>
              <a:pathLst>
                <a:path w="726439">
                  <a:moveTo>
                    <a:pt x="0" y="0"/>
                  </a:moveTo>
                  <a:lnTo>
                    <a:pt x="725932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21436" y="3604259"/>
              <a:ext cx="451484" cy="439420"/>
            </a:xfrm>
            <a:custGeom>
              <a:avLst/>
              <a:gdLst/>
              <a:ahLst/>
              <a:cxnLst/>
              <a:rect l="l" t="t" r="r" b="b"/>
              <a:pathLst>
                <a:path w="451484" h="439420">
                  <a:moveTo>
                    <a:pt x="0" y="219456"/>
                  </a:moveTo>
                  <a:lnTo>
                    <a:pt x="4582" y="175240"/>
                  </a:lnTo>
                  <a:lnTo>
                    <a:pt x="17724" y="134052"/>
                  </a:lnTo>
                  <a:lnTo>
                    <a:pt x="38519" y="96775"/>
                  </a:lnTo>
                  <a:lnTo>
                    <a:pt x="66060" y="64293"/>
                  </a:lnTo>
                  <a:lnTo>
                    <a:pt x="99441" y="37491"/>
                  </a:lnTo>
                  <a:lnTo>
                    <a:pt x="137754" y="17252"/>
                  </a:lnTo>
                  <a:lnTo>
                    <a:pt x="180093" y="4460"/>
                  </a:lnTo>
                  <a:lnTo>
                    <a:pt x="225551" y="0"/>
                  </a:lnTo>
                  <a:lnTo>
                    <a:pt x="271010" y="4460"/>
                  </a:lnTo>
                  <a:lnTo>
                    <a:pt x="313349" y="17252"/>
                  </a:lnTo>
                  <a:lnTo>
                    <a:pt x="351662" y="37491"/>
                  </a:lnTo>
                  <a:lnTo>
                    <a:pt x="385043" y="64293"/>
                  </a:lnTo>
                  <a:lnTo>
                    <a:pt x="412584" y="96775"/>
                  </a:lnTo>
                  <a:lnTo>
                    <a:pt x="433379" y="134052"/>
                  </a:lnTo>
                  <a:lnTo>
                    <a:pt x="446521" y="175240"/>
                  </a:lnTo>
                  <a:lnTo>
                    <a:pt x="451103" y="219456"/>
                  </a:lnTo>
                  <a:lnTo>
                    <a:pt x="446521" y="263671"/>
                  </a:lnTo>
                  <a:lnTo>
                    <a:pt x="433379" y="304859"/>
                  </a:lnTo>
                  <a:lnTo>
                    <a:pt x="412584" y="342136"/>
                  </a:lnTo>
                  <a:lnTo>
                    <a:pt x="385043" y="374618"/>
                  </a:lnTo>
                  <a:lnTo>
                    <a:pt x="351662" y="401420"/>
                  </a:lnTo>
                  <a:lnTo>
                    <a:pt x="313349" y="421659"/>
                  </a:lnTo>
                  <a:lnTo>
                    <a:pt x="271010" y="434451"/>
                  </a:lnTo>
                  <a:lnTo>
                    <a:pt x="225551" y="438912"/>
                  </a:lnTo>
                  <a:lnTo>
                    <a:pt x="180093" y="434451"/>
                  </a:lnTo>
                  <a:lnTo>
                    <a:pt x="137754" y="421659"/>
                  </a:lnTo>
                  <a:lnTo>
                    <a:pt x="99441" y="401420"/>
                  </a:lnTo>
                  <a:lnTo>
                    <a:pt x="66060" y="374618"/>
                  </a:lnTo>
                  <a:lnTo>
                    <a:pt x="38519" y="342136"/>
                  </a:lnTo>
                  <a:lnTo>
                    <a:pt x="17724" y="304859"/>
                  </a:lnTo>
                  <a:lnTo>
                    <a:pt x="4582" y="263671"/>
                  </a:lnTo>
                  <a:lnTo>
                    <a:pt x="0" y="219456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546985" y="3601973"/>
            <a:ext cx="776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6720" algn="l"/>
              </a:tabLst>
            </a:pPr>
            <a:r>
              <a:rPr sz="2400" b="1" spc="170" dirty="0">
                <a:latin typeface="FreeSerif"/>
                <a:cs typeface="FreeSerif"/>
              </a:rPr>
              <a:t>=	</a:t>
            </a:r>
            <a:r>
              <a:rPr sz="2400" spc="-5" dirty="0">
                <a:latin typeface="FreeSerif"/>
                <a:cs typeface="FreeSerif"/>
              </a:rPr>
              <a:t>-</a:t>
            </a:r>
            <a:r>
              <a:rPr sz="2400" spc="-160" dirty="0">
                <a:latin typeface="FreeSerif"/>
                <a:cs typeface="FreeSerif"/>
              </a:rPr>
              <a:t> </a:t>
            </a:r>
            <a:r>
              <a:rPr sz="2400" spc="125" dirty="0">
                <a:latin typeface="FreeSerif"/>
                <a:cs typeface="FreeSerif"/>
              </a:rPr>
              <a:t>8</a:t>
            </a:r>
            <a:endParaRPr sz="2400">
              <a:latin typeface="FreeSerif"/>
              <a:cs typeface="Free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76071" y="365950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19250" y="4521454"/>
            <a:ext cx="336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FreeSerif"/>
                <a:cs typeface="FreeSerif"/>
              </a:rPr>
              <a:t>dy</a:t>
            </a:r>
            <a:endParaRPr sz="2400">
              <a:latin typeface="FreeSerif"/>
              <a:cs typeface="Free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98422" y="4972939"/>
            <a:ext cx="342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latin typeface="FreeSerif"/>
                <a:cs typeface="FreeSerif"/>
              </a:rPr>
              <a:t>dx</a:t>
            </a:r>
            <a:endParaRPr sz="2400">
              <a:latin typeface="FreeSerif"/>
              <a:cs typeface="FreeSerif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16610" y="4718050"/>
            <a:ext cx="1389380" cy="452120"/>
            <a:chOff x="816610" y="4718050"/>
            <a:chExt cx="1389380" cy="452120"/>
          </a:xfrm>
        </p:grpSpPr>
        <p:sp>
          <p:nvSpPr>
            <p:cNvPr id="36" name="object 36"/>
            <p:cNvSpPr/>
            <p:nvPr/>
          </p:nvSpPr>
          <p:spPr>
            <a:xfrm>
              <a:off x="1460754" y="4988813"/>
              <a:ext cx="726440" cy="0"/>
            </a:xfrm>
            <a:custGeom>
              <a:avLst/>
              <a:gdLst/>
              <a:ahLst/>
              <a:cxnLst/>
              <a:rect l="l" t="t" r="r" b="b"/>
              <a:pathLst>
                <a:path w="726439">
                  <a:moveTo>
                    <a:pt x="0" y="0"/>
                  </a:moveTo>
                  <a:lnTo>
                    <a:pt x="725932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22960" y="4724400"/>
              <a:ext cx="451484" cy="439420"/>
            </a:xfrm>
            <a:custGeom>
              <a:avLst/>
              <a:gdLst/>
              <a:ahLst/>
              <a:cxnLst/>
              <a:rect l="l" t="t" r="r" b="b"/>
              <a:pathLst>
                <a:path w="451484" h="439420">
                  <a:moveTo>
                    <a:pt x="0" y="219456"/>
                  </a:moveTo>
                  <a:lnTo>
                    <a:pt x="4582" y="175240"/>
                  </a:lnTo>
                  <a:lnTo>
                    <a:pt x="17724" y="134052"/>
                  </a:lnTo>
                  <a:lnTo>
                    <a:pt x="38519" y="96775"/>
                  </a:lnTo>
                  <a:lnTo>
                    <a:pt x="66060" y="64293"/>
                  </a:lnTo>
                  <a:lnTo>
                    <a:pt x="99441" y="37491"/>
                  </a:lnTo>
                  <a:lnTo>
                    <a:pt x="137754" y="17252"/>
                  </a:lnTo>
                  <a:lnTo>
                    <a:pt x="180093" y="4460"/>
                  </a:lnTo>
                  <a:lnTo>
                    <a:pt x="225552" y="0"/>
                  </a:lnTo>
                  <a:lnTo>
                    <a:pt x="271010" y="4460"/>
                  </a:lnTo>
                  <a:lnTo>
                    <a:pt x="313349" y="17252"/>
                  </a:lnTo>
                  <a:lnTo>
                    <a:pt x="351662" y="37491"/>
                  </a:lnTo>
                  <a:lnTo>
                    <a:pt x="385043" y="64293"/>
                  </a:lnTo>
                  <a:lnTo>
                    <a:pt x="412584" y="96775"/>
                  </a:lnTo>
                  <a:lnTo>
                    <a:pt x="433379" y="134052"/>
                  </a:lnTo>
                  <a:lnTo>
                    <a:pt x="446521" y="175240"/>
                  </a:lnTo>
                  <a:lnTo>
                    <a:pt x="451103" y="219456"/>
                  </a:lnTo>
                  <a:lnTo>
                    <a:pt x="446521" y="263671"/>
                  </a:lnTo>
                  <a:lnTo>
                    <a:pt x="433379" y="304859"/>
                  </a:lnTo>
                  <a:lnTo>
                    <a:pt x="412584" y="342136"/>
                  </a:lnTo>
                  <a:lnTo>
                    <a:pt x="385043" y="374618"/>
                  </a:lnTo>
                  <a:lnTo>
                    <a:pt x="351662" y="401420"/>
                  </a:lnTo>
                  <a:lnTo>
                    <a:pt x="313349" y="421659"/>
                  </a:lnTo>
                  <a:lnTo>
                    <a:pt x="271010" y="434451"/>
                  </a:lnTo>
                  <a:lnTo>
                    <a:pt x="225552" y="438912"/>
                  </a:lnTo>
                  <a:lnTo>
                    <a:pt x="180093" y="434451"/>
                  </a:lnTo>
                  <a:lnTo>
                    <a:pt x="137754" y="421659"/>
                  </a:lnTo>
                  <a:lnTo>
                    <a:pt x="99441" y="401420"/>
                  </a:lnTo>
                  <a:lnTo>
                    <a:pt x="66060" y="374618"/>
                  </a:lnTo>
                  <a:lnTo>
                    <a:pt x="38519" y="342136"/>
                  </a:lnTo>
                  <a:lnTo>
                    <a:pt x="17724" y="304859"/>
                  </a:lnTo>
                  <a:lnTo>
                    <a:pt x="4582" y="263671"/>
                  </a:lnTo>
                  <a:lnTo>
                    <a:pt x="0" y="219456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481198" y="4723638"/>
            <a:ext cx="903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6720" algn="l"/>
              </a:tabLst>
            </a:pPr>
            <a:r>
              <a:rPr sz="2400" b="1" spc="170" dirty="0">
                <a:latin typeface="FreeSerif"/>
                <a:cs typeface="FreeSerif"/>
              </a:rPr>
              <a:t>=	</a:t>
            </a:r>
            <a:r>
              <a:rPr sz="2400" spc="434" dirty="0">
                <a:latin typeface="FreeSerif"/>
                <a:cs typeface="FreeSerif"/>
              </a:rPr>
              <a:t>+</a:t>
            </a:r>
            <a:r>
              <a:rPr sz="2400" spc="-155" dirty="0">
                <a:latin typeface="FreeSerif"/>
                <a:cs typeface="FreeSerif"/>
              </a:rPr>
              <a:t> </a:t>
            </a:r>
            <a:r>
              <a:rPr sz="2400" spc="125" dirty="0">
                <a:latin typeface="FreeSerif"/>
                <a:cs typeface="FreeSerif"/>
              </a:rPr>
              <a:t>8</a:t>
            </a:r>
            <a:endParaRPr sz="2400">
              <a:latin typeface="FreeSerif"/>
              <a:cs typeface="Free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77595" y="47796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314688" y="4262628"/>
            <a:ext cx="2133600" cy="11231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46431"/>
            <a:ext cx="39935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30" dirty="0">
                <a:latin typeface="Trebuchet MS"/>
                <a:cs typeface="Trebuchet MS"/>
              </a:rPr>
              <a:t>Second </a:t>
            </a:r>
            <a:r>
              <a:rPr sz="3200" spc="-135" dirty="0">
                <a:latin typeface="Trebuchet MS"/>
                <a:cs typeface="Trebuchet MS"/>
              </a:rPr>
              <a:t>Order</a:t>
            </a:r>
            <a:r>
              <a:rPr sz="3200" spc="-390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Derivative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3494" y="1462887"/>
            <a:ext cx="751840" cy="1120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" marR="5080" indent="-149860">
              <a:lnSpc>
                <a:spcPct val="112200"/>
              </a:lnSpc>
              <a:spcBef>
                <a:spcPts val="95"/>
              </a:spcBef>
              <a:tabLst>
                <a:tab pos="738505" algn="l"/>
              </a:tabLst>
            </a:pPr>
            <a:r>
              <a:rPr sz="3200" u="heavy" spc="-95" dirty="0">
                <a:uFill>
                  <a:solidFill>
                    <a:srgbClr val="000000"/>
                  </a:solidFill>
                </a:uFill>
                <a:latin typeface="FreeSerif"/>
                <a:cs typeface="FreeSerif"/>
              </a:rPr>
              <a:t> </a:t>
            </a:r>
            <a:r>
              <a:rPr sz="3200" u="heavy" spc="-170" dirty="0">
                <a:uFill>
                  <a:solidFill>
                    <a:srgbClr val="000000"/>
                  </a:solidFill>
                </a:uFill>
                <a:latin typeface="FreeSerif"/>
                <a:cs typeface="FreeSerif"/>
              </a:rPr>
              <a:t> </a:t>
            </a:r>
            <a:r>
              <a:rPr sz="3200" u="heavy" spc="110" dirty="0">
                <a:uFill>
                  <a:solidFill>
                    <a:srgbClr val="000000"/>
                  </a:solidFill>
                </a:uFill>
                <a:latin typeface="FreeSerif"/>
                <a:cs typeface="FreeSerif"/>
              </a:rPr>
              <a:t>dy 	</a:t>
            </a:r>
            <a:r>
              <a:rPr sz="3200" dirty="0">
                <a:latin typeface="FreeSerif"/>
                <a:cs typeface="FreeSerif"/>
              </a:rPr>
              <a:t> </a:t>
            </a:r>
            <a:r>
              <a:rPr sz="3200" spc="85" dirty="0">
                <a:latin typeface="FreeSerif"/>
                <a:cs typeface="FreeSerif"/>
              </a:rPr>
              <a:t>dx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6805" y="2788157"/>
            <a:ext cx="2506345" cy="0"/>
          </a:xfrm>
          <a:custGeom>
            <a:avLst/>
            <a:gdLst/>
            <a:ahLst/>
            <a:cxnLst/>
            <a:rect l="l" t="t" r="r" b="b"/>
            <a:pathLst>
              <a:path w="2506345">
                <a:moveTo>
                  <a:pt x="0" y="0"/>
                </a:moveTo>
                <a:lnTo>
                  <a:pt x="250634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2970" y="2678379"/>
            <a:ext cx="108077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225" dirty="0">
                <a:latin typeface="FreeSerif"/>
                <a:cs typeface="FreeSerif"/>
              </a:rPr>
              <a:t>dx</a:t>
            </a:r>
            <a:endParaRPr sz="8000">
              <a:latin typeface="FreeSerif"/>
              <a:cs typeface="Free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37453" y="2788157"/>
            <a:ext cx="2506345" cy="0"/>
          </a:xfrm>
          <a:custGeom>
            <a:avLst/>
            <a:gdLst/>
            <a:ahLst/>
            <a:cxnLst/>
            <a:rect l="l" t="t" r="r" b="b"/>
            <a:pathLst>
              <a:path w="2506345">
                <a:moveTo>
                  <a:pt x="0" y="0"/>
                </a:moveTo>
                <a:lnTo>
                  <a:pt x="250634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14473" y="1077544"/>
            <a:ext cx="5202555" cy="2915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88645" algn="r">
              <a:lnSpc>
                <a:spcPts val="3435"/>
              </a:lnSpc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2</a:t>
            </a:r>
            <a:endParaRPr sz="4000">
              <a:latin typeface="Carlito"/>
              <a:cs typeface="Carlito"/>
            </a:endParaRPr>
          </a:p>
          <a:p>
            <a:pPr marL="38100">
              <a:lnSpc>
                <a:spcPts val="8235"/>
              </a:lnSpc>
              <a:tabLst>
                <a:tab pos="1919605" algn="l"/>
                <a:tab pos="3850004" algn="l"/>
              </a:tabLst>
            </a:pPr>
            <a:r>
              <a:rPr sz="8000" spc="555" dirty="0">
                <a:latin typeface="FreeSerif"/>
                <a:cs typeface="FreeSerif"/>
              </a:rPr>
              <a:t>d(	</a:t>
            </a:r>
            <a:r>
              <a:rPr sz="8000" spc="655" dirty="0">
                <a:latin typeface="FreeSerif"/>
                <a:cs typeface="FreeSerif"/>
              </a:rPr>
              <a:t>)	</a:t>
            </a:r>
            <a:r>
              <a:rPr sz="8000" spc="445" dirty="0">
                <a:latin typeface="FreeSerif"/>
                <a:cs typeface="FreeSerif"/>
              </a:rPr>
              <a:t>d</a:t>
            </a:r>
            <a:r>
              <a:rPr sz="8000" spc="-330" dirty="0">
                <a:latin typeface="FreeSerif"/>
                <a:cs typeface="FreeSerif"/>
              </a:rPr>
              <a:t> </a:t>
            </a:r>
            <a:r>
              <a:rPr sz="8000" spc="265" dirty="0">
                <a:latin typeface="FreeSerif"/>
                <a:cs typeface="FreeSerif"/>
              </a:rPr>
              <a:t>y</a:t>
            </a:r>
            <a:endParaRPr sz="8000">
              <a:latin typeface="FreeSerif"/>
              <a:cs typeface="FreeSerif"/>
            </a:endParaRPr>
          </a:p>
          <a:p>
            <a:pPr marL="2687320" algn="ctr">
              <a:lnSpc>
                <a:spcPct val="100000"/>
              </a:lnSpc>
              <a:spcBef>
                <a:spcPts val="1485"/>
              </a:spcBef>
              <a:tabLst>
                <a:tab pos="3769360" algn="l"/>
              </a:tabLst>
            </a:pPr>
            <a:r>
              <a:rPr sz="12000" baseline="38194" dirty="0">
                <a:latin typeface="Carlito"/>
                <a:cs typeface="Carlito"/>
              </a:rPr>
              <a:t>=	</a:t>
            </a:r>
            <a:r>
              <a:rPr sz="8000" spc="135" dirty="0">
                <a:latin typeface="FreeSerif"/>
                <a:cs typeface="FreeSerif"/>
              </a:rPr>
              <a:t>dx</a:t>
            </a:r>
            <a:r>
              <a:rPr sz="6000" spc="202" baseline="60416" dirty="0">
                <a:latin typeface="Carlito"/>
                <a:cs typeface="Carlito"/>
              </a:rPr>
              <a:t>2</a:t>
            </a:r>
            <a:endParaRPr sz="6000" baseline="60416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39935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30" dirty="0">
                <a:latin typeface="Trebuchet MS"/>
                <a:cs typeface="Trebuchet MS"/>
              </a:rPr>
              <a:t>Second </a:t>
            </a:r>
            <a:r>
              <a:rPr sz="3200" spc="-135" dirty="0">
                <a:latin typeface="Trebuchet MS"/>
                <a:cs typeface="Trebuchet MS"/>
              </a:rPr>
              <a:t>Order</a:t>
            </a:r>
            <a:r>
              <a:rPr sz="3200" spc="-390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Derivative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32" y="1605152"/>
            <a:ext cx="32461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6240" algn="l"/>
                <a:tab pos="876300" algn="l"/>
                <a:tab pos="2104390" algn="l"/>
              </a:tabLst>
            </a:pPr>
            <a:r>
              <a:rPr sz="3200" spc="105" dirty="0">
                <a:latin typeface="FreeSerif"/>
                <a:cs typeface="FreeSerif"/>
              </a:rPr>
              <a:t>y	</a:t>
            </a:r>
            <a:r>
              <a:rPr sz="3200" spc="585" dirty="0">
                <a:latin typeface="FreeSerif"/>
                <a:cs typeface="FreeSerif"/>
              </a:rPr>
              <a:t>=	</a:t>
            </a:r>
            <a:r>
              <a:rPr sz="3200" spc="75" dirty="0">
                <a:latin typeface="FreeSerif"/>
                <a:cs typeface="FreeSerif"/>
              </a:rPr>
              <a:t>f(x)</a:t>
            </a:r>
            <a:r>
              <a:rPr sz="3200" spc="-110" dirty="0">
                <a:latin typeface="FreeSerif"/>
                <a:cs typeface="FreeSerif"/>
              </a:rPr>
              <a:t> </a:t>
            </a:r>
            <a:r>
              <a:rPr sz="3200" spc="585" dirty="0">
                <a:latin typeface="FreeSerif"/>
                <a:cs typeface="FreeSerif"/>
              </a:rPr>
              <a:t>=	</a:t>
            </a:r>
            <a:r>
              <a:rPr sz="3200" spc="5" dirty="0">
                <a:latin typeface="FreeSerif"/>
                <a:cs typeface="FreeSerif"/>
              </a:rPr>
              <a:t>x </a:t>
            </a:r>
            <a:r>
              <a:rPr sz="3200" spc="585" dirty="0">
                <a:latin typeface="FreeSerif"/>
                <a:cs typeface="FreeSerif"/>
              </a:rPr>
              <a:t>+</a:t>
            </a:r>
            <a:r>
              <a:rPr sz="3200" spc="-295" dirty="0">
                <a:latin typeface="FreeSerif"/>
                <a:cs typeface="FreeSerif"/>
              </a:rPr>
              <a:t> </a:t>
            </a:r>
            <a:r>
              <a:rPr sz="3200" spc="170" dirty="0">
                <a:latin typeface="FreeSerif"/>
                <a:cs typeface="FreeSerif"/>
              </a:rPr>
              <a:t>10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1117" y="1490929"/>
            <a:ext cx="167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10" dirty="0">
                <a:latin typeface="FreeSerif"/>
                <a:cs typeface="FreeSerif"/>
              </a:rPr>
              <a:t>2</a:t>
            </a:r>
            <a:endParaRPr sz="2000">
              <a:latin typeface="FreeSerif"/>
              <a:cs typeface="Free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3294" y="1291912"/>
            <a:ext cx="75184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marR="5080" indent="-151130">
              <a:lnSpc>
                <a:spcPct val="112200"/>
              </a:lnSpc>
              <a:spcBef>
                <a:spcPts val="100"/>
              </a:spcBef>
              <a:tabLst>
                <a:tab pos="738505" algn="l"/>
              </a:tabLst>
            </a:pPr>
            <a:r>
              <a:rPr sz="3200" u="heavy" spc="-95" dirty="0">
                <a:uFill>
                  <a:solidFill>
                    <a:srgbClr val="000000"/>
                  </a:solidFill>
                </a:uFill>
                <a:latin typeface="FreeSerif"/>
                <a:cs typeface="FreeSerif"/>
              </a:rPr>
              <a:t> </a:t>
            </a:r>
            <a:r>
              <a:rPr sz="3200" u="heavy" spc="-160" dirty="0">
                <a:uFill>
                  <a:solidFill>
                    <a:srgbClr val="000000"/>
                  </a:solidFill>
                </a:uFill>
                <a:latin typeface="FreeSerif"/>
                <a:cs typeface="FreeSerif"/>
              </a:rPr>
              <a:t> </a:t>
            </a:r>
            <a:r>
              <a:rPr sz="3200" u="heavy" spc="110" dirty="0">
                <a:uFill>
                  <a:solidFill>
                    <a:srgbClr val="000000"/>
                  </a:solidFill>
                </a:uFill>
                <a:latin typeface="FreeSerif"/>
                <a:cs typeface="FreeSerif"/>
              </a:rPr>
              <a:t>dy 	</a:t>
            </a:r>
            <a:r>
              <a:rPr sz="3200" dirty="0">
                <a:latin typeface="FreeSerif"/>
                <a:cs typeface="FreeSerif"/>
              </a:rPr>
              <a:t> </a:t>
            </a:r>
            <a:r>
              <a:rPr sz="3200" spc="85" dirty="0">
                <a:latin typeface="FreeSerif"/>
                <a:cs typeface="FreeSerif"/>
              </a:rPr>
              <a:t>dx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1938" y="1580769"/>
            <a:ext cx="871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6245" algn="l"/>
              </a:tabLst>
            </a:pPr>
            <a:r>
              <a:rPr sz="4200" spc="-7" baseline="-1984" dirty="0">
                <a:latin typeface="Comic Sans MS"/>
                <a:cs typeface="Comic Sans MS"/>
              </a:rPr>
              <a:t>=	</a:t>
            </a:r>
            <a:r>
              <a:rPr sz="3200" spc="90" dirty="0">
                <a:latin typeface="FreeSerif"/>
                <a:cs typeface="FreeSerif"/>
              </a:rPr>
              <a:t>2x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8118" y="1486357"/>
            <a:ext cx="6750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6245" algn="l"/>
              </a:tabLst>
            </a:pPr>
            <a:r>
              <a:rPr sz="4200" spc="-7" baseline="-1984" dirty="0">
                <a:latin typeface="Comic Sans MS"/>
                <a:cs typeface="Comic Sans MS"/>
              </a:rPr>
              <a:t>=	</a:t>
            </a:r>
            <a:r>
              <a:rPr sz="3200" spc="175" dirty="0">
                <a:latin typeface="FreeSerif"/>
                <a:cs typeface="FreeSerif"/>
              </a:rPr>
              <a:t>2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74073" y="1098295"/>
            <a:ext cx="791845" cy="1287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0209">
              <a:lnSpc>
                <a:spcPts val="1825"/>
              </a:lnSpc>
              <a:spcBef>
                <a:spcPts val="105"/>
              </a:spcBef>
            </a:pPr>
            <a:r>
              <a:rPr sz="2000" spc="105" dirty="0">
                <a:latin typeface="FreeSerif"/>
                <a:cs typeface="FreeSerif"/>
              </a:rPr>
              <a:t>2</a:t>
            </a:r>
            <a:endParaRPr sz="2000">
              <a:latin typeface="FreeSerif"/>
              <a:cs typeface="FreeSerif"/>
            </a:endParaRPr>
          </a:p>
          <a:p>
            <a:pPr marL="38100">
              <a:lnSpc>
                <a:spcPts val="3265"/>
              </a:lnSpc>
            </a:pPr>
            <a:r>
              <a:rPr sz="3200" u="heavy" spc="-95" dirty="0">
                <a:uFill>
                  <a:solidFill>
                    <a:srgbClr val="000000"/>
                  </a:solidFill>
                </a:uFill>
                <a:latin typeface="FreeSerif"/>
                <a:cs typeface="FreeSerif"/>
              </a:rPr>
              <a:t> </a:t>
            </a:r>
            <a:r>
              <a:rPr sz="3200" u="heavy" spc="-155" dirty="0">
                <a:uFill>
                  <a:solidFill>
                    <a:srgbClr val="000000"/>
                  </a:solidFill>
                </a:uFill>
                <a:latin typeface="FreeSerif"/>
                <a:cs typeface="FreeSerif"/>
              </a:rPr>
              <a:t> </a:t>
            </a:r>
            <a:r>
              <a:rPr sz="3200" u="heavy" spc="180" dirty="0">
                <a:uFill>
                  <a:solidFill>
                    <a:srgbClr val="000000"/>
                  </a:solidFill>
                </a:uFill>
                <a:latin typeface="FreeSerif"/>
                <a:cs typeface="FreeSerif"/>
              </a:rPr>
              <a:t>d</a:t>
            </a:r>
            <a:r>
              <a:rPr sz="3200" u="heavy" spc="-204" dirty="0">
                <a:uFill>
                  <a:solidFill>
                    <a:srgbClr val="000000"/>
                  </a:solidFill>
                </a:uFill>
                <a:latin typeface="FreeSerif"/>
                <a:cs typeface="FreeSerif"/>
              </a:rPr>
              <a:t> </a:t>
            </a:r>
            <a:r>
              <a:rPr sz="3200" u="heavy" spc="105" dirty="0">
                <a:uFill>
                  <a:solidFill>
                    <a:srgbClr val="000000"/>
                  </a:solidFill>
                </a:uFill>
                <a:latin typeface="FreeSerif"/>
                <a:cs typeface="FreeSerif"/>
              </a:rPr>
              <a:t>y</a:t>
            </a:r>
            <a:endParaRPr sz="3200">
              <a:latin typeface="FreeSerif"/>
              <a:cs typeface="FreeSerif"/>
            </a:endParaRPr>
          </a:p>
          <a:p>
            <a:pPr marL="188595">
              <a:lnSpc>
                <a:spcPct val="100000"/>
              </a:lnSpc>
              <a:spcBef>
                <a:spcPts val="1000"/>
              </a:spcBef>
            </a:pPr>
            <a:r>
              <a:rPr sz="3200" spc="100" dirty="0">
                <a:latin typeface="FreeSerif"/>
                <a:cs typeface="FreeSerif"/>
              </a:rPr>
              <a:t>dx</a:t>
            </a:r>
            <a:r>
              <a:rPr sz="3000" spc="150" baseline="50000" dirty="0">
                <a:latin typeface="FreeSerif"/>
                <a:cs typeface="FreeSerif"/>
              </a:rPr>
              <a:t>2</a:t>
            </a:r>
            <a:endParaRPr sz="3000" baseline="50000">
              <a:latin typeface="FreeSerif"/>
              <a:cs typeface="Free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62044" y="1626107"/>
            <a:ext cx="4300855" cy="2352040"/>
            <a:chOff x="4162044" y="1626107"/>
            <a:chExt cx="4300855" cy="2352040"/>
          </a:xfrm>
        </p:grpSpPr>
        <p:sp>
          <p:nvSpPr>
            <p:cNvPr id="10" name="object 10"/>
            <p:cNvSpPr/>
            <p:nvPr/>
          </p:nvSpPr>
          <p:spPr>
            <a:xfrm>
              <a:off x="4168140" y="1632203"/>
              <a:ext cx="777240" cy="466725"/>
            </a:xfrm>
            <a:custGeom>
              <a:avLst/>
              <a:gdLst/>
              <a:ahLst/>
              <a:cxnLst/>
              <a:rect l="l" t="t" r="r" b="b"/>
              <a:pathLst>
                <a:path w="777239" h="466725">
                  <a:moveTo>
                    <a:pt x="544068" y="0"/>
                  </a:moveTo>
                  <a:lnTo>
                    <a:pt x="544068" y="116586"/>
                  </a:lnTo>
                  <a:lnTo>
                    <a:pt x="0" y="116586"/>
                  </a:lnTo>
                  <a:lnTo>
                    <a:pt x="0" y="349758"/>
                  </a:lnTo>
                  <a:lnTo>
                    <a:pt x="544068" y="349758"/>
                  </a:lnTo>
                  <a:lnTo>
                    <a:pt x="544068" y="466344"/>
                  </a:lnTo>
                  <a:lnTo>
                    <a:pt x="777239" y="233172"/>
                  </a:lnTo>
                  <a:lnTo>
                    <a:pt x="54406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68140" y="1632203"/>
              <a:ext cx="777240" cy="466725"/>
            </a:xfrm>
            <a:custGeom>
              <a:avLst/>
              <a:gdLst/>
              <a:ahLst/>
              <a:cxnLst/>
              <a:rect l="l" t="t" r="r" b="b"/>
              <a:pathLst>
                <a:path w="777239" h="466725">
                  <a:moveTo>
                    <a:pt x="0" y="116586"/>
                  </a:moveTo>
                  <a:lnTo>
                    <a:pt x="544068" y="116586"/>
                  </a:lnTo>
                  <a:lnTo>
                    <a:pt x="544068" y="0"/>
                  </a:lnTo>
                  <a:lnTo>
                    <a:pt x="777239" y="233172"/>
                  </a:lnTo>
                  <a:lnTo>
                    <a:pt x="544068" y="466344"/>
                  </a:lnTo>
                  <a:lnTo>
                    <a:pt x="544068" y="349758"/>
                  </a:lnTo>
                  <a:lnTo>
                    <a:pt x="0" y="349758"/>
                  </a:lnTo>
                  <a:lnTo>
                    <a:pt x="0" y="11658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77911" y="1632203"/>
              <a:ext cx="779145" cy="466725"/>
            </a:xfrm>
            <a:custGeom>
              <a:avLst/>
              <a:gdLst/>
              <a:ahLst/>
              <a:cxnLst/>
              <a:rect l="l" t="t" r="r" b="b"/>
              <a:pathLst>
                <a:path w="779145" h="466725">
                  <a:moveTo>
                    <a:pt x="545592" y="0"/>
                  </a:moveTo>
                  <a:lnTo>
                    <a:pt x="545592" y="116586"/>
                  </a:lnTo>
                  <a:lnTo>
                    <a:pt x="0" y="116586"/>
                  </a:lnTo>
                  <a:lnTo>
                    <a:pt x="0" y="349758"/>
                  </a:lnTo>
                  <a:lnTo>
                    <a:pt x="545592" y="349758"/>
                  </a:lnTo>
                  <a:lnTo>
                    <a:pt x="545592" y="466344"/>
                  </a:lnTo>
                  <a:lnTo>
                    <a:pt x="778764" y="233172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77911" y="1632203"/>
              <a:ext cx="779145" cy="466725"/>
            </a:xfrm>
            <a:custGeom>
              <a:avLst/>
              <a:gdLst/>
              <a:ahLst/>
              <a:cxnLst/>
              <a:rect l="l" t="t" r="r" b="b"/>
              <a:pathLst>
                <a:path w="779145" h="466725">
                  <a:moveTo>
                    <a:pt x="0" y="116586"/>
                  </a:moveTo>
                  <a:lnTo>
                    <a:pt x="545592" y="116586"/>
                  </a:lnTo>
                  <a:lnTo>
                    <a:pt x="545592" y="0"/>
                  </a:lnTo>
                  <a:lnTo>
                    <a:pt x="778764" y="233172"/>
                  </a:lnTo>
                  <a:lnTo>
                    <a:pt x="545592" y="466344"/>
                  </a:lnTo>
                  <a:lnTo>
                    <a:pt x="545592" y="349758"/>
                  </a:lnTo>
                  <a:lnTo>
                    <a:pt x="0" y="349758"/>
                  </a:lnTo>
                  <a:lnTo>
                    <a:pt x="0" y="11658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68140" y="3503675"/>
              <a:ext cx="777240" cy="467995"/>
            </a:xfrm>
            <a:custGeom>
              <a:avLst/>
              <a:gdLst/>
              <a:ahLst/>
              <a:cxnLst/>
              <a:rect l="l" t="t" r="r" b="b"/>
              <a:pathLst>
                <a:path w="777239" h="467995">
                  <a:moveTo>
                    <a:pt x="543306" y="0"/>
                  </a:moveTo>
                  <a:lnTo>
                    <a:pt x="543306" y="116967"/>
                  </a:lnTo>
                  <a:lnTo>
                    <a:pt x="0" y="116967"/>
                  </a:lnTo>
                  <a:lnTo>
                    <a:pt x="0" y="350900"/>
                  </a:lnTo>
                  <a:lnTo>
                    <a:pt x="543306" y="350900"/>
                  </a:lnTo>
                  <a:lnTo>
                    <a:pt x="543306" y="467868"/>
                  </a:lnTo>
                  <a:lnTo>
                    <a:pt x="777239" y="233934"/>
                  </a:lnTo>
                  <a:lnTo>
                    <a:pt x="54330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68140" y="3503675"/>
              <a:ext cx="777240" cy="467995"/>
            </a:xfrm>
            <a:custGeom>
              <a:avLst/>
              <a:gdLst/>
              <a:ahLst/>
              <a:cxnLst/>
              <a:rect l="l" t="t" r="r" b="b"/>
              <a:pathLst>
                <a:path w="777239" h="467995">
                  <a:moveTo>
                    <a:pt x="0" y="116967"/>
                  </a:moveTo>
                  <a:lnTo>
                    <a:pt x="543306" y="116967"/>
                  </a:lnTo>
                  <a:lnTo>
                    <a:pt x="543306" y="0"/>
                  </a:lnTo>
                  <a:lnTo>
                    <a:pt x="777239" y="233934"/>
                  </a:lnTo>
                  <a:lnTo>
                    <a:pt x="543306" y="467868"/>
                  </a:lnTo>
                  <a:lnTo>
                    <a:pt x="543306" y="350900"/>
                  </a:lnTo>
                  <a:lnTo>
                    <a:pt x="0" y="350900"/>
                  </a:lnTo>
                  <a:lnTo>
                    <a:pt x="0" y="11696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77911" y="3503675"/>
              <a:ext cx="779145" cy="467995"/>
            </a:xfrm>
            <a:custGeom>
              <a:avLst/>
              <a:gdLst/>
              <a:ahLst/>
              <a:cxnLst/>
              <a:rect l="l" t="t" r="r" b="b"/>
              <a:pathLst>
                <a:path w="779145" h="467995">
                  <a:moveTo>
                    <a:pt x="544830" y="0"/>
                  </a:moveTo>
                  <a:lnTo>
                    <a:pt x="544830" y="116967"/>
                  </a:lnTo>
                  <a:lnTo>
                    <a:pt x="0" y="116967"/>
                  </a:lnTo>
                  <a:lnTo>
                    <a:pt x="0" y="350900"/>
                  </a:lnTo>
                  <a:lnTo>
                    <a:pt x="544830" y="350900"/>
                  </a:lnTo>
                  <a:lnTo>
                    <a:pt x="544830" y="467868"/>
                  </a:lnTo>
                  <a:lnTo>
                    <a:pt x="778764" y="233934"/>
                  </a:lnTo>
                  <a:lnTo>
                    <a:pt x="54483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77911" y="3503675"/>
              <a:ext cx="779145" cy="467995"/>
            </a:xfrm>
            <a:custGeom>
              <a:avLst/>
              <a:gdLst/>
              <a:ahLst/>
              <a:cxnLst/>
              <a:rect l="l" t="t" r="r" b="b"/>
              <a:pathLst>
                <a:path w="779145" h="467995">
                  <a:moveTo>
                    <a:pt x="0" y="116967"/>
                  </a:moveTo>
                  <a:lnTo>
                    <a:pt x="544830" y="116967"/>
                  </a:lnTo>
                  <a:lnTo>
                    <a:pt x="544830" y="0"/>
                  </a:lnTo>
                  <a:lnTo>
                    <a:pt x="778764" y="233934"/>
                  </a:lnTo>
                  <a:lnTo>
                    <a:pt x="544830" y="467868"/>
                  </a:lnTo>
                  <a:lnTo>
                    <a:pt x="544830" y="350900"/>
                  </a:lnTo>
                  <a:lnTo>
                    <a:pt x="0" y="350900"/>
                  </a:lnTo>
                  <a:lnTo>
                    <a:pt x="0" y="116967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92632" y="3476955"/>
            <a:ext cx="32918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6240" algn="l"/>
                <a:tab pos="876300" algn="l"/>
              </a:tabLst>
            </a:pPr>
            <a:r>
              <a:rPr sz="3200" spc="105" dirty="0">
                <a:latin typeface="FreeSerif"/>
                <a:cs typeface="FreeSerif"/>
              </a:rPr>
              <a:t>y	</a:t>
            </a:r>
            <a:r>
              <a:rPr sz="3200" spc="590" dirty="0">
                <a:latin typeface="FreeSerif"/>
                <a:cs typeface="FreeSerif"/>
              </a:rPr>
              <a:t>=	</a:t>
            </a:r>
            <a:r>
              <a:rPr sz="3200" spc="75" dirty="0">
                <a:latin typeface="FreeSerif"/>
                <a:cs typeface="FreeSerif"/>
              </a:rPr>
              <a:t>f(x)</a:t>
            </a:r>
            <a:r>
              <a:rPr sz="3200" spc="-130" dirty="0">
                <a:latin typeface="FreeSerif"/>
                <a:cs typeface="FreeSerif"/>
              </a:rPr>
              <a:t> </a:t>
            </a:r>
            <a:r>
              <a:rPr sz="3200" spc="590" dirty="0">
                <a:latin typeface="FreeSerif"/>
                <a:cs typeface="FreeSerif"/>
              </a:rPr>
              <a:t>=</a:t>
            </a:r>
            <a:r>
              <a:rPr sz="3200" spc="-125" dirty="0">
                <a:latin typeface="FreeSerif"/>
                <a:cs typeface="FreeSerif"/>
              </a:rPr>
              <a:t> </a:t>
            </a:r>
            <a:r>
              <a:rPr sz="3200" dirty="0">
                <a:latin typeface="FreeSerif"/>
                <a:cs typeface="FreeSerif"/>
              </a:rPr>
              <a:t>-x</a:t>
            </a:r>
            <a:r>
              <a:rPr sz="3200" spc="-125" dirty="0">
                <a:latin typeface="FreeSerif"/>
                <a:cs typeface="FreeSerif"/>
              </a:rPr>
              <a:t> </a:t>
            </a:r>
            <a:r>
              <a:rPr sz="3200" spc="590" dirty="0">
                <a:latin typeface="FreeSerif"/>
                <a:cs typeface="FreeSerif"/>
              </a:rPr>
              <a:t>+</a:t>
            </a:r>
            <a:r>
              <a:rPr sz="3200" spc="-135" dirty="0">
                <a:latin typeface="FreeSerif"/>
                <a:cs typeface="FreeSerif"/>
              </a:rPr>
              <a:t> </a:t>
            </a:r>
            <a:r>
              <a:rPr sz="3200" spc="175" dirty="0">
                <a:latin typeface="FreeSerif"/>
                <a:cs typeface="FreeSerif"/>
              </a:rPr>
              <a:t>10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95726" y="3363595"/>
            <a:ext cx="166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5" dirty="0">
                <a:latin typeface="FreeSerif"/>
                <a:cs typeface="FreeSerif"/>
              </a:rPr>
              <a:t>2</a:t>
            </a:r>
            <a:endParaRPr sz="2000">
              <a:latin typeface="FreeSerif"/>
              <a:cs typeface="Free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73294" y="3164560"/>
            <a:ext cx="751840" cy="1120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195" marR="5080" indent="-151130">
              <a:lnSpc>
                <a:spcPct val="112200"/>
              </a:lnSpc>
              <a:spcBef>
                <a:spcPts val="95"/>
              </a:spcBef>
              <a:tabLst>
                <a:tab pos="738505" algn="l"/>
              </a:tabLst>
            </a:pPr>
            <a:r>
              <a:rPr sz="3200" u="heavy" spc="-95" dirty="0">
                <a:uFill>
                  <a:solidFill>
                    <a:srgbClr val="000000"/>
                  </a:solidFill>
                </a:uFill>
                <a:latin typeface="FreeSerif"/>
                <a:cs typeface="FreeSerif"/>
              </a:rPr>
              <a:t> </a:t>
            </a:r>
            <a:r>
              <a:rPr sz="3200" u="heavy" spc="-160" dirty="0">
                <a:uFill>
                  <a:solidFill>
                    <a:srgbClr val="000000"/>
                  </a:solidFill>
                </a:uFill>
                <a:latin typeface="FreeSerif"/>
                <a:cs typeface="FreeSerif"/>
              </a:rPr>
              <a:t> </a:t>
            </a:r>
            <a:r>
              <a:rPr sz="3200" u="heavy" spc="110" dirty="0">
                <a:uFill>
                  <a:solidFill>
                    <a:srgbClr val="000000"/>
                  </a:solidFill>
                </a:uFill>
                <a:latin typeface="FreeSerif"/>
                <a:cs typeface="FreeSerif"/>
              </a:rPr>
              <a:t>dy 	</a:t>
            </a:r>
            <a:r>
              <a:rPr sz="3200" dirty="0">
                <a:latin typeface="FreeSerif"/>
                <a:cs typeface="FreeSerif"/>
              </a:rPr>
              <a:t> </a:t>
            </a:r>
            <a:r>
              <a:rPr sz="3200" spc="85" dirty="0">
                <a:latin typeface="FreeSerif"/>
                <a:cs typeface="FreeSerif"/>
              </a:rPr>
              <a:t>dx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61938" y="3453129"/>
            <a:ext cx="100774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6245" algn="l"/>
              </a:tabLst>
            </a:pPr>
            <a:r>
              <a:rPr sz="4200" spc="-7" baseline="-1984" dirty="0">
                <a:latin typeface="Comic Sans MS"/>
                <a:cs typeface="Comic Sans MS"/>
              </a:rPr>
              <a:t>=	</a:t>
            </a:r>
            <a:r>
              <a:rPr sz="3200" spc="-5" dirty="0">
                <a:latin typeface="FreeSerif"/>
                <a:cs typeface="FreeSerif"/>
              </a:rPr>
              <a:t>-</a:t>
            </a:r>
            <a:r>
              <a:rPr sz="3200" spc="90" dirty="0">
                <a:latin typeface="FreeSerif"/>
                <a:cs typeface="FreeSerif"/>
              </a:rPr>
              <a:t>2x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88118" y="3358718"/>
            <a:ext cx="8108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6245" algn="l"/>
              </a:tabLst>
            </a:pPr>
            <a:r>
              <a:rPr sz="4200" spc="-7" baseline="-1984" dirty="0">
                <a:latin typeface="Comic Sans MS"/>
                <a:cs typeface="Comic Sans MS"/>
              </a:rPr>
              <a:t>=	</a:t>
            </a:r>
            <a:r>
              <a:rPr sz="3200" spc="-5" dirty="0">
                <a:latin typeface="FreeSerif"/>
                <a:cs typeface="FreeSerif"/>
              </a:rPr>
              <a:t>-</a:t>
            </a:r>
            <a:r>
              <a:rPr sz="3200" spc="175" dirty="0">
                <a:latin typeface="FreeSerif"/>
                <a:cs typeface="FreeSerif"/>
              </a:rPr>
              <a:t>2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74073" y="2970657"/>
            <a:ext cx="791845" cy="1287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0209">
              <a:lnSpc>
                <a:spcPts val="1825"/>
              </a:lnSpc>
              <a:spcBef>
                <a:spcPts val="105"/>
              </a:spcBef>
            </a:pPr>
            <a:r>
              <a:rPr sz="2000" spc="105" dirty="0">
                <a:latin typeface="FreeSerif"/>
                <a:cs typeface="FreeSerif"/>
              </a:rPr>
              <a:t>2</a:t>
            </a:r>
            <a:endParaRPr sz="2000">
              <a:latin typeface="FreeSerif"/>
              <a:cs typeface="FreeSerif"/>
            </a:endParaRPr>
          </a:p>
          <a:p>
            <a:pPr marL="38100">
              <a:lnSpc>
                <a:spcPts val="3265"/>
              </a:lnSpc>
            </a:pPr>
            <a:r>
              <a:rPr sz="3200" u="heavy" spc="-95" dirty="0">
                <a:uFill>
                  <a:solidFill>
                    <a:srgbClr val="000000"/>
                  </a:solidFill>
                </a:uFill>
                <a:latin typeface="FreeSerif"/>
                <a:cs typeface="FreeSerif"/>
              </a:rPr>
              <a:t> </a:t>
            </a:r>
            <a:r>
              <a:rPr sz="3200" u="heavy" spc="-155" dirty="0">
                <a:uFill>
                  <a:solidFill>
                    <a:srgbClr val="000000"/>
                  </a:solidFill>
                </a:uFill>
                <a:latin typeface="FreeSerif"/>
                <a:cs typeface="FreeSerif"/>
              </a:rPr>
              <a:t> </a:t>
            </a:r>
            <a:r>
              <a:rPr sz="3200" u="heavy" spc="180" dirty="0">
                <a:uFill>
                  <a:solidFill>
                    <a:srgbClr val="000000"/>
                  </a:solidFill>
                </a:uFill>
                <a:latin typeface="FreeSerif"/>
                <a:cs typeface="FreeSerif"/>
              </a:rPr>
              <a:t>d</a:t>
            </a:r>
            <a:r>
              <a:rPr sz="3200" u="heavy" spc="-204" dirty="0">
                <a:uFill>
                  <a:solidFill>
                    <a:srgbClr val="000000"/>
                  </a:solidFill>
                </a:uFill>
                <a:latin typeface="FreeSerif"/>
                <a:cs typeface="FreeSerif"/>
              </a:rPr>
              <a:t> </a:t>
            </a:r>
            <a:r>
              <a:rPr sz="3200" u="heavy" spc="105" dirty="0">
                <a:uFill>
                  <a:solidFill>
                    <a:srgbClr val="000000"/>
                  </a:solidFill>
                </a:uFill>
                <a:latin typeface="FreeSerif"/>
                <a:cs typeface="FreeSerif"/>
              </a:rPr>
              <a:t>y</a:t>
            </a:r>
            <a:endParaRPr sz="3200">
              <a:latin typeface="FreeSerif"/>
              <a:cs typeface="FreeSerif"/>
            </a:endParaRPr>
          </a:p>
          <a:p>
            <a:pPr marL="188595">
              <a:lnSpc>
                <a:spcPct val="100000"/>
              </a:lnSpc>
              <a:spcBef>
                <a:spcPts val="1005"/>
              </a:spcBef>
            </a:pPr>
            <a:r>
              <a:rPr sz="3200" spc="100" dirty="0">
                <a:latin typeface="FreeSerif"/>
                <a:cs typeface="FreeSerif"/>
              </a:rPr>
              <a:t>dx</a:t>
            </a:r>
            <a:r>
              <a:rPr sz="3000" spc="150" baseline="50000" dirty="0">
                <a:latin typeface="FreeSerif"/>
                <a:cs typeface="FreeSerif"/>
              </a:rPr>
              <a:t>2</a:t>
            </a:r>
            <a:endParaRPr sz="3000" baseline="50000">
              <a:latin typeface="FreeSerif"/>
              <a:cs typeface="Free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084" y="848741"/>
            <a:ext cx="11285855" cy="4732020"/>
            <a:chOff x="553084" y="848741"/>
            <a:chExt cx="11285855" cy="4732020"/>
          </a:xfrm>
        </p:grpSpPr>
        <p:sp>
          <p:nvSpPr>
            <p:cNvPr id="3" name="object 3"/>
            <p:cNvSpPr/>
            <p:nvPr/>
          </p:nvSpPr>
          <p:spPr>
            <a:xfrm>
              <a:off x="5282183" y="1528572"/>
              <a:ext cx="1004569" cy="454659"/>
            </a:xfrm>
            <a:custGeom>
              <a:avLst/>
              <a:gdLst/>
              <a:ahLst/>
              <a:cxnLst/>
              <a:rect l="l" t="t" r="r" b="b"/>
              <a:pathLst>
                <a:path w="1004570" h="454660">
                  <a:moveTo>
                    <a:pt x="777239" y="0"/>
                  </a:moveTo>
                  <a:lnTo>
                    <a:pt x="777239" y="113537"/>
                  </a:lnTo>
                  <a:lnTo>
                    <a:pt x="0" y="113537"/>
                  </a:lnTo>
                  <a:lnTo>
                    <a:pt x="0" y="340613"/>
                  </a:lnTo>
                  <a:lnTo>
                    <a:pt x="777239" y="340613"/>
                  </a:lnTo>
                  <a:lnTo>
                    <a:pt x="777239" y="454151"/>
                  </a:lnTo>
                  <a:lnTo>
                    <a:pt x="1004315" y="227075"/>
                  </a:lnTo>
                  <a:lnTo>
                    <a:pt x="77723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82183" y="1528572"/>
              <a:ext cx="1004569" cy="454659"/>
            </a:xfrm>
            <a:custGeom>
              <a:avLst/>
              <a:gdLst/>
              <a:ahLst/>
              <a:cxnLst/>
              <a:rect l="l" t="t" r="r" b="b"/>
              <a:pathLst>
                <a:path w="1004570" h="454660">
                  <a:moveTo>
                    <a:pt x="0" y="113537"/>
                  </a:moveTo>
                  <a:lnTo>
                    <a:pt x="777239" y="113537"/>
                  </a:lnTo>
                  <a:lnTo>
                    <a:pt x="777239" y="0"/>
                  </a:lnTo>
                  <a:lnTo>
                    <a:pt x="1004315" y="227075"/>
                  </a:lnTo>
                  <a:lnTo>
                    <a:pt x="777239" y="454151"/>
                  </a:lnTo>
                  <a:lnTo>
                    <a:pt x="777239" y="340613"/>
                  </a:lnTo>
                  <a:lnTo>
                    <a:pt x="0" y="340613"/>
                  </a:lnTo>
                  <a:lnTo>
                    <a:pt x="0" y="11353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49060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45" dirty="0">
                <a:latin typeface="Trebuchet MS"/>
                <a:cs typeface="Trebuchet MS"/>
              </a:rPr>
              <a:t>Rules </a:t>
            </a:r>
            <a:r>
              <a:rPr sz="3200" spc="-170" dirty="0">
                <a:latin typeface="Trebuchet MS"/>
                <a:cs typeface="Trebuchet MS"/>
              </a:rPr>
              <a:t>for </a:t>
            </a:r>
            <a:r>
              <a:rPr sz="3200" spc="-90" dirty="0">
                <a:latin typeface="Trebuchet MS"/>
                <a:cs typeface="Trebuchet MS"/>
              </a:rPr>
              <a:t>Maxima </a:t>
            </a:r>
            <a:r>
              <a:rPr sz="3200" spc="-130" dirty="0">
                <a:latin typeface="Trebuchet MS"/>
                <a:cs typeface="Trebuchet MS"/>
              </a:rPr>
              <a:t>and</a:t>
            </a:r>
            <a:r>
              <a:rPr sz="3200" spc="-590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Minima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8527" y="1446402"/>
            <a:ext cx="3947160" cy="149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48025" algn="l"/>
                <a:tab pos="3727450" algn="l"/>
              </a:tabLst>
            </a:pPr>
            <a:r>
              <a:rPr sz="3200" spc="-5" dirty="0">
                <a:latin typeface="Carlito"/>
                <a:cs typeface="Carlito"/>
              </a:rPr>
              <a:t>Se</a:t>
            </a:r>
            <a:r>
              <a:rPr sz="3200" spc="-20" dirty="0">
                <a:latin typeface="Carlito"/>
                <a:cs typeface="Carlito"/>
              </a:rPr>
              <a:t>c</a:t>
            </a:r>
            <a:r>
              <a:rPr sz="3200" spc="-5" dirty="0">
                <a:latin typeface="Carlito"/>
                <a:cs typeface="Carlito"/>
              </a:rPr>
              <a:t>on</a:t>
            </a:r>
            <a:r>
              <a:rPr sz="3200" dirty="0">
                <a:latin typeface="Carlito"/>
                <a:cs typeface="Carlito"/>
              </a:rPr>
              <a:t>d</a:t>
            </a:r>
            <a:r>
              <a:rPr sz="3200" spc="-5" dirty="0">
                <a:latin typeface="Carlito"/>
                <a:cs typeface="Carlito"/>
              </a:rPr>
              <a:t> Der</a:t>
            </a:r>
            <a:r>
              <a:rPr sz="3200" spc="-15" dirty="0">
                <a:latin typeface="Carlito"/>
                <a:cs typeface="Carlito"/>
              </a:rPr>
              <a:t>i</a:t>
            </a:r>
            <a:r>
              <a:rPr sz="3200" spc="-45" dirty="0">
                <a:latin typeface="Carlito"/>
                <a:cs typeface="Carlito"/>
              </a:rPr>
              <a:t>v</a:t>
            </a:r>
            <a:r>
              <a:rPr sz="3200" spc="-25" dirty="0">
                <a:latin typeface="Carlito"/>
                <a:cs typeface="Carlito"/>
              </a:rPr>
              <a:t>a</a:t>
            </a:r>
            <a:r>
              <a:rPr sz="3200" dirty="0">
                <a:latin typeface="Carlito"/>
                <a:cs typeface="Carlito"/>
              </a:rPr>
              <a:t>t</a:t>
            </a:r>
            <a:r>
              <a:rPr sz="3200" spc="-10" dirty="0">
                <a:latin typeface="Carlito"/>
                <a:cs typeface="Carlito"/>
              </a:rPr>
              <a:t>i</a:t>
            </a:r>
            <a:r>
              <a:rPr sz="3200" spc="-35" dirty="0">
                <a:latin typeface="Carlito"/>
                <a:cs typeface="Carlito"/>
              </a:rPr>
              <a:t>v</a:t>
            </a:r>
            <a:r>
              <a:rPr sz="3200" dirty="0">
                <a:latin typeface="Carlito"/>
                <a:cs typeface="Carlito"/>
              </a:rPr>
              <a:t>e	&lt;	0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248025" algn="l"/>
                <a:tab pos="3727450" algn="l"/>
              </a:tabLst>
            </a:pPr>
            <a:r>
              <a:rPr sz="3200" spc="-5" dirty="0">
                <a:latin typeface="Carlito"/>
                <a:cs typeface="Carlito"/>
              </a:rPr>
              <a:t>Se</a:t>
            </a:r>
            <a:r>
              <a:rPr sz="3200" spc="-20" dirty="0">
                <a:latin typeface="Carlito"/>
                <a:cs typeface="Carlito"/>
              </a:rPr>
              <a:t>c</a:t>
            </a:r>
            <a:r>
              <a:rPr sz="3200" spc="-5" dirty="0">
                <a:latin typeface="Carlito"/>
                <a:cs typeface="Carlito"/>
              </a:rPr>
              <a:t>on</a:t>
            </a:r>
            <a:r>
              <a:rPr sz="3200" dirty="0">
                <a:latin typeface="Carlito"/>
                <a:cs typeface="Carlito"/>
              </a:rPr>
              <a:t>d</a:t>
            </a:r>
            <a:r>
              <a:rPr sz="3200" spc="-5" dirty="0">
                <a:latin typeface="Carlito"/>
                <a:cs typeface="Carlito"/>
              </a:rPr>
              <a:t> Der</a:t>
            </a:r>
            <a:r>
              <a:rPr sz="3200" spc="-15" dirty="0">
                <a:latin typeface="Carlito"/>
                <a:cs typeface="Carlito"/>
              </a:rPr>
              <a:t>i</a:t>
            </a:r>
            <a:r>
              <a:rPr sz="3200" spc="-45" dirty="0">
                <a:latin typeface="Carlito"/>
                <a:cs typeface="Carlito"/>
              </a:rPr>
              <a:t>v</a:t>
            </a:r>
            <a:r>
              <a:rPr sz="3200" spc="-25" dirty="0">
                <a:latin typeface="Carlito"/>
                <a:cs typeface="Carlito"/>
              </a:rPr>
              <a:t>a</a:t>
            </a:r>
            <a:r>
              <a:rPr sz="3200" dirty="0">
                <a:latin typeface="Carlito"/>
                <a:cs typeface="Carlito"/>
              </a:rPr>
              <a:t>t</a:t>
            </a:r>
            <a:r>
              <a:rPr sz="3200" spc="-10" dirty="0">
                <a:latin typeface="Carlito"/>
                <a:cs typeface="Carlito"/>
              </a:rPr>
              <a:t>i</a:t>
            </a:r>
            <a:r>
              <a:rPr sz="3200" spc="-35" dirty="0">
                <a:latin typeface="Carlito"/>
                <a:cs typeface="Carlito"/>
              </a:rPr>
              <a:t>v</a:t>
            </a:r>
            <a:r>
              <a:rPr sz="3200" dirty="0">
                <a:latin typeface="Carlito"/>
                <a:cs typeface="Carlito"/>
              </a:rPr>
              <a:t>e	&gt;	0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51726" y="1446402"/>
            <a:ext cx="2289810" cy="149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rlito"/>
                <a:cs typeface="Carlito"/>
              </a:rPr>
              <a:t>Local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Maxima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latin typeface="Carlito"/>
                <a:cs typeface="Carlito"/>
              </a:rPr>
              <a:t>Local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Minima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76088" y="2506979"/>
            <a:ext cx="1016635" cy="466725"/>
            <a:chOff x="5276088" y="2506979"/>
            <a:chExt cx="1016635" cy="466725"/>
          </a:xfrm>
        </p:grpSpPr>
        <p:sp>
          <p:nvSpPr>
            <p:cNvPr id="9" name="object 9"/>
            <p:cNvSpPr/>
            <p:nvPr/>
          </p:nvSpPr>
          <p:spPr>
            <a:xfrm>
              <a:off x="5282184" y="2513075"/>
              <a:ext cx="1004569" cy="454659"/>
            </a:xfrm>
            <a:custGeom>
              <a:avLst/>
              <a:gdLst/>
              <a:ahLst/>
              <a:cxnLst/>
              <a:rect l="l" t="t" r="r" b="b"/>
              <a:pathLst>
                <a:path w="1004570" h="454660">
                  <a:moveTo>
                    <a:pt x="777239" y="0"/>
                  </a:moveTo>
                  <a:lnTo>
                    <a:pt x="777239" y="113537"/>
                  </a:lnTo>
                  <a:lnTo>
                    <a:pt x="0" y="113537"/>
                  </a:lnTo>
                  <a:lnTo>
                    <a:pt x="0" y="340613"/>
                  </a:lnTo>
                  <a:lnTo>
                    <a:pt x="777239" y="340613"/>
                  </a:lnTo>
                  <a:lnTo>
                    <a:pt x="777239" y="454151"/>
                  </a:lnTo>
                  <a:lnTo>
                    <a:pt x="1004315" y="227075"/>
                  </a:lnTo>
                  <a:lnTo>
                    <a:pt x="77723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82184" y="2513075"/>
              <a:ext cx="1004569" cy="454659"/>
            </a:xfrm>
            <a:custGeom>
              <a:avLst/>
              <a:gdLst/>
              <a:ahLst/>
              <a:cxnLst/>
              <a:rect l="l" t="t" r="r" b="b"/>
              <a:pathLst>
                <a:path w="1004570" h="454660">
                  <a:moveTo>
                    <a:pt x="0" y="113537"/>
                  </a:moveTo>
                  <a:lnTo>
                    <a:pt x="777239" y="113537"/>
                  </a:lnTo>
                  <a:lnTo>
                    <a:pt x="777239" y="0"/>
                  </a:lnTo>
                  <a:lnTo>
                    <a:pt x="1004315" y="227075"/>
                  </a:lnTo>
                  <a:lnTo>
                    <a:pt x="777239" y="454151"/>
                  </a:lnTo>
                  <a:lnTo>
                    <a:pt x="777239" y="340613"/>
                  </a:lnTo>
                  <a:lnTo>
                    <a:pt x="0" y="340613"/>
                  </a:lnTo>
                  <a:lnTo>
                    <a:pt x="0" y="11353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084" y="848741"/>
            <a:ext cx="11285855" cy="4933315"/>
            <a:chOff x="553084" y="848741"/>
            <a:chExt cx="11285855" cy="4933315"/>
          </a:xfrm>
        </p:grpSpPr>
        <p:sp>
          <p:nvSpPr>
            <p:cNvPr id="3" name="object 3"/>
            <p:cNvSpPr/>
            <p:nvPr/>
          </p:nvSpPr>
          <p:spPr>
            <a:xfrm>
              <a:off x="4334256" y="1356360"/>
              <a:ext cx="6461759" cy="44256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97374" y="3569970"/>
              <a:ext cx="5531485" cy="0"/>
            </a:xfrm>
            <a:custGeom>
              <a:avLst/>
              <a:gdLst/>
              <a:ahLst/>
              <a:cxnLst/>
              <a:rect l="l" t="t" r="r" b="b"/>
              <a:pathLst>
                <a:path w="5531484">
                  <a:moveTo>
                    <a:pt x="0" y="0"/>
                  </a:moveTo>
                  <a:lnTo>
                    <a:pt x="5531358" y="0"/>
                  </a:lnTo>
                </a:path>
              </a:pathLst>
            </a:custGeom>
            <a:ln w="38100">
              <a:solidFill>
                <a:srgbClr val="538235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33064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90" dirty="0">
                <a:latin typeface="Trebuchet MS"/>
                <a:cs typeface="Trebuchet MS"/>
              </a:rPr>
              <a:t>Maxima </a:t>
            </a:r>
            <a:r>
              <a:rPr sz="3200" spc="-100" dirty="0">
                <a:latin typeface="Trebuchet MS"/>
                <a:cs typeface="Trebuchet MS"/>
              </a:rPr>
              <a:t>or</a:t>
            </a:r>
            <a:r>
              <a:rPr sz="3200" spc="-47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Minima?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5498" y="1527809"/>
            <a:ext cx="166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5" dirty="0">
                <a:latin typeface="FreeSerif"/>
                <a:cs typeface="FreeSerif"/>
              </a:rPr>
              <a:t>2</a:t>
            </a:r>
            <a:endParaRPr sz="2000">
              <a:latin typeface="FreeSerif"/>
              <a:cs typeface="Free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5498" y="4196588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latin typeface="FreeSerif"/>
                <a:cs typeface="FreeSerif"/>
              </a:rPr>
              <a:t>2</a:t>
            </a:r>
            <a:endParaRPr sz="2000">
              <a:latin typeface="FreeSerif"/>
              <a:cs typeface="Free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46876" y="1239011"/>
            <a:ext cx="5052060" cy="3983990"/>
            <a:chOff x="6246876" y="1239011"/>
            <a:chExt cx="5052060" cy="3983990"/>
          </a:xfrm>
        </p:grpSpPr>
        <p:sp>
          <p:nvSpPr>
            <p:cNvPr id="9" name="object 9"/>
            <p:cNvSpPr/>
            <p:nvPr/>
          </p:nvSpPr>
          <p:spPr>
            <a:xfrm>
              <a:off x="9229344" y="1248155"/>
              <a:ext cx="2060448" cy="13837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24772" y="1243583"/>
              <a:ext cx="2070100" cy="1393190"/>
            </a:xfrm>
            <a:custGeom>
              <a:avLst/>
              <a:gdLst/>
              <a:ahLst/>
              <a:cxnLst/>
              <a:rect l="l" t="t" r="r" b="b"/>
              <a:pathLst>
                <a:path w="2070100" h="1393189">
                  <a:moveTo>
                    <a:pt x="0" y="1392936"/>
                  </a:moveTo>
                  <a:lnTo>
                    <a:pt x="2069592" y="1392936"/>
                  </a:lnTo>
                  <a:lnTo>
                    <a:pt x="2069592" y="0"/>
                  </a:lnTo>
                  <a:lnTo>
                    <a:pt x="0" y="0"/>
                  </a:lnTo>
                  <a:lnTo>
                    <a:pt x="0" y="1392936"/>
                  </a:lnTo>
                  <a:close/>
                </a:path>
              </a:pathLst>
            </a:custGeom>
            <a:ln w="9143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29344" y="3895344"/>
              <a:ext cx="1962911" cy="13182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24772" y="3890772"/>
              <a:ext cx="1972310" cy="1327785"/>
            </a:xfrm>
            <a:custGeom>
              <a:avLst/>
              <a:gdLst/>
              <a:ahLst/>
              <a:cxnLst/>
              <a:rect l="l" t="t" r="r" b="b"/>
              <a:pathLst>
                <a:path w="1972309" h="1327785">
                  <a:moveTo>
                    <a:pt x="0" y="1327403"/>
                  </a:moveTo>
                  <a:lnTo>
                    <a:pt x="1972055" y="1327403"/>
                  </a:lnTo>
                  <a:lnTo>
                    <a:pt x="1972055" y="0"/>
                  </a:lnTo>
                  <a:lnTo>
                    <a:pt x="0" y="0"/>
                  </a:lnTo>
                  <a:lnTo>
                    <a:pt x="0" y="1327403"/>
                  </a:lnTo>
                  <a:close/>
                </a:path>
              </a:pathLst>
            </a:custGeom>
            <a:ln w="9144">
              <a:solidFill>
                <a:srgbClr val="F4B0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52438" y="2334005"/>
              <a:ext cx="2678430" cy="2236470"/>
            </a:xfrm>
            <a:custGeom>
              <a:avLst/>
              <a:gdLst/>
              <a:ahLst/>
              <a:cxnLst/>
              <a:rect l="l" t="t" r="r" b="b"/>
              <a:pathLst>
                <a:path w="2678429" h="2236470">
                  <a:moveTo>
                    <a:pt x="0" y="2236470"/>
                  </a:moveTo>
                  <a:lnTo>
                    <a:pt x="2678429" y="0"/>
                  </a:lnTo>
                </a:path>
              </a:pathLst>
            </a:custGeom>
            <a:ln w="38100">
              <a:solidFill>
                <a:srgbClr val="5B9BD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65926" y="2704337"/>
              <a:ext cx="2882265" cy="1667510"/>
            </a:xfrm>
            <a:custGeom>
              <a:avLst/>
              <a:gdLst/>
              <a:ahLst/>
              <a:cxnLst/>
              <a:rect l="l" t="t" r="r" b="b"/>
              <a:pathLst>
                <a:path w="2882265" h="1667510">
                  <a:moveTo>
                    <a:pt x="2881883" y="166700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C55A1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46963" y="1395205"/>
            <a:ext cx="3246120" cy="1401445"/>
          </a:xfrm>
          <a:prstGeom prst="rect">
            <a:avLst/>
          </a:prstGeom>
        </p:spPr>
        <p:txBody>
          <a:bodyPr vert="horz" wrap="square" lIns="0" tIns="2590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39"/>
              </a:spcBef>
              <a:tabLst>
                <a:tab pos="396240" algn="l"/>
                <a:tab pos="876300" algn="l"/>
                <a:tab pos="2104390" algn="l"/>
              </a:tabLst>
            </a:pPr>
            <a:r>
              <a:rPr sz="3200" spc="105" dirty="0">
                <a:latin typeface="FreeSerif"/>
                <a:cs typeface="FreeSerif"/>
              </a:rPr>
              <a:t>y	</a:t>
            </a:r>
            <a:r>
              <a:rPr sz="3200" spc="585" dirty="0">
                <a:latin typeface="FreeSerif"/>
                <a:cs typeface="FreeSerif"/>
              </a:rPr>
              <a:t>=	</a:t>
            </a:r>
            <a:r>
              <a:rPr sz="3200" spc="75" dirty="0">
                <a:latin typeface="FreeSerif"/>
                <a:cs typeface="FreeSerif"/>
              </a:rPr>
              <a:t>f(x)</a:t>
            </a:r>
            <a:r>
              <a:rPr sz="3200" spc="-110" dirty="0">
                <a:latin typeface="FreeSerif"/>
                <a:cs typeface="FreeSerif"/>
              </a:rPr>
              <a:t> </a:t>
            </a:r>
            <a:r>
              <a:rPr sz="3200" spc="585" dirty="0">
                <a:latin typeface="FreeSerif"/>
                <a:cs typeface="FreeSerif"/>
              </a:rPr>
              <a:t>=	</a:t>
            </a:r>
            <a:r>
              <a:rPr sz="3200" spc="5" dirty="0">
                <a:latin typeface="FreeSerif"/>
                <a:cs typeface="FreeSerif"/>
              </a:rPr>
              <a:t>x </a:t>
            </a:r>
            <a:r>
              <a:rPr sz="3200" spc="585" dirty="0">
                <a:latin typeface="FreeSerif"/>
                <a:cs typeface="FreeSerif"/>
              </a:rPr>
              <a:t>+</a:t>
            </a:r>
            <a:r>
              <a:rPr sz="3200" spc="-295" dirty="0">
                <a:latin typeface="FreeSerif"/>
                <a:cs typeface="FreeSerif"/>
              </a:rPr>
              <a:t> </a:t>
            </a:r>
            <a:r>
              <a:rPr sz="3200" spc="170" dirty="0">
                <a:latin typeface="FreeSerif"/>
                <a:cs typeface="FreeSerif"/>
              </a:rPr>
              <a:t>10</a:t>
            </a:r>
            <a:endParaRPr sz="3200">
              <a:latin typeface="FreeSerif"/>
              <a:cs typeface="FreeSerif"/>
            </a:endParaRPr>
          </a:p>
          <a:p>
            <a:pPr marL="167005">
              <a:lnSpc>
                <a:spcPct val="100000"/>
              </a:lnSpc>
              <a:spcBef>
                <a:spcPts val="1689"/>
              </a:spcBef>
            </a:pPr>
            <a:r>
              <a:rPr sz="2800" spc="-10" dirty="0">
                <a:latin typeface="Carlito"/>
                <a:cs typeface="Carlito"/>
              </a:rPr>
              <a:t>Minima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y =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10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6963" y="4033275"/>
            <a:ext cx="3292475" cy="1458595"/>
          </a:xfrm>
          <a:prstGeom prst="rect">
            <a:avLst/>
          </a:prstGeom>
        </p:spPr>
        <p:txBody>
          <a:bodyPr vert="horz" wrap="square" lIns="0" tIns="290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5"/>
              </a:spcBef>
              <a:tabLst>
                <a:tab pos="396240" algn="l"/>
                <a:tab pos="876300" algn="l"/>
              </a:tabLst>
            </a:pPr>
            <a:r>
              <a:rPr sz="3200" spc="105" dirty="0">
                <a:latin typeface="FreeSerif"/>
                <a:cs typeface="FreeSerif"/>
              </a:rPr>
              <a:t>y	</a:t>
            </a:r>
            <a:r>
              <a:rPr sz="3200" spc="585" dirty="0">
                <a:latin typeface="FreeSerif"/>
                <a:cs typeface="FreeSerif"/>
              </a:rPr>
              <a:t>=	</a:t>
            </a:r>
            <a:r>
              <a:rPr sz="3200" spc="75" dirty="0">
                <a:latin typeface="FreeSerif"/>
                <a:cs typeface="FreeSerif"/>
              </a:rPr>
              <a:t>f(x)</a:t>
            </a:r>
            <a:r>
              <a:rPr sz="3200" spc="-130" dirty="0">
                <a:latin typeface="FreeSerif"/>
                <a:cs typeface="FreeSerif"/>
              </a:rPr>
              <a:t> </a:t>
            </a:r>
            <a:r>
              <a:rPr sz="3200" spc="585" dirty="0">
                <a:latin typeface="FreeSerif"/>
                <a:cs typeface="FreeSerif"/>
              </a:rPr>
              <a:t>=</a:t>
            </a:r>
            <a:r>
              <a:rPr sz="3200" spc="-120" dirty="0">
                <a:latin typeface="FreeSerif"/>
                <a:cs typeface="FreeSerif"/>
              </a:rPr>
              <a:t> </a:t>
            </a:r>
            <a:r>
              <a:rPr sz="3200" dirty="0">
                <a:latin typeface="FreeSerif"/>
                <a:cs typeface="FreeSerif"/>
              </a:rPr>
              <a:t>-x</a:t>
            </a:r>
            <a:r>
              <a:rPr sz="3200" spc="-114" dirty="0">
                <a:latin typeface="FreeSerif"/>
                <a:cs typeface="FreeSerif"/>
              </a:rPr>
              <a:t> </a:t>
            </a:r>
            <a:r>
              <a:rPr sz="3200" spc="585" dirty="0">
                <a:latin typeface="FreeSerif"/>
                <a:cs typeface="FreeSerif"/>
              </a:rPr>
              <a:t>+</a:t>
            </a:r>
            <a:r>
              <a:rPr sz="3200" spc="-130" dirty="0">
                <a:latin typeface="FreeSerif"/>
                <a:cs typeface="FreeSerif"/>
              </a:rPr>
              <a:t> </a:t>
            </a:r>
            <a:r>
              <a:rPr sz="3200" spc="170" dirty="0">
                <a:latin typeface="FreeSerif"/>
                <a:cs typeface="FreeSerif"/>
              </a:rPr>
              <a:t>10</a:t>
            </a:r>
            <a:endParaRPr sz="3200">
              <a:latin typeface="FreeSerif"/>
              <a:cs typeface="FreeSerif"/>
            </a:endParaRPr>
          </a:p>
          <a:p>
            <a:pPr marL="167005">
              <a:lnSpc>
                <a:spcPct val="100000"/>
              </a:lnSpc>
              <a:spcBef>
                <a:spcPts val="1900"/>
              </a:spcBef>
            </a:pPr>
            <a:r>
              <a:rPr sz="2800" spc="-10" dirty="0">
                <a:latin typeface="Carlito"/>
                <a:cs typeface="Carlito"/>
              </a:rPr>
              <a:t>Maxima </a:t>
            </a:r>
            <a:r>
              <a:rPr sz="2800" spc="-15" dirty="0">
                <a:latin typeface="Carlito"/>
                <a:cs typeface="Carlito"/>
              </a:rPr>
              <a:t>at </a:t>
            </a:r>
            <a:r>
              <a:rPr sz="2800" spc="-5" dirty="0">
                <a:latin typeface="Carlito"/>
                <a:cs typeface="Carlito"/>
              </a:rPr>
              <a:t>y =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10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923" y="527304"/>
            <a:ext cx="11913235" cy="5053330"/>
            <a:chOff x="153923" y="527304"/>
            <a:chExt cx="11913235" cy="505333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1491996" y="2016251"/>
              <a:ext cx="9530334" cy="266014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10128" y="2439924"/>
              <a:ext cx="5613654" cy="166801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89680" y="2804033"/>
            <a:ext cx="46545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>
                <a:solidFill>
                  <a:srgbClr val="FFFFFF"/>
                </a:solidFill>
                <a:latin typeface="Trebuchet MS"/>
                <a:cs typeface="Trebuchet MS"/>
              </a:rPr>
              <a:t>Rate </a:t>
            </a:r>
            <a:r>
              <a:rPr spc="-26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pc="-6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270" dirty="0">
                <a:solidFill>
                  <a:srgbClr val="FFFFFF"/>
                </a:solidFill>
                <a:latin typeface="Trebuchet MS"/>
                <a:cs typeface="Trebuchet MS"/>
              </a:rPr>
              <a:t>Change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56705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5" dirty="0">
                <a:latin typeface="Trebuchet MS"/>
                <a:cs typeface="Trebuchet MS"/>
              </a:rPr>
              <a:t>Derivative </a:t>
            </a:r>
            <a:r>
              <a:rPr sz="3200" spc="-165" dirty="0">
                <a:latin typeface="Trebuchet MS"/>
                <a:cs typeface="Trebuchet MS"/>
              </a:rPr>
              <a:t>for </a:t>
            </a:r>
            <a:r>
              <a:rPr sz="3200" spc="-90" dirty="0">
                <a:latin typeface="Trebuchet MS"/>
                <a:cs typeface="Trebuchet MS"/>
              </a:rPr>
              <a:t>Maxima </a:t>
            </a:r>
            <a:r>
              <a:rPr sz="3200" spc="-130" dirty="0">
                <a:latin typeface="Trebuchet MS"/>
                <a:cs typeface="Trebuchet MS"/>
              </a:rPr>
              <a:t>and</a:t>
            </a:r>
            <a:r>
              <a:rPr sz="3200" spc="-530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Minima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997" y="1524761"/>
            <a:ext cx="3096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3090" algn="l"/>
                <a:tab pos="1042669" algn="l"/>
              </a:tabLst>
            </a:pPr>
            <a:r>
              <a:rPr sz="2400" spc="75" dirty="0">
                <a:latin typeface="FreeSerif"/>
                <a:cs typeface="FreeSerif"/>
              </a:rPr>
              <a:t>y</a:t>
            </a:r>
            <a:r>
              <a:rPr sz="2400" spc="-75" dirty="0">
                <a:latin typeface="FreeSerif"/>
                <a:cs typeface="FreeSerif"/>
              </a:rPr>
              <a:t> </a:t>
            </a:r>
            <a:r>
              <a:rPr sz="2400" spc="434" dirty="0">
                <a:latin typeface="FreeSerif"/>
                <a:cs typeface="FreeSerif"/>
              </a:rPr>
              <a:t>=	</a:t>
            </a:r>
            <a:r>
              <a:rPr sz="2400" spc="65" dirty="0">
                <a:latin typeface="FreeSerif"/>
                <a:cs typeface="FreeSerif"/>
              </a:rPr>
              <a:t>6x	</a:t>
            </a:r>
            <a:r>
              <a:rPr sz="2400" spc="40" dirty="0">
                <a:latin typeface="FreeSerif"/>
                <a:cs typeface="FreeSerif"/>
              </a:rPr>
              <a:t>-2x</a:t>
            </a:r>
            <a:r>
              <a:rPr sz="2400" spc="-85" dirty="0">
                <a:latin typeface="FreeSerif"/>
                <a:cs typeface="FreeSerif"/>
              </a:rPr>
              <a:t> </a:t>
            </a:r>
            <a:r>
              <a:rPr sz="2400" spc="60" dirty="0">
                <a:latin typeface="FreeSerif"/>
                <a:cs typeface="FreeSerif"/>
              </a:rPr>
              <a:t>-12x</a:t>
            </a:r>
            <a:r>
              <a:rPr sz="2400" spc="-95" dirty="0">
                <a:latin typeface="FreeSerif"/>
                <a:cs typeface="FreeSerif"/>
              </a:rPr>
              <a:t> </a:t>
            </a:r>
            <a:r>
              <a:rPr sz="2400" spc="434" dirty="0">
                <a:latin typeface="FreeSerif"/>
                <a:cs typeface="FreeSerif"/>
              </a:rPr>
              <a:t>+</a:t>
            </a:r>
            <a:r>
              <a:rPr sz="2400" spc="-105" dirty="0">
                <a:latin typeface="FreeSerif"/>
                <a:cs typeface="FreeSerif"/>
              </a:rPr>
              <a:t> </a:t>
            </a:r>
            <a:r>
              <a:rPr sz="2400" dirty="0">
                <a:latin typeface="FreeSerif"/>
                <a:cs typeface="FreeSerif"/>
              </a:rPr>
              <a:t>x</a:t>
            </a:r>
            <a:r>
              <a:rPr sz="2400" spc="-90" dirty="0">
                <a:latin typeface="FreeSerif"/>
                <a:cs typeface="FreeSerif"/>
              </a:rPr>
              <a:t> </a:t>
            </a:r>
            <a:r>
              <a:rPr sz="2400" spc="275" dirty="0">
                <a:latin typeface="FreeSerif"/>
                <a:cs typeface="FreeSerif"/>
              </a:rPr>
              <a:t>+1</a:t>
            </a:r>
            <a:endParaRPr sz="2400">
              <a:latin typeface="FreeSerif"/>
              <a:cs typeface="Free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1154" y="1413129"/>
            <a:ext cx="137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80" dirty="0">
                <a:latin typeface="FreeSerif"/>
                <a:cs typeface="FreeSerif"/>
              </a:rPr>
              <a:t>3</a:t>
            </a:r>
            <a:endParaRPr sz="1600">
              <a:latin typeface="FreeSerif"/>
              <a:cs typeface="Free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2927" y="1426286"/>
            <a:ext cx="13138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88085" algn="l"/>
              </a:tabLst>
            </a:pPr>
            <a:r>
              <a:rPr sz="1600" spc="85" dirty="0">
                <a:latin typeface="FreeSerif"/>
                <a:cs typeface="FreeSerif"/>
              </a:rPr>
              <a:t>4	2</a:t>
            </a:r>
            <a:endParaRPr sz="1600">
              <a:latin typeface="FreeSerif"/>
              <a:cs typeface="Free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69179" y="1121625"/>
            <a:ext cx="6593205" cy="648335"/>
            <a:chOff x="4869179" y="1121625"/>
            <a:chExt cx="6593205" cy="648335"/>
          </a:xfrm>
        </p:grpSpPr>
        <p:sp>
          <p:nvSpPr>
            <p:cNvPr id="7" name="object 7"/>
            <p:cNvSpPr/>
            <p:nvPr/>
          </p:nvSpPr>
          <p:spPr>
            <a:xfrm>
              <a:off x="4924043" y="1121625"/>
              <a:ext cx="6537959" cy="5852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9179" y="1133856"/>
              <a:ext cx="3628644" cy="6355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56047" y="1153667"/>
            <a:ext cx="6423660" cy="471170"/>
          </a:xfrm>
          <a:prstGeom prst="rect">
            <a:avLst/>
          </a:prstGeom>
          <a:solidFill>
            <a:srgbClr val="FFFFFF"/>
          </a:solidFill>
          <a:ln w="12192">
            <a:solidFill>
              <a:srgbClr val="5B9BD4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25"/>
              </a:spcBef>
            </a:pPr>
            <a:r>
              <a:rPr sz="2000" spc="-5" dirty="0">
                <a:latin typeface="Carlito"/>
                <a:cs typeface="Carlito"/>
              </a:rPr>
              <a:t>Step </a:t>
            </a:r>
            <a:r>
              <a:rPr sz="2000" dirty="0">
                <a:latin typeface="Carlito"/>
                <a:cs typeface="Carlito"/>
              </a:rPr>
              <a:t>1 – </a:t>
            </a:r>
            <a:r>
              <a:rPr sz="2000" spc="-10" dirty="0">
                <a:latin typeface="Carlito"/>
                <a:cs typeface="Carlito"/>
              </a:rPr>
              <a:t>Get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first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Derivative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69179" y="1927821"/>
            <a:ext cx="6593205" cy="649605"/>
            <a:chOff x="4869179" y="1927821"/>
            <a:chExt cx="6593205" cy="649605"/>
          </a:xfrm>
        </p:grpSpPr>
        <p:sp>
          <p:nvSpPr>
            <p:cNvPr id="11" name="object 11"/>
            <p:cNvSpPr/>
            <p:nvPr/>
          </p:nvSpPr>
          <p:spPr>
            <a:xfrm>
              <a:off x="4924043" y="1927821"/>
              <a:ext cx="6537959" cy="5852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69179" y="1941575"/>
              <a:ext cx="3974591" cy="6355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56047" y="1959864"/>
            <a:ext cx="6423660" cy="471170"/>
          </a:xfrm>
          <a:prstGeom prst="rect">
            <a:avLst/>
          </a:prstGeom>
          <a:solidFill>
            <a:srgbClr val="FFFFFF"/>
          </a:solidFill>
          <a:ln w="12192">
            <a:solidFill>
              <a:srgbClr val="5B9BD4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35"/>
              </a:spcBef>
            </a:pPr>
            <a:r>
              <a:rPr sz="2000" spc="-10" dirty="0">
                <a:latin typeface="Carlito"/>
                <a:cs typeface="Carlito"/>
              </a:rPr>
              <a:t>Step </a:t>
            </a:r>
            <a:r>
              <a:rPr sz="2000" dirty="0">
                <a:latin typeface="Carlito"/>
                <a:cs typeface="Carlito"/>
              </a:rPr>
              <a:t>2 – </a:t>
            </a:r>
            <a:r>
              <a:rPr sz="2000" spc="-5" dirty="0">
                <a:latin typeface="Carlito"/>
                <a:cs typeface="Carlito"/>
              </a:rPr>
              <a:t>Get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Second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Derivative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869179" y="2735541"/>
            <a:ext cx="6593205" cy="648335"/>
            <a:chOff x="4869179" y="2735541"/>
            <a:chExt cx="6593205" cy="648335"/>
          </a:xfrm>
        </p:grpSpPr>
        <p:sp>
          <p:nvSpPr>
            <p:cNvPr id="15" name="object 15"/>
            <p:cNvSpPr/>
            <p:nvPr/>
          </p:nvSpPr>
          <p:spPr>
            <a:xfrm>
              <a:off x="4924043" y="2735541"/>
              <a:ext cx="6537959" cy="5852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69179" y="2747772"/>
              <a:ext cx="4818887" cy="6355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956047" y="2767583"/>
            <a:ext cx="6423660" cy="471170"/>
          </a:xfrm>
          <a:prstGeom prst="rect">
            <a:avLst/>
          </a:prstGeom>
          <a:solidFill>
            <a:srgbClr val="FFFFFF"/>
          </a:solidFill>
          <a:ln w="12192">
            <a:solidFill>
              <a:srgbClr val="5B9BD4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30"/>
              </a:spcBef>
            </a:pPr>
            <a:r>
              <a:rPr sz="2000" spc="-10" dirty="0">
                <a:latin typeface="Carlito"/>
                <a:cs typeface="Carlito"/>
              </a:rPr>
              <a:t>Step </a:t>
            </a:r>
            <a:r>
              <a:rPr sz="2000" dirty="0">
                <a:latin typeface="Carlito"/>
                <a:cs typeface="Carlito"/>
              </a:rPr>
              <a:t>3 – </a:t>
            </a:r>
            <a:r>
              <a:rPr sz="2000" spc="-5" dirty="0">
                <a:latin typeface="Carlito"/>
                <a:cs typeface="Carlito"/>
              </a:rPr>
              <a:t>Identify points where slope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25" dirty="0">
                <a:latin typeface="Carlito"/>
                <a:cs typeface="Carlito"/>
              </a:rPr>
              <a:t>zero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69179" y="3543262"/>
            <a:ext cx="6593205" cy="648335"/>
            <a:chOff x="4869179" y="3543262"/>
            <a:chExt cx="6593205" cy="648335"/>
          </a:xfrm>
        </p:grpSpPr>
        <p:sp>
          <p:nvSpPr>
            <p:cNvPr id="19" name="object 19"/>
            <p:cNvSpPr/>
            <p:nvPr/>
          </p:nvSpPr>
          <p:spPr>
            <a:xfrm>
              <a:off x="4924043" y="3543262"/>
              <a:ext cx="6537959" cy="5852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69179" y="3555492"/>
              <a:ext cx="5891783" cy="6355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956047" y="3575303"/>
            <a:ext cx="6423660" cy="471170"/>
          </a:xfrm>
          <a:prstGeom prst="rect">
            <a:avLst/>
          </a:prstGeom>
          <a:solidFill>
            <a:srgbClr val="FFFFFF"/>
          </a:solidFill>
          <a:ln w="12192">
            <a:solidFill>
              <a:srgbClr val="5B9BD4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30"/>
              </a:spcBef>
            </a:pPr>
            <a:r>
              <a:rPr sz="2000" spc="-10" dirty="0">
                <a:latin typeface="Carlito"/>
                <a:cs typeface="Carlito"/>
              </a:rPr>
              <a:t>Step </a:t>
            </a:r>
            <a:r>
              <a:rPr sz="2000" dirty="0">
                <a:latin typeface="Carlito"/>
                <a:cs typeface="Carlito"/>
              </a:rPr>
              <a:t>4 – </a:t>
            </a:r>
            <a:r>
              <a:rPr sz="2000" spc="-5" dirty="0">
                <a:latin typeface="Carlito"/>
                <a:cs typeface="Carlito"/>
              </a:rPr>
              <a:t>Get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second </a:t>
            </a:r>
            <a:r>
              <a:rPr sz="2000" spc="-10" dirty="0">
                <a:latin typeface="Carlito"/>
                <a:cs typeface="Carlito"/>
              </a:rPr>
              <a:t>derivative </a:t>
            </a:r>
            <a:r>
              <a:rPr sz="2000" dirty="0">
                <a:latin typeface="Carlito"/>
                <a:cs typeface="Carlito"/>
              </a:rPr>
              <a:t>when </a:t>
            </a:r>
            <a:r>
              <a:rPr sz="2000" spc="-5" dirty="0">
                <a:latin typeface="Carlito"/>
                <a:cs typeface="Carlito"/>
              </a:rPr>
              <a:t>slope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zero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869179" y="4349457"/>
            <a:ext cx="6593205" cy="649605"/>
            <a:chOff x="4869179" y="4349457"/>
            <a:chExt cx="6593205" cy="649605"/>
          </a:xfrm>
        </p:grpSpPr>
        <p:sp>
          <p:nvSpPr>
            <p:cNvPr id="23" name="object 23"/>
            <p:cNvSpPr/>
            <p:nvPr/>
          </p:nvSpPr>
          <p:spPr>
            <a:xfrm>
              <a:off x="4924043" y="4349457"/>
              <a:ext cx="6537959" cy="5852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69179" y="4363211"/>
              <a:ext cx="5356860" cy="6355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956047" y="4381500"/>
            <a:ext cx="6423660" cy="471170"/>
          </a:xfrm>
          <a:prstGeom prst="rect">
            <a:avLst/>
          </a:prstGeom>
          <a:solidFill>
            <a:srgbClr val="FFFFFF"/>
          </a:solidFill>
          <a:ln w="12192">
            <a:solidFill>
              <a:srgbClr val="5B9BD4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35"/>
              </a:spcBef>
            </a:pPr>
            <a:r>
              <a:rPr sz="2000" spc="-10" dirty="0">
                <a:latin typeface="Carlito"/>
                <a:cs typeface="Carlito"/>
              </a:rPr>
              <a:t>Step </a:t>
            </a:r>
            <a:r>
              <a:rPr sz="2000" dirty="0">
                <a:latin typeface="Carlito"/>
                <a:cs typeface="Carlito"/>
              </a:rPr>
              <a:t>5 – Apply the rules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maxima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minima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639" y="848741"/>
            <a:ext cx="11913235" cy="4732020"/>
            <a:chOff x="167639" y="848741"/>
            <a:chExt cx="11913235" cy="4732020"/>
          </a:xfrm>
        </p:grpSpPr>
        <p:sp>
          <p:nvSpPr>
            <p:cNvPr id="3" name="object 3"/>
            <p:cNvSpPr/>
            <p:nvPr/>
          </p:nvSpPr>
          <p:spPr>
            <a:xfrm>
              <a:off x="167639" y="2368296"/>
              <a:ext cx="4238244" cy="28651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21707" y="2368296"/>
              <a:ext cx="3749040" cy="28651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87156" y="2368296"/>
              <a:ext cx="3593592" cy="28666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56705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75" dirty="0">
                <a:latin typeface="Trebuchet MS"/>
                <a:cs typeface="Trebuchet MS"/>
              </a:rPr>
              <a:t>Derivative </a:t>
            </a:r>
            <a:r>
              <a:rPr sz="3200" spc="-165" dirty="0">
                <a:latin typeface="Trebuchet MS"/>
                <a:cs typeface="Trebuchet MS"/>
              </a:rPr>
              <a:t>for </a:t>
            </a:r>
            <a:r>
              <a:rPr sz="3200" spc="-90" dirty="0">
                <a:latin typeface="Trebuchet MS"/>
                <a:cs typeface="Trebuchet MS"/>
              </a:rPr>
              <a:t>Maxima </a:t>
            </a:r>
            <a:r>
              <a:rPr sz="3200" spc="-130" dirty="0">
                <a:latin typeface="Trebuchet MS"/>
                <a:cs typeface="Trebuchet MS"/>
              </a:rPr>
              <a:t>and</a:t>
            </a:r>
            <a:r>
              <a:rPr sz="3200" spc="-530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Minima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997" y="1524761"/>
            <a:ext cx="3096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3090" algn="l"/>
                <a:tab pos="1042669" algn="l"/>
              </a:tabLst>
            </a:pPr>
            <a:r>
              <a:rPr sz="2400" spc="75" dirty="0">
                <a:latin typeface="FreeSerif"/>
                <a:cs typeface="FreeSerif"/>
              </a:rPr>
              <a:t>y</a:t>
            </a:r>
            <a:r>
              <a:rPr sz="2400" spc="-75" dirty="0">
                <a:latin typeface="FreeSerif"/>
                <a:cs typeface="FreeSerif"/>
              </a:rPr>
              <a:t> </a:t>
            </a:r>
            <a:r>
              <a:rPr sz="2400" spc="434" dirty="0">
                <a:latin typeface="FreeSerif"/>
                <a:cs typeface="FreeSerif"/>
              </a:rPr>
              <a:t>=	</a:t>
            </a:r>
            <a:r>
              <a:rPr sz="2400" spc="65" dirty="0">
                <a:latin typeface="FreeSerif"/>
                <a:cs typeface="FreeSerif"/>
              </a:rPr>
              <a:t>6x	</a:t>
            </a:r>
            <a:r>
              <a:rPr sz="2400" spc="40" dirty="0">
                <a:latin typeface="FreeSerif"/>
                <a:cs typeface="FreeSerif"/>
              </a:rPr>
              <a:t>-2x</a:t>
            </a:r>
            <a:r>
              <a:rPr sz="2400" spc="-85" dirty="0">
                <a:latin typeface="FreeSerif"/>
                <a:cs typeface="FreeSerif"/>
              </a:rPr>
              <a:t> </a:t>
            </a:r>
            <a:r>
              <a:rPr sz="2400" spc="60" dirty="0">
                <a:latin typeface="FreeSerif"/>
                <a:cs typeface="FreeSerif"/>
              </a:rPr>
              <a:t>-12x</a:t>
            </a:r>
            <a:r>
              <a:rPr sz="2400" spc="-95" dirty="0">
                <a:latin typeface="FreeSerif"/>
                <a:cs typeface="FreeSerif"/>
              </a:rPr>
              <a:t> </a:t>
            </a:r>
            <a:r>
              <a:rPr sz="2400" spc="434" dirty="0">
                <a:latin typeface="FreeSerif"/>
                <a:cs typeface="FreeSerif"/>
              </a:rPr>
              <a:t>+</a:t>
            </a:r>
            <a:r>
              <a:rPr sz="2400" spc="-105" dirty="0">
                <a:latin typeface="FreeSerif"/>
                <a:cs typeface="FreeSerif"/>
              </a:rPr>
              <a:t> </a:t>
            </a:r>
            <a:r>
              <a:rPr sz="2400" dirty="0">
                <a:latin typeface="FreeSerif"/>
                <a:cs typeface="FreeSerif"/>
              </a:rPr>
              <a:t>x</a:t>
            </a:r>
            <a:r>
              <a:rPr sz="2400" spc="-90" dirty="0">
                <a:latin typeface="FreeSerif"/>
                <a:cs typeface="FreeSerif"/>
              </a:rPr>
              <a:t> </a:t>
            </a:r>
            <a:r>
              <a:rPr sz="2400" spc="275" dirty="0">
                <a:latin typeface="FreeSerif"/>
                <a:cs typeface="FreeSerif"/>
              </a:rPr>
              <a:t>+1</a:t>
            </a:r>
            <a:endParaRPr sz="2400">
              <a:latin typeface="FreeSerif"/>
              <a:cs typeface="Free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1154" y="1413129"/>
            <a:ext cx="137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80" dirty="0">
                <a:latin typeface="FreeSerif"/>
                <a:cs typeface="FreeSerif"/>
              </a:rPr>
              <a:t>3</a:t>
            </a:r>
            <a:endParaRPr sz="1600">
              <a:latin typeface="FreeSerif"/>
              <a:cs typeface="Free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2927" y="1426286"/>
            <a:ext cx="13138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88085" algn="l"/>
              </a:tabLst>
            </a:pPr>
            <a:r>
              <a:rPr sz="1600" spc="85" dirty="0">
                <a:latin typeface="FreeSerif"/>
                <a:cs typeface="FreeSerif"/>
              </a:rPr>
              <a:t>4	2</a:t>
            </a:r>
            <a:endParaRPr sz="1600">
              <a:latin typeface="FreeSerif"/>
              <a:cs typeface="Free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77358" y="1406143"/>
            <a:ext cx="2734945" cy="50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7405">
              <a:lnSpc>
                <a:spcPts val="1400"/>
              </a:lnSpc>
              <a:spcBef>
                <a:spcPts val="95"/>
              </a:spcBef>
              <a:tabLst>
                <a:tab pos="1441450" algn="l"/>
              </a:tabLst>
            </a:pPr>
            <a:r>
              <a:rPr sz="1600" spc="80" dirty="0">
                <a:latin typeface="FreeSerif"/>
                <a:cs typeface="FreeSerif"/>
              </a:rPr>
              <a:t>3	2</a:t>
            </a:r>
            <a:endParaRPr sz="1600">
              <a:latin typeface="FreeSerif"/>
              <a:cs typeface="FreeSerif"/>
            </a:endParaRPr>
          </a:p>
          <a:p>
            <a:pPr marL="12700">
              <a:lnSpc>
                <a:spcPts val="2360"/>
              </a:lnSpc>
              <a:tabLst>
                <a:tab pos="372110" algn="l"/>
                <a:tab pos="990600" algn="l"/>
              </a:tabLst>
            </a:pPr>
            <a:r>
              <a:rPr sz="2400" spc="434" dirty="0">
                <a:latin typeface="FreeSerif"/>
                <a:cs typeface="FreeSerif"/>
              </a:rPr>
              <a:t>=	</a:t>
            </a:r>
            <a:r>
              <a:rPr sz="2400" spc="85" dirty="0">
                <a:latin typeface="FreeSerif"/>
                <a:cs typeface="FreeSerif"/>
              </a:rPr>
              <a:t>24x	</a:t>
            </a:r>
            <a:r>
              <a:rPr sz="2400" spc="-5" dirty="0">
                <a:latin typeface="FreeSerif"/>
                <a:cs typeface="FreeSerif"/>
              </a:rPr>
              <a:t>-</a:t>
            </a:r>
            <a:r>
              <a:rPr sz="2400" spc="-95" dirty="0">
                <a:latin typeface="FreeSerif"/>
                <a:cs typeface="FreeSerif"/>
              </a:rPr>
              <a:t> </a:t>
            </a:r>
            <a:r>
              <a:rPr sz="2400" spc="65" dirty="0">
                <a:latin typeface="FreeSerif"/>
                <a:cs typeface="FreeSerif"/>
              </a:rPr>
              <a:t>6x</a:t>
            </a:r>
            <a:r>
              <a:rPr sz="2400" spc="-90" dirty="0">
                <a:latin typeface="FreeSerif"/>
                <a:cs typeface="FreeSerif"/>
              </a:rPr>
              <a:t> </a:t>
            </a:r>
            <a:r>
              <a:rPr sz="2400" spc="-5" dirty="0">
                <a:latin typeface="FreeSerif"/>
                <a:cs typeface="FreeSerif"/>
              </a:rPr>
              <a:t>-</a:t>
            </a:r>
            <a:r>
              <a:rPr sz="2400" spc="-95" dirty="0">
                <a:latin typeface="FreeSerif"/>
                <a:cs typeface="FreeSerif"/>
              </a:rPr>
              <a:t> </a:t>
            </a:r>
            <a:r>
              <a:rPr sz="2400" spc="85" dirty="0">
                <a:latin typeface="FreeSerif"/>
                <a:cs typeface="FreeSerif"/>
              </a:rPr>
              <a:t>24x</a:t>
            </a:r>
            <a:r>
              <a:rPr sz="2400" spc="-95" dirty="0">
                <a:latin typeface="FreeSerif"/>
                <a:cs typeface="FreeSerif"/>
              </a:rPr>
              <a:t> </a:t>
            </a:r>
            <a:r>
              <a:rPr sz="2400" spc="434" dirty="0">
                <a:latin typeface="FreeSerif"/>
                <a:cs typeface="FreeSerif"/>
              </a:rPr>
              <a:t>+</a:t>
            </a:r>
            <a:r>
              <a:rPr sz="2400" spc="-105" dirty="0">
                <a:latin typeface="FreeSerif"/>
                <a:cs typeface="FreeSerif"/>
              </a:rPr>
              <a:t> </a:t>
            </a:r>
            <a:r>
              <a:rPr sz="2400" spc="125" dirty="0">
                <a:latin typeface="FreeSerif"/>
                <a:cs typeface="FreeSerif"/>
              </a:rPr>
              <a:t>1</a:t>
            </a:r>
            <a:endParaRPr sz="2400">
              <a:latin typeface="FreeSerif"/>
              <a:cs typeface="Free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33925" y="1287017"/>
            <a:ext cx="336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FreeSerif"/>
                <a:cs typeface="FreeSerif"/>
              </a:rPr>
              <a:t>dy</a:t>
            </a:r>
            <a:endParaRPr sz="2400">
              <a:latin typeface="FreeSerif"/>
              <a:cs typeface="Free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26940" y="1738376"/>
            <a:ext cx="342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latin typeface="FreeSerif"/>
                <a:cs typeface="FreeSerif"/>
              </a:rPr>
              <a:t>dx</a:t>
            </a:r>
            <a:endParaRPr sz="2400">
              <a:latin typeface="FreeSerif"/>
              <a:cs typeface="Free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87240" y="1690116"/>
            <a:ext cx="4861560" cy="4296410"/>
            <a:chOff x="4587240" y="1690116"/>
            <a:chExt cx="4861560" cy="4296410"/>
          </a:xfrm>
        </p:grpSpPr>
        <p:sp>
          <p:nvSpPr>
            <p:cNvPr id="14" name="object 14"/>
            <p:cNvSpPr/>
            <p:nvPr/>
          </p:nvSpPr>
          <p:spPr>
            <a:xfrm>
              <a:off x="4606290" y="1709166"/>
              <a:ext cx="4823460" cy="40005"/>
            </a:xfrm>
            <a:custGeom>
              <a:avLst/>
              <a:gdLst/>
              <a:ahLst/>
              <a:cxnLst/>
              <a:rect l="l" t="t" r="r" b="b"/>
              <a:pathLst>
                <a:path w="4823459" h="40005">
                  <a:moveTo>
                    <a:pt x="0" y="39624"/>
                  </a:moveTo>
                  <a:lnTo>
                    <a:pt x="561848" y="39624"/>
                  </a:lnTo>
                </a:path>
                <a:path w="4823459" h="40005">
                  <a:moveTo>
                    <a:pt x="4261104" y="0"/>
                  </a:moveTo>
                  <a:lnTo>
                    <a:pt x="4822952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96256" y="5411724"/>
              <a:ext cx="1022591" cy="4922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55108" y="5391912"/>
              <a:ext cx="1095743" cy="5943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539985" y="1476197"/>
            <a:ext cx="22294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110" algn="l"/>
                <a:tab pos="990600" algn="l"/>
              </a:tabLst>
            </a:pPr>
            <a:r>
              <a:rPr sz="2400" spc="440" dirty="0">
                <a:latin typeface="FreeSerif"/>
                <a:cs typeface="FreeSerif"/>
              </a:rPr>
              <a:t>=	</a:t>
            </a:r>
            <a:r>
              <a:rPr sz="2400" spc="85" dirty="0">
                <a:latin typeface="FreeSerif"/>
                <a:cs typeface="FreeSerif"/>
              </a:rPr>
              <a:t>72x	</a:t>
            </a:r>
            <a:r>
              <a:rPr sz="2400" spc="-5" dirty="0">
                <a:latin typeface="FreeSerif"/>
                <a:cs typeface="FreeSerif"/>
              </a:rPr>
              <a:t>- </a:t>
            </a:r>
            <a:r>
              <a:rPr sz="2400" spc="85" dirty="0">
                <a:latin typeface="FreeSerif"/>
                <a:cs typeface="FreeSerif"/>
              </a:rPr>
              <a:t>12x </a:t>
            </a:r>
            <a:r>
              <a:rPr sz="2400" spc="-5" dirty="0">
                <a:latin typeface="FreeSerif"/>
                <a:cs typeface="FreeSerif"/>
              </a:rPr>
              <a:t>-</a:t>
            </a:r>
            <a:r>
              <a:rPr sz="2400" spc="-405" dirty="0">
                <a:latin typeface="FreeSerif"/>
                <a:cs typeface="FreeSerif"/>
              </a:rPr>
              <a:t> </a:t>
            </a:r>
            <a:r>
              <a:rPr sz="2400" spc="130" dirty="0">
                <a:latin typeface="FreeSerif"/>
                <a:cs typeface="FreeSerif"/>
              </a:rPr>
              <a:t>24</a:t>
            </a:r>
            <a:endParaRPr sz="2400">
              <a:latin typeface="FreeSerif"/>
              <a:cs typeface="Free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355326" y="1364996"/>
            <a:ext cx="137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80" dirty="0">
                <a:latin typeface="FreeSerif"/>
                <a:cs typeface="FreeSerif"/>
              </a:rPr>
              <a:t>2</a:t>
            </a:r>
            <a:endParaRPr sz="1600">
              <a:latin typeface="FreeSerif"/>
              <a:cs typeface="Free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96298" y="1105661"/>
            <a:ext cx="415925" cy="531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09" algn="ctr">
              <a:lnSpc>
                <a:spcPts val="1515"/>
              </a:lnSpc>
              <a:spcBef>
                <a:spcPts val="95"/>
              </a:spcBef>
            </a:pPr>
            <a:r>
              <a:rPr sz="1600" spc="80" dirty="0">
                <a:latin typeface="FreeSerif"/>
                <a:cs typeface="FreeSerif"/>
              </a:rPr>
              <a:t>2</a:t>
            </a:r>
            <a:endParaRPr sz="1600">
              <a:latin typeface="FreeSerif"/>
              <a:cs typeface="FreeSerif"/>
            </a:endParaRPr>
          </a:p>
          <a:p>
            <a:pPr algn="ctr">
              <a:lnSpc>
                <a:spcPts val="2475"/>
              </a:lnSpc>
            </a:pPr>
            <a:r>
              <a:rPr sz="2400" spc="130" dirty="0">
                <a:latin typeface="FreeSerif"/>
                <a:cs typeface="FreeSerif"/>
              </a:rPr>
              <a:t>d</a:t>
            </a:r>
            <a:r>
              <a:rPr sz="2400" spc="-155" dirty="0">
                <a:latin typeface="FreeSerif"/>
                <a:cs typeface="FreeSerif"/>
              </a:rPr>
              <a:t> </a:t>
            </a:r>
            <a:r>
              <a:rPr sz="2400" spc="75" dirty="0">
                <a:latin typeface="FreeSerif"/>
                <a:cs typeface="FreeSerif"/>
              </a:rPr>
              <a:t>y</a:t>
            </a:r>
            <a:endParaRPr sz="2400">
              <a:latin typeface="FreeSerif"/>
              <a:cs typeface="Free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36735" y="1833753"/>
            <a:ext cx="5086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latin typeface="FreeSerif"/>
                <a:cs typeface="FreeSerif"/>
              </a:rPr>
              <a:t>dx</a:t>
            </a:r>
            <a:r>
              <a:rPr sz="2400" spc="120" baseline="48611" dirty="0">
                <a:latin typeface="FreeSerif"/>
                <a:cs typeface="FreeSerif"/>
              </a:rPr>
              <a:t>2</a:t>
            </a:r>
            <a:endParaRPr sz="2400" baseline="48611">
              <a:latin typeface="FreeSerif"/>
              <a:cs typeface="Free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60264" y="5455920"/>
            <a:ext cx="899160" cy="370840"/>
          </a:xfrm>
          <a:prstGeom prst="rect">
            <a:avLst/>
          </a:prstGeom>
          <a:solidFill>
            <a:srgbClr val="EC7C30"/>
          </a:solidFill>
          <a:ln w="9144">
            <a:solidFill>
              <a:srgbClr val="C55A11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-0.9054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64579" y="5391911"/>
            <a:ext cx="1141730" cy="594995"/>
            <a:chOff x="6164579" y="5391911"/>
            <a:chExt cx="1141730" cy="594995"/>
          </a:xfrm>
        </p:grpSpPr>
        <p:sp>
          <p:nvSpPr>
            <p:cNvPr id="23" name="object 23"/>
            <p:cNvSpPr/>
            <p:nvPr/>
          </p:nvSpPr>
          <p:spPr>
            <a:xfrm>
              <a:off x="6205727" y="5411723"/>
              <a:ext cx="1068311" cy="49222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64579" y="5391911"/>
              <a:ext cx="1141463" cy="59439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269735" y="5455920"/>
            <a:ext cx="944880" cy="370840"/>
          </a:xfrm>
          <a:prstGeom prst="rect">
            <a:avLst/>
          </a:prstGeom>
          <a:solidFill>
            <a:srgbClr val="EC7C30"/>
          </a:solidFill>
          <a:ln w="9144">
            <a:solidFill>
              <a:srgbClr val="C55A11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0.04131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307580" y="5391911"/>
            <a:ext cx="1026160" cy="594995"/>
            <a:chOff x="7307580" y="5391911"/>
            <a:chExt cx="1026160" cy="594995"/>
          </a:xfrm>
        </p:grpSpPr>
        <p:sp>
          <p:nvSpPr>
            <p:cNvPr id="27" name="object 27"/>
            <p:cNvSpPr/>
            <p:nvPr/>
          </p:nvSpPr>
          <p:spPr>
            <a:xfrm>
              <a:off x="7348728" y="5411723"/>
              <a:ext cx="951001" cy="49222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07580" y="5391911"/>
              <a:ext cx="1025664" cy="59439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412735" y="5455920"/>
            <a:ext cx="828040" cy="370840"/>
          </a:xfrm>
          <a:prstGeom prst="rect">
            <a:avLst/>
          </a:prstGeom>
          <a:solidFill>
            <a:srgbClr val="EC7C30"/>
          </a:solidFill>
          <a:ln w="9144">
            <a:solidFill>
              <a:srgbClr val="C55A11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1.1141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330952" y="3678935"/>
            <a:ext cx="4689475" cy="2306320"/>
            <a:chOff x="5330952" y="3678935"/>
            <a:chExt cx="4689475" cy="2306320"/>
          </a:xfrm>
        </p:grpSpPr>
        <p:sp>
          <p:nvSpPr>
            <p:cNvPr id="31" name="object 31"/>
            <p:cNvSpPr/>
            <p:nvPr/>
          </p:nvSpPr>
          <p:spPr>
            <a:xfrm>
              <a:off x="5330952" y="3678935"/>
              <a:ext cx="193548" cy="19202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00800" y="3691127"/>
              <a:ext cx="192024" cy="19354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98080" y="3678935"/>
              <a:ext cx="192024" cy="19202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974822" y="5419287"/>
              <a:ext cx="1013461" cy="4816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924544" y="5390387"/>
              <a:ext cx="1095743" cy="59439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029700" y="5454396"/>
            <a:ext cx="899160" cy="368935"/>
          </a:xfrm>
          <a:prstGeom prst="rect">
            <a:avLst/>
          </a:prstGeom>
          <a:solidFill>
            <a:srgbClr val="EC7C30"/>
          </a:solidFill>
          <a:ln w="9144">
            <a:solidFill>
              <a:srgbClr val="C55A11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-0.9054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921240" y="5390388"/>
            <a:ext cx="1141730" cy="594995"/>
            <a:chOff x="9921240" y="5390388"/>
            <a:chExt cx="1141730" cy="594995"/>
          </a:xfrm>
        </p:grpSpPr>
        <p:sp>
          <p:nvSpPr>
            <p:cNvPr id="38" name="object 38"/>
            <p:cNvSpPr/>
            <p:nvPr/>
          </p:nvSpPr>
          <p:spPr>
            <a:xfrm>
              <a:off x="9962388" y="5410200"/>
              <a:ext cx="1068311" cy="4907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921240" y="5390388"/>
              <a:ext cx="1141463" cy="59439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026395" y="5454396"/>
            <a:ext cx="944880" cy="368935"/>
          </a:xfrm>
          <a:prstGeom prst="rect">
            <a:avLst/>
          </a:prstGeom>
          <a:solidFill>
            <a:srgbClr val="EC7C30"/>
          </a:solidFill>
          <a:ln w="9144">
            <a:solidFill>
              <a:srgbClr val="C55A11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0.04131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0965180" y="5390388"/>
            <a:ext cx="1026160" cy="594995"/>
            <a:chOff x="10965180" y="5390388"/>
            <a:chExt cx="1026160" cy="594995"/>
          </a:xfrm>
        </p:grpSpPr>
        <p:sp>
          <p:nvSpPr>
            <p:cNvPr id="42" name="object 42"/>
            <p:cNvSpPr/>
            <p:nvPr/>
          </p:nvSpPr>
          <p:spPr>
            <a:xfrm>
              <a:off x="11006328" y="5410200"/>
              <a:ext cx="951001" cy="49071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965180" y="5390388"/>
              <a:ext cx="1025664" cy="59439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1070335" y="5454396"/>
            <a:ext cx="828040" cy="368935"/>
          </a:xfrm>
          <a:prstGeom prst="rect">
            <a:avLst/>
          </a:prstGeom>
          <a:solidFill>
            <a:srgbClr val="EC7C30"/>
          </a:solidFill>
          <a:ln w="9144">
            <a:solidFill>
              <a:srgbClr val="C55A11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1.1141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33044" y="2272283"/>
            <a:ext cx="11130280" cy="3714115"/>
            <a:chOff x="733044" y="2272283"/>
            <a:chExt cx="11130280" cy="3714115"/>
          </a:xfrm>
        </p:grpSpPr>
        <p:sp>
          <p:nvSpPr>
            <p:cNvPr id="46" name="object 46"/>
            <p:cNvSpPr/>
            <p:nvPr/>
          </p:nvSpPr>
          <p:spPr>
            <a:xfrm>
              <a:off x="8939784" y="2409443"/>
              <a:ext cx="192024" cy="19202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314432" y="4756404"/>
              <a:ext cx="192024" cy="19202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670791" y="2272283"/>
              <a:ext cx="192024" cy="19202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44852" y="3247644"/>
              <a:ext cx="192023" cy="19202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30780" y="2395981"/>
              <a:ext cx="9283700" cy="2599055"/>
            </a:xfrm>
            <a:custGeom>
              <a:avLst/>
              <a:gdLst/>
              <a:ahLst/>
              <a:cxnLst/>
              <a:rect l="l" t="t" r="r" b="b"/>
              <a:pathLst>
                <a:path w="9283700" h="2599054">
                  <a:moveTo>
                    <a:pt x="9283433" y="72644"/>
                  </a:moveTo>
                  <a:lnTo>
                    <a:pt x="9260840" y="0"/>
                  </a:lnTo>
                  <a:lnTo>
                    <a:pt x="3816934" y="1694408"/>
                  </a:lnTo>
                  <a:lnTo>
                    <a:pt x="231660" y="969327"/>
                  </a:lnTo>
                  <a:lnTo>
                    <a:pt x="233184" y="961771"/>
                  </a:lnTo>
                  <a:lnTo>
                    <a:pt x="246761" y="894715"/>
                  </a:lnTo>
                  <a:lnTo>
                    <a:pt x="0" y="961390"/>
                  </a:lnTo>
                  <a:lnTo>
                    <a:pt x="201422" y="1118743"/>
                  </a:lnTo>
                  <a:lnTo>
                    <a:pt x="216547" y="1044003"/>
                  </a:lnTo>
                  <a:lnTo>
                    <a:pt x="3665563" y="1741525"/>
                  </a:lnTo>
                  <a:lnTo>
                    <a:pt x="1378864" y="2453246"/>
                  </a:lnTo>
                  <a:lnTo>
                    <a:pt x="1356233" y="2380488"/>
                  </a:lnTo>
                  <a:lnTo>
                    <a:pt x="1171956" y="2557526"/>
                  </a:lnTo>
                  <a:lnTo>
                    <a:pt x="1424178" y="2598801"/>
                  </a:lnTo>
                  <a:lnTo>
                    <a:pt x="1405039" y="2537333"/>
                  </a:lnTo>
                  <a:lnTo>
                    <a:pt x="1401521" y="2526004"/>
                  </a:lnTo>
                  <a:lnTo>
                    <a:pt x="3820909" y="1772945"/>
                  </a:lnTo>
                  <a:lnTo>
                    <a:pt x="7882001" y="2594229"/>
                  </a:lnTo>
                  <a:lnTo>
                    <a:pt x="7897114" y="2519553"/>
                  </a:lnTo>
                  <a:lnTo>
                    <a:pt x="3972280" y="1725815"/>
                  </a:lnTo>
                  <a:lnTo>
                    <a:pt x="9283433" y="726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67100" y="4762500"/>
              <a:ext cx="192024" cy="19202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83308" y="5420839"/>
              <a:ext cx="1011950" cy="48311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3044" y="5391911"/>
              <a:ext cx="1095743" cy="59439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838200" y="5455920"/>
            <a:ext cx="897890" cy="370840"/>
          </a:xfrm>
          <a:prstGeom prst="rect">
            <a:avLst/>
          </a:prstGeom>
          <a:solidFill>
            <a:srgbClr val="EC7C30"/>
          </a:solidFill>
          <a:ln w="9144">
            <a:solidFill>
              <a:srgbClr val="C55A11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-0.9054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964435" y="5391911"/>
            <a:ext cx="1141730" cy="594995"/>
            <a:chOff x="1964435" y="5391911"/>
            <a:chExt cx="1141730" cy="594995"/>
          </a:xfrm>
        </p:grpSpPr>
        <p:sp>
          <p:nvSpPr>
            <p:cNvPr id="56" name="object 56"/>
            <p:cNvSpPr/>
            <p:nvPr/>
          </p:nvSpPr>
          <p:spPr>
            <a:xfrm>
              <a:off x="2005583" y="5411723"/>
              <a:ext cx="1068311" cy="49222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964435" y="5391911"/>
              <a:ext cx="1141463" cy="59439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2069592" y="5455920"/>
            <a:ext cx="944880" cy="370840"/>
          </a:xfrm>
          <a:prstGeom prst="rect">
            <a:avLst/>
          </a:prstGeom>
          <a:solidFill>
            <a:srgbClr val="EC7C30"/>
          </a:solidFill>
          <a:ln w="9144">
            <a:solidFill>
              <a:srgbClr val="C55A11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0.04131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243072" y="5391911"/>
            <a:ext cx="1026160" cy="594995"/>
            <a:chOff x="3243072" y="5391911"/>
            <a:chExt cx="1026160" cy="594995"/>
          </a:xfrm>
        </p:grpSpPr>
        <p:sp>
          <p:nvSpPr>
            <p:cNvPr id="60" name="object 60"/>
            <p:cNvSpPr/>
            <p:nvPr/>
          </p:nvSpPr>
          <p:spPr>
            <a:xfrm>
              <a:off x="3284220" y="5411723"/>
              <a:ext cx="951001" cy="49222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243072" y="5391911"/>
              <a:ext cx="1025664" cy="59439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348228" y="5455920"/>
            <a:ext cx="828040" cy="370840"/>
          </a:xfrm>
          <a:prstGeom prst="rect">
            <a:avLst/>
          </a:prstGeom>
          <a:solidFill>
            <a:srgbClr val="EC7C30"/>
          </a:solidFill>
          <a:ln w="9144">
            <a:solidFill>
              <a:srgbClr val="C55A11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1.1141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178052" y="4338828"/>
            <a:ext cx="192024" cy="19354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923" y="527304"/>
            <a:ext cx="11913235" cy="5053330"/>
            <a:chOff x="153923" y="527304"/>
            <a:chExt cx="11913235" cy="505333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1491996" y="2016251"/>
              <a:ext cx="9530334" cy="266014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10128" y="2439924"/>
              <a:ext cx="5613654" cy="166801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20708" y="2898189"/>
            <a:ext cx="415058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375" dirty="0">
                <a:solidFill>
                  <a:srgbClr val="FFFFFF"/>
                </a:solidFill>
                <a:latin typeface="Trebuchet MS"/>
                <a:cs typeface="Trebuchet MS"/>
              </a:rPr>
              <a:t>Partial</a:t>
            </a:r>
            <a:r>
              <a:rPr lang="en-US" sz="4800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800" spc="-330" dirty="0">
                <a:solidFill>
                  <a:srgbClr val="FFFFFF"/>
                </a:solidFill>
                <a:latin typeface="Trebuchet MS"/>
                <a:cs typeface="Trebuchet MS"/>
              </a:rPr>
              <a:t>Derivative</a:t>
            </a:r>
            <a:endParaRPr sz="4800" spc="-27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77474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46431"/>
            <a:ext cx="27927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95" dirty="0">
                <a:latin typeface="Trebuchet MS"/>
                <a:cs typeface="Trebuchet MS"/>
              </a:rPr>
              <a:t>Partial</a:t>
            </a:r>
            <a:r>
              <a:rPr sz="3200" spc="-29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Derivative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0596" y="967232"/>
            <a:ext cx="27806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80895" algn="l"/>
                <a:tab pos="2562225" algn="l"/>
              </a:tabLst>
            </a:pPr>
            <a:r>
              <a:rPr sz="3200" spc="20" dirty="0">
                <a:latin typeface="FreeSerif"/>
                <a:cs typeface="FreeSerif"/>
              </a:rPr>
              <a:t>f(</a:t>
            </a:r>
            <a:r>
              <a:rPr sz="3200" spc="-95" dirty="0">
                <a:latin typeface="FreeSerif"/>
                <a:cs typeface="FreeSerif"/>
              </a:rPr>
              <a:t> </a:t>
            </a:r>
            <a:r>
              <a:rPr sz="3200" spc="5" dirty="0">
                <a:latin typeface="FreeSerif"/>
                <a:cs typeface="FreeSerif"/>
              </a:rPr>
              <a:t>x</a:t>
            </a:r>
            <a:r>
              <a:rPr sz="3200" spc="-114" dirty="0">
                <a:latin typeface="FreeSerif"/>
                <a:cs typeface="FreeSerif"/>
              </a:rPr>
              <a:t> </a:t>
            </a:r>
            <a:r>
              <a:rPr sz="3200" spc="-145" dirty="0">
                <a:latin typeface="FreeSerif"/>
                <a:cs typeface="FreeSerif"/>
              </a:rPr>
              <a:t>,</a:t>
            </a:r>
            <a:r>
              <a:rPr sz="3200" spc="-100" dirty="0">
                <a:latin typeface="FreeSerif"/>
                <a:cs typeface="FreeSerif"/>
              </a:rPr>
              <a:t> </a:t>
            </a:r>
            <a:r>
              <a:rPr sz="3200" spc="110" dirty="0">
                <a:latin typeface="FreeSerif"/>
                <a:cs typeface="FreeSerif"/>
              </a:rPr>
              <a:t>y</a:t>
            </a:r>
            <a:r>
              <a:rPr sz="3200" spc="260" dirty="0">
                <a:latin typeface="FreeSerif"/>
                <a:cs typeface="FreeSerif"/>
              </a:rPr>
              <a:t>)</a:t>
            </a:r>
            <a:r>
              <a:rPr sz="3200" spc="-114" dirty="0">
                <a:latin typeface="FreeSerif"/>
                <a:cs typeface="FreeSerif"/>
              </a:rPr>
              <a:t> </a:t>
            </a:r>
            <a:r>
              <a:rPr sz="3200" spc="585" dirty="0">
                <a:latin typeface="FreeSerif"/>
                <a:cs typeface="FreeSerif"/>
              </a:rPr>
              <a:t>=</a:t>
            </a:r>
            <a:r>
              <a:rPr sz="3200" spc="-110" dirty="0">
                <a:latin typeface="FreeSerif"/>
                <a:cs typeface="FreeSerif"/>
              </a:rPr>
              <a:t> </a:t>
            </a:r>
            <a:r>
              <a:rPr sz="3200" spc="5" dirty="0">
                <a:latin typeface="FreeSerif"/>
                <a:cs typeface="FreeSerif"/>
              </a:rPr>
              <a:t>x</a:t>
            </a:r>
            <a:r>
              <a:rPr sz="3200" dirty="0">
                <a:latin typeface="FreeSerif"/>
                <a:cs typeface="FreeSerif"/>
              </a:rPr>
              <a:t>	</a:t>
            </a:r>
            <a:r>
              <a:rPr sz="3200" spc="585" dirty="0">
                <a:latin typeface="FreeSerif"/>
                <a:cs typeface="FreeSerif"/>
              </a:rPr>
              <a:t>+</a:t>
            </a:r>
            <a:r>
              <a:rPr sz="3200" dirty="0">
                <a:latin typeface="FreeSerif"/>
                <a:cs typeface="FreeSerif"/>
              </a:rPr>
              <a:t>	</a:t>
            </a:r>
            <a:r>
              <a:rPr sz="3200" spc="105" dirty="0">
                <a:latin typeface="FreeSerif"/>
                <a:cs typeface="FreeSerif"/>
              </a:rPr>
              <a:t>y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5717" y="88709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28815" y="86842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1533" y="1848992"/>
            <a:ext cx="20224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200" spc="375" baseline="-6944" dirty="0">
                <a:latin typeface="FreeSerif"/>
                <a:cs typeface="FreeSerif"/>
              </a:rPr>
              <a:t>d</a:t>
            </a:r>
            <a:r>
              <a:rPr sz="3200" spc="250" dirty="0">
                <a:latin typeface="FreeSerif"/>
                <a:cs typeface="FreeSerif"/>
              </a:rPr>
              <a:t>(f( </a:t>
            </a:r>
            <a:r>
              <a:rPr sz="3200" spc="5" dirty="0">
                <a:latin typeface="FreeSerif"/>
                <a:cs typeface="FreeSerif"/>
              </a:rPr>
              <a:t>x</a:t>
            </a:r>
            <a:r>
              <a:rPr sz="3200" spc="-490" dirty="0">
                <a:latin typeface="FreeSerif"/>
                <a:cs typeface="FreeSerif"/>
              </a:rPr>
              <a:t> </a:t>
            </a:r>
            <a:r>
              <a:rPr sz="3200" spc="-145" dirty="0">
                <a:latin typeface="FreeSerif"/>
                <a:cs typeface="FreeSerif"/>
              </a:rPr>
              <a:t>, </a:t>
            </a:r>
            <a:r>
              <a:rPr sz="3200" spc="210" dirty="0">
                <a:latin typeface="FreeSerif"/>
                <a:cs typeface="FreeSerif"/>
              </a:rPr>
              <a:t>y))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9210" y="2739389"/>
            <a:ext cx="2145030" cy="0"/>
          </a:xfrm>
          <a:custGeom>
            <a:avLst/>
            <a:gdLst/>
            <a:ahLst/>
            <a:cxnLst/>
            <a:rect l="l" t="t" r="r" b="b"/>
            <a:pathLst>
              <a:path w="2145029">
                <a:moveTo>
                  <a:pt x="0" y="0"/>
                </a:moveTo>
                <a:lnTo>
                  <a:pt x="214502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60042" y="2673222"/>
            <a:ext cx="6591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35" dirty="0">
                <a:latin typeface="FreeSerif"/>
                <a:cs typeface="FreeSerif"/>
              </a:rPr>
              <a:t>dx</a:t>
            </a:r>
            <a:endParaRPr sz="4800">
              <a:latin typeface="FreeSerif"/>
              <a:cs typeface="Free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7386" y="2558542"/>
            <a:ext cx="936625" cy="551180"/>
            <a:chOff x="167386" y="2558542"/>
            <a:chExt cx="936625" cy="551180"/>
          </a:xfrm>
        </p:grpSpPr>
        <p:sp>
          <p:nvSpPr>
            <p:cNvPr id="10" name="object 10"/>
            <p:cNvSpPr/>
            <p:nvPr/>
          </p:nvSpPr>
          <p:spPr>
            <a:xfrm>
              <a:off x="173736" y="2564892"/>
              <a:ext cx="923925" cy="538480"/>
            </a:xfrm>
            <a:custGeom>
              <a:avLst/>
              <a:gdLst/>
              <a:ahLst/>
              <a:cxnLst/>
              <a:rect l="l" t="t" r="r" b="b"/>
              <a:pathLst>
                <a:path w="923925" h="538480">
                  <a:moveTo>
                    <a:pt x="654558" y="0"/>
                  </a:moveTo>
                  <a:lnTo>
                    <a:pt x="654558" y="134493"/>
                  </a:lnTo>
                  <a:lnTo>
                    <a:pt x="0" y="134493"/>
                  </a:lnTo>
                  <a:lnTo>
                    <a:pt x="0" y="403479"/>
                  </a:lnTo>
                  <a:lnTo>
                    <a:pt x="654558" y="403479"/>
                  </a:lnTo>
                  <a:lnTo>
                    <a:pt x="654558" y="537972"/>
                  </a:lnTo>
                  <a:lnTo>
                    <a:pt x="923544" y="268986"/>
                  </a:lnTo>
                  <a:lnTo>
                    <a:pt x="65455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3736" y="2564892"/>
              <a:ext cx="923925" cy="538480"/>
            </a:xfrm>
            <a:custGeom>
              <a:avLst/>
              <a:gdLst/>
              <a:ahLst/>
              <a:cxnLst/>
              <a:rect l="l" t="t" r="r" b="b"/>
              <a:pathLst>
                <a:path w="923925" h="538480">
                  <a:moveTo>
                    <a:pt x="0" y="134493"/>
                  </a:moveTo>
                  <a:lnTo>
                    <a:pt x="654558" y="134493"/>
                  </a:lnTo>
                  <a:lnTo>
                    <a:pt x="654558" y="0"/>
                  </a:lnTo>
                  <a:lnTo>
                    <a:pt x="923544" y="268986"/>
                  </a:lnTo>
                  <a:lnTo>
                    <a:pt x="654558" y="537972"/>
                  </a:lnTo>
                  <a:lnTo>
                    <a:pt x="654558" y="403479"/>
                  </a:lnTo>
                  <a:lnTo>
                    <a:pt x="0" y="403479"/>
                  </a:lnTo>
                  <a:lnTo>
                    <a:pt x="0" y="13449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76834" y="1895932"/>
            <a:ext cx="3206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5" dirty="0">
                <a:latin typeface="FreeSerif"/>
                <a:cs typeface="FreeSerif"/>
              </a:rPr>
              <a:t>x</a:t>
            </a:r>
            <a:endParaRPr sz="4800">
              <a:latin typeface="FreeSerif"/>
              <a:cs typeface="Free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88409" y="2312034"/>
            <a:ext cx="481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875" dirty="0">
                <a:latin typeface="FreeSerif"/>
                <a:cs typeface="FreeSerif"/>
              </a:rPr>
              <a:t>=</a:t>
            </a:r>
            <a:endParaRPr sz="4800">
              <a:latin typeface="FreeSerif"/>
              <a:cs typeface="Free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48885" y="1912441"/>
            <a:ext cx="3638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65" dirty="0">
                <a:latin typeface="FreeSerif"/>
                <a:cs typeface="FreeSerif"/>
              </a:rPr>
              <a:t>d</a:t>
            </a:r>
            <a:endParaRPr sz="4800">
              <a:latin typeface="FreeSerif"/>
              <a:cs typeface="Free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70653" y="2727198"/>
            <a:ext cx="2145030" cy="0"/>
          </a:xfrm>
          <a:custGeom>
            <a:avLst/>
            <a:gdLst/>
            <a:ahLst/>
            <a:cxnLst/>
            <a:rect l="l" t="t" r="r" b="b"/>
            <a:pathLst>
              <a:path w="2145029">
                <a:moveTo>
                  <a:pt x="0" y="0"/>
                </a:moveTo>
                <a:lnTo>
                  <a:pt x="214502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31740" y="2661615"/>
            <a:ext cx="6597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35" dirty="0">
                <a:latin typeface="FreeSerif"/>
                <a:cs typeface="FreeSerif"/>
              </a:rPr>
              <a:t>dx</a:t>
            </a:r>
            <a:endParaRPr sz="4800">
              <a:latin typeface="FreeSerif"/>
              <a:cs typeface="Free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44871" y="1953895"/>
            <a:ext cx="1592580" cy="60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ctr">
              <a:lnSpc>
                <a:spcPts val="1425"/>
              </a:lnSpc>
              <a:spcBef>
                <a:spcPts val="100"/>
              </a:spcBef>
              <a:tabLst>
                <a:tab pos="730250" algn="l"/>
              </a:tabLst>
            </a:pPr>
            <a:r>
              <a:rPr sz="2700" baseline="3086" dirty="0">
                <a:latin typeface="Carlito"/>
                <a:cs typeface="Carlito"/>
              </a:rPr>
              <a:t>2	</a:t>
            </a:r>
            <a:r>
              <a:rPr sz="180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ts val="3105"/>
              </a:lnSpc>
              <a:tabLst>
                <a:tab pos="1229360" algn="l"/>
              </a:tabLst>
            </a:pPr>
            <a:r>
              <a:rPr sz="3200" spc="105" dirty="0">
                <a:latin typeface="FreeSerif"/>
                <a:cs typeface="FreeSerif"/>
              </a:rPr>
              <a:t>(</a:t>
            </a:r>
            <a:r>
              <a:rPr sz="3200" spc="160" dirty="0">
                <a:latin typeface="FreeSerif"/>
                <a:cs typeface="FreeSerif"/>
              </a:rPr>
              <a:t>x</a:t>
            </a:r>
            <a:r>
              <a:rPr sz="3200" spc="-100" dirty="0">
                <a:latin typeface="FreeSerif"/>
                <a:cs typeface="FreeSerif"/>
              </a:rPr>
              <a:t> </a:t>
            </a:r>
            <a:r>
              <a:rPr sz="3200" spc="585" dirty="0">
                <a:latin typeface="FreeSerif"/>
                <a:cs typeface="FreeSerif"/>
              </a:rPr>
              <a:t>+</a:t>
            </a:r>
            <a:r>
              <a:rPr sz="3200" spc="-110" dirty="0">
                <a:latin typeface="FreeSerif"/>
                <a:cs typeface="FreeSerif"/>
              </a:rPr>
              <a:t> </a:t>
            </a:r>
            <a:r>
              <a:rPr sz="3200" spc="105" dirty="0">
                <a:latin typeface="FreeSerif"/>
                <a:cs typeface="FreeSerif"/>
              </a:rPr>
              <a:t>y</a:t>
            </a:r>
            <a:r>
              <a:rPr sz="3200" dirty="0">
                <a:latin typeface="FreeSerif"/>
                <a:cs typeface="FreeSerif"/>
              </a:rPr>
              <a:t>	</a:t>
            </a:r>
            <a:r>
              <a:rPr sz="3200" spc="254" dirty="0">
                <a:latin typeface="FreeSerif"/>
                <a:cs typeface="FreeSerif"/>
              </a:rPr>
              <a:t>))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66456" y="1873377"/>
            <a:ext cx="3638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65" dirty="0">
                <a:latin typeface="FreeSerif"/>
                <a:cs typeface="FreeSerif"/>
              </a:rPr>
              <a:t>d</a:t>
            </a:r>
            <a:endParaRPr sz="4800">
              <a:latin typeface="FreeSerif"/>
              <a:cs typeface="Free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62443" y="2000453"/>
            <a:ext cx="14782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30" dirty="0">
                <a:latin typeface="FreeSerif"/>
                <a:cs typeface="FreeSerif"/>
              </a:rPr>
              <a:t>(x </a:t>
            </a:r>
            <a:r>
              <a:rPr sz="3200" spc="590" dirty="0">
                <a:latin typeface="FreeSerif"/>
                <a:cs typeface="FreeSerif"/>
              </a:rPr>
              <a:t>+</a:t>
            </a:r>
            <a:r>
              <a:rPr sz="3200" spc="-530" dirty="0">
                <a:latin typeface="FreeSerif"/>
                <a:cs typeface="FreeSerif"/>
              </a:rPr>
              <a:t> </a:t>
            </a:r>
            <a:r>
              <a:rPr sz="3200" spc="-10" dirty="0">
                <a:latin typeface="FreeSerif"/>
                <a:cs typeface="FreeSerif"/>
              </a:rPr>
              <a:t>c </a:t>
            </a:r>
            <a:r>
              <a:rPr sz="3200" spc="260" dirty="0">
                <a:latin typeface="FreeSerif"/>
                <a:cs typeface="FreeSerif"/>
              </a:rPr>
              <a:t>))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87590" y="2687573"/>
            <a:ext cx="2145030" cy="0"/>
          </a:xfrm>
          <a:custGeom>
            <a:avLst/>
            <a:gdLst/>
            <a:ahLst/>
            <a:cxnLst/>
            <a:rect l="l" t="t" r="r" b="b"/>
            <a:pathLst>
              <a:path w="2145029">
                <a:moveTo>
                  <a:pt x="0" y="0"/>
                </a:moveTo>
                <a:lnTo>
                  <a:pt x="214502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973059" y="2621737"/>
            <a:ext cx="659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35" dirty="0">
                <a:latin typeface="FreeSerif"/>
                <a:cs typeface="FreeSerif"/>
              </a:rPr>
              <a:t>dx</a:t>
            </a:r>
            <a:endParaRPr sz="4800">
              <a:latin typeface="FreeSerif"/>
              <a:cs typeface="Free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03438" y="190423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10298" y="2266950"/>
            <a:ext cx="481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875" dirty="0">
                <a:latin typeface="FreeSerif"/>
                <a:cs typeface="FreeSerif"/>
              </a:rPr>
              <a:t>=</a:t>
            </a:r>
            <a:endParaRPr sz="4800">
              <a:latin typeface="FreeSerif"/>
              <a:cs typeface="Free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83902" y="2165730"/>
            <a:ext cx="1238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1312" baseline="-3472" dirty="0">
                <a:latin typeface="FreeSerif"/>
                <a:cs typeface="FreeSerif"/>
              </a:rPr>
              <a:t>=</a:t>
            </a:r>
            <a:r>
              <a:rPr sz="7200" spc="540" baseline="-3472" dirty="0">
                <a:latin typeface="FreeSerif"/>
                <a:cs typeface="FreeSerif"/>
              </a:rPr>
              <a:t> </a:t>
            </a:r>
            <a:r>
              <a:rPr sz="3600" spc="95" dirty="0">
                <a:latin typeface="FreeSerif"/>
                <a:cs typeface="FreeSerif"/>
              </a:rPr>
              <a:t>2</a:t>
            </a:r>
            <a:r>
              <a:rPr sz="4800" spc="95" dirty="0">
                <a:latin typeface="FreeSerif"/>
                <a:cs typeface="FreeSerif"/>
              </a:rPr>
              <a:t>x</a:t>
            </a:r>
            <a:endParaRPr sz="4800">
              <a:latin typeface="FreeSerif"/>
              <a:cs typeface="Free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40230" y="3735070"/>
            <a:ext cx="20224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200" spc="375" baseline="-6944" dirty="0">
                <a:latin typeface="FreeSerif"/>
                <a:cs typeface="FreeSerif"/>
              </a:rPr>
              <a:t>d</a:t>
            </a:r>
            <a:r>
              <a:rPr sz="3200" spc="250" dirty="0">
                <a:latin typeface="FreeSerif"/>
                <a:cs typeface="FreeSerif"/>
              </a:rPr>
              <a:t>(f( </a:t>
            </a:r>
            <a:r>
              <a:rPr sz="3200" spc="5" dirty="0">
                <a:latin typeface="FreeSerif"/>
                <a:cs typeface="FreeSerif"/>
              </a:rPr>
              <a:t>x</a:t>
            </a:r>
            <a:r>
              <a:rPr sz="3200" spc="-490" dirty="0">
                <a:latin typeface="FreeSerif"/>
                <a:cs typeface="FreeSerif"/>
              </a:rPr>
              <a:t> </a:t>
            </a:r>
            <a:r>
              <a:rPr sz="3200" spc="-145" dirty="0">
                <a:latin typeface="FreeSerif"/>
                <a:cs typeface="FreeSerif"/>
              </a:rPr>
              <a:t>, </a:t>
            </a:r>
            <a:r>
              <a:rPr sz="3200" spc="210" dirty="0">
                <a:latin typeface="FreeSerif"/>
                <a:cs typeface="FreeSerif"/>
              </a:rPr>
              <a:t>y))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87017" y="4624578"/>
            <a:ext cx="2145030" cy="0"/>
          </a:xfrm>
          <a:custGeom>
            <a:avLst/>
            <a:gdLst/>
            <a:ahLst/>
            <a:cxnLst/>
            <a:rect l="l" t="t" r="r" b="b"/>
            <a:pathLst>
              <a:path w="2145029">
                <a:moveTo>
                  <a:pt x="0" y="0"/>
                </a:moveTo>
                <a:lnTo>
                  <a:pt x="214503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848739" y="4545279"/>
            <a:ext cx="6470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10" dirty="0">
                <a:latin typeface="FreeSerif"/>
                <a:cs typeface="FreeSerif"/>
              </a:rPr>
              <a:t>dy</a:t>
            </a:r>
            <a:endParaRPr sz="4800">
              <a:latin typeface="FreeSerif"/>
              <a:cs typeface="FreeSerif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27762" y="4279138"/>
            <a:ext cx="936625" cy="552450"/>
            <a:chOff x="127762" y="4279138"/>
            <a:chExt cx="936625" cy="552450"/>
          </a:xfrm>
        </p:grpSpPr>
        <p:sp>
          <p:nvSpPr>
            <p:cNvPr id="29" name="object 29"/>
            <p:cNvSpPr/>
            <p:nvPr/>
          </p:nvSpPr>
          <p:spPr>
            <a:xfrm>
              <a:off x="134112" y="4285488"/>
              <a:ext cx="923925" cy="539750"/>
            </a:xfrm>
            <a:custGeom>
              <a:avLst/>
              <a:gdLst/>
              <a:ahLst/>
              <a:cxnLst/>
              <a:rect l="l" t="t" r="r" b="b"/>
              <a:pathLst>
                <a:path w="923925" h="539750">
                  <a:moveTo>
                    <a:pt x="653796" y="0"/>
                  </a:moveTo>
                  <a:lnTo>
                    <a:pt x="653796" y="134874"/>
                  </a:lnTo>
                  <a:lnTo>
                    <a:pt x="0" y="134874"/>
                  </a:lnTo>
                  <a:lnTo>
                    <a:pt x="0" y="404622"/>
                  </a:lnTo>
                  <a:lnTo>
                    <a:pt x="653796" y="404622"/>
                  </a:lnTo>
                  <a:lnTo>
                    <a:pt x="653796" y="539495"/>
                  </a:lnTo>
                  <a:lnTo>
                    <a:pt x="923544" y="269748"/>
                  </a:lnTo>
                  <a:lnTo>
                    <a:pt x="65379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4112" y="4285488"/>
              <a:ext cx="923925" cy="539750"/>
            </a:xfrm>
            <a:custGeom>
              <a:avLst/>
              <a:gdLst/>
              <a:ahLst/>
              <a:cxnLst/>
              <a:rect l="l" t="t" r="r" b="b"/>
              <a:pathLst>
                <a:path w="923925" h="539750">
                  <a:moveTo>
                    <a:pt x="0" y="134874"/>
                  </a:moveTo>
                  <a:lnTo>
                    <a:pt x="653796" y="134874"/>
                  </a:lnTo>
                  <a:lnTo>
                    <a:pt x="653796" y="0"/>
                  </a:lnTo>
                  <a:lnTo>
                    <a:pt x="923544" y="269748"/>
                  </a:lnTo>
                  <a:lnTo>
                    <a:pt x="653796" y="539495"/>
                  </a:lnTo>
                  <a:lnTo>
                    <a:pt x="653796" y="404622"/>
                  </a:lnTo>
                  <a:lnTo>
                    <a:pt x="0" y="404622"/>
                  </a:lnTo>
                  <a:lnTo>
                    <a:pt x="0" y="13487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65252" y="3786885"/>
            <a:ext cx="2305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5" dirty="0">
                <a:latin typeface="FreeSerif"/>
                <a:cs typeface="FreeSerif"/>
              </a:rPr>
              <a:t>y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76853" y="4198111"/>
            <a:ext cx="481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875" dirty="0">
                <a:latin typeface="FreeSerif"/>
                <a:cs typeface="FreeSerif"/>
              </a:rPr>
              <a:t>=</a:t>
            </a:r>
            <a:endParaRPr sz="4800">
              <a:latin typeface="FreeSerif"/>
              <a:cs typeface="Free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37328" y="3798519"/>
            <a:ext cx="3638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65" dirty="0">
                <a:latin typeface="FreeSerif"/>
                <a:cs typeface="FreeSerif"/>
              </a:rPr>
              <a:t>d</a:t>
            </a:r>
            <a:endParaRPr sz="4800">
              <a:latin typeface="FreeSerif"/>
              <a:cs typeface="FreeSerif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58461" y="4613909"/>
            <a:ext cx="2145030" cy="0"/>
          </a:xfrm>
          <a:custGeom>
            <a:avLst/>
            <a:gdLst/>
            <a:ahLst/>
            <a:cxnLst/>
            <a:rect l="l" t="t" r="r" b="b"/>
            <a:pathLst>
              <a:path w="2145029">
                <a:moveTo>
                  <a:pt x="0" y="0"/>
                </a:moveTo>
                <a:lnTo>
                  <a:pt x="214503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020436" y="4534661"/>
            <a:ext cx="647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14" dirty="0">
                <a:latin typeface="FreeSerif"/>
                <a:cs typeface="FreeSerif"/>
              </a:rPr>
              <a:t>dy</a:t>
            </a:r>
            <a:endParaRPr sz="4800">
              <a:latin typeface="FreeSerif"/>
              <a:cs typeface="Free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33315" y="3839971"/>
            <a:ext cx="1592580" cy="60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ctr">
              <a:lnSpc>
                <a:spcPts val="1425"/>
              </a:lnSpc>
              <a:spcBef>
                <a:spcPts val="100"/>
              </a:spcBef>
              <a:tabLst>
                <a:tab pos="730885" algn="l"/>
              </a:tabLst>
            </a:pPr>
            <a:r>
              <a:rPr sz="2700" baseline="3086" dirty="0">
                <a:latin typeface="Carlito"/>
                <a:cs typeface="Carlito"/>
              </a:rPr>
              <a:t>2	</a:t>
            </a:r>
            <a:r>
              <a:rPr sz="180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ts val="3105"/>
              </a:lnSpc>
              <a:tabLst>
                <a:tab pos="1229360" algn="l"/>
              </a:tabLst>
            </a:pPr>
            <a:r>
              <a:rPr sz="3200" spc="105" dirty="0">
                <a:latin typeface="FreeSerif"/>
                <a:cs typeface="FreeSerif"/>
              </a:rPr>
              <a:t>(</a:t>
            </a:r>
            <a:r>
              <a:rPr sz="3200" spc="160" dirty="0">
                <a:latin typeface="FreeSerif"/>
                <a:cs typeface="FreeSerif"/>
              </a:rPr>
              <a:t>x</a:t>
            </a:r>
            <a:r>
              <a:rPr sz="3200" spc="-100" dirty="0">
                <a:latin typeface="FreeSerif"/>
                <a:cs typeface="FreeSerif"/>
              </a:rPr>
              <a:t> </a:t>
            </a:r>
            <a:r>
              <a:rPr sz="3200" spc="585" dirty="0">
                <a:latin typeface="FreeSerif"/>
                <a:cs typeface="FreeSerif"/>
              </a:rPr>
              <a:t>+</a:t>
            </a:r>
            <a:r>
              <a:rPr sz="3200" spc="-110" dirty="0">
                <a:latin typeface="FreeSerif"/>
                <a:cs typeface="FreeSerif"/>
              </a:rPr>
              <a:t> </a:t>
            </a:r>
            <a:r>
              <a:rPr sz="3200" spc="105" dirty="0">
                <a:latin typeface="FreeSerif"/>
                <a:cs typeface="FreeSerif"/>
              </a:rPr>
              <a:t>y</a:t>
            </a:r>
            <a:r>
              <a:rPr sz="3200" dirty="0">
                <a:latin typeface="FreeSerif"/>
                <a:cs typeface="FreeSerif"/>
              </a:rPr>
              <a:t>	</a:t>
            </a:r>
            <a:r>
              <a:rPr sz="3200" spc="254" dirty="0">
                <a:latin typeface="FreeSerif"/>
                <a:cs typeface="FreeSerif"/>
              </a:rPr>
              <a:t>))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62697" y="3759454"/>
            <a:ext cx="2170430" cy="14928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588010" marR="5080" indent="-575945">
              <a:lnSpc>
                <a:spcPct val="100600"/>
              </a:lnSpc>
              <a:spcBef>
                <a:spcPts val="65"/>
              </a:spcBef>
              <a:tabLst>
                <a:tab pos="2157095" algn="l"/>
              </a:tabLst>
            </a:pPr>
            <a:r>
              <a:rPr sz="4800" u="heavy" spc="-475" dirty="0">
                <a:uFill>
                  <a:solidFill>
                    <a:srgbClr val="000000"/>
                  </a:solidFill>
                </a:uFill>
                <a:latin typeface="FreeSerif"/>
                <a:cs typeface="FreeSerif"/>
              </a:rPr>
              <a:t> </a:t>
            </a:r>
            <a:r>
              <a:rPr sz="4800" u="heavy" spc="265" dirty="0">
                <a:uFill>
                  <a:solidFill>
                    <a:srgbClr val="000000"/>
                  </a:solidFill>
                </a:uFill>
                <a:latin typeface="FreeSerif"/>
                <a:cs typeface="FreeSerif"/>
              </a:rPr>
              <a:t>d 	</a:t>
            </a:r>
            <a:r>
              <a:rPr sz="4800" dirty="0">
                <a:latin typeface="FreeSerif"/>
                <a:cs typeface="FreeSerif"/>
              </a:rPr>
              <a:t> </a:t>
            </a:r>
            <a:r>
              <a:rPr sz="4800" spc="114" dirty="0">
                <a:latin typeface="FreeSerif"/>
                <a:cs typeface="FreeSerif"/>
              </a:rPr>
              <a:t>dy</a:t>
            </a:r>
            <a:endParaRPr sz="4800" dirty="0">
              <a:latin typeface="FreeSerif"/>
              <a:cs typeface="Free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825740" y="3886657"/>
            <a:ext cx="16256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spc="125" dirty="0">
                <a:latin typeface="FreeSerif"/>
                <a:cs typeface="FreeSerif"/>
              </a:rPr>
              <a:t>(c </a:t>
            </a:r>
            <a:r>
              <a:rPr sz="3200" spc="590" dirty="0">
                <a:latin typeface="FreeSerif"/>
                <a:cs typeface="FreeSerif"/>
              </a:rPr>
              <a:t>+</a:t>
            </a:r>
            <a:r>
              <a:rPr sz="3200" spc="-440" dirty="0">
                <a:latin typeface="FreeSerif"/>
                <a:cs typeface="FreeSerif"/>
              </a:rPr>
              <a:t> </a:t>
            </a:r>
            <a:r>
              <a:rPr sz="3200" spc="65" dirty="0">
                <a:latin typeface="FreeSerif"/>
                <a:cs typeface="FreeSerif"/>
              </a:rPr>
              <a:t>y</a:t>
            </a:r>
            <a:r>
              <a:rPr sz="2700" spc="97" baseline="55555" dirty="0">
                <a:latin typeface="Carlito"/>
                <a:cs typeface="Carlito"/>
              </a:rPr>
              <a:t>2 </a:t>
            </a:r>
            <a:r>
              <a:rPr sz="3200" spc="260" dirty="0">
                <a:latin typeface="FreeSerif"/>
                <a:cs typeface="FreeSerif"/>
              </a:rPr>
              <a:t>))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98742" y="4153027"/>
            <a:ext cx="481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875" dirty="0">
                <a:latin typeface="FreeSerif"/>
                <a:cs typeface="FreeSerif"/>
              </a:rPr>
              <a:t>=</a:t>
            </a:r>
            <a:endParaRPr sz="4800">
              <a:latin typeface="FreeSerif"/>
              <a:cs typeface="Free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537697" y="4056379"/>
            <a:ext cx="5086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0" dirty="0">
                <a:latin typeface="FreeSerif"/>
                <a:cs typeface="FreeSerif"/>
              </a:rPr>
              <a:t>2y</a:t>
            </a:r>
            <a:endParaRPr sz="3600">
              <a:latin typeface="FreeSerif"/>
              <a:cs typeface="Free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872598" y="4091432"/>
            <a:ext cx="481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875" dirty="0">
                <a:latin typeface="FreeSerif"/>
                <a:cs typeface="FreeSerif"/>
              </a:rPr>
              <a:t>=</a:t>
            </a:r>
            <a:endParaRPr sz="4800">
              <a:latin typeface="FreeSerif"/>
              <a:cs typeface="Free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46431"/>
            <a:ext cx="27927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95" dirty="0">
                <a:latin typeface="Trebuchet MS"/>
                <a:cs typeface="Trebuchet MS"/>
              </a:rPr>
              <a:t>Partial</a:t>
            </a:r>
            <a:r>
              <a:rPr sz="3200" spc="-29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Derivative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0596" y="967232"/>
            <a:ext cx="27806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80895" algn="l"/>
                <a:tab pos="2562225" algn="l"/>
              </a:tabLst>
            </a:pPr>
            <a:r>
              <a:rPr sz="3200" spc="20" dirty="0">
                <a:latin typeface="FreeSerif"/>
                <a:cs typeface="FreeSerif"/>
              </a:rPr>
              <a:t>f(</a:t>
            </a:r>
            <a:r>
              <a:rPr sz="3200" spc="-95" dirty="0">
                <a:latin typeface="FreeSerif"/>
                <a:cs typeface="FreeSerif"/>
              </a:rPr>
              <a:t> </a:t>
            </a:r>
            <a:r>
              <a:rPr sz="3200" spc="5" dirty="0">
                <a:latin typeface="FreeSerif"/>
                <a:cs typeface="FreeSerif"/>
              </a:rPr>
              <a:t>x</a:t>
            </a:r>
            <a:r>
              <a:rPr sz="3200" spc="-114" dirty="0">
                <a:latin typeface="FreeSerif"/>
                <a:cs typeface="FreeSerif"/>
              </a:rPr>
              <a:t> </a:t>
            </a:r>
            <a:r>
              <a:rPr sz="3200" spc="-145" dirty="0">
                <a:latin typeface="FreeSerif"/>
                <a:cs typeface="FreeSerif"/>
              </a:rPr>
              <a:t>,</a:t>
            </a:r>
            <a:r>
              <a:rPr sz="3200" spc="-100" dirty="0">
                <a:latin typeface="FreeSerif"/>
                <a:cs typeface="FreeSerif"/>
              </a:rPr>
              <a:t> </a:t>
            </a:r>
            <a:r>
              <a:rPr sz="3200" spc="110" dirty="0">
                <a:latin typeface="FreeSerif"/>
                <a:cs typeface="FreeSerif"/>
              </a:rPr>
              <a:t>y</a:t>
            </a:r>
            <a:r>
              <a:rPr sz="3200" spc="260" dirty="0">
                <a:latin typeface="FreeSerif"/>
                <a:cs typeface="FreeSerif"/>
              </a:rPr>
              <a:t>)</a:t>
            </a:r>
            <a:r>
              <a:rPr sz="3200" spc="-114" dirty="0">
                <a:latin typeface="FreeSerif"/>
                <a:cs typeface="FreeSerif"/>
              </a:rPr>
              <a:t> </a:t>
            </a:r>
            <a:r>
              <a:rPr sz="3200" spc="585" dirty="0">
                <a:latin typeface="FreeSerif"/>
                <a:cs typeface="FreeSerif"/>
              </a:rPr>
              <a:t>=</a:t>
            </a:r>
            <a:r>
              <a:rPr sz="3200" spc="-110" dirty="0">
                <a:latin typeface="FreeSerif"/>
                <a:cs typeface="FreeSerif"/>
              </a:rPr>
              <a:t> </a:t>
            </a:r>
            <a:r>
              <a:rPr sz="3200" spc="5" dirty="0">
                <a:latin typeface="FreeSerif"/>
                <a:cs typeface="FreeSerif"/>
              </a:rPr>
              <a:t>x</a:t>
            </a:r>
            <a:r>
              <a:rPr sz="3200" dirty="0">
                <a:latin typeface="FreeSerif"/>
                <a:cs typeface="FreeSerif"/>
              </a:rPr>
              <a:t>	</a:t>
            </a:r>
            <a:r>
              <a:rPr sz="3200" spc="585" dirty="0">
                <a:latin typeface="FreeSerif"/>
                <a:cs typeface="FreeSerif"/>
              </a:rPr>
              <a:t>+</a:t>
            </a:r>
            <a:r>
              <a:rPr sz="3200" dirty="0">
                <a:latin typeface="FreeSerif"/>
                <a:cs typeface="FreeSerif"/>
              </a:rPr>
              <a:t>	</a:t>
            </a:r>
            <a:r>
              <a:rPr sz="3200" spc="105" dirty="0">
                <a:latin typeface="FreeSerif"/>
                <a:cs typeface="FreeSerif"/>
              </a:rPr>
              <a:t>y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5717" y="88709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28815" y="86842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0753" y="2067001"/>
            <a:ext cx="2362962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200" spc="622" baseline="-6944" dirty="0">
                <a:latin typeface="FreeSerif"/>
                <a:cs typeface="FreeSerif"/>
              </a:rPr>
              <a:t>𝜕</a:t>
            </a:r>
            <a:r>
              <a:rPr sz="3200" spc="415" dirty="0">
                <a:latin typeface="FreeSerif"/>
                <a:cs typeface="FreeSerif"/>
              </a:rPr>
              <a:t>(f(</a:t>
            </a:r>
            <a:r>
              <a:rPr sz="3200" spc="-254" dirty="0">
                <a:latin typeface="FreeSerif"/>
                <a:cs typeface="FreeSerif"/>
              </a:rPr>
              <a:t> </a:t>
            </a:r>
            <a:r>
              <a:rPr sz="3200" spc="5" dirty="0">
                <a:latin typeface="FreeSerif"/>
                <a:cs typeface="FreeSerif"/>
              </a:rPr>
              <a:t>x </a:t>
            </a:r>
            <a:r>
              <a:rPr sz="3200" spc="-145" dirty="0">
                <a:latin typeface="FreeSerif"/>
                <a:cs typeface="FreeSerif"/>
              </a:rPr>
              <a:t>, </a:t>
            </a:r>
            <a:r>
              <a:rPr sz="3200" spc="210" dirty="0">
                <a:latin typeface="FreeSerif"/>
                <a:cs typeface="FreeSerif"/>
              </a:rPr>
              <a:t>y))</a:t>
            </a:r>
            <a:endParaRPr sz="3200" dirty="0">
              <a:latin typeface="FreeSerif"/>
              <a:cs typeface="Free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45994" y="2776473"/>
            <a:ext cx="3296285" cy="551180"/>
            <a:chOff x="2745994" y="2776473"/>
            <a:chExt cx="3296285" cy="551180"/>
          </a:xfrm>
        </p:grpSpPr>
        <p:sp>
          <p:nvSpPr>
            <p:cNvPr id="8" name="object 8"/>
            <p:cNvSpPr/>
            <p:nvPr/>
          </p:nvSpPr>
          <p:spPr>
            <a:xfrm>
              <a:off x="3877818" y="2957321"/>
              <a:ext cx="2145030" cy="0"/>
            </a:xfrm>
            <a:custGeom>
              <a:avLst/>
              <a:gdLst/>
              <a:ahLst/>
              <a:cxnLst/>
              <a:rect l="l" t="t" r="r" b="b"/>
              <a:pathLst>
                <a:path w="2145029">
                  <a:moveTo>
                    <a:pt x="0" y="0"/>
                  </a:moveTo>
                  <a:lnTo>
                    <a:pt x="214503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52344" y="2782823"/>
              <a:ext cx="923925" cy="538480"/>
            </a:xfrm>
            <a:custGeom>
              <a:avLst/>
              <a:gdLst/>
              <a:ahLst/>
              <a:cxnLst/>
              <a:rect l="l" t="t" r="r" b="b"/>
              <a:pathLst>
                <a:path w="923925" h="538479">
                  <a:moveTo>
                    <a:pt x="654557" y="0"/>
                  </a:moveTo>
                  <a:lnTo>
                    <a:pt x="654557" y="134492"/>
                  </a:lnTo>
                  <a:lnTo>
                    <a:pt x="0" y="134492"/>
                  </a:lnTo>
                  <a:lnTo>
                    <a:pt x="0" y="403478"/>
                  </a:lnTo>
                  <a:lnTo>
                    <a:pt x="654557" y="403478"/>
                  </a:lnTo>
                  <a:lnTo>
                    <a:pt x="654557" y="537972"/>
                  </a:lnTo>
                  <a:lnTo>
                    <a:pt x="923544" y="268986"/>
                  </a:lnTo>
                  <a:lnTo>
                    <a:pt x="65455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52344" y="2782823"/>
              <a:ext cx="923925" cy="538480"/>
            </a:xfrm>
            <a:custGeom>
              <a:avLst/>
              <a:gdLst/>
              <a:ahLst/>
              <a:cxnLst/>
              <a:rect l="l" t="t" r="r" b="b"/>
              <a:pathLst>
                <a:path w="923925" h="538479">
                  <a:moveTo>
                    <a:pt x="0" y="134492"/>
                  </a:moveTo>
                  <a:lnTo>
                    <a:pt x="654557" y="134492"/>
                  </a:lnTo>
                  <a:lnTo>
                    <a:pt x="654557" y="0"/>
                  </a:lnTo>
                  <a:lnTo>
                    <a:pt x="923544" y="268986"/>
                  </a:lnTo>
                  <a:lnTo>
                    <a:pt x="654557" y="537972"/>
                  </a:lnTo>
                  <a:lnTo>
                    <a:pt x="654557" y="403478"/>
                  </a:lnTo>
                  <a:lnTo>
                    <a:pt x="0" y="403478"/>
                  </a:lnTo>
                  <a:lnTo>
                    <a:pt x="0" y="13449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955798" y="2114803"/>
            <a:ext cx="320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5" dirty="0">
                <a:latin typeface="FreeSerif"/>
                <a:cs typeface="FreeSerif"/>
              </a:rPr>
              <a:t>x</a:t>
            </a:r>
            <a:endParaRPr sz="4800">
              <a:latin typeface="FreeSerif"/>
              <a:cs typeface="Free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63715" y="2475687"/>
            <a:ext cx="12388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1312" baseline="-3472" dirty="0">
                <a:latin typeface="FreeSerif"/>
                <a:cs typeface="FreeSerif"/>
              </a:rPr>
              <a:t>=</a:t>
            </a:r>
            <a:r>
              <a:rPr sz="7200" spc="547" baseline="-3472" dirty="0">
                <a:latin typeface="FreeSerif"/>
                <a:cs typeface="FreeSerif"/>
              </a:rPr>
              <a:t> </a:t>
            </a:r>
            <a:r>
              <a:rPr sz="3600" spc="95" dirty="0">
                <a:latin typeface="FreeSerif"/>
                <a:cs typeface="FreeSerif"/>
              </a:rPr>
              <a:t>2</a:t>
            </a:r>
            <a:r>
              <a:rPr sz="4800" spc="95" dirty="0">
                <a:latin typeface="FreeSerif"/>
                <a:cs typeface="FreeSerif"/>
              </a:rPr>
              <a:t>x</a:t>
            </a:r>
            <a:endParaRPr sz="4800">
              <a:latin typeface="FreeSerif"/>
              <a:cs typeface="Free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08148" y="4498847"/>
            <a:ext cx="3302635" cy="550545"/>
            <a:chOff x="2708148" y="4498847"/>
            <a:chExt cx="3302635" cy="550545"/>
          </a:xfrm>
        </p:grpSpPr>
        <p:sp>
          <p:nvSpPr>
            <p:cNvPr id="14" name="object 14"/>
            <p:cNvSpPr/>
            <p:nvPr/>
          </p:nvSpPr>
          <p:spPr>
            <a:xfrm>
              <a:off x="3865626" y="4842509"/>
              <a:ext cx="2145030" cy="0"/>
            </a:xfrm>
            <a:custGeom>
              <a:avLst/>
              <a:gdLst/>
              <a:ahLst/>
              <a:cxnLst/>
              <a:rect l="l" t="t" r="r" b="b"/>
              <a:pathLst>
                <a:path w="2145029">
                  <a:moveTo>
                    <a:pt x="0" y="0"/>
                  </a:moveTo>
                  <a:lnTo>
                    <a:pt x="214502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14244" y="4504943"/>
              <a:ext cx="923925" cy="538480"/>
            </a:xfrm>
            <a:custGeom>
              <a:avLst/>
              <a:gdLst/>
              <a:ahLst/>
              <a:cxnLst/>
              <a:rect l="l" t="t" r="r" b="b"/>
              <a:pathLst>
                <a:path w="923925" h="538479">
                  <a:moveTo>
                    <a:pt x="654557" y="0"/>
                  </a:moveTo>
                  <a:lnTo>
                    <a:pt x="654557" y="134492"/>
                  </a:lnTo>
                  <a:lnTo>
                    <a:pt x="0" y="134492"/>
                  </a:lnTo>
                  <a:lnTo>
                    <a:pt x="0" y="403478"/>
                  </a:lnTo>
                  <a:lnTo>
                    <a:pt x="654557" y="403478"/>
                  </a:lnTo>
                  <a:lnTo>
                    <a:pt x="654557" y="537971"/>
                  </a:lnTo>
                  <a:lnTo>
                    <a:pt x="923544" y="268985"/>
                  </a:lnTo>
                  <a:lnTo>
                    <a:pt x="65455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14244" y="4504943"/>
              <a:ext cx="923925" cy="538480"/>
            </a:xfrm>
            <a:custGeom>
              <a:avLst/>
              <a:gdLst/>
              <a:ahLst/>
              <a:cxnLst/>
              <a:rect l="l" t="t" r="r" b="b"/>
              <a:pathLst>
                <a:path w="923925" h="538479">
                  <a:moveTo>
                    <a:pt x="0" y="134492"/>
                  </a:moveTo>
                  <a:lnTo>
                    <a:pt x="654557" y="134492"/>
                  </a:lnTo>
                  <a:lnTo>
                    <a:pt x="654557" y="0"/>
                  </a:lnTo>
                  <a:lnTo>
                    <a:pt x="923544" y="268985"/>
                  </a:lnTo>
                  <a:lnTo>
                    <a:pt x="654557" y="537971"/>
                  </a:lnTo>
                  <a:lnTo>
                    <a:pt x="654557" y="403478"/>
                  </a:lnTo>
                  <a:lnTo>
                    <a:pt x="0" y="403478"/>
                  </a:lnTo>
                  <a:lnTo>
                    <a:pt x="0" y="13449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944495" y="4005452"/>
            <a:ext cx="2305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5" dirty="0">
                <a:latin typeface="FreeSerif"/>
                <a:cs typeface="FreeSerif"/>
              </a:rPr>
              <a:t>y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30696" y="4306646"/>
            <a:ext cx="12045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200" spc="1320" baseline="-9837" dirty="0">
                <a:latin typeface="FreeSerif"/>
                <a:cs typeface="FreeSerif"/>
              </a:rPr>
              <a:t>=</a:t>
            </a:r>
            <a:r>
              <a:rPr sz="7200" spc="307" baseline="-9837" dirty="0">
                <a:latin typeface="FreeSerif"/>
                <a:cs typeface="FreeSerif"/>
              </a:rPr>
              <a:t> </a:t>
            </a:r>
            <a:r>
              <a:rPr sz="3600" spc="150" dirty="0">
                <a:latin typeface="FreeSerif"/>
                <a:cs typeface="FreeSerif"/>
              </a:rPr>
              <a:t>2y</a:t>
            </a:r>
            <a:endParaRPr sz="3600">
              <a:latin typeface="FreeSerif"/>
              <a:cs typeface="Free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96258" y="2904870"/>
            <a:ext cx="191439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5905" dirty="0">
                <a:latin typeface="FreeSerif"/>
                <a:cs typeface="FreeSerif"/>
              </a:rPr>
              <a:t>𝜕</a:t>
            </a:r>
            <a:endParaRPr sz="4000" dirty="0">
              <a:latin typeface="FreeSerif"/>
              <a:cs typeface="Free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76115" y="3953382"/>
            <a:ext cx="266242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200" spc="652" baseline="-8101" dirty="0">
                <a:latin typeface="FreeSerif"/>
                <a:cs typeface="FreeSerif"/>
              </a:rPr>
              <a:t>𝜕</a:t>
            </a:r>
            <a:r>
              <a:rPr sz="3200" spc="434" dirty="0">
                <a:latin typeface="FreeSerif"/>
                <a:cs typeface="FreeSerif"/>
              </a:rPr>
              <a:t>(f(</a:t>
            </a:r>
            <a:r>
              <a:rPr sz="3200" spc="-240" dirty="0">
                <a:latin typeface="FreeSerif"/>
                <a:cs typeface="FreeSerif"/>
              </a:rPr>
              <a:t> </a:t>
            </a:r>
            <a:r>
              <a:rPr sz="3200" spc="5" dirty="0">
                <a:latin typeface="FreeSerif"/>
                <a:cs typeface="FreeSerif"/>
              </a:rPr>
              <a:t>x </a:t>
            </a:r>
            <a:r>
              <a:rPr sz="3200" spc="-145" dirty="0">
                <a:latin typeface="FreeSerif"/>
                <a:cs typeface="FreeSerif"/>
              </a:rPr>
              <a:t>, </a:t>
            </a:r>
            <a:r>
              <a:rPr sz="3200" spc="210" dirty="0">
                <a:latin typeface="FreeSerif"/>
                <a:cs typeface="FreeSerif"/>
              </a:rPr>
              <a:t>y))</a:t>
            </a:r>
            <a:endParaRPr sz="3200" dirty="0">
              <a:latin typeface="FreeSerif"/>
              <a:cs typeface="Free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70730" y="4814773"/>
            <a:ext cx="6381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9022" baseline="-2893" dirty="0">
                <a:latin typeface="FreeSerif"/>
                <a:cs typeface="FreeSerif"/>
              </a:rPr>
              <a:t>𝜕</a:t>
            </a:r>
            <a:r>
              <a:rPr sz="4000" spc="130" dirty="0">
                <a:latin typeface="FreeSerif"/>
                <a:cs typeface="FreeSerif"/>
              </a:rPr>
              <a:t>y</a:t>
            </a:r>
            <a:endParaRPr sz="4000">
              <a:latin typeface="FreeSerif"/>
              <a:cs typeface="FreeSerif"/>
            </a:endParaRPr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05C2AD4B-1AF3-4E25-958D-BC2E99C9942E}"/>
              </a:ext>
            </a:extLst>
          </p:cNvPr>
          <p:cNvSpPr txBox="1"/>
          <p:nvPr/>
        </p:nvSpPr>
        <p:spPr>
          <a:xfrm>
            <a:off x="4528439" y="2926633"/>
            <a:ext cx="191439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5905" dirty="0">
                <a:latin typeface="FreeSerif"/>
                <a:cs typeface="FreeSerif"/>
              </a:rPr>
              <a:t>x</a:t>
            </a:r>
            <a:endParaRPr sz="4000" dirty="0">
              <a:latin typeface="FreeSerif"/>
              <a:cs typeface="FreeSerif"/>
            </a:endParaRPr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3AF1630F-0439-42C0-8E14-39F79AEE7189}"/>
              </a:ext>
            </a:extLst>
          </p:cNvPr>
          <p:cNvSpPr txBox="1"/>
          <p:nvPr/>
        </p:nvSpPr>
        <p:spPr>
          <a:xfrm>
            <a:off x="4084208" y="4802444"/>
            <a:ext cx="191439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5905" dirty="0">
                <a:latin typeface="FreeSerif"/>
                <a:cs typeface="FreeSerif"/>
              </a:rPr>
              <a:t>𝜕</a:t>
            </a:r>
            <a:endParaRPr sz="4000" dirty="0">
              <a:latin typeface="FreeSerif"/>
              <a:cs typeface="FreeSerif"/>
            </a:endParaRPr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A1322D9C-E9B9-431C-8F07-3DBCA7E88528}"/>
              </a:ext>
            </a:extLst>
          </p:cNvPr>
          <p:cNvSpPr txBox="1"/>
          <p:nvPr/>
        </p:nvSpPr>
        <p:spPr>
          <a:xfrm>
            <a:off x="4516389" y="4824207"/>
            <a:ext cx="191439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5905" dirty="0">
                <a:latin typeface="FreeSerif"/>
                <a:cs typeface="FreeSerif"/>
              </a:rPr>
              <a:t>y</a:t>
            </a:r>
            <a:endParaRPr sz="4000" dirty="0">
              <a:latin typeface="FreeSerif"/>
              <a:cs typeface="FreeSerif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9027" y="912876"/>
            <a:ext cx="7933944" cy="5362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50787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5" dirty="0">
                <a:latin typeface="Trebuchet MS"/>
                <a:cs typeface="Trebuchet MS"/>
              </a:rPr>
              <a:t>Multiple </a:t>
            </a:r>
            <a:r>
              <a:rPr sz="3200" spc="-165" dirty="0">
                <a:latin typeface="Trebuchet MS"/>
                <a:cs typeface="Trebuchet MS"/>
              </a:rPr>
              <a:t>variables </a:t>
            </a:r>
            <a:r>
              <a:rPr sz="3200" spc="-145" dirty="0">
                <a:latin typeface="Trebuchet MS"/>
                <a:cs typeface="Trebuchet MS"/>
              </a:rPr>
              <a:t>in </a:t>
            </a:r>
            <a:r>
              <a:rPr sz="3200" spc="-175" dirty="0">
                <a:latin typeface="Trebuchet MS"/>
                <a:cs typeface="Trebuchet MS"/>
              </a:rPr>
              <a:t>a</a:t>
            </a:r>
            <a:r>
              <a:rPr sz="3200" spc="-530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function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4780" y="1171397"/>
            <a:ext cx="27806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80260" algn="l"/>
                <a:tab pos="2561590" algn="l"/>
              </a:tabLst>
            </a:pPr>
            <a:r>
              <a:rPr sz="3200" spc="20" dirty="0">
                <a:latin typeface="FreeSerif"/>
                <a:cs typeface="FreeSerif"/>
              </a:rPr>
              <a:t>f(</a:t>
            </a:r>
            <a:r>
              <a:rPr sz="3200" spc="-95" dirty="0">
                <a:latin typeface="FreeSerif"/>
                <a:cs typeface="FreeSerif"/>
              </a:rPr>
              <a:t> </a:t>
            </a:r>
            <a:r>
              <a:rPr sz="3200" spc="5" dirty="0">
                <a:latin typeface="FreeSerif"/>
                <a:cs typeface="FreeSerif"/>
              </a:rPr>
              <a:t>x</a:t>
            </a:r>
            <a:r>
              <a:rPr sz="3200" spc="-120" dirty="0">
                <a:latin typeface="FreeSerif"/>
                <a:cs typeface="FreeSerif"/>
              </a:rPr>
              <a:t> </a:t>
            </a:r>
            <a:r>
              <a:rPr sz="3200" spc="-145" dirty="0">
                <a:latin typeface="FreeSerif"/>
                <a:cs typeface="FreeSerif"/>
              </a:rPr>
              <a:t>,</a:t>
            </a:r>
            <a:r>
              <a:rPr sz="3200" spc="-100" dirty="0">
                <a:latin typeface="FreeSerif"/>
                <a:cs typeface="FreeSerif"/>
              </a:rPr>
              <a:t> </a:t>
            </a:r>
            <a:r>
              <a:rPr sz="3200" spc="185" dirty="0">
                <a:latin typeface="FreeSerif"/>
                <a:cs typeface="FreeSerif"/>
              </a:rPr>
              <a:t>y)</a:t>
            </a:r>
            <a:r>
              <a:rPr sz="3200" spc="-114" dirty="0">
                <a:latin typeface="FreeSerif"/>
                <a:cs typeface="FreeSerif"/>
              </a:rPr>
              <a:t> </a:t>
            </a:r>
            <a:r>
              <a:rPr sz="3200" spc="590" dirty="0">
                <a:latin typeface="FreeSerif"/>
                <a:cs typeface="FreeSerif"/>
              </a:rPr>
              <a:t>=</a:t>
            </a:r>
            <a:r>
              <a:rPr sz="3200" spc="-114" dirty="0">
                <a:latin typeface="FreeSerif"/>
                <a:cs typeface="FreeSerif"/>
              </a:rPr>
              <a:t> </a:t>
            </a:r>
            <a:r>
              <a:rPr sz="3200" spc="5" dirty="0">
                <a:latin typeface="FreeSerif"/>
                <a:cs typeface="FreeSerif"/>
              </a:rPr>
              <a:t>x</a:t>
            </a:r>
            <a:r>
              <a:rPr sz="3200" dirty="0">
                <a:latin typeface="FreeSerif"/>
                <a:cs typeface="FreeSerif"/>
              </a:rPr>
              <a:t>	</a:t>
            </a:r>
            <a:r>
              <a:rPr sz="3200" spc="590" dirty="0">
                <a:latin typeface="FreeSerif"/>
                <a:cs typeface="FreeSerif"/>
              </a:rPr>
              <a:t>+</a:t>
            </a:r>
            <a:r>
              <a:rPr sz="3200" dirty="0">
                <a:latin typeface="FreeSerif"/>
                <a:cs typeface="FreeSerif"/>
              </a:rPr>
              <a:t>	</a:t>
            </a:r>
            <a:r>
              <a:rPr sz="3200" spc="105" dirty="0">
                <a:latin typeface="FreeSerif"/>
                <a:cs typeface="FreeSerif"/>
              </a:rPr>
              <a:t>y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89521" y="109194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2745" y="107327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7916" y="2196083"/>
            <a:ext cx="5516880" cy="2035810"/>
            <a:chOff x="3137916" y="2196083"/>
            <a:chExt cx="5516880" cy="2035810"/>
          </a:xfrm>
        </p:grpSpPr>
        <p:sp>
          <p:nvSpPr>
            <p:cNvPr id="8" name="object 8"/>
            <p:cNvSpPr/>
            <p:nvPr/>
          </p:nvSpPr>
          <p:spPr>
            <a:xfrm>
              <a:off x="5184775" y="2300223"/>
              <a:ext cx="198120" cy="470534"/>
            </a:xfrm>
            <a:custGeom>
              <a:avLst/>
              <a:gdLst/>
              <a:ahLst/>
              <a:cxnLst/>
              <a:rect l="l" t="t" r="r" b="b"/>
              <a:pathLst>
                <a:path w="198120" h="470535">
                  <a:moveTo>
                    <a:pt x="0" y="343535"/>
                  </a:moveTo>
                  <a:lnTo>
                    <a:pt x="15875" y="470408"/>
                  </a:lnTo>
                  <a:lnTo>
                    <a:pt x="102429" y="386841"/>
                  </a:lnTo>
                  <a:lnTo>
                    <a:pt x="65532" y="386841"/>
                  </a:lnTo>
                  <a:lnTo>
                    <a:pt x="29590" y="374268"/>
                  </a:lnTo>
                  <a:lnTo>
                    <a:pt x="35953" y="356239"/>
                  </a:lnTo>
                  <a:lnTo>
                    <a:pt x="0" y="343535"/>
                  </a:lnTo>
                  <a:close/>
                </a:path>
                <a:path w="198120" h="470535">
                  <a:moveTo>
                    <a:pt x="35953" y="356239"/>
                  </a:moveTo>
                  <a:lnTo>
                    <a:pt x="29590" y="374268"/>
                  </a:lnTo>
                  <a:lnTo>
                    <a:pt x="65532" y="386841"/>
                  </a:lnTo>
                  <a:lnTo>
                    <a:pt x="71856" y="368926"/>
                  </a:lnTo>
                  <a:lnTo>
                    <a:pt x="35953" y="356239"/>
                  </a:lnTo>
                  <a:close/>
                </a:path>
                <a:path w="198120" h="470535">
                  <a:moveTo>
                    <a:pt x="71856" y="368926"/>
                  </a:moveTo>
                  <a:lnTo>
                    <a:pt x="65532" y="386841"/>
                  </a:lnTo>
                  <a:lnTo>
                    <a:pt x="102429" y="386841"/>
                  </a:lnTo>
                  <a:lnTo>
                    <a:pt x="107823" y="381635"/>
                  </a:lnTo>
                  <a:lnTo>
                    <a:pt x="71856" y="368926"/>
                  </a:lnTo>
                  <a:close/>
                </a:path>
                <a:path w="198120" h="470535">
                  <a:moveTo>
                    <a:pt x="161671" y="0"/>
                  </a:moveTo>
                  <a:lnTo>
                    <a:pt x="35953" y="356239"/>
                  </a:lnTo>
                  <a:lnTo>
                    <a:pt x="71856" y="368926"/>
                  </a:lnTo>
                  <a:lnTo>
                    <a:pt x="197612" y="12700"/>
                  </a:lnTo>
                  <a:lnTo>
                    <a:pt x="16167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92395" y="2769488"/>
              <a:ext cx="349885" cy="182880"/>
            </a:xfrm>
            <a:custGeom>
              <a:avLst/>
              <a:gdLst/>
              <a:ahLst/>
              <a:cxnLst/>
              <a:rect l="l" t="t" r="r" b="b"/>
              <a:pathLst>
                <a:path w="349885" h="182880">
                  <a:moveTo>
                    <a:pt x="238087" y="148240"/>
                  </a:moveTo>
                  <a:lnTo>
                    <a:pt x="221614" y="182625"/>
                  </a:lnTo>
                  <a:lnTo>
                    <a:pt x="349503" y="180339"/>
                  </a:lnTo>
                  <a:lnTo>
                    <a:pt x="330920" y="156463"/>
                  </a:lnTo>
                  <a:lnTo>
                    <a:pt x="255269" y="156463"/>
                  </a:lnTo>
                  <a:lnTo>
                    <a:pt x="238087" y="148240"/>
                  </a:lnTo>
                  <a:close/>
                </a:path>
                <a:path w="349885" h="182880">
                  <a:moveTo>
                    <a:pt x="254576" y="113821"/>
                  </a:moveTo>
                  <a:lnTo>
                    <a:pt x="238087" y="148240"/>
                  </a:lnTo>
                  <a:lnTo>
                    <a:pt x="255269" y="156463"/>
                  </a:lnTo>
                  <a:lnTo>
                    <a:pt x="271779" y="122047"/>
                  </a:lnTo>
                  <a:lnTo>
                    <a:pt x="254576" y="113821"/>
                  </a:lnTo>
                  <a:close/>
                </a:path>
                <a:path w="349885" h="182880">
                  <a:moveTo>
                    <a:pt x="271017" y="79501"/>
                  </a:moveTo>
                  <a:lnTo>
                    <a:pt x="254576" y="113821"/>
                  </a:lnTo>
                  <a:lnTo>
                    <a:pt x="271779" y="122047"/>
                  </a:lnTo>
                  <a:lnTo>
                    <a:pt x="255269" y="156463"/>
                  </a:lnTo>
                  <a:lnTo>
                    <a:pt x="330920" y="156463"/>
                  </a:lnTo>
                  <a:lnTo>
                    <a:pt x="271017" y="79501"/>
                  </a:lnTo>
                  <a:close/>
                </a:path>
                <a:path w="349885" h="182880">
                  <a:moveTo>
                    <a:pt x="16509" y="0"/>
                  </a:moveTo>
                  <a:lnTo>
                    <a:pt x="0" y="34289"/>
                  </a:lnTo>
                  <a:lnTo>
                    <a:pt x="238087" y="148240"/>
                  </a:lnTo>
                  <a:lnTo>
                    <a:pt x="254576" y="113821"/>
                  </a:lnTo>
                  <a:lnTo>
                    <a:pt x="165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53811" y="2957321"/>
              <a:ext cx="193040" cy="470534"/>
            </a:xfrm>
            <a:custGeom>
              <a:avLst/>
              <a:gdLst/>
              <a:ahLst/>
              <a:cxnLst/>
              <a:rect l="l" t="t" r="r" b="b"/>
              <a:pathLst>
                <a:path w="193039" h="470535">
                  <a:moveTo>
                    <a:pt x="0" y="343535"/>
                  </a:moveTo>
                  <a:lnTo>
                    <a:pt x="17525" y="470153"/>
                  </a:lnTo>
                  <a:lnTo>
                    <a:pt x="102439" y="385952"/>
                  </a:lnTo>
                  <a:lnTo>
                    <a:pt x="66039" y="385952"/>
                  </a:lnTo>
                  <a:lnTo>
                    <a:pt x="29972" y="373761"/>
                  </a:lnTo>
                  <a:lnTo>
                    <a:pt x="36078" y="355716"/>
                  </a:lnTo>
                  <a:lnTo>
                    <a:pt x="0" y="343535"/>
                  </a:lnTo>
                  <a:close/>
                </a:path>
                <a:path w="193039" h="470535">
                  <a:moveTo>
                    <a:pt x="36078" y="355716"/>
                  </a:moveTo>
                  <a:lnTo>
                    <a:pt x="29972" y="373761"/>
                  </a:lnTo>
                  <a:lnTo>
                    <a:pt x="66039" y="385952"/>
                  </a:lnTo>
                  <a:lnTo>
                    <a:pt x="72151" y="367895"/>
                  </a:lnTo>
                  <a:lnTo>
                    <a:pt x="36078" y="355716"/>
                  </a:lnTo>
                  <a:close/>
                </a:path>
                <a:path w="193039" h="470535">
                  <a:moveTo>
                    <a:pt x="72151" y="367895"/>
                  </a:moveTo>
                  <a:lnTo>
                    <a:pt x="66039" y="385952"/>
                  </a:lnTo>
                  <a:lnTo>
                    <a:pt x="102439" y="385952"/>
                  </a:lnTo>
                  <a:lnTo>
                    <a:pt x="108330" y="380111"/>
                  </a:lnTo>
                  <a:lnTo>
                    <a:pt x="72151" y="367895"/>
                  </a:lnTo>
                  <a:close/>
                </a:path>
                <a:path w="193039" h="470535">
                  <a:moveTo>
                    <a:pt x="156463" y="0"/>
                  </a:moveTo>
                  <a:lnTo>
                    <a:pt x="36078" y="355716"/>
                  </a:lnTo>
                  <a:lnTo>
                    <a:pt x="72151" y="367895"/>
                  </a:lnTo>
                  <a:lnTo>
                    <a:pt x="192532" y="12191"/>
                  </a:lnTo>
                  <a:lnTo>
                    <a:pt x="15646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40045" y="3411473"/>
              <a:ext cx="430530" cy="241935"/>
            </a:xfrm>
            <a:custGeom>
              <a:avLst/>
              <a:gdLst/>
              <a:ahLst/>
              <a:cxnLst/>
              <a:rect l="l" t="t" r="r" b="b"/>
              <a:pathLst>
                <a:path w="430529" h="241935">
                  <a:moveTo>
                    <a:pt x="320600" y="204748"/>
                  </a:moveTo>
                  <a:lnTo>
                    <a:pt x="302640" y="238378"/>
                  </a:lnTo>
                  <a:lnTo>
                    <a:pt x="430402" y="241807"/>
                  </a:lnTo>
                  <a:lnTo>
                    <a:pt x="410506" y="213740"/>
                  </a:lnTo>
                  <a:lnTo>
                    <a:pt x="337438" y="213740"/>
                  </a:lnTo>
                  <a:lnTo>
                    <a:pt x="320600" y="204748"/>
                  </a:lnTo>
                  <a:close/>
                </a:path>
                <a:path w="430529" h="241935">
                  <a:moveTo>
                    <a:pt x="338556" y="171122"/>
                  </a:moveTo>
                  <a:lnTo>
                    <a:pt x="320600" y="204748"/>
                  </a:lnTo>
                  <a:lnTo>
                    <a:pt x="337438" y="213740"/>
                  </a:lnTo>
                  <a:lnTo>
                    <a:pt x="355345" y="180086"/>
                  </a:lnTo>
                  <a:lnTo>
                    <a:pt x="338556" y="171122"/>
                  </a:lnTo>
                  <a:close/>
                </a:path>
                <a:path w="430529" h="241935">
                  <a:moveTo>
                    <a:pt x="356488" y="137540"/>
                  </a:moveTo>
                  <a:lnTo>
                    <a:pt x="338556" y="171122"/>
                  </a:lnTo>
                  <a:lnTo>
                    <a:pt x="355345" y="180086"/>
                  </a:lnTo>
                  <a:lnTo>
                    <a:pt x="337438" y="213740"/>
                  </a:lnTo>
                  <a:lnTo>
                    <a:pt x="410506" y="213740"/>
                  </a:lnTo>
                  <a:lnTo>
                    <a:pt x="356488" y="137540"/>
                  </a:lnTo>
                  <a:close/>
                </a:path>
                <a:path w="430529" h="241935">
                  <a:moveTo>
                    <a:pt x="18033" y="0"/>
                  </a:moveTo>
                  <a:lnTo>
                    <a:pt x="0" y="33527"/>
                  </a:lnTo>
                  <a:lnTo>
                    <a:pt x="320600" y="204748"/>
                  </a:lnTo>
                  <a:lnTo>
                    <a:pt x="338556" y="171122"/>
                  </a:lnTo>
                  <a:lnTo>
                    <a:pt x="180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98692" y="3651630"/>
              <a:ext cx="118745" cy="486409"/>
            </a:xfrm>
            <a:custGeom>
              <a:avLst/>
              <a:gdLst/>
              <a:ahLst/>
              <a:cxnLst/>
              <a:rect l="l" t="t" r="r" b="b"/>
              <a:pathLst>
                <a:path w="118745" h="486410">
                  <a:moveTo>
                    <a:pt x="0" y="365887"/>
                  </a:moveTo>
                  <a:lnTo>
                    <a:pt x="43561" y="486029"/>
                  </a:lnTo>
                  <a:lnTo>
                    <a:pt x="104063" y="393573"/>
                  </a:lnTo>
                  <a:lnTo>
                    <a:pt x="73533" y="393573"/>
                  </a:lnTo>
                  <a:lnTo>
                    <a:pt x="35687" y="389128"/>
                  </a:lnTo>
                  <a:lnTo>
                    <a:pt x="37875" y="370293"/>
                  </a:lnTo>
                  <a:lnTo>
                    <a:pt x="0" y="365887"/>
                  </a:lnTo>
                  <a:close/>
                </a:path>
                <a:path w="118745" h="486410">
                  <a:moveTo>
                    <a:pt x="37875" y="370293"/>
                  </a:moveTo>
                  <a:lnTo>
                    <a:pt x="35687" y="389128"/>
                  </a:lnTo>
                  <a:lnTo>
                    <a:pt x="73533" y="393573"/>
                  </a:lnTo>
                  <a:lnTo>
                    <a:pt x="75725" y="374696"/>
                  </a:lnTo>
                  <a:lnTo>
                    <a:pt x="37875" y="370293"/>
                  </a:lnTo>
                  <a:close/>
                </a:path>
                <a:path w="118745" h="486410">
                  <a:moveTo>
                    <a:pt x="75725" y="374696"/>
                  </a:moveTo>
                  <a:lnTo>
                    <a:pt x="73533" y="393573"/>
                  </a:lnTo>
                  <a:lnTo>
                    <a:pt x="104063" y="393573"/>
                  </a:lnTo>
                  <a:lnTo>
                    <a:pt x="113537" y="379095"/>
                  </a:lnTo>
                  <a:lnTo>
                    <a:pt x="75725" y="374696"/>
                  </a:lnTo>
                  <a:close/>
                </a:path>
                <a:path w="118745" h="486410">
                  <a:moveTo>
                    <a:pt x="80899" y="0"/>
                  </a:moveTo>
                  <a:lnTo>
                    <a:pt x="37875" y="370293"/>
                  </a:lnTo>
                  <a:lnTo>
                    <a:pt x="75725" y="374696"/>
                  </a:lnTo>
                  <a:lnTo>
                    <a:pt x="118745" y="4318"/>
                  </a:lnTo>
                  <a:lnTo>
                    <a:pt x="808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88989" y="4117594"/>
              <a:ext cx="594360" cy="114300"/>
            </a:xfrm>
            <a:custGeom>
              <a:avLst/>
              <a:gdLst/>
              <a:ahLst/>
              <a:cxnLst/>
              <a:rect l="l" t="t" r="r" b="b"/>
              <a:pathLst>
                <a:path w="594360" h="114300">
                  <a:moveTo>
                    <a:pt x="481330" y="0"/>
                  </a:moveTo>
                  <a:lnTo>
                    <a:pt x="480397" y="38131"/>
                  </a:lnTo>
                  <a:lnTo>
                    <a:pt x="499490" y="38607"/>
                  </a:lnTo>
                  <a:lnTo>
                    <a:pt x="498475" y="76707"/>
                  </a:lnTo>
                  <a:lnTo>
                    <a:pt x="479454" y="76707"/>
                  </a:lnTo>
                  <a:lnTo>
                    <a:pt x="478536" y="114299"/>
                  </a:lnTo>
                  <a:lnTo>
                    <a:pt x="558550" y="76707"/>
                  </a:lnTo>
                  <a:lnTo>
                    <a:pt x="498475" y="76707"/>
                  </a:lnTo>
                  <a:lnTo>
                    <a:pt x="479466" y="76233"/>
                  </a:lnTo>
                  <a:lnTo>
                    <a:pt x="559560" y="76233"/>
                  </a:lnTo>
                  <a:lnTo>
                    <a:pt x="594233" y="59943"/>
                  </a:lnTo>
                  <a:lnTo>
                    <a:pt x="481330" y="0"/>
                  </a:lnTo>
                  <a:close/>
                </a:path>
                <a:path w="594360" h="114300">
                  <a:moveTo>
                    <a:pt x="480397" y="38131"/>
                  </a:moveTo>
                  <a:lnTo>
                    <a:pt x="479466" y="76233"/>
                  </a:lnTo>
                  <a:lnTo>
                    <a:pt x="498475" y="76707"/>
                  </a:lnTo>
                  <a:lnTo>
                    <a:pt x="499490" y="38607"/>
                  </a:lnTo>
                  <a:lnTo>
                    <a:pt x="480397" y="38131"/>
                  </a:lnTo>
                  <a:close/>
                </a:path>
                <a:path w="594360" h="114300">
                  <a:moveTo>
                    <a:pt x="1015" y="26161"/>
                  </a:moveTo>
                  <a:lnTo>
                    <a:pt x="0" y="64261"/>
                  </a:lnTo>
                  <a:lnTo>
                    <a:pt x="479466" y="76233"/>
                  </a:lnTo>
                  <a:lnTo>
                    <a:pt x="480397" y="38131"/>
                  </a:lnTo>
                  <a:lnTo>
                    <a:pt x="1015" y="261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66872" y="2225039"/>
              <a:ext cx="2143125" cy="1216025"/>
            </a:xfrm>
            <a:custGeom>
              <a:avLst/>
              <a:gdLst/>
              <a:ahLst/>
              <a:cxnLst/>
              <a:rect l="l" t="t" r="r" b="b"/>
              <a:pathLst>
                <a:path w="2143125" h="1216025">
                  <a:moveTo>
                    <a:pt x="2142743" y="0"/>
                  </a:moveTo>
                  <a:lnTo>
                    <a:pt x="2122663" y="51825"/>
                  </a:lnTo>
                  <a:lnTo>
                    <a:pt x="2102730" y="103180"/>
                  </a:lnTo>
                  <a:lnTo>
                    <a:pt x="2083082" y="153585"/>
                  </a:lnTo>
                  <a:lnTo>
                    <a:pt x="2063857" y="202560"/>
                  </a:lnTo>
                  <a:lnTo>
                    <a:pt x="2045194" y="249625"/>
                  </a:lnTo>
                  <a:lnTo>
                    <a:pt x="2027230" y="294301"/>
                  </a:lnTo>
                  <a:lnTo>
                    <a:pt x="2010103" y="336107"/>
                  </a:lnTo>
                  <a:lnTo>
                    <a:pt x="1993952" y="374565"/>
                  </a:lnTo>
                  <a:lnTo>
                    <a:pt x="1950579" y="469848"/>
                  </a:lnTo>
                  <a:lnTo>
                    <a:pt x="1927780" y="512381"/>
                  </a:lnTo>
                  <a:lnTo>
                    <a:pt x="1906672" y="547675"/>
                  </a:lnTo>
                  <a:lnTo>
                    <a:pt x="1883410" y="586613"/>
                  </a:lnTo>
                  <a:lnTo>
                    <a:pt x="1855503" y="632835"/>
                  </a:lnTo>
                  <a:lnTo>
                    <a:pt x="1825418" y="680354"/>
                  </a:lnTo>
                  <a:lnTo>
                    <a:pt x="1797024" y="725326"/>
                  </a:lnTo>
                  <a:lnTo>
                    <a:pt x="1774189" y="763905"/>
                  </a:lnTo>
                  <a:lnTo>
                    <a:pt x="1760120" y="794168"/>
                  </a:lnTo>
                  <a:lnTo>
                    <a:pt x="1752028" y="818467"/>
                  </a:lnTo>
                  <a:lnTo>
                    <a:pt x="1744793" y="839360"/>
                  </a:lnTo>
                  <a:lnTo>
                    <a:pt x="1733295" y="859409"/>
                  </a:lnTo>
                  <a:lnTo>
                    <a:pt x="1714746" y="879030"/>
                  </a:lnTo>
                  <a:lnTo>
                    <a:pt x="1692338" y="896937"/>
                  </a:lnTo>
                  <a:lnTo>
                    <a:pt x="1669930" y="913130"/>
                  </a:lnTo>
                  <a:lnTo>
                    <a:pt x="1651380" y="927608"/>
                  </a:lnTo>
                  <a:lnTo>
                    <a:pt x="1640847" y="937819"/>
                  </a:lnTo>
                  <a:lnTo>
                    <a:pt x="1635220" y="944626"/>
                  </a:lnTo>
                  <a:lnTo>
                    <a:pt x="1627449" y="953146"/>
                  </a:lnTo>
                  <a:lnTo>
                    <a:pt x="1580941" y="993780"/>
                  </a:lnTo>
                  <a:lnTo>
                    <a:pt x="1543097" y="1025667"/>
                  </a:lnTo>
                  <a:lnTo>
                    <a:pt x="1501419" y="1059674"/>
                  </a:lnTo>
                  <a:lnTo>
                    <a:pt x="1460373" y="1091311"/>
                  </a:lnTo>
                  <a:lnTo>
                    <a:pt x="1421665" y="1121769"/>
                  </a:lnTo>
                  <a:lnTo>
                    <a:pt x="1382744" y="1152667"/>
                  </a:lnTo>
                  <a:lnTo>
                    <a:pt x="1341679" y="1180161"/>
                  </a:lnTo>
                  <a:lnTo>
                    <a:pt x="1296542" y="1200404"/>
                  </a:lnTo>
                  <a:lnTo>
                    <a:pt x="1245500" y="1211494"/>
                  </a:lnTo>
                  <a:lnTo>
                    <a:pt x="1189958" y="1215786"/>
                  </a:lnTo>
                  <a:lnTo>
                    <a:pt x="1133129" y="1215816"/>
                  </a:lnTo>
                  <a:lnTo>
                    <a:pt x="1078229" y="1214120"/>
                  </a:lnTo>
                  <a:lnTo>
                    <a:pt x="1025399" y="1211443"/>
                  </a:lnTo>
                  <a:lnTo>
                    <a:pt x="973248" y="1206420"/>
                  </a:lnTo>
                  <a:lnTo>
                    <a:pt x="922406" y="1198421"/>
                  </a:lnTo>
                  <a:lnTo>
                    <a:pt x="873505" y="1186814"/>
                  </a:lnTo>
                  <a:lnTo>
                    <a:pt x="827514" y="1169872"/>
                  </a:lnTo>
                  <a:lnTo>
                    <a:pt x="783891" y="1148429"/>
                  </a:lnTo>
                  <a:lnTo>
                    <a:pt x="740721" y="1125700"/>
                  </a:lnTo>
                  <a:lnTo>
                    <a:pt x="696087" y="1104900"/>
                  </a:lnTo>
                  <a:lnTo>
                    <a:pt x="647969" y="1087528"/>
                  </a:lnTo>
                  <a:lnTo>
                    <a:pt x="597947" y="1071657"/>
                  </a:lnTo>
                  <a:lnTo>
                    <a:pt x="549211" y="1055358"/>
                  </a:lnTo>
                  <a:lnTo>
                    <a:pt x="504951" y="1036701"/>
                  </a:lnTo>
                  <a:lnTo>
                    <a:pt x="466673" y="1014741"/>
                  </a:lnTo>
                  <a:lnTo>
                    <a:pt x="432466" y="990663"/>
                  </a:lnTo>
                  <a:lnTo>
                    <a:pt x="400403" y="965727"/>
                  </a:lnTo>
                  <a:lnTo>
                    <a:pt x="368553" y="941197"/>
                  </a:lnTo>
                  <a:lnTo>
                    <a:pt x="335879" y="917043"/>
                  </a:lnTo>
                  <a:lnTo>
                    <a:pt x="303656" y="892651"/>
                  </a:lnTo>
                  <a:lnTo>
                    <a:pt x="273149" y="868687"/>
                  </a:lnTo>
                  <a:lnTo>
                    <a:pt x="224230" y="825966"/>
                  </a:lnTo>
                  <a:lnTo>
                    <a:pt x="189075" y="788830"/>
                  </a:lnTo>
                  <a:lnTo>
                    <a:pt x="163829" y="763905"/>
                  </a:lnTo>
                  <a:lnTo>
                    <a:pt x="129569" y="732004"/>
                  </a:lnTo>
                  <a:lnTo>
                    <a:pt x="89582" y="695293"/>
                  </a:lnTo>
                  <a:lnTo>
                    <a:pt x="45761" y="655391"/>
                  </a:lnTo>
                  <a:lnTo>
                    <a:pt x="0" y="613918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04104" y="2252471"/>
              <a:ext cx="3221990" cy="838200"/>
            </a:xfrm>
            <a:custGeom>
              <a:avLst/>
              <a:gdLst/>
              <a:ahLst/>
              <a:cxnLst/>
              <a:rect l="l" t="t" r="r" b="b"/>
              <a:pathLst>
                <a:path w="3221990" h="838200">
                  <a:moveTo>
                    <a:pt x="0" y="0"/>
                  </a:moveTo>
                  <a:lnTo>
                    <a:pt x="46297" y="29364"/>
                  </a:lnTo>
                  <a:lnTo>
                    <a:pt x="91941" y="58893"/>
                  </a:lnTo>
                  <a:lnTo>
                    <a:pt x="136282" y="88751"/>
                  </a:lnTo>
                  <a:lnTo>
                    <a:pt x="178665" y="119103"/>
                  </a:lnTo>
                  <a:lnTo>
                    <a:pt x="218440" y="150113"/>
                  </a:lnTo>
                  <a:lnTo>
                    <a:pt x="255107" y="182818"/>
                  </a:lnTo>
                  <a:lnTo>
                    <a:pt x="289184" y="217192"/>
                  </a:lnTo>
                  <a:lnTo>
                    <a:pt x="321310" y="251584"/>
                  </a:lnTo>
                  <a:lnTo>
                    <a:pt x="352125" y="284343"/>
                  </a:lnTo>
                  <a:lnTo>
                    <a:pt x="382270" y="313816"/>
                  </a:lnTo>
                  <a:lnTo>
                    <a:pt x="417032" y="345257"/>
                  </a:lnTo>
                  <a:lnTo>
                    <a:pt x="448818" y="372649"/>
                  </a:lnTo>
                  <a:lnTo>
                    <a:pt x="481460" y="397898"/>
                  </a:lnTo>
                  <a:lnTo>
                    <a:pt x="518795" y="422910"/>
                  </a:lnTo>
                  <a:lnTo>
                    <a:pt x="563375" y="447440"/>
                  </a:lnTo>
                  <a:lnTo>
                    <a:pt x="612648" y="470662"/>
                  </a:lnTo>
                  <a:lnTo>
                    <a:pt x="662777" y="493883"/>
                  </a:lnTo>
                  <a:lnTo>
                    <a:pt x="709930" y="518413"/>
                  </a:lnTo>
                  <a:lnTo>
                    <a:pt x="751474" y="545407"/>
                  </a:lnTo>
                  <a:lnTo>
                    <a:pt x="790067" y="573865"/>
                  </a:lnTo>
                  <a:lnTo>
                    <a:pt x="829516" y="601870"/>
                  </a:lnTo>
                  <a:lnTo>
                    <a:pt x="873633" y="627506"/>
                  </a:lnTo>
                  <a:lnTo>
                    <a:pt x="913187" y="645865"/>
                  </a:lnTo>
                  <a:lnTo>
                    <a:pt x="955132" y="662906"/>
                  </a:lnTo>
                  <a:lnTo>
                    <a:pt x="999143" y="678960"/>
                  </a:lnTo>
                  <a:lnTo>
                    <a:pt x="1044898" y="694355"/>
                  </a:lnTo>
                  <a:lnTo>
                    <a:pt x="1092073" y="709422"/>
                  </a:lnTo>
                  <a:lnTo>
                    <a:pt x="1139795" y="724159"/>
                  </a:lnTo>
                  <a:lnTo>
                    <a:pt x="1188286" y="738347"/>
                  </a:lnTo>
                  <a:lnTo>
                    <a:pt x="1238861" y="751987"/>
                  </a:lnTo>
                  <a:lnTo>
                    <a:pt x="1292838" y="765078"/>
                  </a:lnTo>
                  <a:lnTo>
                    <a:pt x="1351534" y="777620"/>
                  </a:lnTo>
                  <a:lnTo>
                    <a:pt x="1398528" y="786604"/>
                  </a:lnTo>
                  <a:lnTo>
                    <a:pt x="1450339" y="795789"/>
                  </a:lnTo>
                  <a:lnTo>
                    <a:pt x="1504815" y="804819"/>
                  </a:lnTo>
                  <a:lnTo>
                    <a:pt x="1559808" y="813336"/>
                  </a:lnTo>
                  <a:lnTo>
                    <a:pt x="1613165" y="820982"/>
                  </a:lnTo>
                  <a:lnTo>
                    <a:pt x="1662736" y="827399"/>
                  </a:lnTo>
                  <a:lnTo>
                    <a:pt x="1706372" y="832230"/>
                  </a:lnTo>
                  <a:lnTo>
                    <a:pt x="1767526" y="836981"/>
                  </a:lnTo>
                  <a:lnTo>
                    <a:pt x="1816512" y="838136"/>
                  </a:lnTo>
                  <a:lnTo>
                    <a:pt x="1861641" y="836338"/>
                  </a:lnTo>
                  <a:lnTo>
                    <a:pt x="1911223" y="832230"/>
                  </a:lnTo>
                  <a:lnTo>
                    <a:pt x="1955214" y="827086"/>
                  </a:lnTo>
                  <a:lnTo>
                    <a:pt x="2000084" y="820095"/>
                  </a:lnTo>
                  <a:lnTo>
                    <a:pt x="2046161" y="811574"/>
                  </a:lnTo>
                  <a:lnTo>
                    <a:pt x="2093773" y="801840"/>
                  </a:lnTo>
                  <a:lnTo>
                    <a:pt x="2143252" y="791210"/>
                  </a:lnTo>
                  <a:lnTo>
                    <a:pt x="2186867" y="781907"/>
                  </a:lnTo>
                  <a:lnTo>
                    <a:pt x="2232754" y="772032"/>
                  </a:lnTo>
                  <a:lnTo>
                    <a:pt x="2279777" y="761396"/>
                  </a:lnTo>
                  <a:lnTo>
                    <a:pt x="2326799" y="749807"/>
                  </a:lnTo>
                  <a:lnTo>
                    <a:pt x="2372686" y="737076"/>
                  </a:lnTo>
                  <a:lnTo>
                    <a:pt x="2416302" y="723011"/>
                  </a:lnTo>
                  <a:lnTo>
                    <a:pt x="2488078" y="693535"/>
                  </a:lnTo>
                  <a:lnTo>
                    <a:pt x="2563891" y="657415"/>
                  </a:lnTo>
                  <a:lnTo>
                    <a:pt x="2623917" y="626820"/>
                  </a:lnTo>
                  <a:lnTo>
                    <a:pt x="2648330" y="613917"/>
                  </a:lnTo>
                  <a:lnTo>
                    <a:pt x="2689381" y="595112"/>
                  </a:lnTo>
                  <a:lnTo>
                    <a:pt x="2733689" y="575626"/>
                  </a:lnTo>
                  <a:lnTo>
                    <a:pt x="2780062" y="555341"/>
                  </a:lnTo>
                  <a:lnTo>
                    <a:pt x="2827311" y="534136"/>
                  </a:lnTo>
                  <a:lnTo>
                    <a:pt x="2874244" y="511892"/>
                  </a:lnTo>
                  <a:lnTo>
                    <a:pt x="2919671" y="488487"/>
                  </a:lnTo>
                  <a:lnTo>
                    <a:pt x="2962402" y="463803"/>
                  </a:lnTo>
                  <a:lnTo>
                    <a:pt x="3002539" y="437694"/>
                  </a:lnTo>
                  <a:lnTo>
                    <a:pt x="3041251" y="410146"/>
                  </a:lnTo>
                  <a:lnTo>
                    <a:pt x="3078774" y="381398"/>
                  </a:lnTo>
                  <a:lnTo>
                    <a:pt x="3115347" y="351690"/>
                  </a:lnTo>
                  <a:lnTo>
                    <a:pt x="3151206" y="321262"/>
                  </a:lnTo>
                  <a:lnTo>
                    <a:pt x="3186589" y="290354"/>
                  </a:lnTo>
                  <a:lnTo>
                    <a:pt x="3221736" y="259206"/>
                  </a:lnTo>
                </a:path>
              </a:pathLst>
            </a:custGeom>
            <a:ln w="57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923" y="527304"/>
            <a:ext cx="11913235" cy="5053330"/>
            <a:chOff x="153923" y="527304"/>
            <a:chExt cx="11913235" cy="505333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1491996" y="2016251"/>
              <a:ext cx="9530334" cy="266014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10128" y="2439924"/>
              <a:ext cx="5613654" cy="166801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20708" y="2898189"/>
            <a:ext cx="415058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300" dirty="0">
                <a:solidFill>
                  <a:srgbClr val="FFFFFF"/>
                </a:solidFill>
                <a:latin typeface="Trebuchet MS"/>
                <a:cs typeface="Trebuchet MS"/>
              </a:rPr>
              <a:t>Integration</a:t>
            </a:r>
            <a:endParaRPr sz="4800" spc="-27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42475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4290" y="848741"/>
            <a:ext cx="11404600" cy="4732020"/>
            <a:chOff x="434290" y="848741"/>
            <a:chExt cx="11404600" cy="4732020"/>
          </a:xfrm>
        </p:grpSpPr>
        <p:sp>
          <p:nvSpPr>
            <p:cNvPr id="3" name="object 3"/>
            <p:cNvSpPr/>
            <p:nvPr/>
          </p:nvSpPr>
          <p:spPr>
            <a:xfrm>
              <a:off x="434290" y="1214501"/>
              <a:ext cx="3098349" cy="30953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39284" y="1405128"/>
              <a:ext cx="6414770" cy="3199130"/>
            </a:xfrm>
            <a:custGeom>
              <a:avLst/>
              <a:gdLst/>
              <a:ahLst/>
              <a:cxnLst/>
              <a:rect l="l" t="t" r="r" b="b"/>
              <a:pathLst>
                <a:path w="6414770" h="3199129">
                  <a:moveTo>
                    <a:pt x="0" y="3198876"/>
                  </a:moveTo>
                  <a:lnTo>
                    <a:pt x="3207258" y="0"/>
                  </a:lnTo>
                  <a:lnTo>
                    <a:pt x="6414516" y="3198876"/>
                  </a:lnTo>
                  <a:lnTo>
                    <a:pt x="0" y="3198876"/>
                  </a:lnTo>
                  <a:close/>
                </a:path>
              </a:pathLst>
            </a:custGeom>
            <a:ln w="579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39284" y="4604004"/>
              <a:ext cx="6414770" cy="610235"/>
            </a:xfrm>
            <a:custGeom>
              <a:avLst/>
              <a:gdLst/>
              <a:ahLst/>
              <a:cxnLst/>
              <a:rect l="l" t="t" r="r" b="b"/>
              <a:pathLst>
                <a:path w="6414770" h="610235">
                  <a:moveTo>
                    <a:pt x="0" y="0"/>
                  </a:moveTo>
                  <a:lnTo>
                    <a:pt x="0" y="582549"/>
                  </a:lnTo>
                </a:path>
                <a:path w="6414770" h="610235">
                  <a:moveTo>
                    <a:pt x="6414516" y="0"/>
                  </a:moveTo>
                  <a:lnTo>
                    <a:pt x="6414516" y="609854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47303" y="1418844"/>
              <a:ext cx="0" cy="3199130"/>
            </a:xfrm>
            <a:custGeom>
              <a:avLst/>
              <a:gdLst/>
              <a:ahLst/>
              <a:cxnLst/>
              <a:rect l="l" t="t" r="r" b="b"/>
              <a:pathLst>
                <a:path h="3199129">
                  <a:moveTo>
                    <a:pt x="0" y="1737359"/>
                  </a:moveTo>
                  <a:lnTo>
                    <a:pt x="0" y="3198748"/>
                  </a:lnTo>
                </a:path>
                <a:path h="3199129">
                  <a:moveTo>
                    <a:pt x="0" y="0"/>
                  </a:moveTo>
                  <a:lnTo>
                    <a:pt x="0" y="1341119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88052" y="4997195"/>
              <a:ext cx="6366510" cy="76200"/>
            </a:xfrm>
            <a:custGeom>
              <a:avLst/>
              <a:gdLst/>
              <a:ahLst/>
              <a:cxnLst/>
              <a:rect l="l" t="t" r="r" b="b"/>
              <a:pathLst>
                <a:path w="6366509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44449"/>
                  </a:lnTo>
                  <a:lnTo>
                    <a:pt x="63500" y="44449"/>
                  </a:lnTo>
                  <a:lnTo>
                    <a:pt x="63500" y="31749"/>
                  </a:lnTo>
                  <a:lnTo>
                    <a:pt x="76200" y="31749"/>
                  </a:lnTo>
                  <a:lnTo>
                    <a:pt x="76200" y="0"/>
                  </a:lnTo>
                  <a:close/>
                </a:path>
                <a:path w="6366509" h="76200">
                  <a:moveTo>
                    <a:pt x="6290183" y="0"/>
                  </a:moveTo>
                  <a:lnTo>
                    <a:pt x="6290183" y="76199"/>
                  </a:lnTo>
                  <a:lnTo>
                    <a:pt x="6353683" y="44449"/>
                  </a:lnTo>
                  <a:lnTo>
                    <a:pt x="6302883" y="44449"/>
                  </a:lnTo>
                  <a:lnTo>
                    <a:pt x="6302883" y="31749"/>
                  </a:lnTo>
                  <a:lnTo>
                    <a:pt x="6353683" y="31749"/>
                  </a:lnTo>
                  <a:lnTo>
                    <a:pt x="6290183" y="0"/>
                  </a:lnTo>
                  <a:close/>
                </a:path>
                <a:path w="6366509" h="76200">
                  <a:moveTo>
                    <a:pt x="76200" y="31749"/>
                  </a:moveTo>
                  <a:lnTo>
                    <a:pt x="63500" y="31749"/>
                  </a:lnTo>
                  <a:lnTo>
                    <a:pt x="63500" y="44449"/>
                  </a:lnTo>
                  <a:lnTo>
                    <a:pt x="76200" y="44449"/>
                  </a:lnTo>
                  <a:lnTo>
                    <a:pt x="76200" y="31749"/>
                  </a:lnTo>
                  <a:close/>
                </a:path>
                <a:path w="6366509" h="76200">
                  <a:moveTo>
                    <a:pt x="6290183" y="31749"/>
                  </a:moveTo>
                  <a:lnTo>
                    <a:pt x="76200" y="31749"/>
                  </a:lnTo>
                  <a:lnTo>
                    <a:pt x="76200" y="44449"/>
                  </a:lnTo>
                  <a:lnTo>
                    <a:pt x="6290183" y="44449"/>
                  </a:lnTo>
                  <a:lnTo>
                    <a:pt x="6290183" y="31749"/>
                  </a:lnTo>
                  <a:close/>
                </a:path>
                <a:path w="6366509" h="76200">
                  <a:moveTo>
                    <a:pt x="6353683" y="31749"/>
                  </a:moveTo>
                  <a:lnTo>
                    <a:pt x="6302883" y="31749"/>
                  </a:lnTo>
                  <a:lnTo>
                    <a:pt x="6302883" y="44449"/>
                  </a:lnTo>
                  <a:lnTo>
                    <a:pt x="6353683" y="44449"/>
                  </a:lnTo>
                  <a:lnTo>
                    <a:pt x="6366383" y="38099"/>
                  </a:lnTo>
                  <a:lnTo>
                    <a:pt x="6353683" y="3174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49314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0" dirty="0">
                <a:latin typeface="Trebuchet MS"/>
                <a:cs typeface="Trebuchet MS"/>
              </a:rPr>
              <a:t>Calculating </a:t>
            </a:r>
            <a:r>
              <a:rPr sz="3200" spc="-155" dirty="0">
                <a:latin typeface="Trebuchet MS"/>
                <a:cs typeface="Trebuchet MS"/>
              </a:rPr>
              <a:t>the </a:t>
            </a:r>
            <a:r>
              <a:rPr sz="3200" spc="-180" dirty="0">
                <a:latin typeface="Trebuchet MS"/>
                <a:cs typeface="Trebuchet MS"/>
              </a:rPr>
              <a:t>area </a:t>
            </a:r>
            <a:r>
              <a:rPr sz="3200" spc="-140" dirty="0">
                <a:latin typeface="Trebuchet MS"/>
                <a:cs typeface="Trebuchet MS"/>
              </a:rPr>
              <a:t>of </a:t>
            </a:r>
            <a:r>
              <a:rPr sz="3200" spc="-175" dirty="0">
                <a:latin typeface="Trebuchet MS"/>
                <a:cs typeface="Trebuchet MS"/>
              </a:rPr>
              <a:t>a</a:t>
            </a:r>
            <a:r>
              <a:rPr sz="3200" spc="-575" dirty="0">
                <a:latin typeface="Trebuchet MS"/>
                <a:cs typeface="Trebuchet MS"/>
              </a:rPr>
              <a:t> </a:t>
            </a:r>
            <a:r>
              <a:rPr sz="3200" spc="-210" dirty="0">
                <a:latin typeface="Trebuchet MS"/>
                <a:cs typeface="Trebuchet MS"/>
              </a:rPr>
              <a:t>circle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07807" y="4879847"/>
            <a:ext cx="1064260" cy="2914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49554">
              <a:lnSpc>
                <a:spcPts val="2290"/>
              </a:lnSpc>
            </a:pPr>
            <a:r>
              <a:rPr sz="2400" dirty="0">
                <a:latin typeface="Carlito"/>
                <a:cs typeface="Carlito"/>
              </a:rPr>
              <a:t>2 π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95855" y="1257553"/>
            <a:ext cx="6377940" cy="3424554"/>
            <a:chOff x="1895855" y="1257553"/>
            <a:chExt cx="6377940" cy="3424554"/>
          </a:xfrm>
        </p:grpSpPr>
        <p:sp>
          <p:nvSpPr>
            <p:cNvPr id="11" name="object 11"/>
            <p:cNvSpPr/>
            <p:nvPr/>
          </p:nvSpPr>
          <p:spPr>
            <a:xfrm>
              <a:off x="8021065" y="1257553"/>
              <a:ext cx="252475" cy="2524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95856" y="1366519"/>
              <a:ext cx="6250940" cy="3315335"/>
            </a:xfrm>
            <a:custGeom>
              <a:avLst/>
              <a:gdLst/>
              <a:ahLst/>
              <a:cxnLst/>
              <a:rect l="l" t="t" r="r" b="b"/>
              <a:pathLst>
                <a:path w="6250940" h="3315335">
                  <a:moveTo>
                    <a:pt x="6201626" y="3258820"/>
                  </a:moveTo>
                  <a:lnTo>
                    <a:pt x="6104636" y="3258820"/>
                  </a:lnTo>
                  <a:lnTo>
                    <a:pt x="6075642" y="3258820"/>
                  </a:lnTo>
                  <a:lnTo>
                    <a:pt x="6072759" y="3315208"/>
                  </a:lnTo>
                  <a:lnTo>
                    <a:pt x="6201626" y="3258820"/>
                  </a:lnTo>
                  <a:close/>
                </a:path>
                <a:path w="6250940" h="3315335">
                  <a:moveTo>
                    <a:pt x="6250686" y="3237357"/>
                  </a:moveTo>
                  <a:lnTo>
                    <a:pt x="6081649" y="3141726"/>
                  </a:lnTo>
                  <a:lnTo>
                    <a:pt x="6078677" y="3199574"/>
                  </a:lnTo>
                  <a:lnTo>
                    <a:pt x="100952" y="2895231"/>
                  </a:lnTo>
                  <a:lnTo>
                    <a:pt x="159258" y="2778633"/>
                  </a:lnTo>
                  <a:lnTo>
                    <a:pt x="173736" y="2749677"/>
                  </a:lnTo>
                  <a:lnTo>
                    <a:pt x="115824" y="2749677"/>
                  </a:lnTo>
                  <a:lnTo>
                    <a:pt x="115824" y="1416278"/>
                  </a:lnTo>
                  <a:lnTo>
                    <a:pt x="5853684" y="112966"/>
                  </a:lnTo>
                  <a:lnTo>
                    <a:pt x="5866511" y="169418"/>
                  </a:lnTo>
                  <a:lnTo>
                    <a:pt x="6012104" y="50038"/>
                  </a:lnTo>
                  <a:lnTo>
                    <a:pt x="6016752" y="46228"/>
                  </a:lnTo>
                  <a:lnTo>
                    <a:pt x="5828030" y="0"/>
                  </a:lnTo>
                  <a:lnTo>
                    <a:pt x="5840844" y="56451"/>
                  </a:lnTo>
                  <a:lnTo>
                    <a:pt x="80391" y="1364996"/>
                  </a:lnTo>
                  <a:lnTo>
                    <a:pt x="86918" y="1393444"/>
                  </a:lnTo>
                  <a:lnTo>
                    <a:pt x="57912" y="1393444"/>
                  </a:lnTo>
                  <a:lnTo>
                    <a:pt x="57912" y="2749677"/>
                  </a:lnTo>
                  <a:lnTo>
                    <a:pt x="0" y="2749677"/>
                  </a:lnTo>
                  <a:lnTo>
                    <a:pt x="86868" y="2923413"/>
                  </a:lnTo>
                  <a:lnTo>
                    <a:pt x="85344" y="2952496"/>
                  </a:lnTo>
                  <a:lnTo>
                    <a:pt x="6075718" y="3257359"/>
                  </a:lnTo>
                  <a:lnTo>
                    <a:pt x="6104699" y="3257359"/>
                  </a:lnTo>
                  <a:lnTo>
                    <a:pt x="6204991" y="3257359"/>
                  </a:lnTo>
                  <a:lnTo>
                    <a:pt x="6250686" y="323735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912607" y="2759964"/>
            <a:ext cx="487680" cy="3962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0955" algn="ctr">
              <a:lnSpc>
                <a:spcPts val="2845"/>
              </a:lnSpc>
            </a:pPr>
            <a:r>
              <a:rPr sz="2400" dirty="0">
                <a:latin typeface="Carlito"/>
                <a:cs typeface="Carlito"/>
              </a:rPr>
              <a:t>r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47304" y="4309871"/>
            <a:ext cx="233679" cy="283845"/>
          </a:xfrm>
          <a:custGeom>
            <a:avLst/>
            <a:gdLst/>
            <a:ahLst/>
            <a:cxnLst/>
            <a:rect l="l" t="t" r="r" b="b"/>
            <a:pathLst>
              <a:path w="233679" h="283845">
                <a:moveTo>
                  <a:pt x="0" y="283463"/>
                </a:moveTo>
                <a:lnTo>
                  <a:pt x="233172" y="283463"/>
                </a:lnTo>
                <a:lnTo>
                  <a:pt x="233172" y="0"/>
                </a:lnTo>
                <a:lnTo>
                  <a:pt x="0" y="0"/>
                </a:lnTo>
                <a:lnTo>
                  <a:pt x="0" y="283463"/>
                </a:lnTo>
                <a:close/>
              </a:path>
            </a:pathLst>
          </a:custGeom>
          <a:ln w="9144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084" y="848741"/>
            <a:ext cx="11541760" cy="4732020"/>
            <a:chOff x="553084" y="848741"/>
            <a:chExt cx="11541760" cy="4732020"/>
          </a:xfrm>
        </p:grpSpPr>
        <p:sp>
          <p:nvSpPr>
            <p:cNvPr id="3" name="object 3"/>
            <p:cNvSpPr/>
            <p:nvPr/>
          </p:nvSpPr>
          <p:spPr>
            <a:xfrm>
              <a:off x="5650992" y="1385316"/>
              <a:ext cx="6414770" cy="3197860"/>
            </a:xfrm>
            <a:custGeom>
              <a:avLst/>
              <a:gdLst/>
              <a:ahLst/>
              <a:cxnLst/>
              <a:rect l="l" t="t" r="r" b="b"/>
              <a:pathLst>
                <a:path w="6414770" h="3197860">
                  <a:moveTo>
                    <a:pt x="0" y="3197352"/>
                  </a:moveTo>
                  <a:lnTo>
                    <a:pt x="3207258" y="0"/>
                  </a:lnTo>
                  <a:lnTo>
                    <a:pt x="6414516" y="3197352"/>
                  </a:lnTo>
                  <a:lnTo>
                    <a:pt x="0" y="3197352"/>
                  </a:lnTo>
                  <a:close/>
                </a:path>
              </a:pathLst>
            </a:custGeom>
            <a:ln w="579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50992" y="4582668"/>
              <a:ext cx="6414770" cy="610235"/>
            </a:xfrm>
            <a:custGeom>
              <a:avLst/>
              <a:gdLst/>
              <a:ahLst/>
              <a:cxnLst/>
              <a:rect l="l" t="t" r="r" b="b"/>
              <a:pathLst>
                <a:path w="6414770" h="610235">
                  <a:moveTo>
                    <a:pt x="0" y="0"/>
                  </a:moveTo>
                  <a:lnTo>
                    <a:pt x="0" y="582548"/>
                  </a:lnTo>
                </a:path>
                <a:path w="6414770" h="610235">
                  <a:moveTo>
                    <a:pt x="6414516" y="0"/>
                  </a:moveTo>
                  <a:lnTo>
                    <a:pt x="6414516" y="609853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57488" y="1397508"/>
              <a:ext cx="0" cy="3199130"/>
            </a:xfrm>
            <a:custGeom>
              <a:avLst/>
              <a:gdLst/>
              <a:ahLst/>
              <a:cxnLst/>
              <a:rect l="l" t="t" r="r" b="b"/>
              <a:pathLst>
                <a:path h="3199129">
                  <a:moveTo>
                    <a:pt x="0" y="1737359"/>
                  </a:moveTo>
                  <a:lnTo>
                    <a:pt x="0" y="3198622"/>
                  </a:lnTo>
                </a:path>
                <a:path h="3199129">
                  <a:moveTo>
                    <a:pt x="0" y="0"/>
                  </a:moveTo>
                  <a:lnTo>
                    <a:pt x="0" y="1342643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98236" y="4977383"/>
              <a:ext cx="6366510" cy="76200"/>
            </a:xfrm>
            <a:custGeom>
              <a:avLst/>
              <a:gdLst/>
              <a:ahLst/>
              <a:cxnLst/>
              <a:rect l="l" t="t" r="r" b="b"/>
              <a:pathLst>
                <a:path w="636650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6366509" h="76200">
                  <a:moveTo>
                    <a:pt x="6290183" y="0"/>
                  </a:moveTo>
                  <a:lnTo>
                    <a:pt x="6290183" y="76200"/>
                  </a:lnTo>
                  <a:lnTo>
                    <a:pt x="6353683" y="44450"/>
                  </a:lnTo>
                  <a:lnTo>
                    <a:pt x="6302883" y="44450"/>
                  </a:lnTo>
                  <a:lnTo>
                    <a:pt x="6302883" y="31750"/>
                  </a:lnTo>
                  <a:lnTo>
                    <a:pt x="6353683" y="31750"/>
                  </a:lnTo>
                  <a:lnTo>
                    <a:pt x="6290183" y="0"/>
                  </a:lnTo>
                  <a:close/>
                </a:path>
                <a:path w="6366509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6366509" h="76200">
                  <a:moveTo>
                    <a:pt x="6290183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6290183" y="44450"/>
                  </a:lnTo>
                  <a:lnTo>
                    <a:pt x="6290183" y="31750"/>
                  </a:lnTo>
                  <a:close/>
                </a:path>
                <a:path w="6366509" h="76200">
                  <a:moveTo>
                    <a:pt x="6353683" y="31750"/>
                  </a:moveTo>
                  <a:lnTo>
                    <a:pt x="6302883" y="31750"/>
                  </a:lnTo>
                  <a:lnTo>
                    <a:pt x="6302883" y="44450"/>
                  </a:lnTo>
                  <a:lnTo>
                    <a:pt x="6353683" y="44450"/>
                  </a:lnTo>
                  <a:lnTo>
                    <a:pt x="6366383" y="38100"/>
                  </a:lnTo>
                  <a:lnTo>
                    <a:pt x="6353683" y="3175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17991" y="4860036"/>
              <a:ext cx="1065530" cy="291465"/>
            </a:xfrm>
            <a:custGeom>
              <a:avLst/>
              <a:gdLst/>
              <a:ahLst/>
              <a:cxnLst/>
              <a:rect l="l" t="t" r="r" b="b"/>
              <a:pathLst>
                <a:path w="1065529" h="291464">
                  <a:moveTo>
                    <a:pt x="1065276" y="0"/>
                  </a:moveTo>
                  <a:lnTo>
                    <a:pt x="0" y="0"/>
                  </a:lnTo>
                  <a:lnTo>
                    <a:pt x="0" y="291083"/>
                  </a:lnTo>
                  <a:lnTo>
                    <a:pt x="1065276" y="291083"/>
                  </a:lnTo>
                  <a:lnTo>
                    <a:pt x="10652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16939" y="146431"/>
            <a:ext cx="49314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0" dirty="0">
                <a:latin typeface="Trebuchet MS"/>
                <a:cs typeface="Trebuchet MS"/>
              </a:rPr>
              <a:t>Calculating </a:t>
            </a:r>
            <a:r>
              <a:rPr sz="3200" spc="-155" dirty="0">
                <a:latin typeface="Trebuchet MS"/>
                <a:cs typeface="Trebuchet MS"/>
              </a:rPr>
              <a:t>the </a:t>
            </a:r>
            <a:r>
              <a:rPr sz="3200" spc="-180" dirty="0">
                <a:latin typeface="Trebuchet MS"/>
                <a:cs typeface="Trebuchet MS"/>
              </a:rPr>
              <a:t>area </a:t>
            </a:r>
            <a:r>
              <a:rPr sz="3200" spc="-140" dirty="0">
                <a:latin typeface="Trebuchet MS"/>
                <a:cs typeface="Trebuchet MS"/>
              </a:rPr>
              <a:t>of </a:t>
            </a:r>
            <a:r>
              <a:rPr sz="3200" spc="-175" dirty="0">
                <a:latin typeface="Trebuchet MS"/>
                <a:cs typeface="Trebuchet MS"/>
              </a:rPr>
              <a:t>a</a:t>
            </a:r>
            <a:r>
              <a:rPr sz="3200" spc="-575" dirty="0">
                <a:latin typeface="Trebuchet MS"/>
                <a:cs typeface="Trebuchet MS"/>
              </a:rPr>
              <a:t> </a:t>
            </a:r>
            <a:r>
              <a:rPr sz="3200" spc="-210" dirty="0">
                <a:latin typeface="Trebuchet MS"/>
                <a:cs typeface="Trebuchet MS"/>
              </a:rPr>
              <a:t>circle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55863" y="4791202"/>
            <a:ext cx="590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2 π</a:t>
            </a:r>
            <a:r>
              <a:rPr sz="2400" spc="-114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624316" y="1236217"/>
            <a:ext cx="508000" cy="1898650"/>
            <a:chOff x="8624316" y="1236217"/>
            <a:chExt cx="508000" cy="1898650"/>
          </a:xfrm>
        </p:grpSpPr>
        <p:sp>
          <p:nvSpPr>
            <p:cNvPr id="11" name="object 11"/>
            <p:cNvSpPr/>
            <p:nvPr/>
          </p:nvSpPr>
          <p:spPr>
            <a:xfrm>
              <a:off x="8731250" y="1236217"/>
              <a:ext cx="254000" cy="254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24316" y="2740151"/>
              <a:ext cx="508000" cy="394970"/>
            </a:xfrm>
            <a:custGeom>
              <a:avLst/>
              <a:gdLst/>
              <a:ahLst/>
              <a:cxnLst/>
              <a:rect l="l" t="t" r="r" b="b"/>
              <a:pathLst>
                <a:path w="508000" h="394969">
                  <a:moveTo>
                    <a:pt x="507492" y="0"/>
                  </a:moveTo>
                  <a:lnTo>
                    <a:pt x="0" y="0"/>
                  </a:lnTo>
                  <a:lnTo>
                    <a:pt x="0" y="394715"/>
                  </a:lnTo>
                  <a:lnTo>
                    <a:pt x="507492" y="394715"/>
                  </a:lnTo>
                  <a:lnTo>
                    <a:pt x="5074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826245" y="2773171"/>
            <a:ext cx="105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r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93392" y="1775460"/>
            <a:ext cx="7103745" cy="2802890"/>
            <a:chOff x="1993392" y="1775460"/>
            <a:chExt cx="7103745" cy="2802890"/>
          </a:xfrm>
        </p:grpSpPr>
        <p:sp>
          <p:nvSpPr>
            <p:cNvPr id="15" name="object 15"/>
            <p:cNvSpPr/>
            <p:nvPr/>
          </p:nvSpPr>
          <p:spPr>
            <a:xfrm>
              <a:off x="8857487" y="4290060"/>
              <a:ext cx="234950" cy="283845"/>
            </a:xfrm>
            <a:custGeom>
              <a:avLst/>
              <a:gdLst/>
              <a:ahLst/>
              <a:cxnLst/>
              <a:rect l="l" t="t" r="r" b="b"/>
              <a:pathLst>
                <a:path w="234950" h="283845">
                  <a:moveTo>
                    <a:pt x="0" y="283463"/>
                  </a:moveTo>
                  <a:lnTo>
                    <a:pt x="234696" y="283463"/>
                  </a:lnTo>
                  <a:lnTo>
                    <a:pt x="234696" y="0"/>
                  </a:lnTo>
                  <a:lnTo>
                    <a:pt x="0" y="0"/>
                  </a:lnTo>
                  <a:lnTo>
                    <a:pt x="0" y="283463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12442" y="1794510"/>
              <a:ext cx="2506345" cy="0"/>
            </a:xfrm>
            <a:custGeom>
              <a:avLst/>
              <a:gdLst/>
              <a:ahLst/>
              <a:cxnLst/>
              <a:rect l="l" t="t" r="r" b="b"/>
              <a:pathLst>
                <a:path w="2506345">
                  <a:moveTo>
                    <a:pt x="0" y="0"/>
                  </a:moveTo>
                  <a:lnTo>
                    <a:pt x="250634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63016" y="1498472"/>
            <a:ext cx="10890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rlito"/>
                <a:cs typeface="Carlito"/>
              </a:rPr>
              <a:t>Area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=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8364" y="1239469"/>
            <a:ext cx="2155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22045" algn="l"/>
                <a:tab pos="1461770" algn="l"/>
              </a:tabLst>
            </a:pPr>
            <a:r>
              <a:rPr sz="2800" spc="-10" dirty="0">
                <a:latin typeface="Carlito"/>
                <a:cs typeface="Carlito"/>
              </a:rPr>
              <a:t>He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g</a:t>
            </a:r>
            <a:r>
              <a:rPr sz="2800" spc="-35" dirty="0">
                <a:latin typeface="Carlito"/>
                <a:cs typeface="Carlito"/>
              </a:rPr>
              <a:t>h</a:t>
            </a:r>
            <a:r>
              <a:rPr sz="2800" spc="-5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*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B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-10" dirty="0">
                <a:latin typeface="Carlito"/>
                <a:cs typeface="Carlito"/>
              </a:rPr>
              <a:t>se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42614" y="1845055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2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75816" y="2734055"/>
            <a:ext cx="2974975" cy="539750"/>
          </a:xfrm>
          <a:custGeom>
            <a:avLst/>
            <a:gdLst/>
            <a:ahLst/>
            <a:cxnLst/>
            <a:rect l="l" t="t" r="r" b="b"/>
            <a:pathLst>
              <a:path w="2974975" h="539750">
                <a:moveTo>
                  <a:pt x="2974848" y="0"/>
                </a:moveTo>
                <a:lnTo>
                  <a:pt x="0" y="0"/>
                </a:lnTo>
                <a:lnTo>
                  <a:pt x="0" y="539496"/>
                </a:lnTo>
                <a:lnTo>
                  <a:pt x="2974848" y="539496"/>
                </a:lnTo>
                <a:lnTo>
                  <a:pt x="29748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45461" y="2722626"/>
            <a:ext cx="20967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24280" algn="l"/>
                <a:tab pos="1702435" algn="l"/>
                <a:tab pos="2083435" algn="l"/>
              </a:tabLst>
            </a:pPr>
            <a:r>
              <a:rPr sz="32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u="heavy" spc="-5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2 π r	*	r	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57525" y="3289808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2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19503" y="2991434"/>
            <a:ext cx="2286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rlito"/>
                <a:cs typeface="Carlito"/>
              </a:rPr>
              <a:t>=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65960" y="4340352"/>
            <a:ext cx="1012190" cy="539750"/>
          </a:xfrm>
          <a:custGeom>
            <a:avLst/>
            <a:gdLst/>
            <a:ahLst/>
            <a:cxnLst/>
            <a:rect l="l" t="t" r="r" b="b"/>
            <a:pathLst>
              <a:path w="1012189" h="539750">
                <a:moveTo>
                  <a:pt x="1011936" y="0"/>
                </a:moveTo>
                <a:lnTo>
                  <a:pt x="0" y="0"/>
                </a:lnTo>
                <a:lnTo>
                  <a:pt x="0" y="539496"/>
                </a:lnTo>
                <a:lnTo>
                  <a:pt x="1011936" y="539496"/>
                </a:lnTo>
                <a:lnTo>
                  <a:pt x="1011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619503" y="4394072"/>
            <a:ext cx="2286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rlito"/>
                <a:cs typeface="Carlito"/>
              </a:rPr>
              <a:t>=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04592" y="4328236"/>
            <a:ext cx="7048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rlito"/>
                <a:cs typeface="Carlito"/>
              </a:rPr>
              <a:t>π r</a:t>
            </a:r>
            <a:r>
              <a:rPr sz="3200" spc="-575" dirty="0">
                <a:latin typeface="Carlito"/>
                <a:cs typeface="Carlito"/>
              </a:rPr>
              <a:t> </a:t>
            </a:r>
            <a:r>
              <a:rPr sz="3300" spc="-7" baseline="46717" dirty="0">
                <a:latin typeface="Carlito"/>
                <a:cs typeface="Carlito"/>
              </a:rPr>
              <a:t>2</a:t>
            </a:r>
            <a:endParaRPr sz="3300" baseline="46717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11165" y="1659127"/>
            <a:ext cx="43186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465" dirty="0">
                <a:latin typeface="FreeSerif"/>
                <a:cs typeface="FreeSerif"/>
              </a:rPr>
              <a:t>      </a:t>
            </a:r>
            <a:r>
              <a:rPr sz="4000" spc="130" dirty="0">
                <a:latin typeface="FreeSerif"/>
                <a:cs typeface="FreeSerif"/>
              </a:rPr>
              <a:t>2π </a:t>
            </a:r>
            <a:r>
              <a:rPr sz="4000" spc="900" dirty="0">
                <a:latin typeface="FreeSerif"/>
                <a:cs typeface="FreeSerif"/>
              </a:rPr>
              <a:t>𝑟</a:t>
            </a:r>
            <a:r>
              <a:rPr sz="4000" spc="-235" dirty="0">
                <a:latin typeface="FreeSerif"/>
                <a:cs typeface="FreeSerif"/>
              </a:rPr>
              <a:t> </a:t>
            </a:r>
            <a:r>
              <a:rPr sz="4000" spc="1105" dirty="0">
                <a:latin typeface="FreeSerif"/>
                <a:cs typeface="FreeSerif"/>
              </a:rPr>
              <a:t>𝑑𝑟</a:t>
            </a:r>
            <a:endParaRPr sz="4000" dirty="0">
              <a:latin typeface="FreeSerif"/>
              <a:cs typeface="FreeSerif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A0A990E-9068-4D25-92FC-3591909DE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18684"/>
            <a:ext cx="536639" cy="138700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1093" y="863345"/>
            <a:ext cx="11333242" cy="5125245"/>
            <a:chOff x="491093" y="863345"/>
            <a:chExt cx="11333242" cy="5125245"/>
          </a:xfrm>
        </p:grpSpPr>
        <p:sp>
          <p:nvSpPr>
            <p:cNvPr id="4" name="object 4"/>
            <p:cNvSpPr/>
            <p:nvPr/>
          </p:nvSpPr>
          <p:spPr>
            <a:xfrm>
              <a:off x="567690" y="863345"/>
              <a:ext cx="11256645" cy="0"/>
            </a:xfrm>
            <a:custGeom>
              <a:avLst/>
              <a:gdLst/>
              <a:ahLst/>
              <a:cxnLst/>
              <a:rect l="l" t="t" r="r" b="b"/>
              <a:pathLst>
                <a:path w="11256645">
                  <a:moveTo>
                    <a:pt x="0" y="0"/>
                  </a:moveTo>
                  <a:lnTo>
                    <a:pt x="11256137" y="0"/>
                  </a:lnTo>
                </a:path>
              </a:pathLst>
            </a:custGeom>
            <a:ln w="2895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5436" y="1300129"/>
              <a:ext cx="1400036" cy="1688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92" y="3247719"/>
              <a:ext cx="1775374" cy="12403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1093" y="4740846"/>
              <a:ext cx="1770300" cy="12477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35473" y="1333232"/>
              <a:ext cx="4935220" cy="3224530"/>
            </a:xfrm>
            <a:custGeom>
              <a:avLst/>
              <a:gdLst/>
              <a:ahLst/>
              <a:cxnLst/>
              <a:rect l="l" t="t" r="r" b="b"/>
              <a:pathLst>
                <a:path w="4935220" h="3224529">
                  <a:moveTo>
                    <a:pt x="3610324" y="0"/>
                  </a:moveTo>
                  <a:lnTo>
                    <a:pt x="3569442" y="168"/>
                  </a:lnTo>
                  <a:lnTo>
                    <a:pt x="3529136" y="758"/>
                  </a:lnTo>
                  <a:lnTo>
                    <a:pt x="3489389" y="1761"/>
                  </a:lnTo>
                  <a:lnTo>
                    <a:pt x="3450182" y="3166"/>
                  </a:lnTo>
                  <a:lnTo>
                    <a:pt x="3411498" y="4965"/>
                  </a:lnTo>
                  <a:lnTo>
                    <a:pt x="3373319" y="7148"/>
                  </a:lnTo>
                  <a:lnTo>
                    <a:pt x="3298401" y="12629"/>
                  </a:lnTo>
                  <a:lnTo>
                    <a:pt x="3225286" y="19535"/>
                  </a:lnTo>
                  <a:lnTo>
                    <a:pt x="3153829" y="27790"/>
                  </a:lnTo>
                  <a:lnTo>
                    <a:pt x="3083885" y="37320"/>
                  </a:lnTo>
                  <a:lnTo>
                    <a:pt x="3015311" y="48049"/>
                  </a:lnTo>
                  <a:lnTo>
                    <a:pt x="2947962" y="59904"/>
                  </a:lnTo>
                  <a:lnTo>
                    <a:pt x="2881695" y="72809"/>
                  </a:lnTo>
                  <a:lnTo>
                    <a:pt x="2816365" y="86689"/>
                  </a:lnTo>
                  <a:lnTo>
                    <a:pt x="2719811" y="109173"/>
                  </a:lnTo>
                  <a:lnTo>
                    <a:pt x="2656192" y="125163"/>
                  </a:lnTo>
                  <a:lnTo>
                    <a:pt x="2593006" y="141867"/>
                  </a:lnTo>
                  <a:lnTo>
                    <a:pt x="2530109" y="159209"/>
                  </a:lnTo>
                  <a:lnTo>
                    <a:pt x="2467355" y="177114"/>
                  </a:lnTo>
                  <a:lnTo>
                    <a:pt x="2373180" y="204865"/>
                  </a:lnTo>
                  <a:lnTo>
                    <a:pt x="2085789" y="292186"/>
                  </a:lnTo>
                  <a:lnTo>
                    <a:pt x="1953218" y="331657"/>
                  </a:lnTo>
                  <a:lnTo>
                    <a:pt x="1850826" y="361004"/>
                  </a:lnTo>
                  <a:lnTo>
                    <a:pt x="1780882" y="380305"/>
                  </a:lnTo>
                  <a:lnTo>
                    <a:pt x="1709425" y="399309"/>
                  </a:lnTo>
                  <a:lnTo>
                    <a:pt x="1636310" y="417941"/>
                  </a:lnTo>
                  <a:lnTo>
                    <a:pt x="1561392" y="436126"/>
                  </a:lnTo>
                  <a:lnTo>
                    <a:pt x="1484529" y="453788"/>
                  </a:lnTo>
                  <a:lnTo>
                    <a:pt x="1445322" y="462400"/>
                  </a:lnTo>
                  <a:lnTo>
                    <a:pt x="1405575" y="470854"/>
                  </a:lnTo>
                  <a:lnTo>
                    <a:pt x="1365269" y="479139"/>
                  </a:lnTo>
                  <a:lnTo>
                    <a:pt x="1324387" y="487247"/>
                  </a:lnTo>
                  <a:lnTo>
                    <a:pt x="1282910" y="495169"/>
                  </a:lnTo>
                  <a:lnTo>
                    <a:pt x="1240820" y="502895"/>
                  </a:lnTo>
                  <a:lnTo>
                    <a:pt x="1198099" y="510415"/>
                  </a:lnTo>
                  <a:lnTo>
                    <a:pt x="1154730" y="517720"/>
                  </a:lnTo>
                  <a:lnTo>
                    <a:pt x="1110694" y="524801"/>
                  </a:lnTo>
                  <a:lnTo>
                    <a:pt x="1065973" y="531649"/>
                  </a:lnTo>
                  <a:lnTo>
                    <a:pt x="1020549" y="538254"/>
                  </a:lnTo>
                  <a:lnTo>
                    <a:pt x="974404" y="544607"/>
                  </a:lnTo>
                  <a:lnTo>
                    <a:pt x="927521" y="550698"/>
                  </a:lnTo>
                  <a:lnTo>
                    <a:pt x="879881" y="556519"/>
                  </a:lnTo>
                  <a:lnTo>
                    <a:pt x="831466" y="562059"/>
                  </a:lnTo>
                  <a:lnTo>
                    <a:pt x="782258" y="567309"/>
                  </a:lnTo>
                  <a:lnTo>
                    <a:pt x="732239" y="572261"/>
                  </a:lnTo>
                  <a:lnTo>
                    <a:pt x="681391" y="576904"/>
                  </a:lnTo>
                  <a:lnTo>
                    <a:pt x="629696" y="581230"/>
                  </a:lnTo>
                  <a:lnTo>
                    <a:pt x="577136" y="585228"/>
                  </a:lnTo>
                  <a:lnTo>
                    <a:pt x="523693" y="588890"/>
                  </a:lnTo>
                  <a:lnTo>
                    <a:pt x="469350" y="592207"/>
                  </a:lnTo>
                  <a:lnTo>
                    <a:pt x="414087" y="595168"/>
                  </a:lnTo>
                  <a:lnTo>
                    <a:pt x="357887" y="597765"/>
                  </a:lnTo>
                  <a:lnTo>
                    <a:pt x="300732" y="599988"/>
                  </a:lnTo>
                  <a:lnTo>
                    <a:pt x="242604" y="601828"/>
                  </a:lnTo>
                  <a:lnTo>
                    <a:pt x="183484" y="603275"/>
                  </a:lnTo>
                  <a:lnTo>
                    <a:pt x="123356" y="604320"/>
                  </a:lnTo>
                  <a:lnTo>
                    <a:pt x="62200" y="604954"/>
                  </a:lnTo>
                  <a:lnTo>
                    <a:pt x="0" y="605168"/>
                  </a:lnTo>
                  <a:lnTo>
                    <a:pt x="0" y="3224289"/>
                  </a:lnTo>
                  <a:lnTo>
                    <a:pt x="4934711" y="3224289"/>
                  </a:lnTo>
                  <a:lnTo>
                    <a:pt x="4934711" y="174257"/>
                  </a:lnTo>
                  <a:lnTo>
                    <a:pt x="4872511" y="160179"/>
                  </a:lnTo>
                  <a:lnTo>
                    <a:pt x="4811355" y="146766"/>
                  </a:lnTo>
                  <a:lnTo>
                    <a:pt x="4751227" y="134008"/>
                  </a:lnTo>
                  <a:lnTo>
                    <a:pt x="4692107" y="121897"/>
                  </a:lnTo>
                  <a:lnTo>
                    <a:pt x="4633979" y="110423"/>
                  </a:lnTo>
                  <a:lnTo>
                    <a:pt x="4576824" y="99576"/>
                  </a:lnTo>
                  <a:lnTo>
                    <a:pt x="4520624" y="89347"/>
                  </a:lnTo>
                  <a:lnTo>
                    <a:pt x="4465361" y="79727"/>
                  </a:lnTo>
                  <a:lnTo>
                    <a:pt x="4411018" y="70707"/>
                  </a:lnTo>
                  <a:lnTo>
                    <a:pt x="4357575" y="62276"/>
                  </a:lnTo>
                  <a:lnTo>
                    <a:pt x="4305015" y="54427"/>
                  </a:lnTo>
                  <a:lnTo>
                    <a:pt x="4253320" y="47148"/>
                  </a:lnTo>
                  <a:lnTo>
                    <a:pt x="4202472" y="40432"/>
                  </a:lnTo>
                  <a:lnTo>
                    <a:pt x="4152453" y="34268"/>
                  </a:lnTo>
                  <a:lnTo>
                    <a:pt x="4103245" y="28647"/>
                  </a:lnTo>
                  <a:lnTo>
                    <a:pt x="4054830" y="23561"/>
                  </a:lnTo>
                  <a:lnTo>
                    <a:pt x="4007190" y="18998"/>
                  </a:lnTo>
                  <a:lnTo>
                    <a:pt x="3960307" y="14951"/>
                  </a:lnTo>
                  <a:lnTo>
                    <a:pt x="3914162" y="11410"/>
                  </a:lnTo>
                  <a:lnTo>
                    <a:pt x="3868738" y="8366"/>
                  </a:lnTo>
                  <a:lnTo>
                    <a:pt x="3824017" y="5808"/>
                  </a:lnTo>
                  <a:lnTo>
                    <a:pt x="3779981" y="3728"/>
                  </a:lnTo>
                  <a:lnTo>
                    <a:pt x="3736612" y="2117"/>
                  </a:lnTo>
                  <a:lnTo>
                    <a:pt x="3693891" y="965"/>
                  </a:lnTo>
                  <a:lnTo>
                    <a:pt x="3651801" y="262"/>
                  </a:lnTo>
                  <a:lnTo>
                    <a:pt x="3610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35473" y="1333232"/>
              <a:ext cx="4935220" cy="3224530"/>
            </a:xfrm>
            <a:custGeom>
              <a:avLst/>
              <a:gdLst/>
              <a:ahLst/>
              <a:cxnLst/>
              <a:rect l="l" t="t" r="r" b="b"/>
              <a:pathLst>
                <a:path w="4935220" h="3224529">
                  <a:moveTo>
                    <a:pt x="4934711" y="3224289"/>
                  </a:moveTo>
                  <a:lnTo>
                    <a:pt x="0" y="3224289"/>
                  </a:lnTo>
                  <a:lnTo>
                    <a:pt x="0" y="605168"/>
                  </a:lnTo>
                  <a:lnTo>
                    <a:pt x="62200" y="604954"/>
                  </a:lnTo>
                  <a:lnTo>
                    <a:pt x="123356" y="604320"/>
                  </a:lnTo>
                  <a:lnTo>
                    <a:pt x="183484" y="603275"/>
                  </a:lnTo>
                  <a:lnTo>
                    <a:pt x="242604" y="601828"/>
                  </a:lnTo>
                  <a:lnTo>
                    <a:pt x="300732" y="599988"/>
                  </a:lnTo>
                  <a:lnTo>
                    <a:pt x="357887" y="597765"/>
                  </a:lnTo>
                  <a:lnTo>
                    <a:pt x="414087" y="595168"/>
                  </a:lnTo>
                  <a:lnTo>
                    <a:pt x="469350" y="592207"/>
                  </a:lnTo>
                  <a:lnTo>
                    <a:pt x="523693" y="588890"/>
                  </a:lnTo>
                  <a:lnTo>
                    <a:pt x="577136" y="585228"/>
                  </a:lnTo>
                  <a:lnTo>
                    <a:pt x="629696" y="581230"/>
                  </a:lnTo>
                  <a:lnTo>
                    <a:pt x="681391" y="576904"/>
                  </a:lnTo>
                  <a:lnTo>
                    <a:pt x="732239" y="572261"/>
                  </a:lnTo>
                  <a:lnTo>
                    <a:pt x="782258" y="567309"/>
                  </a:lnTo>
                  <a:lnTo>
                    <a:pt x="831466" y="562059"/>
                  </a:lnTo>
                  <a:lnTo>
                    <a:pt x="879881" y="556519"/>
                  </a:lnTo>
                  <a:lnTo>
                    <a:pt x="927521" y="550698"/>
                  </a:lnTo>
                  <a:lnTo>
                    <a:pt x="974404" y="544607"/>
                  </a:lnTo>
                  <a:lnTo>
                    <a:pt x="1020549" y="538254"/>
                  </a:lnTo>
                  <a:lnTo>
                    <a:pt x="1065973" y="531649"/>
                  </a:lnTo>
                  <a:lnTo>
                    <a:pt x="1110694" y="524801"/>
                  </a:lnTo>
                  <a:lnTo>
                    <a:pt x="1154730" y="517720"/>
                  </a:lnTo>
                  <a:lnTo>
                    <a:pt x="1198099" y="510415"/>
                  </a:lnTo>
                  <a:lnTo>
                    <a:pt x="1240820" y="502895"/>
                  </a:lnTo>
                  <a:lnTo>
                    <a:pt x="1282910" y="495169"/>
                  </a:lnTo>
                  <a:lnTo>
                    <a:pt x="1324387" y="487247"/>
                  </a:lnTo>
                  <a:lnTo>
                    <a:pt x="1365269" y="479139"/>
                  </a:lnTo>
                  <a:lnTo>
                    <a:pt x="1405575" y="470854"/>
                  </a:lnTo>
                  <a:lnTo>
                    <a:pt x="1445322" y="462400"/>
                  </a:lnTo>
                  <a:lnTo>
                    <a:pt x="1484529" y="453788"/>
                  </a:lnTo>
                  <a:lnTo>
                    <a:pt x="1523213" y="445027"/>
                  </a:lnTo>
                  <a:lnTo>
                    <a:pt x="1561392" y="436126"/>
                  </a:lnTo>
                  <a:lnTo>
                    <a:pt x="1599085" y="427094"/>
                  </a:lnTo>
                  <a:lnTo>
                    <a:pt x="1636310" y="417941"/>
                  </a:lnTo>
                  <a:lnTo>
                    <a:pt x="1709425" y="399309"/>
                  </a:lnTo>
                  <a:lnTo>
                    <a:pt x="1780882" y="380305"/>
                  </a:lnTo>
                  <a:lnTo>
                    <a:pt x="1850826" y="361004"/>
                  </a:lnTo>
                  <a:lnTo>
                    <a:pt x="1919400" y="341479"/>
                  </a:lnTo>
                  <a:lnTo>
                    <a:pt x="1986749" y="321807"/>
                  </a:lnTo>
                  <a:lnTo>
                    <a:pt x="2053016" y="302062"/>
                  </a:lnTo>
                  <a:lnTo>
                    <a:pt x="2118346" y="282320"/>
                  </a:lnTo>
                  <a:lnTo>
                    <a:pt x="2182884" y="262653"/>
                  </a:lnTo>
                  <a:lnTo>
                    <a:pt x="2214900" y="252873"/>
                  </a:lnTo>
                  <a:lnTo>
                    <a:pt x="2246772" y="243139"/>
                  </a:lnTo>
                  <a:lnTo>
                    <a:pt x="2310157" y="223851"/>
                  </a:lnTo>
                  <a:lnTo>
                    <a:pt x="2373180" y="204865"/>
                  </a:lnTo>
                  <a:lnTo>
                    <a:pt x="2435988" y="186255"/>
                  </a:lnTo>
                  <a:lnTo>
                    <a:pt x="2498723" y="168096"/>
                  </a:lnTo>
                  <a:lnTo>
                    <a:pt x="2561531" y="150463"/>
                  </a:lnTo>
                  <a:lnTo>
                    <a:pt x="2624554" y="133431"/>
                  </a:lnTo>
                  <a:lnTo>
                    <a:pt x="2687939" y="117074"/>
                  </a:lnTo>
                  <a:lnTo>
                    <a:pt x="2751827" y="101469"/>
                  </a:lnTo>
                  <a:lnTo>
                    <a:pt x="2816365" y="86689"/>
                  </a:lnTo>
                  <a:lnTo>
                    <a:pt x="2881695" y="72809"/>
                  </a:lnTo>
                  <a:lnTo>
                    <a:pt x="2947962" y="59904"/>
                  </a:lnTo>
                  <a:lnTo>
                    <a:pt x="3015311" y="48049"/>
                  </a:lnTo>
                  <a:lnTo>
                    <a:pt x="3083885" y="37320"/>
                  </a:lnTo>
                  <a:lnTo>
                    <a:pt x="3153829" y="27790"/>
                  </a:lnTo>
                  <a:lnTo>
                    <a:pt x="3225286" y="19535"/>
                  </a:lnTo>
                  <a:lnTo>
                    <a:pt x="3298401" y="12629"/>
                  </a:lnTo>
                  <a:lnTo>
                    <a:pt x="3373319" y="7148"/>
                  </a:lnTo>
                  <a:lnTo>
                    <a:pt x="3411498" y="4965"/>
                  </a:lnTo>
                  <a:lnTo>
                    <a:pt x="3450182" y="3166"/>
                  </a:lnTo>
                  <a:lnTo>
                    <a:pt x="3489389" y="1761"/>
                  </a:lnTo>
                  <a:lnTo>
                    <a:pt x="3529136" y="758"/>
                  </a:lnTo>
                  <a:lnTo>
                    <a:pt x="3569442" y="168"/>
                  </a:lnTo>
                  <a:lnTo>
                    <a:pt x="3610324" y="0"/>
                  </a:lnTo>
                  <a:lnTo>
                    <a:pt x="3651801" y="262"/>
                  </a:lnTo>
                  <a:lnTo>
                    <a:pt x="3693891" y="965"/>
                  </a:lnTo>
                  <a:lnTo>
                    <a:pt x="3736612" y="2117"/>
                  </a:lnTo>
                  <a:lnTo>
                    <a:pt x="3779981" y="3728"/>
                  </a:lnTo>
                  <a:lnTo>
                    <a:pt x="3824017" y="5808"/>
                  </a:lnTo>
                  <a:lnTo>
                    <a:pt x="3868738" y="8366"/>
                  </a:lnTo>
                  <a:lnTo>
                    <a:pt x="3914162" y="11410"/>
                  </a:lnTo>
                  <a:lnTo>
                    <a:pt x="3960307" y="14951"/>
                  </a:lnTo>
                  <a:lnTo>
                    <a:pt x="4007190" y="18998"/>
                  </a:lnTo>
                  <a:lnTo>
                    <a:pt x="4054830" y="23561"/>
                  </a:lnTo>
                  <a:lnTo>
                    <a:pt x="4103245" y="28647"/>
                  </a:lnTo>
                  <a:lnTo>
                    <a:pt x="4152453" y="34268"/>
                  </a:lnTo>
                  <a:lnTo>
                    <a:pt x="4202472" y="40432"/>
                  </a:lnTo>
                  <a:lnTo>
                    <a:pt x="4253320" y="47148"/>
                  </a:lnTo>
                  <a:lnTo>
                    <a:pt x="4305015" y="54427"/>
                  </a:lnTo>
                  <a:lnTo>
                    <a:pt x="4357575" y="62276"/>
                  </a:lnTo>
                  <a:lnTo>
                    <a:pt x="4411018" y="70707"/>
                  </a:lnTo>
                  <a:lnTo>
                    <a:pt x="4465361" y="79727"/>
                  </a:lnTo>
                  <a:lnTo>
                    <a:pt x="4520624" y="89347"/>
                  </a:lnTo>
                  <a:lnTo>
                    <a:pt x="4576824" y="99576"/>
                  </a:lnTo>
                  <a:lnTo>
                    <a:pt x="4633979" y="110423"/>
                  </a:lnTo>
                  <a:lnTo>
                    <a:pt x="4692107" y="121897"/>
                  </a:lnTo>
                  <a:lnTo>
                    <a:pt x="4751227" y="134008"/>
                  </a:lnTo>
                  <a:lnTo>
                    <a:pt x="4811355" y="146766"/>
                  </a:lnTo>
                  <a:lnTo>
                    <a:pt x="4872511" y="160179"/>
                  </a:lnTo>
                  <a:lnTo>
                    <a:pt x="4934711" y="174257"/>
                  </a:lnTo>
                  <a:lnTo>
                    <a:pt x="4934711" y="3224289"/>
                  </a:lnTo>
                  <a:close/>
                </a:path>
              </a:pathLst>
            </a:custGeom>
            <a:ln w="2895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34711" y="1959863"/>
              <a:ext cx="4935220" cy="2597150"/>
            </a:xfrm>
            <a:custGeom>
              <a:avLst/>
              <a:gdLst/>
              <a:ahLst/>
              <a:cxnLst/>
              <a:rect l="l" t="t" r="r" b="b"/>
              <a:pathLst>
                <a:path w="4935220" h="2597150">
                  <a:moveTo>
                    <a:pt x="4934712" y="0"/>
                  </a:moveTo>
                  <a:lnTo>
                    <a:pt x="0" y="0"/>
                  </a:lnTo>
                  <a:lnTo>
                    <a:pt x="0" y="2596895"/>
                  </a:lnTo>
                  <a:lnTo>
                    <a:pt x="4934712" y="2596895"/>
                  </a:lnTo>
                  <a:lnTo>
                    <a:pt x="493471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34711" y="1959863"/>
              <a:ext cx="4935220" cy="2597150"/>
            </a:xfrm>
            <a:custGeom>
              <a:avLst/>
              <a:gdLst/>
              <a:ahLst/>
              <a:cxnLst/>
              <a:rect l="l" t="t" r="r" b="b"/>
              <a:pathLst>
                <a:path w="4935220" h="2597150">
                  <a:moveTo>
                    <a:pt x="0" y="2596895"/>
                  </a:moveTo>
                  <a:lnTo>
                    <a:pt x="4934712" y="2596895"/>
                  </a:lnTo>
                  <a:lnTo>
                    <a:pt x="4934712" y="0"/>
                  </a:lnTo>
                  <a:lnTo>
                    <a:pt x="0" y="0"/>
                  </a:lnTo>
                  <a:lnTo>
                    <a:pt x="0" y="259689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24927" y="1531619"/>
              <a:ext cx="2444750" cy="431800"/>
            </a:xfrm>
            <a:custGeom>
              <a:avLst/>
              <a:gdLst/>
              <a:ahLst/>
              <a:cxnLst/>
              <a:rect l="l" t="t" r="r" b="b"/>
              <a:pathLst>
                <a:path w="2444750" h="431800">
                  <a:moveTo>
                    <a:pt x="2444496" y="0"/>
                  </a:moveTo>
                  <a:lnTo>
                    <a:pt x="0" y="0"/>
                  </a:lnTo>
                  <a:lnTo>
                    <a:pt x="0" y="431291"/>
                  </a:lnTo>
                  <a:lnTo>
                    <a:pt x="2444496" y="431291"/>
                  </a:lnTo>
                  <a:lnTo>
                    <a:pt x="2444496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24927" y="1531619"/>
              <a:ext cx="2444750" cy="431800"/>
            </a:xfrm>
            <a:custGeom>
              <a:avLst/>
              <a:gdLst/>
              <a:ahLst/>
              <a:cxnLst/>
              <a:rect l="l" t="t" r="r" b="b"/>
              <a:pathLst>
                <a:path w="2444750" h="431800">
                  <a:moveTo>
                    <a:pt x="0" y="431291"/>
                  </a:moveTo>
                  <a:lnTo>
                    <a:pt x="2444496" y="431291"/>
                  </a:lnTo>
                  <a:lnTo>
                    <a:pt x="2444496" y="0"/>
                  </a:lnTo>
                  <a:lnTo>
                    <a:pt x="0" y="0"/>
                  </a:lnTo>
                  <a:lnTo>
                    <a:pt x="0" y="43129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14744" y="1732787"/>
              <a:ext cx="696595" cy="213360"/>
            </a:xfrm>
            <a:custGeom>
              <a:avLst/>
              <a:gdLst/>
              <a:ahLst/>
              <a:cxnLst/>
              <a:rect l="l" t="t" r="r" b="b"/>
              <a:pathLst>
                <a:path w="696595" h="213360">
                  <a:moveTo>
                    <a:pt x="696468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696468" y="213360"/>
                  </a:lnTo>
                  <a:lnTo>
                    <a:pt x="696468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14744" y="1732787"/>
              <a:ext cx="696595" cy="213360"/>
            </a:xfrm>
            <a:custGeom>
              <a:avLst/>
              <a:gdLst/>
              <a:ahLst/>
              <a:cxnLst/>
              <a:rect l="l" t="t" r="r" b="b"/>
              <a:pathLst>
                <a:path w="696595" h="213360">
                  <a:moveTo>
                    <a:pt x="0" y="213360"/>
                  </a:moveTo>
                  <a:lnTo>
                    <a:pt x="696468" y="213360"/>
                  </a:lnTo>
                  <a:lnTo>
                    <a:pt x="696468" y="0"/>
                  </a:lnTo>
                  <a:lnTo>
                    <a:pt x="0" y="0"/>
                  </a:lnTo>
                  <a:lnTo>
                    <a:pt x="0" y="213360"/>
                  </a:lnTo>
                  <a:close/>
                </a:path>
              </a:pathLst>
            </a:custGeom>
            <a:ln w="12192">
              <a:solidFill>
                <a:srgbClr val="9DC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45389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35" dirty="0">
                <a:latin typeface="Trebuchet MS"/>
                <a:cs typeface="Trebuchet MS"/>
              </a:rPr>
              <a:t>Understanding </a:t>
            </a:r>
            <a:r>
              <a:rPr sz="3200" spc="-155" dirty="0">
                <a:latin typeface="Trebuchet MS"/>
                <a:cs typeface="Trebuchet MS"/>
              </a:rPr>
              <a:t>the</a:t>
            </a:r>
            <a:r>
              <a:rPr sz="3200" spc="-409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problem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5019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95" dirty="0">
                <a:latin typeface="Trebuchet MS"/>
                <a:cs typeface="Trebuchet MS"/>
              </a:rPr>
              <a:t>Rate </a:t>
            </a:r>
            <a:r>
              <a:rPr sz="3200" spc="-140" dirty="0">
                <a:latin typeface="Trebuchet MS"/>
                <a:cs typeface="Trebuchet MS"/>
              </a:rPr>
              <a:t>of</a:t>
            </a:r>
            <a:r>
              <a:rPr sz="3200" spc="-36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Change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707" y="1135126"/>
            <a:ext cx="19119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mic Sans MS"/>
                <a:cs typeface="Comic Sans MS"/>
              </a:rPr>
              <a:t>Y = </a:t>
            </a:r>
            <a:r>
              <a:rPr sz="3200" spc="-5" dirty="0">
                <a:latin typeface="Comic Sans MS"/>
                <a:cs typeface="Comic Sans MS"/>
              </a:rPr>
              <a:t>2x </a:t>
            </a:r>
            <a:r>
              <a:rPr sz="3200" dirty="0">
                <a:latin typeface="Comic Sans MS"/>
                <a:cs typeface="Comic Sans MS"/>
              </a:rPr>
              <a:t>+</a:t>
            </a:r>
            <a:r>
              <a:rPr sz="3200" spc="-7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3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63211" y="1258824"/>
            <a:ext cx="7604759" cy="3996054"/>
            <a:chOff x="4363211" y="1258824"/>
            <a:chExt cx="7604759" cy="3996054"/>
          </a:xfrm>
        </p:grpSpPr>
        <p:sp>
          <p:nvSpPr>
            <p:cNvPr id="5" name="object 5"/>
            <p:cNvSpPr/>
            <p:nvPr/>
          </p:nvSpPr>
          <p:spPr>
            <a:xfrm>
              <a:off x="4363211" y="1258824"/>
              <a:ext cx="7604759" cy="39959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85353" y="2138934"/>
              <a:ext cx="1960245" cy="870585"/>
            </a:xfrm>
            <a:custGeom>
              <a:avLst/>
              <a:gdLst/>
              <a:ahLst/>
              <a:cxnLst/>
              <a:rect l="l" t="t" r="r" b="b"/>
              <a:pathLst>
                <a:path w="1960245" h="870585">
                  <a:moveTo>
                    <a:pt x="1959864" y="0"/>
                  </a:moveTo>
                  <a:lnTo>
                    <a:pt x="1959864" y="870330"/>
                  </a:lnTo>
                </a:path>
                <a:path w="1960245" h="870585">
                  <a:moveTo>
                    <a:pt x="1960245" y="836676"/>
                  </a:moveTo>
                  <a:lnTo>
                    <a:pt x="0" y="836676"/>
                  </a:lnTo>
                </a:path>
              </a:pathLst>
            </a:custGeom>
            <a:ln w="38100">
              <a:solidFill>
                <a:srgbClr val="5B9BD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07346" y="2187702"/>
              <a:ext cx="288290" cy="368935"/>
            </a:xfrm>
            <a:custGeom>
              <a:avLst/>
              <a:gdLst/>
              <a:ahLst/>
              <a:cxnLst/>
              <a:rect l="l" t="t" r="r" b="b"/>
              <a:pathLst>
                <a:path w="288290" h="368935">
                  <a:moveTo>
                    <a:pt x="144018" y="0"/>
                  </a:moveTo>
                  <a:lnTo>
                    <a:pt x="0" y="368808"/>
                  </a:lnTo>
                  <a:lnTo>
                    <a:pt x="288035" y="368808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07346" y="2187702"/>
              <a:ext cx="288290" cy="368935"/>
            </a:xfrm>
            <a:custGeom>
              <a:avLst/>
              <a:gdLst/>
              <a:ahLst/>
              <a:cxnLst/>
              <a:rect l="l" t="t" r="r" b="b"/>
              <a:pathLst>
                <a:path w="288290" h="368935">
                  <a:moveTo>
                    <a:pt x="0" y="368808"/>
                  </a:moveTo>
                  <a:lnTo>
                    <a:pt x="144018" y="0"/>
                  </a:lnTo>
                  <a:lnTo>
                    <a:pt x="288035" y="368808"/>
                  </a:lnTo>
                  <a:lnTo>
                    <a:pt x="0" y="36880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336148" y="2134057"/>
            <a:ext cx="2844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mic Sans MS"/>
                <a:cs typeface="Comic Sans MS"/>
              </a:rPr>
              <a:t>Y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41993" y="2973451"/>
            <a:ext cx="2660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mic Sans MS"/>
                <a:cs typeface="Comic Sans MS"/>
              </a:rPr>
              <a:t>x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13076" y="2837560"/>
            <a:ext cx="6767195" cy="619125"/>
            <a:chOff x="2013076" y="2837560"/>
            <a:chExt cx="6767195" cy="619125"/>
          </a:xfrm>
        </p:grpSpPr>
        <p:sp>
          <p:nvSpPr>
            <p:cNvPr id="12" name="object 12"/>
            <p:cNvSpPr/>
            <p:nvPr/>
          </p:nvSpPr>
          <p:spPr>
            <a:xfrm>
              <a:off x="8477249" y="3073145"/>
              <a:ext cx="288290" cy="368935"/>
            </a:xfrm>
            <a:custGeom>
              <a:avLst/>
              <a:gdLst/>
              <a:ahLst/>
              <a:cxnLst/>
              <a:rect l="l" t="t" r="r" b="b"/>
              <a:pathLst>
                <a:path w="288290" h="368935">
                  <a:moveTo>
                    <a:pt x="144018" y="0"/>
                  </a:moveTo>
                  <a:lnTo>
                    <a:pt x="0" y="368807"/>
                  </a:lnTo>
                  <a:lnTo>
                    <a:pt x="288035" y="368807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27681" y="2852165"/>
              <a:ext cx="6737984" cy="589915"/>
            </a:xfrm>
            <a:custGeom>
              <a:avLst/>
              <a:gdLst/>
              <a:ahLst/>
              <a:cxnLst/>
              <a:rect l="l" t="t" r="r" b="b"/>
              <a:pathLst>
                <a:path w="6737984" h="589914">
                  <a:moveTo>
                    <a:pt x="6449568" y="589788"/>
                  </a:moveTo>
                  <a:lnTo>
                    <a:pt x="6593586" y="220980"/>
                  </a:lnTo>
                  <a:lnTo>
                    <a:pt x="6737604" y="589788"/>
                  </a:lnTo>
                  <a:lnTo>
                    <a:pt x="6449568" y="589788"/>
                  </a:lnTo>
                  <a:close/>
                </a:path>
                <a:path w="6737984" h="589914">
                  <a:moveTo>
                    <a:pt x="0" y="368808"/>
                  </a:moveTo>
                  <a:lnTo>
                    <a:pt x="144018" y="0"/>
                  </a:lnTo>
                  <a:lnTo>
                    <a:pt x="288036" y="368808"/>
                  </a:lnTo>
                  <a:lnTo>
                    <a:pt x="0" y="36880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0304" y="3153282"/>
            <a:ext cx="2330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mic Sans MS"/>
                <a:cs typeface="Comic Sans MS"/>
              </a:rPr>
              <a:t>=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6185" y="2282485"/>
            <a:ext cx="2908300" cy="116332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200" spc="-5" dirty="0">
                <a:latin typeface="Comic Sans MS"/>
                <a:cs typeface="Comic Sans MS"/>
              </a:rPr>
              <a:t>Rate </a:t>
            </a:r>
            <a:r>
              <a:rPr sz="3200" spc="-10" dirty="0">
                <a:latin typeface="Comic Sans MS"/>
                <a:cs typeface="Comic Sans MS"/>
              </a:rPr>
              <a:t>of</a:t>
            </a:r>
            <a:r>
              <a:rPr sz="3200" spc="-5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Change</a:t>
            </a:r>
          </a:p>
          <a:p>
            <a:pPr marL="770255">
              <a:lnSpc>
                <a:spcPct val="100000"/>
              </a:lnSpc>
              <a:spcBef>
                <a:spcPts val="635"/>
              </a:spcBef>
              <a:tabLst>
                <a:tab pos="1770380" algn="l"/>
                <a:tab pos="2840990" algn="l"/>
              </a:tabLst>
            </a:pPr>
            <a:r>
              <a:rPr sz="3200" u="heavy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	Y	</a:t>
            </a:r>
            <a:endParaRPr sz="3200" dirty="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53436" y="3396741"/>
            <a:ext cx="2660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mic Sans MS"/>
                <a:cs typeface="Comic Sans MS"/>
              </a:rPr>
              <a:t>x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38200" y="3480815"/>
            <a:ext cx="2974975" cy="1221105"/>
            <a:chOff x="838200" y="3480815"/>
            <a:chExt cx="2974975" cy="1221105"/>
          </a:xfrm>
        </p:grpSpPr>
        <p:sp>
          <p:nvSpPr>
            <p:cNvPr id="18" name="object 18"/>
            <p:cNvSpPr/>
            <p:nvPr/>
          </p:nvSpPr>
          <p:spPr>
            <a:xfrm>
              <a:off x="1989582" y="3495293"/>
              <a:ext cx="288290" cy="370840"/>
            </a:xfrm>
            <a:custGeom>
              <a:avLst/>
              <a:gdLst/>
              <a:ahLst/>
              <a:cxnLst/>
              <a:rect l="l" t="t" r="r" b="b"/>
              <a:pathLst>
                <a:path w="288289" h="370839">
                  <a:moveTo>
                    <a:pt x="0" y="370331"/>
                  </a:moveTo>
                  <a:lnTo>
                    <a:pt x="144018" y="0"/>
                  </a:lnTo>
                  <a:lnTo>
                    <a:pt x="288036" y="370331"/>
                  </a:lnTo>
                  <a:lnTo>
                    <a:pt x="0" y="370331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8200" y="4162043"/>
              <a:ext cx="2974975" cy="539750"/>
            </a:xfrm>
            <a:custGeom>
              <a:avLst/>
              <a:gdLst/>
              <a:ahLst/>
              <a:cxnLst/>
              <a:rect l="l" t="t" r="r" b="b"/>
              <a:pathLst>
                <a:path w="2974975" h="539750">
                  <a:moveTo>
                    <a:pt x="2974848" y="0"/>
                  </a:moveTo>
                  <a:lnTo>
                    <a:pt x="0" y="0"/>
                  </a:lnTo>
                  <a:lnTo>
                    <a:pt x="0" y="539495"/>
                  </a:lnTo>
                  <a:lnTo>
                    <a:pt x="2974848" y="539495"/>
                  </a:lnTo>
                  <a:lnTo>
                    <a:pt x="29748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85620" y="4162043"/>
            <a:ext cx="20967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14984" algn="l"/>
                <a:tab pos="2083435" algn="l"/>
              </a:tabLst>
            </a:pPr>
            <a:r>
              <a:rPr sz="32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13 –</a:t>
            </a:r>
            <a:r>
              <a:rPr sz="3200" u="heavy" spc="-8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9	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44370" y="4683378"/>
            <a:ext cx="727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5 –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3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0304" y="4445000"/>
            <a:ext cx="241935" cy="151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mic Sans MS"/>
                <a:cs typeface="Comic Sans MS"/>
              </a:rPr>
              <a:t>=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Comic Sans MS"/>
              <a:cs typeface="Comic Sans MS"/>
            </a:endParaRPr>
          </a:p>
          <a:p>
            <a:pPr marL="20955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Comic Sans MS"/>
                <a:cs typeface="Comic Sans MS"/>
              </a:rPr>
              <a:t>=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60677" y="5489549"/>
            <a:ext cx="274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mic Sans MS"/>
                <a:cs typeface="Comic Sans MS"/>
              </a:rPr>
              <a:t>2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92718" y="1427480"/>
            <a:ext cx="12369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omic Sans MS"/>
                <a:cs typeface="Comic Sans MS"/>
              </a:rPr>
              <a:t>(5,</a:t>
            </a:r>
            <a:r>
              <a:rPr sz="3200" spc="-7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13)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70878" y="2277821"/>
            <a:ext cx="10547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omic Sans MS"/>
                <a:cs typeface="Comic Sans MS"/>
              </a:rPr>
              <a:t>(3,</a:t>
            </a:r>
            <a:r>
              <a:rPr sz="3200" spc="-7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9)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1093" y="848741"/>
            <a:ext cx="11347450" cy="5140325"/>
            <a:chOff x="491093" y="848741"/>
            <a:chExt cx="11347450" cy="5140325"/>
          </a:xfrm>
        </p:grpSpPr>
        <p:sp>
          <p:nvSpPr>
            <p:cNvPr id="3" name="object 3"/>
            <p:cNvSpPr/>
            <p:nvPr/>
          </p:nvSpPr>
          <p:spPr>
            <a:xfrm>
              <a:off x="6377178" y="1797558"/>
              <a:ext cx="341375" cy="2714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77178" y="1797558"/>
              <a:ext cx="341630" cy="2714625"/>
            </a:xfrm>
            <a:custGeom>
              <a:avLst/>
              <a:gdLst/>
              <a:ahLst/>
              <a:cxnLst/>
              <a:rect l="l" t="t" r="r" b="b"/>
              <a:pathLst>
                <a:path w="341629" h="2714625">
                  <a:moveTo>
                    <a:pt x="0" y="2714244"/>
                  </a:moveTo>
                  <a:lnTo>
                    <a:pt x="341375" y="2714244"/>
                  </a:lnTo>
                  <a:lnTo>
                    <a:pt x="341375" y="0"/>
                  </a:lnTo>
                  <a:lnTo>
                    <a:pt x="0" y="0"/>
                  </a:lnTo>
                  <a:lnTo>
                    <a:pt x="0" y="2714244"/>
                  </a:lnTo>
                  <a:close/>
                </a:path>
              </a:pathLst>
            </a:custGeom>
            <a:ln w="2895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5436" y="1300129"/>
              <a:ext cx="1400036" cy="1688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92" y="3247719"/>
              <a:ext cx="1775374" cy="12403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1093" y="4740846"/>
              <a:ext cx="1770300" cy="12477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35473" y="1333232"/>
              <a:ext cx="4935220" cy="3224530"/>
            </a:xfrm>
            <a:custGeom>
              <a:avLst/>
              <a:gdLst/>
              <a:ahLst/>
              <a:cxnLst/>
              <a:rect l="l" t="t" r="r" b="b"/>
              <a:pathLst>
                <a:path w="4935220" h="3224529">
                  <a:moveTo>
                    <a:pt x="4934711" y="3224289"/>
                  </a:moveTo>
                  <a:lnTo>
                    <a:pt x="0" y="3224289"/>
                  </a:lnTo>
                  <a:lnTo>
                    <a:pt x="0" y="605168"/>
                  </a:lnTo>
                  <a:lnTo>
                    <a:pt x="62200" y="604954"/>
                  </a:lnTo>
                  <a:lnTo>
                    <a:pt x="123356" y="604320"/>
                  </a:lnTo>
                  <a:lnTo>
                    <a:pt x="183484" y="603275"/>
                  </a:lnTo>
                  <a:lnTo>
                    <a:pt x="242604" y="601828"/>
                  </a:lnTo>
                  <a:lnTo>
                    <a:pt x="300732" y="599988"/>
                  </a:lnTo>
                  <a:lnTo>
                    <a:pt x="357887" y="597765"/>
                  </a:lnTo>
                  <a:lnTo>
                    <a:pt x="414087" y="595168"/>
                  </a:lnTo>
                  <a:lnTo>
                    <a:pt x="469350" y="592207"/>
                  </a:lnTo>
                  <a:lnTo>
                    <a:pt x="523693" y="588890"/>
                  </a:lnTo>
                  <a:lnTo>
                    <a:pt x="577136" y="585228"/>
                  </a:lnTo>
                  <a:lnTo>
                    <a:pt x="629696" y="581230"/>
                  </a:lnTo>
                  <a:lnTo>
                    <a:pt x="681391" y="576904"/>
                  </a:lnTo>
                  <a:lnTo>
                    <a:pt x="732239" y="572261"/>
                  </a:lnTo>
                  <a:lnTo>
                    <a:pt x="782258" y="567309"/>
                  </a:lnTo>
                  <a:lnTo>
                    <a:pt x="831466" y="562059"/>
                  </a:lnTo>
                  <a:lnTo>
                    <a:pt x="879881" y="556519"/>
                  </a:lnTo>
                  <a:lnTo>
                    <a:pt x="927521" y="550698"/>
                  </a:lnTo>
                  <a:lnTo>
                    <a:pt x="974404" y="544607"/>
                  </a:lnTo>
                  <a:lnTo>
                    <a:pt x="1020549" y="538254"/>
                  </a:lnTo>
                  <a:lnTo>
                    <a:pt x="1065973" y="531649"/>
                  </a:lnTo>
                  <a:lnTo>
                    <a:pt x="1110694" y="524801"/>
                  </a:lnTo>
                  <a:lnTo>
                    <a:pt x="1154730" y="517720"/>
                  </a:lnTo>
                  <a:lnTo>
                    <a:pt x="1198099" y="510415"/>
                  </a:lnTo>
                  <a:lnTo>
                    <a:pt x="1240820" y="502895"/>
                  </a:lnTo>
                  <a:lnTo>
                    <a:pt x="1282910" y="495169"/>
                  </a:lnTo>
                  <a:lnTo>
                    <a:pt x="1324387" y="487247"/>
                  </a:lnTo>
                  <a:lnTo>
                    <a:pt x="1365269" y="479139"/>
                  </a:lnTo>
                  <a:lnTo>
                    <a:pt x="1405575" y="470854"/>
                  </a:lnTo>
                  <a:lnTo>
                    <a:pt x="1445322" y="462400"/>
                  </a:lnTo>
                  <a:lnTo>
                    <a:pt x="1484529" y="453788"/>
                  </a:lnTo>
                  <a:lnTo>
                    <a:pt x="1523213" y="445027"/>
                  </a:lnTo>
                  <a:lnTo>
                    <a:pt x="1561392" y="436126"/>
                  </a:lnTo>
                  <a:lnTo>
                    <a:pt x="1599085" y="427094"/>
                  </a:lnTo>
                  <a:lnTo>
                    <a:pt x="1636310" y="417941"/>
                  </a:lnTo>
                  <a:lnTo>
                    <a:pt x="1709425" y="399309"/>
                  </a:lnTo>
                  <a:lnTo>
                    <a:pt x="1780882" y="380305"/>
                  </a:lnTo>
                  <a:lnTo>
                    <a:pt x="1850826" y="361004"/>
                  </a:lnTo>
                  <a:lnTo>
                    <a:pt x="1919400" y="341479"/>
                  </a:lnTo>
                  <a:lnTo>
                    <a:pt x="1986749" y="321807"/>
                  </a:lnTo>
                  <a:lnTo>
                    <a:pt x="2053016" y="302062"/>
                  </a:lnTo>
                  <a:lnTo>
                    <a:pt x="2118346" y="282320"/>
                  </a:lnTo>
                  <a:lnTo>
                    <a:pt x="2182884" y="262653"/>
                  </a:lnTo>
                  <a:lnTo>
                    <a:pt x="2214900" y="252873"/>
                  </a:lnTo>
                  <a:lnTo>
                    <a:pt x="2246772" y="243139"/>
                  </a:lnTo>
                  <a:lnTo>
                    <a:pt x="2310157" y="223851"/>
                  </a:lnTo>
                  <a:lnTo>
                    <a:pt x="2373180" y="204865"/>
                  </a:lnTo>
                  <a:lnTo>
                    <a:pt x="2435988" y="186255"/>
                  </a:lnTo>
                  <a:lnTo>
                    <a:pt x="2498723" y="168096"/>
                  </a:lnTo>
                  <a:lnTo>
                    <a:pt x="2561531" y="150463"/>
                  </a:lnTo>
                  <a:lnTo>
                    <a:pt x="2624554" y="133431"/>
                  </a:lnTo>
                  <a:lnTo>
                    <a:pt x="2687939" y="117074"/>
                  </a:lnTo>
                  <a:lnTo>
                    <a:pt x="2751827" y="101469"/>
                  </a:lnTo>
                  <a:lnTo>
                    <a:pt x="2816365" y="86689"/>
                  </a:lnTo>
                  <a:lnTo>
                    <a:pt x="2881695" y="72809"/>
                  </a:lnTo>
                  <a:lnTo>
                    <a:pt x="2947962" y="59904"/>
                  </a:lnTo>
                  <a:lnTo>
                    <a:pt x="3015311" y="48049"/>
                  </a:lnTo>
                  <a:lnTo>
                    <a:pt x="3083885" y="37320"/>
                  </a:lnTo>
                  <a:lnTo>
                    <a:pt x="3153829" y="27790"/>
                  </a:lnTo>
                  <a:lnTo>
                    <a:pt x="3225286" y="19535"/>
                  </a:lnTo>
                  <a:lnTo>
                    <a:pt x="3298401" y="12629"/>
                  </a:lnTo>
                  <a:lnTo>
                    <a:pt x="3373319" y="7148"/>
                  </a:lnTo>
                  <a:lnTo>
                    <a:pt x="3411498" y="4965"/>
                  </a:lnTo>
                  <a:lnTo>
                    <a:pt x="3450182" y="3166"/>
                  </a:lnTo>
                  <a:lnTo>
                    <a:pt x="3489389" y="1761"/>
                  </a:lnTo>
                  <a:lnTo>
                    <a:pt x="3529136" y="758"/>
                  </a:lnTo>
                  <a:lnTo>
                    <a:pt x="3569442" y="168"/>
                  </a:lnTo>
                  <a:lnTo>
                    <a:pt x="3610324" y="0"/>
                  </a:lnTo>
                  <a:lnTo>
                    <a:pt x="3651801" y="262"/>
                  </a:lnTo>
                  <a:lnTo>
                    <a:pt x="3693891" y="965"/>
                  </a:lnTo>
                  <a:lnTo>
                    <a:pt x="3736612" y="2117"/>
                  </a:lnTo>
                  <a:lnTo>
                    <a:pt x="3779981" y="3728"/>
                  </a:lnTo>
                  <a:lnTo>
                    <a:pt x="3824017" y="5808"/>
                  </a:lnTo>
                  <a:lnTo>
                    <a:pt x="3868738" y="8366"/>
                  </a:lnTo>
                  <a:lnTo>
                    <a:pt x="3914162" y="11410"/>
                  </a:lnTo>
                  <a:lnTo>
                    <a:pt x="3960307" y="14951"/>
                  </a:lnTo>
                  <a:lnTo>
                    <a:pt x="4007190" y="18998"/>
                  </a:lnTo>
                  <a:lnTo>
                    <a:pt x="4054830" y="23561"/>
                  </a:lnTo>
                  <a:lnTo>
                    <a:pt x="4103245" y="28647"/>
                  </a:lnTo>
                  <a:lnTo>
                    <a:pt x="4152453" y="34268"/>
                  </a:lnTo>
                  <a:lnTo>
                    <a:pt x="4202472" y="40432"/>
                  </a:lnTo>
                  <a:lnTo>
                    <a:pt x="4253320" y="47148"/>
                  </a:lnTo>
                  <a:lnTo>
                    <a:pt x="4305015" y="54427"/>
                  </a:lnTo>
                  <a:lnTo>
                    <a:pt x="4357575" y="62276"/>
                  </a:lnTo>
                  <a:lnTo>
                    <a:pt x="4411018" y="70707"/>
                  </a:lnTo>
                  <a:lnTo>
                    <a:pt x="4465361" y="79727"/>
                  </a:lnTo>
                  <a:lnTo>
                    <a:pt x="4520624" y="89347"/>
                  </a:lnTo>
                  <a:lnTo>
                    <a:pt x="4576824" y="99576"/>
                  </a:lnTo>
                  <a:lnTo>
                    <a:pt x="4633979" y="110423"/>
                  </a:lnTo>
                  <a:lnTo>
                    <a:pt x="4692107" y="121897"/>
                  </a:lnTo>
                  <a:lnTo>
                    <a:pt x="4751227" y="134008"/>
                  </a:lnTo>
                  <a:lnTo>
                    <a:pt x="4811355" y="146766"/>
                  </a:lnTo>
                  <a:lnTo>
                    <a:pt x="4872511" y="160179"/>
                  </a:lnTo>
                  <a:lnTo>
                    <a:pt x="4934711" y="174257"/>
                  </a:lnTo>
                  <a:lnTo>
                    <a:pt x="4934711" y="3224289"/>
                  </a:lnTo>
                  <a:close/>
                </a:path>
              </a:pathLst>
            </a:custGeom>
            <a:ln w="2895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3232" y="1105661"/>
              <a:ext cx="6715125" cy="3515360"/>
            </a:xfrm>
            <a:custGeom>
              <a:avLst/>
              <a:gdLst/>
              <a:ahLst/>
              <a:cxnLst/>
              <a:rect l="l" t="t" r="r" b="b"/>
              <a:pathLst>
                <a:path w="6715125" h="3515360">
                  <a:moveTo>
                    <a:pt x="6714744" y="3457956"/>
                  </a:moveTo>
                  <a:lnTo>
                    <a:pt x="6676644" y="3438906"/>
                  </a:lnTo>
                  <a:lnTo>
                    <a:pt x="6600444" y="3400806"/>
                  </a:lnTo>
                  <a:lnTo>
                    <a:pt x="6600444" y="3438906"/>
                  </a:lnTo>
                  <a:lnTo>
                    <a:pt x="76200" y="3438906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3451987"/>
                  </a:lnTo>
                  <a:lnTo>
                    <a:pt x="55626" y="3451987"/>
                  </a:lnTo>
                  <a:lnTo>
                    <a:pt x="55626" y="3477006"/>
                  </a:lnTo>
                  <a:lnTo>
                    <a:pt x="6600444" y="3477006"/>
                  </a:lnTo>
                  <a:lnTo>
                    <a:pt x="6600444" y="3515106"/>
                  </a:lnTo>
                  <a:lnTo>
                    <a:pt x="6676644" y="3477006"/>
                  </a:lnTo>
                  <a:lnTo>
                    <a:pt x="6714744" y="3457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836276" y="1156716"/>
              <a:ext cx="1019810" cy="390525"/>
            </a:xfrm>
            <a:custGeom>
              <a:avLst/>
              <a:gdLst/>
              <a:ahLst/>
              <a:cxnLst/>
              <a:rect l="l" t="t" r="r" b="b"/>
              <a:pathLst>
                <a:path w="1019809" h="390525">
                  <a:moveTo>
                    <a:pt x="1019301" y="0"/>
                  </a:moveTo>
                  <a:lnTo>
                    <a:pt x="978938" y="40350"/>
                  </a:lnTo>
                  <a:lnTo>
                    <a:pt x="937581" y="78698"/>
                  </a:lnTo>
                  <a:lnTo>
                    <a:pt x="895342" y="115008"/>
                  </a:lnTo>
                  <a:lnTo>
                    <a:pt x="852331" y="149243"/>
                  </a:lnTo>
                  <a:lnTo>
                    <a:pt x="808658" y="181366"/>
                  </a:lnTo>
                  <a:lnTo>
                    <a:pt x="764434" y="211339"/>
                  </a:lnTo>
                  <a:lnTo>
                    <a:pt x="719769" y="239127"/>
                  </a:lnTo>
                  <a:lnTo>
                    <a:pt x="674774" y="264691"/>
                  </a:lnTo>
                  <a:lnTo>
                    <a:pt x="629559" y="287995"/>
                  </a:lnTo>
                  <a:lnTo>
                    <a:pt x="584234" y="309003"/>
                  </a:lnTo>
                  <a:lnTo>
                    <a:pt x="538909" y="327676"/>
                  </a:lnTo>
                  <a:lnTo>
                    <a:pt x="493696" y="343979"/>
                  </a:lnTo>
                  <a:lnTo>
                    <a:pt x="448705" y="357874"/>
                  </a:lnTo>
                  <a:lnTo>
                    <a:pt x="404045" y="369324"/>
                  </a:lnTo>
                  <a:lnTo>
                    <a:pt x="359828" y="378293"/>
                  </a:lnTo>
                  <a:lnTo>
                    <a:pt x="316164" y="384744"/>
                  </a:lnTo>
                  <a:lnTo>
                    <a:pt x="273163" y="388639"/>
                  </a:lnTo>
                  <a:lnTo>
                    <a:pt x="230935" y="389941"/>
                  </a:lnTo>
                  <a:lnTo>
                    <a:pt x="189592" y="388614"/>
                  </a:lnTo>
                  <a:lnTo>
                    <a:pt x="149243" y="384621"/>
                  </a:lnTo>
                  <a:lnTo>
                    <a:pt x="109999" y="377925"/>
                  </a:lnTo>
                  <a:lnTo>
                    <a:pt x="71970" y="368489"/>
                  </a:lnTo>
                  <a:lnTo>
                    <a:pt x="35267" y="356276"/>
                  </a:lnTo>
                  <a:lnTo>
                    <a:pt x="0" y="341249"/>
                  </a:lnTo>
                </a:path>
              </a:pathLst>
            </a:custGeom>
            <a:ln w="2857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17670" y="1474470"/>
              <a:ext cx="723900" cy="470534"/>
            </a:xfrm>
            <a:custGeom>
              <a:avLst/>
              <a:gdLst/>
              <a:ahLst/>
              <a:cxnLst/>
              <a:rect l="l" t="t" r="r" b="b"/>
              <a:pathLst>
                <a:path w="723900" h="470535">
                  <a:moveTo>
                    <a:pt x="723900" y="450341"/>
                  </a:moveTo>
                  <a:lnTo>
                    <a:pt x="673324" y="458998"/>
                  </a:lnTo>
                  <a:lnTo>
                    <a:pt x="622419" y="466161"/>
                  </a:lnTo>
                  <a:lnTo>
                    <a:pt x="570856" y="470367"/>
                  </a:lnTo>
                  <a:lnTo>
                    <a:pt x="518306" y="470153"/>
                  </a:lnTo>
                  <a:lnTo>
                    <a:pt x="464438" y="464057"/>
                  </a:lnTo>
                  <a:lnTo>
                    <a:pt x="415838" y="452986"/>
                  </a:lnTo>
                  <a:lnTo>
                    <a:pt x="363248" y="436785"/>
                  </a:lnTo>
                  <a:lnTo>
                    <a:pt x="309895" y="417163"/>
                  </a:lnTo>
                  <a:lnTo>
                    <a:pt x="259009" y="395826"/>
                  </a:lnTo>
                  <a:lnTo>
                    <a:pt x="213816" y="374481"/>
                  </a:lnTo>
                  <a:lnTo>
                    <a:pt x="177545" y="354838"/>
                  </a:lnTo>
                  <a:lnTo>
                    <a:pt x="142976" y="330771"/>
                  </a:lnTo>
                  <a:lnTo>
                    <a:pt x="112269" y="282543"/>
                  </a:lnTo>
                  <a:lnTo>
                    <a:pt x="95630" y="245617"/>
                  </a:lnTo>
                  <a:lnTo>
                    <a:pt x="77492" y="206345"/>
                  </a:lnTo>
                  <a:lnTo>
                    <a:pt x="58695" y="160495"/>
                  </a:lnTo>
                  <a:lnTo>
                    <a:pt x="39404" y="109719"/>
                  </a:lnTo>
                  <a:lnTo>
                    <a:pt x="19784" y="55670"/>
                  </a:lnTo>
                  <a:lnTo>
                    <a:pt x="0" y="0"/>
                  </a:lnTo>
                </a:path>
              </a:pathLst>
            </a:custGeom>
            <a:ln w="2895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16939" y="146431"/>
            <a:ext cx="45389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35" dirty="0">
                <a:latin typeface="Trebuchet MS"/>
                <a:cs typeface="Trebuchet MS"/>
              </a:rPr>
              <a:t>Understanding </a:t>
            </a:r>
            <a:r>
              <a:rPr sz="3200" spc="-155" dirty="0">
                <a:latin typeface="Trebuchet MS"/>
                <a:cs typeface="Trebuchet MS"/>
              </a:rPr>
              <a:t>the</a:t>
            </a:r>
            <a:r>
              <a:rPr sz="3200" spc="-409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problem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80318" y="1273505"/>
            <a:ext cx="765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4" dirty="0">
                <a:latin typeface="FreeSerif"/>
                <a:cs typeface="FreeSerif"/>
              </a:rPr>
              <a:t>f</a:t>
            </a:r>
            <a:r>
              <a:rPr sz="3600" spc="190" dirty="0">
                <a:latin typeface="FreeSerif"/>
                <a:cs typeface="FreeSerif"/>
              </a:rPr>
              <a:t>(x)</a:t>
            </a:r>
            <a:endParaRPr sz="3600">
              <a:latin typeface="FreeSerif"/>
              <a:cs typeface="Free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90275" y="4560265"/>
            <a:ext cx="2470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latin typeface="FreeSerif"/>
                <a:cs typeface="FreeSerif"/>
              </a:rPr>
              <a:t>x</a:t>
            </a:r>
            <a:endParaRPr sz="3600">
              <a:latin typeface="FreeSerif"/>
              <a:cs typeface="Free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83760" y="2805176"/>
            <a:ext cx="2559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14" dirty="0">
                <a:latin typeface="FreeSerif"/>
                <a:cs typeface="FreeSerif"/>
              </a:rPr>
              <a:t>y</a:t>
            </a:r>
            <a:endParaRPr sz="3600">
              <a:latin typeface="FreeSerif"/>
              <a:cs typeface="Free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42296" y="4541342"/>
            <a:ext cx="4489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140" dirty="0">
                <a:latin typeface="FreeSerif"/>
                <a:cs typeface="FreeSerif"/>
              </a:rPr>
              <a:t>x</a:t>
            </a:r>
            <a:r>
              <a:rPr sz="2700" spc="209" baseline="-16975" dirty="0">
                <a:latin typeface="Carlito"/>
                <a:cs typeface="Carlito"/>
              </a:rPr>
              <a:t>2</a:t>
            </a:r>
            <a:endParaRPr sz="2700" baseline="-16975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957571" y="1487297"/>
            <a:ext cx="4886325" cy="3065145"/>
            <a:chOff x="4957571" y="1487297"/>
            <a:chExt cx="4886325" cy="3065145"/>
          </a:xfrm>
        </p:grpSpPr>
        <p:sp>
          <p:nvSpPr>
            <p:cNvPr id="18" name="object 18"/>
            <p:cNvSpPr/>
            <p:nvPr/>
          </p:nvSpPr>
          <p:spPr>
            <a:xfrm>
              <a:off x="9472421" y="1501902"/>
              <a:ext cx="356616" cy="30129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472421" y="1501902"/>
              <a:ext cx="356870" cy="3013075"/>
            </a:xfrm>
            <a:custGeom>
              <a:avLst/>
              <a:gdLst/>
              <a:ahLst/>
              <a:cxnLst/>
              <a:rect l="l" t="t" r="r" b="b"/>
              <a:pathLst>
                <a:path w="356870" h="3013075">
                  <a:moveTo>
                    <a:pt x="0" y="3012948"/>
                  </a:moveTo>
                  <a:lnTo>
                    <a:pt x="356616" y="3012948"/>
                  </a:lnTo>
                  <a:lnTo>
                    <a:pt x="356616" y="0"/>
                  </a:lnTo>
                  <a:lnTo>
                    <a:pt x="0" y="0"/>
                  </a:lnTo>
                  <a:lnTo>
                    <a:pt x="0" y="3012948"/>
                  </a:lnTo>
                  <a:close/>
                </a:path>
              </a:pathLst>
            </a:custGeom>
            <a:ln w="2895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95671" y="1958340"/>
              <a:ext cx="356615" cy="25557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95671" y="1958340"/>
              <a:ext cx="356870" cy="2555875"/>
            </a:xfrm>
            <a:custGeom>
              <a:avLst/>
              <a:gdLst/>
              <a:ahLst/>
              <a:cxnLst/>
              <a:rect l="l" t="t" r="r" b="b"/>
              <a:pathLst>
                <a:path w="356870" h="2555875">
                  <a:moveTo>
                    <a:pt x="0" y="2555748"/>
                  </a:moveTo>
                  <a:lnTo>
                    <a:pt x="356615" y="2555748"/>
                  </a:lnTo>
                  <a:lnTo>
                    <a:pt x="356615" y="0"/>
                  </a:lnTo>
                  <a:lnTo>
                    <a:pt x="0" y="0"/>
                  </a:lnTo>
                  <a:lnTo>
                    <a:pt x="0" y="2555748"/>
                  </a:lnTo>
                  <a:close/>
                </a:path>
              </a:pathLst>
            </a:custGeom>
            <a:ln w="762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36357" y="1523238"/>
              <a:ext cx="341375" cy="29916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36357" y="1523238"/>
              <a:ext cx="341630" cy="2992120"/>
            </a:xfrm>
            <a:custGeom>
              <a:avLst/>
              <a:gdLst/>
              <a:ahLst/>
              <a:cxnLst/>
              <a:rect l="l" t="t" r="r" b="b"/>
              <a:pathLst>
                <a:path w="341629" h="2992120">
                  <a:moveTo>
                    <a:pt x="0" y="2991612"/>
                  </a:moveTo>
                  <a:lnTo>
                    <a:pt x="341375" y="2991612"/>
                  </a:lnTo>
                  <a:lnTo>
                    <a:pt x="341375" y="0"/>
                  </a:lnTo>
                  <a:lnTo>
                    <a:pt x="0" y="0"/>
                  </a:lnTo>
                  <a:lnTo>
                    <a:pt x="0" y="2991612"/>
                  </a:lnTo>
                  <a:close/>
                </a:path>
              </a:pathLst>
            </a:custGeom>
            <a:ln w="2895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229225" y="4761992"/>
            <a:ext cx="247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latin typeface="FreeSerif"/>
                <a:cs typeface="FreeSerif"/>
              </a:rPr>
              <a:t>x</a:t>
            </a:r>
            <a:endParaRPr sz="3600">
              <a:latin typeface="FreeSerif"/>
              <a:cs typeface="Free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928361" y="4984750"/>
            <a:ext cx="267335" cy="271780"/>
            <a:chOff x="4928361" y="4984750"/>
            <a:chExt cx="267335" cy="271780"/>
          </a:xfrm>
        </p:grpSpPr>
        <p:sp>
          <p:nvSpPr>
            <p:cNvPr id="26" name="object 26"/>
            <p:cNvSpPr/>
            <p:nvPr/>
          </p:nvSpPr>
          <p:spPr>
            <a:xfrm>
              <a:off x="4934711" y="4991100"/>
              <a:ext cx="254635" cy="259079"/>
            </a:xfrm>
            <a:custGeom>
              <a:avLst/>
              <a:gdLst/>
              <a:ahLst/>
              <a:cxnLst/>
              <a:rect l="l" t="t" r="r" b="b"/>
              <a:pathLst>
                <a:path w="254635" h="259079">
                  <a:moveTo>
                    <a:pt x="127253" y="0"/>
                  </a:moveTo>
                  <a:lnTo>
                    <a:pt x="0" y="259080"/>
                  </a:lnTo>
                  <a:lnTo>
                    <a:pt x="254508" y="259080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34711" y="4991100"/>
              <a:ext cx="254635" cy="259079"/>
            </a:xfrm>
            <a:custGeom>
              <a:avLst/>
              <a:gdLst/>
              <a:ahLst/>
              <a:cxnLst/>
              <a:rect l="l" t="t" r="r" b="b"/>
              <a:pathLst>
                <a:path w="254635" h="259079">
                  <a:moveTo>
                    <a:pt x="0" y="259080"/>
                  </a:moveTo>
                  <a:lnTo>
                    <a:pt x="127253" y="0"/>
                  </a:lnTo>
                  <a:lnTo>
                    <a:pt x="254508" y="259080"/>
                  </a:lnTo>
                  <a:lnTo>
                    <a:pt x="0" y="25908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4924171" y="1016889"/>
            <a:ext cx="765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4" dirty="0"/>
              <a:t>f</a:t>
            </a:r>
            <a:r>
              <a:rPr sz="3600" spc="190" dirty="0"/>
              <a:t>(x)</a:t>
            </a:r>
            <a:endParaRPr sz="3600"/>
          </a:p>
        </p:txBody>
      </p:sp>
      <p:sp>
        <p:nvSpPr>
          <p:cNvPr id="29" name="object 29"/>
          <p:cNvSpPr/>
          <p:nvPr/>
        </p:nvSpPr>
        <p:spPr>
          <a:xfrm>
            <a:off x="4975097" y="1628013"/>
            <a:ext cx="349885" cy="322580"/>
          </a:xfrm>
          <a:custGeom>
            <a:avLst/>
            <a:gdLst/>
            <a:ahLst/>
            <a:cxnLst/>
            <a:rect l="l" t="t" r="r" b="b"/>
            <a:pathLst>
              <a:path w="349885" h="322580">
                <a:moveTo>
                  <a:pt x="45592" y="203200"/>
                </a:moveTo>
                <a:lnTo>
                  <a:pt x="0" y="322579"/>
                </a:lnTo>
                <a:lnTo>
                  <a:pt x="122936" y="287400"/>
                </a:lnTo>
                <a:lnTo>
                  <a:pt x="109053" y="272288"/>
                </a:lnTo>
                <a:lnTo>
                  <a:pt x="83057" y="272288"/>
                </a:lnTo>
                <a:lnTo>
                  <a:pt x="57403" y="244094"/>
                </a:lnTo>
                <a:lnTo>
                  <a:pt x="71382" y="231276"/>
                </a:lnTo>
                <a:lnTo>
                  <a:pt x="45592" y="203200"/>
                </a:lnTo>
                <a:close/>
              </a:path>
              <a:path w="349885" h="322580">
                <a:moveTo>
                  <a:pt x="71382" y="231276"/>
                </a:moveTo>
                <a:lnTo>
                  <a:pt x="57403" y="244094"/>
                </a:lnTo>
                <a:lnTo>
                  <a:pt x="83057" y="272288"/>
                </a:lnTo>
                <a:lnTo>
                  <a:pt x="97171" y="259352"/>
                </a:lnTo>
                <a:lnTo>
                  <a:pt x="71382" y="231276"/>
                </a:lnTo>
                <a:close/>
              </a:path>
              <a:path w="349885" h="322580">
                <a:moveTo>
                  <a:pt x="97171" y="259352"/>
                </a:moveTo>
                <a:lnTo>
                  <a:pt x="83057" y="272288"/>
                </a:lnTo>
                <a:lnTo>
                  <a:pt x="109053" y="272288"/>
                </a:lnTo>
                <a:lnTo>
                  <a:pt x="97171" y="259352"/>
                </a:lnTo>
                <a:close/>
              </a:path>
              <a:path w="349885" h="322580">
                <a:moveTo>
                  <a:pt x="323596" y="0"/>
                </a:moveTo>
                <a:lnTo>
                  <a:pt x="71382" y="231276"/>
                </a:lnTo>
                <a:lnTo>
                  <a:pt x="97171" y="259352"/>
                </a:lnTo>
                <a:lnTo>
                  <a:pt x="349376" y="28194"/>
                </a:lnTo>
                <a:lnTo>
                  <a:pt x="323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450835" y="3451605"/>
            <a:ext cx="420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latin typeface="FreeSerif"/>
                <a:cs typeface="FreeSerif"/>
              </a:rPr>
              <a:t>x</a:t>
            </a:r>
            <a:endParaRPr sz="3600">
              <a:latin typeface="FreeSerif"/>
              <a:cs typeface="FreeSerif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336281" y="3674109"/>
            <a:ext cx="267335" cy="271780"/>
            <a:chOff x="7336281" y="3674109"/>
            <a:chExt cx="267335" cy="271780"/>
          </a:xfrm>
        </p:grpSpPr>
        <p:sp>
          <p:nvSpPr>
            <p:cNvPr id="32" name="object 32"/>
            <p:cNvSpPr/>
            <p:nvPr/>
          </p:nvSpPr>
          <p:spPr>
            <a:xfrm>
              <a:off x="7342631" y="3680459"/>
              <a:ext cx="254635" cy="259079"/>
            </a:xfrm>
            <a:custGeom>
              <a:avLst/>
              <a:gdLst/>
              <a:ahLst/>
              <a:cxnLst/>
              <a:rect l="l" t="t" r="r" b="b"/>
              <a:pathLst>
                <a:path w="254634" h="259079">
                  <a:moveTo>
                    <a:pt x="127253" y="0"/>
                  </a:moveTo>
                  <a:lnTo>
                    <a:pt x="0" y="259079"/>
                  </a:lnTo>
                  <a:lnTo>
                    <a:pt x="254508" y="259079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42631" y="3680459"/>
              <a:ext cx="254635" cy="259079"/>
            </a:xfrm>
            <a:custGeom>
              <a:avLst/>
              <a:gdLst/>
              <a:ahLst/>
              <a:cxnLst/>
              <a:rect l="l" t="t" r="r" b="b"/>
              <a:pathLst>
                <a:path w="254634" h="259079">
                  <a:moveTo>
                    <a:pt x="0" y="259079"/>
                  </a:moveTo>
                  <a:lnTo>
                    <a:pt x="127253" y="0"/>
                  </a:lnTo>
                  <a:lnTo>
                    <a:pt x="254508" y="259079"/>
                  </a:lnTo>
                  <a:lnTo>
                    <a:pt x="0" y="25907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621018" y="3475685"/>
            <a:ext cx="2470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latin typeface="FreeSerif"/>
                <a:cs typeface="FreeSerif"/>
              </a:rPr>
              <a:t>x</a:t>
            </a:r>
            <a:endParaRPr sz="3600">
              <a:latin typeface="FreeSerif"/>
              <a:cs typeface="FreeSerif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978019" y="1958975"/>
            <a:ext cx="1609090" cy="2874645"/>
            <a:chOff x="4978019" y="1958975"/>
            <a:chExt cx="1609090" cy="2874645"/>
          </a:xfrm>
        </p:grpSpPr>
        <p:sp>
          <p:nvSpPr>
            <p:cNvPr id="36" name="object 36"/>
            <p:cNvSpPr/>
            <p:nvPr/>
          </p:nvSpPr>
          <p:spPr>
            <a:xfrm>
              <a:off x="6326124" y="3704844"/>
              <a:ext cx="254635" cy="259079"/>
            </a:xfrm>
            <a:custGeom>
              <a:avLst/>
              <a:gdLst/>
              <a:ahLst/>
              <a:cxnLst/>
              <a:rect l="l" t="t" r="r" b="b"/>
              <a:pathLst>
                <a:path w="254634" h="259079">
                  <a:moveTo>
                    <a:pt x="127253" y="0"/>
                  </a:moveTo>
                  <a:lnTo>
                    <a:pt x="0" y="259079"/>
                  </a:lnTo>
                  <a:lnTo>
                    <a:pt x="254507" y="259079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26124" y="3704844"/>
              <a:ext cx="254635" cy="259079"/>
            </a:xfrm>
            <a:custGeom>
              <a:avLst/>
              <a:gdLst/>
              <a:ahLst/>
              <a:cxnLst/>
              <a:rect l="l" t="t" r="r" b="b"/>
              <a:pathLst>
                <a:path w="254634" h="259079">
                  <a:moveTo>
                    <a:pt x="0" y="259079"/>
                  </a:moveTo>
                  <a:lnTo>
                    <a:pt x="127253" y="0"/>
                  </a:lnTo>
                  <a:lnTo>
                    <a:pt x="254507" y="259079"/>
                  </a:lnTo>
                  <a:lnTo>
                    <a:pt x="0" y="25907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78019" y="1958974"/>
              <a:ext cx="651510" cy="2874645"/>
            </a:xfrm>
            <a:custGeom>
              <a:avLst/>
              <a:gdLst/>
              <a:ahLst/>
              <a:cxnLst/>
              <a:rect l="l" t="t" r="r" b="b"/>
              <a:pathLst>
                <a:path w="651510" h="2874645">
                  <a:moveTo>
                    <a:pt x="393192" y="2807335"/>
                  </a:moveTo>
                  <a:lnTo>
                    <a:pt x="368338" y="2792857"/>
                  </a:lnTo>
                  <a:lnTo>
                    <a:pt x="335788" y="2773896"/>
                  </a:lnTo>
                  <a:lnTo>
                    <a:pt x="335788" y="2807335"/>
                  </a:lnTo>
                  <a:lnTo>
                    <a:pt x="328079" y="2811830"/>
                  </a:lnTo>
                  <a:lnTo>
                    <a:pt x="335775" y="2807335"/>
                  </a:lnTo>
                  <a:lnTo>
                    <a:pt x="335788" y="2773896"/>
                  </a:lnTo>
                  <a:lnTo>
                    <a:pt x="277876" y="2740152"/>
                  </a:lnTo>
                  <a:lnTo>
                    <a:pt x="269113" y="2742438"/>
                  </a:lnTo>
                  <a:lnTo>
                    <a:pt x="265049" y="2749423"/>
                  </a:lnTo>
                  <a:lnTo>
                    <a:pt x="260985" y="2756281"/>
                  </a:lnTo>
                  <a:lnTo>
                    <a:pt x="263398" y="2765171"/>
                  </a:lnTo>
                  <a:lnTo>
                    <a:pt x="310921" y="2792857"/>
                  </a:lnTo>
                  <a:lnTo>
                    <a:pt x="82219" y="2792857"/>
                  </a:lnTo>
                  <a:lnTo>
                    <a:pt x="122936" y="2769108"/>
                  </a:lnTo>
                  <a:lnTo>
                    <a:pt x="129921" y="2765171"/>
                  </a:lnTo>
                  <a:lnTo>
                    <a:pt x="132207" y="2756281"/>
                  </a:lnTo>
                  <a:lnTo>
                    <a:pt x="128143" y="2749423"/>
                  </a:lnTo>
                  <a:lnTo>
                    <a:pt x="124079" y="2742438"/>
                  </a:lnTo>
                  <a:lnTo>
                    <a:pt x="115316" y="2740152"/>
                  </a:lnTo>
                  <a:lnTo>
                    <a:pt x="0" y="2807335"/>
                  </a:lnTo>
                  <a:lnTo>
                    <a:pt x="115316" y="2874518"/>
                  </a:lnTo>
                  <a:lnTo>
                    <a:pt x="124079" y="2872232"/>
                  </a:lnTo>
                  <a:lnTo>
                    <a:pt x="128143" y="2865247"/>
                  </a:lnTo>
                  <a:lnTo>
                    <a:pt x="132207" y="2858389"/>
                  </a:lnTo>
                  <a:lnTo>
                    <a:pt x="129921" y="2849499"/>
                  </a:lnTo>
                  <a:lnTo>
                    <a:pt x="122936" y="2845562"/>
                  </a:lnTo>
                  <a:lnTo>
                    <a:pt x="82219" y="2821813"/>
                  </a:lnTo>
                  <a:lnTo>
                    <a:pt x="310921" y="2821813"/>
                  </a:lnTo>
                  <a:lnTo>
                    <a:pt x="263398" y="2849499"/>
                  </a:lnTo>
                  <a:lnTo>
                    <a:pt x="260985" y="2858389"/>
                  </a:lnTo>
                  <a:lnTo>
                    <a:pt x="265049" y="2865247"/>
                  </a:lnTo>
                  <a:lnTo>
                    <a:pt x="269113" y="2872232"/>
                  </a:lnTo>
                  <a:lnTo>
                    <a:pt x="277876" y="2874518"/>
                  </a:lnTo>
                  <a:lnTo>
                    <a:pt x="368338" y="2821813"/>
                  </a:lnTo>
                  <a:lnTo>
                    <a:pt x="393192" y="2807335"/>
                  </a:lnTo>
                  <a:close/>
                </a:path>
                <a:path w="651510" h="2874645">
                  <a:moveTo>
                    <a:pt x="651103" y="149694"/>
                  </a:moveTo>
                  <a:lnTo>
                    <a:pt x="648716" y="142494"/>
                  </a:lnTo>
                  <a:lnTo>
                    <a:pt x="587616" y="37846"/>
                  </a:lnTo>
                  <a:lnTo>
                    <a:pt x="565531" y="0"/>
                  </a:lnTo>
                  <a:lnTo>
                    <a:pt x="482346" y="142494"/>
                  </a:lnTo>
                  <a:lnTo>
                    <a:pt x="479945" y="149694"/>
                  </a:lnTo>
                  <a:lnTo>
                    <a:pt x="480428" y="157010"/>
                  </a:lnTo>
                  <a:lnTo>
                    <a:pt x="483590" y="163614"/>
                  </a:lnTo>
                  <a:lnTo>
                    <a:pt x="489204" y="168656"/>
                  </a:lnTo>
                  <a:lnTo>
                    <a:pt x="496392" y="171056"/>
                  </a:lnTo>
                  <a:lnTo>
                    <a:pt x="503707" y="170561"/>
                  </a:lnTo>
                  <a:lnTo>
                    <a:pt x="510311" y="167411"/>
                  </a:lnTo>
                  <a:lnTo>
                    <a:pt x="515366" y="161798"/>
                  </a:lnTo>
                  <a:lnTo>
                    <a:pt x="546468" y="108470"/>
                  </a:lnTo>
                  <a:lnTo>
                    <a:pt x="546481" y="37846"/>
                  </a:lnTo>
                  <a:lnTo>
                    <a:pt x="546481" y="108470"/>
                  </a:lnTo>
                  <a:lnTo>
                    <a:pt x="546481" y="2447417"/>
                  </a:lnTo>
                  <a:lnTo>
                    <a:pt x="515366" y="2394077"/>
                  </a:lnTo>
                  <a:lnTo>
                    <a:pt x="510311" y="2388476"/>
                  </a:lnTo>
                  <a:lnTo>
                    <a:pt x="503707" y="2385339"/>
                  </a:lnTo>
                  <a:lnTo>
                    <a:pt x="496392" y="2384882"/>
                  </a:lnTo>
                  <a:lnTo>
                    <a:pt x="489204" y="2387346"/>
                  </a:lnTo>
                  <a:lnTo>
                    <a:pt x="483590" y="2392337"/>
                  </a:lnTo>
                  <a:lnTo>
                    <a:pt x="480441" y="2398890"/>
                  </a:lnTo>
                  <a:lnTo>
                    <a:pt x="479945" y="2406192"/>
                  </a:lnTo>
                  <a:lnTo>
                    <a:pt x="482346" y="2413381"/>
                  </a:lnTo>
                  <a:lnTo>
                    <a:pt x="565531" y="2555875"/>
                  </a:lnTo>
                  <a:lnTo>
                    <a:pt x="587616" y="2518029"/>
                  </a:lnTo>
                  <a:lnTo>
                    <a:pt x="648716" y="2413381"/>
                  </a:lnTo>
                  <a:lnTo>
                    <a:pt x="651103" y="2406192"/>
                  </a:lnTo>
                  <a:lnTo>
                    <a:pt x="650621" y="2398890"/>
                  </a:lnTo>
                  <a:lnTo>
                    <a:pt x="647458" y="2392337"/>
                  </a:lnTo>
                  <a:lnTo>
                    <a:pt x="641858" y="2387346"/>
                  </a:lnTo>
                  <a:lnTo>
                    <a:pt x="634657" y="2384882"/>
                  </a:lnTo>
                  <a:lnTo>
                    <a:pt x="627341" y="2385339"/>
                  </a:lnTo>
                  <a:lnTo>
                    <a:pt x="620737" y="2388476"/>
                  </a:lnTo>
                  <a:lnTo>
                    <a:pt x="615696" y="2394077"/>
                  </a:lnTo>
                  <a:lnTo>
                    <a:pt x="584581" y="2447417"/>
                  </a:lnTo>
                  <a:lnTo>
                    <a:pt x="584581" y="108470"/>
                  </a:lnTo>
                  <a:lnTo>
                    <a:pt x="615696" y="161798"/>
                  </a:lnTo>
                  <a:lnTo>
                    <a:pt x="620737" y="167411"/>
                  </a:lnTo>
                  <a:lnTo>
                    <a:pt x="627341" y="170561"/>
                  </a:lnTo>
                  <a:lnTo>
                    <a:pt x="634657" y="171056"/>
                  </a:lnTo>
                  <a:lnTo>
                    <a:pt x="641858" y="168656"/>
                  </a:lnTo>
                  <a:lnTo>
                    <a:pt x="647458" y="163614"/>
                  </a:lnTo>
                  <a:lnTo>
                    <a:pt x="650621" y="157010"/>
                  </a:lnTo>
                  <a:lnTo>
                    <a:pt x="651103" y="149694"/>
                  </a:lnTo>
                  <a:close/>
                </a:path>
              </a:pathLst>
            </a:custGeom>
            <a:solidFill>
              <a:srgbClr val="FF7C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384291" y="3019044"/>
            <a:ext cx="722630" cy="3689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arlito"/>
                <a:cs typeface="Carlito"/>
              </a:rPr>
              <a:t>Y=f(x)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218" y="146431"/>
            <a:ext cx="5055235" cy="1446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8320">
              <a:lnSpc>
                <a:spcPct val="100000"/>
              </a:lnSpc>
              <a:spcBef>
                <a:spcPts val="100"/>
              </a:spcBef>
            </a:pPr>
            <a:r>
              <a:rPr sz="3200" spc="-135" dirty="0">
                <a:latin typeface="Trebuchet MS"/>
                <a:cs typeface="Trebuchet MS"/>
              </a:rPr>
              <a:t>Understanding </a:t>
            </a:r>
            <a:r>
              <a:rPr sz="3200" spc="-155" dirty="0">
                <a:latin typeface="Trebuchet MS"/>
                <a:cs typeface="Trebuchet MS"/>
              </a:rPr>
              <a:t>the</a:t>
            </a:r>
            <a:r>
              <a:rPr sz="3200" spc="-409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problem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407285" algn="l"/>
                <a:tab pos="3037205" algn="l"/>
              </a:tabLst>
            </a:pPr>
            <a:r>
              <a:rPr sz="3600" spc="45" dirty="0">
                <a:latin typeface="FreeSerif"/>
                <a:cs typeface="FreeSerif"/>
              </a:rPr>
              <a:t>Area</a:t>
            </a:r>
            <a:r>
              <a:rPr sz="3600" spc="-130" dirty="0">
                <a:latin typeface="FreeSerif"/>
                <a:cs typeface="FreeSerif"/>
              </a:rPr>
              <a:t> </a:t>
            </a:r>
            <a:r>
              <a:rPr sz="3600" spc="655" dirty="0">
                <a:latin typeface="FreeSerif"/>
                <a:cs typeface="FreeSerif"/>
              </a:rPr>
              <a:t>=</a:t>
            </a:r>
            <a:r>
              <a:rPr sz="3600" spc="-105" dirty="0">
                <a:latin typeface="FreeSerif"/>
                <a:cs typeface="FreeSerif"/>
              </a:rPr>
              <a:t> </a:t>
            </a:r>
            <a:r>
              <a:rPr sz="3600" spc="85" dirty="0">
                <a:latin typeface="FreeSerif"/>
                <a:cs typeface="FreeSerif"/>
              </a:rPr>
              <a:t>f(x)	</a:t>
            </a:r>
            <a:r>
              <a:rPr sz="3600" spc="-265" dirty="0">
                <a:latin typeface="FreeSerif"/>
                <a:cs typeface="FreeSerif"/>
              </a:rPr>
              <a:t>*	</a:t>
            </a:r>
            <a:r>
              <a:rPr sz="3600" spc="5" dirty="0">
                <a:latin typeface="FreeSerif"/>
                <a:cs typeface="FreeSerif"/>
              </a:rPr>
              <a:t>x</a:t>
            </a:r>
            <a:endParaRPr sz="3600">
              <a:latin typeface="FreeSerif"/>
              <a:cs typeface="Free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25470" y="1241805"/>
            <a:ext cx="734060" cy="1230630"/>
            <a:chOff x="3125470" y="1241805"/>
            <a:chExt cx="734060" cy="1230630"/>
          </a:xfrm>
        </p:grpSpPr>
        <p:sp>
          <p:nvSpPr>
            <p:cNvPr id="4" name="object 4"/>
            <p:cNvSpPr/>
            <p:nvPr/>
          </p:nvSpPr>
          <p:spPr>
            <a:xfrm>
              <a:off x="3131820" y="1248155"/>
              <a:ext cx="254635" cy="257810"/>
            </a:xfrm>
            <a:custGeom>
              <a:avLst/>
              <a:gdLst/>
              <a:ahLst/>
              <a:cxnLst/>
              <a:rect l="l" t="t" r="r" b="b"/>
              <a:pathLst>
                <a:path w="254635" h="257809">
                  <a:moveTo>
                    <a:pt x="127254" y="0"/>
                  </a:moveTo>
                  <a:lnTo>
                    <a:pt x="0" y="257556"/>
                  </a:lnTo>
                  <a:lnTo>
                    <a:pt x="254507" y="257556"/>
                  </a:lnTo>
                  <a:lnTo>
                    <a:pt x="127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31820" y="1248155"/>
              <a:ext cx="254635" cy="257810"/>
            </a:xfrm>
            <a:custGeom>
              <a:avLst/>
              <a:gdLst/>
              <a:ahLst/>
              <a:cxnLst/>
              <a:rect l="l" t="t" r="r" b="b"/>
              <a:pathLst>
                <a:path w="254635" h="257809">
                  <a:moveTo>
                    <a:pt x="0" y="257556"/>
                  </a:moveTo>
                  <a:lnTo>
                    <a:pt x="127254" y="0"/>
                  </a:lnTo>
                  <a:lnTo>
                    <a:pt x="254507" y="257556"/>
                  </a:lnTo>
                  <a:lnTo>
                    <a:pt x="0" y="25755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8164" y="2206752"/>
              <a:ext cx="254635" cy="259079"/>
            </a:xfrm>
            <a:custGeom>
              <a:avLst/>
              <a:gdLst/>
              <a:ahLst/>
              <a:cxnLst/>
              <a:rect l="l" t="t" r="r" b="b"/>
              <a:pathLst>
                <a:path w="254635" h="259080">
                  <a:moveTo>
                    <a:pt x="127253" y="0"/>
                  </a:moveTo>
                  <a:lnTo>
                    <a:pt x="0" y="259080"/>
                  </a:lnTo>
                  <a:lnTo>
                    <a:pt x="254508" y="259080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8164" y="2206752"/>
              <a:ext cx="254635" cy="259079"/>
            </a:xfrm>
            <a:custGeom>
              <a:avLst/>
              <a:gdLst/>
              <a:ahLst/>
              <a:cxnLst/>
              <a:rect l="l" t="t" r="r" b="b"/>
              <a:pathLst>
                <a:path w="254635" h="259080">
                  <a:moveTo>
                    <a:pt x="0" y="259080"/>
                  </a:moveTo>
                  <a:lnTo>
                    <a:pt x="127253" y="0"/>
                  </a:lnTo>
                  <a:lnTo>
                    <a:pt x="254508" y="259080"/>
                  </a:lnTo>
                  <a:lnTo>
                    <a:pt x="0" y="25908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23085" y="2546984"/>
            <a:ext cx="307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dirty="0">
                <a:latin typeface="Carlito"/>
                <a:cs typeface="Carlito"/>
              </a:rPr>
              <a:t>=1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57197" y="1656715"/>
            <a:ext cx="186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761" y="1671904"/>
            <a:ext cx="866383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020060" algn="l"/>
                <a:tab pos="3577590" algn="l"/>
              </a:tabLst>
            </a:pPr>
            <a:r>
              <a:rPr sz="3600" spc="-75" dirty="0">
                <a:latin typeface="FreeSerif"/>
                <a:cs typeface="FreeSerif"/>
              </a:rPr>
              <a:t>A</a:t>
            </a:r>
            <a:r>
              <a:rPr sz="3600" spc="-85" dirty="0">
                <a:latin typeface="FreeSerif"/>
                <a:cs typeface="FreeSerif"/>
              </a:rPr>
              <a:t>r</a:t>
            </a:r>
            <a:r>
              <a:rPr sz="3600" spc="175" dirty="0">
                <a:latin typeface="FreeSerif"/>
                <a:cs typeface="FreeSerif"/>
              </a:rPr>
              <a:t>ea</a:t>
            </a:r>
            <a:r>
              <a:rPr sz="3600" spc="-125" dirty="0">
                <a:latin typeface="FreeSerif"/>
                <a:cs typeface="FreeSerif"/>
              </a:rPr>
              <a:t> </a:t>
            </a:r>
            <a:r>
              <a:rPr sz="3600" spc="660" dirty="0">
                <a:latin typeface="FreeSerif"/>
                <a:cs typeface="FreeSerif"/>
              </a:rPr>
              <a:t>=</a:t>
            </a:r>
            <a:r>
              <a:rPr sz="3600" spc="-455" dirty="0">
                <a:latin typeface="FreeSerif"/>
                <a:cs typeface="FreeSerif"/>
              </a:rPr>
              <a:t> </a:t>
            </a:r>
            <a:r>
              <a:rPr lang="en-US" sz="9000" spc="13477" baseline="-8796" dirty="0">
                <a:latin typeface="FreeSerif"/>
                <a:cs typeface="FreeSerif"/>
              </a:rPr>
              <a:t>𝛴</a:t>
            </a:r>
            <a:endParaRPr sz="3000" baseline="-29166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1830" y="3492500"/>
            <a:ext cx="1366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latin typeface="FreeSerif"/>
                <a:cs typeface="FreeSerif"/>
              </a:rPr>
              <a:t>Area</a:t>
            </a:r>
            <a:r>
              <a:rPr sz="3600" spc="-215" dirty="0">
                <a:latin typeface="FreeSerif"/>
                <a:cs typeface="FreeSerif"/>
              </a:rPr>
              <a:t> </a:t>
            </a:r>
            <a:r>
              <a:rPr sz="3600" spc="655" dirty="0">
                <a:latin typeface="FreeSerif"/>
                <a:cs typeface="FreeSerif"/>
              </a:rPr>
              <a:t>=</a:t>
            </a:r>
            <a:endParaRPr sz="3600" dirty="0">
              <a:latin typeface="FreeSerif"/>
              <a:cs typeface="Free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06802" y="3214877"/>
            <a:ext cx="75692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3840"/>
              </a:lnSpc>
              <a:spcBef>
                <a:spcPts val="100"/>
              </a:spcBef>
            </a:pPr>
            <a:r>
              <a:rPr sz="3600" spc="70" dirty="0">
                <a:latin typeface="FreeSerif"/>
                <a:cs typeface="FreeSerif"/>
              </a:rPr>
              <a:t>lim</a:t>
            </a:r>
            <a:endParaRPr sz="3600">
              <a:latin typeface="FreeSerif"/>
              <a:cs typeface="FreeSerif"/>
            </a:endParaRPr>
          </a:p>
          <a:p>
            <a:pPr marL="72390">
              <a:lnSpc>
                <a:spcPts val="2880"/>
              </a:lnSpc>
            </a:pPr>
            <a:r>
              <a:rPr sz="2800" dirty="0">
                <a:latin typeface="FreeSerif"/>
                <a:cs typeface="FreeSerif"/>
              </a:rPr>
              <a:t>x </a:t>
            </a:r>
            <a:r>
              <a:rPr sz="1400" dirty="0">
                <a:latin typeface="Wingdings"/>
                <a:cs typeface="Wingdings"/>
              </a:rPr>
              <a:t>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FreeSerif"/>
                <a:cs typeface="FreeSerif"/>
              </a:rPr>
              <a:t>0</a:t>
            </a:r>
            <a:endParaRPr sz="2400">
              <a:latin typeface="FreeSerif"/>
              <a:cs typeface="Free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91867" y="3802379"/>
            <a:ext cx="192405" cy="195580"/>
          </a:xfrm>
          <a:custGeom>
            <a:avLst/>
            <a:gdLst/>
            <a:ahLst/>
            <a:cxnLst/>
            <a:rect l="l" t="t" r="r" b="b"/>
            <a:pathLst>
              <a:path w="192405" h="195579">
                <a:moveTo>
                  <a:pt x="0" y="195072"/>
                </a:moveTo>
                <a:lnTo>
                  <a:pt x="96012" y="0"/>
                </a:lnTo>
                <a:lnTo>
                  <a:pt x="192024" y="195072"/>
                </a:lnTo>
                <a:lnTo>
                  <a:pt x="0" y="19507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23285" y="3152648"/>
            <a:ext cx="4756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0" spc="8565" dirty="0">
                <a:latin typeface="FreeSerif"/>
                <a:cs typeface="FreeSerif"/>
              </a:rPr>
              <a:t>𝛴</a:t>
            </a:r>
            <a:endParaRPr sz="6000">
              <a:latin typeface="FreeSerif"/>
              <a:cs typeface="Free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724146" y="3559809"/>
            <a:ext cx="267335" cy="271780"/>
            <a:chOff x="4724146" y="3559809"/>
            <a:chExt cx="267335" cy="271780"/>
          </a:xfrm>
        </p:grpSpPr>
        <p:sp>
          <p:nvSpPr>
            <p:cNvPr id="17" name="object 17"/>
            <p:cNvSpPr/>
            <p:nvPr/>
          </p:nvSpPr>
          <p:spPr>
            <a:xfrm>
              <a:off x="4730496" y="3566159"/>
              <a:ext cx="254635" cy="259079"/>
            </a:xfrm>
            <a:custGeom>
              <a:avLst/>
              <a:gdLst/>
              <a:ahLst/>
              <a:cxnLst/>
              <a:rect l="l" t="t" r="r" b="b"/>
              <a:pathLst>
                <a:path w="254635" h="259079">
                  <a:moveTo>
                    <a:pt x="127253" y="0"/>
                  </a:moveTo>
                  <a:lnTo>
                    <a:pt x="0" y="259079"/>
                  </a:lnTo>
                  <a:lnTo>
                    <a:pt x="254507" y="259079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30496" y="3566159"/>
              <a:ext cx="254635" cy="259079"/>
            </a:xfrm>
            <a:custGeom>
              <a:avLst/>
              <a:gdLst/>
              <a:ahLst/>
              <a:cxnLst/>
              <a:rect l="l" t="t" r="r" b="b"/>
              <a:pathLst>
                <a:path w="254635" h="259079">
                  <a:moveTo>
                    <a:pt x="0" y="259079"/>
                  </a:moveTo>
                  <a:lnTo>
                    <a:pt x="127253" y="0"/>
                  </a:lnTo>
                  <a:lnTo>
                    <a:pt x="254507" y="259079"/>
                  </a:lnTo>
                  <a:lnTo>
                    <a:pt x="0" y="25907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968117" y="3906773"/>
            <a:ext cx="295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dirty="0">
                <a:latin typeface="Carlito"/>
                <a:cs typeface="Carlito"/>
              </a:rPr>
              <a:t>=1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102229" y="3015818"/>
            <a:ext cx="173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n</a:t>
            </a:r>
          </a:p>
        </p:txBody>
      </p:sp>
      <p:sp>
        <p:nvSpPr>
          <p:cNvPr id="23" name="object 23"/>
          <p:cNvSpPr/>
          <p:nvPr/>
        </p:nvSpPr>
        <p:spPr>
          <a:xfrm>
            <a:off x="148589" y="3141726"/>
            <a:ext cx="5514340" cy="1170940"/>
          </a:xfrm>
          <a:custGeom>
            <a:avLst/>
            <a:gdLst/>
            <a:ahLst/>
            <a:cxnLst/>
            <a:rect l="l" t="t" r="r" b="b"/>
            <a:pathLst>
              <a:path w="5514340" h="1170939">
                <a:moveTo>
                  <a:pt x="0" y="1170432"/>
                </a:moveTo>
                <a:lnTo>
                  <a:pt x="5513832" y="1170432"/>
                </a:lnTo>
                <a:lnTo>
                  <a:pt x="5513832" y="0"/>
                </a:lnTo>
                <a:lnTo>
                  <a:pt x="0" y="0"/>
                </a:lnTo>
                <a:lnTo>
                  <a:pt x="0" y="1170432"/>
                </a:lnTo>
                <a:close/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66103" y="1266444"/>
            <a:ext cx="5978652" cy="3616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090C8B93-3C95-4BC4-98CE-2F80BA187AB6}"/>
              </a:ext>
            </a:extLst>
          </p:cNvPr>
          <p:cNvSpPr txBox="1"/>
          <p:nvPr/>
        </p:nvSpPr>
        <p:spPr>
          <a:xfrm>
            <a:off x="2521894" y="2047875"/>
            <a:ext cx="19445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020060" algn="l"/>
                <a:tab pos="3577590" algn="l"/>
              </a:tabLst>
            </a:pPr>
            <a:r>
              <a:rPr lang="en-US" sz="5400" spc="15" baseline="-3858" dirty="0">
                <a:latin typeface="FreeSerif"/>
                <a:cs typeface="FreeSerif"/>
              </a:rPr>
              <a:t>f</a:t>
            </a:r>
            <a:r>
              <a:rPr sz="5400" spc="15" baseline="-3858" dirty="0">
                <a:latin typeface="FreeSerif"/>
                <a:cs typeface="FreeSerif"/>
              </a:rPr>
              <a:t>(</a:t>
            </a:r>
            <a:r>
              <a:rPr lang="en-US" sz="5400" spc="254" baseline="-3858" dirty="0">
                <a:latin typeface="FreeSerif"/>
                <a:cs typeface="FreeSerif"/>
              </a:rPr>
              <a:t>x</a:t>
            </a:r>
            <a:r>
              <a:rPr lang="en-US" sz="3000" spc="270" baseline="-29166" dirty="0">
                <a:latin typeface="Carlito"/>
                <a:cs typeface="Carlito"/>
              </a:rPr>
              <a:t>i</a:t>
            </a:r>
            <a:r>
              <a:rPr lang="en-US" sz="5400" spc="442" baseline="-3858" dirty="0">
                <a:latin typeface="FreeSerif"/>
                <a:cs typeface="FreeSerif"/>
              </a:rPr>
              <a:t>)</a:t>
            </a:r>
            <a:r>
              <a:rPr sz="5400" spc="-397" baseline="-3858" dirty="0">
                <a:latin typeface="FreeSerif"/>
                <a:cs typeface="FreeSerif"/>
              </a:rPr>
              <a:t>*</a:t>
            </a:r>
            <a:r>
              <a:rPr lang="en-US" sz="5400" spc="-397" baseline="-3858" dirty="0">
                <a:latin typeface="FreeSerif"/>
                <a:cs typeface="FreeSerif"/>
              </a:rPr>
              <a:t>      </a:t>
            </a:r>
            <a:r>
              <a:rPr sz="3600" spc="165" dirty="0">
                <a:latin typeface="FreeSerif"/>
                <a:cs typeface="FreeSerif"/>
              </a:rPr>
              <a:t>x</a:t>
            </a:r>
            <a:r>
              <a:rPr sz="3000" baseline="-29166" dirty="0">
                <a:latin typeface="Carlito"/>
                <a:cs typeface="Carlito"/>
              </a:rPr>
              <a:t>i</a:t>
            </a:r>
          </a:p>
        </p:txBody>
      </p:sp>
      <p:sp>
        <p:nvSpPr>
          <p:cNvPr id="28" name="object 10">
            <a:extLst>
              <a:ext uri="{FF2B5EF4-FFF2-40B4-BE49-F238E27FC236}">
                <a16:creationId xmlns:a16="http://schemas.microsoft.com/office/drawing/2014/main" id="{4E7CAFB9-E9A4-46D1-9560-337BCEE7A8EC}"/>
              </a:ext>
            </a:extLst>
          </p:cNvPr>
          <p:cNvSpPr txBox="1"/>
          <p:nvPr/>
        </p:nvSpPr>
        <p:spPr>
          <a:xfrm>
            <a:off x="2839478" y="3053537"/>
            <a:ext cx="19812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020060" algn="l"/>
                <a:tab pos="3577590" algn="l"/>
              </a:tabLst>
            </a:pPr>
            <a:r>
              <a:rPr lang="en-US" sz="9000" spc="13477" baseline="-8796" dirty="0">
                <a:latin typeface="FreeSerif"/>
                <a:cs typeface="FreeSerif"/>
              </a:rPr>
              <a:t>𝛴</a:t>
            </a:r>
            <a:endParaRPr sz="3000" baseline="-29166" dirty="0">
              <a:latin typeface="Carlito"/>
              <a:cs typeface="Carlito"/>
            </a:endParaRPr>
          </a:p>
        </p:txBody>
      </p:sp>
      <p:sp>
        <p:nvSpPr>
          <p:cNvPr id="29" name="object 10">
            <a:extLst>
              <a:ext uri="{FF2B5EF4-FFF2-40B4-BE49-F238E27FC236}">
                <a16:creationId xmlns:a16="http://schemas.microsoft.com/office/drawing/2014/main" id="{58E0A362-63A4-4A71-B9DA-F20336B953C3}"/>
              </a:ext>
            </a:extLst>
          </p:cNvPr>
          <p:cNvSpPr txBox="1"/>
          <p:nvPr/>
        </p:nvSpPr>
        <p:spPr>
          <a:xfrm>
            <a:off x="3661651" y="3405952"/>
            <a:ext cx="19445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020060" algn="l"/>
                <a:tab pos="3577590" algn="l"/>
              </a:tabLst>
            </a:pPr>
            <a:r>
              <a:rPr lang="en-US" sz="5400" spc="15" baseline="-3858" dirty="0">
                <a:latin typeface="FreeSerif"/>
                <a:cs typeface="FreeSerif"/>
              </a:rPr>
              <a:t>f</a:t>
            </a:r>
            <a:r>
              <a:rPr sz="5400" spc="15" baseline="-3858" dirty="0">
                <a:latin typeface="FreeSerif"/>
                <a:cs typeface="FreeSerif"/>
              </a:rPr>
              <a:t>(</a:t>
            </a:r>
            <a:r>
              <a:rPr lang="en-US" sz="5400" spc="254" baseline="-3858" dirty="0">
                <a:latin typeface="FreeSerif"/>
                <a:cs typeface="FreeSerif"/>
              </a:rPr>
              <a:t>x</a:t>
            </a:r>
            <a:r>
              <a:rPr lang="en-US" sz="3000" spc="270" baseline="-29166" dirty="0">
                <a:latin typeface="Carlito"/>
                <a:cs typeface="Carlito"/>
              </a:rPr>
              <a:t>i</a:t>
            </a:r>
            <a:r>
              <a:rPr lang="en-US" sz="5400" spc="442" baseline="-3858" dirty="0">
                <a:latin typeface="FreeSerif"/>
                <a:cs typeface="FreeSerif"/>
              </a:rPr>
              <a:t>)</a:t>
            </a:r>
            <a:r>
              <a:rPr sz="5400" spc="-397" baseline="-3858" dirty="0">
                <a:latin typeface="FreeSerif"/>
                <a:cs typeface="FreeSerif"/>
              </a:rPr>
              <a:t>*</a:t>
            </a:r>
            <a:r>
              <a:rPr lang="en-US" sz="5400" spc="-397" baseline="-3858" dirty="0">
                <a:latin typeface="FreeSerif"/>
                <a:cs typeface="FreeSerif"/>
              </a:rPr>
              <a:t>      </a:t>
            </a:r>
            <a:r>
              <a:rPr sz="3600" spc="165" dirty="0">
                <a:latin typeface="FreeSerif"/>
                <a:cs typeface="FreeSerif"/>
              </a:rPr>
              <a:t>x</a:t>
            </a:r>
            <a:r>
              <a:rPr sz="3000" baseline="-29166" dirty="0">
                <a:latin typeface="Carlito"/>
                <a:cs typeface="Carlito"/>
              </a:rPr>
              <a:t>i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F930FBB-F59B-45D6-8798-20884D1B0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848" y="2943876"/>
            <a:ext cx="497152" cy="132332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916939" y="146431"/>
            <a:ext cx="182181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60" dirty="0">
                <a:latin typeface="Trebuchet MS"/>
                <a:cs typeface="Trebuchet MS"/>
              </a:rPr>
              <a:t>Integration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40939" y="3422522"/>
            <a:ext cx="557530" cy="423545"/>
          </a:xfrm>
          <a:custGeom>
            <a:avLst/>
            <a:gdLst/>
            <a:ahLst/>
            <a:cxnLst/>
            <a:rect l="l" t="t" r="r" b="b"/>
            <a:pathLst>
              <a:path w="557529" h="423545">
                <a:moveTo>
                  <a:pt x="422401" y="0"/>
                </a:moveTo>
                <a:lnTo>
                  <a:pt x="416433" y="17144"/>
                </a:lnTo>
                <a:lnTo>
                  <a:pt x="440914" y="27838"/>
                </a:lnTo>
                <a:lnTo>
                  <a:pt x="461978" y="42592"/>
                </a:lnTo>
                <a:lnTo>
                  <a:pt x="493902" y="84327"/>
                </a:lnTo>
                <a:lnTo>
                  <a:pt x="512651" y="140620"/>
                </a:lnTo>
                <a:lnTo>
                  <a:pt x="518922" y="209676"/>
                </a:lnTo>
                <a:lnTo>
                  <a:pt x="517350" y="247014"/>
                </a:lnTo>
                <a:lnTo>
                  <a:pt x="504777" y="311403"/>
                </a:lnTo>
                <a:lnTo>
                  <a:pt x="479557" y="361696"/>
                </a:lnTo>
                <a:lnTo>
                  <a:pt x="441215" y="395605"/>
                </a:lnTo>
                <a:lnTo>
                  <a:pt x="417068" y="406272"/>
                </a:lnTo>
                <a:lnTo>
                  <a:pt x="422401" y="423544"/>
                </a:lnTo>
                <a:lnTo>
                  <a:pt x="480218" y="396382"/>
                </a:lnTo>
                <a:lnTo>
                  <a:pt x="522605" y="349503"/>
                </a:lnTo>
                <a:lnTo>
                  <a:pt x="548782" y="286670"/>
                </a:lnTo>
                <a:lnTo>
                  <a:pt x="557530" y="211835"/>
                </a:lnTo>
                <a:lnTo>
                  <a:pt x="555341" y="173021"/>
                </a:lnTo>
                <a:lnTo>
                  <a:pt x="537866" y="104251"/>
                </a:lnTo>
                <a:lnTo>
                  <a:pt x="503197" y="48220"/>
                </a:lnTo>
                <a:lnTo>
                  <a:pt x="453096" y="11072"/>
                </a:lnTo>
                <a:lnTo>
                  <a:pt x="422401" y="0"/>
                </a:lnTo>
                <a:close/>
              </a:path>
              <a:path w="557529" h="423545">
                <a:moveTo>
                  <a:pt x="135128" y="0"/>
                </a:moveTo>
                <a:lnTo>
                  <a:pt x="77501" y="27146"/>
                </a:lnTo>
                <a:lnTo>
                  <a:pt x="34925" y="74294"/>
                </a:lnTo>
                <a:lnTo>
                  <a:pt x="8747" y="137159"/>
                </a:lnTo>
                <a:lnTo>
                  <a:pt x="0" y="211835"/>
                </a:lnTo>
                <a:lnTo>
                  <a:pt x="2188" y="250741"/>
                </a:lnTo>
                <a:lnTo>
                  <a:pt x="19663" y="319599"/>
                </a:lnTo>
                <a:lnTo>
                  <a:pt x="54189" y="375413"/>
                </a:lnTo>
                <a:lnTo>
                  <a:pt x="104290" y="412422"/>
                </a:lnTo>
                <a:lnTo>
                  <a:pt x="135128" y="423544"/>
                </a:lnTo>
                <a:lnTo>
                  <a:pt x="140462" y="406272"/>
                </a:lnTo>
                <a:lnTo>
                  <a:pt x="116314" y="395604"/>
                </a:lnTo>
                <a:lnTo>
                  <a:pt x="95488" y="380745"/>
                </a:lnTo>
                <a:lnTo>
                  <a:pt x="63754" y="338454"/>
                </a:lnTo>
                <a:lnTo>
                  <a:pt x="44894" y="280923"/>
                </a:lnTo>
                <a:lnTo>
                  <a:pt x="38608" y="209676"/>
                </a:lnTo>
                <a:lnTo>
                  <a:pt x="40179" y="173553"/>
                </a:lnTo>
                <a:lnTo>
                  <a:pt x="52752" y="110878"/>
                </a:lnTo>
                <a:lnTo>
                  <a:pt x="78017" y="61418"/>
                </a:lnTo>
                <a:lnTo>
                  <a:pt x="116689" y="27838"/>
                </a:lnTo>
                <a:lnTo>
                  <a:pt x="141097" y="17144"/>
                </a:lnTo>
                <a:lnTo>
                  <a:pt x="135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17091" y="2921507"/>
            <a:ext cx="3702050" cy="1359346"/>
          </a:xfrm>
          <a:prstGeom prst="rect">
            <a:avLst/>
          </a:prstGeom>
          <a:ln w="9144">
            <a:solidFill>
              <a:srgbClr val="C55A1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28395">
              <a:lnSpc>
                <a:spcPts val="3055"/>
              </a:lnSpc>
            </a:pPr>
            <a:r>
              <a:rPr sz="2600" spc="555" dirty="0">
                <a:latin typeface="FreeSerif"/>
                <a:cs typeface="FreeSerif"/>
              </a:rPr>
              <a:t>𝑥2</a:t>
            </a:r>
            <a:endParaRPr lang="en-US" sz="2600" dirty="0">
              <a:latin typeface="FreeSerif"/>
              <a:cs typeface="FreeSerif"/>
            </a:endParaRPr>
          </a:p>
          <a:p>
            <a:pPr marL="759460">
              <a:lnSpc>
                <a:spcPts val="4310"/>
              </a:lnSpc>
              <a:tabLst>
                <a:tab pos="1520190" algn="l"/>
                <a:tab pos="1974214" algn="l"/>
                <a:tab pos="2422525" algn="l"/>
              </a:tabLst>
            </a:pPr>
            <a:r>
              <a:rPr lang="en-US" sz="3600" spc="-415" dirty="0">
                <a:latin typeface="FreeSerif"/>
                <a:cs typeface="FreeSerif"/>
              </a:rPr>
              <a:t>	</a:t>
            </a:r>
            <a:r>
              <a:rPr lang="en-US" sz="3600" spc="1075" dirty="0">
                <a:latin typeface="FreeSerif"/>
                <a:cs typeface="FreeSerif"/>
              </a:rPr>
              <a:t>𝑓	</a:t>
            </a:r>
            <a:r>
              <a:rPr lang="en-US" sz="3600" spc="1015" dirty="0">
                <a:latin typeface="FreeSerif"/>
                <a:cs typeface="FreeSerif"/>
              </a:rPr>
              <a:t>𝑥	</a:t>
            </a:r>
            <a:r>
              <a:rPr lang="en-US" sz="3600" spc="1090" dirty="0">
                <a:latin typeface="FreeSerif"/>
                <a:cs typeface="FreeSerif"/>
              </a:rPr>
              <a:t>𝑑𝑥</a:t>
            </a:r>
            <a:endParaRPr lang="en-US" sz="3600" dirty="0">
              <a:latin typeface="FreeSerif"/>
              <a:cs typeface="FreeSerif"/>
            </a:endParaRPr>
          </a:p>
          <a:p>
            <a:pPr marL="959485">
              <a:lnSpc>
                <a:spcPts val="3080"/>
              </a:lnSpc>
              <a:spcBef>
                <a:spcPts val="85"/>
              </a:spcBef>
            </a:pPr>
            <a:r>
              <a:rPr sz="2600" spc="555" dirty="0">
                <a:latin typeface="FreeSerif"/>
                <a:cs typeface="FreeSerif"/>
              </a:rPr>
              <a:t>𝑥1</a:t>
            </a:r>
            <a:endParaRPr sz="2600" dirty="0">
              <a:latin typeface="FreeSerif"/>
              <a:cs typeface="Free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66103" y="1266444"/>
            <a:ext cx="5978652" cy="3616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E94B065C-903C-4A38-A515-9179821702C8}"/>
              </a:ext>
            </a:extLst>
          </p:cNvPr>
          <p:cNvSpPr txBox="1"/>
          <p:nvPr/>
        </p:nvSpPr>
        <p:spPr>
          <a:xfrm>
            <a:off x="704241" y="1493176"/>
            <a:ext cx="1366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latin typeface="FreeSerif"/>
                <a:cs typeface="FreeSerif"/>
              </a:rPr>
              <a:t>Area</a:t>
            </a:r>
            <a:r>
              <a:rPr sz="3600" spc="-215" dirty="0">
                <a:latin typeface="FreeSerif"/>
                <a:cs typeface="FreeSerif"/>
              </a:rPr>
              <a:t> </a:t>
            </a:r>
            <a:r>
              <a:rPr sz="3600" spc="655" dirty="0">
                <a:latin typeface="FreeSerif"/>
                <a:cs typeface="FreeSerif"/>
              </a:rPr>
              <a:t>=</a:t>
            </a:r>
            <a:endParaRPr sz="3600" dirty="0">
              <a:latin typeface="FreeSerif"/>
              <a:cs typeface="FreeSerif"/>
            </a:endParaRPr>
          </a:p>
        </p:txBody>
      </p:sp>
      <p:sp>
        <p:nvSpPr>
          <p:cNvPr id="22" name="object 12">
            <a:extLst>
              <a:ext uri="{FF2B5EF4-FFF2-40B4-BE49-F238E27FC236}">
                <a16:creationId xmlns:a16="http://schemas.microsoft.com/office/drawing/2014/main" id="{70572D68-A01F-411A-ACD2-8D0598A5B762}"/>
              </a:ext>
            </a:extLst>
          </p:cNvPr>
          <p:cNvSpPr txBox="1"/>
          <p:nvPr/>
        </p:nvSpPr>
        <p:spPr>
          <a:xfrm>
            <a:off x="2339213" y="1215553"/>
            <a:ext cx="75692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3840"/>
              </a:lnSpc>
              <a:spcBef>
                <a:spcPts val="100"/>
              </a:spcBef>
            </a:pPr>
            <a:r>
              <a:rPr sz="3600" spc="70" dirty="0">
                <a:latin typeface="FreeSerif"/>
                <a:cs typeface="FreeSerif"/>
              </a:rPr>
              <a:t>lim</a:t>
            </a:r>
            <a:endParaRPr sz="3600">
              <a:latin typeface="FreeSerif"/>
              <a:cs typeface="FreeSerif"/>
            </a:endParaRPr>
          </a:p>
          <a:p>
            <a:pPr marL="72390">
              <a:lnSpc>
                <a:spcPts val="2880"/>
              </a:lnSpc>
            </a:pPr>
            <a:r>
              <a:rPr sz="2800" dirty="0">
                <a:latin typeface="FreeSerif"/>
                <a:cs typeface="FreeSerif"/>
              </a:rPr>
              <a:t>x </a:t>
            </a:r>
            <a:r>
              <a:rPr sz="1400" dirty="0">
                <a:latin typeface="Wingdings"/>
                <a:cs typeface="Wingdings"/>
              </a:rPr>
              <a:t>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FreeSerif"/>
                <a:cs typeface="FreeSerif"/>
              </a:rPr>
              <a:t>0</a:t>
            </a:r>
            <a:endParaRPr sz="2400">
              <a:latin typeface="FreeSerif"/>
              <a:cs typeface="FreeSerif"/>
            </a:endParaRPr>
          </a:p>
        </p:txBody>
      </p:sp>
      <p:sp>
        <p:nvSpPr>
          <p:cNvPr id="23" name="object 13">
            <a:extLst>
              <a:ext uri="{FF2B5EF4-FFF2-40B4-BE49-F238E27FC236}">
                <a16:creationId xmlns:a16="http://schemas.microsoft.com/office/drawing/2014/main" id="{D1B6B16C-CB0E-4187-B551-B4D6F3D0FA14}"/>
              </a:ext>
            </a:extLst>
          </p:cNvPr>
          <p:cNvSpPr/>
          <p:nvPr/>
        </p:nvSpPr>
        <p:spPr>
          <a:xfrm>
            <a:off x="2224278" y="1803055"/>
            <a:ext cx="192405" cy="195580"/>
          </a:xfrm>
          <a:custGeom>
            <a:avLst/>
            <a:gdLst/>
            <a:ahLst/>
            <a:cxnLst/>
            <a:rect l="l" t="t" r="r" b="b"/>
            <a:pathLst>
              <a:path w="192405" h="195579">
                <a:moveTo>
                  <a:pt x="0" y="195072"/>
                </a:moveTo>
                <a:lnTo>
                  <a:pt x="96012" y="0"/>
                </a:lnTo>
                <a:lnTo>
                  <a:pt x="192024" y="195072"/>
                </a:lnTo>
                <a:lnTo>
                  <a:pt x="0" y="19507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4">
            <a:extLst>
              <a:ext uri="{FF2B5EF4-FFF2-40B4-BE49-F238E27FC236}">
                <a16:creationId xmlns:a16="http://schemas.microsoft.com/office/drawing/2014/main" id="{128FD7FE-8371-42AC-A2B2-37FD9A905C33}"/>
              </a:ext>
            </a:extLst>
          </p:cNvPr>
          <p:cNvSpPr txBox="1"/>
          <p:nvPr/>
        </p:nvSpPr>
        <p:spPr>
          <a:xfrm>
            <a:off x="3155696" y="1153324"/>
            <a:ext cx="4756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0" spc="8565" dirty="0">
                <a:latin typeface="FreeSerif"/>
                <a:cs typeface="FreeSerif"/>
              </a:rPr>
              <a:t>𝛴</a:t>
            </a:r>
            <a:endParaRPr sz="6000">
              <a:latin typeface="FreeSerif"/>
              <a:cs typeface="FreeSerif"/>
            </a:endParaRPr>
          </a:p>
        </p:txBody>
      </p:sp>
      <p:grpSp>
        <p:nvGrpSpPr>
          <p:cNvPr id="25" name="object 16">
            <a:extLst>
              <a:ext uri="{FF2B5EF4-FFF2-40B4-BE49-F238E27FC236}">
                <a16:creationId xmlns:a16="http://schemas.microsoft.com/office/drawing/2014/main" id="{CAC8DFF7-F03A-40B4-AD35-112223B4DD50}"/>
              </a:ext>
            </a:extLst>
          </p:cNvPr>
          <p:cNvGrpSpPr/>
          <p:nvPr/>
        </p:nvGrpSpPr>
        <p:grpSpPr>
          <a:xfrm>
            <a:off x="4956557" y="1560485"/>
            <a:ext cx="267335" cy="271780"/>
            <a:chOff x="4724146" y="3559809"/>
            <a:chExt cx="267335" cy="271780"/>
          </a:xfrm>
        </p:grpSpPr>
        <p:sp>
          <p:nvSpPr>
            <p:cNvPr id="26" name="object 17">
              <a:extLst>
                <a:ext uri="{FF2B5EF4-FFF2-40B4-BE49-F238E27FC236}">
                  <a16:creationId xmlns:a16="http://schemas.microsoft.com/office/drawing/2014/main" id="{80CF5288-884A-4FFD-8DA6-1FD048F0905E}"/>
                </a:ext>
              </a:extLst>
            </p:cNvPr>
            <p:cNvSpPr/>
            <p:nvPr/>
          </p:nvSpPr>
          <p:spPr>
            <a:xfrm>
              <a:off x="4730496" y="3566159"/>
              <a:ext cx="254635" cy="259079"/>
            </a:xfrm>
            <a:custGeom>
              <a:avLst/>
              <a:gdLst/>
              <a:ahLst/>
              <a:cxnLst/>
              <a:rect l="l" t="t" r="r" b="b"/>
              <a:pathLst>
                <a:path w="254635" h="259079">
                  <a:moveTo>
                    <a:pt x="127253" y="0"/>
                  </a:moveTo>
                  <a:lnTo>
                    <a:pt x="0" y="259079"/>
                  </a:lnTo>
                  <a:lnTo>
                    <a:pt x="254507" y="259079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8">
              <a:extLst>
                <a:ext uri="{FF2B5EF4-FFF2-40B4-BE49-F238E27FC236}">
                  <a16:creationId xmlns:a16="http://schemas.microsoft.com/office/drawing/2014/main" id="{90F3EC8B-B0CD-4220-9EF6-88813FF19FBD}"/>
                </a:ext>
              </a:extLst>
            </p:cNvPr>
            <p:cNvSpPr/>
            <p:nvPr/>
          </p:nvSpPr>
          <p:spPr>
            <a:xfrm>
              <a:off x="4730496" y="3566159"/>
              <a:ext cx="254635" cy="259079"/>
            </a:xfrm>
            <a:custGeom>
              <a:avLst/>
              <a:gdLst/>
              <a:ahLst/>
              <a:cxnLst/>
              <a:rect l="l" t="t" r="r" b="b"/>
              <a:pathLst>
                <a:path w="254635" h="259079">
                  <a:moveTo>
                    <a:pt x="0" y="259079"/>
                  </a:moveTo>
                  <a:lnTo>
                    <a:pt x="127253" y="0"/>
                  </a:lnTo>
                  <a:lnTo>
                    <a:pt x="254507" y="259079"/>
                  </a:lnTo>
                  <a:lnTo>
                    <a:pt x="0" y="25907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19">
            <a:extLst>
              <a:ext uri="{FF2B5EF4-FFF2-40B4-BE49-F238E27FC236}">
                <a16:creationId xmlns:a16="http://schemas.microsoft.com/office/drawing/2014/main" id="{77652AA2-F8A6-48E6-9EFB-8A16FF2D98DB}"/>
              </a:ext>
            </a:extLst>
          </p:cNvPr>
          <p:cNvSpPr txBox="1"/>
          <p:nvPr/>
        </p:nvSpPr>
        <p:spPr>
          <a:xfrm>
            <a:off x="3200528" y="1907449"/>
            <a:ext cx="295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dirty="0">
                <a:latin typeface="Carlito"/>
                <a:cs typeface="Carlito"/>
              </a:rPr>
              <a:t>=1</a:t>
            </a:r>
          </a:p>
        </p:txBody>
      </p:sp>
      <p:sp>
        <p:nvSpPr>
          <p:cNvPr id="29" name="object 20">
            <a:extLst>
              <a:ext uri="{FF2B5EF4-FFF2-40B4-BE49-F238E27FC236}">
                <a16:creationId xmlns:a16="http://schemas.microsoft.com/office/drawing/2014/main" id="{90348464-7B8B-4B68-B204-67FA3BD14805}"/>
              </a:ext>
            </a:extLst>
          </p:cNvPr>
          <p:cNvSpPr txBox="1"/>
          <p:nvPr/>
        </p:nvSpPr>
        <p:spPr>
          <a:xfrm>
            <a:off x="3334640" y="1016494"/>
            <a:ext cx="173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n</a:t>
            </a:r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C4C261FD-1197-4E65-89E2-43B9784E782D}"/>
              </a:ext>
            </a:extLst>
          </p:cNvPr>
          <p:cNvSpPr txBox="1"/>
          <p:nvPr/>
        </p:nvSpPr>
        <p:spPr>
          <a:xfrm>
            <a:off x="3071889" y="1054213"/>
            <a:ext cx="19812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020060" algn="l"/>
                <a:tab pos="3577590" algn="l"/>
              </a:tabLst>
            </a:pPr>
            <a:r>
              <a:rPr lang="en-US" sz="9000" spc="13477" baseline="-8796" dirty="0">
                <a:latin typeface="FreeSerif"/>
                <a:cs typeface="FreeSerif"/>
              </a:rPr>
              <a:t>𝛴</a:t>
            </a:r>
            <a:endParaRPr sz="3000" baseline="-29166" dirty="0">
              <a:latin typeface="Carlito"/>
              <a:cs typeface="Carlito"/>
            </a:endParaRPr>
          </a:p>
        </p:txBody>
      </p:sp>
      <p:sp>
        <p:nvSpPr>
          <p:cNvPr id="32" name="object 10">
            <a:extLst>
              <a:ext uri="{FF2B5EF4-FFF2-40B4-BE49-F238E27FC236}">
                <a16:creationId xmlns:a16="http://schemas.microsoft.com/office/drawing/2014/main" id="{9CD5EF48-5899-44DF-94D8-0687588E7944}"/>
              </a:ext>
            </a:extLst>
          </p:cNvPr>
          <p:cNvSpPr txBox="1"/>
          <p:nvPr/>
        </p:nvSpPr>
        <p:spPr>
          <a:xfrm>
            <a:off x="3894062" y="1406628"/>
            <a:ext cx="19445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020060" algn="l"/>
                <a:tab pos="3577590" algn="l"/>
              </a:tabLst>
            </a:pPr>
            <a:r>
              <a:rPr lang="en-US" sz="5400" spc="15" baseline="-3858" dirty="0">
                <a:latin typeface="FreeSerif"/>
                <a:cs typeface="FreeSerif"/>
              </a:rPr>
              <a:t>f</a:t>
            </a:r>
            <a:r>
              <a:rPr sz="5400" spc="15" baseline="-3858" dirty="0">
                <a:latin typeface="FreeSerif"/>
                <a:cs typeface="FreeSerif"/>
              </a:rPr>
              <a:t>(</a:t>
            </a:r>
            <a:r>
              <a:rPr lang="en-US" sz="5400" spc="254" baseline="-3858" dirty="0">
                <a:latin typeface="FreeSerif"/>
                <a:cs typeface="FreeSerif"/>
              </a:rPr>
              <a:t>x</a:t>
            </a:r>
            <a:r>
              <a:rPr lang="en-US" sz="3000" spc="270" baseline="-29166" dirty="0">
                <a:latin typeface="Carlito"/>
                <a:cs typeface="Carlito"/>
              </a:rPr>
              <a:t>i</a:t>
            </a:r>
            <a:r>
              <a:rPr lang="en-US" sz="5400" spc="442" baseline="-3858" dirty="0">
                <a:latin typeface="FreeSerif"/>
                <a:cs typeface="FreeSerif"/>
              </a:rPr>
              <a:t>)</a:t>
            </a:r>
            <a:r>
              <a:rPr sz="5400" spc="-397" baseline="-3858" dirty="0">
                <a:latin typeface="FreeSerif"/>
                <a:cs typeface="FreeSerif"/>
              </a:rPr>
              <a:t>*</a:t>
            </a:r>
            <a:r>
              <a:rPr lang="en-US" sz="5400" spc="-397" baseline="-3858" dirty="0">
                <a:latin typeface="FreeSerif"/>
                <a:cs typeface="FreeSerif"/>
              </a:rPr>
              <a:t>      </a:t>
            </a:r>
            <a:r>
              <a:rPr sz="3600" spc="165" dirty="0">
                <a:latin typeface="FreeSerif"/>
                <a:cs typeface="FreeSerif"/>
              </a:rPr>
              <a:t>x</a:t>
            </a:r>
            <a:r>
              <a:rPr sz="3000" baseline="-29166" dirty="0">
                <a:latin typeface="Carlito"/>
                <a:cs typeface="Carlito"/>
              </a:rPr>
              <a:t>i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77272" y="2745740"/>
            <a:ext cx="503745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spc="-10" dirty="0">
                <a:latin typeface="Calibri"/>
                <a:cs typeface="Calibri"/>
              </a:rPr>
              <a:t>Thank</a:t>
            </a:r>
            <a:r>
              <a:rPr sz="8800" spc="-95" dirty="0">
                <a:latin typeface="Calibri"/>
                <a:cs typeface="Calibri"/>
              </a:rPr>
              <a:t> </a:t>
            </a:r>
            <a:r>
              <a:rPr sz="8800" spc="-170" dirty="0">
                <a:latin typeface="Calibri"/>
                <a:cs typeface="Calibri"/>
              </a:rPr>
              <a:t>You!</a:t>
            </a:r>
            <a:endParaRPr sz="8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084" y="848741"/>
            <a:ext cx="11415395" cy="4732020"/>
            <a:chOff x="553084" y="848741"/>
            <a:chExt cx="11415395" cy="4732020"/>
          </a:xfrm>
        </p:grpSpPr>
        <p:sp>
          <p:nvSpPr>
            <p:cNvPr id="3" name="object 3"/>
            <p:cNvSpPr/>
            <p:nvPr/>
          </p:nvSpPr>
          <p:spPr>
            <a:xfrm>
              <a:off x="4363212" y="1258824"/>
              <a:ext cx="7604759" cy="39959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85353" y="2138933"/>
              <a:ext cx="1960245" cy="870585"/>
            </a:xfrm>
            <a:custGeom>
              <a:avLst/>
              <a:gdLst/>
              <a:ahLst/>
              <a:cxnLst/>
              <a:rect l="l" t="t" r="r" b="b"/>
              <a:pathLst>
                <a:path w="1960245" h="870585">
                  <a:moveTo>
                    <a:pt x="1959864" y="0"/>
                  </a:moveTo>
                  <a:lnTo>
                    <a:pt x="1959864" y="870330"/>
                  </a:lnTo>
                </a:path>
                <a:path w="1960245" h="870585">
                  <a:moveTo>
                    <a:pt x="1960245" y="836676"/>
                  </a:moveTo>
                  <a:lnTo>
                    <a:pt x="0" y="836676"/>
                  </a:lnTo>
                </a:path>
              </a:pathLst>
            </a:custGeom>
            <a:ln w="38100">
              <a:solidFill>
                <a:srgbClr val="5B9BD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07345" y="2187702"/>
              <a:ext cx="288290" cy="368935"/>
            </a:xfrm>
            <a:custGeom>
              <a:avLst/>
              <a:gdLst/>
              <a:ahLst/>
              <a:cxnLst/>
              <a:rect l="l" t="t" r="r" b="b"/>
              <a:pathLst>
                <a:path w="288290" h="368935">
                  <a:moveTo>
                    <a:pt x="144018" y="0"/>
                  </a:moveTo>
                  <a:lnTo>
                    <a:pt x="0" y="368808"/>
                  </a:lnTo>
                  <a:lnTo>
                    <a:pt x="288035" y="368808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07345" y="2187702"/>
              <a:ext cx="288290" cy="368935"/>
            </a:xfrm>
            <a:custGeom>
              <a:avLst/>
              <a:gdLst/>
              <a:ahLst/>
              <a:cxnLst/>
              <a:rect l="l" t="t" r="r" b="b"/>
              <a:pathLst>
                <a:path w="288290" h="368935">
                  <a:moveTo>
                    <a:pt x="0" y="368808"/>
                  </a:moveTo>
                  <a:lnTo>
                    <a:pt x="144018" y="0"/>
                  </a:lnTo>
                  <a:lnTo>
                    <a:pt x="288035" y="368808"/>
                  </a:lnTo>
                  <a:lnTo>
                    <a:pt x="0" y="36880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25019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95" dirty="0">
                <a:latin typeface="Trebuchet MS"/>
                <a:cs typeface="Trebuchet MS"/>
              </a:rPr>
              <a:t>Rate </a:t>
            </a:r>
            <a:r>
              <a:rPr sz="3200" spc="-140" dirty="0">
                <a:latin typeface="Trebuchet MS"/>
                <a:cs typeface="Trebuchet MS"/>
              </a:rPr>
              <a:t>of</a:t>
            </a:r>
            <a:r>
              <a:rPr sz="3200" spc="-36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Change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36148" y="2134057"/>
            <a:ext cx="2844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mic Sans MS"/>
                <a:cs typeface="Comic Sans MS"/>
              </a:rPr>
              <a:t>Y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41993" y="2973451"/>
            <a:ext cx="2660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mic Sans MS"/>
                <a:cs typeface="Comic Sans MS"/>
              </a:rPr>
              <a:t>x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0183" y="1943100"/>
            <a:ext cx="8070215" cy="2943225"/>
            <a:chOff x="710183" y="1943100"/>
            <a:chExt cx="8070215" cy="2943225"/>
          </a:xfrm>
        </p:grpSpPr>
        <p:sp>
          <p:nvSpPr>
            <p:cNvPr id="11" name="object 11"/>
            <p:cNvSpPr/>
            <p:nvPr/>
          </p:nvSpPr>
          <p:spPr>
            <a:xfrm>
              <a:off x="8477250" y="3073146"/>
              <a:ext cx="288290" cy="368935"/>
            </a:xfrm>
            <a:custGeom>
              <a:avLst/>
              <a:gdLst/>
              <a:ahLst/>
              <a:cxnLst/>
              <a:rect l="l" t="t" r="r" b="b"/>
              <a:pathLst>
                <a:path w="288290" h="368935">
                  <a:moveTo>
                    <a:pt x="144018" y="0"/>
                  </a:moveTo>
                  <a:lnTo>
                    <a:pt x="0" y="368807"/>
                  </a:lnTo>
                  <a:lnTo>
                    <a:pt x="288035" y="368807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7250" y="3073146"/>
              <a:ext cx="288290" cy="368935"/>
            </a:xfrm>
            <a:custGeom>
              <a:avLst/>
              <a:gdLst/>
              <a:ahLst/>
              <a:cxnLst/>
              <a:rect l="l" t="t" r="r" b="b"/>
              <a:pathLst>
                <a:path w="288290" h="368935">
                  <a:moveTo>
                    <a:pt x="0" y="368807"/>
                  </a:moveTo>
                  <a:lnTo>
                    <a:pt x="144018" y="0"/>
                  </a:lnTo>
                  <a:lnTo>
                    <a:pt x="288035" y="368807"/>
                  </a:lnTo>
                  <a:lnTo>
                    <a:pt x="0" y="368807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10683" y="4354067"/>
              <a:ext cx="1065276" cy="5318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0183" y="1943100"/>
              <a:ext cx="2194560" cy="539750"/>
            </a:xfrm>
            <a:custGeom>
              <a:avLst/>
              <a:gdLst/>
              <a:ahLst/>
              <a:cxnLst/>
              <a:rect l="l" t="t" r="r" b="b"/>
              <a:pathLst>
                <a:path w="2194560" h="539750">
                  <a:moveTo>
                    <a:pt x="2194560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2194560" y="539496"/>
                  </a:lnTo>
                  <a:lnTo>
                    <a:pt x="21945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749285" y="5291454"/>
            <a:ext cx="1068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Minutes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27415" y="2452359"/>
            <a:ext cx="288290" cy="16033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z="1800" spc="-10" dirty="0">
                <a:latin typeface="Carlito"/>
                <a:cs typeface="Carlito"/>
              </a:rPr>
              <a:t>Distance </a:t>
            </a:r>
            <a:r>
              <a:rPr sz="1800" spc="-5" dirty="0">
                <a:latin typeface="Carlito"/>
                <a:cs typeface="Carlito"/>
              </a:rPr>
              <a:t>(KM)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7548" y="1188465"/>
            <a:ext cx="29089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mic Sans MS"/>
                <a:cs typeface="Comic Sans MS"/>
              </a:rPr>
              <a:t>Rate of</a:t>
            </a:r>
            <a:r>
              <a:rPr sz="3200" spc="-9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Change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67713" y="2002028"/>
            <a:ext cx="1260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Di</a:t>
            </a:r>
            <a:r>
              <a:rPr sz="2400" spc="-10" dirty="0">
                <a:latin typeface="Comic Sans MS"/>
                <a:cs typeface="Comic Sans MS"/>
              </a:rPr>
              <a:t>s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ce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7981" y="2477261"/>
            <a:ext cx="2071370" cy="0"/>
          </a:xfrm>
          <a:custGeom>
            <a:avLst/>
            <a:gdLst/>
            <a:ahLst/>
            <a:cxnLst/>
            <a:rect l="l" t="t" r="r" b="b"/>
            <a:pathLst>
              <a:path w="2071370">
                <a:moveTo>
                  <a:pt x="0" y="0"/>
                </a:moveTo>
                <a:lnTo>
                  <a:pt x="207137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98828" y="2531821"/>
            <a:ext cx="7219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Ti</a:t>
            </a:r>
            <a:r>
              <a:rPr sz="2400" spc="-10" dirty="0">
                <a:latin typeface="Comic Sans MS"/>
                <a:cs typeface="Comic Sans MS"/>
              </a:rPr>
              <a:t>m</a:t>
            </a:r>
            <a:r>
              <a:rPr sz="2400" dirty="0"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32103" y="1496567"/>
            <a:ext cx="7001509" cy="1447800"/>
            <a:chOff x="832103" y="1496567"/>
            <a:chExt cx="7001509" cy="1447800"/>
          </a:xfrm>
        </p:grpSpPr>
        <p:sp>
          <p:nvSpPr>
            <p:cNvPr id="22" name="object 22"/>
            <p:cNvSpPr/>
            <p:nvPr/>
          </p:nvSpPr>
          <p:spPr>
            <a:xfrm>
              <a:off x="846581" y="2001773"/>
              <a:ext cx="288290" cy="370840"/>
            </a:xfrm>
            <a:custGeom>
              <a:avLst/>
              <a:gdLst/>
              <a:ahLst/>
              <a:cxnLst/>
              <a:rect l="l" t="t" r="r" b="b"/>
              <a:pathLst>
                <a:path w="288290" h="370839">
                  <a:moveTo>
                    <a:pt x="144018" y="0"/>
                  </a:moveTo>
                  <a:lnTo>
                    <a:pt x="0" y="370331"/>
                  </a:lnTo>
                  <a:lnTo>
                    <a:pt x="288036" y="370331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6581" y="2001773"/>
              <a:ext cx="294640" cy="928369"/>
            </a:xfrm>
            <a:custGeom>
              <a:avLst/>
              <a:gdLst/>
              <a:ahLst/>
              <a:cxnLst/>
              <a:rect l="l" t="t" r="r" b="b"/>
              <a:pathLst>
                <a:path w="294640" h="928369">
                  <a:moveTo>
                    <a:pt x="0" y="370331"/>
                  </a:moveTo>
                  <a:lnTo>
                    <a:pt x="144018" y="0"/>
                  </a:lnTo>
                  <a:lnTo>
                    <a:pt x="288036" y="370331"/>
                  </a:lnTo>
                  <a:lnTo>
                    <a:pt x="0" y="370331"/>
                  </a:lnTo>
                  <a:close/>
                </a:path>
                <a:path w="294640" h="928369">
                  <a:moveTo>
                    <a:pt x="6096" y="928115"/>
                  </a:moveTo>
                  <a:lnTo>
                    <a:pt x="150114" y="559308"/>
                  </a:lnTo>
                  <a:lnTo>
                    <a:pt x="294131" y="928115"/>
                  </a:lnTo>
                  <a:lnTo>
                    <a:pt x="6096" y="928115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49824" y="1496567"/>
              <a:ext cx="2383535" cy="8595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80796" y="3512946"/>
            <a:ext cx="2330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mic Sans MS"/>
                <a:cs typeface="Comic Sans MS"/>
              </a:rPr>
              <a:t>=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32738" y="3558285"/>
            <a:ext cx="23590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omic Sans MS"/>
                <a:cs typeface="Comic Sans MS"/>
              </a:rPr>
              <a:t>2KM/minute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923" y="527304"/>
            <a:ext cx="11913235" cy="5053330"/>
            <a:chOff x="153923" y="527304"/>
            <a:chExt cx="11913235" cy="505333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1491996" y="2016251"/>
              <a:ext cx="9530334" cy="266014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10128" y="2439924"/>
              <a:ext cx="5613654" cy="166801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89680" y="2804033"/>
            <a:ext cx="46545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75" dirty="0">
                <a:solidFill>
                  <a:srgbClr val="FFFFFF"/>
                </a:solidFill>
                <a:latin typeface="Trebuchet MS"/>
                <a:cs typeface="Trebuchet MS"/>
              </a:rPr>
              <a:t>Limits</a:t>
            </a:r>
            <a:endParaRPr spc="-27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8879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46431"/>
            <a:ext cx="98869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5" dirty="0">
                <a:latin typeface="Trebuchet MS"/>
                <a:cs typeface="Trebuchet MS"/>
              </a:rPr>
              <a:t>Limits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2155063"/>
            <a:ext cx="2284730" cy="221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Comic Sans MS"/>
                <a:cs typeface="Comic Sans MS"/>
              </a:rPr>
              <a:t>Y =</a:t>
            </a:r>
            <a:r>
              <a:rPr sz="5400" spc="-110" dirty="0">
                <a:latin typeface="Comic Sans MS"/>
                <a:cs typeface="Comic Sans MS"/>
              </a:rPr>
              <a:t> </a:t>
            </a:r>
            <a:r>
              <a:rPr sz="5400" spc="-5" dirty="0">
                <a:latin typeface="Comic Sans MS"/>
                <a:cs typeface="Comic Sans MS"/>
              </a:rPr>
              <a:t>1/x</a:t>
            </a:r>
            <a:endParaRPr sz="5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259"/>
              </a:spcBef>
            </a:pPr>
            <a:r>
              <a:rPr sz="5400" dirty="0">
                <a:latin typeface="Comic Sans MS"/>
                <a:cs typeface="Comic Sans MS"/>
              </a:rPr>
              <a:t>X =</a:t>
            </a:r>
            <a:r>
              <a:rPr sz="5400" spc="-50" dirty="0">
                <a:latin typeface="Comic Sans MS"/>
                <a:cs typeface="Comic Sans MS"/>
              </a:rPr>
              <a:t> </a:t>
            </a:r>
            <a:r>
              <a:rPr sz="5400" dirty="0">
                <a:latin typeface="Comic Sans MS"/>
                <a:cs typeface="Comic Sans MS"/>
              </a:rPr>
              <a:t>0</a:t>
            </a:r>
            <a:endParaRPr sz="5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65732" y="3739896"/>
            <a:ext cx="287020" cy="491490"/>
          </a:xfrm>
          <a:custGeom>
            <a:avLst/>
            <a:gdLst/>
            <a:ahLst/>
            <a:cxnLst/>
            <a:rect l="l" t="t" r="r" b="b"/>
            <a:pathLst>
              <a:path w="287019" h="491489">
                <a:moveTo>
                  <a:pt x="0" y="0"/>
                </a:moveTo>
                <a:lnTo>
                  <a:pt x="286638" y="491362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9936" y="848741"/>
            <a:ext cx="11588750" cy="4732020"/>
            <a:chOff x="249936" y="848741"/>
            <a:chExt cx="11588750" cy="4732020"/>
          </a:xfrm>
        </p:grpSpPr>
        <p:sp>
          <p:nvSpPr>
            <p:cNvPr id="3" name="object 3"/>
            <p:cNvSpPr/>
            <p:nvPr/>
          </p:nvSpPr>
          <p:spPr>
            <a:xfrm>
              <a:off x="249936" y="1202436"/>
              <a:ext cx="5181600" cy="39212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27731" y="2645664"/>
              <a:ext cx="0" cy="1840864"/>
            </a:xfrm>
            <a:custGeom>
              <a:avLst/>
              <a:gdLst/>
              <a:ahLst/>
              <a:cxnLst/>
              <a:rect l="l" t="t" r="r" b="b"/>
              <a:pathLst>
                <a:path h="1840864">
                  <a:moveTo>
                    <a:pt x="0" y="0"/>
                  </a:moveTo>
                  <a:lnTo>
                    <a:pt x="0" y="1840611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14471" y="3406139"/>
              <a:ext cx="748665" cy="1073150"/>
            </a:xfrm>
            <a:custGeom>
              <a:avLst/>
              <a:gdLst/>
              <a:ahLst/>
              <a:cxnLst/>
              <a:rect l="l" t="t" r="r" b="b"/>
              <a:pathLst>
                <a:path w="748664" h="1073150">
                  <a:moveTo>
                    <a:pt x="748283" y="1025652"/>
                  </a:moveTo>
                  <a:lnTo>
                    <a:pt x="748283" y="1073150"/>
                  </a:lnTo>
                </a:path>
                <a:path w="748664" h="1073150">
                  <a:moveTo>
                    <a:pt x="748283" y="292608"/>
                  </a:moveTo>
                  <a:lnTo>
                    <a:pt x="748283" y="563880"/>
                  </a:lnTo>
                </a:path>
                <a:path w="748664" h="1073150">
                  <a:moveTo>
                    <a:pt x="0" y="1025652"/>
                  </a:moveTo>
                  <a:lnTo>
                    <a:pt x="0" y="1038987"/>
                  </a:lnTo>
                </a:path>
                <a:path w="748664" h="1073150">
                  <a:moveTo>
                    <a:pt x="0" y="0"/>
                  </a:moveTo>
                  <a:lnTo>
                    <a:pt x="0" y="56388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98869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5" dirty="0">
                <a:latin typeface="Trebuchet MS"/>
                <a:cs typeface="Trebuchet MS"/>
              </a:rPr>
              <a:t>Limits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56585" y="1477136"/>
            <a:ext cx="1195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mic Sans MS"/>
                <a:cs typeface="Comic Sans MS"/>
              </a:rPr>
              <a:t>Y =</a:t>
            </a:r>
            <a:r>
              <a:rPr sz="2800" spc="-8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1/x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2611" y="4728717"/>
            <a:ext cx="434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0.33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72636" y="4744339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0.6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014079" y="1153286"/>
          <a:ext cx="2825114" cy="3291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X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2730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Y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1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33019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1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0.5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2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0</a:t>
                      </a:r>
                      <a:r>
                        <a:rPr sz="2000" dirty="0">
                          <a:latin typeface="Comic Sans MS"/>
                          <a:cs typeface="Comic Sans MS"/>
                        </a:rPr>
                        <a:t>.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01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100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0</a:t>
                      </a:r>
                      <a:r>
                        <a:rPr sz="2000" dirty="0">
                          <a:latin typeface="Comic Sans MS"/>
                          <a:cs typeface="Comic Sans MS"/>
                        </a:rPr>
                        <a:t>.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001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1000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0.0001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10</a:t>
                      </a:r>
                      <a:r>
                        <a:rPr sz="2000" spc="-10" dirty="0">
                          <a:latin typeface="Comic Sans MS"/>
                          <a:cs typeface="Comic Sans MS"/>
                        </a:rPr>
                        <a:t>,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000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0</a:t>
                      </a:r>
                      <a:r>
                        <a:rPr sz="2000" dirty="0">
                          <a:latin typeface="Comic Sans MS"/>
                          <a:cs typeface="Comic Sans MS"/>
                        </a:rPr>
                        <a:t>.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000</a:t>
                      </a:r>
                      <a:r>
                        <a:rPr sz="2000" dirty="0">
                          <a:latin typeface="Comic Sans MS"/>
                          <a:cs typeface="Comic Sans MS"/>
                        </a:rPr>
                        <a:t>0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01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1,000,000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31063" y="1109472"/>
            <a:ext cx="2946400" cy="462280"/>
          </a:xfrm>
          <a:custGeom>
            <a:avLst/>
            <a:gdLst/>
            <a:ahLst/>
            <a:cxnLst/>
            <a:rect l="l" t="t" r="r" b="b"/>
            <a:pathLst>
              <a:path w="2946400" h="462280">
                <a:moveTo>
                  <a:pt x="2945892" y="0"/>
                </a:moveTo>
                <a:lnTo>
                  <a:pt x="0" y="0"/>
                </a:lnTo>
                <a:lnTo>
                  <a:pt x="0" y="461772"/>
                </a:lnTo>
                <a:lnTo>
                  <a:pt x="2945892" y="461772"/>
                </a:lnTo>
                <a:lnTo>
                  <a:pt x="29458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1063" y="1109472"/>
            <a:ext cx="2946400" cy="462280"/>
          </a:xfrm>
          <a:prstGeom prst="rect">
            <a:avLst/>
          </a:prstGeom>
          <a:ln w="12191">
            <a:solidFill>
              <a:srgbClr val="5B9BD4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latin typeface="Carlito"/>
                <a:cs typeface="Carlito"/>
              </a:rPr>
              <a:t>As X </a:t>
            </a:r>
            <a:r>
              <a:rPr sz="2400" spc="-5" dirty="0">
                <a:latin typeface="Carlito"/>
                <a:cs typeface="Carlito"/>
              </a:rPr>
              <a:t>decreases Y</a:t>
            </a: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eeSerif"/>
                <a:cs typeface="FreeSerif"/>
              </a:rPr>
              <a:t>∞</a:t>
            </a:r>
            <a:endParaRPr sz="2400">
              <a:latin typeface="FreeSerif"/>
              <a:cs typeface="FreeSerif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859145" y="1153286"/>
          <a:ext cx="2826385" cy="3291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5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X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2730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dirty="0">
                          <a:latin typeface="Comic Sans MS"/>
                          <a:cs typeface="Comic Sans MS"/>
                        </a:rPr>
                        <a:t>Y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1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33019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1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10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0.1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100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0</a:t>
                      </a:r>
                      <a:r>
                        <a:rPr sz="2000" dirty="0">
                          <a:latin typeface="Comic Sans MS"/>
                          <a:cs typeface="Comic Sans MS"/>
                        </a:rPr>
                        <a:t>.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01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1000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0</a:t>
                      </a:r>
                      <a:r>
                        <a:rPr sz="2000" dirty="0">
                          <a:latin typeface="Comic Sans MS"/>
                          <a:cs typeface="Comic Sans MS"/>
                        </a:rPr>
                        <a:t>.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001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10</a:t>
                      </a:r>
                      <a:r>
                        <a:rPr sz="2000" spc="-10" dirty="0">
                          <a:latin typeface="Comic Sans MS"/>
                          <a:cs typeface="Comic Sans MS"/>
                        </a:rPr>
                        <a:t>,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000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0.0001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1,000,000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Comic Sans MS"/>
                          <a:cs typeface="Comic Sans MS"/>
                        </a:rPr>
                        <a:t>0</a:t>
                      </a:r>
                      <a:r>
                        <a:rPr sz="2000" dirty="0">
                          <a:latin typeface="Comic Sans MS"/>
                          <a:cs typeface="Comic Sans MS"/>
                        </a:rPr>
                        <a:t>.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000</a:t>
                      </a:r>
                      <a:r>
                        <a:rPr sz="2000" dirty="0">
                          <a:latin typeface="Comic Sans MS"/>
                          <a:cs typeface="Comic Sans MS"/>
                        </a:rPr>
                        <a:t>0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01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667000" y="3970020"/>
            <a:ext cx="2764790" cy="462280"/>
          </a:xfrm>
          <a:prstGeom prst="rect">
            <a:avLst/>
          </a:prstGeom>
          <a:solidFill>
            <a:srgbClr val="FFFFFF"/>
          </a:solidFill>
          <a:ln w="12192">
            <a:solidFill>
              <a:srgbClr val="5B9BD4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2400" dirty="0">
                <a:latin typeface="Carlito"/>
                <a:cs typeface="Carlito"/>
              </a:rPr>
              <a:t>As X </a:t>
            </a:r>
            <a:r>
              <a:rPr sz="2400" spc="-5" dirty="0">
                <a:latin typeface="Carlito"/>
                <a:cs typeface="Carlito"/>
              </a:rPr>
              <a:t>increases, Y</a:t>
            </a: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rlito"/>
                <a:cs typeface="Carlito"/>
              </a:rPr>
              <a:t>0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9936" y="848741"/>
            <a:ext cx="11588750" cy="4732020"/>
            <a:chOff x="249936" y="848741"/>
            <a:chExt cx="11588750" cy="4732020"/>
          </a:xfrm>
        </p:grpSpPr>
        <p:sp>
          <p:nvSpPr>
            <p:cNvPr id="3" name="object 3"/>
            <p:cNvSpPr/>
            <p:nvPr/>
          </p:nvSpPr>
          <p:spPr>
            <a:xfrm>
              <a:off x="249936" y="1202436"/>
              <a:ext cx="5181600" cy="39212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49880" y="3095180"/>
              <a:ext cx="330746" cy="3292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09315" y="3134867"/>
              <a:ext cx="216407" cy="2164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6639" y="3467138"/>
              <a:ext cx="329247" cy="3276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56076" y="3506723"/>
              <a:ext cx="214884" cy="2148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27731" y="2645664"/>
              <a:ext cx="0" cy="1840864"/>
            </a:xfrm>
            <a:custGeom>
              <a:avLst/>
              <a:gdLst/>
              <a:ahLst/>
              <a:cxnLst/>
              <a:rect l="l" t="t" r="r" b="b"/>
              <a:pathLst>
                <a:path h="1840864">
                  <a:moveTo>
                    <a:pt x="0" y="0"/>
                  </a:moveTo>
                  <a:lnTo>
                    <a:pt x="0" y="1840611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60091" y="2485580"/>
              <a:ext cx="330746" cy="3292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19528" y="2525267"/>
              <a:ext cx="216408" cy="2164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14471" y="3406139"/>
              <a:ext cx="748665" cy="1073150"/>
            </a:xfrm>
            <a:custGeom>
              <a:avLst/>
              <a:gdLst/>
              <a:ahLst/>
              <a:cxnLst/>
              <a:rect l="l" t="t" r="r" b="b"/>
              <a:pathLst>
                <a:path w="748664" h="1073150">
                  <a:moveTo>
                    <a:pt x="748283" y="1025652"/>
                  </a:moveTo>
                  <a:lnTo>
                    <a:pt x="748283" y="1073150"/>
                  </a:lnTo>
                </a:path>
                <a:path w="748664" h="1073150">
                  <a:moveTo>
                    <a:pt x="748283" y="292608"/>
                  </a:moveTo>
                  <a:lnTo>
                    <a:pt x="748283" y="563880"/>
                  </a:lnTo>
                </a:path>
                <a:path w="748664" h="1073150">
                  <a:moveTo>
                    <a:pt x="0" y="1025652"/>
                  </a:moveTo>
                  <a:lnTo>
                    <a:pt x="0" y="1038987"/>
                  </a:lnTo>
                </a:path>
                <a:path w="748664" h="1073150">
                  <a:moveTo>
                    <a:pt x="0" y="0"/>
                  </a:moveTo>
                  <a:lnTo>
                    <a:pt x="0" y="56388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67280" y="2762884"/>
              <a:ext cx="1238885" cy="955675"/>
            </a:xfrm>
            <a:custGeom>
              <a:avLst/>
              <a:gdLst/>
              <a:ahLst/>
              <a:cxnLst/>
              <a:rect l="l" t="t" r="r" b="b"/>
              <a:pathLst>
                <a:path w="1238885" h="955675">
                  <a:moveTo>
                    <a:pt x="426212" y="431927"/>
                  </a:moveTo>
                  <a:lnTo>
                    <a:pt x="412280" y="417195"/>
                  </a:lnTo>
                  <a:lnTo>
                    <a:pt x="338455" y="339090"/>
                  </a:lnTo>
                  <a:lnTo>
                    <a:pt x="325450" y="374688"/>
                  </a:lnTo>
                  <a:lnTo>
                    <a:pt x="288544" y="356362"/>
                  </a:lnTo>
                  <a:lnTo>
                    <a:pt x="224282" y="316865"/>
                  </a:lnTo>
                  <a:lnTo>
                    <a:pt x="167005" y="271907"/>
                  </a:lnTo>
                  <a:lnTo>
                    <a:pt x="129794" y="235839"/>
                  </a:lnTo>
                  <a:lnTo>
                    <a:pt x="97790" y="198120"/>
                  </a:lnTo>
                  <a:lnTo>
                    <a:pt x="72009" y="159639"/>
                  </a:lnTo>
                  <a:lnTo>
                    <a:pt x="53086" y="121031"/>
                  </a:lnTo>
                  <a:lnTo>
                    <a:pt x="41529" y="83312"/>
                  </a:lnTo>
                  <a:lnTo>
                    <a:pt x="37846" y="54229"/>
                  </a:lnTo>
                  <a:lnTo>
                    <a:pt x="38100" y="38354"/>
                  </a:lnTo>
                  <a:lnTo>
                    <a:pt x="40132" y="23241"/>
                  </a:lnTo>
                  <a:lnTo>
                    <a:pt x="43815" y="9271"/>
                  </a:lnTo>
                  <a:lnTo>
                    <a:pt x="6858" y="0"/>
                  </a:lnTo>
                  <a:lnTo>
                    <a:pt x="2286" y="18669"/>
                  </a:lnTo>
                  <a:lnTo>
                    <a:pt x="127" y="37973"/>
                  </a:lnTo>
                  <a:lnTo>
                    <a:pt x="0" y="57658"/>
                  </a:lnTo>
                  <a:lnTo>
                    <a:pt x="1905" y="77597"/>
                  </a:lnTo>
                  <a:lnTo>
                    <a:pt x="12700" y="121666"/>
                  </a:lnTo>
                  <a:lnTo>
                    <a:pt x="31623" y="165227"/>
                  </a:lnTo>
                  <a:lnTo>
                    <a:pt x="57658" y="207772"/>
                  </a:lnTo>
                  <a:lnTo>
                    <a:pt x="90170" y="249047"/>
                  </a:lnTo>
                  <a:lnTo>
                    <a:pt x="128524" y="288544"/>
                  </a:lnTo>
                  <a:lnTo>
                    <a:pt x="172085" y="325755"/>
                  </a:lnTo>
                  <a:lnTo>
                    <a:pt x="203454" y="348742"/>
                  </a:lnTo>
                  <a:lnTo>
                    <a:pt x="236601" y="370332"/>
                  </a:lnTo>
                  <a:lnTo>
                    <a:pt x="271272" y="390398"/>
                  </a:lnTo>
                  <a:lnTo>
                    <a:pt x="308229" y="408940"/>
                  </a:lnTo>
                  <a:lnTo>
                    <a:pt x="312356" y="410514"/>
                  </a:lnTo>
                  <a:lnTo>
                    <a:pt x="299212" y="446532"/>
                  </a:lnTo>
                  <a:lnTo>
                    <a:pt x="426212" y="431927"/>
                  </a:lnTo>
                  <a:close/>
                </a:path>
                <a:path w="1238885" h="955675">
                  <a:moveTo>
                    <a:pt x="1238758" y="953770"/>
                  </a:moveTo>
                  <a:lnTo>
                    <a:pt x="1236459" y="917575"/>
                  </a:lnTo>
                  <a:lnTo>
                    <a:pt x="1236345" y="915670"/>
                  </a:lnTo>
                  <a:lnTo>
                    <a:pt x="1216660" y="916940"/>
                  </a:lnTo>
                  <a:lnTo>
                    <a:pt x="1197356" y="917575"/>
                  </a:lnTo>
                  <a:lnTo>
                    <a:pt x="1178306" y="917575"/>
                  </a:lnTo>
                  <a:lnTo>
                    <a:pt x="1139825" y="915924"/>
                  </a:lnTo>
                  <a:lnTo>
                    <a:pt x="1082421" y="909320"/>
                  </a:lnTo>
                  <a:lnTo>
                    <a:pt x="1008761" y="893572"/>
                  </a:lnTo>
                  <a:lnTo>
                    <a:pt x="939673" y="870331"/>
                  </a:lnTo>
                  <a:lnTo>
                    <a:pt x="877443" y="840498"/>
                  </a:lnTo>
                  <a:lnTo>
                    <a:pt x="836803" y="814832"/>
                  </a:lnTo>
                  <a:lnTo>
                    <a:pt x="801878" y="786257"/>
                  </a:lnTo>
                  <a:lnTo>
                    <a:pt x="780897" y="762622"/>
                  </a:lnTo>
                  <a:lnTo>
                    <a:pt x="814070" y="748665"/>
                  </a:lnTo>
                  <a:lnTo>
                    <a:pt x="808736" y="744093"/>
                  </a:lnTo>
                  <a:lnTo>
                    <a:pt x="717169" y="665480"/>
                  </a:lnTo>
                  <a:lnTo>
                    <a:pt x="708660" y="792988"/>
                  </a:lnTo>
                  <a:lnTo>
                    <a:pt x="745604" y="777455"/>
                  </a:lnTo>
                  <a:lnTo>
                    <a:pt x="752221" y="789432"/>
                  </a:lnTo>
                  <a:lnTo>
                    <a:pt x="788797" y="825627"/>
                  </a:lnTo>
                  <a:lnTo>
                    <a:pt x="829564" y="855980"/>
                  </a:lnTo>
                  <a:lnTo>
                    <a:pt x="892302" y="891032"/>
                  </a:lnTo>
                  <a:lnTo>
                    <a:pt x="962406" y="919226"/>
                  </a:lnTo>
                  <a:lnTo>
                    <a:pt x="999744" y="930529"/>
                  </a:lnTo>
                  <a:lnTo>
                    <a:pt x="1038225" y="939927"/>
                  </a:lnTo>
                  <a:lnTo>
                    <a:pt x="1077595" y="947166"/>
                  </a:lnTo>
                  <a:lnTo>
                    <a:pt x="1117346" y="952246"/>
                  </a:lnTo>
                  <a:lnTo>
                    <a:pt x="1157986" y="955167"/>
                  </a:lnTo>
                  <a:lnTo>
                    <a:pt x="1178306" y="955675"/>
                  </a:lnTo>
                  <a:lnTo>
                    <a:pt x="1198626" y="955675"/>
                  </a:lnTo>
                  <a:lnTo>
                    <a:pt x="1219073" y="954913"/>
                  </a:lnTo>
                  <a:lnTo>
                    <a:pt x="1238758" y="953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16939" y="146431"/>
            <a:ext cx="98869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5" dirty="0">
                <a:latin typeface="Trebuchet MS"/>
                <a:cs typeface="Trebuchet MS"/>
              </a:rPr>
              <a:t>Limits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56585" y="1477136"/>
            <a:ext cx="1195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mic Sans MS"/>
                <a:cs typeface="Comic Sans MS"/>
              </a:rPr>
              <a:t>Y =</a:t>
            </a:r>
            <a:r>
              <a:rPr sz="2800" spc="-8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1/x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02611" y="4728717"/>
            <a:ext cx="434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0.33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72636" y="4744339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0.6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69151" y="1776476"/>
            <a:ext cx="763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X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rlito"/>
                <a:cs typeface="Carlito"/>
              </a:rPr>
              <a:t>0.5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43751" y="1147953"/>
            <a:ext cx="1353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000" spc="80" dirty="0">
                <a:latin typeface="FreeSerif"/>
                <a:cs typeface="FreeSerif"/>
              </a:rPr>
              <a:t>lim</a:t>
            </a:r>
            <a:r>
              <a:rPr sz="6000" u="heavy" spc="1102" baseline="18055" dirty="0">
                <a:uFill>
                  <a:solidFill>
                    <a:srgbClr val="000000"/>
                  </a:solidFill>
                </a:uFill>
                <a:latin typeface="FreeSerif"/>
                <a:cs typeface="FreeSerif"/>
              </a:rPr>
              <a:t> </a:t>
            </a:r>
            <a:r>
              <a:rPr sz="4800" u="heavy" spc="262" baseline="22569" dirty="0">
                <a:uFill>
                  <a:solidFill>
                    <a:srgbClr val="000000"/>
                  </a:solidFill>
                </a:uFill>
                <a:latin typeface="FreeSerif"/>
                <a:cs typeface="FreeSerif"/>
              </a:rPr>
              <a:t>1</a:t>
            </a:r>
            <a:r>
              <a:rPr sz="4800" u="heavy" spc="247" baseline="22569" dirty="0">
                <a:uFill>
                  <a:solidFill>
                    <a:srgbClr val="000000"/>
                  </a:solidFill>
                </a:uFill>
                <a:latin typeface="FreeSerif"/>
                <a:cs typeface="FreeSerif"/>
              </a:rPr>
              <a:t> </a:t>
            </a:r>
            <a:endParaRPr sz="4800" baseline="22569" dirty="0">
              <a:latin typeface="FreeSerif"/>
              <a:cs typeface="Free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02728" y="1511934"/>
            <a:ext cx="2222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FreeSerif"/>
                <a:cs typeface="FreeSerif"/>
              </a:rPr>
              <a:t>x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10168" y="1221486"/>
            <a:ext cx="797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725" dirty="0">
                <a:latin typeface="FreeSerif"/>
                <a:cs typeface="FreeSerif"/>
              </a:rPr>
              <a:t>=</a:t>
            </a:r>
            <a:r>
              <a:rPr sz="4000" spc="-210" dirty="0">
                <a:latin typeface="FreeSerif"/>
                <a:cs typeface="FreeSerif"/>
              </a:rPr>
              <a:t> </a:t>
            </a:r>
            <a:r>
              <a:rPr sz="4000" spc="210" dirty="0">
                <a:latin typeface="FreeSerif"/>
                <a:cs typeface="FreeSerif"/>
              </a:rPr>
              <a:t>2</a:t>
            </a:r>
            <a:endParaRPr sz="4000">
              <a:latin typeface="FreeSerif"/>
              <a:cs typeface="Free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69151" y="3562934"/>
            <a:ext cx="6902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Carlito"/>
                <a:cs typeface="Carlito"/>
              </a:rPr>
              <a:t>X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FreeSerif"/>
                <a:cs typeface="FreeSerif"/>
              </a:rPr>
              <a:t>∞</a:t>
            </a:r>
            <a:endParaRPr sz="2000">
              <a:latin typeface="FreeSerif"/>
              <a:cs typeface="Free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43751" y="2937459"/>
            <a:ext cx="1353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000" spc="80" dirty="0">
                <a:latin typeface="FreeSerif"/>
                <a:cs typeface="FreeSerif"/>
              </a:rPr>
              <a:t>lim</a:t>
            </a:r>
            <a:r>
              <a:rPr sz="6000" u="heavy" spc="1110" baseline="18055" dirty="0">
                <a:uFill>
                  <a:solidFill>
                    <a:srgbClr val="000000"/>
                  </a:solidFill>
                </a:uFill>
                <a:latin typeface="FreeSerif"/>
                <a:cs typeface="FreeSerif"/>
              </a:rPr>
              <a:t> </a:t>
            </a:r>
            <a:r>
              <a:rPr sz="4800" u="heavy" spc="254" baseline="22569" dirty="0">
                <a:uFill>
                  <a:solidFill>
                    <a:srgbClr val="000000"/>
                  </a:solidFill>
                </a:uFill>
                <a:latin typeface="FreeSerif"/>
                <a:cs typeface="FreeSerif"/>
              </a:rPr>
              <a:t>1</a:t>
            </a:r>
            <a:r>
              <a:rPr sz="4800" u="heavy" spc="247" baseline="22569" dirty="0">
                <a:uFill>
                  <a:solidFill>
                    <a:srgbClr val="000000"/>
                  </a:solidFill>
                </a:uFill>
                <a:latin typeface="FreeSerif"/>
                <a:cs typeface="FreeSerif"/>
              </a:rPr>
              <a:t> </a:t>
            </a:r>
            <a:endParaRPr sz="4800" baseline="22569">
              <a:latin typeface="FreeSerif"/>
              <a:cs typeface="Free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02728" y="3301441"/>
            <a:ext cx="2222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FreeSerif"/>
                <a:cs typeface="FreeSerif"/>
              </a:rPr>
              <a:t>x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10168" y="3011550"/>
            <a:ext cx="797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725" dirty="0">
                <a:latin typeface="FreeSerif"/>
                <a:cs typeface="FreeSerif"/>
              </a:rPr>
              <a:t>=</a:t>
            </a:r>
            <a:r>
              <a:rPr sz="4000" spc="-210" dirty="0">
                <a:latin typeface="FreeSerif"/>
                <a:cs typeface="FreeSerif"/>
              </a:rPr>
              <a:t> </a:t>
            </a:r>
            <a:r>
              <a:rPr sz="4000" spc="210" dirty="0">
                <a:latin typeface="FreeSerif"/>
                <a:cs typeface="FreeSerif"/>
              </a:rPr>
              <a:t>0</a:t>
            </a:r>
            <a:endParaRPr sz="4000">
              <a:latin typeface="FreeSerif"/>
              <a:cs typeface="Free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69151" y="5092141"/>
            <a:ext cx="6146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Carlito"/>
                <a:cs typeface="Carlito"/>
              </a:rPr>
              <a:t>X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FreeSerif"/>
                <a:cs typeface="FreeSerif"/>
              </a:rPr>
              <a:t>0</a:t>
            </a:r>
            <a:endParaRPr sz="2000">
              <a:latin typeface="FreeSerif"/>
              <a:cs typeface="Free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95285" y="4404486"/>
            <a:ext cx="4762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heavy" spc="5" dirty="0">
                <a:uFill>
                  <a:solidFill>
                    <a:srgbClr val="000000"/>
                  </a:solidFill>
                </a:uFill>
                <a:latin typeface="FreeSerif"/>
                <a:cs typeface="FreeSerif"/>
              </a:rPr>
              <a:t> </a:t>
            </a:r>
            <a:r>
              <a:rPr sz="3200" u="heavy" spc="170" dirty="0">
                <a:uFill>
                  <a:solidFill>
                    <a:srgbClr val="000000"/>
                  </a:solidFill>
                </a:uFill>
                <a:latin typeface="FreeSerif"/>
                <a:cs typeface="FreeSerif"/>
              </a:rPr>
              <a:t>1</a:t>
            </a:r>
            <a:r>
              <a:rPr sz="3200" u="heavy" spc="165" dirty="0">
                <a:uFill>
                  <a:solidFill>
                    <a:srgbClr val="000000"/>
                  </a:solidFill>
                </a:uFill>
                <a:latin typeface="FreeSerif"/>
                <a:cs typeface="FreeSerif"/>
              </a:rPr>
              <a:t> 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69151" y="4466666"/>
            <a:ext cx="1156335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95"/>
              </a:spcBef>
            </a:pPr>
            <a:r>
              <a:rPr sz="4000" spc="80" dirty="0">
                <a:latin typeface="FreeSerif"/>
                <a:cs typeface="FreeSerif"/>
              </a:rPr>
              <a:t>lim</a:t>
            </a:r>
            <a:endParaRPr sz="4000">
              <a:latin typeface="FreeSerif"/>
              <a:cs typeface="FreeSerif"/>
            </a:endParaRPr>
          </a:p>
          <a:p>
            <a:pPr marR="5080" algn="r">
              <a:lnSpc>
                <a:spcPts val="2875"/>
              </a:lnSpc>
            </a:pPr>
            <a:r>
              <a:rPr sz="3200" spc="5" dirty="0">
                <a:latin typeface="FreeSerif"/>
                <a:cs typeface="FreeSerif"/>
              </a:rPr>
              <a:t>x</a:t>
            </a:r>
            <a:endParaRPr sz="3200">
              <a:latin typeface="FreeSerif"/>
              <a:cs typeface="Free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10168" y="4540758"/>
            <a:ext cx="9480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725" dirty="0">
                <a:latin typeface="FreeSerif"/>
                <a:cs typeface="FreeSerif"/>
              </a:rPr>
              <a:t>=</a:t>
            </a:r>
            <a:r>
              <a:rPr sz="4000" spc="-210" dirty="0">
                <a:latin typeface="FreeSerif"/>
                <a:cs typeface="FreeSerif"/>
              </a:rPr>
              <a:t> </a:t>
            </a:r>
            <a:r>
              <a:rPr sz="4000" spc="-15" dirty="0">
                <a:latin typeface="FreeSerif"/>
                <a:cs typeface="FreeSerif"/>
              </a:rPr>
              <a:t>∞</a:t>
            </a:r>
            <a:endParaRPr sz="4000">
              <a:latin typeface="FreeSerif"/>
              <a:cs typeface="FreeSerif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1063" y="1109472"/>
            <a:ext cx="2946400" cy="462280"/>
          </a:xfrm>
          <a:custGeom>
            <a:avLst/>
            <a:gdLst/>
            <a:ahLst/>
            <a:cxnLst/>
            <a:rect l="l" t="t" r="r" b="b"/>
            <a:pathLst>
              <a:path w="2946400" h="462280">
                <a:moveTo>
                  <a:pt x="2945892" y="0"/>
                </a:moveTo>
                <a:lnTo>
                  <a:pt x="0" y="0"/>
                </a:lnTo>
                <a:lnTo>
                  <a:pt x="0" y="461772"/>
                </a:lnTo>
                <a:lnTo>
                  <a:pt x="2945892" y="461772"/>
                </a:lnTo>
                <a:lnTo>
                  <a:pt x="29458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31063" y="1109472"/>
            <a:ext cx="2946400" cy="462280"/>
          </a:xfrm>
          <a:prstGeom prst="rect">
            <a:avLst/>
          </a:prstGeom>
          <a:ln w="12191">
            <a:solidFill>
              <a:srgbClr val="5B9BD4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latin typeface="Carlito"/>
                <a:cs typeface="Carlito"/>
              </a:rPr>
              <a:t>As X </a:t>
            </a:r>
            <a:r>
              <a:rPr sz="2400" spc="-5" dirty="0">
                <a:latin typeface="Carlito"/>
                <a:cs typeface="Carlito"/>
              </a:rPr>
              <a:t>decreases Y</a:t>
            </a: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FreeSerif"/>
                <a:cs typeface="FreeSerif"/>
              </a:rPr>
              <a:t>∞</a:t>
            </a:r>
            <a:endParaRPr sz="2400">
              <a:latin typeface="FreeSerif"/>
              <a:cs typeface="Free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67000" y="3970020"/>
            <a:ext cx="2764790" cy="462280"/>
          </a:xfrm>
          <a:prstGeom prst="rect">
            <a:avLst/>
          </a:prstGeom>
          <a:solidFill>
            <a:srgbClr val="FFFFFF"/>
          </a:solidFill>
          <a:ln w="12192">
            <a:solidFill>
              <a:srgbClr val="5B9BD4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2400" dirty="0">
                <a:latin typeface="Carlito"/>
                <a:cs typeface="Carlito"/>
              </a:rPr>
              <a:t>As X </a:t>
            </a:r>
            <a:r>
              <a:rPr sz="2400" spc="-5" dirty="0">
                <a:latin typeface="Carlito"/>
                <a:cs typeface="Carlito"/>
              </a:rPr>
              <a:t>increases, Y</a:t>
            </a: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rlito"/>
                <a:cs typeface="Carlito"/>
              </a:rPr>
              <a:t>0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1114</Words>
  <Application>Microsoft Office PowerPoint</Application>
  <PresentationFormat>Widescreen</PresentationFormat>
  <Paragraphs>390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Carlito</vt:lpstr>
      <vt:lpstr>Comic Sans MS</vt:lpstr>
      <vt:lpstr>FreeSerif</vt:lpstr>
      <vt:lpstr>Times New Roman</vt:lpstr>
      <vt:lpstr>Trebuchet MS</vt:lpstr>
      <vt:lpstr>Wingdings</vt:lpstr>
      <vt:lpstr>Office Theme</vt:lpstr>
      <vt:lpstr>PowerPoint Presentation</vt:lpstr>
      <vt:lpstr>What is Calculus?</vt:lpstr>
      <vt:lpstr>Rate of Change</vt:lpstr>
      <vt:lpstr>Rate of Change</vt:lpstr>
      <vt:lpstr>Rate of Change</vt:lpstr>
      <vt:lpstr>Limits</vt:lpstr>
      <vt:lpstr>PowerPoint Presentation</vt:lpstr>
      <vt:lpstr>Limits</vt:lpstr>
      <vt:lpstr>PowerPoint Presentation</vt:lpstr>
      <vt:lpstr>Differential Calculus</vt:lpstr>
      <vt:lpstr>Slope between two points</vt:lpstr>
      <vt:lpstr>PowerPoint Presentation</vt:lpstr>
      <vt:lpstr>Derivative</vt:lpstr>
      <vt:lpstr>Differentiability and Rules</vt:lpstr>
      <vt:lpstr>Derivative rules</vt:lpstr>
      <vt:lpstr>Derivative Rules</vt:lpstr>
      <vt:lpstr>Derivative Rules – Constant</vt:lpstr>
      <vt:lpstr>Differentiability</vt:lpstr>
      <vt:lpstr>Differentiability</vt:lpstr>
      <vt:lpstr>Differentiability</vt:lpstr>
      <vt:lpstr>Power Rule of Derivative</vt:lpstr>
      <vt:lpstr>Power Rule of Derivative</vt:lpstr>
      <vt:lpstr>Power Rule of Derivative</vt:lpstr>
      <vt:lpstr>Direction, Maxima and  Minima</vt:lpstr>
      <vt:lpstr>Derivative for directions</vt:lpstr>
      <vt:lpstr>PowerPoint Presentation</vt:lpstr>
      <vt:lpstr>Second Order Derivative</vt:lpstr>
      <vt:lpstr>Rules for Maxima and Minima</vt:lpstr>
      <vt:lpstr>Maxima or Minima?</vt:lpstr>
      <vt:lpstr>Derivative for Maxima and Minima</vt:lpstr>
      <vt:lpstr>Derivative for Maxima and Minima</vt:lpstr>
      <vt:lpstr>Partial Derivative</vt:lpstr>
      <vt:lpstr>PowerPoint Presentation</vt:lpstr>
      <vt:lpstr>PowerPoint Presentation</vt:lpstr>
      <vt:lpstr>Multiple variables in a function</vt:lpstr>
      <vt:lpstr>Integration</vt:lpstr>
      <vt:lpstr>Calculating the area of a circle</vt:lpstr>
      <vt:lpstr>PowerPoint Presentation</vt:lpstr>
      <vt:lpstr>Understanding the problem</vt:lpstr>
      <vt:lpstr>f(x)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Eslam Jekso</cp:lastModifiedBy>
  <cp:revision>11</cp:revision>
  <dcterms:created xsi:type="dcterms:W3CDTF">2020-06-08T00:40:55Z</dcterms:created>
  <dcterms:modified xsi:type="dcterms:W3CDTF">2020-06-08T01:21:10Z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2020-06-08T00:00:00Z</vt:filetime>
  </property>
</Properties>
</file>