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30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5" r:id="rId14"/>
    <p:sldId id="269" r:id="rId15"/>
    <p:sldId id="270" r:id="rId16"/>
    <p:sldId id="271" r:id="rId17"/>
    <p:sldId id="272" r:id="rId18"/>
    <p:sldId id="273" r:id="rId19"/>
    <p:sldId id="274" r:id="rId20"/>
    <p:sldId id="306" r:id="rId21"/>
    <p:sldId id="276" r:id="rId22"/>
    <p:sldId id="277" r:id="rId23"/>
    <p:sldId id="278" r:id="rId24"/>
    <p:sldId id="279" r:id="rId25"/>
    <p:sldId id="280" r:id="rId26"/>
    <p:sldId id="281" r:id="rId27"/>
    <p:sldId id="30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3" autoAdjust="0"/>
    <p:restoredTop sz="94660"/>
  </p:normalViewPr>
  <p:slideViewPr>
    <p:cSldViewPr>
      <p:cViewPr varScale="1">
        <p:scale>
          <a:sx n="81" d="100"/>
          <a:sy n="81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7690" y="863345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3923" y="527304"/>
            <a:ext cx="11913235" cy="554990"/>
          </a:xfrm>
          <a:custGeom>
            <a:avLst/>
            <a:gdLst/>
            <a:ahLst/>
            <a:cxnLst/>
            <a:rect l="l" t="t" r="r" b="b"/>
            <a:pathLst>
              <a:path w="11913235" h="554990">
                <a:moveTo>
                  <a:pt x="11913108" y="0"/>
                </a:moveTo>
                <a:lnTo>
                  <a:pt x="0" y="0"/>
                </a:lnTo>
                <a:lnTo>
                  <a:pt x="0" y="554736"/>
                </a:lnTo>
                <a:lnTo>
                  <a:pt x="11913108" y="554736"/>
                </a:lnTo>
                <a:lnTo>
                  <a:pt x="11913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62199" y="879475"/>
            <a:ext cx="6520697" cy="4700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8448" y="2621026"/>
            <a:ext cx="551510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993" y="1251966"/>
            <a:ext cx="6476365" cy="3674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1844" y="6462852"/>
            <a:ext cx="153670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28.jpg"/><Relationship Id="rId2" Type="http://schemas.openxmlformats.org/officeDocument/2006/relationships/image" Target="../media/image15.png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10.jp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924" y="2133600"/>
            <a:ext cx="7166928" cy="2240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spc="-10" dirty="0">
                <a:cs typeface="Calibri"/>
              </a:rPr>
              <a:t>Introduction to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b="1" spc="-10" dirty="0">
                <a:cs typeface="Calibri"/>
              </a:rPr>
              <a:t>Probability</a:t>
            </a:r>
            <a:endParaRPr sz="7200" b="1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A7D00-DD0D-4AE7-BD6A-57B3CAA78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3327" y="1143000"/>
            <a:ext cx="4126621" cy="3580952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B9631EC-4828-431A-8E80-B85531DCF33E}"/>
              </a:ext>
            </a:extLst>
          </p:cNvPr>
          <p:cNvSpPr txBox="1"/>
          <p:nvPr/>
        </p:nvSpPr>
        <p:spPr>
          <a:xfrm>
            <a:off x="7848600" y="4693315"/>
            <a:ext cx="350467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>
                <a:cs typeface="Calibri"/>
              </a:rPr>
              <a:t>Eslam Ahmed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Software Engineer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0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011" y="1246631"/>
            <a:ext cx="10966661" cy="1511808"/>
            <a:chOff x="506011" y="1246631"/>
            <a:chExt cx="10966661" cy="1511808"/>
          </a:xfrm>
        </p:grpSpPr>
        <p:sp>
          <p:nvSpPr>
            <p:cNvPr id="4" name="object 4"/>
            <p:cNvSpPr/>
            <p:nvPr/>
          </p:nvSpPr>
          <p:spPr>
            <a:xfrm>
              <a:off x="2872740" y="1246631"/>
              <a:ext cx="1447800" cy="1389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0539" y="1260347"/>
              <a:ext cx="1427988" cy="1362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30239" y="1251203"/>
              <a:ext cx="2894076" cy="1408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06028" y="1313687"/>
              <a:ext cx="1476755" cy="1333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15728" y="1263395"/>
              <a:ext cx="1456944" cy="14188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011" y="1289303"/>
              <a:ext cx="1442938" cy="14691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902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000000"/>
                </a:solidFill>
              </a:rPr>
              <a:t>Maximum </a:t>
            </a:r>
            <a:r>
              <a:rPr sz="3200" spc="-130" dirty="0">
                <a:solidFill>
                  <a:srgbClr val="000000"/>
                </a:solidFill>
              </a:rPr>
              <a:t>and </a:t>
            </a:r>
            <a:r>
              <a:rPr sz="3200" spc="-55" dirty="0">
                <a:solidFill>
                  <a:srgbClr val="000000"/>
                </a:solidFill>
              </a:rPr>
              <a:t>Minimum</a:t>
            </a:r>
            <a:r>
              <a:rPr sz="3200" spc="-520" dirty="0">
                <a:solidFill>
                  <a:srgbClr val="000000"/>
                </a:solidFill>
              </a:rPr>
              <a:t> </a:t>
            </a: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720344" y="3351657"/>
            <a:ext cx="10610850" cy="2521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latin typeface="Georgia"/>
                <a:cs typeface="Georgia"/>
              </a:rPr>
              <a:t>What </a:t>
            </a:r>
            <a:r>
              <a:rPr sz="3200" spc="-30" dirty="0">
                <a:latin typeface="Georgia"/>
                <a:cs typeface="Georgia"/>
              </a:rPr>
              <a:t>is </a:t>
            </a:r>
            <a:r>
              <a:rPr sz="3200" spc="-40" dirty="0">
                <a:latin typeface="Georgia"/>
                <a:cs typeface="Georgia"/>
              </a:rPr>
              <a:t>the </a:t>
            </a:r>
            <a:r>
              <a:rPr sz="3200" spc="-35" dirty="0">
                <a:latin typeface="Georgia"/>
                <a:cs typeface="Georgia"/>
              </a:rPr>
              <a:t>probability </a:t>
            </a:r>
            <a:r>
              <a:rPr sz="3200" spc="-50" dirty="0">
                <a:latin typeface="Georgia"/>
                <a:cs typeface="Georgia"/>
              </a:rPr>
              <a:t>of </a:t>
            </a:r>
            <a:r>
              <a:rPr sz="3200" spc="-45" dirty="0">
                <a:latin typeface="Georgia"/>
                <a:cs typeface="Georgia"/>
              </a:rPr>
              <a:t>getting </a:t>
            </a:r>
            <a:r>
              <a:rPr sz="3200" spc="-50" dirty="0">
                <a:latin typeface="Georgia"/>
                <a:cs typeface="Georgia"/>
              </a:rPr>
              <a:t>a </a:t>
            </a:r>
            <a:r>
              <a:rPr sz="3200" spc="-65" dirty="0">
                <a:latin typeface="Georgia"/>
                <a:cs typeface="Georgia"/>
              </a:rPr>
              <a:t>number </a:t>
            </a:r>
            <a:r>
              <a:rPr sz="3200" spc="-10" dirty="0">
                <a:latin typeface="Georgia"/>
                <a:cs typeface="Georgia"/>
              </a:rPr>
              <a:t>between </a:t>
            </a:r>
            <a:r>
              <a:rPr sz="3200" spc="395" dirty="0">
                <a:latin typeface="Georgia"/>
                <a:cs typeface="Georgia"/>
              </a:rPr>
              <a:t>1</a:t>
            </a:r>
            <a:r>
              <a:rPr sz="3200" spc="-300" dirty="0">
                <a:latin typeface="Georgia"/>
                <a:cs typeface="Georgia"/>
              </a:rPr>
              <a:t> </a:t>
            </a:r>
            <a:r>
              <a:rPr sz="3200" spc="-80" dirty="0">
                <a:latin typeface="Georgia"/>
                <a:cs typeface="Georgia"/>
              </a:rPr>
              <a:t>and </a:t>
            </a:r>
            <a:r>
              <a:rPr sz="3200" spc="-110" dirty="0">
                <a:latin typeface="Georgia"/>
                <a:cs typeface="Georgia"/>
              </a:rPr>
              <a:t>6?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1500" algn="l"/>
                <a:tab pos="2755900" algn="l"/>
                <a:tab pos="3670300" algn="l"/>
                <a:tab pos="4584700" algn="l"/>
              </a:tabLst>
            </a:pPr>
            <a:r>
              <a:rPr sz="3200" spc="395" dirty="0">
                <a:latin typeface="Georgia"/>
                <a:cs typeface="Georgia"/>
              </a:rPr>
              <a:t>1	</a:t>
            </a:r>
            <a:r>
              <a:rPr sz="3200" spc="-15" dirty="0">
                <a:latin typeface="Georgia"/>
                <a:cs typeface="Georgia"/>
              </a:rPr>
              <a:t>2	</a:t>
            </a:r>
            <a:r>
              <a:rPr sz="3200" spc="5" dirty="0">
                <a:latin typeface="Georgia"/>
                <a:cs typeface="Georgia"/>
              </a:rPr>
              <a:t>3	</a:t>
            </a:r>
            <a:r>
              <a:rPr sz="3200" spc="-35" dirty="0">
                <a:latin typeface="Georgia"/>
                <a:cs typeface="Georgia"/>
              </a:rPr>
              <a:t>4	</a:t>
            </a:r>
            <a:r>
              <a:rPr sz="3200" spc="80" dirty="0">
                <a:latin typeface="Georgia"/>
                <a:cs typeface="Georgia"/>
              </a:rPr>
              <a:t>5	</a:t>
            </a:r>
            <a:r>
              <a:rPr sz="3200" spc="-40" dirty="0">
                <a:latin typeface="Georgia"/>
                <a:cs typeface="Georgia"/>
              </a:rPr>
              <a:t>6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P(between</a:t>
            </a:r>
            <a:r>
              <a:rPr sz="3200" spc="-100" dirty="0">
                <a:latin typeface="Georgia"/>
                <a:cs typeface="Georgia"/>
              </a:rPr>
              <a:t> </a:t>
            </a:r>
            <a:r>
              <a:rPr sz="3200" spc="395" dirty="0">
                <a:latin typeface="Georgia"/>
                <a:cs typeface="Georgia"/>
              </a:rPr>
              <a:t>1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sz="3200" spc="-80" dirty="0">
                <a:latin typeface="Georgia"/>
                <a:cs typeface="Georgia"/>
              </a:rPr>
              <a:t>and </a:t>
            </a:r>
            <a:r>
              <a:rPr sz="3200" spc="45" dirty="0">
                <a:latin typeface="Georgia"/>
                <a:cs typeface="Georgia"/>
              </a:rPr>
              <a:t>6)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6/6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1.0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lang="en-US" sz="3200" spc="-70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or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lang="en-US" sz="3200" spc="-70" dirty="0">
                <a:latin typeface="Georgia"/>
                <a:cs typeface="Georgia"/>
              </a:rPr>
              <a:t> </a:t>
            </a:r>
            <a:r>
              <a:rPr sz="3200" spc="60" dirty="0">
                <a:latin typeface="Georgia"/>
                <a:cs typeface="Georgia"/>
              </a:rPr>
              <a:t>100%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011" y="1246631"/>
            <a:ext cx="10966661" cy="3930168"/>
            <a:chOff x="506011" y="1246631"/>
            <a:chExt cx="10966661" cy="3930168"/>
          </a:xfrm>
        </p:grpSpPr>
        <p:sp>
          <p:nvSpPr>
            <p:cNvPr id="4" name="object 4"/>
            <p:cNvSpPr/>
            <p:nvPr/>
          </p:nvSpPr>
          <p:spPr>
            <a:xfrm>
              <a:off x="2872740" y="1246631"/>
              <a:ext cx="1447800" cy="1389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0539" y="1260347"/>
              <a:ext cx="1427988" cy="1362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30239" y="1251203"/>
              <a:ext cx="2894076" cy="1408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06028" y="1313687"/>
              <a:ext cx="1476755" cy="1333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15728" y="1263395"/>
              <a:ext cx="1456944" cy="14188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011" y="1289303"/>
              <a:ext cx="1442938" cy="14691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7212" y="3930395"/>
              <a:ext cx="6944359" cy="0"/>
            </a:xfrm>
            <a:custGeom>
              <a:avLst/>
              <a:gdLst/>
              <a:ahLst/>
              <a:cxnLst/>
              <a:rect l="l" t="t" r="r" b="b"/>
              <a:pathLst>
                <a:path w="6944359">
                  <a:moveTo>
                    <a:pt x="0" y="0"/>
                  </a:moveTo>
                  <a:lnTo>
                    <a:pt x="6944359" y="0"/>
                  </a:lnTo>
                </a:path>
              </a:pathLst>
            </a:custGeom>
            <a:ln w="762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67527" y="3966972"/>
              <a:ext cx="466725" cy="547370"/>
            </a:xfrm>
            <a:custGeom>
              <a:avLst/>
              <a:gdLst/>
              <a:ahLst/>
              <a:cxnLst/>
              <a:rect l="l" t="t" r="r" b="b"/>
              <a:pathLst>
                <a:path w="466725" h="547370">
                  <a:moveTo>
                    <a:pt x="233172" y="0"/>
                  </a:moveTo>
                  <a:lnTo>
                    <a:pt x="0" y="547115"/>
                  </a:lnTo>
                  <a:lnTo>
                    <a:pt x="466344" y="547115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7527" y="3966972"/>
              <a:ext cx="466725" cy="547370"/>
            </a:xfrm>
            <a:custGeom>
              <a:avLst/>
              <a:gdLst/>
              <a:ahLst/>
              <a:cxnLst/>
              <a:rect l="l" t="t" r="r" b="b"/>
              <a:pathLst>
                <a:path w="466725" h="547370">
                  <a:moveTo>
                    <a:pt x="0" y="547115"/>
                  </a:moveTo>
                  <a:lnTo>
                    <a:pt x="233172" y="0"/>
                  </a:lnTo>
                  <a:lnTo>
                    <a:pt x="466344" y="547115"/>
                  </a:lnTo>
                  <a:lnTo>
                    <a:pt x="0" y="5471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8347" y="5005349"/>
              <a:ext cx="6753225" cy="171450"/>
            </a:xfrm>
            <a:custGeom>
              <a:avLst/>
              <a:gdLst/>
              <a:ahLst/>
              <a:cxnLst/>
              <a:rect l="l" t="t" r="r" b="b"/>
              <a:pathLst>
                <a:path w="6753225" h="171450">
                  <a:moveTo>
                    <a:pt x="3099054" y="66522"/>
                  </a:moveTo>
                  <a:lnTo>
                    <a:pt x="108445" y="66522"/>
                  </a:lnTo>
                  <a:lnTo>
                    <a:pt x="161798" y="35407"/>
                  </a:lnTo>
                  <a:lnTo>
                    <a:pt x="167398" y="30365"/>
                  </a:lnTo>
                  <a:lnTo>
                    <a:pt x="170561" y="23761"/>
                  </a:lnTo>
                  <a:lnTo>
                    <a:pt x="171043" y="16446"/>
                  </a:lnTo>
                  <a:lnTo>
                    <a:pt x="168656" y="9245"/>
                  </a:lnTo>
                  <a:lnTo>
                    <a:pt x="163601" y="3644"/>
                  </a:lnTo>
                  <a:lnTo>
                    <a:pt x="156997" y="482"/>
                  </a:lnTo>
                  <a:lnTo>
                    <a:pt x="149682" y="0"/>
                  </a:lnTo>
                  <a:lnTo>
                    <a:pt x="142494" y="2387"/>
                  </a:lnTo>
                  <a:lnTo>
                    <a:pt x="0" y="85572"/>
                  </a:lnTo>
                  <a:lnTo>
                    <a:pt x="142494" y="168757"/>
                  </a:lnTo>
                  <a:lnTo>
                    <a:pt x="149682" y="171157"/>
                  </a:lnTo>
                  <a:lnTo>
                    <a:pt x="156997" y="170662"/>
                  </a:lnTo>
                  <a:lnTo>
                    <a:pt x="163601" y="167513"/>
                  </a:lnTo>
                  <a:lnTo>
                    <a:pt x="168656" y="161899"/>
                  </a:lnTo>
                  <a:lnTo>
                    <a:pt x="171043" y="154711"/>
                  </a:lnTo>
                  <a:lnTo>
                    <a:pt x="170561" y="147396"/>
                  </a:lnTo>
                  <a:lnTo>
                    <a:pt x="167398" y="140792"/>
                  </a:lnTo>
                  <a:lnTo>
                    <a:pt x="161798" y="135737"/>
                  </a:lnTo>
                  <a:lnTo>
                    <a:pt x="108458" y="104622"/>
                  </a:lnTo>
                  <a:lnTo>
                    <a:pt x="3099054" y="104622"/>
                  </a:lnTo>
                  <a:lnTo>
                    <a:pt x="3099054" y="66522"/>
                  </a:lnTo>
                  <a:close/>
                </a:path>
                <a:path w="6753225" h="171450">
                  <a:moveTo>
                    <a:pt x="6752971" y="85572"/>
                  </a:moveTo>
                  <a:lnTo>
                    <a:pt x="6720332" y="66522"/>
                  </a:lnTo>
                  <a:lnTo>
                    <a:pt x="6610477" y="2387"/>
                  </a:lnTo>
                  <a:lnTo>
                    <a:pt x="6603352" y="0"/>
                  </a:lnTo>
                  <a:lnTo>
                    <a:pt x="6596075" y="482"/>
                  </a:lnTo>
                  <a:lnTo>
                    <a:pt x="6589484" y="3644"/>
                  </a:lnTo>
                  <a:lnTo>
                    <a:pt x="6584442" y="9245"/>
                  </a:lnTo>
                  <a:lnTo>
                    <a:pt x="6581965" y="16446"/>
                  </a:lnTo>
                  <a:lnTo>
                    <a:pt x="6582435" y="23761"/>
                  </a:lnTo>
                  <a:lnTo>
                    <a:pt x="6585610" y="30365"/>
                  </a:lnTo>
                  <a:lnTo>
                    <a:pt x="6591300" y="35407"/>
                  </a:lnTo>
                  <a:lnTo>
                    <a:pt x="6644627" y="66522"/>
                  </a:lnTo>
                  <a:lnTo>
                    <a:pt x="3695827" y="66522"/>
                  </a:lnTo>
                  <a:lnTo>
                    <a:pt x="3695827" y="104622"/>
                  </a:lnTo>
                  <a:lnTo>
                    <a:pt x="6644627" y="104622"/>
                  </a:lnTo>
                  <a:lnTo>
                    <a:pt x="6591300" y="135737"/>
                  </a:lnTo>
                  <a:lnTo>
                    <a:pt x="6585610" y="140792"/>
                  </a:lnTo>
                  <a:lnTo>
                    <a:pt x="6582435" y="147396"/>
                  </a:lnTo>
                  <a:lnTo>
                    <a:pt x="6581965" y="154711"/>
                  </a:lnTo>
                  <a:lnTo>
                    <a:pt x="6584442" y="161899"/>
                  </a:lnTo>
                  <a:lnTo>
                    <a:pt x="6589484" y="167513"/>
                  </a:lnTo>
                  <a:lnTo>
                    <a:pt x="6596075" y="170662"/>
                  </a:lnTo>
                  <a:lnTo>
                    <a:pt x="6603352" y="171157"/>
                  </a:lnTo>
                  <a:lnTo>
                    <a:pt x="6610477" y="168757"/>
                  </a:lnTo>
                  <a:lnTo>
                    <a:pt x="6720332" y="104622"/>
                  </a:lnTo>
                  <a:lnTo>
                    <a:pt x="6752971" y="8557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902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000000"/>
                </a:solidFill>
              </a:rPr>
              <a:t>Maximum </a:t>
            </a:r>
            <a:r>
              <a:rPr sz="3200" spc="-130" dirty="0">
                <a:solidFill>
                  <a:srgbClr val="000000"/>
                </a:solidFill>
              </a:rPr>
              <a:t>and </a:t>
            </a:r>
            <a:r>
              <a:rPr sz="3200" spc="-55" dirty="0">
                <a:solidFill>
                  <a:srgbClr val="000000"/>
                </a:solidFill>
              </a:rPr>
              <a:t>Minimum</a:t>
            </a:r>
            <a:r>
              <a:rPr sz="3200" spc="-520" dirty="0">
                <a:solidFill>
                  <a:srgbClr val="000000"/>
                </a:solidFill>
              </a:rPr>
              <a:t> </a:t>
            </a: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1934972" y="4170375"/>
            <a:ext cx="251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0" dirty="0">
                <a:latin typeface="Georgia"/>
                <a:cs typeface="Georgia"/>
              </a:rPr>
              <a:t>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2173" y="4170375"/>
            <a:ext cx="251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0" dirty="0">
                <a:latin typeface="Georgia"/>
                <a:cs typeface="Georgia"/>
              </a:rPr>
              <a:t>1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2114" y="4636389"/>
            <a:ext cx="140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Less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Likelihood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8411" y="4636389"/>
            <a:ext cx="1715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Higher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4347" y="3315157"/>
            <a:ext cx="560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Georgia"/>
                <a:cs typeface="Georgia"/>
              </a:rPr>
              <a:t>0.5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5923" y="1313688"/>
            <a:ext cx="2822449" cy="635508"/>
            <a:chOff x="915923" y="1313688"/>
            <a:chExt cx="2822449" cy="635508"/>
          </a:xfrm>
        </p:grpSpPr>
        <p:sp>
          <p:nvSpPr>
            <p:cNvPr id="4" name="object 4"/>
            <p:cNvSpPr/>
            <p:nvPr/>
          </p:nvSpPr>
          <p:spPr>
            <a:xfrm>
              <a:off x="973836" y="1339608"/>
              <a:ext cx="2764536" cy="509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5923" y="1313688"/>
              <a:ext cx="1594103" cy="6355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2791" y="1368552"/>
              <a:ext cx="2656332" cy="400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845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000000"/>
                </a:solidFill>
              </a:rPr>
              <a:t>Probability</a:t>
            </a:r>
            <a:r>
              <a:rPr sz="3200" spc="-280" dirty="0">
                <a:solidFill>
                  <a:srgbClr val="000000"/>
                </a:solidFill>
              </a:rPr>
              <a:t> </a:t>
            </a:r>
            <a:r>
              <a:rPr sz="3200" spc="-220" dirty="0">
                <a:solidFill>
                  <a:srgbClr val="000000"/>
                </a:solidFill>
              </a:rPr>
              <a:t>Terms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002791" y="1368552"/>
            <a:ext cx="2656840" cy="40132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spc="-10" dirty="0">
                <a:latin typeface="Carlito"/>
                <a:cs typeface="Carlito"/>
              </a:rPr>
              <a:t>Experiment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5924" y="2292095"/>
            <a:ext cx="2822575" cy="635635"/>
            <a:chOff x="915924" y="2292095"/>
            <a:chExt cx="2822575" cy="635635"/>
          </a:xfrm>
        </p:grpSpPr>
        <p:sp>
          <p:nvSpPr>
            <p:cNvPr id="10" name="object 10"/>
            <p:cNvSpPr/>
            <p:nvPr/>
          </p:nvSpPr>
          <p:spPr>
            <a:xfrm>
              <a:off x="973836" y="2318003"/>
              <a:ext cx="2764536" cy="5074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24" y="2292095"/>
              <a:ext cx="1362456" cy="6355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2792" y="2346959"/>
              <a:ext cx="2656332" cy="3992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02791" y="2346960"/>
            <a:ext cx="2656840" cy="39941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Carlito"/>
                <a:cs typeface="Carlito"/>
              </a:rPr>
              <a:t>Outcome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5924" y="4197096"/>
            <a:ext cx="2822575" cy="635635"/>
            <a:chOff x="915924" y="4197096"/>
            <a:chExt cx="2822575" cy="635635"/>
          </a:xfrm>
        </p:grpSpPr>
        <p:sp>
          <p:nvSpPr>
            <p:cNvPr id="15" name="object 15"/>
            <p:cNvSpPr/>
            <p:nvPr/>
          </p:nvSpPr>
          <p:spPr>
            <a:xfrm>
              <a:off x="973836" y="4223004"/>
              <a:ext cx="2764536" cy="507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5924" y="4197096"/>
              <a:ext cx="1833372" cy="6355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2792" y="4251960"/>
              <a:ext cx="2656332" cy="3992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2791" y="4251959"/>
            <a:ext cx="2656840" cy="39941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Carlito"/>
                <a:cs typeface="Carlito"/>
              </a:rPr>
              <a:t>Sample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Space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15924" y="3268979"/>
            <a:ext cx="2822575" cy="635635"/>
            <a:chOff x="915924" y="3268979"/>
            <a:chExt cx="2822575" cy="635635"/>
          </a:xfrm>
        </p:grpSpPr>
        <p:sp>
          <p:nvSpPr>
            <p:cNvPr id="20" name="object 20"/>
            <p:cNvSpPr/>
            <p:nvPr/>
          </p:nvSpPr>
          <p:spPr>
            <a:xfrm>
              <a:off x="973836" y="3294887"/>
              <a:ext cx="2764536" cy="507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5924" y="3268979"/>
              <a:ext cx="979944" cy="6355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2792" y="3323843"/>
              <a:ext cx="2656332" cy="3992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02791" y="3323844"/>
            <a:ext cx="2656840" cy="39941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2000" spc="-20" dirty="0">
                <a:latin typeface="Carlito"/>
                <a:cs typeface="Carlito"/>
              </a:rPr>
              <a:t>Event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15924" y="5125211"/>
            <a:ext cx="2822575" cy="635635"/>
            <a:chOff x="915924" y="5125211"/>
            <a:chExt cx="2822575" cy="635635"/>
          </a:xfrm>
        </p:grpSpPr>
        <p:sp>
          <p:nvSpPr>
            <p:cNvPr id="25" name="object 25"/>
            <p:cNvSpPr/>
            <p:nvPr/>
          </p:nvSpPr>
          <p:spPr>
            <a:xfrm>
              <a:off x="973836" y="5151119"/>
              <a:ext cx="2764536" cy="507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5924" y="5125211"/>
              <a:ext cx="2161032" cy="6355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2792" y="5180075"/>
              <a:ext cx="2656332" cy="3992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02791" y="5180076"/>
            <a:ext cx="2656840" cy="39941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Carlito"/>
                <a:cs typeface="Carlito"/>
              </a:rPr>
              <a:t>Sample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Point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057388" y="1112519"/>
            <a:ext cx="3398520" cy="3252470"/>
            <a:chOff x="8057388" y="1112519"/>
            <a:chExt cx="3398520" cy="3252470"/>
          </a:xfrm>
        </p:grpSpPr>
        <p:sp>
          <p:nvSpPr>
            <p:cNvPr id="30" name="object 30"/>
            <p:cNvSpPr/>
            <p:nvPr/>
          </p:nvSpPr>
          <p:spPr>
            <a:xfrm>
              <a:off x="9674352" y="1112519"/>
              <a:ext cx="806076" cy="8061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57388" y="2086355"/>
              <a:ext cx="723900" cy="6949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57972" y="3102863"/>
              <a:ext cx="627887" cy="5989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11944" y="3127145"/>
              <a:ext cx="582744" cy="5503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20941" y="3102863"/>
              <a:ext cx="578044" cy="57883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27492" y="3808475"/>
              <a:ext cx="3328415" cy="5562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78807" y="1380235"/>
            <a:ext cx="4297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Repeatable Process </a:t>
            </a:r>
            <a:r>
              <a:rPr sz="1800" spc="-5" dirty="0">
                <a:latin typeface="Carlito"/>
                <a:cs typeface="Carlito"/>
              </a:rPr>
              <a:t>with defined set of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results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78807" y="2300478"/>
            <a:ext cx="2244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Result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experiment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78807" y="3227578"/>
            <a:ext cx="290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Set of one </a:t>
            </a:r>
            <a:r>
              <a:rPr sz="1800" spc="-15" dirty="0">
                <a:latin typeface="Carlito"/>
                <a:cs typeface="Carlito"/>
              </a:rPr>
              <a:t>ore </a:t>
            </a:r>
            <a:r>
              <a:rPr sz="1800" spc="-10" dirty="0">
                <a:latin typeface="Carlito"/>
                <a:cs typeface="Carlito"/>
              </a:rPr>
              <a:t>more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outcomes.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98238" y="4132326"/>
            <a:ext cx="203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All </a:t>
            </a:r>
            <a:r>
              <a:rPr sz="1800" spc="-5" dirty="0">
                <a:latin typeface="Carlito"/>
                <a:cs typeface="Carlito"/>
              </a:rPr>
              <a:t>possible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outcomes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08397" y="5214366"/>
            <a:ext cx="209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One possible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outcome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878245"/>
            <a:ext cx="7010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80" dirty="0"/>
              <a:t>Conditional</a:t>
            </a:r>
            <a:r>
              <a:rPr lang="en-US" spc="-490" dirty="0"/>
              <a:t> </a:t>
            </a:r>
            <a:r>
              <a:rPr lang="en-US" spc="-330" dirty="0"/>
              <a:t>Probability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51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739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Conditional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88491" y="2013966"/>
            <a:ext cx="8090534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measure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probability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an </a:t>
            </a:r>
            <a:r>
              <a:rPr sz="3200" spc="-15" dirty="0">
                <a:latin typeface="Carlito"/>
                <a:cs typeface="Carlito"/>
              </a:rPr>
              <a:t>event </a:t>
            </a:r>
            <a:r>
              <a:rPr sz="3200" spc="-5" dirty="0">
                <a:latin typeface="Carlito"/>
                <a:cs typeface="Carlito"/>
              </a:rPr>
              <a:t>(some  particular </a:t>
            </a:r>
            <a:r>
              <a:rPr sz="3200" spc="-10" dirty="0">
                <a:latin typeface="Carlito"/>
                <a:cs typeface="Carlito"/>
              </a:rPr>
              <a:t>situation </a:t>
            </a:r>
            <a:r>
              <a:rPr sz="3200" spc="-5" dirty="0">
                <a:latin typeface="Carlito"/>
                <a:cs typeface="Carlito"/>
              </a:rPr>
              <a:t>occurring) </a:t>
            </a:r>
            <a:r>
              <a:rPr sz="3200" spc="-10" dirty="0">
                <a:latin typeface="Carlito"/>
                <a:cs typeface="Carlito"/>
              </a:rPr>
              <a:t>given </a:t>
            </a:r>
            <a:r>
              <a:rPr sz="3200" spc="-5" dirty="0">
                <a:latin typeface="Carlito"/>
                <a:cs typeface="Carlito"/>
              </a:rPr>
              <a:t>that </a:t>
            </a:r>
            <a:r>
              <a:rPr sz="3200" dirty="0">
                <a:latin typeface="Carlito"/>
                <a:cs typeface="Carlito"/>
              </a:rPr>
              <a:t>another  </a:t>
            </a:r>
            <a:r>
              <a:rPr sz="3200" spc="-15" dirty="0">
                <a:latin typeface="Carlito"/>
                <a:cs typeface="Carlito"/>
              </a:rPr>
              <a:t>event </a:t>
            </a:r>
            <a:r>
              <a:rPr sz="3200" spc="-5" dirty="0">
                <a:latin typeface="Carlito"/>
                <a:cs typeface="Carlito"/>
              </a:rPr>
              <a:t>has </a:t>
            </a:r>
            <a:r>
              <a:rPr sz="3200" spc="-10" dirty="0">
                <a:latin typeface="Carlito"/>
                <a:cs typeface="Carlito"/>
              </a:rPr>
              <a:t>occurred.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</a:pPr>
            <a:r>
              <a:rPr sz="3200" dirty="0">
                <a:latin typeface="Carlito"/>
                <a:cs typeface="Carlito"/>
              </a:rPr>
              <a:t>--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Wikipedia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0181" y="999743"/>
            <a:ext cx="9232517" cy="1324355"/>
            <a:chOff x="940181" y="999743"/>
            <a:chExt cx="9232517" cy="1324355"/>
          </a:xfrm>
        </p:grpSpPr>
        <p:sp>
          <p:nvSpPr>
            <p:cNvPr id="4" name="object 4"/>
            <p:cNvSpPr/>
            <p:nvPr/>
          </p:nvSpPr>
          <p:spPr>
            <a:xfrm>
              <a:off x="940181" y="1217584"/>
              <a:ext cx="1280350" cy="509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015" y="1229818"/>
              <a:ext cx="1193800" cy="425450"/>
            </a:xfrm>
            <a:custGeom>
              <a:avLst/>
              <a:gdLst/>
              <a:ahLst/>
              <a:cxnLst/>
              <a:rect l="l" t="t" r="r" b="b"/>
              <a:pathLst>
                <a:path w="1193800" h="425450">
                  <a:moveTo>
                    <a:pt x="736731" y="0"/>
                  </a:moveTo>
                  <a:lnTo>
                    <a:pt x="690856" y="2922"/>
                  </a:lnTo>
                  <a:lnTo>
                    <a:pt x="650553" y="13966"/>
                  </a:lnTo>
                  <a:lnTo>
                    <a:pt x="621038" y="32307"/>
                  </a:lnTo>
                  <a:lnTo>
                    <a:pt x="613181" y="28813"/>
                  </a:lnTo>
                  <a:lnTo>
                    <a:pt x="604861" y="25592"/>
                  </a:lnTo>
                  <a:lnTo>
                    <a:pt x="596088" y="22681"/>
                  </a:lnTo>
                  <a:lnTo>
                    <a:pt x="586875" y="20115"/>
                  </a:lnTo>
                  <a:lnTo>
                    <a:pt x="530697" y="12005"/>
                  </a:lnTo>
                  <a:lnTo>
                    <a:pt x="474448" y="14860"/>
                  </a:lnTo>
                  <a:lnTo>
                    <a:pt x="424533" y="27741"/>
                  </a:lnTo>
                  <a:lnTo>
                    <a:pt x="387358" y="49706"/>
                  </a:lnTo>
                  <a:lnTo>
                    <a:pt x="359280" y="43221"/>
                  </a:lnTo>
                  <a:lnTo>
                    <a:pt x="329569" y="39070"/>
                  </a:lnTo>
                  <a:lnTo>
                    <a:pt x="298854" y="37347"/>
                  </a:lnTo>
                  <a:lnTo>
                    <a:pt x="267762" y="38149"/>
                  </a:lnTo>
                  <a:lnTo>
                    <a:pt x="210551" y="46572"/>
                  </a:lnTo>
                  <a:lnTo>
                    <a:pt x="163323" y="62645"/>
                  </a:lnTo>
                  <a:lnTo>
                    <a:pt x="128713" y="84692"/>
                  </a:lnTo>
                  <a:lnTo>
                    <a:pt x="107869" y="140003"/>
                  </a:lnTo>
                  <a:lnTo>
                    <a:pt x="106865" y="141273"/>
                  </a:lnTo>
                  <a:lnTo>
                    <a:pt x="54152" y="150290"/>
                  </a:lnTo>
                  <a:lnTo>
                    <a:pt x="15489" y="169975"/>
                  </a:lnTo>
                  <a:lnTo>
                    <a:pt x="0" y="191906"/>
                  </a:lnTo>
                  <a:lnTo>
                    <a:pt x="2921" y="214266"/>
                  </a:lnTo>
                  <a:lnTo>
                    <a:pt x="22870" y="234483"/>
                  </a:lnTo>
                  <a:lnTo>
                    <a:pt x="58466" y="249985"/>
                  </a:lnTo>
                  <a:lnTo>
                    <a:pt x="42693" y="260179"/>
                  </a:lnTo>
                  <a:lnTo>
                    <a:pt x="31954" y="271623"/>
                  </a:lnTo>
                  <a:lnTo>
                    <a:pt x="26540" y="283900"/>
                  </a:lnTo>
                  <a:lnTo>
                    <a:pt x="26741" y="296594"/>
                  </a:lnTo>
                  <a:lnTo>
                    <a:pt x="41623" y="318537"/>
                  </a:lnTo>
                  <a:lnTo>
                    <a:pt x="71758" y="335456"/>
                  </a:lnTo>
                  <a:lnTo>
                    <a:pt x="112839" y="345707"/>
                  </a:lnTo>
                  <a:lnTo>
                    <a:pt x="160561" y="347648"/>
                  </a:lnTo>
                  <a:lnTo>
                    <a:pt x="162822" y="349553"/>
                  </a:lnTo>
                  <a:lnTo>
                    <a:pt x="198596" y="371245"/>
                  </a:lnTo>
                  <a:lnTo>
                    <a:pt x="243314" y="387075"/>
                  </a:lnTo>
                  <a:lnTo>
                    <a:pt x="294186" y="396702"/>
                  </a:lnTo>
                  <a:lnTo>
                    <a:pt x="348419" y="399789"/>
                  </a:lnTo>
                  <a:lnTo>
                    <a:pt x="403225" y="395996"/>
                  </a:lnTo>
                  <a:lnTo>
                    <a:pt x="455811" y="384986"/>
                  </a:lnTo>
                  <a:lnTo>
                    <a:pt x="475928" y="397164"/>
                  </a:lnTo>
                  <a:lnTo>
                    <a:pt x="499880" y="407449"/>
                  </a:lnTo>
                  <a:lnTo>
                    <a:pt x="527070" y="415615"/>
                  </a:lnTo>
                  <a:lnTo>
                    <a:pt x="556903" y="421435"/>
                  </a:lnTo>
                  <a:lnTo>
                    <a:pt x="616202" y="425303"/>
                  </a:lnTo>
                  <a:lnTo>
                    <a:pt x="672979" y="420192"/>
                  </a:lnTo>
                  <a:lnTo>
                    <a:pt x="723397" y="407088"/>
                  </a:lnTo>
                  <a:lnTo>
                    <a:pt x="763622" y="386981"/>
                  </a:lnTo>
                  <a:lnTo>
                    <a:pt x="789821" y="360856"/>
                  </a:lnTo>
                  <a:lnTo>
                    <a:pt x="809252" y="365898"/>
                  </a:lnTo>
                  <a:lnTo>
                    <a:pt x="829826" y="369571"/>
                  </a:lnTo>
                  <a:lnTo>
                    <a:pt x="851257" y="371840"/>
                  </a:lnTo>
                  <a:lnTo>
                    <a:pt x="873260" y="372667"/>
                  </a:lnTo>
                  <a:lnTo>
                    <a:pt x="935644" y="366770"/>
                  </a:lnTo>
                  <a:lnTo>
                    <a:pt x="986766" y="350347"/>
                  </a:lnTo>
                  <a:lnTo>
                    <a:pt x="1021457" y="325876"/>
                  </a:lnTo>
                  <a:lnTo>
                    <a:pt x="1034550" y="295832"/>
                  </a:lnTo>
                  <a:lnTo>
                    <a:pt x="1058100" y="293409"/>
                  </a:lnTo>
                  <a:lnTo>
                    <a:pt x="1102201" y="284420"/>
                  </a:lnTo>
                  <a:lnTo>
                    <a:pt x="1171027" y="250773"/>
                  </a:lnTo>
                  <a:lnTo>
                    <a:pt x="1193776" y="217775"/>
                  </a:lnTo>
                  <a:lnTo>
                    <a:pt x="1189331" y="183038"/>
                  </a:lnTo>
                  <a:lnTo>
                    <a:pt x="1156597" y="150671"/>
                  </a:lnTo>
                  <a:lnTo>
                    <a:pt x="1159264" y="147623"/>
                  </a:lnTo>
                  <a:lnTo>
                    <a:pt x="1161550" y="144448"/>
                  </a:lnTo>
                  <a:lnTo>
                    <a:pt x="1163328" y="141273"/>
                  </a:lnTo>
                  <a:lnTo>
                    <a:pt x="1167265" y="112932"/>
                  </a:lnTo>
                  <a:lnTo>
                    <a:pt x="1149104" y="86949"/>
                  </a:lnTo>
                  <a:lnTo>
                    <a:pt x="1112178" y="66157"/>
                  </a:lnTo>
                  <a:lnTo>
                    <a:pt x="1059823" y="53389"/>
                  </a:lnTo>
                  <a:lnTo>
                    <a:pt x="1053721" y="42562"/>
                  </a:lnTo>
                  <a:lnTo>
                    <a:pt x="1014484" y="15416"/>
                  </a:lnTo>
                  <a:lnTo>
                    <a:pt x="967752" y="2942"/>
                  </a:lnTo>
                  <a:lnTo>
                    <a:pt x="916567" y="208"/>
                  </a:lnTo>
                  <a:lnTo>
                    <a:pt x="867001" y="6951"/>
                  </a:lnTo>
                  <a:lnTo>
                    <a:pt x="825127" y="22909"/>
                  </a:lnTo>
                  <a:lnTo>
                    <a:pt x="816145" y="17841"/>
                  </a:lnTo>
                  <a:lnTo>
                    <a:pt x="806045" y="13321"/>
                  </a:lnTo>
                  <a:lnTo>
                    <a:pt x="794944" y="9372"/>
                  </a:lnTo>
                  <a:lnTo>
                    <a:pt x="782963" y="6018"/>
                  </a:lnTo>
                  <a:lnTo>
                    <a:pt x="736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4015" y="1229818"/>
              <a:ext cx="1193800" cy="425450"/>
            </a:xfrm>
            <a:custGeom>
              <a:avLst/>
              <a:gdLst/>
              <a:ahLst/>
              <a:cxnLst/>
              <a:rect l="l" t="t" r="r" b="b"/>
              <a:pathLst>
                <a:path w="1193800" h="425450">
                  <a:moveTo>
                    <a:pt x="107869" y="140003"/>
                  </a:moveTo>
                  <a:lnTo>
                    <a:pt x="128713" y="84692"/>
                  </a:lnTo>
                  <a:lnTo>
                    <a:pt x="163323" y="62645"/>
                  </a:lnTo>
                  <a:lnTo>
                    <a:pt x="210551" y="46572"/>
                  </a:lnTo>
                  <a:lnTo>
                    <a:pt x="267762" y="38149"/>
                  </a:lnTo>
                  <a:lnTo>
                    <a:pt x="298854" y="37347"/>
                  </a:lnTo>
                  <a:lnTo>
                    <a:pt x="329569" y="39070"/>
                  </a:lnTo>
                  <a:lnTo>
                    <a:pt x="359280" y="43221"/>
                  </a:lnTo>
                  <a:lnTo>
                    <a:pt x="387358" y="49706"/>
                  </a:lnTo>
                  <a:lnTo>
                    <a:pt x="424533" y="27741"/>
                  </a:lnTo>
                  <a:lnTo>
                    <a:pt x="474448" y="14860"/>
                  </a:lnTo>
                  <a:lnTo>
                    <a:pt x="530697" y="12005"/>
                  </a:lnTo>
                  <a:lnTo>
                    <a:pt x="586875" y="20115"/>
                  </a:lnTo>
                  <a:lnTo>
                    <a:pt x="596088" y="22681"/>
                  </a:lnTo>
                  <a:lnTo>
                    <a:pt x="604861" y="25592"/>
                  </a:lnTo>
                  <a:lnTo>
                    <a:pt x="613181" y="28813"/>
                  </a:lnTo>
                  <a:lnTo>
                    <a:pt x="621038" y="32307"/>
                  </a:lnTo>
                  <a:lnTo>
                    <a:pt x="650553" y="13966"/>
                  </a:lnTo>
                  <a:lnTo>
                    <a:pt x="690856" y="2922"/>
                  </a:lnTo>
                  <a:lnTo>
                    <a:pt x="736731" y="0"/>
                  </a:lnTo>
                  <a:lnTo>
                    <a:pt x="782963" y="6018"/>
                  </a:lnTo>
                  <a:lnTo>
                    <a:pt x="794944" y="9372"/>
                  </a:lnTo>
                  <a:lnTo>
                    <a:pt x="806045" y="13321"/>
                  </a:lnTo>
                  <a:lnTo>
                    <a:pt x="816145" y="17841"/>
                  </a:lnTo>
                  <a:lnTo>
                    <a:pt x="825127" y="22909"/>
                  </a:lnTo>
                  <a:lnTo>
                    <a:pt x="867001" y="6951"/>
                  </a:lnTo>
                  <a:lnTo>
                    <a:pt x="916567" y="208"/>
                  </a:lnTo>
                  <a:lnTo>
                    <a:pt x="967752" y="2942"/>
                  </a:lnTo>
                  <a:lnTo>
                    <a:pt x="1014484" y="15416"/>
                  </a:lnTo>
                  <a:lnTo>
                    <a:pt x="1030801" y="23385"/>
                  </a:lnTo>
                  <a:lnTo>
                    <a:pt x="1043964" y="32498"/>
                  </a:lnTo>
                  <a:lnTo>
                    <a:pt x="1053721" y="42562"/>
                  </a:lnTo>
                  <a:lnTo>
                    <a:pt x="1059823" y="53389"/>
                  </a:lnTo>
                  <a:lnTo>
                    <a:pt x="1112178" y="66157"/>
                  </a:lnTo>
                  <a:lnTo>
                    <a:pt x="1149104" y="86949"/>
                  </a:lnTo>
                  <a:lnTo>
                    <a:pt x="1167265" y="112932"/>
                  </a:lnTo>
                  <a:lnTo>
                    <a:pt x="1163328" y="141273"/>
                  </a:lnTo>
                  <a:lnTo>
                    <a:pt x="1161550" y="144448"/>
                  </a:lnTo>
                  <a:lnTo>
                    <a:pt x="1159264" y="147623"/>
                  </a:lnTo>
                  <a:lnTo>
                    <a:pt x="1156597" y="150671"/>
                  </a:lnTo>
                  <a:lnTo>
                    <a:pt x="1189331" y="183038"/>
                  </a:lnTo>
                  <a:lnTo>
                    <a:pt x="1171027" y="250773"/>
                  </a:lnTo>
                  <a:lnTo>
                    <a:pt x="1122180" y="277925"/>
                  </a:lnTo>
                  <a:lnTo>
                    <a:pt x="1080746" y="289593"/>
                  </a:lnTo>
                  <a:lnTo>
                    <a:pt x="1034550" y="295832"/>
                  </a:lnTo>
                  <a:lnTo>
                    <a:pt x="1021457" y="325876"/>
                  </a:lnTo>
                  <a:lnTo>
                    <a:pt x="986766" y="350347"/>
                  </a:lnTo>
                  <a:lnTo>
                    <a:pt x="935644" y="366770"/>
                  </a:lnTo>
                  <a:lnTo>
                    <a:pt x="873260" y="372667"/>
                  </a:lnTo>
                  <a:lnTo>
                    <a:pt x="851257" y="371840"/>
                  </a:lnTo>
                  <a:lnTo>
                    <a:pt x="829826" y="369571"/>
                  </a:lnTo>
                  <a:lnTo>
                    <a:pt x="809252" y="365898"/>
                  </a:lnTo>
                  <a:lnTo>
                    <a:pt x="789821" y="360856"/>
                  </a:lnTo>
                  <a:lnTo>
                    <a:pt x="763622" y="386981"/>
                  </a:lnTo>
                  <a:lnTo>
                    <a:pt x="723397" y="407088"/>
                  </a:lnTo>
                  <a:lnTo>
                    <a:pt x="672979" y="420192"/>
                  </a:lnTo>
                  <a:lnTo>
                    <a:pt x="616202" y="425303"/>
                  </a:lnTo>
                  <a:lnTo>
                    <a:pt x="556903" y="421435"/>
                  </a:lnTo>
                  <a:lnTo>
                    <a:pt x="527070" y="415615"/>
                  </a:lnTo>
                  <a:lnTo>
                    <a:pt x="499880" y="407449"/>
                  </a:lnTo>
                  <a:lnTo>
                    <a:pt x="475928" y="397164"/>
                  </a:lnTo>
                  <a:lnTo>
                    <a:pt x="455811" y="384986"/>
                  </a:lnTo>
                  <a:lnTo>
                    <a:pt x="403225" y="395996"/>
                  </a:lnTo>
                  <a:lnTo>
                    <a:pt x="348419" y="399789"/>
                  </a:lnTo>
                  <a:lnTo>
                    <a:pt x="294186" y="396702"/>
                  </a:lnTo>
                  <a:lnTo>
                    <a:pt x="243314" y="387075"/>
                  </a:lnTo>
                  <a:lnTo>
                    <a:pt x="198596" y="371245"/>
                  </a:lnTo>
                  <a:lnTo>
                    <a:pt x="162822" y="349553"/>
                  </a:lnTo>
                  <a:lnTo>
                    <a:pt x="160561" y="347648"/>
                  </a:lnTo>
                  <a:lnTo>
                    <a:pt x="112839" y="345707"/>
                  </a:lnTo>
                  <a:lnTo>
                    <a:pt x="71758" y="335456"/>
                  </a:lnTo>
                  <a:lnTo>
                    <a:pt x="41623" y="318537"/>
                  </a:lnTo>
                  <a:lnTo>
                    <a:pt x="26741" y="296594"/>
                  </a:lnTo>
                  <a:lnTo>
                    <a:pt x="26540" y="283900"/>
                  </a:lnTo>
                  <a:lnTo>
                    <a:pt x="31954" y="271623"/>
                  </a:lnTo>
                  <a:lnTo>
                    <a:pt x="42693" y="260179"/>
                  </a:lnTo>
                  <a:lnTo>
                    <a:pt x="58466" y="249985"/>
                  </a:lnTo>
                  <a:lnTo>
                    <a:pt x="22870" y="234483"/>
                  </a:lnTo>
                  <a:lnTo>
                    <a:pt x="2921" y="214266"/>
                  </a:lnTo>
                  <a:lnTo>
                    <a:pt x="0" y="191906"/>
                  </a:lnTo>
                  <a:lnTo>
                    <a:pt x="15489" y="169975"/>
                  </a:lnTo>
                  <a:lnTo>
                    <a:pt x="32576" y="158954"/>
                  </a:lnTo>
                  <a:lnTo>
                    <a:pt x="54152" y="150290"/>
                  </a:lnTo>
                  <a:lnTo>
                    <a:pt x="79242" y="144293"/>
                  </a:lnTo>
                  <a:lnTo>
                    <a:pt x="106865" y="141273"/>
                  </a:lnTo>
                  <a:lnTo>
                    <a:pt x="107869" y="140003"/>
                  </a:lnTo>
                  <a:close/>
                </a:path>
                <a:path w="1193800" h="425450">
                  <a:moveTo>
                    <a:pt x="129802" y="256208"/>
                  </a:moveTo>
                  <a:lnTo>
                    <a:pt x="111517" y="256192"/>
                  </a:lnTo>
                  <a:lnTo>
                    <a:pt x="93542" y="254843"/>
                  </a:lnTo>
                  <a:lnTo>
                    <a:pt x="76182" y="252208"/>
                  </a:lnTo>
                  <a:lnTo>
                    <a:pt x="59748" y="248334"/>
                  </a:lnTo>
                </a:path>
                <a:path w="1193800" h="425450">
                  <a:moveTo>
                    <a:pt x="191625" y="342060"/>
                  </a:moveTo>
                  <a:lnTo>
                    <a:pt x="184161" y="343368"/>
                  </a:lnTo>
                  <a:lnTo>
                    <a:pt x="176549" y="344425"/>
                  </a:lnTo>
                  <a:lnTo>
                    <a:pt x="168810" y="345221"/>
                  </a:lnTo>
                  <a:lnTo>
                    <a:pt x="160967" y="345743"/>
                  </a:lnTo>
                </a:path>
                <a:path w="1193800" h="425450">
                  <a:moveTo>
                    <a:pt x="455811" y="383208"/>
                  </a:moveTo>
                  <a:lnTo>
                    <a:pt x="448318" y="377874"/>
                  </a:lnTo>
                  <a:lnTo>
                    <a:pt x="442222" y="372159"/>
                  </a:lnTo>
                  <a:lnTo>
                    <a:pt x="437269" y="366190"/>
                  </a:lnTo>
                </a:path>
                <a:path w="1193800" h="425450">
                  <a:moveTo>
                    <a:pt x="797314" y="340536"/>
                  </a:moveTo>
                  <a:lnTo>
                    <a:pt x="796171" y="346886"/>
                  </a:lnTo>
                  <a:lnTo>
                    <a:pt x="793758" y="353236"/>
                  </a:lnTo>
                  <a:lnTo>
                    <a:pt x="789948" y="359332"/>
                  </a:lnTo>
                </a:path>
                <a:path w="1193800" h="425450">
                  <a:moveTo>
                    <a:pt x="943999" y="224458"/>
                  </a:moveTo>
                  <a:lnTo>
                    <a:pt x="981480" y="236753"/>
                  </a:lnTo>
                  <a:lnTo>
                    <a:pt x="1009912" y="253287"/>
                  </a:lnTo>
                  <a:lnTo>
                    <a:pt x="1027866" y="272964"/>
                  </a:lnTo>
                  <a:lnTo>
                    <a:pt x="1033915" y="294689"/>
                  </a:lnTo>
                </a:path>
                <a:path w="1193800" h="425450">
                  <a:moveTo>
                    <a:pt x="1156089" y="149655"/>
                  </a:moveTo>
                  <a:lnTo>
                    <a:pt x="1148461" y="157049"/>
                  </a:lnTo>
                  <a:lnTo>
                    <a:pt x="1139166" y="163943"/>
                  </a:lnTo>
                  <a:lnTo>
                    <a:pt x="1128299" y="170265"/>
                  </a:lnTo>
                  <a:lnTo>
                    <a:pt x="1115957" y="175944"/>
                  </a:lnTo>
                </a:path>
                <a:path w="1193800" h="425450">
                  <a:moveTo>
                    <a:pt x="1059950" y="51992"/>
                  </a:moveTo>
                  <a:lnTo>
                    <a:pt x="1061474" y="56056"/>
                  </a:lnTo>
                  <a:lnTo>
                    <a:pt x="1062236" y="60247"/>
                  </a:lnTo>
                  <a:lnTo>
                    <a:pt x="1062109" y="64311"/>
                  </a:lnTo>
                </a:path>
                <a:path w="1193800" h="425450">
                  <a:moveTo>
                    <a:pt x="804299" y="37387"/>
                  </a:moveTo>
                  <a:lnTo>
                    <a:pt x="808511" y="33174"/>
                  </a:lnTo>
                  <a:lnTo>
                    <a:pt x="813332" y="29116"/>
                  </a:lnTo>
                  <a:lnTo>
                    <a:pt x="818747" y="25225"/>
                  </a:lnTo>
                  <a:lnTo>
                    <a:pt x="824746" y="21512"/>
                  </a:lnTo>
                </a:path>
                <a:path w="1193800" h="425450">
                  <a:moveTo>
                    <a:pt x="612402" y="45007"/>
                  </a:moveTo>
                  <a:lnTo>
                    <a:pt x="614561" y="40181"/>
                  </a:lnTo>
                  <a:lnTo>
                    <a:pt x="617863" y="35609"/>
                  </a:lnTo>
                  <a:lnTo>
                    <a:pt x="622308" y="31291"/>
                  </a:lnTo>
                </a:path>
                <a:path w="1193800" h="425450">
                  <a:moveTo>
                    <a:pt x="387231" y="49579"/>
                  </a:moveTo>
                  <a:lnTo>
                    <a:pt x="396847" y="52556"/>
                  </a:lnTo>
                  <a:lnTo>
                    <a:pt x="406058" y="55770"/>
                  </a:lnTo>
                  <a:lnTo>
                    <a:pt x="414841" y="59223"/>
                  </a:lnTo>
                  <a:lnTo>
                    <a:pt x="423172" y="62914"/>
                  </a:lnTo>
                </a:path>
                <a:path w="1193800" h="425450">
                  <a:moveTo>
                    <a:pt x="114155" y="153973"/>
                  </a:moveTo>
                  <a:lnTo>
                    <a:pt x="111298" y="149401"/>
                  </a:lnTo>
                  <a:lnTo>
                    <a:pt x="109202" y="144702"/>
                  </a:lnTo>
                  <a:lnTo>
                    <a:pt x="107881" y="140003"/>
                  </a:lnTo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1387" y="1624596"/>
              <a:ext cx="1307591" cy="5364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3393" y="1655014"/>
              <a:ext cx="1193800" cy="425450"/>
            </a:xfrm>
            <a:custGeom>
              <a:avLst/>
              <a:gdLst/>
              <a:ahLst/>
              <a:cxnLst/>
              <a:rect l="l" t="t" r="r" b="b"/>
              <a:pathLst>
                <a:path w="1193800" h="425450">
                  <a:moveTo>
                    <a:pt x="736721" y="0"/>
                  </a:moveTo>
                  <a:lnTo>
                    <a:pt x="690846" y="2922"/>
                  </a:lnTo>
                  <a:lnTo>
                    <a:pt x="650543" y="13966"/>
                  </a:lnTo>
                  <a:lnTo>
                    <a:pt x="621028" y="32307"/>
                  </a:lnTo>
                  <a:lnTo>
                    <a:pt x="613171" y="28813"/>
                  </a:lnTo>
                  <a:lnTo>
                    <a:pt x="604851" y="25592"/>
                  </a:lnTo>
                  <a:lnTo>
                    <a:pt x="596078" y="22681"/>
                  </a:lnTo>
                  <a:lnTo>
                    <a:pt x="586865" y="20115"/>
                  </a:lnTo>
                  <a:lnTo>
                    <a:pt x="530687" y="12005"/>
                  </a:lnTo>
                  <a:lnTo>
                    <a:pt x="474438" y="14860"/>
                  </a:lnTo>
                  <a:lnTo>
                    <a:pt x="424523" y="27741"/>
                  </a:lnTo>
                  <a:lnTo>
                    <a:pt x="387348" y="49706"/>
                  </a:lnTo>
                  <a:lnTo>
                    <a:pt x="359261" y="43221"/>
                  </a:lnTo>
                  <a:lnTo>
                    <a:pt x="329531" y="39070"/>
                  </a:lnTo>
                  <a:lnTo>
                    <a:pt x="298801" y="37347"/>
                  </a:lnTo>
                  <a:lnTo>
                    <a:pt x="267714" y="38149"/>
                  </a:lnTo>
                  <a:lnTo>
                    <a:pt x="210546" y="46572"/>
                  </a:lnTo>
                  <a:lnTo>
                    <a:pt x="163334" y="62645"/>
                  </a:lnTo>
                  <a:lnTo>
                    <a:pt x="128716" y="84692"/>
                  </a:lnTo>
                  <a:lnTo>
                    <a:pt x="107821" y="140003"/>
                  </a:lnTo>
                  <a:lnTo>
                    <a:pt x="106805" y="141273"/>
                  </a:lnTo>
                  <a:lnTo>
                    <a:pt x="54147" y="150290"/>
                  </a:lnTo>
                  <a:lnTo>
                    <a:pt x="15492" y="169975"/>
                  </a:lnTo>
                  <a:lnTo>
                    <a:pt x="0" y="191906"/>
                  </a:lnTo>
                  <a:lnTo>
                    <a:pt x="2903" y="214266"/>
                  </a:lnTo>
                  <a:lnTo>
                    <a:pt x="22832" y="234483"/>
                  </a:lnTo>
                  <a:lnTo>
                    <a:pt x="58418" y="249985"/>
                  </a:lnTo>
                  <a:lnTo>
                    <a:pt x="42652" y="260179"/>
                  </a:lnTo>
                  <a:lnTo>
                    <a:pt x="31922" y="271623"/>
                  </a:lnTo>
                  <a:lnTo>
                    <a:pt x="26503" y="283900"/>
                  </a:lnTo>
                  <a:lnTo>
                    <a:pt x="26668" y="296594"/>
                  </a:lnTo>
                  <a:lnTo>
                    <a:pt x="41600" y="318537"/>
                  </a:lnTo>
                  <a:lnTo>
                    <a:pt x="71737" y="335456"/>
                  </a:lnTo>
                  <a:lnTo>
                    <a:pt x="112803" y="345707"/>
                  </a:lnTo>
                  <a:lnTo>
                    <a:pt x="160526" y="347648"/>
                  </a:lnTo>
                  <a:lnTo>
                    <a:pt x="162812" y="349553"/>
                  </a:lnTo>
                  <a:lnTo>
                    <a:pt x="198573" y="371245"/>
                  </a:lnTo>
                  <a:lnTo>
                    <a:pt x="243287" y="387075"/>
                  </a:lnTo>
                  <a:lnTo>
                    <a:pt x="294161" y="396702"/>
                  </a:lnTo>
                  <a:lnTo>
                    <a:pt x="348401" y="399789"/>
                  </a:lnTo>
                  <a:lnTo>
                    <a:pt x="403212" y="395996"/>
                  </a:lnTo>
                  <a:lnTo>
                    <a:pt x="455801" y="384986"/>
                  </a:lnTo>
                  <a:lnTo>
                    <a:pt x="475918" y="397164"/>
                  </a:lnTo>
                  <a:lnTo>
                    <a:pt x="499870" y="407449"/>
                  </a:lnTo>
                  <a:lnTo>
                    <a:pt x="527059" y="415615"/>
                  </a:lnTo>
                  <a:lnTo>
                    <a:pt x="556893" y="421435"/>
                  </a:lnTo>
                  <a:lnTo>
                    <a:pt x="616192" y="425303"/>
                  </a:lnTo>
                  <a:lnTo>
                    <a:pt x="672968" y="420192"/>
                  </a:lnTo>
                  <a:lnTo>
                    <a:pt x="723386" y="407088"/>
                  </a:lnTo>
                  <a:lnTo>
                    <a:pt x="763612" y="386981"/>
                  </a:lnTo>
                  <a:lnTo>
                    <a:pt x="789811" y="360856"/>
                  </a:lnTo>
                  <a:lnTo>
                    <a:pt x="809242" y="365898"/>
                  </a:lnTo>
                  <a:lnTo>
                    <a:pt x="829816" y="369571"/>
                  </a:lnTo>
                  <a:lnTo>
                    <a:pt x="851247" y="371840"/>
                  </a:lnTo>
                  <a:lnTo>
                    <a:pt x="873250" y="372667"/>
                  </a:lnTo>
                  <a:lnTo>
                    <a:pt x="935634" y="366770"/>
                  </a:lnTo>
                  <a:lnTo>
                    <a:pt x="986756" y="350347"/>
                  </a:lnTo>
                  <a:lnTo>
                    <a:pt x="1021447" y="325876"/>
                  </a:lnTo>
                  <a:lnTo>
                    <a:pt x="1034540" y="295832"/>
                  </a:lnTo>
                  <a:lnTo>
                    <a:pt x="1058090" y="293409"/>
                  </a:lnTo>
                  <a:lnTo>
                    <a:pt x="1102191" y="284420"/>
                  </a:lnTo>
                  <a:lnTo>
                    <a:pt x="1171017" y="250773"/>
                  </a:lnTo>
                  <a:lnTo>
                    <a:pt x="1193766" y="217775"/>
                  </a:lnTo>
                  <a:lnTo>
                    <a:pt x="1189321" y="183038"/>
                  </a:lnTo>
                  <a:lnTo>
                    <a:pt x="1156587" y="150671"/>
                  </a:lnTo>
                  <a:lnTo>
                    <a:pt x="1159254" y="147623"/>
                  </a:lnTo>
                  <a:lnTo>
                    <a:pt x="1161540" y="144448"/>
                  </a:lnTo>
                  <a:lnTo>
                    <a:pt x="1163318" y="141273"/>
                  </a:lnTo>
                  <a:lnTo>
                    <a:pt x="1167255" y="112932"/>
                  </a:lnTo>
                  <a:lnTo>
                    <a:pt x="1149094" y="86949"/>
                  </a:lnTo>
                  <a:lnTo>
                    <a:pt x="1112168" y="66157"/>
                  </a:lnTo>
                  <a:lnTo>
                    <a:pt x="1059813" y="53389"/>
                  </a:lnTo>
                  <a:lnTo>
                    <a:pt x="1053711" y="42562"/>
                  </a:lnTo>
                  <a:lnTo>
                    <a:pt x="1014474" y="15416"/>
                  </a:lnTo>
                  <a:lnTo>
                    <a:pt x="967741" y="2942"/>
                  </a:lnTo>
                  <a:lnTo>
                    <a:pt x="916557" y="208"/>
                  </a:lnTo>
                  <a:lnTo>
                    <a:pt x="866991" y="6951"/>
                  </a:lnTo>
                  <a:lnTo>
                    <a:pt x="825117" y="22909"/>
                  </a:lnTo>
                  <a:lnTo>
                    <a:pt x="816135" y="17841"/>
                  </a:lnTo>
                  <a:lnTo>
                    <a:pt x="806035" y="13321"/>
                  </a:lnTo>
                  <a:lnTo>
                    <a:pt x="794934" y="9372"/>
                  </a:lnTo>
                  <a:lnTo>
                    <a:pt x="782953" y="6018"/>
                  </a:lnTo>
                  <a:lnTo>
                    <a:pt x="7367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3393" y="1655014"/>
              <a:ext cx="1193800" cy="425450"/>
            </a:xfrm>
            <a:custGeom>
              <a:avLst/>
              <a:gdLst/>
              <a:ahLst/>
              <a:cxnLst/>
              <a:rect l="l" t="t" r="r" b="b"/>
              <a:pathLst>
                <a:path w="1193800" h="425450">
                  <a:moveTo>
                    <a:pt x="107821" y="140003"/>
                  </a:moveTo>
                  <a:lnTo>
                    <a:pt x="128716" y="84692"/>
                  </a:lnTo>
                  <a:lnTo>
                    <a:pt x="163334" y="62645"/>
                  </a:lnTo>
                  <a:lnTo>
                    <a:pt x="210546" y="46572"/>
                  </a:lnTo>
                  <a:lnTo>
                    <a:pt x="267714" y="38149"/>
                  </a:lnTo>
                  <a:lnTo>
                    <a:pt x="298801" y="37347"/>
                  </a:lnTo>
                  <a:lnTo>
                    <a:pt x="329531" y="39070"/>
                  </a:lnTo>
                  <a:lnTo>
                    <a:pt x="359261" y="43221"/>
                  </a:lnTo>
                  <a:lnTo>
                    <a:pt x="387348" y="49706"/>
                  </a:lnTo>
                  <a:lnTo>
                    <a:pt x="424523" y="27741"/>
                  </a:lnTo>
                  <a:lnTo>
                    <a:pt x="474438" y="14860"/>
                  </a:lnTo>
                  <a:lnTo>
                    <a:pt x="530687" y="12005"/>
                  </a:lnTo>
                  <a:lnTo>
                    <a:pt x="586865" y="20115"/>
                  </a:lnTo>
                  <a:lnTo>
                    <a:pt x="596078" y="22681"/>
                  </a:lnTo>
                  <a:lnTo>
                    <a:pt x="604851" y="25592"/>
                  </a:lnTo>
                  <a:lnTo>
                    <a:pt x="613171" y="28813"/>
                  </a:lnTo>
                  <a:lnTo>
                    <a:pt x="621028" y="32307"/>
                  </a:lnTo>
                  <a:lnTo>
                    <a:pt x="650543" y="13966"/>
                  </a:lnTo>
                  <a:lnTo>
                    <a:pt x="690846" y="2922"/>
                  </a:lnTo>
                  <a:lnTo>
                    <a:pt x="736721" y="0"/>
                  </a:lnTo>
                  <a:lnTo>
                    <a:pt x="782953" y="6018"/>
                  </a:lnTo>
                  <a:lnTo>
                    <a:pt x="794934" y="9372"/>
                  </a:lnTo>
                  <a:lnTo>
                    <a:pt x="806035" y="13321"/>
                  </a:lnTo>
                  <a:lnTo>
                    <a:pt x="816135" y="17841"/>
                  </a:lnTo>
                  <a:lnTo>
                    <a:pt x="825117" y="22909"/>
                  </a:lnTo>
                  <a:lnTo>
                    <a:pt x="866991" y="6951"/>
                  </a:lnTo>
                  <a:lnTo>
                    <a:pt x="916557" y="208"/>
                  </a:lnTo>
                  <a:lnTo>
                    <a:pt x="967741" y="2942"/>
                  </a:lnTo>
                  <a:lnTo>
                    <a:pt x="1014474" y="15416"/>
                  </a:lnTo>
                  <a:lnTo>
                    <a:pt x="1030791" y="23385"/>
                  </a:lnTo>
                  <a:lnTo>
                    <a:pt x="1043953" y="32498"/>
                  </a:lnTo>
                  <a:lnTo>
                    <a:pt x="1053711" y="42562"/>
                  </a:lnTo>
                  <a:lnTo>
                    <a:pt x="1059813" y="53389"/>
                  </a:lnTo>
                  <a:lnTo>
                    <a:pt x="1112168" y="66157"/>
                  </a:lnTo>
                  <a:lnTo>
                    <a:pt x="1149094" y="86949"/>
                  </a:lnTo>
                  <a:lnTo>
                    <a:pt x="1167255" y="112932"/>
                  </a:lnTo>
                  <a:lnTo>
                    <a:pt x="1163318" y="141273"/>
                  </a:lnTo>
                  <a:lnTo>
                    <a:pt x="1161540" y="144448"/>
                  </a:lnTo>
                  <a:lnTo>
                    <a:pt x="1159254" y="147623"/>
                  </a:lnTo>
                  <a:lnTo>
                    <a:pt x="1156587" y="150671"/>
                  </a:lnTo>
                  <a:lnTo>
                    <a:pt x="1189321" y="183038"/>
                  </a:lnTo>
                  <a:lnTo>
                    <a:pt x="1171017" y="250773"/>
                  </a:lnTo>
                  <a:lnTo>
                    <a:pt x="1122170" y="277925"/>
                  </a:lnTo>
                  <a:lnTo>
                    <a:pt x="1080736" y="289593"/>
                  </a:lnTo>
                  <a:lnTo>
                    <a:pt x="1034540" y="295832"/>
                  </a:lnTo>
                  <a:lnTo>
                    <a:pt x="1021447" y="325876"/>
                  </a:lnTo>
                  <a:lnTo>
                    <a:pt x="986756" y="350347"/>
                  </a:lnTo>
                  <a:lnTo>
                    <a:pt x="935634" y="366770"/>
                  </a:lnTo>
                  <a:lnTo>
                    <a:pt x="873250" y="372667"/>
                  </a:lnTo>
                  <a:lnTo>
                    <a:pt x="851247" y="371840"/>
                  </a:lnTo>
                  <a:lnTo>
                    <a:pt x="829816" y="369571"/>
                  </a:lnTo>
                  <a:lnTo>
                    <a:pt x="809242" y="365898"/>
                  </a:lnTo>
                  <a:lnTo>
                    <a:pt x="789811" y="360856"/>
                  </a:lnTo>
                  <a:lnTo>
                    <a:pt x="763612" y="386981"/>
                  </a:lnTo>
                  <a:lnTo>
                    <a:pt x="723386" y="407088"/>
                  </a:lnTo>
                  <a:lnTo>
                    <a:pt x="672968" y="420192"/>
                  </a:lnTo>
                  <a:lnTo>
                    <a:pt x="616192" y="425303"/>
                  </a:lnTo>
                  <a:lnTo>
                    <a:pt x="556893" y="421435"/>
                  </a:lnTo>
                  <a:lnTo>
                    <a:pt x="527059" y="415615"/>
                  </a:lnTo>
                  <a:lnTo>
                    <a:pt x="499870" y="407449"/>
                  </a:lnTo>
                  <a:lnTo>
                    <a:pt x="475918" y="397164"/>
                  </a:lnTo>
                  <a:lnTo>
                    <a:pt x="455801" y="384986"/>
                  </a:lnTo>
                  <a:lnTo>
                    <a:pt x="403212" y="395996"/>
                  </a:lnTo>
                  <a:lnTo>
                    <a:pt x="348401" y="399789"/>
                  </a:lnTo>
                  <a:lnTo>
                    <a:pt x="294161" y="396702"/>
                  </a:lnTo>
                  <a:lnTo>
                    <a:pt x="243287" y="387075"/>
                  </a:lnTo>
                  <a:lnTo>
                    <a:pt x="198573" y="371245"/>
                  </a:lnTo>
                  <a:lnTo>
                    <a:pt x="162812" y="349553"/>
                  </a:lnTo>
                  <a:lnTo>
                    <a:pt x="162050" y="348918"/>
                  </a:lnTo>
                  <a:lnTo>
                    <a:pt x="161288" y="348283"/>
                  </a:lnTo>
                  <a:lnTo>
                    <a:pt x="160526" y="347648"/>
                  </a:lnTo>
                  <a:lnTo>
                    <a:pt x="112803" y="345707"/>
                  </a:lnTo>
                  <a:lnTo>
                    <a:pt x="71737" y="335456"/>
                  </a:lnTo>
                  <a:lnTo>
                    <a:pt x="26668" y="296594"/>
                  </a:lnTo>
                  <a:lnTo>
                    <a:pt x="26503" y="283900"/>
                  </a:lnTo>
                  <a:lnTo>
                    <a:pt x="31922" y="271623"/>
                  </a:lnTo>
                  <a:lnTo>
                    <a:pt x="42652" y="260179"/>
                  </a:lnTo>
                  <a:lnTo>
                    <a:pt x="58418" y="249985"/>
                  </a:lnTo>
                  <a:lnTo>
                    <a:pt x="22832" y="234483"/>
                  </a:lnTo>
                  <a:lnTo>
                    <a:pt x="2903" y="214266"/>
                  </a:lnTo>
                  <a:lnTo>
                    <a:pt x="0" y="191906"/>
                  </a:lnTo>
                  <a:lnTo>
                    <a:pt x="15492" y="169975"/>
                  </a:lnTo>
                  <a:lnTo>
                    <a:pt x="32563" y="158954"/>
                  </a:lnTo>
                  <a:lnTo>
                    <a:pt x="54147" y="150290"/>
                  </a:lnTo>
                  <a:lnTo>
                    <a:pt x="79232" y="144293"/>
                  </a:lnTo>
                  <a:lnTo>
                    <a:pt x="106805" y="141273"/>
                  </a:lnTo>
                  <a:lnTo>
                    <a:pt x="107821" y="140003"/>
                  </a:lnTo>
                  <a:close/>
                </a:path>
                <a:path w="1193800" h="425450">
                  <a:moveTo>
                    <a:pt x="129792" y="256208"/>
                  </a:moveTo>
                  <a:lnTo>
                    <a:pt x="111533" y="256192"/>
                  </a:lnTo>
                  <a:lnTo>
                    <a:pt x="93549" y="254843"/>
                  </a:lnTo>
                  <a:lnTo>
                    <a:pt x="76160" y="252208"/>
                  </a:lnTo>
                  <a:lnTo>
                    <a:pt x="59688" y="248334"/>
                  </a:lnTo>
                </a:path>
                <a:path w="1193800" h="425450">
                  <a:moveTo>
                    <a:pt x="191641" y="342060"/>
                  </a:moveTo>
                  <a:lnTo>
                    <a:pt x="184142" y="343368"/>
                  </a:lnTo>
                  <a:lnTo>
                    <a:pt x="176512" y="344425"/>
                  </a:lnTo>
                  <a:lnTo>
                    <a:pt x="168763" y="345221"/>
                  </a:lnTo>
                  <a:lnTo>
                    <a:pt x="160907" y="345743"/>
                  </a:lnTo>
                </a:path>
                <a:path w="1193800" h="425450">
                  <a:moveTo>
                    <a:pt x="455801" y="383208"/>
                  </a:moveTo>
                  <a:lnTo>
                    <a:pt x="448308" y="377874"/>
                  </a:lnTo>
                  <a:lnTo>
                    <a:pt x="442212" y="372159"/>
                  </a:lnTo>
                  <a:lnTo>
                    <a:pt x="437259" y="366190"/>
                  </a:lnTo>
                </a:path>
                <a:path w="1193800" h="425450">
                  <a:moveTo>
                    <a:pt x="797304" y="340536"/>
                  </a:moveTo>
                  <a:lnTo>
                    <a:pt x="796161" y="346886"/>
                  </a:lnTo>
                  <a:lnTo>
                    <a:pt x="793748" y="353236"/>
                  </a:lnTo>
                  <a:lnTo>
                    <a:pt x="789938" y="359332"/>
                  </a:lnTo>
                </a:path>
                <a:path w="1193800" h="425450">
                  <a:moveTo>
                    <a:pt x="943989" y="224458"/>
                  </a:moveTo>
                  <a:lnTo>
                    <a:pt x="981469" y="236753"/>
                  </a:lnTo>
                  <a:lnTo>
                    <a:pt x="1009902" y="253287"/>
                  </a:lnTo>
                  <a:lnTo>
                    <a:pt x="1027856" y="272964"/>
                  </a:lnTo>
                  <a:lnTo>
                    <a:pt x="1033905" y="294689"/>
                  </a:lnTo>
                </a:path>
                <a:path w="1193800" h="425450">
                  <a:moveTo>
                    <a:pt x="1156079" y="149655"/>
                  </a:moveTo>
                  <a:lnTo>
                    <a:pt x="1148451" y="157049"/>
                  </a:lnTo>
                  <a:lnTo>
                    <a:pt x="1139156" y="163943"/>
                  </a:lnTo>
                  <a:lnTo>
                    <a:pt x="1128289" y="170265"/>
                  </a:lnTo>
                  <a:lnTo>
                    <a:pt x="1115947" y="175944"/>
                  </a:lnTo>
                </a:path>
                <a:path w="1193800" h="425450">
                  <a:moveTo>
                    <a:pt x="1059940" y="51992"/>
                  </a:moveTo>
                  <a:lnTo>
                    <a:pt x="1061464" y="56056"/>
                  </a:lnTo>
                  <a:lnTo>
                    <a:pt x="1062226" y="60247"/>
                  </a:lnTo>
                  <a:lnTo>
                    <a:pt x="1062099" y="64311"/>
                  </a:lnTo>
                </a:path>
                <a:path w="1193800" h="425450">
                  <a:moveTo>
                    <a:pt x="804289" y="37387"/>
                  </a:moveTo>
                  <a:lnTo>
                    <a:pt x="808501" y="33174"/>
                  </a:lnTo>
                  <a:lnTo>
                    <a:pt x="813321" y="29116"/>
                  </a:lnTo>
                  <a:lnTo>
                    <a:pt x="818737" y="25225"/>
                  </a:lnTo>
                  <a:lnTo>
                    <a:pt x="824736" y="21512"/>
                  </a:lnTo>
                </a:path>
                <a:path w="1193800" h="425450">
                  <a:moveTo>
                    <a:pt x="612392" y="45007"/>
                  </a:moveTo>
                  <a:lnTo>
                    <a:pt x="614551" y="40181"/>
                  </a:lnTo>
                  <a:lnTo>
                    <a:pt x="617853" y="35609"/>
                  </a:lnTo>
                  <a:lnTo>
                    <a:pt x="622298" y="31291"/>
                  </a:lnTo>
                </a:path>
                <a:path w="1193800" h="425450">
                  <a:moveTo>
                    <a:pt x="387221" y="49579"/>
                  </a:moveTo>
                  <a:lnTo>
                    <a:pt x="396837" y="52556"/>
                  </a:lnTo>
                  <a:lnTo>
                    <a:pt x="406048" y="55770"/>
                  </a:lnTo>
                  <a:lnTo>
                    <a:pt x="414831" y="59223"/>
                  </a:lnTo>
                  <a:lnTo>
                    <a:pt x="423162" y="62914"/>
                  </a:lnTo>
                </a:path>
                <a:path w="1193800" h="425450">
                  <a:moveTo>
                    <a:pt x="114171" y="153973"/>
                  </a:moveTo>
                  <a:lnTo>
                    <a:pt x="111250" y="149401"/>
                  </a:lnTo>
                  <a:lnTo>
                    <a:pt x="109218" y="144702"/>
                  </a:lnTo>
                  <a:lnTo>
                    <a:pt x="107821" y="140003"/>
                  </a:lnTo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3551" y="1263408"/>
              <a:ext cx="1309115" cy="5364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5559" y="1293826"/>
              <a:ext cx="1195705" cy="425450"/>
            </a:xfrm>
            <a:custGeom>
              <a:avLst/>
              <a:gdLst/>
              <a:ahLst/>
              <a:cxnLst/>
              <a:rect l="l" t="t" r="r" b="b"/>
              <a:pathLst>
                <a:path w="1195704" h="425450">
                  <a:moveTo>
                    <a:pt x="737643" y="0"/>
                  </a:moveTo>
                  <a:lnTo>
                    <a:pt x="691701" y="2922"/>
                  </a:lnTo>
                  <a:lnTo>
                    <a:pt x="651379" y="13966"/>
                  </a:lnTo>
                  <a:lnTo>
                    <a:pt x="621915" y="32307"/>
                  </a:lnTo>
                  <a:lnTo>
                    <a:pt x="614037" y="28813"/>
                  </a:lnTo>
                  <a:lnTo>
                    <a:pt x="605659" y="25592"/>
                  </a:lnTo>
                  <a:lnTo>
                    <a:pt x="596804" y="22681"/>
                  </a:lnTo>
                  <a:lnTo>
                    <a:pt x="587498" y="20115"/>
                  </a:lnTo>
                  <a:lnTo>
                    <a:pt x="531300" y="12005"/>
                  </a:lnTo>
                  <a:lnTo>
                    <a:pt x="475007" y="14860"/>
                  </a:lnTo>
                  <a:lnTo>
                    <a:pt x="425049" y="27741"/>
                  </a:lnTo>
                  <a:lnTo>
                    <a:pt x="387854" y="49706"/>
                  </a:lnTo>
                  <a:lnTo>
                    <a:pt x="359765" y="43221"/>
                  </a:lnTo>
                  <a:lnTo>
                    <a:pt x="330021" y="39070"/>
                  </a:lnTo>
                  <a:lnTo>
                    <a:pt x="299253" y="37347"/>
                  </a:lnTo>
                  <a:lnTo>
                    <a:pt x="268093" y="38149"/>
                  </a:lnTo>
                  <a:lnTo>
                    <a:pt x="210801" y="46572"/>
                  </a:lnTo>
                  <a:lnTo>
                    <a:pt x="163514" y="62645"/>
                  </a:lnTo>
                  <a:lnTo>
                    <a:pt x="128857" y="84692"/>
                  </a:lnTo>
                  <a:lnTo>
                    <a:pt x="107946" y="140003"/>
                  </a:lnTo>
                  <a:lnTo>
                    <a:pt x="106930" y="141273"/>
                  </a:lnTo>
                  <a:lnTo>
                    <a:pt x="54209" y="150290"/>
                  </a:lnTo>
                  <a:lnTo>
                    <a:pt x="15490" y="169975"/>
                  </a:lnTo>
                  <a:lnTo>
                    <a:pt x="0" y="191906"/>
                  </a:lnTo>
                  <a:lnTo>
                    <a:pt x="2917" y="214266"/>
                  </a:lnTo>
                  <a:lnTo>
                    <a:pt x="22883" y="234483"/>
                  </a:lnTo>
                  <a:lnTo>
                    <a:pt x="58543" y="249985"/>
                  </a:lnTo>
                  <a:lnTo>
                    <a:pt x="42759" y="260179"/>
                  </a:lnTo>
                  <a:lnTo>
                    <a:pt x="32000" y="271623"/>
                  </a:lnTo>
                  <a:lnTo>
                    <a:pt x="26574" y="283900"/>
                  </a:lnTo>
                  <a:lnTo>
                    <a:pt x="26793" y="296594"/>
                  </a:lnTo>
                  <a:lnTo>
                    <a:pt x="41673" y="318537"/>
                  </a:lnTo>
                  <a:lnTo>
                    <a:pt x="71830" y="335456"/>
                  </a:lnTo>
                  <a:lnTo>
                    <a:pt x="112964" y="345707"/>
                  </a:lnTo>
                  <a:lnTo>
                    <a:pt x="160778" y="347648"/>
                  </a:lnTo>
                  <a:lnTo>
                    <a:pt x="163064" y="349553"/>
                  </a:lnTo>
                  <a:lnTo>
                    <a:pt x="198888" y="371245"/>
                  </a:lnTo>
                  <a:lnTo>
                    <a:pt x="243666" y="387075"/>
                  </a:lnTo>
                  <a:lnTo>
                    <a:pt x="294604" y="396702"/>
                  </a:lnTo>
                  <a:lnTo>
                    <a:pt x="348907" y="399789"/>
                  </a:lnTo>
                  <a:lnTo>
                    <a:pt x="403781" y="395996"/>
                  </a:lnTo>
                  <a:lnTo>
                    <a:pt x="456434" y="384986"/>
                  </a:lnTo>
                  <a:lnTo>
                    <a:pt x="476553" y="397164"/>
                  </a:lnTo>
                  <a:lnTo>
                    <a:pt x="500518" y="407449"/>
                  </a:lnTo>
                  <a:lnTo>
                    <a:pt x="527746" y="415615"/>
                  </a:lnTo>
                  <a:lnTo>
                    <a:pt x="557653" y="421435"/>
                  </a:lnTo>
                  <a:lnTo>
                    <a:pt x="616967" y="425303"/>
                  </a:lnTo>
                  <a:lnTo>
                    <a:pt x="673781" y="420192"/>
                  </a:lnTo>
                  <a:lnTo>
                    <a:pt x="724256" y="407088"/>
                  </a:lnTo>
                  <a:lnTo>
                    <a:pt x="764551" y="386981"/>
                  </a:lnTo>
                  <a:lnTo>
                    <a:pt x="790825" y="360856"/>
                  </a:lnTo>
                  <a:lnTo>
                    <a:pt x="810275" y="365898"/>
                  </a:lnTo>
                  <a:lnTo>
                    <a:pt x="830893" y="369571"/>
                  </a:lnTo>
                  <a:lnTo>
                    <a:pt x="852368" y="371840"/>
                  </a:lnTo>
                  <a:lnTo>
                    <a:pt x="874391" y="372667"/>
                  </a:lnTo>
                  <a:lnTo>
                    <a:pt x="936813" y="366770"/>
                  </a:lnTo>
                  <a:lnTo>
                    <a:pt x="988008" y="350347"/>
                  </a:lnTo>
                  <a:lnTo>
                    <a:pt x="1022748" y="325876"/>
                  </a:lnTo>
                  <a:lnTo>
                    <a:pt x="1035808" y="295832"/>
                  </a:lnTo>
                  <a:lnTo>
                    <a:pt x="1059432" y="293409"/>
                  </a:lnTo>
                  <a:lnTo>
                    <a:pt x="1103584" y="284420"/>
                  </a:lnTo>
                  <a:lnTo>
                    <a:pt x="1172503" y="250773"/>
                  </a:lnTo>
                  <a:lnTo>
                    <a:pt x="1195320" y="217775"/>
                  </a:lnTo>
                  <a:lnTo>
                    <a:pt x="1190894" y="183038"/>
                  </a:lnTo>
                  <a:lnTo>
                    <a:pt x="1158109" y="150671"/>
                  </a:lnTo>
                  <a:lnTo>
                    <a:pt x="1160776" y="147623"/>
                  </a:lnTo>
                  <a:lnTo>
                    <a:pt x="1163062" y="144448"/>
                  </a:lnTo>
                  <a:lnTo>
                    <a:pt x="1164840" y="141273"/>
                  </a:lnTo>
                  <a:lnTo>
                    <a:pt x="1168755" y="112932"/>
                  </a:lnTo>
                  <a:lnTo>
                    <a:pt x="1150536" y="86949"/>
                  </a:lnTo>
                  <a:lnTo>
                    <a:pt x="1113530" y="66157"/>
                  </a:lnTo>
                  <a:lnTo>
                    <a:pt x="1061081" y="53389"/>
                  </a:lnTo>
                  <a:lnTo>
                    <a:pt x="1055032" y="42562"/>
                  </a:lnTo>
                  <a:lnTo>
                    <a:pt x="1015742" y="15416"/>
                  </a:lnTo>
                  <a:lnTo>
                    <a:pt x="968970" y="2942"/>
                  </a:lnTo>
                  <a:lnTo>
                    <a:pt x="917698" y="208"/>
                  </a:lnTo>
                  <a:lnTo>
                    <a:pt x="868045" y="6951"/>
                  </a:lnTo>
                  <a:lnTo>
                    <a:pt x="826131" y="22909"/>
                  </a:lnTo>
                  <a:lnTo>
                    <a:pt x="817149" y="17841"/>
                  </a:lnTo>
                  <a:lnTo>
                    <a:pt x="807049" y="13321"/>
                  </a:lnTo>
                  <a:lnTo>
                    <a:pt x="795948" y="9372"/>
                  </a:lnTo>
                  <a:lnTo>
                    <a:pt x="783967" y="6018"/>
                  </a:lnTo>
                  <a:lnTo>
                    <a:pt x="737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05559" y="1293826"/>
              <a:ext cx="1195705" cy="425450"/>
            </a:xfrm>
            <a:custGeom>
              <a:avLst/>
              <a:gdLst/>
              <a:ahLst/>
              <a:cxnLst/>
              <a:rect l="l" t="t" r="r" b="b"/>
              <a:pathLst>
                <a:path w="1195704" h="425450">
                  <a:moveTo>
                    <a:pt x="107946" y="140003"/>
                  </a:moveTo>
                  <a:lnTo>
                    <a:pt x="128857" y="84692"/>
                  </a:lnTo>
                  <a:lnTo>
                    <a:pt x="163514" y="62645"/>
                  </a:lnTo>
                  <a:lnTo>
                    <a:pt x="210801" y="46572"/>
                  </a:lnTo>
                  <a:lnTo>
                    <a:pt x="268093" y="38149"/>
                  </a:lnTo>
                  <a:lnTo>
                    <a:pt x="299253" y="37347"/>
                  </a:lnTo>
                  <a:lnTo>
                    <a:pt x="330021" y="39070"/>
                  </a:lnTo>
                  <a:lnTo>
                    <a:pt x="359765" y="43221"/>
                  </a:lnTo>
                  <a:lnTo>
                    <a:pt x="387854" y="49706"/>
                  </a:lnTo>
                  <a:lnTo>
                    <a:pt x="425049" y="27741"/>
                  </a:lnTo>
                  <a:lnTo>
                    <a:pt x="475007" y="14860"/>
                  </a:lnTo>
                  <a:lnTo>
                    <a:pt x="531300" y="12005"/>
                  </a:lnTo>
                  <a:lnTo>
                    <a:pt x="587498" y="20115"/>
                  </a:lnTo>
                  <a:lnTo>
                    <a:pt x="596804" y="22681"/>
                  </a:lnTo>
                  <a:lnTo>
                    <a:pt x="605659" y="25592"/>
                  </a:lnTo>
                  <a:lnTo>
                    <a:pt x="614037" y="28813"/>
                  </a:lnTo>
                  <a:lnTo>
                    <a:pt x="621915" y="32307"/>
                  </a:lnTo>
                  <a:lnTo>
                    <a:pt x="651379" y="13966"/>
                  </a:lnTo>
                  <a:lnTo>
                    <a:pt x="691701" y="2922"/>
                  </a:lnTo>
                  <a:lnTo>
                    <a:pt x="737643" y="0"/>
                  </a:lnTo>
                  <a:lnTo>
                    <a:pt x="783967" y="6018"/>
                  </a:lnTo>
                  <a:lnTo>
                    <a:pt x="795948" y="9372"/>
                  </a:lnTo>
                  <a:lnTo>
                    <a:pt x="807049" y="13321"/>
                  </a:lnTo>
                  <a:lnTo>
                    <a:pt x="817149" y="17841"/>
                  </a:lnTo>
                  <a:lnTo>
                    <a:pt x="826131" y="22909"/>
                  </a:lnTo>
                  <a:lnTo>
                    <a:pt x="868045" y="6951"/>
                  </a:lnTo>
                  <a:lnTo>
                    <a:pt x="917698" y="208"/>
                  </a:lnTo>
                  <a:lnTo>
                    <a:pt x="968970" y="2942"/>
                  </a:lnTo>
                  <a:lnTo>
                    <a:pt x="1015742" y="15416"/>
                  </a:lnTo>
                  <a:lnTo>
                    <a:pt x="1032077" y="23385"/>
                  </a:lnTo>
                  <a:lnTo>
                    <a:pt x="1045269" y="32498"/>
                  </a:lnTo>
                  <a:lnTo>
                    <a:pt x="1055032" y="42562"/>
                  </a:lnTo>
                  <a:lnTo>
                    <a:pt x="1061081" y="53389"/>
                  </a:lnTo>
                  <a:lnTo>
                    <a:pt x="1113530" y="66157"/>
                  </a:lnTo>
                  <a:lnTo>
                    <a:pt x="1150536" y="86949"/>
                  </a:lnTo>
                  <a:lnTo>
                    <a:pt x="1168755" y="112932"/>
                  </a:lnTo>
                  <a:lnTo>
                    <a:pt x="1164840" y="141273"/>
                  </a:lnTo>
                  <a:lnTo>
                    <a:pt x="1163062" y="144448"/>
                  </a:lnTo>
                  <a:lnTo>
                    <a:pt x="1160776" y="147623"/>
                  </a:lnTo>
                  <a:lnTo>
                    <a:pt x="1158109" y="150671"/>
                  </a:lnTo>
                  <a:lnTo>
                    <a:pt x="1190894" y="183038"/>
                  </a:lnTo>
                  <a:lnTo>
                    <a:pt x="1172503" y="250773"/>
                  </a:lnTo>
                  <a:lnTo>
                    <a:pt x="1123565" y="277925"/>
                  </a:lnTo>
                  <a:lnTo>
                    <a:pt x="1082115" y="289593"/>
                  </a:lnTo>
                  <a:lnTo>
                    <a:pt x="1035808" y="295832"/>
                  </a:lnTo>
                  <a:lnTo>
                    <a:pt x="1022748" y="325876"/>
                  </a:lnTo>
                  <a:lnTo>
                    <a:pt x="988008" y="350347"/>
                  </a:lnTo>
                  <a:lnTo>
                    <a:pt x="936813" y="366770"/>
                  </a:lnTo>
                  <a:lnTo>
                    <a:pt x="874391" y="372667"/>
                  </a:lnTo>
                  <a:lnTo>
                    <a:pt x="852368" y="371840"/>
                  </a:lnTo>
                  <a:lnTo>
                    <a:pt x="830893" y="369571"/>
                  </a:lnTo>
                  <a:lnTo>
                    <a:pt x="810275" y="365898"/>
                  </a:lnTo>
                  <a:lnTo>
                    <a:pt x="790825" y="360856"/>
                  </a:lnTo>
                  <a:lnTo>
                    <a:pt x="764551" y="386981"/>
                  </a:lnTo>
                  <a:lnTo>
                    <a:pt x="724256" y="407088"/>
                  </a:lnTo>
                  <a:lnTo>
                    <a:pt x="673781" y="420192"/>
                  </a:lnTo>
                  <a:lnTo>
                    <a:pt x="616967" y="425303"/>
                  </a:lnTo>
                  <a:lnTo>
                    <a:pt x="557653" y="421435"/>
                  </a:lnTo>
                  <a:lnTo>
                    <a:pt x="527746" y="415615"/>
                  </a:lnTo>
                  <a:lnTo>
                    <a:pt x="500518" y="407449"/>
                  </a:lnTo>
                  <a:lnTo>
                    <a:pt x="476553" y="397164"/>
                  </a:lnTo>
                  <a:lnTo>
                    <a:pt x="456434" y="384986"/>
                  </a:lnTo>
                  <a:lnTo>
                    <a:pt x="403781" y="395996"/>
                  </a:lnTo>
                  <a:lnTo>
                    <a:pt x="348907" y="399789"/>
                  </a:lnTo>
                  <a:lnTo>
                    <a:pt x="294604" y="396702"/>
                  </a:lnTo>
                  <a:lnTo>
                    <a:pt x="243666" y="387075"/>
                  </a:lnTo>
                  <a:lnTo>
                    <a:pt x="198888" y="371245"/>
                  </a:lnTo>
                  <a:lnTo>
                    <a:pt x="163064" y="349553"/>
                  </a:lnTo>
                  <a:lnTo>
                    <a:pt x="162302" y="348918"/>
                  </a:lnTo>
                  <a:lnTo>
                    <a:pt x="161540" y="348283"/>
                  </a:lnTo>
                  <a:lnTo>
                    <a:pt x="160778" y="347648"/>
                  </a:lnTo>
                  <a:lnTo>
                    <a:pt x="112964" y="345707"/>
                  </a:lnTo>
                  <a:lnTo>
                    <a:pt x="71830" y="335456"/>
                  </a:lnTo>
                  <a:lnTo>
                    <a:pt x="26793" y="296594"/>
                  </a:lnTo>
                  <a:lnTo>
                    <a:pt x="26574" y="283900"/>
                  </a:lnTo>
                  <a:lnTo>
                    <a:pt x="32000" y="271623"/>
                  </a:lnTo>
                  <a:lnTo>
                    <a:pt x="42759" y="260179"/>
                  </a:lnTo>
                  <a:lnTo>
                    <a:pt x="58543" y="249985"/>
                  </a:lnTo>
                  <a:lnTo>
                    <a:pt x="22883" y="234483"/>
                  </a:lnTo>
                  <a:lnTo>
                    <a:pt x="2917" y="214266"/>
                  </a:lnTo>
                  <a:lnTo>
                    <a:pt x="0" y="191906"/>
                  </a:lnTo>
                  <a:lnTo>
                    <a:pt x="15490" y="169975"/>
                  </a:lnTo>
                  <a:lnTo>
                    <a:pt x="32617" y="158954"/>
                  </a:lnTo>
                  <a:lnTo>
                    <a:pt x="54209" y="150290"/>
                  </a:lnTo>
                  <a:lnTo>
                    <a:pt x="79301" y="144293"/>
                  </a:lnTo>
                  <a:lnTo>
                    <a:pt x="106930" y="141273"/>
                  </a:lnTo>
                  <a:lnTo>
                    <a:pt x="107946" y="140003"/>
                  </a:lnTo>
                  <a:close/>
                </a:path>
                <a:path w="1195704" h="425450">
                  <a:moveTo>
                    <a:pt x="129917" y="256208"/>
                  </a:moveTo>
                  <a:lnTo>
                    <a:pt x="111658" y="256192"/>
                  </a:lnTo>
                  <a:lnTo>
                    <a:pt x="93674" y="254843"/>
                  </a:lnTo>
                  <a:lnTo>
                    <a:pt x="76285" y="252208"/>
                  </a:lnTo>
                  <a:lnTo>
                    <a:pt x="59813" y="248334"/>
                  </a:lnTo>
                </a:path>
                <a:path w="1195704" h="425450">
                  <a:moveTo>
                    <a:pt x="191893" y="342060"/>
                  </a:moveTo>
                  <a:lnTo>
                    <a:pt x="184394" y="343368"/>
                  </a:lnTo>
                  <a:lnTo>
                    <a:pt x="176764" y="344425"/>
                  </a:lnTo>
                  <a:lnTo>
                    <a:pt x="169015" y="345221"/>
                  </a:lnTo>
                  <a:lnTo>
                    <a:pt x="161159" y="345743"/>
                  </a:lnTo>
                </a:path>
                <a:path w="1195704" h="425450">
                  <a:moveTo>
                    <a:pt x="456307" y="383208"/>
                  </a:moveTo>
                  <a:lnTo>
                    <a:pt x="448941" y="377874"/>
                  </a:lnTo>
                  <a:lnTo>
                    <a:pt x="442718" y="372159"/>
                  </a:lnTo>
                  <a:lnTo>
                    <a:pt x="437892" y="366190"/>
                  </a:lnTo>
                </a:path>
                <a:path w="1195704" h="425450">
                  <a:moveTo>
                    <a:pt x="798318" y="340536"/>
                  </a:moveTo>
                  <a:lnTo>
                    <a:pt x="797175" y="346886"/>
                  </a:lnTo>
                  <a:lnTo>
                    <a:pt x="794762" y="353236"/>
                  </a:lnTo>
                  <a:lnTo>
                    <a:pt x="790952" y="359332"/>
                  </a:lnTo>
                </a:path>
                <a:path w="1195704" h="425450">
                  <a:moveTo>
                    <a:pt x="945130" y="224458"/>
                  </a:moveTo>
                  <a:lnTo>
                    <a:pt x="982684" y="236753"/>
                  </a:lnTo>
                  <a:lnTo>
                    <a:pt x="1011154" y="253287"/>
                  </a:lnTo>
                  <a:lnTo>
                    <a:pt x="1029122" y="272964"/>
                  </a:lnTo>
                  <a:lnTo>
                    <a:pt x="1035173" y="294689"/>
                  </a:lnTo>
                </a:path>
                <a:path w="1195704" h="425450">
                  <a:moveTo>
                    <a:pt x="1157474" y="149655"/>
                  </a:moveTo>
                  <a:lnTo>
                    <a:pt x="1149901" y="157049"/>
                  </a:lnTo>
                  <a:lnTo>
                    <a:pt x="1140614" y="163943"/>
                  </a:lnTo>
                  <a:lnTo>
                    <a:pt x="1129756" y="170265"/>
                  </a:lnTo>
                  <a:lnTo>
                    <a:pt x="1117469" y="175944"/>
                  </a:lnTo>
                </a:path>
                <a:path w="1195704" h="425450">
                  <a:moveTo>
                    <a:pt x="1061335" y="51992"/>
                  </a:moveTo>
                  <a:lnTo>
                    <a:pt x="1062859" y="56056"/>
                  </a:lnTo>
                  <a:lnTo>
                    <a:pt x="1063494" y="60247"/>
                  </a:lnTo>
                  <a:lnTo>
                    <a:pt x="1063367" y="64311"/>
                  </a:lnTo>
                </a:path>
                <a:path w="1195704" h="425450">
                  <a:moveTo>
                    <a:pt x="805303" y="37387"/>
                  </a:moveTo>
                  <a:lnTo>
                    <a:pt x="809515" y="33174"/>
                  </a:lnTo>
                  <a:lnTo>
                    <a:pt x="814335" y="29116"/>
                  </a:lnTo>
                  <a:lnTo>
                    <a:pt x="819751" y="25225"/>
                  </a:lnTo>
                  <a:lnTo>
                    <a:pt x="825750" y="21512"/>
                  </a:lnTo>
                </a:path>
                <a:path w="1195704" h="425450">
                  <a:moveTo>
                    <a:pt x="613152" y="45007"/>
                  </a:moveTo>
                  <a:lnTo>
                    <a:pt x="615311" y="40181"/>
                  </a:lnTo>
                  <a:lnTo>
                    <a:pt x="618613" y="35609"/>
                  </a:lnTo>
                  <a:lnTo>
                    <a:pt x="623058" y="31291"/>
                  </a:lnTo>
                </a:path>
                <a:path w="1195704" h="425450">
                  <a:moveTo>
                    <a:pt x="387727" y="49579"/>
                  </a:moveTo>
                  <a:lnTo>
                    <a:pt x="397343" y="52556"/>
                  </a:lnTo>
                  <a:lnTo>
                    <a:pt x="406554" y="55770"/>
                  </a:lnTo>
                  <a:lnTo>
                    <a:pt x="415337" y="59223"/>
                  </a:lnTo>
                  <a:lnTo>
                    <a:pt x="423668" y="62914"/>
                  </a:lnTo>
                </a:path>
                <a:path w="1195704" h="425450">
                  <a:moveTo>
                    <a:pt x="114296" y="153973"/>
                  </a:moveTo>
                  <a:lnTo>
                    <a:pt x="111375" y="149401"/>
                  </a:lnTo>
                  <a:lnTo>
                    <a:pt x="109343" y="144702"/>
                  </a:lnTo>
                  <a:lnTo>
                    <a:pt x="107946" y="140003"/>
                  </a:lnTo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52587" y="999743"/>
              <a:ext cx="2420111" cy="1324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343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000000"/>
                </a:solidFill>
              </a:rPr>
              <a:t>Why </a:t>
            </a:r>
            <a:r>
              <a:rPr sz="3200" spc="-215" dirty="0">
                <a:solidFill>
                  <a:srgbClr val="000000"/>
                </a:solidFill>
              </a:rPr>
              <a:t>it </a:t>
            </a:r>
            <a:r>
              <a:rPr sz="3200" spc="-135" dirty="0">
                <a:solidFill>
                  <a:srgbClr val="000000"/>
                </a:solidFill>
              </a:rPr>
              <a:t>is</a:t>
            </a:r>
            <a:r>
              <a:rPr sz="3200" spc="-490" dirty="0">
                <a:solidFill>
                  <a:srgbClr val="000000"/>
                </a:solidFill>
              </a:rPr>
              <a:t> </a:t>
            </a:r>
            <a:r>
              <a:rPr sz="3200" spc="-110" dirty="0">
                <a:solidFill>
                  <a:srgbClr val="000000"/>
                </a:solidFill>
              </a:rPr>
              <a:t>important?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540512" y="3430904"/>
            <a:ext cx="2800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latin typeface="Georgia"/>
                <a:cs typeface="Georgia"/>
              </a:rPr>
              <a:t>P(Rain|</a:t>
            </a:r>
            <a:r>
              <a:rPr sz="3200" spc="-140" dirty="0">
                <a:latin typeface="Georgia"/>
                <a:cs typeface="Georgia"/>
              </a:rPr>
              <a:t> </a:t>
            </a:r>
            <a:r>
              <a:rPr sz="3200" spc="-55" dirty="0">
                <a:latin typeface="Georgia"/>
                <a:cs typeface="Georgia"/>
              </a:rPr>
              <a:t>Cloudy)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2535" y="3430904"/>
            <a:ext cx="2677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latin typeface="Georgia"/>
                <a:cs typeface="Georgia"/>
              </a:rPr>
              <a:t>P(Rain|</a:t>
            </a:r>
            <a:r>
              <a:rPr sz="3200" spc="-130" dirty="0">
                <a:latin typeface="Georgia"/>
                <a:cs typeface="Georgia"/>
              </a:rPr>
              <a:t> </a:t>
            </a:r>
            <a:r>
              <a:rPr sz="3200" spc="-70" dirty="0">
                <a:latin typeface="Georgia"/>
                <a:cs typeface="Georgia"/>
              </a:rPr>
              <a:t>Sunny)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739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Conditional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087873" y="4060697"/>
            <a:ext cx="20154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--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Wikipedia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9907" y="1047749"/>
            <a:ext cx="8089265" cy="2551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50060" algn="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in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4100">
              <a:latin typeface="Carlito"/>
              <a:cs typeface="Carlito"/>
            </a:endParaRPr>
          </a:p>
          <a:p>
            <a:pPr marL="12065" marR="5080" indent="635" algn="ctr">
              <a:lnSpc>
                <a:spcPct val="100000"/>
              </a:lnSpc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measure </a:t>
            </a:r>
            <a:r>
              <a:rPr sz="3200" dirty="0">
                <a:latin typeface="Carlito"/>
                <a:cs typeface="Carlito"/>
              </a:rPr>
              <a:t>of the </a:t>
            </a:r>
            <a:r>
              <a:rPr sz="3200" spc="-10" dirty="0">
                <a:latin typeface="Carlito"/>
                <a:cs typeface="Carlito"/>
              </a:rPr>
              <a:t>probability </a:t>
            </a:r>
            <a:r>
              <a:rPr sz="3200" dirty="0">
                <a:latin typeface="Carlito"/>
                <a:cs typeface="Carlito"/>
              </a:rPr>
              <a:t>of an </a:t>
            </a:r>
            <a:r>
              <a:rPr sz="3200" spc="-15" dirty="0">
                <a:latin typeface="Carlito"/>
                <a:cs typeface="Carlito"/>
              </a:rPr>
              <a:t>event </a:t>
            </a:r>
            <a:r>
              <a:rPr sz="3200" spc="-5" dirty="0">
                <a:latin typeface="Carlito"/>
                <a:cs typeface="Carlito"/>
              </a:rPr>
              <a:t>(some  particular </a:t>
            </a:r>
            <a:r>
              <a:rPr sz="3200" spc="-10" dirty="0">
                <a:latin typeface="Carlito"/>
                <a:cs typeface="Carlito"/>
              </a:rPr>
              <a:t>situation </a:t>
            </a:r>
            <a:r>
              <a:rPr sz="3200" spc="-5" dirty="0">
                <a:latin typeface="Carlito"/>
                <a:cs typeface="Carlito"/>
              </a:rPr>
              <a:t>occurring) </a:t>
            </a:r>
            <a:r>
              <a:rPr sz="3200" spc="-10" dirty="0">
                <a:latin typeface="Carlito"/>
                <a:cs typeface="Carlito"/>
              </a:rPr>
              <a:t>given </a:t>
            </a:r>
            <a:r>
              <a:rPr sz="3200" spc="-5" dirty="0">
                <a:latin typeface="Carlito"/>
                <a:cs typeface="Carlito"/>
              </a:rPr>
              <a:t>that </a:t>
            </a:r>
            <a:r>
              <a:rPr sz="3200" dirty="0">
                <a:latin typeface="Carlito"/>
                <a:cs typeface="Carlito"/>
              </a:rPr>
              <a:t>another  </a:t>
            </a:r>
            <a:r>
              <a:rPr sz="3200" spc="-15" dirty="0">
                <a:latin typeface="Carlito"/>
                <a:cs typeface="Carlito"/>
              </a:rPr>
              <a:t>event </a:t>
            </a:r>
            <a:r>
              <a:rPr sz="3200" spc="-5" dirty="0">
                <a:latin typeface="Carlito"/>
                <a:cs typeface="Carlito"/>
              </a:rPr>
              <a:t>has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occurred.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3385" y="4004005"/>
            <a:ext cx="276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rlito"/>
                <a:cs typeface="Carlito"/>
              </a:rPr>
              <a:t>Weather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Condition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44101" y="2988436"/>
            <a:ext cx="777875" cy="1022350"/>
          </a:xfrm>
          <a:custGeom>
            <a:avLst/>
            <a:gdLst/>
            <a:ahLst/>
            <a:cxnLst/>
            <a:rect l="l" t="t" r="r" b="b"/>
            <a:pathLst>
              <a:path w="777875" h="1022350">
                <a:moveTo>
                  <a:pt x="69114" y="91895"/>
                </a:moveTo>
                <a:lnTo>
                  <a:pt x="75755" y="148977"/>
                </a:lnTo>
                <a:lnTo>
                  <a:pt x="731647" y="1021842"/>
                </a:lnTo>
                <a:lnTo>
                  <a:pt x="777875" y="987044"/>
                </a:lnTo>
                <a:lnTo>
                  <a:pt x="121945" y="114128"/>
                </a:lnTo>
                <a:lnTo>
                  <a:pt x="69114" y="91895"/>
                </a:lnTo>
                <a:close/>
              </a:path>
              <a:path w="777875" h="1022350">
                <a:moveTo>
                  <a:pt x="0" y="0"/>
                </a:moveTo>
                <a:lnTo>
                  <a:pt x="29209" y="249047"/>
                </a:lnTo>
                <a:lnTo>
                  <a:pt x="61214" y="274447"/>
                </a:lnTo>
                <a:lnTo>
                  <a:pt x="72201" y="270926"/>
                </a:lnTo>
                <a:lnTo>
                  <a:pt x="80629" y="263715"/>
                </a:lnTo>
                <a:lnTo>
                  <a:pt x="85699" y="253837"/>
                </a:lnTo>
                <a:lnTo>
                  <a:pt x="86614" y="242315"/>
                </a:lnTo>
                <a:lnTo>
                  <a:pt x="75755" y="148977"/>
                </a:lnTo>
                <a:lnTo>
                  <a:pt x="11429" y="63373"/>
                </a:lnTo>
                <a:lnTo>
                  <a:pt x="57657" y="28575"/>
                </a:lnTo>
                <a:lnTo>
                  <a:pt x="67893" y="28575"/>
                </a:lnTo>
                <a:lnTo>
                  <a:pt x="0" y="0"/>
                </a:lnTo>
                <a:close/>
              </a:path>
              <a:path w="777875" h="1022350">
                <a:moveTo>
                  <a:pt x="67893" y="28575"/>
                </a:moveTo>
                <a:lnTo>
                  <a:pt x="57657" y="28575"/>
                </a:lnTo>
                <a:lnTo>
                  <a:pt x="121945" y="114128"/>
                </a:lnTo>
                <a:lnTo>
                  <a:pt x="208660" y="150622"/>
                </a:lnTo>
                <a:lnTo>
                  <a:pt x="219987" y="152917"/>
                </a:lnTo>
                <a:lnTo>
                  <a:pt x="230885" y="150796"/>
                </a:lnTo>
                <a:lnTo>
                  <a:pt x="240164" y="144746"/>
                </a:lnTo>
                <a:lnTo>
                  <a:pt x="246633" y="135254"/>
                </a:lnTo>
                <a:lnTo>
                  <a:pt x="248910" y="123981"/>
                </a:lnTo>
                <a:lnTo>
                  <a:pt x="246745" y="113077"/>
                </a:lnTo>
                <a:lnTo>
                  <a:pt x="240651" y="103768"/>
                </a:lnTo>
                <a:lnTo>
                  <a:pt x="231140" y="97282"/>
                </a:lnTo>
                <a:lnTo>
                  <a:pt x="67893" y="28575"/>
                </a:lnTo>
                <a:close/>
              </a:path>
              <a:path w="777875" h="1022350">
                <a:moveTo>
                  <a:pt x="57657" y="28575"/>
                </a:moveTo>
                <a:lnTo>
                  <a:pt x="11429" y="63373"/>
                </a:lnTo>
                <a:lnTo>
                  <a:pt x="75755" y="148977"/>
                </a:lnTo>
                <a:lnTo>
                  <a:pt x="69114" y="91895"/>
                </a:lnTo>
                <a:lnTo>
                  <a:pt x="23368" y="72643"/>
                </a:lnTo>
                <a:lnTo>
                  <a:pt x="63373" y="42545"/>
                </a:lnTo>
                <a:lnTo>
                  <a:pt x="68155" y="42545"/>
                </a:lnTo>
                <a:lnTo>
                  <a:pt x="57657" y="28575"/>
                </a:lnTo>
                <a:close/>
              </a:path>
              <a:path w="777875" h="1022350">
                <a:moveTo>
                  <a:pt x="68155" y="42545"/>
                </a:moveTo>
                <a:lnTo>
                  <a:pt x="63373" y="42545"/>
                </a:lnTo>
                <a:lnTo>
                  <a:pt x="69114" y="91895"/>
                </a:lnTo>
                <a:lnTo>
                  <a:pt x="121945" y="114128"/>
                </a:lnTo>
                <a:lnTo>
                  <a:pt x="68155" y="42545"/>
                </a:lnTo>
                <a:close/>
              </a:path>
              <a:path w="777875" h="1022350">
                <a:moveTo>
                  <a:pt x="63373" y="42545"/>
                </a:moveTo>
                <a:lnTo>
                  <a:pt x="23368" y="72643"/>
                </a:lnTo>
                <a:lnTo>
                  <a:pt x="69114" y="91895"/>
                </a:lnTo>
                <a:lnTo>
                  <a:pt x="63373" y="4254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739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Conditional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16939" y="1700022"/>
            <a:ext cx="1795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Georgia"/>
                <a:cs typeface="Georgia"/>
              </a:rPr>
              <a:t>P(A </a:t>
            </a:r>
            <a:r>
              <a:rPr sz="3200" spc="-190" dirty="0">
                <a:latin typeface="Georgia"/>
                <a:cs typeface="Georgia"/>
              </a:rPr>
              <a:t>| </a:t>
            </a:r>
            <a:r>
              <a:rPr sz="3200" spc="-5" dirty="0">
                <a:latin typeface="Georgia"/>
                <a:cs typeface="Georgia"/>
              </a:rPr>
              <a:t>B)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68" y="3739388"/>
            <a:ext cx="68421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Georgia"/>
                <a:cs typeface="Georgia"/>
              </a:rPr>
              <a:t>A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Georgia"/>
                <a:cs typeface="Georgia"/>
              </a:rPr>
              <a:t>Event </a:t>
            </a:r>
            <a:r>
              <a:rPr sz="2800" spc="-10" dirty="0">
                <a:latin typeface="Georgia"/>
                <a:cs typeface="Georgia"/>
              </a:rPr>
              <a:t>whose </a:t>
            </a:r>
            <a:r>
              <a:rPr sz="2800" spc="-35" dirty="0">
                <a:latin typeface="Georgia"/>
                <a:cs typeface="Georgia"/>
              </a:rPr>
              <a:t>probability </a:t>
            </a:r>
            <a:r>
              <a:rPr sz="2800" spc="30" dirty="0">
                <a:latin typeface="Georgia"/>
                <a:cs typeface="Georgia"/>
              </a:rPr>
              <a:t>we </a:t>
            </a:r>
            <a:r>
              <a:rPr sz="2800" spc="-40" dirty="0">
                <a:latin typeface="Georgia"/>
                <a:cs typeface="Georgia"/>
              </a:rPr>
              <a:t>need to</a:t>
            </a:r>
            <a:r>
              <a:rPr sz="2800" spc="-195" dirty="0">
                <a:latin typeface="Georgia"/>
                <a:cs typeface="Georgia"/>
              </a:rPr>
              <a:t> </a:t>
            </a:r>
            <a:r>
              <a:rPr sz="2800" spc="-65" dirty="0">
                <a:latin typeface="Georgia"/>
                <a:cs typeface="Georgia"/>
              </a:rPr>
              <a:t>find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spc="-100" dirty="0">
                <a:latin typeface="Georgia"/>
                <a:cs typeface="Georgia"/>
              </a:rPr>
              <a:t>e.g. </a:t>
            </a:r>
            <a:r>
              <a:rPr sz="2800" spc="-75" dirty="0">
                <a:latin typeface="Georgia"/>
                <a:cs typeface="Georgia"/>
              </a:rPr>
              <a:t>Will </a:t>
            </a:r>
            <a:r>
              <a:rPr sz="2800" spc="-35" dirty="0">
                <a:latin typeface="Georgia"/>
                <a:cs typeface="Georgia"/>
              </a:rPr>
              <a:t>it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rain?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spc="-125" dirty="0">
                <a:latin typeface="Georgia"/>
                <a:cs typeface="Georgia"/>
              </a:rPr>
              <a:t>B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Georgia"/>
                <a:cs typeface="Georgia"/>
              </a:rPr>
              <a:t>Even </a:t>
            </a:r>
            <a:r>
              <a:rPr sz="2800" spc="-45" dirty="0">
                <a:latin typeface="Georgia"/>
                <a:cs typeface="Georgia"/>
              </a:rPr>
              <a:t>that </a:t>
            </a:r>
            <a:r>
              <a:rPr sz="2800" spc="-50" dirty="0">
                <a:latin typeface="Georgia"/>
                <a:cs typeface="Georgia"/>
              </a:rPr>
              <a:t>has </a:t>
            </a:r>
            <a:r>
              <a:rPr sz="2800" spc="-40" dirty="0">
                <a:latin typeface="Georgia"/>
                <a:cs typeface="Georgia"/>
              </a:rPr>
              <a:t>already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occurred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spc="-100" dirty="0">
                <a:latin typeface="Georgia"/>
                <a:cs typeface="Georgia"/>
              </a:rPr>
              <a:t>e.g. </a:t>
            </a:r>
            <a:r>
              <a:rPr sz="2800" spc="-60" dirty="0">
                <a:latin typeface="Georgia"/>
                <a:cs typeface="Georgia"/>
              </a:rPr>
              <a:t>It’s </a:t>
            </a:r>
            <a:r>
              <a:rPr sz="2800" spc="-40" dirty="0">
                <a:latin typeface="Georgia"/>
                <a:cs typeface="Georgia"/>
              </a:rPr>
              <a:t>already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45" dirty="0">
                <a:latin typeface="Georgia"/>
                <a:cs typeface="Georgia"/>
              </a:rPr>
              <a:t>cloudy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 rot="10860000">
            <a:off x="3699728" y="1482216"/>
            <a:ext cx="425857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75"/>
              </a:lnSpc>
            </a:pPr>
            <a:r>
              <a:rPr sz="2800" spc="-5" dirty="0">
                <a:latin typeface="Carlito"/>
                <a:cs typeface="Carlito"/>
              </a:rPr>
              <a:t>U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800" y="1155928"/>
            <a:ext cx="1795780" cy="144018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  <a:tabLst>
                <a:tab pos="1009015" algn="l"/>
              </a:tabLst>
            </a:pPr>
            <a:r>
              <a:rPr sz="3200" spc="-55" dirty="0">
                <a:latin typeface="Georgia"/>
                <a:cs typeface="Georgia"/>
              </a:rPr>
              <a:t>P(A	</a:t>
            </a:r>
            <a:r>
              <a:rPr sz="3200" spc="-10" dirty="0">
                <a:latin typeface="Georgia"/>
                <a:cs typeface="Georgia"/>
              </a:rPr>
              <a:t>B)</a:t>
            </a:r>
            <a:endParaRPr sz="3200" dirty="0">
              <a:latin typeface="Georgia"/>
              <a:cs typeface="Georgia"/>
            </a:endParaRPr>
          </a:p>
          <a:p>
            <a:pPr marR="90170" algn="ctr">
              <a:lnSpc>
                <a:spcPct val="100000"/>
              </a:lnSpc>
              <a:spcBef>
                <a:spcPts val="1730"/>
              </a:spcBef>
            </a:pPr>
            <a:r>
              <a:rPr sz="3200" spc="-5" dirty="0">
                <a:latin typeface="Georgia"/>
                <a:cs typeface="Georgia"/>
              </a:rPr>
              <a:t>P(B)</a:t>
            </a:r>
            <a:endParaRPr sz="3200" dirty="0">
              <a:latin typeface="Georgia"/>
              <a:cs typeface="Georgia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78BC1C-BB39-49FE-96AF-04CD71FDE73B}"/>
              </a:ext>
            </a:extLst>
          </p:cNvPr>
          <p:cNvCxnSpPr>
            <a:cxnSpLocks/>
          </p:cNvCxnSpPr>
          <p:nvPr/>
        </p:nvCxnSpPr>
        <p:spPr>
          <a:xfrm>
            <a:off x="2971800" y="1956879"/>
            <a:ext cx="17957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739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Conditional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16939" y="1700022"/>
            <a:ext cx="1795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Georgia"/>
                <a:cs typeface="Georgia"/>
              </a:rPr>
              <a:t>P(A </a:t>
            </a:r>
            <a:r>
              <a:rPr sz="3200" spc="-190" dirty="0">
                <a:latin typeface="Georgia"/>
                <a:cs typeface="Georgia"/>
              </a:rPr>
              <a:t>| </a:t>
            </a:r>
            <a:r>
              <a:rPr sz="3200" spc="-5" dirty="0">
                <a:latin typeface="Georgia"/>
                <a:cs typeface="Georgia"/>
              </a:rPr>
              <a:t>B)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68" y="3739388"/>
            <a:ext cx="68421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Georgia"/>
                <a:cs typeface="Georgia"/>
              </a:rPr>
              <a:t>A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Georgia"/>
                <a:cs typeface="Georgia"/>
              </a:rPr>
              <a:t>Event </a:t>
            </a:r>
            <a:r>
              <a:rPr sz="2800" spc="-10" dirty="0">
                <a:latin typeface="Georgia"/>
                <a:cs typeface="Georgia"/>
              </a:rPr>
              <a:t>whose </a:t>
            </a:r>
            <a:r>
              <a:rPr sz="2800" spc="-35" dirty="0">
                <a:latin typeface="Georgia"/>
                <a:cs typeface="Georgia"/>
              </a:rPr>
              <a:t>probability </a:t>
            </a:r>
            <a:r>
              <a:rPr sz="2800" spc="30" dirty="0">
                <a:latin typeface="Georgia"/>
                <a:cs typeface="Georgia"/>
              </a:rPr>
              <a:t>we </a:t>
            </a:r>
            <a:r>
              <a:rPr sz="2800" spc="-40" dirty="0">
                <a:latin typeface="Georgia"/>
                <a:cs typeface="Georgia"/>
              </a:rPr>
              <a:t>need to</a:t>
            </a:r>
            <a:r>
              <a:rPr sz="2800" spc="-195" dirty="0">
                <a:latin typeface="Georgia"/>
                <a:cs typeface="Georgia"/>
              </a:rPr>
              <a:t> </a:t>
            </a:r>
            <a:r>
              <a:rPr sz="2800" spc="-65" dirty="0">
                <a:latin typeface="Georgia"/>
                <a:cs typeface="Georgia"/>
              </a:rPr>
              <a:t>find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spc="-100" dirty="0">
                <a:latin typeface="Georgia"/>
                <a:cs typeface="Georgia"/>
              </a:rPr>
              <a:t>e.g. </a:t>
            </a:r>
            <a:r>
              <a:rPr sz="2800" spc="-75" dirty="0">
                <a:latin typeface="Georgia"/>
                <a:cs typeface="Georgia"/>
              </a:rPr>
              <a:t>Will </a:t>
            </a:r>
            <a:r>
              <a:rPr sz="2800" spc="-35" dirty="0">
                <a:latin typeface="Georgia"/>
                <a:cs typeface="Georgia"/>
              </a:rPr>
              <a:t>it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rain?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spc="-125" dirty="0">
                <a:latin typeface="Georgia"/>
                <a:cs typeface="Georgia"/>
              </a:rPr>
              <a:t>B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Georgia"/>
                <a:cs typeface="Georgia"/>
              </a:rPr>
              <a:t>Even </a:t>
            </a:r>
            <a:r>
              <a:rPr sz="2800" spc="-45" dirty="0">
                <a:latin typeface="Georgia"/>
                <a:cs typeface="Georgia"/>
              </a:rPr>
              <a:t>that </a:t>
            </a:r>
            <a:r>
              <a:rPr sz="2800" spc="-50" dirty="0">
                <a:latin typeface="Georgia"/>
                <a:cs typeface="Georgia"/>
              </a:rPr>
              <a:t>has </a:t>
            </a:r>
            <a:r>
              <a:rPr sz="2800" spc="-40" dirty="0">
                <a:latin typeface="Georgia"/>
                <a:cs typeface="Georgia"/>
              </a:rPr>
              <a:t>already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occurred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spc="-100" dirty="0">
                <a:latin typeface="Georgia"/>
                <a:cs typeface="Georgia"/>
              </a:rPr>
              <a:t>e.g. </a:t>
            </a:r>
            <a:r>
              <a:rPr sz="2800" spc="-60" dirty="0">
                <a:latin typeface="Georgia"/>
                <a:cs typeface="Georgia"/>
              </a:rPr>
              <a:t>It’s </a:t>
            </a:r>
            <a:r>
              <a:rPr sz="2800" spc="-40" dirty="0">
                <a:latin typeface="Georgia"/>
                <a:cs typeface="Georgia"/>
              </a:rPr>
              <a:t>already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45" dirty="0">
                <a:latin typeface="Georgia"/>
                <a:cs typeface="Georgia"/>
              </a:rPr>
              <a:t>cloudy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 rot="10860000">
            <a:off x="3699728" y="1482216"/>
            <a:ext cx="425857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75"/>
              </a:lnSpc>
            </a:pPr>
            <a:r>
              <a:rPr sz="2800" spc="-5" dirty="0">
                <a:latin typeface="Carlito"/>
                <a:cs typeface="Carlito"/>
              </a:rPr>
              <a:t>U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5955" y="1155928"/>
            <a:ext cx="1452245" cy="144018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  <a:tabLst>
                <a:tab pos="1009015" algn="l"/>
              </a:tabLst>
            </a:pPr>
            <a:r>
              <a:rPr sz="3200" spc="-55" dirty="0">
                <a:latin typeface="Georgia"/>
                <a:cs typeface="Georgia"/>
              </a:rPr>
              <a:t>P(A	</a:t>
            </a:r>
            <a:r>
              <a:rPr sz="3200" spc="-10" dirty="0">
                <a:latin typeface="Georgia"/>
                <a:cs typeface="Georgia"/>
              </a:rPr>
              <a:t>B)</a:t>
            </a:r>
            <a:endParaRPr sz="3200" dirty="0">
              <a:latin typeface="Georgia"/>
              <a:cs typeface="Georgia"/>
            </a:endParaRPr>
          </a:p>
          <a:p>
            <a:pPr marR="90170" algn="ctr">
              <a:lnSpc>
                <a:spcPct val="100000"/>
              </a:lnSpc>
              <a:spcBef>
                <a:spcPts val="1730"/>
              </a:spcBef>
            </a:pPr>
            <a:r>
              <a:rPr sz="3200" spc="-5" dirty="0">
                <a:latin typeface="Georgia"/>
                <a:cs typeface="Georgia"/>
              </a:rPr>
              <a:t>P(B)</a:t>
            </a:r>
            <a:endParaRPr sz="3200" dirty="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67984" y="1354836"/>
            <a:ext cx="3152140" cy="1836420"/>
            <a:chOff x="5967984" y="1354836"/>
            <a:chExt cx="3152140" cy="1836420"/>
          </a:xfrm>
        </p:grpSpPr>
        <p:sp>
          <p:nvSpPr>
            <p:cNvPr id="9" name="object 9"/>
            <p:cNvSpPr/>
            <p:nvPr/>
          </p:nvSpPr>
          <p:spPr>
            <a:xfrm>
              <a:off x="5972556" y="1359408"/>
              <a:ext cx="3142615" cy="1827530"/>
            </a:xfrm>
            <a:custGeom>
              <a:avLst/>
              <a:gdLst/>
              <a:ahLst/>
              <a:cxnLst/>
              <a:rect l="l" t="t" r="r" b="b"/>
              <a:pathLst>
                <a:path w="3142615" h="1827530">
                  <a:moveTo>
                    <a:pt x="0" y="899921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2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4" y="899921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2" y="1799843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1"/>
                  </a:lnTo>
                  <a:close/>
                </a:path>
                <a:path w="3142615" h="1827530">
                  <a:moveTo>
                    <a:pt x="1342644" y="926591"/>
                  </a:moveTo>
                  <a:lnTo>
                    <a:pt x="1343891" y="878755"/>
                  </a:lnTo>
                  <a:lnTo>
                    <a:pt x="1347592" y="831569"/>
                  </a:lnTo>
                  <a:lnTo>
                    <a:pt x="1353685" y="785096"/>
                  </a:lnTo>
                  <a:lnTo>
                    <a:pt x="1362107" y="739397"/>
                  </a:lnTo>
                  <a:lnTo>
                    <a:pt x="1372796" y="694536"/>
                  </a:lnTo>
                  <a:lnTo>
                    <a:pt x="1385690" y="650575"/>
                  </a:lnTo>
                  <a:lnTo>
                    <a:pt x="1400727" y="607575"/>
                  </a:lnTo>
                  <a:lnTo>
                    <a:pt x="1417843" y="565600"/>
                  </a:lnTo>
                  <a:lnTo>
                    <a:pt x="1436978" y="524710"/>
                  </a:lnTo>
                  <a:lnTo>
                    <a:pt x="1458069" y="484969"/>
                  </a:lnTo>
                  <a:lnTo>
                    <a:pt x="1481053" y="446439"/>
                  </a:lnTo>
                  <a:lnTo>
                    <a:pt x="1505869" y="409181"/>
                  </a:lnTo>
                  <a:lnTo>
                    <a:pt x="1532454" y="373259"/>
                  </a:lnTo>
                  <a:lnTo>
                    <a:pt x="1560746" y="338734"/>
                  </a:lnTo>
                  <a:lnTo>
                    <a:pt x="1590682" y="305668"/>
                  </a:lnTo>
                  <a:lnTo>
                    <a:pt x="1622201" y="274125"/>
                  </a:lnTo>
                  <a:lnTo>
                    <a:pt x="1655241" y="244165"/>
                  </a:lnTo>
                  <a:lnTo>
                    <a:pt x="1689738" y="215852"/>
                  </a:lnTo>
                  <a:lnTo>
                    <a:pt x="1725631" y="189247"/>
                  </a:lnTo>
                  <a:lnTo>
                    <a:pt x="1762857" y="164413"/>
                  </a:lnTo>
                  <a:lnTo>
                    <a:pt x="1801355" y="141412"/>
                  </a:lnTo>
                  <a:lnTo>
                    <a:pt x="1841062" y="120306"/>
                  </a:lnTo>
                  <a:lnTo>
                    <a:pt x="1881916" y="101158"/>
                  </a:lnTo>
                  <a:lnTo>
                    <a:pt x="1923855" y="84029"/>
                  </a:lnTo>
                  <a:lnTo>
                    <a:pt x="1966815" y="68983"/>
                  </a:lnTo>
                  <a:lnTo>
                    <a:pt x="2010736" y="56080"/>
                  </a:lnTo>
                  <a:lnTo>
                    <a:pt x="2055555" y="45384"/>
                  </a:lnTo>
                  <a:lnTo>
                    <a:pt x="2101210" y="36956"/>
                  </a:lnTo>
                  <a:lnTo>
                    <a:pt x="2147638" y="30860"/>
                  </a:lnTo>
                  <a:lnTo>
                    <a:pt x="2194777" y="27156"/>
                  </a:lnTo>
                  <a:lnTo>
                    <a:pt x="2242566" y="25907"/>
                  </a:lnTo>
                  <a:lnTo>
                    <a:pt x="2290354" y="27156"/>
                  </a:lnTo>
                  <a:lnTo>
                    <a:pt x="2337493" y="30860"/>
                  </a:lnTo>
                  <a:lnTo>
                    <a:pt x="2383921" y="36956"/>
                  </a:lnTo>
                  <a:lnTo>
                    <a:pt x="2429576" y="45384"/>
                  </a:lnTo>
                  <a:lnTo>
                    <a:pt x="2474395" y="56080"/>
                  </a:lnTo>
                  <a:lnTo>
                    <a:pt x="2518316" y="68983"/>
                  </a:lnTo>
                  <a:lnTo>
                    <a:pt x="2561276" y="84029"/>
                  </a:lnTo>
                  <a:lnTo>
                    <a:pt x="2603215" y="101158"/>
                  </a:lnTo>
                  <a:lnTo>
                    <a:pt x="2644069" y="120306"/>
                  </a:lnTo>
                  <a:lnTo>
                    <a:pt x="2683776" y="141412"/>
                  </a:lnTo>
                  <a:lnTo>
                    <a:pt x="2722274" y="164413"/>
                  </a:lnTo>
                  <a:lnTo>
                    <a:pt x="2759500" y="189247"/>
                  </a:lnTo>
                  <a:lnTo>
                    <a:pt x="2795393" y="215852"/>
                  </a:lnTo>
                  <a:lnTo>
                    <a:pt x="2829890" y="244165"/>
                  </a:lnTo>
                  <a:lnTo>
                    <a:pt x="2862930" y="274125"/>
                  </a:lnTo>
                  <a:lnTo>
                    <a:pt x="2894449" y="305668"/>
                  </a:lnTo>
                  <a:lnTo>
                    <a:pt x="2924385" y="338734"/>
                  </a:lnTo>
                  <a:lnTo>
                    <a:pt x="2952677" y="373259"/>
                  </a:lnTo>
                  <a:lnTo>
                    <a:pt x="2979262" y="409181"/>
                  </a:lnTo>
                  <a:lnTo>
                    <a:pt x="3004078" y="446439"/>
                  </a:lnTo>
                  <a:lnTo>
                    <a:pt x="3027062" y="484969"/>
                  </a:lnTo>
                  <a:lnTo>
                    <a:pt x="3048153" y="524710"/>
                  </a:lnTo>
                  <a:lnTo>
                    <a:pt x="3067288" y="565600"/>
                  </a:lnTo>
                  <a:lnTo>
                    <a:pt x="3084404" y="607575"/>
                  </a:lnTo>
                  <a:lnTo>
                    <a:pt x="3099441" y="650575"/>
                  </a:lnTo>
                  <a:lnTo>
                    <a:pt x="3112335" y="694536"/>
                  </a:lnTo>
                  <a:lnTo>
                    <a:pt x="3123024" y="739397"/>
                  </a:lnTo>
                  <a:lnTo>
                    <a:pt x="3131446" y="785096"/>
                  </a:lnTo>
                  <a:lnTo>
                    <a:pt x="3137539" y="831569"/>
                  </a:lnTo>
                  <a:lnTo>
                    <a:pt x="3141240" y="878755"/>
                  </a:lnTo>
                  <a:lnTo>
                    <a:pt x="3142488" y="926591"/>
                  </a:lnTo>
                  <a:lnTo>
                    <a:pt x="3141240" y="974428"/>
                  </a:lnTo>
                  <a:lnTo>
                    <a:pt x="3137539" y="1021614"/>
                  </a:lnTo>
                  <a:lnTo>
                    <a:pt x="3131446" y="1068087"/>
                  </a:lnTo>
                  <a:lnTo>
                    <a:pt x="3123024" y="1113786"/>
                  </a:lnTo>
                  <a:lnTo>
                    <a:pt x="3112335" y="1158647"/>
                  </a:lnTo>
                  <a:lnTo>
                    <a:pt x="3099441" y="1202608"/>
                  </a:lnTo>
                  <a:lnTo>
                    <a:pt x="3084404" y="1245608"/>
                  </a:lnTo>
                  <a:lnTo>
                    <a:pt x="3067288" y="1287583"/>
                  </a:lnTo>
                  <a:lnTo>
                    <a:pt x="3048153" y="1328473"/>
                  </a:lnTo>
                  <a:lnTo>
                    <a:pt x="3027062" y="1368214"/>
                  </a:lnTo>
                  <a:lnTo>
                    <a:pt x="3004078" y="1406744"/>
                  </a:lnTo>
                  <a:lnTo>
                    <a:pt x="2979262" y="1444002"/>
                  </a:lnTo>
                  <a:lnTo>
                    <a:pt x="2952677" y="1479924"/>
                  </a:lnTo>
                  <a:lnTo>
                    <a:pt x="2924385" y="1514449"/>
                  </a:lnTo>
                  <a:lnTo>
                    <a:pt x="2894449" y="1547515"/>
                  </a:lnTo>
                  <a:lnTo>
                    <a:pt x="2862930" y="1579058"/>
                  </a:lnTo>
                  <a:lnTo>
                    <a:pt x="2829890" y="1609018"/>
                  </a:lnTo>
                  <a:lnTo>
                    <a:pt x="2795393" y="1637331"/>
                  </a:lnTo>
                  <a:lnTo>
                    <a:pt x="2759500" y="1663936"/>
                  </a:lnTo>
                  <a:lnTo>
                    <a:pt x="2722274" y="1688770"/>
                  </a:lnTo>
                  <a:lnTo>
                    <a:pt x="2683776" y="1711771"/>
                  </a:lnTo>
                  <a:lnTo>
                    <a:pt x="2644069" y="1732877"/>
                  </a:lnTo>
                  <a:lnTo>
                    <a:pt x="2603215" y="1752025"/>
                  </a:lnTo>
                  <a:lnTo>
                    <a:pt x="2561276" y="1769154"/>
                  </a:lnTo>
                  <a:lnTo>
                    <a:pt x="2518316" y="1784200"/>
                  </a:lnTo>
                  <a:lnTo>
                    <a:pt x="2474395" y="1797103"/>
                  </a:lnTo>
                  <a:lnTo>
                    <a:pt x="2429576" y="1807799"/>
                  </a:lnTo>
                  <a:lnTo>
                    <a:pt x="2383921" y="1816227"/>
                  </a:lnTo>
                  <a:lnTo>
                    <a:pt x="2337493" y="1822323"/>
                  </a:lnTo>
                  <a:lnTo>
                    <a:pt x="2290354" y="1826027"/>
                  </a:lnTo>
                  <a:lnTo>
                    <a:pt x="2242566" y="1827276"/>
                  </a:lnTo>
                  <a:lnTo>
                    <a:pt x="2194777" y="1826027"/>
                  </a:lnTo>
                  <a:lnTo>
                    <a:pt x="2147638" y="1822323"/>
                  </a:lnTo>
                  <a:lnTo>
                    <a:pt x="2101210" y="1816227"/>
                  </a:lnTo>
                  <a:lnTo>
                    <a:pt x="2055555" y="1807799"/>
                  </a:lnTo>
                  <a:lnTo>
                    <a:pt x="2010736" y="1797103"/>
                  </a:lnTo>
                  <a:lnTo>
                    <a:pt x="1966815" y="1784200"/>
                  </a:lnTo>
                  <a:lnTo>
                    <a:pt x="1923855" y="1769154"/>
                  </a:lnTo>
                  <a:lnTo>
                    <a:pt x="1881916" y="1752025"/>
                  </a:lnTo>
                  <a:lnTo>
                    <a:pt x="1841062" y="1732877"/>
                  </a:lnTo>
                  <a:lnTo>
                    <a:pt x="1801355" y="1711771"/>
                  </a:lnTo>
                  <a:lnTo>
                    <a:pt x="1762857" y="1688770"/>
                  </a:lnTo>
                  <a:lnTo>
                    <a:pt x="1725631" y="1663936"/>
                  </a:lnTo>
                  <a:lnTo>
                    <a:pt x="1689738" y="1637331"/>
                  </a:lnTo>
                  <a:lnTo>
                    <a:pt x="1655241" y="1609018"/>
                  </a:lnTo>
                  <a:lnTo>
                    <a:pt x="1622201" y="1579058"/>
                  </a:lnTo>
                  <a:lnTo>
                    <a:pt x="1590682" y="1547515"/>
                  </a:lnTo>
                  <a:lnTo>
                    <a:pt x="1560746" y="1514449"/>
                  </a:lnTo>
                  <a:lnTo>
                    <a:pt x="1532454" y="1479924"/>
                  </a:lnTo>
                  <a:lnTo>
                    <a:pt x="1505869" y="1444002"/>
                  </a:lnTo>
                  <a:lnTo>
                    <a:pt x="1481053" y="1406744"/>
                  </a:lnTo>
                  <a:lnTo>
                    <a:pt x="1458069" y="1368214"/>
                  </a:lnTo>
                  <a:lnTo>
                    <a:pt x="1436978" y="1328473"/>
                  </a:lnTo>
                  <a:lnTo>
                    <a:pt x="1417843" y="1287583"/>
                  </a:lnTo>
                  <a:lnTo>
                    <a:pt x="1400727" y="1245608"/>
                  </a:lnTo>
                  <a:lnTo>
                    <a:pt x="1385690" y="1202608"/>
                  </a:lnTo>
                  <a:lnTo>
                    <a:pt x="1372796" y="1158647"/>
                  </a:lnTo>
                  <a:lnTo>
                    <a:pt x="1362107" y="1113786"/>
                  </a:lnTo>
                  <a:lnTo>
                    <a:pt x="1353685" y="1068087"/>
                  </a:lnTo>
                  <a:lnTo>
                    <a:pt x="1347592" y="1021614"/>
                  </a:lnTo>
                  <a:lnTo>
                    <a:pt x="1343891" y="974428"/>
                  </a:lnTo>
                  <a:lnTo>
                    <a:pt x="1342644" y="926591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3676" y="1769363"/>
              <a:ext cx="472440" cy="971550"/>
            </a:xfrm>
            <a:custGeom>
              <a:avLst/>
              <a:gdLst/>
              <a:ahLst/>
              <a:cxnLst/>
              <a:rect l="l" t="t" r="r" b="b"/>
              <a:pathLst>
                <a:path w="472440" h="971550">
                  <a:moveTo>
                    <a:pt x="70103" y="160909"/>
                  </a:moveTo>
                  <a:lnTo>
                    <a:pt x="371982" y="70103"/>
                  </a:lnTo>
                </a:path>
                <a:path w="472440" h="971550">
                  <a:moveTo>
                    <a:pt x="39624" y="287400"/>
                  </a:moveTo>
                  <a:lnTo>
                    <a:pt x="404875" y="196596"/>
                  </a:lnTo>
                </a:path>
                <a:path w="472440" h="971550">
                  <a:moveTo>
                    <a:pt x="16764" y="415416"/>
                  </a:moveTo>
                  <a:lnTo>
                    <a:pt x="458597" y="324612"/>
                  </a:lnTo>
                </a:path>
                <a:path w="472440" h="971550">
                  <a:moveTo>
                    <a:pt x="0" y="526669"/>
                  </a:moveTo>
                  <a:lnTo>
                    <a:pt x="441832" y="435863"/>
                  </a:lnTo>
                </a:path>
                <a:path w="472440" h="971550">
                  <a:moveTo>
                    <a:pt x="30479" y="650113"/>
                  </a:moveTo>
                  <a:lnTo>
                    <a:pt x="472313" y="559308"/>
                  </a:lnTo>
                </a:path>
                <a:path w="472440" h="971550">
                  <a:moveTo>
                    <a:pt x="42672" y="778383"/>
                  </a:moveTo>
                  <a:lnTo>
                    <a:pt x="432053" y="693420"/>
                  </a:lnTo>
                </a:path>
                <a:path w="472440" h="971550">
                  <a:moveTo>
                    <a:pt x="64007" y="875919"/>
                  </a:moveTo>
                  <a:lnTo>
                    <a:pt x="418083" y="790956"/>
                  </a:lnTo>
                </a:path>
                <a:path w="472440" h="971550">
                  <a:moveTo>
                    <a:pt x="120396" y="971550"/>
                  </a:moveTo>
                  <a:lnTo>
                    <a:pt x="372109" y="925068"/>
                  </a:lnTo>
                </a:path>
                <a:path w="472440" h="971550">
                  <a:moveTo>
                    <a:pt x="120396" y="43434"/>
                  </a:moveTo>
                  <a:lnTo>
                    <a:pt x="319658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27141" y="1023366"/>
            <a:ext cx="4581525" cy="247205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85"/>
              </a:spcBef>
              <a:tabLst>
                <a:tab pos="3557270" algn="l"/>
              </a:tabLst>
            </a:pPr>
            <a:r>
              <a:rPr sz="3200" spc="-5" dirty="0">
                <a:latin typeface="Georgia"/>
                <a:cs typeface="Georgia"/>
              </a:rPr>
              <a:t>P(B)	</a:t>
            </a:r>
            <a:r>
              <a:rPr sz="3200" spc="-10" dirty="0">
                <a:latin typeface="Georgia"/>
                <a:cs typeface="Georgia"/>
              </a:rPr>
              <a:t>P(A)</a:t>
            </a:r>
            <a:endParaRPr sz="3200">
              <a:latin typeface="Georgia"/>
              <a:cs typeface="Georgia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7B3D0-F51B-414E-8741-49FBD81323E0}"/>
              </a:ext>
            </a:extLst>
          </p:cNvPr>
          <p:cNvCxnSpPr>
            <a:cxnSpLocks/>
          </p:cNvCxnSpPr>
          <p:nvPr/>
        </p:nvCxnSpPr>
        <p:spPr>
          <a:xfrm>
            <a:off x="2971800" y="1956879"/>
            <a:ext cx="17957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8785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0" dirty="0">
                <a:solidFill>
                  <a:srgbClr val="000000"/>
                </a:solidFill>
              </a:rPr>
              <a:t>How</a:t>
            </a:r>
            <a:r>
              <a:rPr sz="3200" spc="-229" dirty="0">
                <a:solidFill>
                  <a:srgbClr val="000000"/>
                </a:solidFill>
              </a:rPr>
              <a:t> </a:t>
            </a:r>
            <a:r>
              <a:rPr sz="3200" spc="-215" dirty="0">
                <a:solidFill>
                  <a:srgbClr val="000000"/>
                </a:solidFill>
              </a:rPr>
              <a:t>it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35" dirty="0">
                <a:solidFill>
                  <a:srgbClr val="000000"/>
                </a:solidFill>
              </a:rPr>
              <a:t>is</a:t>
            </a:r>
            <a:r>
              <a:rPr sz="3200" spc="-235" dirty="0">
                <a:solidFill>
                  <a:srgbClr val="000000"/>
                </a:solidFill>
              </a:rPr>
              <a:t> </a:t>
            </a:r>
            <a:r>
              <a:rPr sz="3200" spc="-105" dirty="0">
                <a:solidFill>
                  <a:srgbClr val="000000"/>
                </a:solidFill>
              </a:rPr>
              <a:t>used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45" dirty="0">
                <a:solidFill>
                  <a:srgbClr val="000000"/>
                </a:solidFill>
              </a:rPr>
              <a:t>in</a:t>
            </a:r>
            <a:r>
              <a:rPr sz="3200" spc="-235" dirty="0">
                <a:solidFill>
                  <a:srgbClr val="000000"/>
                </a:solidFill>
              </a:rPr>
              <a:t> </a:t>
            </a:r>
            <a:r>
              <a:rPr sz="3200" spc="-165" dirty="0">
                <a:solidFill>
                  <a:srgbClr val="000000"/>
                </a:solidFill>
              </a:rPr>
              <a:t>Data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65" dirty="0">
                <a:solidFill>
                  <a:srgbClr val="000000"/>
                </a:solidFill>
              </a:rPr>
              <a:t>Science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-130" dirty="0">
                <a:solidFill>
                  <a:srgbClr val="000000"/>
                </a:solidFill>
              </a:rPr>
              <a:t>and</a:t>
            </a:r>
            <a:r>
              <a:rPr sz="3200" spc="-225" dirty="0">
                <a:solidFill>
                  <a:srgbClr val="000000"/>
                </a:solidFill>
              </a:rPr>
              <a:t> </a:t>
            </a:r>
            <a:r>
              <a:rPr sz="3200" spc="-70" dirty="0">
                <a:solidFill>
                  <a:srgbClr val="000000"/>
                </a:solidFill>
              </a:rPr>
              <a:t>Machine</a:t>
            </a:r>
            <a:r>
              <a:rPr sz="3200" spc="-260" dirty="0">
                <a:solidFill>
                  <a:srgbClr val="000000"/>
                </a:solidFill>
              </a:rPr>
              <a:t> </a:t>
            </a:r>
            <a:r>
              <a:rPr sz="3200" spc="-105" dirty="0">
                <a:solidFill>
                  <a:srgbClr val="000000"/>
                </a:solidFill>
              </a:rPr>
              <a:t>Learning?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043736" y="1080642"/>
            <a:ext cx="40932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Will this </a:t>
            </a:r>
            <a:r>
              <a:rPr sz="1800" spc="-10" dirty="0">
                <a:latin typeface="Carlito"/>
                <a:cs typeface="Carlito"/>
              </a:rPr>
              <a:t>customer </a:t>
            </a:r>
            <a:r>
              <a:rPr sz="1800" spc="-5" dirty="0">
                <a:latin typeface="Carlito"/>
                <a:cs typeface="Carlito"/>
              </a:rPr>
              <a:t>buy this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product?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Will this </a:t>
            </a:r>
            <a:r>
              <a:rPr sz="1800" spc="-10" dirty="0">
                <a:latin typeface="Carlito"/>
                <a:cs typeface="Carlito"/>
              </a:rPr>
              <a:t>customer default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loan?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dirty="0">
                <a:latin typeface="Carlito"/>
                <a:cs typeface="Carlito"/>
              </a:rPr>
              <a:t>the loan </a:t>
            </a:r>
            <a:r>
              <a:rPr sz="1800" spc="-5" dirty="0">
                <a:latin typeface="Carlito"/>
                <a:cs typeface="Carlito"/>
              </a:rPr>
              <a:t>of this </a:t>
            </a:r>
            <a:r>
              <a:rPr sz="1800" spc="-10" dirty="0">
                <a:latin typeface="Carlito"/>
                <a:cs typeface="Carlito"/>
              </a:rPr>
              <a:t>customer </a:t>
            </a:r>
            <a:r>
              <a:rPr sz="1800" spc="-5" dirty="0">
                <a:latin typeface="Carlito"/>
                <a:cs typeface="Carlito"/>
              </a:rPr>
              <a:t>be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approved?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800" y="1229867"/>
            <a:ext cx="5516880" cy="3076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57700" y="2878245"/>
            <a:ext cx="327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60" dirty="0"/>
              <a:t>P</a:t>
            </a:r>
            <a:r>
              <a:rPr lang="en-US" spc="-390" dirty="0"/>
              <a:t>r</a:t>
            </a:r>
            <a:r>
              <a:rPr lang="en-US" spc="-325" dirty="0"/>
              <a:t>obabili</a:t>
            </a:r>
            <a:r>
              <a:rPr lang="en-US" spc="-320" dirty="0"/>
              <a:t>t</a:t>
            </a:r>
            <a:r>
              <a:rPr lang="en-US" spc="-315" dirty="0"/>
              <a:t>y</a:t>
            </a:r>
            <a:endParaRPr sz="6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878245"/>
            <a:ext cx="7010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29" dirty="0"/>
              <a:t>Random</a:t>
            </a:r>
            <a:r>
              <a:rPr lang="en-US" spc="-525" dirty="0"/>
              <a:t> </a:t>
            </a:r>
            <a:r>
              <a:rPr lang="en-US" spc="-330" dirty="0"/>
              <a:t>Variables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89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46431"/>
            <a:ext cx="3103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Algebraic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Variables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0800" y="1222375"/>
            <a:ext cx="176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5" dirty="0">
                <a:solidFill>
                  <a:srgbClr val="000000"/>
                </a:solidFill>
                <a:latin typeface="Georgia"/>
                <a:cs typeface="Georgia"/>
              </a:rPr>
              <a:t>X </a:t>
            </a:r>
            <a:r>
              <a:rPr sz="3600" spc="-515" dirty="0">
                <a:solidFill>
                  <a:srgbClr val="000000"/>
                </a:solidFill>
                <a:latin typeface="Georgia"/>
                <a:cs typeface="Georgia"/>
              </a:rPr>
              <a:t>– </a:t>
            </a:r>
            <a:r>
              <a:rPr sz="3600" spc="-45" dirty="0">
                <a:solidFill>
                  <a:srgbClr val="000000"/>
                </a:solidFill>
                <a:latin typeface="Georgia"/>
                <a:cs typeface="Georgia"/>
              </a:rPr>
              <a:t>4 </a:t>
            </a:r>
            <a:r>
              <a:rPr sz="3600" spc="370" dirty="0">
                <a:solidFill>
                  <a:srgbClr val="000000"/>
                </a:solidFill>
                <a:latin typeface="Georgia"/>
                <a:cs typeface="Georgia"/>
              </a:rPr>
              <a:t>=</a:t>
            </a:r>
            <a:r>
              <a:rPr sz="3600" spc="-6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3600" spc="-220" dirty="0">
                <a:solidFill>
                  <a:srgbClr val="000000"/>
                </a:solidFill>
                <a:latin typeface="Georgia"/>
                <a:cs typeface="Georgia"/>
              </a:rPr>
              <a:t>0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800" y="2480005"/>
            <a:ext cx="2013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3960" algn="l"/>
                <a:tab pos="1746885" algn="l"/>
              </a:tabLst>
            </a:pPr>
            <a:r>
              <a:rPr sz="3600" spc="40" dirty="0">
                <a:latin typeface="Georgia"/>
                <a:cs typeface="Georgia"/>
              </a:rPr>
              <a:t>y</a:t>
            </a:r>
            <a:r>
              <a:rPr sz="3600" spc="-80" dirty="0">
                <a:latin typeface="Georgia"/>
                <a:cs typeface="Georgia"/>
              </a:rPr>
              <a:t> </a:t>
            </a:r>
            <a:r>
              <a:rPr sz="3600" spc="375" dirty="0">
                <a:latin typeface="Georgia"/>
                <a:cs typeface="Georgia"/>
              </a:rPr>
              <a:t>=</a:t>
            </a:r>
            <a:r>
              <a:rPr sz="3600" spc="-95" dirty="0">
                <a:latin typeface="Georgia"/>
                <a:cs typeface="Georgia"/>
              </a:rPr>
              <a:t> </a:t>
            </a:r>
            <a:r>
              <a:rPr sz="3600" spc="-80" dirty="0">
                <a:latin typeface="Georgia"/>
                <a:cs typeface="Georgia"/>
              </a:rPr>
              <a:t>x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375" dirty="0">
                <a:latin typeface="Georgia"/>
                <a:cs typeface="Georgia"/>
              </a:rPr>
              <a:t>+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185" dirty="0">
                <a:latin typeface="Georgia"/>
                <a:cs typeface="Georgia"/>
              </a:rPr>
              <a:t>7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5690" y="1222375"/>
            <a:ext cx="1082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5" dirty="0">
                <a:latin typeface="Georgia"/>
                <a:cs typeface="Georgia"/>
              </a:rPr>
              <a:t>X </a:t>
            </a:r>
            <a:r>
              <a:rPr sz="3600" spc="370" dirty="0">
                <a:latin typeface="Georgia"/>
                <a:cs typeface="Georgia"/>
              </a:rPr>
              <a:t>=</a:t>
            </a:r>
            <a:r>
              <a:rPr sz="3600" spc="-105" dirty="0">
                <a:latin typeface="Georgia"/>
                <a:cs typeface="Georgia"/>
              </a:rPr>
              <a:t> </a:t>
            </a:r>
            <a:r>
              <a:rPr sz="3600" spc="-45" dirty="0">
                <a:latin typeface="Georgia"/>
                <a:cs typeface="Georgia"/>
              </a:rPr>
              <a:t>4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5690" y="2480005"/>
            <a:ext cx="1304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latin typeface="Georgia"/>
                <a:cs typeface="Georgia"/>
              </a:rPr>
              <a:t>y </a:t>
            </a:r>
            <a:r>
              <a:rPr sz="3600" spc="375" dirty="0">
                <a:latin typeface="Georgia"/>
                <a:cs typeface="Georgia"/>
              </a:rPr>
              <a:t>=</a:t>
            </a:r>
            <a:r>
              <a:rPr sz="3600" spc="-300" dirty="0">
                <a:latin typeface="Georgia"/>
                <a:cs typeface="Georgia"/>
              </a:rPr>
              <a:t> </a:t>
            </a:r>
            <a:r>
              <a:rPr sz="3600" spc="445" dirty="0">
                <a:latin typeface="Georgia"/>
                <a:cs typeface="Georgia"/>
              </a:rPr>
              <a:t>11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3307" y="4003560"/>
            <a:ext cx="7989570" cy="1824989"/>
            <a:chOff x="2083307" y="4003560"/>
            <a:chExt cx="7989570" cy="1824989"/>
          </a:xfrm>
        </p:grpSpPr>
        <p:sp>
          <p:nvSpPr>
            <p:cNvPr id="4" name="object 4"/>
            <p:cNvSpPr/>
            <p:nvPr/>
          </p:nvSpPr>
          <p:spPr>
            <a:xfrm>
              <a:off x="2083307" y="4003560"/>
              <a:ext cx="1826514" cy="18249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5144" y="4215383"/>
              <a:ext cx="1079500" cy="1079500"/>
            </a:xfrm>
            <a:custGeom>
              <a:avLst/>
              <a:gdLst/>
              <a:ahLst/>
              <a:cxnLst/>
              <a:rect l="l" t="t" r="r" b="b"/>
              <a:pathLst>
                <a:path w="1079500" h="1079500">
                  <a:moveTo>
                    <a:pt x="539495" y="0"/>
                  </a:moveTo>
                  <a:lnTo>
                    <a:pt x="490392" y="2204"/>
                  </a:lnTo>
                  <a:lnTo>
                    <a:pt x="442524" y="8692"/>
                  </a:lnTo>
                  <a:lnTo>
                    <a:pt x="396081" y="19272"/>
                  </a:lnTo>
                  <a:lnTo>
                    <a:pt x="351253" y="33753"/>
                  </a:lnTo>
                  <a:lnTo>
                    <a:pt x="308232" y="51946"/>
                  </a:lnTo>
                  <a:lnTo>
                    <a:pt x="267207" y="73660"/>
                  </a:lnTo>
                  <a:lnTo>
                    <a:pt x="228370" y="98703"/>
                  </a:lnTo>
                  <a:lnTo>
                    <a:pt x="191911" y="126887"/>
                  </a:lnTo>
                  <a:lnTo>
                    <a:pt x="158019" y="158019"/>
                  </a:lnTo>
                  <a:lnTo>
                    <a:pt x="126887" y="191911"/>
                  </a:lnTo>
                  <a:lnTo>
                    <a:pt x="98703" y="228370"/>
                  </a:lnTo>
                  <a:lnTo>
                    <a:pt x="73659" y="267208"/>
                  </a:lnTo>
                  <a:lnTo>
                    <a:pt x="51946" y="308232"/>
                  </a:lnTo>
                  <a:lnTo>
                    <a:pt x="33753" y="351253"/>
                  </a:lnTo>
                  <a:lnTo>
                    <a:pt x="19272" y="396081"/>
                  </a:lnTo>
                  <a:lnTo>
                    <a:pt x="8692" y="442524"/>
                  </a:lnTo>
                  <a:lnTo>
                    <a:pt x="2204" y="490392"/>
                  </a:lnTo>
                  <a:lnTo>
                    <a:pt x="0" y="539496"/>
                  </a:lnTo>
                  <a:lnTo>
                    <a:pt x="2204" y="588599"/>
                  </a:lnTo>
                  <a:lnTo>
                    <a:pt x="8692" y="636467"/>
                  </a:lnTo>
                  <a:lnTo>
                    <a:pt x="19272" y="682910"/>
                  </a:lnTo>
                  <a:lnTo>
                    <a:pt x="33753" y="727738"/>
                  </a:lnTo>
                  <a:lnTo>
                    <a:pt x="51946" y="770759"/>
                  </a:lnTo>
                  <a:lnTo>
                    <a:pt x="73660" y="811784"/>
                  </a:lnTo>
                  <a:lnTo>
                    <a:pt x="98703" y="850621"/>
                  </a:lnTo>
                  <a:lnTo>
                    <a:pt x="126887" y="887080"/>
                  </a:lnTo>
                  <a:lnTo>
                    <a:pt x="158019" y="920972"/>
                  </a:lnTo>
                  <a:lnTo>
                    <a:pt x="191911" y="952104"/>
                  </a:lnTo>
                  <a:lnTo>
                    <a:pt x="228370" y="980288"/>
                  </a:lnTo>
                  <a:lnTo>
                    <a:pt x="267207" y="1005332"/>
                  </a:lnTo>
                  <a:lnTo>
                    <a:pt x="308232" y="1027045"/>
                  </a:lnTo>
                  <a:lnTo>
                    <a:pt x="351253" y="1045238"/>
                  </a:lnTo>
                  <a:lnTo>
                    <a:pt x="396081" y="1059719"/>
                  </a:lnTo>
                  <a:lnTo>
                    <a:pt x="442524" y="1070299"/>
                  </a:lnTo>
                  <a:lnTo>
                    <a:pt x="490392" y="1076787"/>
                  </a:lnTo>
                  <a:lnTo>
                    <a:pt x="539495" y="1078992"/>
                  </a:lnTo>
                  <a:lnTo>
                    <a:pt x="588599" y="1076787"/>
                  </a:lnTo>
                  <a:lnTo>
                    <a:pt x="636467" y="1070299"/>
                  </a:lnTo>
                  <a:lnTo>
                    <a:pt x="682910" y="1059719"/>
                  </a:lnTo>
                  <a:lnTo>
                    <a:pt x="727738" y="1045238"/>
                  </a:lnTo>
                  <a:lnTo>
                    <a:pt x="770759" y="1027045"/>
                  </a:lnTo>
                  <a:lnTo>
                    <a:pt x="811783" y="1005332"/>
                  </a:lnTo>
                  <a:lnTo>
                    <a:pt x="850621" y="980288"/>
                  </a:lnTo>
                  <a:lnTo>
                    <a:pt x="887080" y="952104"/>
                  </a:lnTo>
                  <a:lnTo>
                    <a:pt x="920972" y="920972"/>
                  </a:lnTo>
                  <a:lnTo>
                    <a:pt x="952104" y="887080"/>
                  </a:lnTo>
                  <a:lnTo>
                    <a:pt x="980288" y="850621"/>
                  </a:lnTo>
                  <a:lnTo>
                    <a:pt x="1005332" y="811784"/>
                  </a:lnTo>
                  <a:lnTo>
                    <a:pt x="1027045" y="770759"/>
                  </a:lnTo>
                  <a:lnTo>
                    <a:pt x="1045238" y="727738"/>
                  </a:lnTo>
                  <a:lnTo>
                    <a:pt x="1059719" y="682910"/>
                  </a:lnTo>
                  <a:lnTo>
                    <a:pt x="1070299" y="636467"/>
                  </a:lnTo>
                  <a:lnTo>
                    <a:pt x="1076787" y="588599"/>
                  </a:lnTo>
                  <a:lnTo>
                    <a:pt x="1078992" y="539496"/>
                  </a:lnTo>
                  <a:lnTo>
                    <a:pt x="1076787" y="490392"/>
                  </a:lnTo>
                  <a:lnTo>
                    <a:pt x="1070299" y="442524"/>
                  </a:lnTo>
                  <a:lnTo>
                    <a:pt x="1059719" y="396081"/>
                  </a:lnTo>
                  <a:lnTo>
                    <a:pt x="1045238" y="351253"/>
                  </a:lnTo>
                  <a:lnTo>
                    <a:pt x="1027045" y="308232"/>
                  </a:lnTo>
                  <a:lnTo>
                    <a:pt x="1005332" y="267208"/>
                  </a:lnTo>
                  <a:lnTo>
                    <a:pt x="980288" y="228370"/>
                  </a:lnTo>
                  <a:lnTo>
                    <a:pt x="952104" y="191911"/>
                  </a:lnTo>
                  <a:lnTo>
                    <a:pt x="920972" y="158019"/>
                  </a:lnTo>
                  <a:lnTo>
                    <a:pt x="887080" y="126887"/>
                  </a:lnTo>
                  <a:lnTo>
                    <a:pt x="850621" y="98703"/>
                  </a:lnTo>
                  <a:lnTo>
                    <a:pt x="811783" y="73660"/>
                  </a:lnTo>
                  <a:lnTo>
                    <a:pt x="770759" y="51946"/>
                  </a:lnTo>
                  <a:lnTo>
                    <a:pt x="727738" y="33753"/>
                  </a:lnTo>
                  <a:lnTo>
                    <a:pt x="682910" y="19272"/>
                  </a:lnTo>
                  <a:lnTo>
                    <a:pt x="636467" y="8692"/>
                  </a:lnTo>
                  <a:lnTo>
                    <a:pt x="588599" y="2204"/>
                  </a:lnTo>
                  <a:lnTo>
                    <a:pt x="5394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6363" y="4003560"/>
              <a:ext cx="1826514" cy="18249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58199" y="4215383"/>
              <a:ext cx="1080770" cy="1079500"/>
            </a:xfrm>
            <a:custGeom>
              <a:avLst/>
              <a:gdLst/>
              <a:ahLst/>
              <a:cxnLst/>
              <a:rect l="l" t="t" r="r" b="b"/>
              <a:pathLst>
                <a:path w="1080770" h="1079500">
                  <a:moveTo>
                    <a:pt x="540257" y="0"/>
                  </a:moveTo>
                  <a:lnTo>
                    <a:pt x="491091" y="2204"/>
                  </a:lnTo>
                  <a:lnTo>
                    <a:pt x="443159" y="8692"/>
                  </a:lnTo>
                  <a:lnTo>
                    <a:pt x="396654" y="19272"/>
                  </a:lnTo>
                  <a:lnTo>
                    <a:pt x="351765" y="33753"/>
                  </a:lnTo>
                  <a:lnTo>
                    <a:pt x="308685" y="51946"/>
                  </a:lnTo>
                  <a:lnTo>
                    <a:pt x="267603" y="73660"/>
                  </a:lnTo>
                  <a:lnTo>
                    <a:pt x="228710" y="98703"/>
                  </a:lnTo>
                  <a:lnTo>
                    <a:pt x="192198" y="126887"/>
                  </a:lnTo>
                  <a:lnTo>
                    <a:pt x="158257" y="158019"/>
                  </a:lnTo>
                  <a:lnTo>
                    <a:pt x="127079" y="191911"/>
                  </a:lnTo>
                  <a:lnTo>
                    <a:pt x="98854" y="228370"/>
                  </a:lnTo>
                  <a:lnTo>
                    <a:pt x="73772" y="267208"/>
                  </a:lnTo>
                  <a:lnTo>
                    <a:pt x="52026" y="308232"/>
                  </a:lnTo>
                  <a:lnTo>
                    <a:pt x="33806" y="351253"/>
                  </a:lnTo>
                  <a:lnTo>
                    <a:pt x="19302" y="396081"/>
                  </a:lnTo>
                  <a:lnTo>
                    <a:pt x="8706" y="442524"/>
                  </a:lnTo>
                  <a:lnTo>
                    <a:pt x="2208" y="490392"/>
                  </a:lnTo>
                  <a:lnTo>
                    <a:pt x="0" y="539496"/>
                  </a:lnTo>
                  <a:lnTo>
                    <a:pt x="2208" y="588599"/>
                  </a:lnTo>
                  <a:lnTo>
                    <a:pt x="8706" y="636467"/>
                  </a:lnTo>
                  <a:lnTo>
                    <a:pt x="19302" y="682910"/>
                  </a:lnTo>
                  <a:lnTo>
                    <a:pt x="33806" y="727738"/>
                  </a:lnTo>
                  <a:lnTo>
                    <a:pt x="52026" y="770759"/>
                  </a:lnTo>
                  <a:lnTo>
                    <a:pt x="73772" y="811784"/>
                  </a:lnTo>
                  <a:lnTo>
                    <a:pt x="98854" y="850621"/>
                  </a:lnTo>
                  <a:lnTo>
                    <a:pt x="127079" y="887080"/>
                  </a:lnTo>
                  <a:lnTo>
                    <a:pt x="158257" y="920972"/>
                  </a:lnTo>
                  <a:lnTo>
                    <a:pt x="192198" y="952104"/>
                  </a:lnTo>
                  <a:lnTo>
                    <a:pt x="228710" y="980288"/>
                  </a:lnTo>
                  <a:lnTo>
                    <a:pt x="267603" y="1005332"/>
                  </a:lnTo>
                  <a:lnTo>
                    <a:pt x="308685" y="1027045"/>
                  </a:lnTo>
                  <a:lnTo>
                    <a:pt x="351765" y="1045238"/>
                  </a:lnTo>
                  <a:lnTo>
                    <a:pt x="396654" y="1059719"/>
                  </a:lnTo>
                  <a:lnTo>
                    <a:pt x="443159" y="1070299"/>
                  </a:lnTo>
                  <a:lnTo>
                    <a:pt x="491091" y="1076787"/>
                  </a:lnTo>
                  <a:lnTo>
                    <a:pt x="540257" y="1078992"/>
                  </a:lnTo>
                  <a:lnTo>
                    <a:pt x="589424" y="1076787"/>
                  </a:lnTo>
                  <a:lnTo>
                    <a:pt x="637356" y="1070299"/>
                  </a:lnTo>
                  <a:lnTo>
                    <a:pt x="683861" y="1059719"/>
                  </a:lnTo>
                  <a:lnTo>
                    <a:pt x="728750" y="1045238"/>
                  </a:lnTo>
                  <a:lnTo>
                    <a:pt x="771830" y="1027045"/>
                  </a:lnTo>
                  <a:lnTo>
                    <a:pt x="812912" y="1005332"/>
                  </a:lnTo>
                  <a:lnTo>
                    <a:pt x="851805" y="980288"/>
                  </a:lnTo>
                  <a:lnTo>
                    <a:pt x="888317" y="952104"/>
                  </a:lnTo>
                  <a:lnTo>
                    <a:pt x="922258" y="920972"/>
                  </a:lnTo>
                  <a:lnTo>
                    <a:pt x="953436" y="887080"/>
                  </a:lnTo>
                  <a:lnTo>
                    <a:pt x="981661" y="850621"/>
                  </a:lnTo>
                  <a:lnTo>
                    <a:pt x="1006743" y="811784"/>
                  </a:lnTo>
                  <a:lnTo>
                    <a:pt x="1028489" y="770759"/>
                  </a:lnTo>
                  <a:lnTo>
                    <a:pt x="1046709" y="727738"/>
                  </a:lnTo>
                  <a:lnTo>
                    <a:pt x="1061213" y="682910"/>
                  </a:lnTo>
                  <a:lnTo>
                    <a:pt x="1071809" y="636467"/>
                  </a:lnTo>
                  <a:lnTo>
                    <a:pt x="1078307" y="588599"/>
                  </a:lnTo>
                  <a:lnTo>
                    <a:pt x="1080516" y="539496"/>
                  </a:lnTo>
                  <a:lnTo>
                    <a:pt x="1078307" y="490392"/>
                  </a:lnTo>
                  <a:lnTo>
                    <a:pt x="1071809" y="442524"/>
                  </a:lnTo>
                  <a:lnTo>
                    <a:pt x="1061213" y="396081"/>
                  </a:lnTo>
                  <a:lnTo>
                    <a:pt x="1046709" y="351253"/>
                  </a:lnTo>
                  <a:lnTo>
                    <a:pt x="1028489" y="308232"/>
                  </a:lnTo>
                  <a:lnTo>
                    <a:pt x="1006743" y="267208"/>
                  </a:lnTo>
                  <a:lnTo>
                    <a:pt x="981661" y="228370"/>
                  </a:lnTo>
                  <a:lnTo>
                    <a:pt x="953436" y="191911"/>
                  </a:lnTo>
                  <a:lnTo>
                    <a:pt x="922258" y="158019"/>
                  </a:lnTo>
                  <a:lnTo>
                    <a:pt x="888317" y="126887"/>
                  </a:lnTo>
                  <a:lnTo>
                    <a:pt x="851805" y="98703"/>
                  </a:lnTo>
                  <a:lnTo>
                    <a:pt x="812912" y="73660"/>
                  </a:lnTo>
                  <a:lnTo>
                    <a:pt x="771830" y="51946"/>
                  </a:lnTo>
                  <a:lnTo>
                    <a:pt x="728750" y="33753"/>
                  </a:lnTo>
                  <a:lnTo>
                    <a:pt x="683861" y="19272"/>
                  </a:lnTo>
                  <a:lnTo>
                    <a:pt x="637356" y="8692"/>
                  </a:lnTo>
                  <a:lnTo>
                    <a:pt x="589424" y="2204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721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0" dirty="0">
                <a:solidFill>
                  <a:srgbClr val="000000"/>
                </a:solidFill>
              </a:rPr>
              <a:t>Random</a:t>
            </a:r>
            <a:r>
              <a:rPr sz="3200" spc="-290" dirty="0">
                <a:solidFill>
                  <a:srgbClr val="000000"/>
                </a:solidFill>
              </a:rPr>
              <a:t> </a:t>
            </a:r>
            <a:r>
              <a:rPr sz="3200" spc="-140" dirty="0">
                <a:solidFill>
                  <a:srgbClr val="000000"/>
                </a:solidFill>
              </a:rPr>
              <a:t>Process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771855" y="1773173"/>
            <a:ext cx="10643870" cy="3268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5080" algn="ctr">
              <a:lnSpc>
                <a:spcPts val="3020"/>
              </a:lnSpc>
              <a:spcBef>
                <a:spcPts val="480"/>
              </a:spcBef>
            </a:pPr>
            <a:r>
              <a:rPr sz="2800" spc="-25" dirty="0">
                <a:latin typeface="Carlito"/>
                <a:cs typeface="Carlito"/>
              </a:rPr>
              <a:t>Know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possible </a:t>
            </a:r>
            <a:r>
              <a:rPr sz="2800" spc="-15" dirty="0">
                <a:latin typeface="Carlito"/>
                <a:cs typeface="Carlito"/>
              </a:rPr>
              <a:t>outcomes </a:t>
            </a:r>
            <a:r>
              <a:rPr sz="2800" spc="-10" dirty="0">
                <a:latin typeface="Carlito"/>
                <a:cs typeface="Carlito"/>
              </a:rPr>
              <a:t>but can not </a:t>
            </a:r>
            <a:r>
              <a:rPr sz="2800" spc="-25" dirty="0">
                <a:latin typeface="Carlito"/>
                <a:cs typeface="Carlito"/>
              </a:rPr>
              <a:t>say </a:t>
            </a:r>
            <a:r>
              <a:rPr sz="2800" spc="-5" dirty="0">
                <a:latin typeface="Carlito"/>
                <a:cs typeface="Carlito"/>
              </a:rPr>
              <a:t>with 100% </a:t>
            </a:r>
            <a:r>
              <a:rPr sz="2800" spc="-10" dirty="0">
                <a:latin typeface="Carlito"/>
                <a:cs typeface="Carlito"/>
              </a:rPr>
              <a:t>confidence </a:t>
            </a:r>
            <a:r>
              <a:rPr sz="2800" spc="-5" dirty="0">
                <a:latin typeface="Carlito"/>
                <a:cs typeface="Carlito"/>
              </a:rPr>
              <a:t>which  one will happen </a:t>
            </a:r>
            <a:r>
              <a:rPr sz="2800" spc="-10" dirty="0">
                <a:latin typeface="Carlito"/>
                <a:cs typeface="Carlito"/>
              </a:rPr>
              <a:t>every </a:t>
            </a:r>
            <a:r>
              <a:rPr sz="2800" spc="-5" dirty="0">
                <a:latin typeface="Carlito"/>
                <a:cs typeface="Carlito"/>
              </a:rPr>
              <a:t>time the </a:t>
            </a:r>
            <a:r>
              <a:rPr sz="2800" spc="-10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executed.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 dirty="0">
              <a:latin typeface="Carlito"/>
              <a:cs typeface="Carlito"/>
            </a:endParaRPr>
          </a:p>
          <a:p>
            <a:pPr marL="11430" algn="ctr">
              <a:lnSpc>
                <a:spcPct val="100000"/>
              </a:lnSpc>
            </a:pP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know the </a:t>
            </a:r>
            <a:r>
              <a:rPr sz="2800" spc="-10" dirty="0">
                <a:latin typeface="Carlito"/>
                <a:cs typeface="Carlito"/>
              </a:rPr>
              <a:t>possible </a:t>
            </a:r>
            <a:r>
              <a:rPr sz="2800" spc="-15" dirty="0">
                <a:latin typeface="Carlito"/>
                <a:cs typeface="Carlito"/>
              </a:rPr>
              <a:t>outcomes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5" dirty="0">
                <a:latin typeface="Carlito"/>
                <a:cs typeface="Carlito"/>
              </a:rPr>
              <a:t>which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one?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Carlito"/>
              <a:cs typeface="Carlito"/>
            </a:endParaRPr>
          </a:p>
          <a:p>
            <a:pPr marR="379095" algn="ctr">
              <a:lnSpc>
                <a:spcPct val="100000"/>
              </a:lnSpc>
              <a:tabLst>
                <a:tab pos="6198870" algn="l"/>
              </a:tabLst>
            </a:pPr>
            <a:r>
              <a:rPr sz="4000" spc="-5" dirty="0">
                <a:latin typeface="Carlito"/>
                <a:cs typeface="Carlito"/>
              </a:rPr>
              <a:t>H	T</a:t>
            </a:r>
            <a:endParaRPr sz="4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806195" y="1606296"/>
              <a:ext cx="1826514" cy="18265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8031" y="1818132"/>
              <a:ext cx="1080770" cy="1080770"/>
            </a:xfrm>
            <a:custGeom>
              <a:avLst/>
              <a:gdLst/>
              <a:ahLst/>
              <a:cxnLst/>
              <a:rect l="l" t="t" r="r" b="b"/>
              <a:pathLst>
                <a:path w="1080770" h="1080770">
                  <a:moveTo>
                    <a:pt x="540258" y="0"/>
                  </a:moveTo>
                  <a:lnTo>
                    <a:pt x="491083" y="2208"/>
                  </a:lnTo>
                  <a:lnTo>
                    <a:pt x="443146" y="8706"/>
                  </a:lnTo>
                  <a:lnTo>
                    <a:pt x="396636" y="19302"/>
                  </a:lnTo>
                  <a:lnTo>
                    <a:pt x="351745" y="33806"/>
                  </a:lnTo>
                  <a:lnTo>
                    <a:pt x="308663" y="52026"/>
                  </a:lnTo>
                  <a:lnTo>
                    <a:pt x="267580" y="73772"/>
                  </a:lnTo>
                  <a:lnTo>
                    <a:pt x="228688" y="98854"/>
                  </a:lnTo>
                  <a:lnTo>
                    <a:pt x="192177" y="127079"/>
                  </a:lnTo>
                  <a:lnTo>
                    <a:pt x="158238" y="158257"/>
                  </a:lnTo>
                  <a:lnTo>
                    <a:pt x="127062" y="192198"/>
                  </a:lnTo>
                  <a:lnTo>
                    <a:pt x="98840" y="228710"/>
                  </a:lnTo>
                  <a:lnTo>
                    <a:pt x="73761" y="267603"/>
                  </a:lnTo>
                  <a:lnTo>
                    <a:pt x="52018" y="308685"/>
                  </a:lnTo>
                  <a:lnTo>
                    <a:pt x="33800" y="351765"/>
                  </a:lnTo>
                  <a:lnTo>
                    <a:pt x="19298" y="396654"/>
                  </a:lnTo>
                  <a:lnTo>
                    <a:pt x="8704" y="443159"/>
                  </a:lnTo>
                  <a:lnTo>
                    <a:pt x="2207" y="491091"/>
                  </a:lnTo>
                  <a:lnTo>
                    <a:pt x="0" y="540257"/>
                  </a:lnTo>
                  <a:lnTo>
                    <a:pt x="2207" y="589424"/>
                  </a:lnTo>
                  <a:lnTo>
                    <a:pt x="8704" y="637356"/>
                  </a:lnTo>
                  <a:lnTo>
                    <a:pt x="19298" y="683861"/>
                  </a:lnTo>
                  <a:lnTo>
                    <a:pt x="33800" y="728750"/>
                  </a:lnTo>
                  <a:lnTo>
                    <a:pt x="52018" y="771830"/>
                  </a:lnTo>
                  <a:lnTo>
                    <a:pt x="73761" y="812912"/>
                  </a:lnTo>
                  <a:lnTo>
                    <a:pt x="98840" y="851805"/>
                  </a:lnTo>
                  <a:lnTo>
                    <a:pt x="127062" y="888317"/>
                  </a:lnTo>
                  <a:lnTo>
                    <a:pt x="158238" y="922258"/>
                  </a:lnTo>
                  <a:lnTo>
                    <a:pt x="192177" y="953436"/>
                  </a:lnTo>
                  <a:lnTo>
                    <a:pt x="228688" y="981661"/>
                  </a:lnTo>
                  <a:lnTo>
                    <a:pt x="267580" y="1006743"/>
                  </a:lnTo>
                  <a:lnTo>
                    <a:pt x="308663" y="1028489"/>
                  </a:lnTo>
                  <a:lnTo>
                    <a:pt x="351745" y="1046709"/>
                  </a:lnTo>
                  <a:lnTo>
                    <a:pt x="396636" y="1061213"/>
                  </a:lnTo>
                  <a:lnTo>
                    <a:pt x="443146" y="1071809"/>
                  </a:lnTo>
                  <a:lnTo>
                    <a:pt x="491083" y="1078307"/>
                  </a:lnTo>
                  <a:lnTo>
                    <a:pt x="540258" y="1080515"/>
                  </a:lnTo>
                  <a:lnTo>
                    <a:pt x="589424" y="1078307"/>
                  </a:lnTo>
                  <a:lnTo>
                    <a:pt x="637356" y="1071809"/>
                  </a:lnTo>
                  <a:lnTo>
                    <a:pt x="683861" y="1061213"/>
                  </a:lnTo>
                  <a:lnTo>
                    <a:pt x="728750" y="1046709"/>
                  </a:lnTo>
                  <a:lnTo>
                    <a:pt x="771830" y="1028489"/>
                  </a:lnTo>
                  <a:lnTo>
                    <a:pt x="812912" y="1006743"/>
                  </a:lnTo>
                  <a:lnTo>
                    <a:pt x="851805" y="981661"/>
                  </a:lnTo>
                  <a:lnTo>
                    <a:pt x="888317" y="953436"/>
                  </a:lnTo>
                  <a:lnTo>
                    <a:pt x="922258" y="922258"/>
                  </a:lnTo>
                  <a:lnTo>
                    <a:pt x="953436" y="888317"/>
                  </a:lnTo>
                  <a:lnTo>
                    <a:pt x="981661" y="851805"/>
                  </a:lnTo>
                  <a:lnTo>
                    <a:pt x="1006743" y="812912"/>
                  </a:lnTo>
                  <a:lnTo>
                    <a:pt x="1028489" y="771830"/>
                  </a:lnTo>
                  <a:lnTo>
                    <a:pt x="1046709" y="728750"/>
                  </a:lnTo>
                  <a:lnTo>
                    <a:pt x="1061213" y="683861"/>
                  </a:lnTo>
                  <a:lnTo>
                    <a:pt x="1071809" y="637356"/>
                  </a:lnTo>
                  <a:lnTo>
                    <a:pt x="1078307" y="589424"/>
                  </a:lnTo>
                  <a:lnTo>
                    <a:pt x="1080516" y="540257"/>
                  </a:lnTo>
                  <a:lnTo>
                    <a:pt x="1078307" y="491091"/>
                  </a:lnTo>
                  <a:lnTo>
                    <a:pt x="1071809" y="443159"/>
                  </a:lnTo>
                  <a:lnTo>
                    <a:pt x="1061213" y="396654"/>
                  </a:lnTo>
                  <a:lnTo>
                    <a:pt x="1046709" y="351765"/>
                  </a:lnTo>
                  <a:lnTo>
                    <a:pt x="1028489" y="308685"/>
                  </a:lnTo>
                  <a:lnTo>
                    <a:pt x="1006743" y="267603"/>
                  </a:lnTo>
                  <a:lnTo>
                    <a:pt x="981661" y="228710"/>
                  </a:lnTo>
                  <a:lnTo>
                    <a:pt x="953436" y="192198"/>
                  </a:lnTo>
                  <a:lnTo>
                    <a:pt x="922258" y="158257"/>
                  </a:lnTo>
                  <a:lnTo>
                    <a:pt x="888317" y="127079"/>
                  </a:lnTo>
                  <a:lnTo>
                    <a:pt x="851805" y="98854"/>
                  </a:lnTo>
                  <a:lnTo>
                    <a:pt x="812912" y="73772"/>
                  </a:lnTo>
                  <a:lnTo>
                    <a:pt x="771830" y="52026"/>
                  </a:lnTo>
                  <a:lnTo>
                    <a:pt x="728750" y="33806"/>
                  </a:lnTo>
                  <a:lnTo>
                    <a:pt x="683861" y="19302"/>
                  </a:lnTo>
                  <a:lnTo>
                    <a:pt x="637356" y="8706"/>
                  </a:lnTo>
                  <a:lnTo>
                    <a:pt x="589424" y="2208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939" y="146431"/>
            <a:ext cx="36468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5" dirty="0">
                <a:latin typeface="Trebuchet MS"/>
                <a:cs typeface="Trebuchet MS"/>
              </a:rPr>
              <a:t>Outcome </a:t>
            </a:r>
            <a:r>
              <a:rPr sz="3200" spc="-114" dirty="0">
                <a:latin typeface="Trebuchet MS"/>
                <a:cs typeface="Trebuchet MS"/>
              </a:rPr>
              <a:t>as </a:t>
            </a:r>
            <a:r>
              <a:rPr sz="3200" spc="-175" dirty="0">
                <a:latin typeface="Trebuchet MS"/>
                <a:cs typeface="Trebuchet MS"/>
              </a:rPr>
              <a:t>a</a:t>
            </a:r>
            <a:r>
              <a:rPr sz="3200" spc="-484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variable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6966" y="2009393"/>
            <a:ext cx="341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H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56432" y="1606296"/>
            <a:ext cx="1826895" cy="1826895"/>
            <a:chOff x="3456432" y="1606296"/>
            <a:chExt cx="1826895" cy="1826895"/>
          </a:xfrm>
        </p:grpSpPr>
        <p:sp>
          <p:nvSpPr>
            <p:cNvPr id="8" name="object 8"/>
            <p:cNvSpPr/>
            <p:nvPr/>
          </p:nvSpPr>
          <p:spPr>
            <a:xfrm>
              <a:off x="3456432" y="1606296"/>
              <a:ext cx="1826514" cy="18265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68268" y="1818132"/>
              <a:ext cx="1080770" cy="1080770"/>
            </a:xfrm>
            <a:custGeom>
              <a:avLst/>
              <a:gdLst/>
              <a:ahLst/>
              <a:cxnLst/>
              <a:rect l="l" t="t" r="r" b="b"/>
              <a:pathLst>
                <a:path w="1080770" h="1080770">
                  <a:moveTo>
                    <a:pt x="540258" y="0"/>
                  </a:moveTo>
                  <a:lnTo>
                    <a:pt x="491091" y="2208"/>
                  </a:lnTo>
                  <a:lnTo>
                    <a:pt x="443159" y="8706"/>
                  </a:lnTo>
                  <a:lnTo>
                    <a:pt x="396654" y="19302"/>
                  </a:lnTo>
                  <a:lnTo>
                    <a:pt x="351765" y="33806"/>
                  </a:lnTo>
                  <a:lnTo>
                    <a:pt x="308685" y="52026"/>
                  </a:lnTo>
                  <a:lnTo>
                    <a:pt x="267603" y="73772"/>
                  </a:lnTo>
                  <a:lnTo>
                    <a:pt x="228710" y="98854"/>
                  </a:lnTo>
                  <a:lnTo>
                    <a:pt x="192198" y="127079"/>
                  </a:lnTo>
                  <a:lnTo>
                    <a:pt x="158257" y="158257"/>
                  </a:lnTo>
                  <a:lnTo>
                    <a:pt x="127079" y="192198"/>
                  </a:lnTo>
                  <a:lnTo>
                    <a:pt x="98854" y="228710"/>
                  </a:lnTo>
                  <a:lnTo>
                    <a:pt x="73772" y="267603"/>
                  </a:lnTo>
                  <a:lnTo>
                    <a:pt x="52026" y="308685"/>
                  </a:lnTo>
                  <a:lnTo>
                    <a:pt x="33806" y="351765"/>
                  </a:lnTo>
                  <a:lnTo>
                    <a:pt x="19302" y="396654"/>
                  </a:lnTo>
                  <a:lnTo>
                    <a:pt x="8706" y="443159"/>
                  </a:lnTo>
                  <a:lnTo>
                    <a:pt x="2208" y="491091"/>
                  </a:lnTo>
                  <a:lnTo>
                    <a:pt x="0" y="540257"/>
                  </a:lnTo>
                  <a:lnTo>
                    <a:pt x="2208" y="589424"/>
                  </a:lnTo>
                  <a:lnTo>
                    <a:pt x="8706" y="637356"/>
                  </a:lnTo>
                  <a:lnTo>
                    <a:pt x="19302" y="683861"/>
                  </a:lnTo>
                  <a:lnTo>
                    <a:pt x="33806" y="728750"/>
                  </a:lnTo>
                  <a:lnTo>
                    <a:pt x="52026" y="771830"/>
                  </a:lnTo>
                  <a:lnTo>
                    <a:pt x="73772" y="812912"/>
                  </a:lnTo>
                  <a:lnTo>
                    <a:pt x="98854" y="851805"/>
                  </a:lnTo>
                  <a:lnTo>
                    <a:pt x="127079" y="888317"/>
                  </a:lnTo>
                  <a:lnTo>
                    <a:pt x="158257" y="922258"/>
                  </a:lnTo>
                  <a:lnTo>
                    <a:pt x="192198" y="953436"/>
                  </a:lnTo>
                  <a:lnTo>
                    <a:pt x="228710" y="981661"/>
                  </a:lnTo>
                  <a:lnTo>
                    <a:pt x="267603" y="1006743"/>
                  </a:lnTo>
                  <a:lnTo>
                    <a:pt x="308685" y="1028489"/>
                  </a:lnTo>
                  <a:lnTo>
                    <a:pt x="351765" y="1046709"/>
                  </a:lnTo>
                  <a:lnTo>
                    <a:pt x="396654" y="1061213"/>
                  </a:lnTo>
                  <a:lnTo>
                    <a:pt x="443159" y="1071809"/>
                  </a:lnTo>
                  <a:lnTo>
                    <a:pt x="491091" y="1078307"/>
                  </a:lnTo>
                  <a:lnTo>
                    <a:pt x="540258" y="1080515"/>
                  </a:lnTo>
                  <a:lnTo>
                    <a:pt x="589424" y="1078307"/>
                  </a:lnTo>
                  <a:lnTo>
                    <a:pt x="637356" y="1071809"/>
                  </a:lnTo>
                  <a:lnTo>
                    <a:pt x="683861" y="1061213"/>
                  </a:lnTo>
                  <a:lnTo>
                    <a:pt x="728750" y="1046709"/>
                  </a:lnTo>
                  <a:lnTo>
                    <a:pt x="771830" y="1028489"/>
                  </a:lnTo>
                  <a:lnTo>
                    <a:pt x="812912" y="1006743"/>
                  </a:lnTo>
                  <a:lnTo>
                    <a:pt x="851805" y="981661"/>
                  </a:lnTo>
                  <a:lnTo>
                    <a:pt x="888317" y="953436"/>
                  </a:lnTo>
                  <a:lnTo>
                    <a:pt x="922258" y="922258"/>
                  </a:lnTo>
                  <a:lnTo>
                    <a:pt x="953436" y="888317"/>
                  </a:lnTo>
                  <a:lnTo>
                    <a:pt x="981661" y="851805"/>
                  </a:lnTo>
                  <a:lnTo>
                    <a:pt x="1006743" y="812912"/>
                  </a:lnTo>
                  <a:lnTo>
                    <a:pt x="1028489" y="771830"/>
                  </a:lnTo>
                  <a:lnTo>
                    <a:pt x="1046709" y="728750"/>
                  </a:lnTo>
                  <a:lnTo>
                    <a:pt x="1061213" y="683861"/>
                  </a:lnTo>
                  <a:lnTo>
                    <a:pt x="1071809" y="637356"/>
                  </a:lnTo>
                  <a:lnTo>
                    <a:pt x="1078307" y="589424"/>
                  </a:lnTo>
                  <a:lnTo>
                    <a:pt x="1080516" y="540257"/>
                  </a:lnTo>
                  <a:lnTo>
                    <a:pt x="1078307" y="491091"/>
                  </a:lnTo>
                  <a:lnTo>
                    <a:pt x="1071809" y="443159"/>
                  </a:lnTo>
                  <a:lnTo>
                    <a:pt x="1061213" y="396654"/>
                  </a:lnTo>
                  <a:lnTo>
                    <a:pt x="1046709" y="351765"/>
                  </a:lnTo>
                  <a:lnTo>
                    <a:pt x="1028489" y="308685"/>
                  </a:lnTo>
                  <a:lnTo>
                    <a:pt x="1006743" y="267603"/>
                  </a:lnTo>
                  <a:lnTo>
                    <a:pt x="981661" y="228710"/>
                  </a:lnTo>
                  <a:lnTo>
                    <a:pt x="953436" y="192198"/>
                  </a:lnTo>
                  <a:lnTo>
                    <a:pt x="922258" y="158257"/>
                  </a:lnTo>
                  <a:lnTo>
                    <a:pt x="888317" y="127079"/>
                  </a:lnTo>
                  <a:lnTo>
                    <a:pt x="851805" y="98854"/>
                  </a:lnTo>
                  <a:lnTo>
                    <a:pt x="812912" y="73772"/>
                  </a:lnTo>
                  <a:lnTo>
                    <a:pt x="771830" y="52026"/>
                  </a:lnTo>
                  <a:lnTo>
                    <a:pt x="728750" y="33806"/>
                  </a:lnTo>
                  <a:lnTo>
                    <a:pt x="683861" y="19302"/>
                  </a:lnTo>
                  <a:lnTo>
                    <a:pt x="637356" y="8706"/>
                  </a:lnTo>
                  <a:lnTo>
                    <a:pt x="589424" y="2208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72509" y="2009393"/>
            <a:ext cx="273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T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36507" y="1517903"/>
            <a:ext cx="1594103" cy="1469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30501" y="3181350"/>
            <a:ext cx="2164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5" dirty="0">
                <a:latin typeface="Georgia"/>
                <a:cs typeface="Georgia"/>
              </a:rPr>
              <a:t>X </a:t>
            </a:r>
            <a:r>
              <a:rPr sz="3600" spc="370" dirty="0">
                <a:latin typeface="Georgia"/>
                <a:cs typeface="Georgia"/>
              </a:rPr>
              <a:t>= </a:t>
            </a:r>
            <a:r>
              <a:rPr sz="3600" spc="-155" dirty="0">
                <a:latin typeface="Georgia"/>
                <a:cs typeface="Georgia"/>
              </a:rPr>
              <a:t>{ </a:t>
            </a:r>
            <a:r>
              <a:rPr sz="3600" spc="-350" dirty="0">
                <a:latin typeface="Georgia"/>
                <a:cs typeface="Georgia"/>
              </a:rPr>
              <a:t>H, </a:t>
            </a:r>
            <a:r>
              <a:rPr sz="3600" spc="-95" dirty="0">
                <a:latin typeface="Georgia"/>
                <a:cs typeface="Georgia"/>
              </a:rPr>
              <a:t>T</a:t>
            </a:r>
            <a:r>
              <a:rPr sz="3600" spc="-200" dirty="0">
                <a:latin typeface="Georgia"/>
                <a:cs typeface="Georgia"/>
              </a:rPr>
              <a:t> </a:t>
            </a:r>
            <a:r>
              <a:rPr sz="3600" spc="-155" dirty="0">
                <a:latin typeface="Georgia"/>
                <a:cs typeface="Georgia"/>
              </a:rPr>
              <a:t>}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2865" y="3181350"/>
            <a:ext cx="387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5" dirty="0">
                <a:latin typeface="Georgia"/>
                <a:cs typeface="Georgia"/>
              </a:rPr>
              <a:t>X </a:t>
            </a:r>
            <a:r>
              <a:rPr sz="3600" spc="370" dirty="0">
                <a:latin typeface="Georgia"/>
                <a:cs typeface="Georgia"/>
              </a:rPr>
              <a:t>= </a:t>
            </a:r>
            <a:r>
              <a:rPr sz="3600" spc="-155" dirty="0">
                <a:latin typeface="Georgia"/>
                <a:cs typeface="Georgia"/>
              </a:rPr>
              <a:t>{ </a:t>
            </a:r>
            <a:r>
              <a:rPr sz="3600" spc="105" dirty="0">
                <a:latin typeface="Georgia"/>
                <a:cs typeface="Georgia"/>
              </a:rPr>
              <a:t>1, </a:t>
            </a:r>
            <a:r>
              <a:rPr sz="3600" spc="-125" dirty="0">
                <a:latin typeface="Georgia"/>
                <a:cs typeface="Georgia"/>
              </a:rPr>
              <a:t>2, </a:t>
            </a:r>
            <a:r>
              <a:rPr sz="3600" spc="-114" dirty="0">
                <a:latin typeface="Georgia"/>
                <a:cs typeface="Georgia"/>
              </a:rPr>
              <a:t>3, </a:t>
            </a:r>
            <a:r>
              <a:rPr sz="3600" spc="-140" dirty="0">
                <a:latin typeface="Georgia"/>
                <a:cs typeface="Georgia"/>
              </a:rPr>
              <a:t>4, </a:t>
            </a:r>
            <a:r>
              <a:rPr sz="3600" spc="-75" dirty="0">
                <a:latin typeface="Georgia"/>
                <a:cs typeface="Georgia"/>
              </a:rPr>
              <a:t>5, </a:t>
            </a:r>
            <a:r>
              <a:rPr sz="3600" spc="-45" dirty="0">
                <a:latin typeface="Georgia"/>
                <a:cs typeface="Georgia"/>
              </a:rPr>
              <a:t>6</a:t>
            </a:r>
            <a:r>
              <a:rPr sz="3600" spc="-540" dirty="0">
                <a:latin typeface="Georgia"/>
                <a:cs typeface="Georgia"/>
              </a:rPr>
              <a:t> </a:t>
            </a:r>
            <a:r>
              <a:rPr sz="3600" spc="-155" dirty="0">
                <a:latin typeface="Georgia"/>
                <a:cs typeface="Georgia"/>
              </a:rPr>
              <a:t>}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17320" y="1220723"/>
            <a:ext cx="1594104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697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>
                <a:solidFill>
                  <a:srgbClr val="000000"/>
                </a:solidFill>
              </a:rPr>
              <a:t>Modelling </a:t>
            </a:r>
            <a:r>
              <a:rPr sz="3200" spc="-120" dirty="0">
                <a:solidFill>
                  <a:srgbClr val="000000"/>
                </a:solidFill>
              </a:rPr>
              <a:t>Random</a:t>
            </a:r>
            <a:r>
              <a:rPr sz="3200" spc="-390" dirty="0">
                <a:solidFill>
                  <a:srgbClr val="000000"/>
                </a:solidFill>
              </a:rPr>
              <a:t> </a:t>
            </a:r>
            <a:r>
              <a:rPr sz="3200" spc="-175" dirty="0">
                <a:solidFill>
                  <a:srgbClr val="000000"/>
                </a:solidFill>
              </a:rPr>
              <a:t>Variables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62787" y="1390015"/>
            <a:ext cx="11423015" cy="2069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5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Georgia"/>
                <a:cs typeface="Georgia"/>
              </a:rPr>
              <a:t>Y </a:t>
            </a:r>
            <a:r>
              <a:rPr sz="2400" spc="245" dirty="0">
                <a:latin typeface="Georgia"/>
                <a:cs typeface="Georgia"/>
              </a:rPr>
              <a:t>= </a:t>
            </a:r>
            <a:r>
              <a:rPr sz="2400" spc="-50" dirty="0">
                <a:latin typeface="Georgia"/>
                <a:cs typeface="Georgia"/>
              </a:rPr>
              <a:t>function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335" dirty="0">
                <a:latin typeface="Georgia"/>
                <a:cs typeface="Georgia"/>
              </a:rPr>
              <a:t>X </a:t>
            </a:r>
            <a:r>
              <a:rPr sz="2400" spc="-45" dirty="0">
                <a:latin typeface="Georgia"/>
                <a:cs typeface="Georgia"/>
              </a:rPr>
              <a:t>such </a:t>
            </a:r>
            <a:r>
              <a:rPr sz="2400" spc="-40" dirty="0">
                <a:latin typeface="Georgia"/>
                <a:cs typeface="Georgia"/>
              </a:rPr>
              <a:t>that </a:t>
            </a:r>
            <a:r>
              <a:rPr sz="2400" spc="-60" dirty="0">
                <a:latin typeface="Georgia"/>
                <a:cs typeface="Georgia"/>
              </a:rPr>
              <a:t>sum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5" dirty="0">
                <a:latin typeface="Georgia"/>
                <a:cs typeface="Georgia"/>
              </a:rPr>
              <a:t>two </a:t>
            </a:r>
            <a:r>
              <a:rPr sz="2400" spc="-30" dirty="0">
                <a:latin typeface="Georgia"/>
                <a:cs typeface="Georgia"/>
              </a:rPr>
              <a:t>dice </a:t>
            </a:r>
            <a:r>
              <a:rPr sz="2400" spc="-20" dirty="0">
                <a:latin typeface="Georgia"/>
                <a:cs typeface="Georgia"/>
              </a:rPr>
              <a:t>is</a:t>
            </a:r>
            <a:r>
              <a:rPr sz="2400" spc="-40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even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Georgia"/>
              <a:cs typeface="Georgia"/>
            </a:endParaRPr>
          </a:p>
          <a:p>
            <a:pPr marL="4895850">
              <a:lnSpc>
                <a:spcPts val="3254"/>
              </a:lnSpc>
            </a:pPr>
            <a:r>
              <a:rPr sz="2800" spc="-50" dirty="0">
                <a:latin typeface="Georgia"/>
                <a:cs typeface="Georgia"/>
              </a:rPr>
              <a:t>P(Y </a:t>
            </a:r>
            <a:r>
              <a:rPr sz="2800" spc="-30" dirty="0">
                <a:latin typeface="Georgia"/>
                <a:cs typeface="Georgia"/>
              </a:rPr>
              <a:t>is</a:t>
            </a:r>
            <a:r>
              <a:rPr sz="2800" spc="-8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even)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ts val="4215"/>
              </a:lnSpc>
            </a:pPr>
            <a:r>
              <a:rPr sz="3600" spc="-505" dirty="0">
                <a:latin typeface="Georgia"/>
                <a:cs typeface="Georgia"/>
              </a:rPr>
              <a:t>X </a:t>
            </a:r>
            <a:r>
              <a:rPr sz="3600" spc="370" dirty="0">
                <a:latin typeface="Georgia"/>
                <a:cs typeface="Georgia"/>
              </a:rPr>
              <a:t>= </a:t>
            </a:r>
            <a:r>
              <a:rPr sz="3600" spc="-155" dirty="0">
                <a:latin typeface="Georgia"/>
                <a:cs typeface="Georgia"/>
              </a:rPr>
              <a:t>{ </a:t>
            </a:r>
            <a:r>
              <a:rPr sz="3600" spc="105" dirty="0">
                <a:latin typeface="Georgia"/>
                <a:cs typeface="Georgia"/>
              </a:rPr>
              <a:t>1, </a:t>
            </a:r>
            <a:r>
              <a:rPr sz="3600" spc="-125" dirty="0">
                <a:latin typeface="Georgia"/>
                <a:cs typeface="Georgia"/>
              </a:rPr>
              <a:t>2, </a:t>
            </a:r>
            <a:r>
              <a:rPr sz="3600" spc="-120" dirty="0">
                <a:latin typeface="Georgia"/>
                <a:cs typeface="Georgia"/>
              </a:rPr>
              <a:t>3, </a:t>
            </a:r>
            <a:r>
              <a:rPr sz="3600" spc="-140" dirty="0">
                <a:latin typeface="Georgia"/>
                <a:cs typeface="Georgia"/>
              </a:rPr>
              <a:t>4, </a:t>
            </a:r>
            <a:r>
              <a:rPr sz="3600" spc="-75" dirty="0">
                <a:latin typeface="Georgia"/>
                <a:cs typeface="Georgia"/>
              </a:rPr>
              <a:t>5, </a:t>
            </a:r>
            <a:r>
              <a:rPr sz="3600" spc="-45" dirty="0">
                <a:latin typeface="Georgia"/>
                <a:cs typeface="Georgia"/>
              </a:rPr>
              <a:t>6</a:t>
            </a:r>
            <a:r>
              <a:rPr sz="3600" spc="-484" dirty="0">
                <a:latin typeface="Georgia"/>
                <a:cs typeface="Georgia"/>
              </a:rPr>
              <a:t> </a:t>
            </a:r>
            <a:r>
              <a:rPr sz="3600" spc="-155" dirty="0">
                <a:latin typeface="Georgia"/>
                <a:cs typeface="Georgia"/>
              </a:rPr>
              <a:t>}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697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>
                <a:solidFill>
                  <a:srgbClr val="000000"/>
                </a:solidFill>
              </a:rPr>
              <a:t>Modelling </a:t>
            </a:r>
            <a:r>
              <a:rPr sz="3200" spc="-120" dirty="0">
                <a:solidFill>
                  <a:srgbClr val="000000"/>
                </a:solidFill>
              </a:rPr>
              <a:t>Random</a:t>
            </a:r>
            <a:r>
              <a:rPr sz="3200" spc="-390" dirty="0">
                <a:solidFill>
                  <a:srgbClr val="000000"/>
                </a:solidFill>
              </a:rPr>
              <a:t> </a:t>
            </a:r>
            <a:r>
              <a:rPr sz="3200" spc="-175" dirty="0">
                <a:solidFill>
                  <a:srgbClr val="000000"/>
                </a:solidFill>
              </a:rPr>
              <a:t>Variables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507744" y="1781378"/>
            <a:ext cx="5534660" cy="3138805"/>
            <a:chOff x="1507744" y="1781378"/>
            <a:chExt cx="5534660" cy="3138805"/>
          </a:xfrm>
        </p:grpSpPr>
        <p:sp>
          <p:nvSpPr>
            <p:cNvPr id="5" name="object 5"/>
            <p:cNvSpPr/>
            <p:nvPr/>
          </p:nvSpPr>
          <p:spPr>
            <a:xfrm>
              <a:off x="1507744" y="1781378"/>
              <a:ext cx="2767330" cy="523240"/>
            </a:xfrm>
            <a:custGeom>
              <a:avLst/>
              <a:gdLst/>
              <a:ahLst/>
              <a:cxnLst/>
              <a:rect l="l" t="t" r="r" b="b"/>
              <a:pathLst>
                <a:path w="2767329" h="523239">
                  <a:moveTo>
                    <a:pt x="922413" y="0"/>
                  </a:moveTo>
                  <a:lnTo>
                    <a:pt x="0" y="0"/>
                  </a:lnTo>
                  <a:lnTo>
                    <a:pt x="0" y="523036"/>
                  </a:lnTo>
                  <a:lnTo>
                    <a:pt x="922413" y="523036"/>
                  </a:lnTo>
                  <a:lnTo>
                    <a:pt x="922413" y="0"/>
                  </a:lnTo>
                  <a:close/>
                </a:path>
                <a:path w="2767329" h="523239">
                  <a:moveTo>
                    <a:pt x="2767215" y="0"/>
                  </a:moveTo>
                  <a:lnTo>
                    <a:pt x="1844802" y="0"/>
                  </a:lnTo>
                  <a:lnTo>
                    <a:pt x="1844802" y="523036"/>
                  </a:lnTo>
                  <a:lnTo>
                    <a:pt x="2767215" y="523036"/>
                  </a:lnTo>
                  <a:lnTo>
                    <a:pt x="2767215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0144" y="2304364"/>
              <a:ext cx="922655" cy="523240"/>
            </a:xfrm>
            <a:custGeom>
              <a:avLst/>
              <a:gdLst/>
              <a:ahLst/>
              <a:cxnLst/>
              <a:rect l="l" t="t" r="r" b="b"/>
              <a:pathLst>
                <a:path w="922654" h="523239">
                  <a:moveTo>
                    <a:pt x="922413" y="0"/>
                  </a:moveTo>
                  <a:lnTo>
                    <a:pt x="0" y="0"/>
                  </a:lnTo>
                  <a:lnTo>
                    <a:pt x="0" y="523036"/>
                  </a:lnTo>
                  <a:lnTo>
                    <a:pt x="922413" y="523036"/>
                  </a:lnTo>
                  <a:lnTo>
                    <a:pt x="92241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97475" y="1781378"/>
              <a:ext cx="922655" cy="523240"/>
            </a:xfrm>
            <a:custGeom>
              <a:avLst/>
              <a:gdLst/>
              <a:ahLst/>
              <a:cxnLst/>
              <a:rect l="l" t="t" r="r" b="b"/>
              <a:pathLst>
                <a:path w="922654" h="523239">
                  <a:moveTo>
                    <a:pt x="922413" y="0"/>
                  </a:moveTo>
                  <a:lnTo>
                    <a:pt x="0" y="0"/>
                  </a:lnTo>
                  <a:lnTo>
                    <a:pt x="0" y="523036"/>
                  </a:lnTo>
                  <a:lnTo>
                    <a:pt x="922413" y="523036"/>
                  </a:lnTo>
                  <a:lnTo>
                    <a:pt x="92241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74947" y="2304364"/>
              <a:ext cx="2767965" cy="523240"/>
            </a:xfrm>
            <a:custGeom>
              <a:avLst/>
              <a:gdLst/>
              <a:ahLst/>
              <a:cxnLst/>
              <a:rect l="l" t="t" r="r" b="b"/>
              <a:pathLst>
                <a:path w="2767965" h="523239">
                  <a:moveTo>
                    <a:pt x="922413" y="0"/>
                  </a:moveTo>
                  <a:lnTo>
                    <a:pt x="0" y="0"/>
                  </a:lnTo>
                  <a:lnTo>
                    <a:pt x="0" y="523036"/>
                  </a:lnTo>
                  <a:lnTo>
                    <a:pt x="922413" y="523036"/>
                  </a:lnTo>
                  <a:lnTo>
                    <a:pt x="922413" y="0"/>
                  </a:lnTo>
                  <a:close/>
                </a:path>
                <a:path w="2767965" h="523239">
                  <a:moveTo>
                    <a:pt x="2767342" y="0"/>
                  </a:moveTo>
                  <a:lnTo>
                    <a:pt x="1844929" y="0"/>
                  </a:lnTo>
                  <a:lnTo>
                    <a:pt x="1844929" y="523036"/>
                  </a:lnTo>
                  <a:lnTo>
                    <a:pt x="2767342" y="523036"/>
                  </a:lnTo>
                  <a:lnTo>
                    <a:pt x="2767342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7744" y="2827477"/>
              <a:ext cx="4612640" cy="523240"/>
            </a:xfrm>
            <a:custGeom>
              <a:avLst/>
              <a:gdLst/>
              <a:ahLst/>
              <a:cxnLst/>
              <a:rect l="l" t="t" r="r" b="b"/>
              <a:pathLst>
                <a:path w="4612640" h="523239">
                  <a:moveTo>
                    <a:pt x="922413" y="0"/>
                  </a:moveTo>
                  <a:lnTo>
                    <a:pt x="0" y="0"/>
                  </a:lnTo>
                  <a:lnTo>
                    <a:pt x="0" y="523036"/>
                  </a:lnTo>
                  <a:lnTo>
                    <a:pt x="922413" y="523036"/>
                  </a:lnTo>
                  <a:lnTo>
                    <a:pt x="922413" y="0"/>
                  </a:lnTo>
                  <a:close/>
                </a:path>
                <a:path w="4612640" h="523239">
                  <a:moveTo>
                    <a:pt x="2767215" y="0"/>
                  </a:moveTo>
                  <a:lnTo>
                    <a:pt x="1844802" y="0"/>
                  </a:lnTo>
                  <a:lnTo>
                    <a:pt x="1844802" y="523036"/>
                  </a:lnTo>
                  <a:lnTo>
                    <a:pt x="2767215" y="523036"/>
                  </a:lnTo>
                  <a:lnTo>
                    <a:pt x="2767215" y="0"/>
                  </a:lnTo>
                  <a:close/>
                </a:path>
                <a:path w="4612640" h="523239">
                  <a:moveTo>
                    <a:pt x="4612144" y="0"/>
                  </a:moveTo>
                  <a:lnTo>
                    <a:pt x="3689731" y="0"/>
                  </a:lnTo>
                  <a:lnTo>
                    <a:pt x="3689731" y="523036"/>
                  </a:lnTo>
                  <a:lnTo>
                    <a:pt x="4612144" y="523036"/>
                  </a:lnTo>
                  <a:lnTo>
                    <a:pt x="4612144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0145" y="3350475"/>
              <a:ext cx="4612640" cy="523240"/>
            </a:xfrm>
            <a:custGeom>
              <a:avLst/>
              <a:gdLst/>
              <a:ahLst/>
              <a:cxnLst/>
              <a:rect l="l" t="t" r="r" b="b"/>
              <a:pathLst>
                <a:path w="4612640" h="523239">
                  <a:moveTo>
                    <a:pt x="922413" y="0"/>
                  </a:moveTo>
                  <a:lnTo>
                    <a:pt x="0" y="0"/>
                  </a:lnTo>
                  <a:lnTo>
                    <a:pt x="0" y="523024"/>
                  </a:lnTo>
                  <a:lnTo>
                    <a:pt x="922413" y="523024"/>
                  </a:lnTo>
                  <a:lnTo>
                    <a:pt x="922413" y="0"/>
                  </a:lnTo>
                  <a:close/>
                </a:path>
                <a:path w="4612640" h="523239">
                  <a:moveTo>
                    <a:pt x="2767215" y="0"/>
                  </a:moveTo>
                  <a:lnTo>
                    <a:pt x="1844802" y="0"/>
                  </a:lnTo>
                  <a:lnTo>
                    <a:pt x="1844802" y="523024"/>
                  </a:lnTo>
                  <a:lnTo>
                    <a:pt x="2767215" y="523024"/>
                  </a:lnTo>
                  <a:lnTo>
                    <a:pt x="2767215" y="0"/>
                  </a:lnTo>
                  <a:close/>
                </a:path>
                <a:path w="4612640" h="523239">
                  <a:moveTo>
                    <a:pt x="4612144" y="0"/>
                  </a:moveTo>
                  <a:lnTo>
                    <a:pt x="3689731" y="0"/>
                  </a:lnTo>
                  <a:lnTo>
                    <a:pt x="3689731" y="523024"/>
                  </a:lnTo>
                  <a:lnTo>
                    <a:pt x="4612144" y="523024"/>
                  </a:lnTo>
                  <a:lnTo>
                    <a:pt x="4612144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7744" y="3873576"/>
              <a:ext cx="4612640" cy="523240"/>
            </a:xfrm>
            <a:custGeom>
              <a:avLst/>
              <a:gdLst/>
              <a:ahLst/>
              <a:cxnLst/>
              <a:rect l="l" t="t" r="r" b="b"/>
              <a:pathLst>
                <a:path w="4612640" h="523239">
                  <a:moveTo>
                    <a:pt x="922413" y="0"/>
                  </a:moveTo>
                  <a:lnTo>
                    <a:pt x="0" y="0"/>
                  </a:lnTo>
                  <a:lnTo>
                    <a:pt x="0" y="523036"/>
                  </a:lnTo>
                  <a:lnTo>
                    <a:pt x="922413" y="523036"/>
                  </a:lnTo>
                  <a:lnTo>
                    <a:pt x="922413" y="0"/>
                  </a:lnTo>
                  <a:close/>
                </a:path>
                <a:path w="4612640" h="523239">
                  <a:moveTo>
                    <a:pt x="2767215" y="0"/>
                  </a:moveTo>
                  <a:lnTo>
                    <a:pt x="1844802" y="0"/>
                  </a:lnTo>
                  <a:lnTo>
                    <a:pt x="1844802" y="523036"/>
                  </a:lnTo>
                  <a:lnTo>
                    <a:pt x="2767215" y="523036"/>
                  </a:lnTo>
                  <a:lnTo>
                    <a:pt x="2767215" y="0"/>
                  </a:lnTo>
                  <a:close/>
                </a:path>
                <a:path w="4612640" h="523239">
                  <a:moveTo>
                    <a:pt x="4612144" y="0"/>
                  </a:moveTo>
                  <a:lnTo>
                    <a:pt x="3689731" y="0"/>
                  </a:lnTo>
                  <a:lnTo>
                    <a:pt x="3689731" y="523036"/>
                  </a:lnTo>
                  <a:lnTo>
                    <a:pt x="4612144" y="523036"/>
                  </a:lnTo>
                  <a:lnTo>
                    <a:pt x="4612144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0145" y="4396562"/>
              <a:ext cx="4612640" cy="523240"/>
            </a:xfrm>
            <a:custGeom>
              <a:avLst/>
              <a:gdLst/>
              <a:ahLst/>
              <a:cxnLst/>
              <a:rect l="l" t="t" r="r" b="b"/>
              <a:pathLst>
                <a:path w="4612640" h="523239">
                  <a:moveTo>
                    <a:pt x="922413" y="0"/>
                  </a:moveTo>
                  <a:lnTo>
                    <a:pt x="0" y="0"/>
                  </a:lnTo>
                  <a:lnTo>
                    <a:pt x="0" y="523036"/>
                  </a:lnTo>
                  <a:lnTo>
                    <a:pt x="922413" y="523036"/>
                  </a:lnTo>
                  <a:lnTo>
                    <a:pt x="922413" y="0"/>
                  </a:lnTo>
                  <a:close/>
                </a:path>
                <a:path w="4612640" h="523239">
                  <a:moveTo>
                    <a:pt x="2767215" y="0"/>
                  </a:moveTo>
                  <a:lnTo>
                    <a:pt x="1844802" y="0"/>
                  </a:lnTo>
                  <a:lnTo>
                    <a:pt x="1844802" y="523036"/>
                  </a:lnTo>
                  <a:lnTo>
                    <a:pt x="2767215" y="523036"/>
                  </a:lnTo>
                  <a:lnTo>
                    <a:pt x="2767215" y="0"/>
                  </a:lnTo>
                  <a:close/>
                </a:path>
                <a:path w="4612640" h="523239">
                  <a:moveTo>
                    <a:pt x="4612144" y="0"/>
                  </a:moveTo>
                  <a:lnTo>
                    <a:pt x="3689731" y="0"/>
                  </a:lnTo>
                  <a:lnTo>
                    <a:pt x="3689731" y="523036"/>
                  </a:lnTo>
                  <a:lnTo>
                    <a:pt x="4612144" y="523036"/>
                  </a:lnTo>
                  <a:lnTo>
                    <a:pt x="4612144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78993" y="1251966"/>
          <a:ext cx="6458582" cy="3661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6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986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113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986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113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986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996820" y="916304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Dice1</a:t>
            </a:r>
            <a:r>
              <a:rPr sz="1800" spc="280" dirty="0">
                <a:latin typeface="Georgia"/>
                <a:cs typeface="Georgia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132" y="2153312"/>
            <a:ext cx="281940" cy="8540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z="1800" dirty="0">
                <a:latin typeface="Wingdings"/>
                <a:cs typeface="Wingdings"/>
              </a:rPr>
              <a:t>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Georgia"/>
                <a:cs typeface="Georgia"/>
              </a:rPr>
              <a:t>Dice2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18488" y="1848611"/>
            <a:ext cx="5306695" cy="3011805"/>
            <a:chOff x="1618488" y="1848611"/>
            <a:chExt cx="5306695" cy="3011805"/>
          </a:xfrm>
        </p:grpSpPr>
        <p:sp>
          <p:nvSpPr>
            <p:cNvPr id="17" name="object 17"/>
            <p:cNvSpPr/>
            <p:nvPr/>
          </p:nvSpPr>
          <p:spPr>
            <a:xfrm>
              <a:off x="1624584" y="1859279"/>
              <a:ext cx="2529840" cy="1376680"/>
            </a:xfrm>
            <a:custGeom>
              <a:avLst/>
              <a:gdLst/>
              <a:ahLst/>
              <a:cxnLst/>
              <a:rect l="l" t="t" r="r" b="b"/>
              <a:pathLst>
                <a:path w="2529840" h="1376680">
                  <a:moveTo>
                    <a:pt x="0" y="188214"/>
                  </a:moveTo>
                  <a:lnTo>
                    <a:pt x="21313" y="126267"/>
                  </a:lnTo>
                  <a:lnTo>
                    <a:pt x="80117" y="73828"/>
                  </a:lnTo>
                  <a:lnTo>
                    <a:pt x="121172" y="52428"/>
                  </a:lnTo>
                  <a:lnTo>
                    <a:pt x="168712" y="34910"/>
                  </a:lnTo>
                  <a:lnTo>
                    <a:pt x="221774" y="21777"/>
                  </a:lnTo>
                  <a:lnTo>
                    <a:pt x="279395" y="13528"/>
                  </a:lnTo>
                  <a:lnTo>
                    <a:pt x="340614" y="10668"/>
                  </a:lnTo>
                  <a:lnTo>
                    <a:pt x="401832" y="13528"/>
                  </a:lnTo>
                  <a:lnTo>
                    <a:pt x="459453" y="21777"/>
                  </a:lnTo>
                  <a:lnTo>
                    <a:pt x="512515" y="34910"/>
                  </a:lnTo>
                  <a:lnTo>
                    <a:pt x="560055" y="52428"/>
                  </a:lnTo>
                  <a:lnTo>
                    <a:pt x="601110" y="73828"/>
                  </a:lnTo>
                  <a:lnTo>
                    <a:pt x="634717" y="98608"/>
                  </a:lnTo>
                  <a:lnTo>
                    <a:pt x="675739" y="156303"/>
                  </a:lnTo>
                  <a:lnTo>
                    <a:pt x="681228" y="188214"/>
                  </a:lnTo>
                  <a:lnTo>
                    <a:pt x="675739" y="220124"/>
                  </a:lnTo>
                  <a:lnTo>
                    <a:pt x="634717" y="277819"/>
                  </a:lnTo>
                  <a:lnTo>
                    <a:pt x="601110" y="302599"/>
                  </a:lnTo>
                  <a:lnTo>
                    <a:pt x="560055" y="323999"/>
                  </a:lnTo>
                  <a:lnTo>
                    <a:pt x="512515" y="341517"/>
                  </a:lnTo>
                  <a:lnTo>
                    <a:pt x="459453" y="354650"/>
                  </a:lnTo>
                  <a:lnTo>
                    <a:pt x="401832" y="362899"/>
                  </a:lnTo>
                  <a:lnTo>
                    <a:pt x="340614" y="365760"/>
                  </a:lnTo>
                  <a:lnTo>
                    <a:pt x="279395" y="362899"/>
                  </a:lnTo>
                  <a:lnTo>
                    <a:pt x="221774" y="354650"/>
                  </a:lnTo>
                  <a:lnTo>
                    <a:pt x="168712" y="341517"/>
                  </a:lnTo>
                  <a:lnTo>
                    <a:pt x="121172" y="323999"/>
                  </a:lnTo>
                  <a:lnTo>
                    <a:pt x="80117" y="302599"/>
                  </a:lnTo>
                  <a:lnTo>
                    <a:pt x="46510" y="277819"/>
                  </a:lnTo>
                  <a:lnTo>
                    <a:pt x="5488" y="220124"/>
                  </a:lnTo>
                  <a:lnTo>
                    <a:pt x="0" y="188214"/>
                  </a:lnTo>
                  <a:close/>
                </a:path>
                <a:path w="2529840" h="1376680">
                  <a:moveTo>
                    <a:pt x="1848612" y="177546"/>
                  </a:moveTo>
                  <a:lnTo>
                    <a:pt x="1869925" y="115599"/>
                  </a:lnTo>
                  <a:lnTo>
                    <a:pt x="1928729" y="63160"/>
                  </a:lnTo>
                  <a:lnTo>
                    <a:pt x="1969784" y="41760"/>
                  </a:lnTo>
                  <a:lnTo>
                    <a:pt x="2017324" y="24242"/>
                  </a:lnTo>
                  <a:lnTo>
                    <a:pt x="2070386" y="11109"/>
                  </a:lnTo>
                  <a:lnTo>
                    <a:pt x="2128007" y="2860"/>
                  </a:lnTo>
                  <a:lnTo>
                    <a:pt x="2189226" y="0"/>
                  </a:lnTo>
                  <a:lnTo>
                    <a:pt x="2250444" y="2860"/>
                  </a:lnTo>
                  <a:lnTo>
                    <a:pt x="2308065" y="11109"/>
                  </a:lnTo>
                  <a:lnTo>
                    <a:pt x="2361127" y="24242"/>
                  </a:lnTo>
                  <a:lnTo>
                    <a:pt x="2408667" y="41760"/>
                  </a:lnTo>
                  <a:lnTo>
                    <a:pt x="2449722" y="63160"/>
                  </a:lnTo>
                  <a:lnTo>
                    <a:pt x="2483329" y="87940"/>
                  </a:lnTo>
                  <a:lnTo>
                    <a:pt x="2524351" y="145635"/>
                  </a:lnTo>
                  <a:lnTo>
                    <a:pt x="2529840" y="177546"/>
                  </a:lnTo>
                  <a:lnTo>
                    <a:pt x="2524351" y="209456"/>
                  </a:lnTo>
                  <a:lnTo>
                    <a:pt x="2483329" y="267151"/>
                  </a:lnTo>
                  <a:lnTo>
                    <a:pt x="2449722" y="291931"/>
                  </a:lnTo>
                  <a:lnTo>
                    <a:pt x="2408667" y="313331"/>
                  </a:lnTo>
                  <a:lnTo>
                    <a:pt x="2361127" y="330849"/>
                  </a:lnTo>
                  <a:lnTo>
                    <a:pt x="2308065" y="343982"/>
                  </a:lnTo>
                  <a:lnTo>
                    <a:pt x="2250444" y="352231"/>
                  </a:lnTo>
                  <a:lnTo>
                    <a:pt x="2189226" y="355092"/>
                  </a:lnTo>
                  <a:lnTo>
                    <a:pt x="2128007" y="352231"/>
                  </a:lnTo>
                  <a:lnTo>
                    <a:pt x="2070386" y="343982"/>
                  </a:lnTo>
                  <a:lnTo>
                    <a:pt x="2017324" y="330849"/>
                  </a:lnTo>
                  <a:lnTo>
                    <a:pt x="1969784" y="313331"/>
                  </a:lnTo>
                  <a:lnTo>
                    <a:pt x="1928729" y="291931"/>
                  </a:lnTo>
                  <a:lnTo>
                    <a:pt x="1895122" y="267151"/>
                  </a:lnTo>
                  <a:lnTo>
                    <a:pt x="1854100" y="209456"/>
                  </a:lnTo>
                  <a:lnTo>
                    <a:pt x="1848612" y="177546"/>
                  </a:lnTo>
                  <a:close/>
                </a:path>
                <a:path w="2529840" h="1376680">
                  <a:moveTo>
                    <a:pt x="914399" y="683514"/>
                  </a:moveTo>
                  <a:lnTo>
                    <a:pt x="935750" y="621567"/>
                  </a:lnTo>
                  <a:lnTo>
                    <a:pt x="994668" y="569128"/>
                  </a:lnTo>
                  <a:lnTo>
                    <a:pt x="1035807" y="547728"/>
                  </a:lnTo>
                  <a:lnTo>
                    <a:pt x="1083451" y="530210"/>
                  </a:lnTo>
                  <a:lnTo>
                    <a:pt x="1136635" y="517077"/>
                  </a:lnTo>
                  <a:lnTo>
                    <a:pt x="1194397" y="508828"/>
                  </a:lnTo>
                  <a:lnTo>
                    <a:pt x="1255776" y="505968"/>
                  </a:lnTo>
                  <a:lnTo>
                    <a:pt x="1317154" y="508828"/>
                  </a:lnTo>
                  <a:lnTo>
                    <a:pt x="1374916" y="517077"/>
                  </a:lnTo>
                  <a:lnTo>
                    <a:pt x="1428100" y="530210"/>
                  </a:lnTo>
                  <a:lnTo>
                    <a:pt x="1475744" y="547728"/>
                  </a:lnTo>
                  <a:lnTo>
                    <a:pt x="1516883" y="569128"/>
                  </a:lnTo>
                  <a:lnTo>
                    <a:pt x="1550557" y="593908"/>
                  </a:lnTo>
                  <a:lnTo>
                    <a:pt x="1591653" y="651603"/>
                  </a:lnTo>
                  <a:lnTo>
                    <a:pt x="1597152" y="683514"/>
                  </a:lnTo>
                  <a:lnTo>
                    <a:pt x="1591653" y="715424"/>
                  </a:lnTo>
                  <a:lnTo>
                    <a:pt x="1550557" y="773119"/>
                  </a:lnTo>
                  <a:lnTo>
                    <a:pt x="1516883" y="797899"/>
                  </a:lnTo>
                  <a:lnTo>
                    <a:pt x="1475744" y="819299"/>
                  </a:lnTo>
                  <a:lnTo>
                    <a:pt x="1428100" y="836817"/>
                  </a:lnTo>
                  <a:lnTo>
                    <a:pt x="1374916" y="849950"/>
                  </a:lnTo>
                  <a:lnTo>
                    <a:pt x="1317154" y="858199"/>
                  </a:lnTo>
                  <a:lnTo>
                    <a:pt x="1255776" y="861060"/>
                  </a:lnTo>
                  <a:lnTo>
                    <a:pt x="1194397" y="858199"/>
                  </a:lnTo>
                  <a:lnTo>
                    <a:pt x="1136635" y="849950"/>
                  </a:lnTo>
                  <a:lnTo>
                    <a:pt x="1083451" y="836817"/>
                  </a:lnTo>
                  <a:lnTo>
                    <a:pt x="1035807" y="819299"/>
                  </a:lnTo>
                  <a:lnTo>
                    <a:pt x="994668" y="797899"/>
                  </a:lnTo>
                  <a:lnTo>
                    <a:pt x="960994" y="773119"/>
                  </a:lnTo>
                  <a:lnTo>
                    <a:pt x="919898" y="715424"/>
                  </a:lnTo>
                  <a:lnTo>
                    <a:pt x="914399" y="683514"/>
                  </a:lnTo>
                  <a:close/>
                </a:path>
                <a:path w="2529840" h="1376680">
                  <a:moveTo>
                    <a:pt x="0" y="1198626"/>
                  </a:moveTo>
                  <a:lnTo>
                    <a:pt x="21313" y="1136679"/>
                  </a:lnTo>
                  <a:lnTo>
                    <a:pt x="80117" y="1084240"/>
                  </a:lnTo>
                  <a:lnTo>
                    <a:pt x="121172" y="1062840"/>
                  </a:lnTo>
                  <a:lnTo>
                    <a:pt x="168712" y="1045322"/>
                  </a:lnTo>
                  <a:lnTo>
                    <a:pt x="221774" y="1032189"/>
                  </a:lnTo>
                  <a:lnTo>
                    <a:pt x="279395" y="1023940"/>
                  </a:lnTo>
                  <a:lnTo>
                    <a:pt x="340614" y="1021080"/>
                  </a:lnTo>
                  <a:lnTo>
                    <a:pt x="401832" y="1023940"/>
                  </a:lnTo>
                  <a:lnTo>
                    <a:pt x="459453" y="1032189"/>
                  </a:lnTo>
                  <a:lnTo>
                    <a:pt x="512515" y="1045322"/>
                  </a:lnTo>
                  <a:lnTo>
                    <a:pt x="560055" y="1062840"/>
                  </a:lnTo>
                  <a:lnTo>
                    <a:pt x="601110" y="1084240"/>
                  </a:lnTo>
                  <a:lnTo>
                    <a:pt x="634717" y="1109020"/>
                  </a:lnTo>
                  <a:lnTo>
                    <a:pt x="675739" y="1166715"/>
                  </a:lnTo>
                  <a:lnTo>
                    <a:pt x="681228" y="1198626"/>
                  </a:lnTo>
                  <a:lnTo>
                    <a:pt x="675739" y="1230536"/>
                  </a:lnTo>
                  <a:lnTo>
                    <a:pt x="634717" y="1288231"/>
                  </a:lnTo>
                  <a:lnTo>
                    <a:pt x="601110" y="1313011"/>
                  </a:lnTo>
                  <a:lnTo>
                    <a:pt x="560055" y="1334411"/>
                  </a:lnTo>
                  <a:lnTo>
                    <a:pt x="512515" y="1351929"/>
                  </a:lnTo>
                  <a:lnTo>
                    <a:pt x="459453" y="1365062"/>
                  </a:lnTo>
                  <a:lnTo>
                    <a:pt x="401832" y="1373311"/>
                  </a:lnTo>
                  <a:lnTo>
                    <a:pt x="340614" y="1376172"/>
                  </a:lnTo>
                  <a:lnTo>
                    <a:pt x="279395" y="1373311"/>
                  </a:lnTo>
                  <a:lnTo>
                    <a:pt x="221774" y="1365062"/>
                  </a:lnTo>
                  <a:lnTo>
                    <a:pt x="168712" y="1351929"/>
                  </a:lnTo>
                  <a:lnTo>
                    <a:pt x="121172" y="1334411"/>
                  </a:lnTo>
                  <a:lnTo>
                    <a:pt x="80117" y="1313011"/>
                  </a:lnTo>
                  <a:lnTo>
                    <a:pt x="46510" y="1288231"/>
                  </a:lnTo>
                  <a:lnTo>
                    <a:pt x="5488" y="1230536"/>
                  </a:lnTo>
                  <a:lnTo>
                    <a:pt x="0" y="1198626"/>
                  </a:lnTo>
                  <a:close/>
                </a:path>
              </a:pathLst>
            </a:custGeom>
            <a:ln w="914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32966" y="1863089"/>
              <a:ext cx="4357370" cy="2447925"/>
            </a:xfrm>
            <a:custGeom>
              <a:avLst/>
              <a:gdLst/>
              <a:ahLst/>
              <a:cxnLst/>
              <a:rect l="l" t="t" r="r" b="b"/>
              <a:pathLst>
                <a:path w="4357370" h="2447925">
                  <a:moveTo>
                    <a:pt x="1848611" y="1248156"/>
                  </a:moveTo>
                  <a:lnTo>
                    <a:pt x="1869962" y="1186459"/>
                  </a:lnTo>
                  <a:lnTo>
                    <a:pt x="1928880" y="1134244"/>
                  </a:lnTo>
                  <a:lnTo>
                    <a:pt x="1970019" y="1112940"/>
                  </a:lnTo>
                  <a:lnTo>
                    <a:pt x="2017663" y="1095502"/>
                  </a:lnTo>
                  <a:lnTo>
                    <a:pt x="2070847" y="1082428"/>
                  </a:lnTo>
                  <a:lnTo>
                    <a:pt x="2128609" y="1074219"/>
                  </a:lnTo>
                  <a:lnTo>
                    <a:pt x="2189987" y="1071372"/>
                  </a:lnTo>
                  <a:lnTo>
                    <a:pt x="2251366" y="1074219"/>
                  </a:lnTo>
                  <a:lnTo>
                    <a:pt x="2309128" y="1082428"/>
                  </a:lnTo>
                  <a:lnTo>
                    <a:pt x="2362312" y="1095502"/>
                  </a:lnTo>
                  <a:lnTo>
                    <a:pt x="2409956" y="1112940"/>
                  </a:lnTo>
                  <a:lnTo>
                    <a:pt x="2451095" y="1134244"/>
                  </a:lnTo>
                  <a:lnTo>
                    <a:pt x="2484769" y="1158917"/>
                  </a:lnTo>
                  <a:lnTo>
                    <a:pt x="2525865" y="1216371"/>
                  </a:lnTo>
                  <a:lnTo>
                    <a:pt x="2531363" y="1248156"/>
                  </a:lnTo>
                  <a:lnTo>
                    <a:pt x="2525865" y="1279940"/>
                  </a:lnTo>
                  <a:lnTo>
                    <a:pt x="2484769" y="1337394"/>
                  </a:lnTo>
                  <a:lnTo>
                    <a:pt x="2451095" y="1362067"/>
                  </a:lnTo>
                  <a:lnTo>
                    <a:pt x="2409956" y="1383371"/>
                  </a:lnTo>
                  <a:lnTo>
                    <a:pt x="2362312" y="1400809"/>
                  </a:lnTo>
                  <a:lnTo>
                    <a:pt x="2309128" y="1413883"/>
                  </a:lnTo>
                  <a:lnTo>
                    <a:pt x="2251366" y="1422092"/>
                  </a:lnTo>
                  <a:lnTo>
                    <a:pt x="2189987" y="1424939"/>
                  </a:lnTo>
                  <a:lnTo>
                    <a:pt x="2128609" y="1422092"/>
                  </a:lnTo>
                  <a:lnTo>
                    <a:pt x="2070847" y="1413883"/>
                  </a:lnTo>
                  <a:lnTo>
                    <a:pt x="2017663" y="1400809"/>
                  </a:lnTo>
                  <a:lnTo>
                    <a:pt x="1970019" y="1383371"/>
                  </a:lnTo>
                  <a:lnTo>
                    <a:pt x="1928880" y="1362067"/>
                  </a:lnTo>
                  <a:lnTo>
                    <a:pt x="1895206" y="1337394"/>
                  </a:lnTo>
                  <a:lnTo>
                    <a:pt x="1854110" y="1279940"/>
                  </a:lnTo>
                  <a:lnTo>
                    <a:pt x="1848611" y="1248156"/>
                  </a:lnTo>
                  <a:close/>
                </a:path>
                <a:path w="4357370" h="2447925">
                  <a:moveTo>
                    <a:pt x="915923" y="1754124"/>
                  </a:moveTo>
                  <a:lnTo>
                    <a:pt x="937274" y="1692427"/>
                  </a:lnTo>
                  <a:lnTo>
                    <a:pt x="996192" y="1640212"/>
                  </a:lnTo>
                  <a:lnTo>
                    <a:pt x="1037331" y="1618908"/>
                  </a:lnTo>
                  <a:lnTo>
                    <a:pt x="1084975" y="1601470"/>
                  </a:lnTo>
                  <a:lnTo>
                    <a:pt x="1138159" y="1588396"/>
                  </a:lnTo>
                  <a:lnTo>
                    <a:pt x="1195921" y="1580187"/>
                  </a:lnTo>
                  <a:lnTo>
                    <a:pt x="1257300" y="1577339"/>
                  </a:lnTo>
                  <a:lnTo>
                    <a:pt x="1318678" y="1580187"/>
                  </a:lnTo>
                  <a:lnTo>
                    <a:pt x="1376440" y="1588396"/>
                  </a:lnTo>
                  <a:lnTo>
                    <a:pt x="1429624" y="1601470"/>
                  </a:lnTo>
                  <a:lnTo>
                    <a:pt x="1477268" y="1618908"/>
                  </a:lnTo>
                  <a:lnTo>
                    <a:pt x="1518407" y="1640212"/>
                  </a:lnTo>
                  <a:lnTo>
                    <a:pt x="1552081" y="1664885"/>
                  </a:lnTo>
                  <a:lnTo>
                    <a:pt x="1593177" y="1722339"/>
                  </a:lnTo>
                  <a:lnTo>
                    <a:pt x="1598676" y="1754124"/>
                  </a:lnTo>
                  <a:lnTo>
                    <a:pt x="1593177" y="1785908"/>
                  </a:lnTo>
                  <a:lnTo>
                    <a:pt x="1552081" y="1843362"/>
                  </a:lnTo>
                  <a:lnTo>
                    <a:pt x="1518407" y="1868035"/>
                  </a:lnTo>
                  <a:lnTo>
                    <a:pt x="1477268" y="1889339"/>
                  </a:lnTo>
                  <a:lnTo>
                    <a:pt x="1429624" y="1906778"/>
                  </a:lnTo>
                  <a:lnTo>
                    <a:pt x="1376440" y="1919851"/>
                  </a:lnTo>
                  <a:lnTo>
                    <a:pt x="1318678" y="1928060"/>
                  </a:lnTo>
                  <a:lnTo>
                    <a:pt x="1257300" y="1930908"/>
                  </a:lnTo>
                  <a:lnTo>
                    <a:pt x="1195921" y="1928060"/>
                  </a:lnTo>
                  <a:lnTo>
                    <a:pt x="1138159" y="1919851"/>
                  </a:lnTo>
                  <a:lnTo>
                    <a:pt x="1084975" y="1906778"/>
                  </a:lnTo>
                  <a:lnTo>
                    <a:pt x="1037331" y="1889339"/>
                  </a:lnTo>
                  <a:lnTo>
                    <a:pt x="996192" y="1868035"/>
                  </a:lnTo>
                  <a:lnTo>
                    <a:pt x="962518" y="1843362"/>
                  </a:lnTo>
                  <a:lnTo>
                    <a:pt x="921422" y="1785908"/>
                  </a:lnTo>
                  <a:lnTo>
                    <a:pt x="915923" y="1754124"/>
                  </a:lnTo>
                  <a:close/>
                </a:path>
                <a:path w="4357370" h="2447925">
                  <a:moveTo>
                    <a:pt x="0" y="2269998"/>
                  </a:moveTo>
                  <a:lnTo>
                    <a:pt x="21350" y="2208051"/>
                  </a:lnTo>
                  <a:lnTo>
                    <a:pt x="80268" y="2155612"/>
                  </a:lnTo>
                  <a:lnTo>
                    <a:pt x="121407" y="2134212"/>
                  </a:lnTo>
                  <a:lnTo>
                    <a:pt x="169051" y="2116694"/>
                  </a:lnTo>
                  <a:lnTo>
                    <a:pt x="222235" y="2103561"/>
                  </a:lnTo>
                  <a:lnTo>
                    <a:pt x="279997" y="2095312"/>
                  </a:lnTo>
                  <a:lnTo>
                    <a:pt x="341375" y="2092452"/>
                  </a:lnTo>
                  <a:lnTo>
                    <a:pt x="402754" y="2095312"/>
                  </a:lnTo>
                  <a:lnTo>
                    <a:pt x="460516" y="2103561"/>
                  </a:lnTo>
                  <a:lnTo>
                    <a:pt x="513700" y="2116694"/>
                  </a:lnTo>
                  <a:lnTo>
                    <a:pt x="561344" y="2134212"/>
                  </a:lnTo>
                  <a:lnTo>
                    <a:pt x="602483" y="2155612"/>
                  </a:lnTo>
                  <a:lnTo>
                    <a:pt x="636157" y="2180392"/>
                  </a:lnTo>
                  <a:lnTo>
                    <a:pt x="677253" y="2238087"/>
                  </a:lnTo>
                  <a:lnTo>
                    <a:pt x="682751" y="2269998"/>
                  </a:lnTo>
                  <a:lnTo>
                    <a:pt x="677253" y="2301908"/>
                  </a:lnTo>
                  <a:lnTo>
                    <a:pt x="636157" y="2359603"/>
                  </a:lnTo>
                  <a:lnTo>
                    <a:pt x="602483" y="2384383"/>
                  </a:lnTo>
                  <a:lnTo>
                    <a:pt x="561344" y="2405783"/>
                  </a:lnTo>
                  <a:lnTo>
                    <a:pt x="513700" y="2423301"/>
                  </a:lnTo>
                  <a:lnTo>
                    <a:pt x="460516" y="2436434"/>
                  </a:lnTo>
                  <a:lnTo>
                    <a:pt x="402754" y="2444683"/>
                  </a:lnTo>
                  <a:lnTo>
                    <a:pt x="341375" y="2447544"/>
                  </a:lnTo>
                  <a:lnTo>
                    <a:pt x="279997" y="2444683"/>
                  </a:lnTo>
                  <a:lnTo>
                    <a:pt x="222235" y="2436434"/>
                  </a:lnTo>
                  <a:lnTo>
                    <a:pt x="169051" y="2423301"/>
                  </a:lnTo>
                  <a:lnTo>
                    <a:pt x="121407" y="2405783"/>
                  </a:lnTo>
                  <a:lnTo>
                    <a:pt x="80268" y="2384383"/>
                  </a:lnTo>
                  <a:lnTo>
                    <a:pt x="46594" y="2359603"/>
                  </a:lnTo>
                  <a:lnTo>
                    <a:pt x="5498" y="2301908"/>
                  </a:lnTo>
                  <a:lnTo>
                    <a:pt x="0" y="2269998"/>
                  </a:lnTo>
                  <a:close/>
                </a:path>
                <a:path w="4357370" h="2447925">
                  <a:moveTo>
                    <a:pt x="2749296" y="698754"/>
                  </a:moveTo>
                  <a:lnTo>
                    <a:pt x="2770646" y="636807"/>
                  </a:lnTo>
                  <a:lnTo>
                    <a:pt x="2829564" y="584368"/>
                  </a:lnTo>
                  <a:lnTo>
                    <a:pt x="2870703" y="562968"/>
                  </a:lnTo>
                  <a:lnTo>
                    <a:pt x="2918347" y="545450"/>
                  </a:lnTo>
                  <a:lnTo>
                    <a:pt x="2971531" y="532317"/>
                  </a:lnTo>
                  <a:lnTo>
                    <a:pt x="3029293" y="524068"/>
                  </a:lnTo>
                  <a:lnTo>
                    <a:pt x="3090672" y="521208"/>
                  </a:lnTo>
                  <a:lnTo>
                    <a:pt x="3152050" y="524068"/>
                  </a:lnTo>
                  <a:lnTo>
                    <a:pt x="3209812" y="532317"/>
                  </a:lnTo>
                  <a:lnTo>
                    <a:pt x="3262996" y="545450"/>
                  </a:lnTo>
                  <a:lnTo>
                    <a:pt x="3310640" y="562968"/>
                  </a:lnTo>
                  <a:lnTo>
                    <a:pt x="3351779" y="584368"/>
                  </a:lnTo>
                  <a:lnTo>
                    <a:pt x="3385453" y="609148"/>
                  </a:lnTo>
                  <a:lnTo>
                    <a:pt x="3426549" y="666843"/>
                  </a:lnTo>
                  <a:lnTo>
                    <a:pt x="3432048" y="698754"/>
                  </a:lnTo>
                  <a:lnTo>
                    <a:pt x="3426549" y="730664"/>
                  </a:lnTo>
                  <a:lnTo>
                    <a:pt x="3385453" y="788359"/>
                  </a:lnTo>
                  <a:lnTo>
                    <a:pt x="3351779" y="813139"/>
                  </a:lnTo>
                  <a:lnTo>
                    <a:pt x="3310640" y="834539"/>
                  </a:lnTo>
                  <a:lnTo>
                    <a:pt x="3262996" y="852057"/>
                  </a:lnTo>
                  <a:lnTo>
                    <a:pt x="3209812" y="865190"/>
                  </a:lnTo>
                  <a:lnTo>
                    <a:pt x="3152050" y="873439"/>
                  </a:lnTo>
                  <a:lnTo>
                    <a:pt x="3090672" y="876300"/>
                  </a:lnTo>
                  <a:lnTo>
                    <a:pt x="3029293" y="873439"/>
                  </a:lnTo>
                  <a:lnTo>
                    <a:pt x="2971531" y="865190"/>
                  </a:lnTo>
                  <a:lnTo>
                    <a:pt x="2918347" y="852057"/>
                  </a:lnTo>
                  <a:lnTo>
                    <a:pt x="2870703" y="834539"/>
                  </a:lnTo>
                  <a:lnTo>
                    <a:pt x="2829564" y="813139"/>
                  </a:lnTo>
                  <a:lnTo>
                    <a:pt x="2795890" y="788359"/>
                  </a:lnTo>
                  <a:lnTo>
                    <a:pt x="2754794" y="730664"/>
                  </a:lnTo>
                  <a:lnTo>
                    <a:pt x="2749296" y="698754"/>
                  </a:lnTo>
                  <a:close/>
                </a:path>
                <a:path w="4357370" h="2447925">
                  <a:moveTo>
                    <a:pt x="3675887" y="177546"/>
                  </a:moveTo>
                  <a:lnTo>
                    <a:pt x="3697201" y="115599"/>
                  </a:lnTo>
                  <a:lnTo>
                    <a:pt x="3756005" y="63160"/>
                  </a:lnTo>
                  <a:lnTo>
                    <a:pt x="3797060" y="41760"/>
                  </a:lnTo>
                  <a:lnTo>
                    <a:pt x="3844600" y="24242"/>
                  </a:lnTo>
                  <a:lnTo>
                    <a:pt x="3897662" y="11109"/>
                  </a:lnTo>
                  <a:lnTo>
                    <a:pt x="3955283" y="2860"/>
                  </a:lnTo>
                  <a:lnTo>
                    <a:pt x="4016502" y="0"/>
                  </a:lnTo>
                  <a:lnTo>
                    <a:pt x="4077720" y="2860"/>
                  </a:lnTo>
                  <a:lnTo>
                    <a:pt x="4135341" y="11109"/>
                  </a:lnTo>
                  <a:lnTo>
                    <a:pt x="4188403" y="24242"/>
                  </a:lnTo>
                  <a:lnTo>
                    <a:pt x="4235943" y="41760"/>
                  </a:lnTo>
                  <a:lnTo>
                    <a:pt x="4276998" y="63160"/>
                  </a:lnTo>
                  <a:lnTo>
                    <a:pt x="4310605" y="87940"/>
                  </a:lnTo>
                  <a:lnTo>
                    <a:pt x="4351627" y="145635"/>
                  </a:lnTo>
                  <a:lnTo>
                    <a:pt x="4357116" y="177546"/>
                  </a:lnTo>
                  <a:lnTo>
                    <a:pt x="4351627" y="209456"/>
                  </a:lnTo>
                  <a:lnTo>
                    <a:pt x="4310605" y="267151"/>
                  </a:lnTo>
                  <a:lnTo>
                    <a:pt x="4276998" y="291931"/>
                  </a:lnTo>
                  <a:lnTo>
                    <a:pt x="4235943" y="313331"/>
                  </a:lnTo>
                  <a:lnTo>
                    <a:pt x="4188403" y="330849"/>
                  </a:lnTo>
                  <a:lnTo>
                    <a:pt x="4135341" y="343982"/>
                  </a:lnTo>
                  <a:lnTo>
                    <a:pt x="4077720" y="352231"/>
                  </a:lnTo>
                  <a:lnTo>
                    <a:pt x="4016502" y="355092"/>
                  </a:lnTo>
                  <a:lnTo>
                    <a:pt x="3955283" y="352231"/>
                  </a:lnTo>
                  <a:lnTo>
                    <a:pt x="3897662" y="343982"/>
                  </a:lnTo>
                  <a:lnTo>
                    <a:pt x="3844600" y="330849"/>
                  </a:lnTo>
                  <a:lnTo>
                    <a:pt x="3797060" y="313331"/>
                  </a:lnTo>
                  <a:lnTo>
                    <a:pt x="3756005" y="291931"/>
                  </a:lnTo>
                  <a:lnTo>
                    <a:pt x="3722398" y="267151"/>
                  </a:lnTo>
                  <a:lnTo>
                    <a:pt x="3681376" y="209456"/>
                  </a:lnTo>
                  <a:lnTo>
                    <a:pt x="3675887" y="177546"/>
                  </a:lnTo>
                  <a:close/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48890" y="2379725"/>
              <a:ext cx="4352925" cy="2466340"/>
            </a:xfrm>
            <a:custGeom>
              <a:avLst/>
              <a:gdLst/>
              <a:ahLst/>
              <a:cxnLst/>
              <a:rect l="l" t="t" r="r" b="b"/>
              <a:pathLst>
                <a:path w="4352925" h="2466340">
                  <a:moveTo>
                    <a:pt x="0" y="2288286"/>
                  </a:moveTo>
                  <a:lnTo>
                    <a:pt x="21350" y="2226339"/>
                  </a:lnTo>
                  <a:lnTo>
                    <a:pt x="80268" y="2173900"/>
                  </a:lnTo>
                  <a:lnTo>
                    <a:pt x="121407" y="2152500"/>
                  </a:lnTo>
                  <a:lnTo>
                    <a:pt x="169051" y="2134982"/>
                  </a:lnTo>
                  <a:lnTo>
                    <a:pt x="222235" y="2121849"/>
                  </a:lnTo>
                  <a:lnTo>
                    <a:pt x="279997" y="2113600"/>
                  </a:lnTo>
                  <a:lnTo>
                    <a:pt x="341376" y="2110740"/>
                  </a:lnTo>
                  <a:lnTo>
                    <a:pt x="402754" y="2113600"/>
                  </a:lnTo>
                  <a:lnTo>
                    <a:pt x="460516" y="2121849"/>
                  </a:lnTo>
                  <a:lnTo>
                    <a:pt x="513700" y="2134982"/>
                  </a:lnTo>
                  <a:lnTo>
                    <a:pt x="561344" y="2152500"/>
                  </a:lnTo>
                  <a:lnTo>
                    <a:pt x="602483" y="2173900"/>
                  </a:lnTo>
                  <a:lnTo>
                    <a:pt x="636157" y="2198680"/>
                  </a:lnTo>
                  <a:lnTo>
                    <a:pt x="677253" y="2256375"/>
                  </a:lnTo>
                  <a:lnTo>
                    <a:pt x="682752" y="2288286"/>
                  </a:lnTo>
                  <a:lnTo>
                    <a:pt x="677253" y="2320196"/>
                  </a:lnTo>
                  <a:lnTo>
                    <a:pt x="636157" y="2377891"/>
                  </a:lnTo>
                  <a:lnTo>
                    <a:pt x="602483" y="2402671"/>
                  </a:lnTo>
                  <a:lnTo>
                    <a:pt x="561344" y="2424071"/>
                  </a:lnTo>
                  <a:lnTo>
                    <a:pt x="513700" y="2441589"/>
                  </a:lnTo>
                  <a:lnTo>
                    <a:pt x="460516" y="2454722"/>
                  </a:lnTo>
                  <a:lnTo>
                    <a:pt x="402754" y="2462971"/>
                  </a:lnTo>
                  <a:lnTo>
                    <a:pt x="341376" y="2465832"/>
                  </a:lnTo>
                  <a:lnTo>
                    <a:pt x="279997" y="2462971"/>
                  </a:lnTo>
                  <a:lnTo>
                    <a:pt x="222235" y="2454722"/>
                  </a:lnTo>
                  <a:lnTo>
                    <a:pt x="169051" y="2441589"/>
                  </a:lnTo>
                  <a:lnTo>
                    <a:pt x="121407" y="2424071"/>
                  </a:lnTo>
                  <a:lnTo>
                    <a:pt x="80268" y="2402671"/>
                  </a:lnTo>
                  <a:lnTo>
                    <a:pt x="46594" y="2377891"/>
                  </a:lnTo>
                  <a:lnTo>
                    <a:pt x="5498" y="2320196"/>
                  </a:lnTo>
                  <a:lnTo>
                    <a:pt x="0" y="2288286"/>
                  </a:lnTo>
                  <a:close/>
                </a:path>
                <a:path w="4352925" h="2466340">
                  <a:moveTo>
                    <a:pt x="925068" y="1724406"/>
                  </a:moveTo>
                  <a:lnTo>
                    <a:pt x="946381" y="1662459"/>
                  </a:lnTo>
                  <a:lnTo>
                    <a:pt x="1005185" y="1610020"/>
                  </a:lnTo>
                  <a:lnTo>
                    <a:pt x="1046240" y="1588620"/>
                  </a:lnTo>
                  <a:lnTo>
                    <a:pt x="1093780" y="1571102"/>
                  </a:lnTo>
                  <a:lnTo>
                    <a:pt x="1146842" y="1557969"/>
                  </a:lnTo>
                  <a:lnTo>
                    <a:pt x="1204463" y="1549720"/>
                  </a:lnTo>
                  <a:lnTo>
                    <a:pt x="1265682" y="1546860"/>
                  </a:lnTo>
                  <a:lnTo>
                    <a:pt x="1326900" y="1549720"/>
                  </a:lnTo>
                  <a:lnTo>
                    <a:pt x="1384521" y="1557969"/>
                  </a:lnTo>
                  <a:lnTo>
                    <a:pt x="1437583" y="1571102"/>
                  </a:lnTo>
                  <a:lnTo>
                    <a:pt x="1485123" y="1588620"/>
                  </a:lnTo>
                  <a:lnTo>
                    <a:pt x="1526178" y="1610020"/>
                  </a:lnTo>
                  <a:lnTo>
                    <a:pt x="1559785" y="1634800"/>
                  </a:lnTo>
                  <a:lnTo>
                    <a:pt x="1600807" y="1692495"/>
                  </a:lnTo>
                  <a:lnTo>
                    <a:pt x="1606296" y="1724406"/>
                  </a:lnTo>
                  <a:lnTo>
                    <a:pt x="1600807" y="1756316"/>
                  </a:lnTo>
                  <a:lnTo>
                    <a:pt x="1559785" y="1814011"/>
                  </a:lnTo>
                  <a:lnTo>
                    <a:pt x="1526178" y="1838791"/>
                  </a:lnTo>
                  <a:lnTo>
                    <a:pt x="1485123" y="1860191"/>
                  </a:lnTo>
                  <a:lnTo>
                    <a:pt x="1437583" y="1877709"/>
                  </a:lnTo>
                  <a:lnTo>
                    <a:pt x="1384521" y="1890842"/>
                  </a:lnTo>
                  <a:lnTo>
                    <a:pt x="1326900" y="1899091"/>
                  </a:lnTo>
                  <a:lnTo>
                    <a:pt x="1265682" y="1901952"/>
                  </a:lnTo>
                  <a:lnTo>
                    <a:pt x="1204463" y="1899091"/>
                  </a:lnTo>
                  <a:lnTo>
                    <a:pt x="1146842" y="1890842"/>
                  </a:lnTo>
                  <a:lnTo>
                    <a:pt x="1093780" y="1877709"/>
                  </a:lnTo>
                  <a:lnTo>
                    <a:pt x="1046240" y="1860191"/>
                  </a:lnTo>
                  <a:lnTo>
                    <a:pt x="1005185" y="1838791"/>
                  </a:lnTo>
                  <a:lnTo>
                    <a:pt x="971578" y="1814011"/>
                  </a:lnTo>
                  <a:lnTo>
                    <a:pt x="930556" y="1756316"/>
                  </a:lnTo>
                  <a:lnTo>
                    <a:pt x="925068" y="1724406"/>
                  </a:lnTo>
                  <a:close/>
                </a:path>
                <a:path w="4352925" h="2466340">
                  <a:moveTo>
                    <a:pt x="2796540" y="706374"/>
                  </a:moveTo>
                  <a:lnTo>
                    <a:pt x="2817890" y="644427"/>
                  </a:lnTo>
                  <a:lnTo>
                    <a:pt x="2876808" y="591988"/>
                  </a:lnTo>
                  <a:lnTo>
                    <a:pt x="2917947" y="570588"/>
                  </a:lnTo>
                  <a:lnTo>
                    <a:pt x="2965591" y="553070"/>
                  </a:lnTo>
                  <a:lnTo>
                    <a:pt x="3018775" y="539937"/>
                  </a:lnTo>
                  <a:lnTo>
                    <a:pt x="3076537" y="531688"/>
                  </a:lnTo>
                  <a:lnTo>
                    <a:pt x="3137916" y="528827"/>
                  </a:lnTo>
                  <a:lnTo>
                    <a:pt x="3199294" y="531688"/>
                  </a:lnTo>
                  <a:lnTo>
                    <a:pt x="3257056" y="539937"/>
                  </a:lnTo>
                  <a:lnTo>
                    <a:pt x="3310240" y="553070"/>
                  </a:lnTo>
                  <a:lnTo>
                    <a:pt x="3357884" y="570588"/>
                  </a:lnTo>
                  <a:lnTo>
                    <a:pt x="3399023" y="591988"/>
                  </a:lnTo>
                  <a:lnTo>
                    <a:pt x="3432697" y="616768"/>
                  </a:lnTo>
                  <a:lnTo>
                    <a:pt x="3473793" y="674463"/>
                  </a:lnTo>
                  <a:lnTo>
                    <a:pt x="3479292" y="706374"/>
                  </a:lnTo>
                  <a:lnTo>
                    <a:pt x="3473793" y="738284"/>
                  </a:lnTo>
                  <a:lnTo>
                    <a:pt x="3432697" y="795979"/>
                  </a:lnTo>
                  <a:lnTo>
                    <a:pt x="3399023" y="820759"/>
                  </a:lnTo>
                  <a:lnTo>
                    <a:pt x="3357884" y="842159"/>
                  </a:lnTo>
                  <a:lnTo>
                    <a:pt x="3310240" y="859677"/>
                  </a:lnTo>
                  <a:lnTo>
                    <a:pt x="3257056" y="872810"/>
                  </a:lnTo>
                  <a:lnTo>
                    <a:pt x="3199294" y="881059"/>
                  </a:lnTo>
                  <a:lnTo>
                    <a:pt x="3137916" y="883920"/>
                  </a:lnTo>
                  <a:lnTo>
                    <a:pt x="3076537" y="881059"/>
                  </a:lnTo>
                  <a:lnTo>
                    <a:pt x="3018775" y="872810"/>
                  </a:lnTo>
                  <a:lnTo>
                    <a:pt x="2965591" y="859677"/>
                  </a:lnTo>
                  <a:lnTo>
                    <a:pt x="2917947" y="842159"/>
                  </a:lnTo>
                  <a:lnTo>
                    <a:pt x="2876808" y="820759"/>
                  </a:lnTo>
                  <a:lnTo>
                    <a:pt x="2843134" y="795979"/>
                  </a:lnTo>
                  <a:lnTo>
                    <a:pt x="2802038" y="738284"/>
                  </a:lnTo>
                  <a:lnTo>
                    <a:pt x="2796540" y="706374"/>
                  </a:lnTo>
                  <a:close/>
                </a:path>
                <a:path w="4352925" h="2466340">
                  <a:moveTo>
                    <a:pt x="1851660" y="1237488"/>
                  </a:moveTo>
                  <a:lnTo>
                    <a:pt x="1873010" y="1175791"/>
                  </a:lnTo>
                  <a:lnTo>
                    <a:pt x="1931928" y="1123576"/>
                  </a:lnTo>
                  <a:lnTo>
                    <a:pt x="1973067" y="1102272"/>
                  </a:lnTo>
                  <a:lnTo>
                    <a:pt x="2020711" y="1084834"/>
                  </a:lnTo>
                  <a:lnTo>
                    <a:pt x="2073895" y="1071760"/>
                  </a:lnTo>
                  <a:lnTo>
                    <a:pt x="2131657" y="1063551"/>
                  </a:lnTo>
                  <a:lnTo>
                    <a:pt x="2193036" y="1060703"/>
                  </a:lnTo>
                  <a:lnTo>
                    <a:pt x="2254414" y="1063551"/>
                  </a:lnTo>
                  <a:lnTo>
                    <a:pt x="2312176" y="1071760"/>
                  </a:lnTo>
                  <a:lnTo>
                    <a:pt x="2365360" y="1084834"/>
                  </a:lnTo>
                  <a:lnTo>
                    <a:pt x="2413004" y="1102272"/>
                  </a:lnTo>
                  <a:lnTo>
                    <a:pt x="2454143" y="1123576"/>
                  </a:lnTo>
                  <a:lnTo>
                    <a:pt x="2487817" y="1148249"/>
                  </a:lnTo>
                  <a:lnTo>
                    <a:pt x="2528913" y="1205703"/>
                  </a:lnTo>
                  <a:lnTo>
                    <a:pt x="2534412" y="1237488"/>
                  </a:lnTo>
                  <a:lnTo>
                    <a:pt x="2528913" y="1269272"/>
                  </a:lnTo>
                  <a:lnTo>
                    <a:pt x="2487817" y="1326726"/>
                  </a:lnTo>
                  <a:lnTo>
                    <a:pt x="2454143" y="1351399"/>
                  </a:lnTo>
                  <a:lnTo>
                    <a:pt x="2413004" y="1372703"/>
                  </a:lnTo>
                  <a:lnTo>
                    <a:pt x="2365360" y="1390142"/>
                  </a:lnTo>
                  <a:lnTo>
                    <a:pt x="2312176" y="1403215"/>
                  </a:lnTo>
                  <a:lnTo>
                    <a:pt x="2254414" y="1411424"/>
                  </a:lnTo>
                  <a:lnTo>
                    <a:pt x="2193036" y="1414272"/>
                  </a:lnTo>
                  <a:lnTo>
                    <a:pt x="2131657" y="1411424"/>
                  </a:lnTo>
                  <a:lnTo>
                    <a:pt x="2073895" y="1403215"/>
                  </a:lnTo>
                  <a:lnTo>
                    <a:pt x="2020711" y="1390142"/>
                  </a:lnTo>
                  <a:lnTo>
                    <a:pt x="1973067" y="1372703"/>
                  </a:lnTo>
                  <a:lnTo>
                    <a:pt x="1931928" y="1351399"/>
                  </a:lnTo>
                  <a:lnTo>
                    <a:pt x="1898254" y="1326726"/>
                  </a:lnTo>
                  <a:lnTo>
                    <a:pt x="1857158" y="1269272"/>
                  </a:lnTo>
                  <a:lnTo>
                    <a:pt x="1851660" y="1237488"/>
                  </a:lnTo>
                  <a:close/>
                </a:path>
                <a:path w="4352925" h="2466340">
                  <a:moveTo>
                    <a:pt x="3669792" y="177546"/>
                  </a:moveTo>
                  <a:lnTo>
                    <a:pt x="3691142" y="115599"/>
                  </a:lnTo>
                  <a:lnTo>
                    <a:pt x="3750060" y="63160"/>
                  </a:lnTo>
                  <a:lnTo>
                    <a:pt x="3791199" y="41760"/>
                  </a:lnTo>
                  <a:lnTo>
                    <a:pt x="3838843" y="24242"/>
                  </a:lnTo>
                  <a:lnTo>
                    <a:pt x="3892027" y="11109"/>
                  </a:lnTo>
                  <a:lnTo>
                    <a:pt x="3949789" y="2860"/>
                  </a:lnTo>
                  <a:lnTo>
                    <a:pt x="4011167" y="0"/>
                  </a:lnTo>
                  <a:lnTo>
                    <a:pt x="4072546" y="2860"/>
                  </a:lnTo>
                  <a:lnTo>
                    <a:pt x="4130308" y="11109"/>
                  </a:lnTo>
                  <a:lnTo>
                    <a:pt x="4183492" y="24242"/>
                  </a:lnTo>
                  <a:lnTo>
                    <a:pt x="4231136" y="41760"/>
                  </a:lnTo>
                  <a:lnTo>
                    <a:pt x="4272275" y="63160"/>
                  </a:lnTo>
                  <a:lnTo>
                    <a:pt x="4305949" y="87940"/>
                  </a:lnTo>
                  <a:lnTo>
                    <a:pt x="4347045" y="145635"/>
                  </a:lnTo>
                  <a:lnTo>
                    <a:pt x="4352544" y="177546"/>
                  </a:lnTo>
                  <a:lnTo>
                    <a:pt x="4347045" y="209456"/>
                  </a:lnTo>
                  <a:lnTo>
                    <a:pt x="4305949" y="267151"/>
                  </a:lnTo>
                  <a:lnTo>
                    <a:pt x="4272275" y="291931"/>
                  </a:lnTo>
                  <a:lnTo>
                    <a:pt x="4231136" y="313331"/>
                  </a:lnTo>
                  <a:lnTo>
                    <a:pt x="4183492" y="330849"/>
                  </a:lnTo>
                  <a:lnTo>
                    <a:pt x="4130308" y="343982"/>
                  </a:lnTo>
                  <a:lnTo>
                    <a:pt x="4072546" y="352231"/>
                  </a:lnTo>
                  <a:lnTo>
                    <a:pt x="4011167" y="355091"/>
                  </a:lnTo>
                  <a:lnTo>
                    <a:pt x="3949789" y="352231"/>
                  </a:lnTo>
                  <a:lnTo>
                    <a:pt x="3892027" y="343982"/>
                  </a:lnTo>
                  <a:lnTo>
                    <a:pt x="3838843" y="330849"/>
                  </a:lnTo>
                  <a:lnTo>
                    <a:pt x="3791199" y="313331"/>
                  </a:lnTo>
                  <a:lnTo>
                    <a:pt x="3750060" y="291931"/>
                  </a:lnTo>
                  <a:lnTo>
                    <a:pt x="3716386" y="267151"/>
                  </a:lnTo>
                  <a:lnTo>
                    <a:pt x="3675290" y="209456"/>
                  </a:lnTo>
                  <a:lnTo>
                    <a:pt x="3669792" y="177546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3504" y="3439667"/>
              <a:ext cx="2506980" cy="1391920"/>
            </a:xfrm>
            <a:custGeom>
              <a:avLst/>
              <a:gdLst/>
              <a:ahLst/>
              <a:cxnLst/>
              <a:rect l="l" t="t" r="r" b="b"/>
              <a:pathLst>
                <a:path w="2506979" h="1391920">
                  <a:moveTo>
                    <a:pt x="0" y="1200912"/>
                  </a:moveTo>
                  <a:lnTo>
                    <a:pt x="21350" y="1139215"/>
                  </a:lnTo>
                  <a:lnTo>
                    <a:pt x="80268" y="1087000"/>
                  </a:lnTo>
                  <a:lnTo>
                    <a:pt x="121407" y="1065696"/>
                  </a:lnTo>
                  <a:lnTo>
                    <a:pt x="169051" y="1048258"/>
                  </a:lnTo>
                  <a:lnTo>
                    <a:pt x="222235" y="1035184"/>
                  </a:lnTo>
                  <a:lnTo>
                    <a:pt x="279997" y="1026975"/>
                  </a:lnTo>
                  <a:lnTo>
                    <a:pt x="341375" y="1024128"/>
                  </a:lnTo>
                  <a:lnTo>
                    <a:pt x="402754" y="1026975"/>
                  </a:lnTo>
                  <a:lnTo>
                    <a:pt x="460516" y="1035184"/>
                  </a:lnTo>
                  <a:lnTo>
                    <a:pt x="513700" y="1048258"/>
                  </a:lnTo>
                  <a:lnTo>
                    <a:pt x="561344" y="1065696"/>
                  </a:lnTo>
                  <a:lnTo>
                    <a:pt x="602483" y="1087000"/>
                  </a:lnTo>
                  <a:lnTo>
                    <a:pt x="636157" y="1111673"/>
                  </a:lnTo>
                  <a:lnTo>
                    <a:pt x="677253" y="1169127"/>
                  </a:lnTo>
                  <a:lnTo>
                    <a:pt x="682751" y="1200912"/>
                  </a:lnTo>
                  <a:lnTo>
                    <a:pt x="677253" y="1232696"/>
                  </a:lnTo>
                  <a:lnTo>
                    <a:pt x="636157" y="1290150"/>
                  </a:lnTo>
                  <a:lnTo>
                    <a:pt x="602483" y="1314823"/>
                  </a:lnTo>
                  <a:lnTo>
                    <a:pt x="561344" y="1336127"/>
                  </a:lnTo>
                  <a:lnTo>
                    <a:pt x="513700" y="1353566"/>
                  </a:lnTo>
                  <a:lnTo>
                    <a:pt x="460516" y="1366639"/>
                  </a:lnTo>
                  <a:lnTo>
                    <a:pt x="402754" y="1374848"/>
                  </a:lnTo>
                  <a:lnTo>
                    <a:pt x="341375" y="1377696"/>
                  </a:lnTo>
                  <a:lnTo>
                    <a:pt x="279997" y="1374848"/>
                  </a:lnTo>
                  <a:lnTo>
                    <a:pt x="222235" y="1366639"/>
                  </a:lnTo>
                  <a:lnTo>
                    <a:pt x="169051" y="1353566"/>
                  </a:lnTo>
                  <a:lnTo>
                    <a:pt x="121407" y="1336127"/>
                  </a:lnTo>
                  <a:lnTo>
                    <a:pt x="80268" y="1314823"/>
                  </a:lnTo>
                  <a:lnTo>
                    <a:pt x="46594" y="1290150"/>
                  </a:lnTo>
                  <a:lnTo>
                    <a:pt x="5498" y="1232696"/>
                  </a:lnTo>
                  <a:lnTo>
                    <a:pt x="0" y="1200912"/>
                  </a:lnTo>
                  <a:close/>
                </a:path>
                <a:path w="2506979" h="1391920">
                  <a:moveTo>
                    <a:pt x="905256" y="681990"/>
                  </a:moveTo>
                  <a:lnTo>
                    <a:pt x="926606" y="620043"/>
                  </a:lnTo>
                  <a:lnTo>
                    <a:pt x="985524" y="567604"/>
                  </a:lnTo>
                  <a:lnTo>
                    <a:pt x="1026663" y="546204"/>
                  </a:lnTo>
                  <a:lnTo>
                    <a:pt x="1074307" y="528686"/>
                  </a:lnTo>
                  <a:lnTo>
                    <a:pt x="1127491" y="515553"/>
                  </a:lnTo>
                  <a:lnTo>
                    <a:pt x="1185253" y="507304"/>
                  </a:lnTo>
                  <a:lnTo>
                    <a:pt x="1246632" y="504444"/>
                  </a:lnTo>
                  <a:lnTo>
                    <a:pt x="1308010" y="507304"/>
                  </a:lnTo>
                  <a:lnTo>
                    <a:pt x="1365772" y="515553"/>
                  </a:lnTo>
                  <a:lnTo>
                    <a:pt x="1418956" y="528686"/>
                  </a:lnTo>
                  <a:lnTo>
                    <a:pt x="1466600" y="546204"/>
                  </a:lnTo>
                  <a:lnTo>
                    <a:pt x="1507739" y="567604"/>
                  </a:lnTo>
                  <a:lnTo>
                    <a:pt x="1541413" y="592384"/>
                  </a:lnTo>
                  <a:lnTo>
                    <a:pt x="1582509" y="650079"/>
                  </a:lnTo>
                  <a:lnTo>
                    <a:pt x="1588008" y="681990"/>
                  </a:lnTo>
                  <a:lnTo>
                    <a:pt x="1582509" y="713900"/>
                  </a:lnTo>
                  <a:lnTo>
                    <a:pt x="1541413" y="771595"/>
                  </a:lnTo>
                  <a:lnTo>
                    <a:pt x="1507739" y="796375"/>
                  </a:lnTo>
                  <a:lnTo>
                    <a:pt x="1466600" y="817775"/>
                  </a:lnTo>
                  <a:lnTo>
                    <a:pt x="1418956" y="835293"/>
                  </a:lnTo>
                  <a:lnTo>
                    <a:pt x="1365772" y="848426"/>
                  </a:lnTo>
                  <a:lnTo>
                    <a:pt x="1308010" y="856675"/>
                  </a:lnTo>
                  <a:lnTo>
                    <a:pt x="1246632" y="859536"/>
                  </a:lnTo>
                  <a:lnTo>
                    <a:pt x="1185253" y="856675"/>
                  </a:lnTo>
                  <a:lnTo>
                    <a:pt x="1127491" y="848426"/>
                  </a:lnTo>
                  <a:lnTo>
                    <a:pt x="1074307" y="835293"/>
                  </a:lnTo>
                  <a:lnTo>
                    <a:pt x="1026663" y="817775"/>
                  </a:lnTo>
                  <a:lnTo>
                    <a:pt x="985524" y="796375"/>
                  </a:lnTo>
                  <a:lnTo>
                    <a:pt x="951850" y="771595"/>
                  </a:lnTo>
                  <a:lnTo>
                    <a:pt x="910754" y="713900"/>
                  </a:lnTo>
                  <a:lnTo>
                    <a:pt x="905256" y="681990"/>
                  </a:lnTo>
                  <a:close/>
                </a:path>
                <a:path w="2506979" h="1391920">
                  <a:moveTo>
                    <a:pt x="1804416" y="176784"/>
                  </a:moveTo>
                  <a:lnTo>
                    <a:pt x="1825766" y="115087"/>
                  </a:lnTo>
                  <a:lnTo>
                    <a:pt x="1884684" y="62872"/>
                  </a:lnTo>
                  <a:lnTo>
                    <a:pt x="1925823" y="41568"/>
                  </a:lnTo>
                  <a:lnTo>
                    <a:pt x="1973467" y="24130"/>
                  </a:lnTo>
                  <a:lnTo>
                    <a:pt x="2026651" y="11056"/>
                  </a:lnTo>
                  <a:lnTo>
                    <a:pt x="2084413" y="2847"/>
                  </a:lnTo>
                  <a:lnTo>
                    <a:pt x="2145792" y="0"/>
                  </a:lnTo>
                  <a:lnTo>
                    <a:pt x="2207170" y="2847"/>
                  </a:lnTo>
                  <a:lnTo>
                    <a:pt x="2264932" y="11056"/>
                  </a:lnTo>
                  <a:lnTo>
                    <a:pt x="2318116" y="24130"/>
                  </a:lnTo>
                  <a:lnTo>
                    <a:pt x="2365760" y="41568"/>
                  </a:lnTo>
                  <a:lnTo>
                    <a:pt x="2406899" y="62872"/>
                  </a:lnTo>
                  <a:lnTo>
                    <a:pt x="2440573" y="87545"/>
                  </a:lnTo>
                  <a:lnTo>
                    <a:pt x="2481669" y="144999"/>
                  </a:lnTo>
                  <a:lnTo>
                    <a:pt x="2487168" y="176784"/>
                  </a:lnTo>
                  <a:lnTo>
                    <a:pt x="2481669" y="208568"/>
                  </a:lnTo>
                  <a:lnTo>
                    <a:pt x="2440573" y="266022"/>
                  </a:lnTo>
                  <a:lnTo>
                    <a:pt x="2406899" y="290695"/>
                  </a:lnTo>
                  <a:lnTo>
                    <a:pt x="2365760" y="311999"/>
                  </a:lnTo>
                  <a:lnTo>
                    <a:pt x="2318116" y="329438"/>
                  </a:lnTo>
                  <a:lnTo>
                    <a:pt x="2264932" y="342511"/>
                  </a:lnTo>
                  <a:lnTo>
                    <a:pt x="2207170" y="350720"/>
                  </a:lnTo>
                  <a:lnTo>
                    <a:pt x="2145792" y="353568"/>
                  </a:lnTo>
                  <a:lnTo>
                    <a:pt x="2084413" y="350720"/>
                  </a:lnTo>
                  <a:lnTo>
                    <a:pt x="2026651" y="342511"/>
                  </a:lnTo>
                  <a:lnTo>
                    <a:pt x="1973467" y="329438"/>
                  </a:lnTo>
                  <a:lnTo>
                    <a:pt x="1925823" y="311999"/>
                  </a:lnTo>
                  <a:lnTo>
                    <a:pt x="1884684" y="290695"/>
                  </a:lnTo>
                  <a:lnTo>
                    <a:pt x="1851010" y="266022"/>
                  </a:lnTo>
                  <a:lnTo>
                    <a:pt x="1809914" y="208568"/>
                  </a:lnTo>
                  <a:lnTo>
                    <a:pt x="1804416" y="176784"/>
                  </a:lnTo>
                  <a:close/>
                </a:path>
                <a:path w="2506979" h="1391920">
                  <a:moveTo>
                    <a:pt x="1824228" y="1213866"/>
                  </a:moveTo>
                  <a:lnTo>
                    <a:pt x="1845578" y="1151919"/>
                  </a:lnTo>
                  <a:lnTo>
                    <a:pt x="1904496" y="1099480"/>
                  </a:lnTo>
                  <a:lnTo>
                    <a:pt x="1945635" y="1078080"/>
                  </a:lnTo>
                  <a:lnTo>
                    <a:pt x="1993279" y="1060562"/>
                  </a:lnTo>
                  <a:lnTo>
                    <a:pt x="2046463" y="1047429"/>
                  </a:lnTo>
                  <a:lnTo>
                    <a:pt x="2104225" y="1039180"/>
                  </a:lnTo>
                  <a:lnTo>
                    <a:pt x="2165604" y="1036320"/>
                  </a:lnTo>
                  <a:lnTo>
                    <a:pt x="2226982" y="1039180"/>
                  </a:lnTo>
                  <a:lnTo>
                    <a:pt x="2284744" y="1047429"/>
                  </a:lnTo>
                  <a:lnTo>
                    <a:pt x="2337928" y="1060562"/>
                  </a:lnTo>
                  <a:lnTo>
                    <a:pt x="2385572" y="1078080"/>
                  </a:lnTo>
                  <a:lnTo>
                    <a:pt x="2426711" y="1099480"/>
                  </a:lnTo>
                  <a:lnTo>
                    <a:pt x="2460385" y="1124260"/>
                  </a:lnTo>
                  <a:lnTo>
                    <a:pt x="2501481" y="1181955"/>
                  </a:lnTo>
                  <a:lnTo>
                    <a:pt x="2506979" y="1213866"/>
                  </a:lnTo>
                  <a:lnTo>
                    <a:pt x="2501481" y="1245776"/>
                  </a:lnTo>
                  <a:lnTo>
                    <a:pt x="2460385" y="1303471"/>
                  </a:lnTo>
                  <a:lnTo>
                    <a:pt x="2426711" y="1328251"/>
                  </a:lnTo>
                  <a:lnTo>
                    <a:pt x="2385572" y="1349651"/>
                  </a:lnTo>
                  <a:lnTo>
                    <a:pt x="2337928" y="1367169"/>
                  </a:lnTo>
                  <a:lnTo>
                    <a:pt x="2284744" y="1380302"/>
                  </a:lnTo>
                  <a:lnTo>
                    <a:pt x="2226982" y="1388551"/>
                  </a:lnTo>
                  <a:lnTo>
                    <a:pt x="2165604" y="1391412"/>
                  </a:lnTo>
                  <a:lnTo>
                    <a:pt x="2104225" y="1388551"/>
                  </a:lnTo>
                  <a:lnTo>
                    <a:pt x="2046463" y="1380302"/>
                  </a:lnTo>
                  <a:lnTo>
                    <a:pt x="1993279" y="1367169"/>
                  </a:lnTo>
                  <a:lnTo>
                    <a:pt x="1945635" y="1349651"/>
                  </a:lnTo>
                  <a:lnTo>
                    <a:pt x="1904496" y="1328251"/>
                  </a:lnTo>
                  <a:lnTo>
                    <a:pt x="1870822" y="1303471"/>
                  </a:lnTo>
                  <a:lnTo>
                    <a:pt x="1829726" y="1245776"/>
                  </a:lnTo>
                  <a:lnTo>
                    <a:pt x="1824228" y="1213866"/>
                  </a:lnTo>
                  <a:close/>
                </a:path>
              </a:pathLst>
            </a:custGeom>
            <a:ln w="914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88479" y="1099565"/>
            <a:ext cx="3535679" cy="3986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Georgia"/>
                <a:cs typeface="Georgia"/>
              </a:rPr>
              <a:t>P(2) </a:t>
            </a:r>
            <a:r>
              <a:rPr sz="2000" spc="210" dirty="0">
                <a:latin typeface="Georgia"/>
                <a:cs typeface="Georgia"/>
              </a:rPr>
              <a:t>=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spc="60" dirty="0">
                <a:latin typeface="Georgia"/>
                <a:cs typeface="Georgia"/>
              </a:rPr>
              <a:t>1/36</a:t>
            </a:r>
            <a:endParaRPr sz="2000">
              <a:latin typeface="Georgia"/>
              <a:cs typeface="Georgia"/>
            </a:endParaRPr>
          </a:p>
          <a:p>
            <a:pPr marL="12700" marR="2010410">
              <a:lnSpc>
                <a:spcPct val="189000"/>
              </a:lnSpc>
              <a:spcBef>
                <a:spcPts val="85"/>
              </a:spcBef>
            </a:pPr>
            <a:r>
              <a:rPr sz="2000" spc="10" dirty="0">
                <a:latin typeface="Georgia"/>
                <a:cs typeface="Georgia"/>
              </a:rPr>
              <a:t>P(4) </a:t>
            </a:r>
            <a:r>
              <a:rPr sz="2000" spc="210" dirty="0">
                <a:latin typeface="Georgia"/>
                <a:cs typeface="Georgia"/>
              </a:rPr>
              <a:t>= </a:t>
            </a:r>
            <a:r>
              <a:rPr sz="2000" dirty="0">
                <a:latin typeface="Georgia"/>
                <a:cs typeface="Georgia"/>
              </a:rPr>
              <a:t>3/36  </a:t>
            </a:r>
            <a:r>
              <a:rPr sz="2000" spc="10" dirty="0">
                <a:latin typeface="Georgia"/>
                <a:cs typeface="Georgia"/>
              </a:rPr>
              <a:t>P(6) </a:t>
            </a:r>
            <a:r>
              <a:rPr sz="2000" spc="210" dirty="0">
                <a:latin typeface="Georgia"/>
                <a:cs typeface="Georgia"/>
              </a:rPr>
              <a:t>= </a:t>
            </a:r>
            <a:r>
              <a:rPr sz="2000" spc="10" dirty="0">
                <a:latin typeface="Georgia"/>
                <a:cs typeface="Georgia"/>
              </a:rPr>
              <a:t>5/36  </a:t>
            </a:r>
            <a:r>
              <a:rPr sz="2000" spc="-5" dirty="0">
                <a:latin typeface="Georgia"/>
                <a:cs typeface="Georgia"/>
              </a:rPr>
              <a:t>P(8) </a:t>
            </a:r>
            <a:r>
              <a:rPr sz="2000" spc="210" dirty="0">
                <a:latin typeface="Georgia"/>
                <a:cs typeface="Georgia"/>
              </a:rPr>
              <a:t>= </a:t>
            </a:r>
            <a:r>
              <a:rPr sz="2000" spc="10" dirty="0">
                <a:latin typeface="Georgia"/>
                <a:cs typeface="Georgia"/>
              </a:rPr>
              <a:t>5/36  </a:t>
            </a:r>
            <a:r>
              <a:rPr sz="2000" spc="35" dirty="0">
                <a:latin typeface="Georgia"/>
                <a:cs typeface="Georgia"/>
              </a:rPr>
              <a:t>P(10) </a:t>
            </a:r>
            <a:r>
              <a:rPr sz="2000" spc="210" dirty="0">
                <a:latin typeface="Georgia"/>
                <a:cs typeface="Georgia"/>
              </a:rPr>
              <a:t>=</a:t>
            </a:r>
            <a:r>
              <a:rPr sz="2000" spc="-18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3/36  </a:t>
            </a:r>
            <a:r>
              <a:rPr sz="2000" spc="60" dirty="0">
                <a:latin typeface="Georgia"/>
                <a:cs typeface="Georgia"/>
              </a:rPr>
              <a:t>P(12) </a:t>
            </a:r>
            <a:r>
              <a:rPr sz="2000" spc="210" dirty="0">
                <a:latin typeface="Georgia"/>
                <a:cs typeface="Georgia"/>
              </a:rPr>
              <a:t>=</a:t>
            </a:r>
            <a:r>
              <a:rPr sz="2000" spc="-215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1/36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latin typeface="Georgia"/>
                <a:cs typeface="Georgia"/>
              </a:rPr>
              <a:t>P(Y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is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even)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250" dirty="0">
                <a:latin typeface="Georgia"/>
                <a:cs typeface="Georgia"/>
              </a:rPr>
              <a:t>=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45" dirty="0">
                <a:latin typeface="Georgia"/>
                <a:cs typeface="Georgia"/>
              </a:rPr>
              <a:t>18/36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250" dirty="0">
                <a:latin typeface="Georgia"/>
                <a:cs typeface="Georgia"/>
              </a:rPr>
              <a:t>=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0.5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667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0" dirty="0">
                <a:solidFill>
                  <a:srgbClr val="000000"/>
                </a:solidFill>
              </a:rPr>
              <a:t>Random </a:t>
            </a:r>
            <a:r>
              <a:rPr sz="3200" spc="-190" dirty="0">
                <a:solidFill>
                  <a:srgbClr val="000000"/>
                </a:solidFill>
              </a:rPr>
              <a:t>Variable</a:t>
            </a:r>
            <a:r>
              <a:rPr sz="3200" spc="-390" dirty="0">
                <a:solidFill>
                  <a:srgbClr val="000000"/>
                </a:solidFill>
              </a:rPr>
              <a:t> </a:t>
            </a:r>
            <a:r>
              <a:rPr sz="3200" spc="-229" dirty="0">
                <a:solidFill>
                  <a:srgbClr val="000000"/>
                </a:solidFill>
              </a:rPr>
              <a:t>Type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16939" y="1030935"/>
            <a:ext cx="2375535" cy="1815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3600" spc="-20" dirty="0">
                <a:latin typeface="Carlito"/>
                <a:cs typeface="Carlito"/>
              </a:rPr>
              <a:t>Discrete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4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3600" spc="-5" dirty="0">
                <a:latin typeface="Carlito"/>
                <a:cs typeface="Carlito"/>
              </a:rPr>
              <a:t>Co</a:t>
            </a:r>
            <a:r>
              <a:rPr sz="3600" spc="-35" dirty="0">
                <a:latin typeface="Carlito"/>
                <a:cs typeface="Carlito"/>
              </a:rPr>
              <a:t>n</a:t>
            </a:r>
            <a:r>
              <a:rPr sz="3600" dirty="0">
                <a:latin typeface="Carlito"/>
                <a:cs typeface="Carlito"/>
              </a:rPr>
              <a:t>tinuous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7272" y="2745740"/>
            <a:ext cx="503745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>
                <a:latin typeface="Calibri"/>
                <a:cs typeface="Calibri"/>
              </a:rPr>
              <a:t>Thank</a:t>
            </a:r>
            <a:r>
              <a:rPr sz="8800" spc="-95" dirty="0">
                <a:latin typeface="Calibri"/>
                <a:cs typeface="Calibri"/>
              </a:rPr>
              <a:t> </a:t>
            </a:r>
            <a:r>
              <a:rPr sz="8800" spc="-170" dirty="0">
                <a:latin typeface="Calibri"/>
                <a:cs typeface="Calibri"/>
              </a:rPr>
              <a:t>You!</a:t>
            </a:r>
            <a:endParaRPr sz="8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16939" y="1059561"/>
            <a:ext cx="895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Probability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numerical </a:t>
            </a:r>
            <a:r>
              <a:rPr sz="2000" spc="-25" dirty="0">
                <a:latin typeface="Carlito"/>
                <a:cs typeface="Carlito"/>
              </a:rPr>
              <a:t>way </a:t>
            </a:r>
            <a:r>
              <a:rPr sz="2000" spc="-5" dirty="0">
                <a:latin typeface="Carlito"/>
                <a:cs typeface="Carlito"/>
              </a:rPr>
              <a:t>of describing how </a:t>
            </a:r>
            <a:r>
              <a:rPr sz="2000" spc="-1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something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going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happen.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16939" y="1059561"/>
            <a:ext cx="895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Probability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numerical </a:t>
            </a:r>
            <a:r>
              <a:rPr sz="2000" spc="-25" dirty="0">
                <a:latin typeface="Carlito"/>
                <a:cs typeface="Carlito"/>
              </a:rPr>
              <a:t>way </a:t>
            </a:r>
            <a:r>
              <a:rPr sz="2000" spc="-5" dirty="0">
                <a:latin typeface="Carlito"/>
                <a:cs typeface="Carlito"/>
              </a:rPr>
              <a:t>of describing how </a:t>
            </a:r>
            <a:r>
              <a:rPr sz="2000" spc="-1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something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going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happen.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23772" y="2314955"/>
            <a:ext cx="1826895" cy="1826895"/>
            <a:chOff x="1223772" y="2314955"/>
            <a:chExt cx="1826895" cy="1826895"/>
          </a:xfrm>
        </p:grpSpPr>
        <p:sp>
          <p:nvSpPr>
            <p:cNvPr id="6" name="object 6"/>
            <p:cNvSpPr/>
            <p:nvPr/>
          </p:nvSpPr>
          <p:spPr>
            <a:xfrm>
              <a:off x="1223772" y="2314955"/>
              <a:ext cx="1826514" cy="18265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1036" y="2523743"/>
              <a:ext cx="1085850" cy="1085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04542" y="2718257"/>
            <a:ext cx="342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H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74008" y="2314955"/>
            <a:ext cx="1826895" cy="1826895"/>
            <a:chOff x="3874008" y="2314955"/>
            <a:chExt cx="1826895" cy="1826895"/>
          </a:xfrm>
        </p:grpSpPr>
        <p:sp>
          <p:nvSpPr>
            <p:cNvPr id="10" name="object 10"/>
            <p:cNvSpPr/>
            <p:nvPr/>
          </p:nvSpPr>
          <p:spPr>
            <a:xfrm>
              <a:off x="3874008" y="2314955"/>
              <a:ext cx="1826514" cy="18265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1272" y="2523743"/>
              <a:ext cx="1085862" cy="1085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89830" y="2718257"/>
            <a:ext cx="273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T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16939" y="1059561"/>
            <a:ext cx="895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Probability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numerical </a:t>
            </a:r>
            <a:r>
              <a:rPr sz="2000" spc="-25" dirty="0">
                <a:latin typeface="Carlito"/>
                <a:cs typeface="Carlito"/>
              </a:rPr>
              <a:t>way </a:t>
            </a:r>
            <a:r>
              <a:rPr sz="2000" spc="-5" dirty="0">
                <a:latin typeface="Carlito"/>
                <a:cs typeface="Carlito"/>
              </a:rPr>
              <a:t>of describing how </a:t>
            </a:r>
            <a:r>
              <a:rPr sz="2000" spc="-1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something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going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happen.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23772" y="2314955"/>
            <a:ext cx="1826895" cy="1826895"/>
            <a:chOff x="1223772" y="2314955"/>
            <a:chExt cx="1826895" cy="1826895"/>
          </a:xfrm>
        </p:grpSpPr>
        <p:sp>
          <p:nvSpPr>
            <p:cNvPr id="6" name="object 6"/>
            <p:cNvSpPr/>
            <p:nvPr/>
          </p:nvSpPr>
          <p:spPr>
            <a:xfrm>
              <a:off x="1223772" y="2314955"/>
              <a:ext cx="1826514" cy="18265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1036" y="2523743"/>
              <a:ext cx="1085850" cy="1085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04542" y="2718257"/>
            <a:ext cx="342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H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74008" y="2314955"/>
            <a:ext cx="1826895" cy="1826895"/>
            <a:chOff x="3874008" y="2314955"/>
            <a:chExt cx="1826895" cy="1826895"/>
          </a:xfrm>
        </p:grpSpPr>
        <p:sp>
          <p:nvSpPr>
            <p:cNvPr id="10" name="object 10"/>
            <p:cNvSpPr/>
            <p:nvPr/>
          </p:nvSpPr>
          <p:spPr>
            <a:xfrm>
              <a:off x="3874008" y="2314955"/>
              <a:ext cx="1826514" cy="18265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1272" y="2523743"/>
              <a:ext cx="1085862" cy="1085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89830" y="2718257"/>
            <a:ext cx="273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T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8936" y="4324350"/>
            <a:ext cx="3945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50% chance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both </a:t>
            </a:r>
            <a:r>
              <a:rPr sz="2800" spc="-5" dirty="0">
                <a:latin typeface="Carlito"/>
                <a:cs typeface="Carlito"/>
              </a:rPr>
              <a:t>H or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16939" y="1059561"/>
            <a:ext cx="895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Probability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numerical </a:t>
            </a:r>
            <a:r>
              <a:rPr sz="2000" spc="-25" dirty="0">
                <a:latin typeface="Carlito"/>
                <a:cs typeface="Carlito"/>
              </a:rPr>
              <a:t>way </a:t>
            </a:r>
            <a:r>
              <a:rPr sz="2000" spc="-5" dirty="0">
                <a:latin typeface="Carlito"/>
                <a:cs typeface="Carlito"/>
              </a:rPr>
              <a:t>of describing how </a:t>
            </a:r>
            <a:r>
              <a:rPr sz="2000" spc="-1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something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going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happen.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23772" y="2314955"/>
            <a:ext cx="1826895" cy="1826895"/>
            <a:chOff x="1223772" y="2314955"/>
            <a:chExt cx="1826895" cy="1826895"/>
          </a:xfrm>
        </p:grpSpPr>
        <p:sp>
          <p:nvSpPr>
            <p:cNvPr id="6" name="object 6"/>
            <p:cNvSpPr/>
            <p:nvPr/>
          </p:nvSpPr>
          <p:spPr>
            <a:xfrm>
              <a:off x="1223772" y="2314955"/>
              <a:ext cx="1826514" cy="18265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5608" y="2526791"/>
              <a:ext cx="1080770" cy="1080770"/>
            </a:xfrm>
            <a:custGeom>
              <a:avLst/>
              <a:gdLst/>
              <a:ahLst/>
              <a:cxnLst/>
              <a:rect l="l" t="t" r="r" b="b"/>
              <a:pathLst>
                <a:path w="1080770" h="1080770">
                  <a:moveTo>
                    <a:pt x="540258" y="0"/>
                  </a:moveTo>
                  <a:lnTo>
                    <a:pt x="491091" y="2208"/>
                  </a:lnTo>
                  <a:lnTo>
                    <a:pt x="443159" y="8706"/>
                  </a:lnTo>
                  <a:lnTo>
                    <a:pt x="396654" y="19302"/>
                  </a:lnTo>
                  <a:lnTo>
                    <a:pt x="351765" y="33806"/>
                  </a:lnTo>
                  <a:lnTo>
                    <a:pt x="308685" y="52026"/>
                  </a:lnTo>
                  <a:lnTo>
                    <a:pt x="267603" y="73772"/>
                  </a:lnTo>
                  <a:lnTo>
                    <a:pt x="228710" y="98854"/>
                  </a:lnTo>
                  <a:lnTo>
                    <a:pt x="192198" y="127079"/>
                  </a:lnTo>
                  <a:lnTo>
                    <a:pt x="158257" y="158257"/>
                  </a:lnTo>
                  <a:lnTo>
                    <a:pt x="127079" y="192198"/>
                  </a:lnTo>
                  <a:lnTo>
                    <a:pt x="98854" y="228710"/>
                  </a:lnTo>
                  <a:lnTo>
                    <a:pt x="73772" y="267603"/>
                  </a:lnTo>
                  <a:lnTo>
                    <a:pt x="52026" y="308685"/>
                  </a:lnTo>
                  <a:lnTo>
                    <a:pt x="33806" y="351765"/>
                  </a:lnTo>
                  <a:lnTo>
                    <a:pt x="19302" y="396654"/>
                  </a:lnTo>
                  <a:lnTo>
                    <a:pt x="8706" y="443159"/>
                  </a:lnTo>
                  <a:lnTo>
                    <a:pt x="2208" y="491091"/>
                  </a:lnTo>
                  <a:lnTo>
                    <a:pt x="0" y="540258"/>
                  </a:lnTo>
                  <a:lnTo>
                    <a:pt x="2208" y="589424"/>
                  </a:lnTo>
                  <a:lnTo>
                    <a:pt x="8706" y="637356"/>
                  </a:lnTo>
                  <a:lnTo>
                    <a:pt x="19302" y="683861"/>
                  </a:lnTo>
                  <a:lnTo>
                    <a:pt x="33806" y="728750"/>
                  </a:lnTo>
                  <a:lnTo>
                    <a:pt x="52026" y="771830"/>
                  </a:lnTo>
                  <a:lnTo>
                    <a:pt x="73772" y="812912"/>
                  </a:lnTo>
                  <a:lnTo>
                    <a:pt x="98854" y="851805"/>
                  </a:lnTo>
                  <a:lnTo>
                    <a:pt x="127079" y="888317"/>
                  </a:lnTo>
                  <a:lnTo>
                    <a:pt x="158257" y="922258"/>
                  </a:lnTo>
                  <a:lnTo>
                    <a:pt x="192198" y="953436"/>
                  </a:lnTo>
                  <a:lnTo>
                    <a:pt x="228710" y="981661"/>
                  </a:lnTo>
                  <a:lnTo>
                    <a:pt x="267603" y="1006743"/>
                  </a:lnTo>
                  <a:lnTo>
                    <a:pt x="308685" y="1028489"/>
                  </a:lnTo>
                  <a:lnTo>
                    <a:pt x="351765" y="1046709"/>
                  </a:lnTo>
                  <a:lnTo>
                    <a:pt x="396654" y="1061213"/>
                  </a:lnTo>
                  <a:lnTo>
                    <a:pt x="443159" y="1071809"/>
                  </a:lnTo>
                  <a:lnTo>
                    <a:pt x="491091" y="1078307"/>
                  </a:lnTo>
                  <a:lnTo>
                    <a:pt x="540258" y="1080516"/>
                  </a:lnTo>
                  <a:lnTo>
                    <a:pt x="589424" y="1078307"/>
                  </a:lnTo>
                  <a:lnTo>
                    <a:pt x="637356" y="1071809"/>
                  </a:lnTo>
                  <a:lnTo>
                    <a:pt x="683861" y="1061213"/>
                  </a:lnTo>
                  <a:lnTo>
                    <a:pt x="728750" y="1046709"/>
                  </a:lnTo>
                  <a:lnTo>
                    <a:pt x="771830" y="1028489"/>
                  </a:lnTo>
                  <a:lnTo>
                    <a:pt x="812912" y="1006743"/>
                  </a:lnTo>
                  <a:lnTo>
                    <a:pt x="851805" y="981661"/>
                  </a:lnTo>
                  <a:lnTo>
                    <a:pt x="888317" y="953436"/>
                  </a:lnTo>
                  <a:lnTo>
                    <a:pt x="922258" y="922258"/>
                  </a:lnTo>
                  <a:lnTo>
                    <a:pt x="953436" y="888317"/>
                  </a:lnTo>
                  <a:lnTo>
                    <a:pt x="981661" y="851805"/>
                  </a:lnTo>
                  <a:lnTo>
                    <a:pt x="1006743" y="812912"/>
                  </a:lnTo>
                  <a:lnTo>
                    <a:pt x="1028489" y="771830"/>
                  </a:lnTo>
                  <a:lnTo>
                    <a:pt x="1046709" y="728750"/>
                  </a:lnTo>
                  <a:lnTo>
                    <a:pt x="1061213" y="683861"/>
                  </a:lnTo>
                  <a:lnTo>
                    <a:pt x="1071809" y="637356"/>
                  </a:lnTo>
                  <a:lnTo>
                    <a:pt x="1078307" y="589424"/>
                  </a:lnTo>
                  <a:lnTo>
                    <a:pt x="1080516" y="540258"/>
                  </a:lnTo>
                  <a:lnTo>
                    <a:pt x="1078307" y="491091"/>
                  </a:lnTo>
                  <a:lnTo>
                    <a:pt x="1071809" y="443159"/>
                  </a:lnTo>
                  <a:lnTo>
                    <a:pt x="1061213" y="396654"/>
                  </a:lnTo>
                  <a:lnTo>
                    <a:pt x="1046709" y="351765"/>
                  </a:lnTo>
                  <a:lnTo>
                    <a:pt x="1028489" y="308685"/>
                  </a:lnTo>
                  <a:lnTo>
                    <a:pt x="1006743" y="267603"/>
                  </a:lnTo>
                  <a:lnTo>
                    <a:pt x="981661" y="228710"/>
                  </a:lnTo>
                  <a:lnTo>
                    <a:pt x="953436" y="192198"/>
                  </a:lnTo>
                  <a:lnTo>
                    <a:pt x="922258" y="158257"/>
                  </a:lnTo>
                  <a:lnTo>
                    <a:pt x="888317" y="127079"/>
                  </a:lnTo>
                  <a:lnTo>
                    <a:pt x="851805" y="98854"/>
                  </a:lnTo>
                  <a:lnTo>
                    <a:pt x="812912" y="73772"/>
                  </a:lnTo>
                  <a:lnTo>
                    <a:pt x="771830" y="52026"/>
                  </a:lnTo>
                  <a:lnTo>
                    <a:pt x="728750" y="33806"/>
                  </a:lnTo>
                  <a:lnTo>
                    <a:pt x="683861" y="19302"/>
                  </a:lnTo>
                  <a:lnTo>
                    <a:pt x="637356" y="8706"/>
                  </a:lnTo>
                  <a:lnTo>
                    <a:pt x="589424" y="2208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04542" y="2718257"/>
            <a:ext cx="342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H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74008" y="2314955"/>
            <a:ext cx="1826895" cy="1826895"/>
            <a:chOff x="3874008" y="2314955"/>
            <a:chExt cx="1826895" cy="1826895"/>
          </a:xfrm>
        </p:grpSpPr>
        <p:sp>
          <p:nvSpPr>
            <p:cNvPr id="10" name="object 10"/>
            <p:cNvSpPr/>
            <p:nvPr/>
          </p:nvSpPr>
          <p:spPr>
            <a:xfrm>
              <a:off x="3874008" y="2314955"/>
              <a:ext cx="1826514" cy="18265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5844" y="2526791"/>
              <a:ext cx="1079500" cy="1080770"/>
            </a:xfrm>
            <a:custGeom>
              <a:avLst/>
              <a:gdLst/>
              <a:ahLst/>
              <a:cxnLst/>
              <a:rect l="l" t="t" r="r" b="b"/>
              <a:pathLst>
                <a:path w="1079500" h="1080770">
                  <a:moveTo>
                    <a:pt x="539495" y="0"/>
                  </a:moveTo>
                  <a:lnTo>
                    <a:pt x="490392" y="2208"/>
                  </a:lnTo>
                  <a:lnTo>
                    <a:pt x="442524" y="8706"/>
                  </a:lnTo>
                  <a:lnTo>
                    <a:pt x="396081" y="19302"/>
                  </a:lnTo>
                  <a:lnTo>
                    <a:pt x="351253" y="33806"/>
                  </a:lnTo>
                  <a:lnTo>
                    <a:pt x="308232" y="52026"/>
                  </a:lnTo>
                  <a:lnTo>
                    <a:pt x="267207" y="73772"/>
                  </a:lnTo>
                  <a:lnTo>
                    <a:pt x="228370" y="98854"/>
                  </a:lnTo>
                  <a:lnTo>
                    <a:pt x="191911" y="127079"/>
                  </a:lnTo>
                  <a:lnTo>
                    <a:pt x="158019" y="158257"/>
                  </a:lnTo>
                  <a:lnTo>
                    <a:pt x="126887" y="192198"/>
                  </a:lnTo>
                  <a:lnTo>
                    <a:pt x="98703" y="228710"/>
                  </a:lnTo>
                  <a:lnTo>
                    <a:pt x="73660" y="267603"/>
                  </a:lnTo>
                  <a:lnTo>
                    <a:pt x="51946" y="308685"/>
                  </a:lnTo>
                  <a:lnTo>
                    <a:pt x="33753" y="351765"/>
                  </a:lnTo>
                  <a:lnTo>
                    <a:pt x="19272" y="396654"/>
                  </a:lnTo>
                  <a:lnTo>
                    <a:pt x="8692" y="443159"/>
                  </a:lnTo>
                  <a:lnTo>
                    <a:pt x="2204" y="491091"/>
                  </a:lnTo>
                  <a:lnTo>
                    <a:pt x="0" y="540258"/>
                  </a:lnTo>
                  <a:lnTo>
                    <a:pt x="2204" y="589424"/>
                  </a:lnTo>
                  <a:lnTo>
                    <a:pt x="8692" y="637356"/>
                  </a:lnTo>
                  <a:lnTo>
                    <a:pt x="19272" y="683861"/>
                  </a:lnTo>
                  <a:lnTo>
                    <a:pt x="33753" y="728750"/>
                  </a:lnTo>
                  <a:lnTo>
                    <a:pt x="51946" y="771830"/>
                  </a:lnTo>
                  <a:lnTo>
                    <a:pt x="73660" y="812912"/>
                  </a:lnTo>
                  <a:lnTo>
                    <a:pt x="98703" y="851805"/>
                  </a:lnTo>
                  <a:lnTo>
                    <a:pt x="126887" y="888317"/>
                  </a:lnTo>
                  <a:lnTo>
                    <a:pt x="158019" y="922258"/>
                  </a:lnTo>
                  <a:lnTo>
                    <a:pt x="191911" y="953436"/>
                  </a:lnTo>
                  <a:lnTo>
                    <a:pt x="228370" y="981661"/>
                  </a:lnTo>
                  <a:lnTo>
                    <a:pt x="267208" y="1006743"/>
                  </a:lnTo>
                  <a:lnTo>
                    <a:pt x="308232" y="1028489"/>
                  </a:lnTo>
                  <a:lnTo>
                    <a:pt x="351253" y="1046709"/>
                  </a:lnTo>
                  <a:lnTo>
                    <a:pt x="396081" y="1061213"/>
                  </a:lnTo>
                  <a:lnTo>
                    <a:pt x="442524" y="1071809"/>
                  </a:lnTo>
                  <a:lnTo>
                    <a:pt x="490392" y="1078307"/>
                  </a:lnTo>
                  <a:lnTo>
                    <a:pt x="539495" y="1080516"/>
                  </a:lnTo>
                  <a:lnTo>
                    <a:pt x="588599" y="1078307"/>
                  </a:lnTo>
                  <a:lnTo>
                    <a:pt x="636467" y="1071809"/>
                  </a:lnTo>
                  <a:lnTo>
                    <a:pt x="682910" y="1061213"/>
                  </a:lnTo>
                  <a:lnTo>
                    <a:pt x="727738" y="1046709"/>
                  </a:lnTo>
                  <a:lnTo>
                    <a:pt x="770759" y="1028489"/>
                  </a:lnTo>
                  <a:lnTo>
                    <a:pt x="811783" y="1006743"/>
                  </a:lnTo>
                  <a:lnTo>
                    <a:pt x="850621" y="981661"/>
                  </a:lnTo>
                  <a:lnTo>
                    <a:pt x="887080" y="953436"/>
                  </a:lnTo>
                  <a:lnTo>
                    <a:pt x="920972" y="922258"/>
                  </a:lnTo>
                  <a:lnTo>
                    <a:pt x="952104" y="888317"/>
                  </a:lnTo>
                  <a:lnTo>
                    <a:pt x="980288" y="851805"/>
                  </a:lnTo>
                  <a:lnTo>
                    <a:pt x="1005331" y="812912"/>
                  </a:lnTo>
                  <a:lnTo>
                    <a:pt x="1027045" y="771830"/>
                  </a:lnTo>
                  <a:lnTo>
                    <a:pt x="1045238" y="728750"/>
                  </a:lnTo>
                  <a:lnTo>
                    <a:pt x="1059719" y="683861"/>
                  </a:lnTo>
                  <a:lnTo>
                    <a:pt x="1070299" y="637356"/>
                  </a:lnTo>
                  <a:lnTo>
                    <a:pt x="1076787" y="589424"/>
                  </a:lnTo>
                  <a:lnTo>
                    <a:pt x="1078991" y="540258"/>
                  </a:lnTo>
                  <a:lnTo>
                    <a:pt x="1076787" y="491091"/>
                  </a:lnTo>
                  <a:lnTo>
                    <a:pt x="1070299" y="443159"/>
                  </a:lnTo>
                  <a:lnTo>
                    <a:pt x="1059719" y="396654"/>
                  </a:lnTo>
                  <a:lnTo>
                    <a:pt x="1045238" y="351765"/>
                  </a:lnTo>
                  <a:lnTo>
                    <a:pt x="1027045" y="308685"/>
                  </a:lnTo>
                  <a:lnTo>
                    <a:pt x="1005331" y="267603"/>
                  </a:lnTo>
                  <a:lnTo>
                    <a:pt x="980288" y="228710"/>
                  </a:lnTo>
                  <a:lnTo>
                    <a:pt x="952104" y="192198"/>
                  </a:lnTo>
                  <a:lnTo>
                    <a:pt x="920972" y="158257"/>
                  </a:lnTo>
                  <a:lnTo>
                    <a:pt x="887080" y="127079"/>
                  </a:lnTo>
                  <a:lnTo>
                    <a:pt x="850621" y="98854"/>
                  </a:lnTo>
                  <a:lnTo>
                    <a:pt x="811783" y="73772"/>
                  </a:lnTo>
                  <a:lnTo>
                    <a:pt x="770759" y="52026"/>
                  </a:lnTo>
                  <a:lnTo>
                    <a:pt x="727738" y="33806"/>
                  </a:lnTo>
                  <a:lnTo>
                    <a:pt x="682910" y="19302"/>
                  </a:lnTo>
                  <a:lnTo>
                    <a:pt x="636467" y="8706"/>
                  </a:lnTo>
                  <a:lnTo>
                    <a:pt x="588599" y="2208"/>
                  </a:lnTo>
                  <a:lnTo>
                    <a:pt x="5394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89830" y="2718257"/>
            <a:ext cx="273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T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229" y="4332554"/>
            <a:ext cx="5935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is the chance of both </a:t>
            </a:r>
            <a:r>
              <a:rPr sz="2800" spc="-10" dirty="0">
                <a:latin typeface="Carlito"/>
                <a:cs typeface="Carlito"/>
              </a:rPr>
              <a:t>being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Heads?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71916" y="2072639"/>
            <a:ext cx="2596896" cy="2574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16939" y="1059561"/>
            <a:ext cx="895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Probability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numerical </a:t>
            </a:r>
            <a:r>
              <a:rPr sz="2000" spc="-25" dirty="0">
                <a:latin typeface="Carlito"/>
                <a:cs typeface="Carlito"/>
              </a:rPr>
              <a:t>way </a:t>
            </a:r>
            <a:r>
              <a:rPr sz="2000" spc="-5" dirty="0">
                <a:latin typeface="Carlito"/>
                <a:cs typeface="Carlito"/>
              </a:rPr>
              <a:t>of describing how </a:t>
            </a:r>
            <a:r>
              <a:rPr sz="2000" spc="-1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something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going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happen.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23772" y="2314955"/>
            <a:ext cx="1826895" cy="1826895"/>
            <a:chOff x="1223772" y="2314955"/>
            <a:chExt cx="1826895" cy="1826895"/>
          </a:xfrm>
        </p:grpSpPr>
        <p:sp>
          <p:nvSpPr>
            <p:cNvPr id="6" name="object 6"/>
            <p:cNvSpPr/>
            <p:nvPr/>
          </p:nvSpPr>
          <p:spPr>
            <a:xfrm>
              <a:off x="1223772" y="2314955"/>
              <a:ext cx="1826514" cy="18265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5608" y="2526791"/>
              <a:ext cx="1080770" cy="1080770"/>
            </a:xfrm>
            <a:custGeom>
              <a:avLst/>
              <a:gdLst/>
              <a:ahLst/>
              <a:cxnLst/>
              <a:rect l="l" t="t" r="r" b="b"/>
              <a:pathLst>
                <a:path w="1080770" h="1080770">
                  <a:moveTo>
                    <a:pt x="540258" y="0"/>
                  </a:moveTo>
                  <a:lnTo>
                    <a:pt x="491091" y="2208"/>
                  </a:lnTo>
                  <a:lnTo>
                    <a:pt x="443159" y="8706"/>
                  </a:lnTo>
                  <a:lnTo>
                    <a:pt x="396654" y="19302"/>
                  </a:lnTo>
                  <a:lnTo>
                    <a:pt x="351765" y="33806"/>
                  </a:lnTo>
                  <a:lnTo>
                    <a:pt x="308685" y="52026"/>
                  </a:lnTo>
                  <a:lnTo>
                    <a:pt x="267603" y="73772"/>
                  </a:lnTo>
                  <a:lnTo>
                    <a:pt x="228710" y="98854"/>
                  </a:lnTo>
                  <a:lnTo>
                    <a:pt x="192198" y="127079"/>
                  </a:lnTo>
                  <a:lnTo>
                    <a:pt x="158257" y="158257"/>
                  </a:lnTo>
                  <a:lnTo>
                    <a:pt x="127079" y="192198"/>
                  </a:lnTo>
                  <a:lnTo>
                    <a:pt x="98854" y="228710"/>
                  </a:lnTo>
                  <a:lnTo>
                    <a:pt x="73772" y="267603"/>
                  </a:lnTo>
                  <a:lnTo>
                    <a:pt x="52026" y="308685"/>
                  </a:lnTo>
                  <a:lnTo>
                    <a:pt x="33806" y="351765"/>
                  </a:lnTo>
                  <a:lnTo>
                    <a:pt x="19302" y="396654"/>
                  </a:lnTo>
                  <a:lnTo>
                    <a:pt x="8706" y="443159"/>
                  </a:lnTo>
                  <a:lnTo>
                    <a:pt x="2208" y="491091"/>
                  </a:lnTo>
                  <a:lnTo>
                    <a:pt x="0" y="540258"/>
                  </a:lnTo>
                  <a:lnTo>
                    <a:pt x="2208" y="589424"/>
                  </a:lnTo>
                  <a:lnTo>
                    <a:pt x="8706" y="637356"/>
                  </a:lnTo>
                  <a:lnTo>
                    <a:pt x="19302" y="683861"/>
                  </a:lnTo>
                  <a:lnTo>
                    <a:pt x="33806" y="728750"/>
                  </a:lnTo>
                  <a:lnTo>
                    <a:pt x="52026" y="771830"/>
                  </a:lnTo>
                  <a:lnTo>
                    <a:pt x="73772" y="812912"/>
                  </a:lnTo>
                  <a:lnTo>
                    <a:pt x="98854" y="851805"/>
                  </a:lnTo>
                  <a:lnTo>
                    <a:pt x="127079" y="888317"/>
                  </a:lnTo>
                  <a:lnTo>
                    <a:pt x="158257" y="922258"/>
                  </a:lnTo>
                  <a:lnTo>
                    <a:pt x="192198" y="953436"/>
                  </a:lnTo>
                  <a:lnTo>
                    <a:pt x="228710" y="981661"/>
                  </a:lnTo>
                  <a:lnTo>
                    <a:pt x="267603" y="1006743"/>
                  </a:lnTo>
                  <a:lnTo>
                    <a:pt x="308685" y="1028489"/>
                  </a:lnTo>
                  <a:lnTo>
                    <a:pt x="351765" y="1046709"/>
                  </a:lnTo>
                  <a:lnTo>
                    <a:pt x="396654" y="1061213"/>
                  </a:lnTo>
                  <a:lnTo>
                    <a:pt x="443159" y="1071809"/>
                  </a:lnTo>
                  <a:lnTo>
                    <a:pt x="491091" y="1078307"/>
                  </a:lnTo>
                  <a:lnTo>
                    <a:pt x="540258" y="1080516"/>
                  </a:lnTo>
                  <a:lnTo>
                    <a:pt x="589424" y="1078307"/>
                  </a:lnTo>
                  <a:lnTo>
                    <a:pt x="637356" y="1071809"/>
                  </a:lnTo>
                  <a:lnTo>
                    <a:pt x="683861" y="1061213"/>
                  </a:lnTo>
                  <a:lnTo>
                    <a:pt x="728750" y="1046709"/>
                  </a:lnTo>
                  <a:lnTo>
                    <a:pt x="771830" y="1028489"/>
                  </a:lnTo>
                  <a:lnTo>
                    <a:pt x="812912" y="1006743"/>
                  </a:lnTo>
                  <a:lnTo>
                    <a:pt x="851805" y="981661"/>
                  </a:lnTo>
                  <a:lnTo>
                    <a:pt x="888317" y="953436"/>
                  </a:lnTo>
                  <a:lnTo>
                    <a:pt x="922258" y="922258"/>
                  </a:lnTo>
                  <a:lnTo>
                    <a:pt x="953436" y="888317"/>
                  </a:lnTo>
                  <a:lnTo>
                    <a:pt x="981661" y="851805"/>
                  </a:lnTo>
                  <a:lnTo>
                    <a:pt x="1006743" y="812912"/>
                  </a:lnTo>
                  <a:lnTo>
                    <a:pt x="1028489" y="771830"/>
                  </a:lnTo>
                  <a:lnTo>
                    <a:pt x="1046709" y="728750"/>
                  </a:lnTo>
                  <a:lnTo>
                    <a:pt x="1061213" y="683861"/>
                  </a:lnTo>
                  <a:lnTo>
                    <a:pt x="1071809" y="637356"/>
                  </a:lnTo>
                  <a:lnTo>
                    <a:pt x="1078307" y="589424"/>
                  </a:lnTo>
                  <a:lnTo>
                    <a:pt x="1080516" y="540258"/>
                  </a:lnTo>
                  <a:lnTo>
                    <a:pt x="1078307" y="491091"/>
                  </a:lnTo>
                  <a:lnTo>
                    <a:pt x="1071809" y="443159"/>
                  </a:lnTo>
                  <a:lnTo>
                    <a:pt x="1061213" y="396654"/>
                  </a:lnTo>
                  <a:lnTo>
                    <a:pt x="1046709" y="351765"/>
                  </a:lnTo>
                  <a:lnTo>
                    <a:pt x="1028489" y="308685"/>
                  </a:lnTo>
                  <a:lnTo>
                    <a:pt x="1006743" y="267603"/>
                  </a:lnTo>
                  <a:lnTo>
                    <a:pt x="981661" y="228710"/>
                  </a:lnTo>
                  <a:lnTo>
                    <a:pt x="953436" y="192198"/>
                  </a:lnTo>
                  <a:lnTo>
                    <a:pt x="922258" y="158257"/>
                  </a:lnTo>
                  <a:lnTo>
                    <a:pt x="888317" y="127079"/>
                  </a:lnTo>
                  <a:lnTo>
                    <a:pt x="851805" y="98854"/>
                  </a:lnTo>
                  <a:lnTo>
                    <a:pt x="812912" y="73772"/>
                  </a:lnTo>
                  <a:lnTo>
                    <a:pt x="771830" y="52026"/>
                  </a:lnTo>
                  <a:lnTo>
                    <a:pt x="728750" y="33806"/>
                  </a:lnTo>
                  <a:lnTo>
                    <a:pt x="683861" y="19302"/>
                  </a:lnTo>
                  <a:lnTo>
                    <a:pt x="637356" y="8706"/>
                  </a:lnTo>
                  <a:lnTo>
                    <a:pt x="589424" y="2208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04542" y="2718257"/>
            <a:ext cx="342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H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74008" y="2314955"/>
            <a:ext cx="1826895" cy="1826895"/>
            <a:chOff x="3874008" y="2314955"/>
            <a:chExt cx="1826895" cy="1826895"/>
          </a:xfrm>
        </p:grpSpPr>
        <p:sp>
          <p:nvSpPr>
            <p:cNvPr id="10" name="object 10"/>
            <p:cNvSpPr/>
            <p:nvPr/>
          </p:nvSpPr>
          <p:spPr>
            <a:xfrm>
              <a:off x="3874008" y="2314955"/>
              <a:ext cx="1826514" cy="18265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5844" y="2526791"/>
              <a:ext cx="1079500" cy="1080770"/>
            </a:xfrm>
            <a:custGeom>
              <a:avLst/>
              <a:gdLst/>
              <a:ahLst/>
              <a:cxnLst/>
              <a:rect l="l" t="t" r="r" b="b"/>
              <a:pathLst>
                <a:path w="1079500" h="1080770">
                  <a:moveTo>
                    <a:pt x="539495" y="0"/>
                  </a:moveTo>
                  <a:lnTo>
                    <a:pt x="490392" y="2208"/>
                  </a:lnTo>
                  <a:lnTo>
                    <a:pt x="442524" y="8706"/>
                  </a:lnTo>
                  <a:lnTo>
                    <a:pt x="396081" y="19302"/>
                  </a:lnTo>
                  <a:lnTo>
                    <a:pt x="351253" y="33806"/>
                  </a:lnTo>
                  <a:lnTo>
                    <a:pt x="308232" y="52026"/>
                  </a:lnTo>
                  <a:lnTo>
                    <a:pt x="267207" y="73772"/>
                  </a:lnTo>
                  <a:lnTo>
                    <a:pt x="228370" y="98854"/>
                  </a:lnTo>
                  <a:lnTo>
                    <a:pt x="191911" y="127079"/>
                  </a:lnTo>
                  <a:lnTo>
                    <a:pt x="158019" y="158257"/>
                  </a:lnTo>
                  <a:lnTo>
                    <a:pt x="126887" y="192198"/>
                  </a:lnTo>
                  <a:lnTo>
                    <a:pt x="98703" y="228710"/>
                  </a:lnTo>
                  <a:lnTo>
                    <a:pt x="73660" y="267603"/>
                  </a:lnTo>
                  <a:lnTo>
                    <a:pt x="51946" y="308685"/>
                  </a:lnTo>
                  <a:lnTo>
                    <a:pt x="33753" y="351765"/>
                  </a:lnTo>
                  <a:lnTo>
                    <a:pt x="19272" y="396654"/>
                  </a:lnTo>
                  <a:lnTo>
                    <a:pt x="8692" y="443159"/>
                  </a:lnTo>
                  <a:lnTo>
                    <a:pt x="2204" y="491091"/>
                  </a:lnTo>
                  <a:lnTo>
                    <a:pt x="0" y="540258"/>
                  </a:lnTo>
                  <a:lnTo>
                    <a:pt x="2204" y="589424"/>
                  </a:lnTo>
                  <a:lnTo>
                    <a:pt x="8692" y="637356"/>
                  </a:lnTo>
                  <a:lnTo>
                    <a:pt x="19272" y="683861"/>
                  </a:lnTo>
                  <a:lnTo>
                    <a:pt x="33753" y="728750"/>
                  </a:lnTo>
                  <a:lnTo>
                    <a:pt x="51946" y="771830"/>
                  </a:lnTo>
                  <a:lnTo>
                    <a:pt x="73660" y="812912"/>
                  </a:lnTo>
                  <a:lnTo>
                    <a:pt x="98703" y="851805"/>
                  </a:lnTo>
                  <a:lnTo>
                    <a:pt x="126887" y="888317"/>
                  </a:lnTo>
                  <a:lnTo>
                    <a:pt x="158019" y="922258"/>
                  </a:lnTo>
                  <a:lnTo>
                    <a:pt x="191911" y="953436"/>
                  </a:lnTo>
                  <a:lnTo>
                    <a:pt x="228370" y="981661"/>
                  </a:lnTo>
                  <a:lnTo>
                    <a:pt x="267208" y="1006743"/>
                  </a:lnTo>
                  <a:lnTo>
                    <a:pt x="308232" y="1028489"/>
                  </a:lnTo>
                  <a:lnTo>
                    <a:pt x="351253" y="1046709"/>
                  </a:lnTo>
                  <a:lnTo>
                    <a:pt x="396081" y="1061213"/>
                  </a:lnTo>
                  <a:lnTo>
                    <a:pt x="442524" y="1071809"/>
                  </a:lnTo>
                  <a:lnTo>
                    <a:pt x="490392" y="1078307"/>
                  </a:lnTo>
                  <a:lnTo>
                    <a:pt x="539495" y="1080516"/>
                  </a:lnTo>
                  <a:lnTo>
                    <a:pt x="588599" y="1078307"/>
                  </a:lnTo>
                  <a:lnTo>
                    <a:pt x="636467" y="1071809"/>
                  </a:lnTo>
                  <a:lnTo>
                    <a:pt x="682910" y="1061213"/>
                  </a:lnTo>
                  <a:lnTo>
                    <a:pt x="727738" y="1046709"/>
                  </a:lnTo>
                  <a:lnTo>
                    <a:pt x="770759" y="1028489"/>
                  </a:lnTo>
                  <a:lnTo>
                    <a:pt x="811783" y="1006743"/>
                  </a:lnTo>
                  <a:lnTo>
                    <a:pt x="850621" y="981661"/>
                  </a:lnTo>
                  <a:lnTo>
                    <a:pt x="887080" y="953436"/>
                  </a:lnTo>
                  <a:lnTo>
                    <a:pt x="920972" y="922258"/>
                  </a:lnTo>
                  <a:lnTo>
                    <a:pt x="952104" y="888317"/>
                  </a:lnTo>
                  <a:lnTo>
                    <a:pt x="980288" y="851805"/>
                  </a:lnTo>
                  <a:lnTo>
                    <a:pt x="1005331" y="812912"/>
                  </a:lnTo>
                  <a:lnTo>
                    <a:pt x="1027045" y="771830"/>
                  </a:lnTo>
                  <a:lnTo>
                    <a:pt x="1045238" y="728750"/>
                  </a:lnTo>
                  <a:lnTo>
                    <a:pt x="1059719" y="683861"/>
                  </a:lnTo>
                  <a:lnTo>
                    <a:pt x="1070299" y="637356"/>
                  </a:lnTo>
                  <a:lnTo>
                    <a:pt x="1076787" y="589424"/>
                  </a:lnTo>
                  <a:lnTo>
                    <a:pt x="1078991" y="540258"/>
                  </a:lnTo>
                  <a:lnTo>
                    <a:pt x="1076787" y="491091"/>
                  </a:lnTo>
                  <a:lnTo>
                    <a:pt x="1070299" y="443159"/>
                  </a:lnTo>
                  <a:lnTo>
                    <a:pt x="1059719" y="396654"/>
                  </a:lnTo>
                  <a:lnTo>
                    <a:pt x="1045238" y="351765"/>
                  </a:lnTo>
                  <a:lnTo>
                    <a:pt x="1027045" y="308685"/>
                  </a:lnTo>
                  <a:lnTo>
                    <a:pt x="1005331" y="267603"/>
                  </a:lnTo>
                  <a:lnTo>
                    <a:pt x="980288" y="228710"/>
                  </a:lnTo>
                  <a:lnTo>
                    <a:pt x="952104" y="192198"/>
                  </a:lnTo>
                  <a:lnTo>
                    <a:pt x="920972" y="158257"/>
                  </a:lnTo>
                  <a:lnTo>
                    <a:pt x="887080" y="127079"/>
                  </a:lnTo>
                  <a:lnTo>
                    <a:pt x="850621" y="98854"/>
                  </a:lnTo>
                  <a:lnTo>
                    <a:pt x="811783" y="73772"/>
                  </a:lnTo>
                  <a:lnTo>
                    <a:pt x="770759" y="52026"/>
                  </a:lnTo>
                  <a:lnTo>
                    <a:pt x="727738" y="33806"/>
                  </a:lnTo>
                  <a:lnTo>
                    <a:pt x="682910" y="19302"/>
                  </a:lnTo>
                  <a:lnTo>
                    <a:pt x="636467" y="8706"/>
                  </a:lnTo>
                  <a:lnTo>
                    <a:pt x="588599" y="2208"/>
                  </a:lnTo>
                  <a:lnTo>
                    <a:pt x="5394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89830" y="2718257"/>
            <a:ext cx="273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T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23804" y="2346960"/>
            <a:ext cx="500380" cy="2437130"/>
          </a:xfrm>
          <a:custGeom>
            <a:avLst/>
            <a:gdLst/>
            <a:ahLst/>
            <a:cxnLst/>
            <a:rect l="l" t="t" r="r" b="b"/>
            <a:pathLst>
              <a:path w="500379" h="2437129">
                <a:moveTo>
                  <a:pt x="0" y="0"/>
                </a:moveTo>
                <a:lnTo>
                  <a:pt x="44929" y="4858"/>
                </a:lnTo>
                <a:lnTo>
                  <a:pt x="87216" y="18864"/>
                </a:lnTo>
                <a:lnTo>
                  <a:pt x="126153" y="41166"/>
                </a:lnTo>
                <a:lnTo>
                  <a:pt x="161036" y="70913"/>
                </a:lnTo>
                <a:lnTo>
                  <a:pt x="191158" y="107253"/>
                </a:lnTo>
                <a:lnTo>
                  <a:pt x="215815" y="149333"/>
                </a:lnTo>
                <a:lnTo>
                  <a:pt x="234300" y="196301"/>
                </a:lnTo>
                <a:lnTo>
                  <a:pt x="245909" y="247307"/>
                </a:lnTo>
                <a:lnTo>
                  <a:pt x="249936" y="301498"/>
                </a:lnTo>
                <a:lnTo>
                  <a:pt x="249936" y="916939"/>
                </a:lnTo>
                <a:lnTo>
                  <a:pt x="253962" y="971130"/>
                </a:lnTo>
                <a:lnTo>
                  <a:pt x="265571" y="1022136"/>
                </a:lnTo>
                <a:lnTo>
                  <a:pt x="284056" y="1069104"/>
                </a:lnTo>
                <a:lnTo>
                  <a:pt x="308713" y="1111184"/>
                </a:lnTo>
                <a:lnTo>
                  <a:pt x="338835" y="1147524"/>
                </a:lnTo>
                <a:lnTo>
                  <a:pt x="373718" y="1177271"/>
                </a:lnTo>
                <a:lnTo>
                  <a:pt x="412655" y="1199573"/>
                </a:lnTo>
                <a:lnTo>
                  <a:pt x="454942" y="1213579"/>
                </a:lnTo>
                <a:lnTo>
                  <a:pt x="499872" y="1218438"/>
                </a:lnTo>
                <a:lnTo>
                  <a:pt x="454942" y="1223296"/>
                </a:lnTo>
                <a:lnTo>
                  <a:pt x="412655" y="1237302"/>
                </a:lnTo>
                <a:lnTo>
                  <a:pt x="373718" y="1259604"/>
                </a:lnTo>
                <a:lnTo>
                  <a:pt x="338835" y="1289351"/>
                </a:lnTo>
                <a:lnTo>
                  <a:pt x="308713" y="1325691"/>
                </a:lnTo>
                <a:lnTo>
                  <a:pt x="284056" y="1367771"/>
                </a:lnTo>
                <a:lnTo>
                  <a:pt x="265571" y="1414739"/>
                </a:lnTo>
                <a:lnTo>
                  <a:pt x="253962" y="1465745"/>
                </a:lnTo>
                <a:lnTo>
                  <a:pt x="249936" y="1519935"/>
                </a:lnTo>
                <a:lnTo>
                  <a:pt x="249936" y="2135378"/>
                </a:lnTo>
                <a:lnTo>
                  <a:pt x="245909" y="2189568"/>
                </a:lnTo>
                <a:lnTo>
                  <a:pt x="234300" y="2240574"/>
                </a:lnTo>
                <a:lnTo>
                  <a:pt x="215815" y="2287542"/>
                </a:lnTo>
                <a:lnTo>
                  <a:pt x="191158" y="2329622"/>
                </a:lnTo>
                <a:lnTo>
                  <a:pt x="161036" y="2365962"/>
                </a:lnTo>
                <a:lnTo>
                  <a:pt x="126153" y="2395709"/>
                </a:lnTo>
                <a:lnTo>
                  <a:pt x="87216" y="2418011"/>
                </a:lnTo>
                <a:lnTo>
                  <a:pt x="44929" y="2432017"/>
                </a:lnTo>
                <a:lnTo>
                  <a:pt x="0" y="2436876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600950" y="1881632"/>
          <a:ext cx="3008630" cy="2895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059">
                <a:tc>
                  <a:txBody>
                    <a:bodyPr/>
                    <a:lstStyle/>
                    <a:p>
                      <a:pPr algn="ctr">
                        <a:lnSpc>
                          <a:spcPts val="3045"/>
                        </a:lnSpc>
                      </a:pPr>
                      <a:r>
                        <a:rPr sz="4800" b="1" spc="-15" baseline="-16493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21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045"/>
                        </a:lnSpc>
                      </a:pPr>
                      <a:r>
                        <a:rPr sz="4800" b="1" spc="22" baseline="-16493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sz="210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nd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02">
                <a:tc>
                  <a:txBody>
                    <a:bodyPr/>
                    <a:lstStyle/>
                    <a:p>
                      <a:pPr marL="1905" algn="ctr">
                        <a:lnSpc>
                          <a:spcPts val="3785"/>
                        </a:lnSpc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H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785"/>
                        </a:lnSpc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H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97">
                <a:tc>
                  <a:txBody>
                    <a:bodyPr/>
                    <a:lstStyle/>
                    <a:p>
                      <a:pPr marL="1905" algn="ctr">
                        <a:lnSpc>
                          <a:spcPts val="3820"/>
                        </a:lnSpc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H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820"/>
                        </a:lnSpc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T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T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H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T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T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1278616" y="3300476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4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229" y="4332554"/>
            <a:ext cx="5935980" cy="1294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is the chance of both </a:t>
            </a:r>
            <a:r>
              <a:rPr sz="2800" spc="-10" dirty="0">
                <a:latin typeface="Carlito"/>
                <a:cs typeface="Carlito"/>
              </a:rPr>
              <a:t>being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Heads?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Carlito"/>
              <a:cs typeface="Carlito"/>
            </a:endParaRPr>
          </a:p>
          <a:p>
            <a:pPr marL="485140">
              <a:lnSpc>
                <a:spcPct val="100000"/>
              </a:lnSpc>
            </a:pPr>
            <a:r>
              <a:rPr sz="3200" spc="145" dirty="0">
                <a:latin typeface="Georgia"/>
                <a:cs typeface="Georgia"/>
              </a:rPr>
              <a:t>1/4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360" dirty="0">
                <a:latin typeface="Georgia"/>
                <a:cs typeface="Georgia"/>
              </a:rPr>
              <a:t> </a:t>
            </a:r>
            <a:r>
              <a:rPr sz="3200" spc="-85" dirty="0">
                <a:latin typeface="Georgia"/>
                <a:cs typeface="Georgia"/>
              </a:rPr>
              <a:t>0.25 </a:t>
            </a:r>
            <a:r>
              <a:rPr lang="en-US" sz="3200" spc="-85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or </a:t>
            </a:r>
            <a:r>
              <a:rPr sz="3200" spc="100" dirty="0">
                <a:latin typeface="Georgia"/>
                <a:cs typeface="Georgia"/>
              </a:rPr>
              <a:t>25%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011" y="1246631"/>
            <a:ext cx="10966661" cy="1511808"/>
            <a:chOff x="506011" y="1246631"/>
            <a:chExt cx="10966661" cy="1511808"/>
          </a:xfrm>
        </p:grpSpPr>
        <p:sp>
          <p:nvSpPr>
            <p:cNvPr id="4" name="object 4"/>
            <p:cNvSpPr/>
            <p:nvPr/>
          </p:nvSpPr>
          <p:spPr>
            <a:xfrm>
              <a:off x="2872740" y="1246631"/>
              <a:ext cx="1447800" cy="1389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0539" y="1260347"/>
              <a:ext cx="1427988" cy="1362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30239" y="1251203"/>
              <a:ext cx="2894076" cy="1408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06028" y="1313687"/>
              <a:ext cx="1476755" cy="1333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15728" y="1263395"/>
              <a:ext cx="1456944" cy="14188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011" y="1289303"/>
              <a:ext cx="1442938" cy="14691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720344" y="3351657"/>
            <a:ext cx="8795385" cy="2521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latin typeface="Georgia"/>
                <a:cs typeface="Georgia"/>
              </a:rPr>
              <a:t>What </a:t>
            </a:r>
            <a:r>
              <a:rPr sz="3200" spc="-30" dirty="0">
                <a:latin typeface="Georgia"/>
                <a:cs typeface="Georgia"/>
              </a:rPr>
              <a:t>is </a:t>
            </a:r>
            <a:r>
              <a:rPr sz="3200" spc="-40" dirty="0">
                <a:latin typeface="Georgia"/>
                <a:cs typeface="Georgia"/>
              </a:rPr>
              <a:t>the </a:t>
            </a:r>
            <a:r>
              <a:rPr sz="3200" spc="-35" dirty="0">
                <a:latin typeface="Georgia"/>
                <a:cs typeface="Georgia"/>
              </a:rPr>
              <a:t>probability </a:t>
            </a:r>
            <a:r>
              <a:rPr sz="3200" spc="-50" dirty="0">
                <a:latin typeface="Georgia"/>
                <a:cs typeface="Georgia"/>
              </a:rPr>
              <a:t>of </a:t>
            </a:r>
            <a:r>
              <a:rPr sz="3200" spc="-45" dirty="0">
                <a:latin typeface="Georgia"/>
                <a:cs typeface="Georgia"/>
              </a:rPr>
              <a:t>getting </a:t>
            </a:r>
            <a:r>
              <a:rPr sz="3200" spc="-80" dirty="0">
                <a:latin typeface="Georgia"/>
                <a:cs typeface="Georgia"/>
              </a:rPr>
              <a:t>an </a:t>
            </a:r>
            <a:r>
              <a:rPr sz="3200" spc="-35" dirty="0">
                <a:latin typeface="Georgia"/>
                <a:cs typeface="Georgia"/>
              </a:rPr>
              <a:t>even</a:t>
            </a:r>
            <a:r>
              <a:rPr sz="3200" spc="-245" dirty="0">
                <a:latin typeface="Georgia"/>
                <a:cs typeface="Georgia"/>
              </a:rPr>
              <a:t> </a:t>
            </a:r>
            <a:r>
              <a:rPr sz="3200" spc="-80" dirty="0">
                <a:latin typeface="Georgia"/>
                <a:cs typeface="Georgia"/>
              </a:rPr>
              <a:t>number?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1500" algn="l"/>
                <a:tab pos="2755900" algn="l"/>
                <a:tab pos="3670300" algn="l"/>
                <a:tab pos="4584700" algn="l"/>
              </a:tabLst>
            </a:pPr>
            <a:r>
              <a:rPr sz="3200" spc="395" dirty="0">
                <a:latin typeface="Georgia"/>
                <a:cs typeface="Georgia"/>
              </a:rPr>
              <a:t>1	</a:t>
            </a:r>
            <a:r>
              <a:rPr sz="3200" spc="-15" dirty="0">
                <a:latin typeface="Georgia"/>
                <a:cs typeface="Georgia"/>
              </a:rPr>
              <a:t>2	</a:t>
            </a:r>
            <a:r>
              <a:rPr sz="3200" spc="5" dirty="0">
                <a:latin typeface="Georgia"/>
                <a:cs typeface="Georgia"/>
              </a:rPr>
              <a:t>3	</a:t>
            </a:r>
            <a:r>
              <a:rPr sz="3200" spc="-35" dirty="0">
                <a:latin typeface="Georgia"/>
                <a:cs typeface="Georgia"/>
              </a:rPr>
              <a:t>4	</a:t>
            </a:r>
            <a:r>
              <a:rPr sz="3200" spc="80" dirty="0">
                <a:latin typeface="Georgia"/>
                <a:cs typeface="Georgia"/>
              </a:rPr>
              <a:t>5	</a:t>
            </a:r>
            <a:r>
              <a:rPr sz="3200" spc="-40" dirty="0">
                <a:latin typeface="Georgia"/>
                <a:cs typeface="Georgia"/>
              </a:rPr>
              <a:t>6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P(even)</a:t>
            </a:r>
            <a:r>
              <a:rPr sz="3200" spc="-11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10" dirty="0">
                <a:latin typeface="Georgia"/>
                <a:cs typeface="Georgia"/>
              </a:rPr>
              <a:t>3/6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lang="en-US" sz="3200" spc="-105" dirty="0">
                <a:latin typeface="Georgia"/>
                <a:cs typeface="Georgia"/>
              </a:rPr>
              <a:t>0</a:t>
            </a:r>
            <a:r>
              <a:rPr sz="3200" spc="-105" dirty="0">
                <a:latin typeface="Georgia"/>
                <a:cs typeface="Georgia"/>
              </a:rPr>
              <a:t>.5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lang="en-US" sz="3200" spc="-70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or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lang="en-US" sz="3200" spc="-80" dirty="0">
                <a:latin typeface="Georgia"/>
                <a:cs typeface="Georgia"/>
              </a:rPr>
              <a:t> </a:t>
            </a:r>
            <a:r>
              <a:rPr sz="3200" spc="40" dirty="0">
                <a:latin typeface="Georgia"/>
                <a:cs typeface="Georgia"/>
              </a:rPr>
              <a:t>50%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011" y="1246631"/>
            <a:ext cx="10966661" cy="1511808"/>
            <a:chOff x="506011" y="1246631"/>
            <a:chExt cx="10966661" cy="1511808"/>
          </a:xfrm>
        </p:grpSpPr>
        <p:sp>
          <p:nvSpPr>
            <p:cNvPr id="4" name="object 4"/>
            <p:cNvSpPr/>
            <p:nvPr/>
          </p:nvSpPr>
          <p:spPr>
            <a:xfrm>
              <a:off x="2872740" y="1246631"/>
              <a:ext cx="1447800" cy="1389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0539" y="1260347"/>
              <a:ext cx="1427988" cy="1362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30239" y="1251203"/>
              <a:ext cx="2894076" cy="1408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06028" y="1313687"/>
              <a:ext cx="1476755" cy="1333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15728" y="1263395"/>
              <a:ext cx="1456944" cy="14188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011" y="1289303"/>
              <a:ext cx="1442938" cy="14691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902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000000"/>
                </a:solidFill>
              </a:rPr>
              <a:t>Maximum </a:t>
            </a:r>
            <a:r>
              <a:rPr sz="3200" spc="-130" dirty="0">
                <a:solidFill>
                  <a:srgbClr val="000000"/>
                </a:solidFill>
              </a:rPr>
              <a:t>and </a:t>
            </a:r>
            <a:r>
              <a:rPr sz="3200" spc="-55" dirty="0">
                <a:solidFill>
                  <a:srgbClr val="000000"/>
                </a:solidFill>
              </a:rPr>
              <a:t>Minimum</a:t>
            </a:r>
            <a:r>
              <a:rPr sz="3200" spc="-520" dirty="0">
                <a:solidFill>
                  <a:srgbClr val="000000"/>
                </a:solidFill>
              </a:rPr>
              <a:t> </a:t>
            </a:r>
            <a:r>
              <a:rPr sz="3200" spc="-175" dirty="0">
                <a:solidFill>
                  <a:srgbClr val="000000"/>
                </a:solidFill>
              </a:rPr>
              <a:t>Probability</a:t>
            </a:r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720344" y="3351657"/>
            <a:ext cx="6736715" cy="2521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latin typeface="Georgia"/>
                <a:cs typeface="Georgia"/>
              </a:rPr>
              <a:t>What </a:t>
            </a:r>
            <a:r>
              <a:rPr sz="3200" spc="-30" dirty="0">
                <a:latin typeface="Georgia"/>
                <a:cs typeface="Georgia"/>
              </a:rPr>
              <a:t>is </a:t>
            </a:r>
            <a:r>
              <a:rPr sz="3200" spc="-40" dirty="0">
                <a:latin typeface="Georgia"/>
                <a:cs typeface="Georgia"/>
              </a:rPr>
              <a:t>the </a:t>
            </a:r>
            <a:r>
              <a:rPr sz="3200" spc="-35" dirty="0">
                <a:latin typeface="Georgia"/>
                <a:cs typeface="Georgia"/>
              </a:rPr>
              <a:t>probability </a:t>
            </a:r>
            <a:r>
              <a:rPr sz="3200" spc="-50" dirty="0">
                <a:latin typeface="Georgia"/>
                <a:cs typeface="Georgia"/>
              </a:rPr>
              <a:t>of </a:t>
            </a:r>
            <a:r>
              <a:rPr sz="3200" spc="-45" dirty="0">
                <a:latin typeface="Georgia"/>
                <a:cs typeface="Georgia"/>
              </a:rPr>
              <a:t>getting </a:t>
            </a:r>
            <a:r>
              <a:rPr sz="3200" spc="-80" dirty="0">
                <a:latin typeface="Georgia"/>
                <a:cs typeface="Georgia"/>
              </a:rPr>
              <a:t>an</a:t>
            </a:r>
            <a:r>
              <a:rPr sz="3200" spc="-254" dirty="0">
                <a:latin typeface="Georgia"/>
                <a:cs typeface="Georgia"/>
              </a:rPr>
              <a:t> </a:t>
            </a:r>
            <a:r>
              <a:rPr sz="3200" spc="-160" dirty="0">
                <a:latin typeface="Georgia"/>
                <a:cs typeface="Georgia"/>
              </a:rPr>
              <a:t>8?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1500" algn="l"/>
                <a:tab pos="2755900" algn="l"/>
                <a:tab pos="3670300" algn="l"/>
                <a:tab pos="4584700" algn="l"/>
              </a:tabLst>
            </a:pPr>
            <a:r>
              <a:rPr sz="3200" spc="395" dirty="0">
                <a:latin typeface="Georgia"/>
                <a:cs typeface="Georgia"/>
              </a:rPr>
              <a:t>1	</a:t>
            </a:r>
            <a:r>
              <a:rPr sz="3200" spc="-15" dirty="0">
                <a:latin typeface="Georgia"/>
                <a:cs typeface="Georgia"/>
              </a:rPr>
              <a:t>2	</a:t>
            </a:r>
            <a:r>
              <a:rPr sz="3200" spc="5" dirty="0">
                <a:latin typeface="Georgia"/>
                <a:cs typeface="Georgia"/>
              </a:rPr>
              <a:t>3	</a:t>
            </a:r>
            <a:r>
              <a:rPr sz="3200" spc="-35" dirty="0">
                <a:latin typeface="Georgia"/>
                <a:cs typeface="Georgia"/>
              </a:rPr>
              <a:t>4	</a:t>
            </a:r>
            <a:r>
              <a:rPr sz="3200" spc="80" dirty="0">
                <a:latin typeface="Georgia"/>
                <a:cs typeface="Georgia"/>
              </a:rPr>
              <a:t>5	</a:t>
            </a:r>
            <a:r>
              <a:rPr sz="3200" spc="-40" dirty="0">
                <a:latin typeface="Georgia"/>
                <a:cs typeface="Georgia"/>
              </a:rPr>
              <a:t>6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P(8) </a:t>
            </a:r>
            <a:r>
              <a:rPr sz="3200" spc="335" dirty="0">
                <a:latin typeface="Georgia"/>
                <a:cs typeface="Georgia"/>
              </a:rPr>
              <a:t>= </a:t>
            </a:r>
            <a:r>
              <a:rPr sz="3200" spc="-55" dirty="0">
                <a:latin typeface="Georgia"/>
                <a:cs typeface="Georgia"/>
              </a:rPr>
              <a:t>0/6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545" dirty="0">
                <a:latin typeface="Georgia"/>
                <a:cs typeface="Georgia"/>
              </a:rPr>
              <a:t> </a:t>
            </a:r>
            <a:r>
              <a:rPr sz="3200" spc="-200" dirty="0">
                <a:latin typeface="Georgia"/>
                <a:cs typeface="Georgia"/>
              </a:rPr>
              <a:t>0.0</a:t>
            </a:r>
            <a:r>
              <a:rPr lang="en-US" sz="3200" spc="-200" dirty="0">
                <a:latin typeface="Georgia"/>
                <a:cs typeface="Georgia"/>
              </a:rPr>
              <a:t>  </a:t>
            </a:r>
            <a:r>
              <a:rPr sz="3200" spc="-200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or </a:t>
            </a:r>
            <a:r>
              <a:rPr lang="en-US" sz="3200" spc="-10" dirty="0">
                <a:latin typeface="Georgia"/>
                <a:cs typeface="Georgia"/>
              </a:rPr>
              <a:t> </a:t>
            </a:r>
            <a:r>
              <a:rPr sz="3200" spc="20" dirty="0">
                <a:latin typeface="Georgia"/>
                <a:cs typeface="Georgia"/>
              </a:rPr>
              <a:t>0%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745</Words>
  <Application>Microsoft Office PowerPoint</Application>
  <PresentationFormat>Widescreen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Carlito</vt:lpstr>
      <vt:lpstr>Georgia</vt:lpstr>
      <vt:lpstr>Times New Roman</vt:lpstr>
      <vt:lpstr>Trebuchet MS</vt:lpstr>
      <vt:lpstr>Wingdings</vt:lpstr>
      <vt:lpstr>Office Theme</vt:lpstr>
      <vt:lpstr>PowerPoint Presentation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Maximum and Minimum Probability</vt:lpstr>
      <vt:lpstr>Maximum and Minimum Probability</vt:lpstr>
      <vt:lpstr>Maximum and Minimum Probability</vt:lpstr>
      <vt:lpstr>Probability Terms</vt:lpstr>
      <vt:lpstr>Conditional Probability</vt:lpstr>
      <vt:lpstr>Conditional Probability</vt:lpstr>
      <vt:lpstr>Why it is important?</vt:lpstr>
      <vt:lpstr>Conditional Probability</vt:lpstr>
      <vt:lpstr>Conditional Probability</vt:lpstr>
      <vt:lpstr>Conditional Probability</vt:lpstr>
      <vt:lpstr>How it is used in Data Science and Machine Learning?</vt:lpstr>
      <vt:lpstr>Random Variables</vt:lpstr>
      <vt:lpstr>X – 4 = 0</vt:lpstr>
      <vt:lpstr>Random Process</vt:lpstr>
      <vt:lpstr>PowerPoint Presentation</vt:lpstr>
      <vt:lpstr>Modelling Random Variables</vt:lpstr>
      <vt:lpstr>Modelling Random Variables</vt:lpstr>
      <vt:lpstr>Random Variable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Eslam Jekso</cp:lastModifiedBy>
  <cp:revision>10</cp:revision>
  <dcterms:created xsi:type="dcterms:W3CDTF">2020-06-08T01:23:10Z</dcterms:created>
  <dcterms:modified xsi:type="dcterms:W3CDTF">2020-06-08T02:05:54Z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2020-06-08T00:00:00Z</vt:filetime>
  </property>
</Properties>
</file>