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3" r:id="rId2"/>
    <p:sldId id="310" r:id="rId3"/>
    <p:sldId id="258" r:id="rId4"/>
    <p:sldId id="259" r:id="rId5"/>
    <p:sldId id="30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30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307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306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362200" y="879474"/>
            <a:ext cx="6520697" cy="47007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67690" y="863345"/>
            <a:ext cx="11256645" cy="0"/>
          </a:xfrm>
          <a:custGeom>
            <a:avLst/>
            <a:gdLst/>
            <a:ahLst/>
            <a:cxnLst/>
            <a:rect l="l" t="t" r="r" b="b"/>
            <a:pathLst>
              <a:path w="11256645">
                <a:moveTo>
                  <a:pt x="0" y="0"/>
                </a:moveTo>
                <a:lnTo>
                  <a:pt x="11256137" y="0"/>
                </a:lnTo>
              </a:path>
            </a:pathLst>
          </a:custGeom>
          <a:ln w="2895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146431"/>
            <a:ext cx="10358120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E7E7E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435"/>
              </a:lnSpc>
            </a:pPr>
            <a:r>
              <a:rPr dirty="0"/>
              <a:t>© </a:t>
            </a:r>
            <a:r>
              <a:rPr spc="-5" dirty="0"/>
              <a:t>Jitesh</a:t>
            </a:r>
            <a:r>
              <a:rPr spc="-65" dirty="0"/>
              <a:t> </a:t>
            </a:r>
            <a:r>
              <a:rPr spc="-5" dirty="0"/>
              <a:t>Khurkhuriya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362199" y="879475"/>
            <a:ext cx="6520697" cy="47007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67689" y="863346"/>
            <a:ext cx="11256645" cy="0"/>
          </a:xfrm>
          <a:custGeom>
            <a:avLst/>
            <a:gdLst/>
            <a:ahLst/>
            <a:cxnLst/>
            <a:rect l="l" t="t" r="r" b="b"/>
            <a:pathLst>
              <a:path w="11256645">
                <a:moveTo>
                  <a:pt x="0" y="0"/>
                </a:moveTo>
                <a:lnTo>
                  <a:pt x="11256137" y="0"/>
                </a:lnTo>
              </a:path>
            </a:pathLst>
          </a:custGeom>
          <a:ln w="2895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E7E7E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435"/>
              </a:lnSpc>
            </a:pPr>
            <a:r>
              <a:rPr dirty="0"/>
              <a:t>© </a:t>
            </a:r>
            <a:r>
              <a:rPr spc="-5" dirty="0"/>
              <a:t>Jitesh</a:t>
            </a:r>
            <a:r>
              <a:rPr spc="-65" dirty="0"/>
              <a:t> </a:t>
            </a:r>
            <a:r>
              <a:rPr spc="-5" dirty="0"/>
              <a:t>Khurkhuriya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362199" y="879475"/>
            <a:ext cx="6520697" cy="47007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67689" y="863346"/>
            <a:ext cx="11256645" cy="0"/>
          </a:xfrm>
          <a:custGeom>
            <a:avLst/>
            <a:gdLst/>
            <a:ahLst/>
            <a:cxnLst/>
            <a:rect l="l" t="t" r="r" b="b"/>
            <a:pathLst>
              <a:path w="11256645">
                <a:moveTo>
                  <a:pt x="0" y="0"/>
                </a:moveTo>
                <a:lnTo>
                  <a:pt x="11256137" y="0"/>
                </a:lnTo>
              </a:path>
            </a:pathLst>
          </a:custGeom>
          <a:ln w="2895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05027" y="2532888"/>
            <a:ext cx="2880360" cy="410209"/>
          </a:xfrm>
          <a:custGeom>
            <a:avLst/>
            <a:gdLst/>
            <a:ahLst/>
            <a:cxnLst/>
            <a:rect l="l" t="t" r="r" b="b"/>
            <a:pathLst>
              <a:path w="2880360" h="410210">
                <a:moveTo>
                  <a:pt x="2880360" y="0"/>
                </a:moveTo>
                <a:lnTo>
                  <a:pt x="0" y="0"/>
                </a:lnTo>
                <a:lnTo>
                  <a:pt x="0" y="409955"/>
                </a:lnTo>
                <a:lnTo>
                  <a:pt x="2880360" y="409955"/>
                </a:lnTo>
                <a:lnTo>
                  <a:pt x="2880360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05027" y="2532888"/>
            <a:ext cx="2880360" cy="410209"/>
          </a:xfrm>
          <a:custGeom>
            <a:avLst/>
            <a:gdLst/>
            <a:ahLst/>
            <a:cxnLst/>
            <a:rect l="l" t="t" r="r" b="b"/>
            <a:pathLst>
              <a:path w="2880360" h="410210">
                <a:moveTo>
                  <a:pt x="0" y="409955"/>
                </a:moveTo>
                <a:lnTo>
                  <a:pt x="2880360" y="409955"/>
                </a:lnTo>
                <a:lnTo>
                  <a:pt x="2880360" y="0"/>
                </a:lnTo>
                <a:lnTo>
                  <a:pt x="0" y="0"/>
                </a:lnTo>
                <a:lnTo>
                  <a:pt x="0" y="409955"/>
                </a:lnTo>
                <a:close/>
              </a:path>
            </a:pathLst>
          </a:custGeom>
          <a:ln w="12192">
            <a:solidFill>
              <a:srgbClr val="D67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E7E7E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435"/>
              </a:lnSpc>
            </a:pPr>
            <a:r>
              <a:rPr dirty="0"/>
              <a:t>© </a:t>
            </a:r>
            <a:r>
              <a:rPr spc="-5" dirty="0"/>
              <a:t>Jitesh</a:t>
            </a:r>
            <a:r>
              <a:rPr spc="-65" dirty="0"/>
              <a:t> </a:t>
            </a:r>
            <a:r>
              <a:rPr spc="-5" dirty="0"/>
              <a:t>Khurkhuriya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E7E7E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435"/>
              </a:lnSpc>
            </a:pPr>
            <a:r>
              <a:rPr dirty="0"/>
              <a:t>© </a:t>
            </a:r>
            <a:r>
              <a:rPr spc="-5" dirty="0"/>
              <a:t>Jitesh</a:t>
            </a:r>
            <a:r>
              <a:rPr spc="-65" dirty="0"/>
              <a:t> </a:t>
            </a:r>
            <a:r>
              <a:rPr spc="-5" dirty="0"/>
              <a:t>Khurkhuriya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E7E7E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435"/>
              </a:lnSpc>
            </a:pPr>
            <a:r>
              <a:rPr dirty="0"/>
              <a:t>© </a:t>
            </a:r>
            <a:r>
              <a:rPr spc="-5" dirty="0"/>
              <a:t>Jitesh</a:t>
            </a:r>
            <a:r>
              <a:rPr spc="-65" dirty="0"/>
              <a:t> </a:t>
            </a:r>
            <a:r>
              <a:rPr spc="-5" dirty="0"/>
              <a:t>Khurkhuriya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362200" y="879475"/>
            <a:ext cx="6520697" cy="470077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97247" y="2621026"/>
            <a:ext cx="3397504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4995" y="1081786"/>
            <a:ext cx="6783070" cy="4079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101844" y="6462852"/>
            <a:ext cx="1536700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7E7E7E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435"/>
              </a:lnSpc>
            </a:pPr>
            <a:r>
              <a:rPr dirty="0"/>
              <a:t>© </a:t>
            </a:r>
            <a:r>
              <a:rPr spc="-5" dirty="0"/>
              <a:t>Jitesh</a:t>
            </a:r>
            <a:r>
              <a:rPr spc="-65" dirty="0"/>
              <a:t> </a:t>
            </a:r>
            <a:r>
              <a:rPr spc="-5" dirty="0"/>
              <a:t>Khurkhuriya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2924" y="1600200"/>
            <a:ext cx="7166928" cy="33489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7200" spc="-10" dirty="0">
                <a:cs typeface="Calibri"/>
              </a:rPr>
              <a:t>Introduction to</a:t>
            </a:r>
          </a:p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7200" b="1" spc="-10" dirty="0">
                <a:cs typeface="Calibri"/>
              </a:rPr>
              <a:t>Descriptive Statistics</a:t>
            </a:r>
            <a:endParaRPr sz="7200" b="1" dirty="0">
              <a:latin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FA7D00-DD0D-4AE7-BD6A-57B3CAA78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3327" y="1143000"/>
            <a:ext cx="4126621" cy="3580952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AB9631EC-4828-431A-8E80-B85531DCF33E}"/>
              </a:ext>
            </a:extLst>
          </p:cNvPr>
          <p:cNvSpPr txBox="1"/>
          <p:nvPr/>
        </p:nvSpPr>
        <p:spPr>
          <a:xfrm>
            <a:off x="7848600" y="4693315"/>
            <a:ext cx="3504676" cy="10098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4000" b="1" spc="-10" dirty="0">
                <a:cs typeface="Calibri"/>
              </a:rPr>
              <a:t>Eslam Ahmed</a:t>
            </a:r>
          </a:p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400" spc="-10" dirty="0">
                <a:latin typeface="Calibri"/>
                <a:cs typeface="Calibri"/>
              </a:rPr>
              <a:t>Software Engineer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701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12763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95" dirty="0">
                <a:solidFill>
                  <a:srgbClr val="000000"/>
                </a:solidFill>
              </a:rPr>
              <a:t>M</a:t>
            </a:r>
            <a:r>
              <a:rPr sz="3200" spc="-60" dirty="0">
                <a:solidFill>
                  <a:srgbClr val="000000"/>
                </a:solidFill>
              </a:rPr>
              <a:t>e</a:t>
            </a:r>
            <a:r>
              <a:rPr sz="3200" spc="-130" dirty="0">
                <a:solidFill>
                  <a:srgbClr val="000000"/>
                </a:solidFill>
              </a:rPr>
              <a:t>dian</a:t>
            </a:r>
            <a:endParaRPr sz="32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01561" y="1191005"/>
          <a:ext cx="3112770" cy="29667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6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6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Applicant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Loan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Amount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Jitesh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24,000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John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18,000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Frans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$ 34,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000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Danny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40,000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Cecile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24,000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Scott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16,000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Alex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29,000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716273" y="1222705"/>
            <a:ext cx="9963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90" dirty="0">
                <a:latin typeface="Georgia"/>
                <a:cs typeface="Georgia"/>
              </a:rPr>
              <a:t>$2</a:t>
            </a:r>
            <a:r>
              <a:rPr sz="2200" spc="-100" dirty="0">
                <a:latin typeface="Georgia"/>
                <a:cs typeface="Georgia"/>
              </a:rPr>
              <a:t>4</a:t>
            </a:r>
            <a:r>
              <a:rPr sz="2200" spc="-145" dirty="0">
                <a:latin typeface="Georgia"/>
                <a:cs typeface="Georgia"/>
              </a:rPr>
              <a:t>,000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31506" y="1222705"/>
            <a:ext cx="9963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Georgia"/>
                <a:cs typeface="Georgia"/>
              </a:rPr>
              <a:t>$1</a:t>
            </a:r>
            <a:r>
              <a:rPr sz="2200" spc="-30" dirty="0">
                <a:latin typeface="Georgia"/>
                <a:cs typeface="Georgia"/>
              </a:rPr>
              <a:t>8</a:t>
            </a:r>
            <a:r>
              <a:rPr sz="2200" spc="-145" dirty="0">
                <a:latin typeface="Georgia"/>
                <a:cs typeface="Georgia"/>
              </a:rPr>
              <a:t>,000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46739" y="1222705"/>
            <a:ext cx="9963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20" dirty="0">
                <a:latin typeface="Georgia"/>
                <a:cs typeface="Georgia"/>
              </a:rPr>
              <a:t>$34,000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61971" y="1222705"/>
            <a:ext cx="9963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40" dirty="0">
                <a:latin typeface="Georgia"/>
                <a:cs typeface="Georgia"/>
              </a:rPr>
              <a:t>$40,000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14943" y="1222705"/>
            <a:ext cx="9963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90" dirty="0">
                <a:latin typeface="Georgia"/>
                <a:cs typeface="Georgia"/>
              </a:rPr>
              <a:t>$2</a:t>
            </a:r>
            <a:r>
              <a:rPr sz="2200" spc="-100" dirty="0">
                <a:latin typeface="Georgia"/>
                <a:cs typeface="Georgia"/>
              </a:rPr>
              <a:t>4</a:t>
            </a:r>
            <a:r>
              <a:rPr sz="2200" spc="-145" dirty="0">
                <a:latin typeface="Georgia"/>
                <a:cs typeface="Georgia"/>
              </a:rPr>
              <a:t>,000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67914" y="1222705"/>
            <a:ext cx="9963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Georgia"/>
                <a:cs typeface="Georgia"/>
              </a:rPr>
              <a:t>$1</a:t>
            </a:r>
            <a:r>
              <a:rPr sz="2200" spc="-5" dirty="0">
                <a:latin typeface="Georgia"/>
                <a:cs typeface="Georgia"/>
              </a:rPr>
              <a:t>6</a:t>
            </a:r>
            <a:r>
              <a:rPr sz="2200" spc="-145" dirty="0">
                <a:latin typeface="Georgia"/>
                <a:cs typeface="Georgia"/>
              </a:rPr>
              <a:t>,000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22561" y="1222705"/>
            <a:ext cx="9963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95" dirty="0">
                <a:latin typeface="Georgia"/>
                <a:cs typeface="Georgia"/>
              </a:rPr>
              <a:t>$2</a:t>
            </a:r>
            <a:r>
              <a:rPr sz="2200" spc="-100" dirty="0">
                <a:latin typeface="Georgia"/>
                <a:cs typeface="Georgia"/>
              </a:rPr>
              <a:t>9</a:t>
            </a:r>
            <a:r>
              <a:rPr sz="2200" spc="-145" dirty="0">
                <a:latin typeface="Georgia"/>
                <a:cs typeface="Georgia"/>
              </a:rPr>
              <a:t>,000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37253" y="5124450"/>
            <a:ext cx="33045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74520" algn="l"/>
              </a:tabLst>
            </a:pPr>
            <a:r>
              <a:rPr sz="3200" spc="-105" dirty="0">
                <a:latin typeface="Georgia"/>
                <a:cs typeface="Georgia"/>
              </a:rPr>
              <a:t>Median</a:t>
            </a:r>
            <a:r>
              <a:rPr sz="3200" spc="-90" dirty="0">
                <a:latin typeface="Georgia"/>
                <a:cs typeface="Georgia"/>
              </a:rPr>
              <a:t> </a:t>
            </a:r>
            <a:r>
              <a:rPr sz="3200" spc="335" dirty="0">
                <a:latin typeface="Georgia"/>
                <a:cs typeface="Georgia"/>
              </a:rPr>
              <a:t>=</a:t>
            </a:r>
            <a:r>
              <a:rPr sz="3200" dirty="0">
                <a:latin typeface="Georgia"/>
                <a:cs typeface="Georgia"/>
              </a:rPr>
              <a:t>	</a:t>
            </a:r>
            <a:r>
              <a:rPr sz="3200" spc="-165" dirty="0">
                <a:latin typeface="Georgia"/>
                <a:cs typeface="Georgia"/>
              </a:rPr>
              <a:t>$24,000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16273" y="2677490"/>
            <a:ext cx="9963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Georgia"/>
                <a:cs typeface="Georgia"/>
              </a:rPr>
              <a:t>$1</a:t>
            </a:r>
            <a:r>
              <a:rPr sz="2200" spc="-5" dirty="0">
                <a:latin typeface="Georgia"/>
                <a:cs typeface="Georgia"/>
              </a:rPr>
              <a:t>6</a:t>
            </a:r>
            <a:r>
              <a:rPr sz="2200" spc="-145" dirty="0">
                <a:latin typeface="Georgia"/>
                <a:cs typeface="Georgia"/>
              </a:rPr>
              <a:t>,000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69941" y="2677490"/>
            <a:ext cx="9963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Georgia"/>
                <a:cs typeface="Georgia"/>
              </a:rPr>
              <a:t>$1</a:t>
            </a:r>
            <a:r>
              <a:rPr sz="2200" spc="-30" dirty="0">
                <a:latin typeface="Georgia"/>
                <a:cs typeface="Georgia"/>
              </a:rPr>
              <a:t>8</a:t>
            </a:r>
            <a:r>
              <a:rPr sz="2200" spc="-145" dirty="0">
                <a:latin typeface="Georgia"/>
                <a:cs typeface="Georgia"/>
              </a:rPr>
              <a:t>,000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47156" y="2677490"/>
            <a:ext cx="99821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15" dirty="0">
                <a:latin typeface="Georgia"/>
                <a:cs typeface="Georgia"/>
              </a:rPr>
              <a:t>$</a:t>
            </a:r>
            <a:r>
              <a:rPr sz="2200" spc="-20" dirty="0">
                <a:latin typeface="Georgia"/>
                <a:cs typeface="Georgia"/>
              </a:rPr>
              <a:t>2</a:t>
            </a:r>
            <a:r>
              <a:rPr sz="2200" spc="-35" dirty="0">
                <a:latin typeface="Georgia"/>
                <a:cs typeface="Georgia"/>
              </a:rPr>
              <a:t>4</a:t>
            </a:r>
            <a:r>
              <a:rPr sz="2200" spc="-145" dirty="0">
                <a:latin typeface="Georgia"/>
                <a:cs typeface="Georgia"/>
              </a:rPr>
              <a:t>,000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64983" y="2677490"/>
            <a:ext cx="9969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29" dirty="0">
                <a:latin typeface="Georgia"/>
                <a:cs typeface="Georgia"/>
              </a:rPr>
              <a:t>$</a:t>
            </a:r>
            <a:r>
              <a:rPr sz="2200" spc="-20" dirty="0">
                <a:latin typeface="Georgia"/>
                <a:cs typeface="Georgia"/>
              </a:rPr>
              <a:t>2</a:t>
            </a:r>
            <a:r>
              <a:rPr sz="2200" spc="-30" dirty="0">
                <a:latin typeface="Georgia"/>
                <a:cs typeface="Georgia"/>
              </a:rPr>
              <a:t>4</a:t>
            </a:r>
            <a:r>
              <a:rPr sz="2200" spc="-145" dirty="0">
                <a:latin typeface="Georgia"/>
                <a:cs typeface="Georgia"/>
              </a:rPr>
              <a:t>,000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19247" y="2677490"/>
            <a:ext cx="9975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25" dirty="0">
                <a:latin typeface="Georgia"/>
                <a:cs typeface="Georgia"/>
              </a:rPr>
              <a:t>$</a:t>
            </a:r>
            <a:r>
              <a:rPr sz="2200" spc="-20" dirty="0">
                <a:latin typeface="Georgia"/>
                <a:cs typeface="Georgia"/>
              </a:rPr>
              <a:t>2</a:t>
            </a:r>
            <a:r>
              <a:rPr sz="2200" spc="-30" dirty="0">
                <a:latin typeface="Georgia"/>
                <a:cs typeface="Georgia"/>
              </a:rPr>
              <a:t>9</a:t>
            </a:r>
            <a:r>
              <a:rPr sz="2200" spc="-145" dirty="0">
                <a:latin typeface="Georgia"/>
                <a:cs typeface="Georgia"/>
              </a:rPr>
              <a:t>,000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672573" y="2677490"/>
            <a:ext cx="9975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14" dirty="0">
                <a:latin typeface="Georgia"/>
                <a:cs typeface="Georgia"/>
              </a:rPr>
              <a:t>$34,000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890838" y="2677490"/>
            <a:ext cx="9975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35" dirty="0">
                <a:latin typeface="Georgia"/>
                <a:cs typeface="Georgia"/>
              </a:rPr>
              <a:t>$40,000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25646" y="3513582"/>
            <a:ext cx="1803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270" dirty="0">
                <a:latin typeface="Georgia"/>
                <a:cs typeface="Georgia"/>
              </a:rPr>
              <a:t>1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91896" y="3513582"/>
            <a:ext cx="1803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5" dirty="0">
                <a:latin typeface="Georgia"/>
                <a:cs typeface="Georgia"/>
              </a:rPr>
              <a:t>2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559541" y="3513582"/>
            <a:ext cx="1803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Georgia"/>
                <a:cs typeface="Georgia"/>
              </a:rPr>
              <a:t>3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25512" y="3513582"/>
            <a:ext cx="1803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30" dirty="0">
                <a:latin typeface="Georgia"/>
                <a:cs typeface="Georgia"/>
              </a:rPr>
              <a:t>4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968492" y="3513582"/>
            <a:ext cx="1803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50" dirty="0">
                <a:latin typeface="Georgia"/>
                <a:cs typeface="Georgia"/>
              </a:rPr>
              <a:t>5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049001" y="3513582"/>
            <a:ext cx="1803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30" dirty="0">
                <a:latin typeface="Georgia"/>
                <a:cs typeface="Georgia"/>
              </a:rPr>
              <a:t>6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316366" y="3513582"/>
            <a:ext cx="1803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110" dirty="0">
                <a:latin typeface="Georgia"/>
                <a:cs typeface="Georgia"/>
              </a:rPr>
              <a:t>7</a:t>
            </a:r>
            <a:endParaRPr sz="2200">
              <a:latin typeface="Georgia"/>
              <a:cs typeface="Georgi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853434" y="1590166"/>
            <a:ext cx="7917815" cy="2857500"/>
            <a:chOff x="3853434" y="1590166"/>
            <a:chExt cx="7917815" cy="2857500"/>
          </a:xfrm>
        </p:grpSpPr>
        <p:sp>
          <p:nvSpPr>
            <p:cNvPr id="27" name="object 27"/>
            <p:cNvSpPr/>
            <p:nvPr/>
          </p:nvSpPr>
          <p:spPr>
            <a:xfrm>
              <a:off x="4052316" y="3027425"/>
              <a:ext cx="7404100" cy="420370"/>
            </a:xfrm>
            <a:custGeom>
              <a:avLst/>
              <a:gdLst/>
              <a:ahLst/>
              <a:cxnLst/>
              <a:rect l="l" t="t" r="r" b="b"/>
              <a:pathLst>
                <a:path w="7404100" h="420370">
                  <a:moveTo>
                    <a:pt x="114300" y="170688"/>
                  </a:moveTo>
                  <a:lnTo>
                    <a:pt x="104775" y="151638"/>
                  </a:lnTo>
                  <a:lnTo>
                    <a:pt x="57150" y="56388"/>
                  </a:lnTo>
                  <a:lnTo>
                    <a:pt x="0" y="170688"/>
                  </a:lnTo>
                  <a:lnTo>
                    <a:pt x="38100" y="170688"/>
                  </a:lnTo>
                  <a:lnTo>
                    <a:pt x="38100" y="419862"/>
                  </a:lnTo>
                  <a:lnTo>
                    <a:pt x="76200" y="419862"/>
                  </a:lnTo>
                  <a:lnTo>
                    <a:pt x="76200" y="170688"/>
                  </a:lnTo>
                  <a:lnTo>
                    <a:pt x="114300" y="170688"/>
                  </a:lnTo>
                  <a:close/>
                </a:path>
                <a:path w="7404100" h="420370">
                  <a:moveTo>
                    <a:pt x="1385316" y="160020"/>
                  </a:moveTo>
                  <a:lnTo>
                    <a:pt x="1375791" y="140970"/>
                  </a:lnTo>
                  <a:lnTo>
                    <a:pt x="1328166" y="45720"/>
                  </a:lnTo>
                  <a:lnTo>
                    <a:pt x="1271016" y="160020"/>
                  </a:lnTo>
                  <a:lnTo>
                    <a:pt x="1309116" y="160020"/>
                  </a:lnTo>
                  <a:lnTo>
                    <a:pt x="1309116" y="409194"/>
                  </a:lnTo>
                  <a:lnTo>
                    <a:pt x="1347216" y="409194"/>
                  </a:lnTo>
                  <a:lnTo>
                    <a:pt x="1347216" y="160020"/>
                  </a:lnTo>
                  <a:lnTo>
                    <a:pt x="1385316" y="160020"/>
                  </a:lnTo>
                  <a:close/>
                </a:path>
                <a:path w="7404100" h="420370">
                  <a:moveTo>
                    <a:pt x="2641092" y="170688"/>
                  </a:moveTo>
                  <a:lnTo>
                    <a:pt x="2631567" y="151638"/>
                  </a:lnTo>
                  <a:lnTo>
                    <a:pt x="2583929" y="56388"/>
                  </a:lnTo>
                  <a:lnTo>
                    <a:pt x="2526779" y="170688"/>
                  </a:lnTo>
                  <a:lnTo>
                    <a:pt x="2564879" y="170688"/>
                  </a:lnTo>
                  <a:lnTo>
                    <a:pt x="2564879" y="419862"/>
                  </a:lnTo>
                  <a:lnTo>
                    <a:pt x="2602979" y="419862"/>
                  </a:lnTo>
                  <a:lnTo>
                    <a:pt x="2602979" y="170688"/>
                  </a:lnTo>
                  <a:lnTo>
                    <a:pt x="2641092" y="170688"/>
                  </a:lnTo>
                  <a:close/>
                </a:path>
                <a:path w="7404100" h="420370">
                  <a:moveTo>
                    <a:pt x="3933444" y="160020"/>
                  </a:moveTo>
                  <a:lnTo>
                    <a:pt x="3923919" y="140970"/>
                  </a:lnTo>
                  <a:lnTo>
                    <a:pt x="3876294" y="45720"/>
                  </a:lnTo>
                  <a:lnTo>
                    <a:pt x="3819144" y="160020"/>
                  </a:lnTo>
                  <a:lnTo>
                    <a:pt x="3857244" y="160020"/>
                  </a:lnTo>
                  <a:lnTo>
                    <a:pt x="3857244" y="409194"/>
                  </a:lnTo>
                  <a:lnTo>
                    <a:pt x="3895344" y="409194"/>
                  </a:lnTo>
                  <a:lnTo>
                    <a:pt x="3895344" y="160020"/>
                  </a:lnTo>
                  <a:lnTo>
                    <a:pt x="3933444" y="160020"/>
                  </a:lnTo>
                  <a:close/>
                </a:path>
                <a:path w="7404100" h="420370">
                  <a:moveTo>
                    <a:pt x="5056632" y="123444"/>
                  </a:moveTo>
                  <a:lnTo>
                    <a:pt x="5047107" y="104394"/>
                  </a:lnTo>
                  <a:lnTo>
                    <a:pt x="4999482" y="9144"/>
                  </a:lnTo>
                  <a:lnTo>
                    <a:pt x="4942332" y="123444"/>
                  </a:lnTo>
                  <a:lnTo>
                    <a:pt x="4980432" y="123444"/>
                  </a:lnTo>
                  <a:lnTo>
                    <a:pt x="4980432" y="372618"/>
                  </a:lnTo>
                  <a:lnTo>
                    <a:pt x="5018532" y="372618"/>
                  </a:lnTo>
                  <a:lnTo>
                    <a:pt x="5018532" y="123444"/>
                  </a:lnTo>
                  <a:lnTo>
                    <a:pt x="5056632" y="123444"/>
                  </a:lnTo>
                  <a:close/>
                </a:path>
                <a:path w="7404100" h="420370">
                  <a:moveTo>
                    <a:pt x="6161532" y="141732"/>
                  </a:moveTo>
                  <a:lnTo>
                    <a:pt x="6152007" y="122682"/>
                  </a:lnTo>
                  <a:lnTo>
                    <a:pt x="6104382" y="27432"/>
                  </a:lnTo>
                  <a:lnTo>
                    <a:pt x="6047232" y="141732"/>
                  </a:lnTo>
                  <a:lnTo>
                    <a:pt x="6085332" y="141732"/>
                  </a:lnTo>
                  <a:lnTo>
                    <a:pt x="6085332" y="390906"/>
                  </a:lnTo>
                  <a:lnTo>
                    <a:pt x="6123432" y="390906"/>
                  </a:lnTo>
                  <a:lnTo>
                    <a:pt x="6123432" y="141732"/>
                  </a:lnTo>
                  <a:lnTo>
                    <a:pt x="6161532" y="141732"/>
                  </a:lnTo>
                  <a:close/>
                </a:path>
                <a:path w="7404100" h="420370">
                  <a:moveTo>
                    <a:pt x="7403592" y="114300"/>
                  </a:moveTo>
                  <a:lnTo>
                    <a:pt x="7394067" y="95250"/>
                  </a:lnTo>
                  <a:lnTo>
                    <a:pt x="7346442" y="0"/>
                  </a:lnTo>
                  <a:lnTo>
                    <a:pt x="7289292" y="114300"/>
                  </a:lnTo>
                  <a:lnTo>
                    <a:pt x="7327392" y="114300"/>
                  </a:lnTo>
                  <a:lnTo>
                    <a:pt x="7327392" y="363474"/>
                  </a:lnTo>
                  <a:lnTo>
                    <a:pt x="7365492" y="363474"/>
                  </a:lnTo>
                  <a:lnTo>
                    <a:pt x="7365492" y="114300"/>
                  </a:lnTo>
                  <a:lnTo>
                    <a:pt x="7403592" y="114300"/>
                  </a:lnTo>
                  <a:close/>
                </a:path>
              </a:pathLst>
            </a:custGeom>
            <a:solidFill>
              <a:srgbClr val="2D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636002" y="3419093"/>
              <a:ext cx="622300" cy="608330"/>
            </a:xfrm>
            <a:custGeom>
              <a:avLst/>
              <a:gdLst/>
              <a:ahLst/>
              <a:cxnLst/>
              <a:rect l="l" t="t" r="r" b="b"/>
              <a:pathLst>
                <a:path w="622300" h="608329">
                  <a:moveTo>
                    <a:pt x="0" y="304037"/>
                  </a:moveTo>
                  <a:lnTo>
                    <a:pt x="3370" y="259114"/>
                  </a:lnTo>
                  <a:lnTo>
                    <a:pt x="13162" y="216235"/>
                  </a:lnTo>
                  <a:lnTo>
                    <a:pt x="28895" y="175872"/>
                  </a:lnTo>
                  <a:lnTo>
                    <a:pt x="50087" y="138495"/>
                  </a:lnTo>
                  <a:lnTo>
                    <a:pt x="76257" y="104575"/>
                  </a:lnTo>
                  <a:lnTo>
                    <a:pt x="106925" y="74582"/>
                  </a:lnTo>
                  <a:lnTo>
                    <a:pt x="141609" y="48987"/>
                  </a:lnTo>
                  <a:lnTo>
                    <a:pt x="179829" y="28261"/>
                  </a:lnTo>
                  <a:lnTo>
                    <a:pt x="221104" y="12874"/>
                  </a:lnTo>
                  <a:lnTo>
                    <a:pt x="264953" y="3297"/>
                  </a:lnTo>
                  <a:lnTo>
                    <a:pt x="310896" y="0"/>
                  </a:lnTo>
                  <a:lnTo>
                    <a:pt x="356838" y="3297"/>
                  </a:lnTo>
                  <a:lnTo>
                    <a:pt x="400687" y="12874"/>
                  </a:lnTo>
                  <a:lnTo>
                    <a:pt x="441962" y="28261"/>
                  </a:lnTo>
                  <a:lnTo>
                    <a:pt x="480182" y="48987"/>
                  </a:lnTo>
                  <a:lnTo>
                    <a:pt x="514866" y="74582"/>
                  </a:lnTo>
                  <a:lnTo>
                    <a:pt x="545534" y="104575"/>
                  </a:lnTo>
                  <a:lnTo>
                    <a:pt x="571704" y="138495"/>
                  </a:lnTo>
                  <a:lnTo>
                    <a:pt x="592896" y="175872"/>
                  </a:lnTo>
                  <a:lnTo>
                    <a:pt x="608629" y="216235"/>
                  </a:lnTo>
                  <a:lnTo>
                    <a:pt x="618421" y="259114"/>
                  </a:lnTo>
                  <a:lnTo>
                    <a:pt x="621792" y="304037"/>
                  </a:lnTo>
                  <a:lnTo>
                    <a:pt x="618421" y="348961"/>
                  </a:lnTo>
                  <a:lnTo>
                    <a:pt x="608629" y="391840"/>
                  </a:lnTo>
                  <a:lnTo>
                    <a:pt x="592896" y="432203"/>
                  </a:lnTo>
                  <a:lnTo>
                    <a:pt x="571704" y="469580"/>
                  </a:lnTo>
                  <a:lnTo>
                    <a:pt x="545534" y="503500"/>
                  </a:lnTo>
                  <a:lnTo>
                    <a:pt x="514866" y="533493"/>
                  </a:lnTo>
                  <a:lnTo>
                    <a:pt x="480182" y="559088"/>
                  </a:lnTo>
                  <a:lnTo>
                    <a:pt x="441962" y="579814"/>
                  </a:lnTo>
                  <a:lnTo>
                    <a:pt x="400687" y="595201"/>
                  </a:lnTo>
                  <a:lnTo>
                    <a:pt x="356838" y="604778"/>
                  </a:lnTo>
                  <a:lnTo>
                    <a:pt x="310896" y="608075"/>
                  </a:lnTo>
                  <a:lnTo>
                    <a:pt x="264953" y="604778"/>
                  </a:lnTo>
                  <a:lnTo>
                    <a:pt x="221104" y="595201"/>
                  </a:lnTo>
                  <a:lnTo>
                    <a:pt x="179829" y="579814"/>
                  </a:lnTo>
                  <a:lnTo>
                    <a:pt x="141609" y="559088"/>
                  </a:lnTo>
                  <a:lnTo>
                    <a:pt x="106925" y="533493"/>
                  </a:lnTo>
                  <a:lnTo>
                    <a:pt x="76257" y="503500"/>
                  </a:lnTo>
                  <a:lnTo>
                    <a:pt x="50087" y="469580"/>
                  </a:lnTo>
                  <a:lnTo>
                    <a:pt x="28895" y="432203"/>
                  </a:lnTo>
                  <a:lnTo>
                    <a:pt x="13162" y="391840"/>
                  </a:lnTo>
                  <a:lnTo>
                    <a:pt x="3370" y="348961"/>
                  </a:lnTo>
                  <a:lnTo>
                    <a:pt x="0" y="304037"/>
                  </a:lnTo>
                  <a:close/>
                </a:path>
              </a:pathLst>
            </a:custGeom>
            <a:ln w="28955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354068" y="1590166"/>
              <a:ext cx="7044055" cy="1207135"/>
            </a:xfrm>
            <a:custGeom>
              <a:avLst/>
              <a:gdLst/>
              <a:ahLst/>
              <a:cxnLst/>
              <a:rect l="l" t="t" r="r" b="b"/>
              <a:pathLst>
                <a:path w="7044055" h="1207135">
                  <a:moveTo>
                    <a:pt x="7043547" y="1166114"/>
                  </a:moveTo>
                  <a:lnTo>
                    <a:pt x="7021982" y="1145286"/>
                  </a:lnTo>
                  <a:lnTo>
                    <a:pt x="6859651" y="988441"/>
                  </a:lnTo>
                  <a:lnTo>
                    <a:pt x="6836778" y="1061186"/>
                  </a:lnTo>
                  <a:lnTo>
                    <a:pt x="4457814" y="313321"/>
                  </a:lnTo>
                  <a:lnTo>
                    <a:pt x="5809234" y="74930"/>
                  </a:lnTo>
                  <a:lnTo>
                    <a:pt x="5795899" y="0"/>
                  </a:lnTo>
                  <a:lnTo>
                    <a:pt x="4300347" y="263817"/>
                  </a:lnTo>
                  <a:lnTo>
                    <a:pt x="3464814" y="1143"/>
                  </a:lnTo>
                  <a:lnTo>
                    <a:pt x="3441954" y="73787"/>
                  </a:lnTo>
                  <a:lnTo>
                    <a:pt x="4137685" y="292519"/>
                  </a:lnTo>
                  <a:lnTo>
                    <a:pt x="218478" y="983856"/>
                  </a:lnTo>
                  <a:lnTo>
                    <a:pt x="205232" y="908812"/>
                  </a:lnTo>
                  <a:lnTo>
                    <a:pt x="0" y="1061085"/>
                  </a:lnTo>
                  <a:lnTo>
                    <a:pt x="244983" y="1133856"/>
                  </a:lnTo>
                  <a:lnTo>
                    <a:pt x="232879" y="1065403"/>
                  </a:lnTo>
                  <a:lnTo>
                    <a:pt x="231711" y="1058786"/>
                  </a:lnTo>
                  <a:lnTo>
                    <a:pt x="4295152" y="342011"/>
                  </a:lnTo>
                  <a:lnTo>
                    <a:pt x="6813944" y="1133843"/>
                  </a:lnTo>
                  <a:lnTo>
                    <a:pt x="6791071" y="1206627"/>
                  </a:lnTo>
                  <a:lnTo>
                    <a:pt x="7043547" y="1166114"/>
                  </a:lnTo>
                  <a:close/>
                </a:path>
              </a:pathLst>
            </a:custGeom>
            <a:solidFill>
              <a:srgbClr val="2D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853434" y="4219333"/>
              <a:ext cx="7917815" cy="228600"/>
            </a:xfrm>
            <a:custGeom>
              <a:avLst/>
              <a:gdLst/>
              <a:ahLst/>
              <a:cxnLst/>
              <a:rect l="l" t="t" r="r" b="b"/>
              <a:pathLst>
                <a:path w="7917815" h="228600">
                  <a:moveTo>
                    <a:pt x="3197479" y="95110"/>
                  </a:moveTo>
                  <a:lnTo>
                    <a:pt x="112750" y="95110"/>
                  </a:lnTo>
                  <a:lnTo>
                    <a:pt x="219964" y="35547"/>
                  </a:lnTo>
                  <a:lnTo>
                    <a:pt x="225679" y="30670"/>
                  </a:lnTo>
                  <a:lnTo>
                    <a:pt x="228981" y="24168"/>
                  </a:lnTo>
                  <a:lnTo>
                    <a:pt x="229603" y="16891"/>
                  </a:lnTo>
                  <a:lnTo>
                    <a:pt x="227330" y="9639"/>
                  </a:lnTo>
                  <a:lnTo>
                    <a:pt x="222440" y="3924"/>
                  </a:lnTo>
                  <a:lnTo>
                    <a:pt x="215938" y="622"/>
                  </a:lnTo>
                  <a:lnTo>
                    <a:pt x="208661" y="0"/>
                  </a:lnTo>
                  <a:lnTo>
                    <a:pt x="201422" y="2273"/>
                  </a:lnTo>
                  <a:lnTo>
                    <a:pt x="0" y="114160"/>
                  </a:lnTo>
                  <a:lnTo>
                    <a:pt x="201422" y="226047"/>
                  </a:lnTo>
                  <a:lnTo>
                    <a:pt x="208661" y="228333"/>
                  </a:lnTo>
                  <a:lnTo>
                    <a:pt x="215938" y="227698"/>
                  </a:lnTo>
                  <a:lnTo>
                    <a:pt x="222440" y="224409"/>
                  </a:lnTo>
                  <a:lnTo>
                    <a:pt x="227330" y="218681"/>
                  </a:lnTo>
                  <a:lnTo>
                    <a:pt x="229603" y="211442"/>
                  </a:lnTo>
                  <a:lnTo>
                    <a:pt x="228981" y="204165"/>
                  </a:lnTo>
                  <a:lnTo>
                    <a:pt x="225679" y="197662"/>
                  </a:lnTo>
                  <a:lnTo>
                    <a:pt x="219964" y="192773"/>
                  </a:lnTo>
                  <a:lnTo>
                    <a:pt x="112750" y="133210"/>
                  </a:lnTo>
                  <a:lnTo>
                    <a:pt x="3197479" y="133210"/>
                  </a:lnTo>
                  <a:lnTo>
                    <a:pt x="3197479" y="95110"/>
                  </a:lnTo>
                  <a:close/>
                </a:path>
                <a:path w="7917815" h="228600">
                  <a:moveTo>
                    <a:pt x="7917688" y="114160"/>
                  </a:moveTo>
                  <a:lnTo>
                    <a:pt x="7883385" y="95110"/>
                  </a:lnTo>
                  <a:lnTo>
                    <a:pt x="7716266" y="2273"/>
                  </a:lnTo>
                  <a:lnTo>
                    <a:pt x="7709090" y="0"/>
                  </a:lnTo>
                  <a:lnTo>
                    <a:pt x="7701826" y="622"/>
                  </a:lnTo>
                  <a:lnTo>
                    <a:pt x="7695311" y="3924"/>
                  </a:lnTo>
                  <a:lnTo>
                    <a:pt x="7690358" y="9639"/>
                  </a:lnTo>
                  <a:lnTo>
                    <a:pt x="7688072" y="16891"/>
                  </a:lnTo>
                  <a:lnTo>
                    <a:pt x="7688720" y="24168"/>
                  </a:lnTo>
                  <a:lnTo>
                    <a:pt x="7692047" y="30670"/>
                  </a:lnTo>
                  <a:lnTo>
                    <a:pt x="7697851" y="35547"/>
                  </a:lnTo>
                  <a:lnTo>
                    <a:pt x="7805064" y="95110"/>
                  </a:lnTo>
                  <a:lnTo>
                    <a:pt x="4927092" y="95110"/>
                  </a:lnTo>
                  <a:lnTo>
                    <a:pt x="4927092" y="133210"/>
                  </a:lnTo>
                  <a:lnTo>
                    <a:pt x="7805064" y="133210"/>
                  </a:lnTo>
                  <a:lnTo>
                    <a:pt x="7697851" y="192773"/>
                  </a:lnTo>
                  <a:lnTo>
                    <a:pt x="7692047" y="197662"/>
                  </a:lnTo>
                  <a:lnTo>
                    <a:pt x="7688720" y="204165"/>
                  </a:lnTo>
                  <a:lnTo>
                    <a:pt x="7688072" y="211442"/>
                  </a:lnTo>
                  <a:lnTo>
                    <a:pt x="7690358" y="218681"/>
                  </a:lnTo>
                  <a:lnTo>
                    <a:pt x="7695311" y="224409"/>
                  </a:lnTo>
                  <a:lnTo>
                    <a:pt x="7701826" y="227698"/>
                  </a:lnTo>
                  <a:lnTo>
                    <a:pt x="7709090" y="228333"/>
                  </a:lnTo>
                  <a:lnTo>
                    <a:pt x="7716266" y="226047"/>
                  </a:lnTo>
                  <a:lnTo>
                    <a:pt x="7883385" y="133210"/>
                  </a:lnTo>
                  <a:lnTo>
                    <a:pt x="7917688" y="11416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553959" y="4134688"/>
            <a:ext cx="8356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45" dirty="0">
                <a:latin typeface="Georgia"/>
                <a:cs typeface="Georgia"/>
              </a:rPr>
              <a:t>M</a:t>
            </a:r>
            <a:r>
              <a:rPr sz="2000" spc="-90" dirty="0">
                <a:latin typeface="Georgia"/>
                <a:cs typeface="Georgia"/>
              </a:rPr>
              <a:t>e</a:t>
            </a:r>
            <a:r>
              <a:rPr sz="2000" spc="-40" dirty="0">
                <a:latin typeface="Georgia"/>
                <a:cs typeface="Georgia"/>
              </a:rPr>
              <a:t>dian</a:t>
            </a:r>
            <a:endParaRPr sz="2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2511" y="848741"/>
            <a:ext cx="11456035" cy="4732020"/>
            <a:chOff x="382511" y="848741"/>
            <a:chExt cx="11456035" cy="4732020"/>
          </a:xfrm>
        </p:grpSpPr>
        <p:sp>
          <p:nvSpPr>
            <p:cNvPr id="3" name="object 3"/>
            <p:cNvSpPr/>
            <p:nvPr/>
          </p:nvSpPr>
          <p:spPr>
            <a:xfrm>
              <a:off x="407911" y="1197368"/>
              <a:ext cx="3113405" cy="370840"/>
            </a:xfrm>
            <a:custGeom>
              <a:avLst/>
              <a:gdLst/>
              <a:ahLst/>
              <a:cxnLst/>
              <a:rect l="l" t="t" r="r" b="b"/>
              <a:pathLst>
                <a:path w="3113404" h="370840">
                  <a:moveTo>
                    <a:pt x="1556639" y="0"/>
                  </a:moveTo>
                  <a:lnTo>
                    <a:pt x="0" y="0"/>
                  </a:lnTo>
                  <a:lnTo>
                    <a:pt x="0" y="370827"/>
                  </a:lnTo>
                  <a:lnTo>
                    <a:pt x="1556639" y="370827"/>
                  </a:lnTo>
                  <a:lnTo>
                    <a:pt x="1556639" y="0"/>
                  </a:lnTo>
                  <a:close/>
                </a:path>
                <a:path w="3113404" h="370840">
                  <a:moveTo>
                    <a:pt x="3113290" y="0"/>
                  </a:moveTo>
                  <a:lnTo>
                    <a:pt x="1556651" y="0"/>
                  </a:lnTo>
                  <a:lnTo>
                    <a:pt x="1556651" y="370827"/>
                  </a:lnTo>
                  <a:lnTo>
                    <a:pt x="3113290" y="370827"/>
                  </a:lnTo>
                  <a:lnTo>
                    <a:pt x="311329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7911" y="1568195"/>
              <a:ext cx="3113405" cy="370840"/>
            </a:xfrm>
            <a:custGeom>
              <a:avLst/>
              <a:gdLst/>
              <a:ahLst/>
              <a:cxnLst/>
              <a:rect l="l" t="t" r="r" b="b"/>
              <a:pathLst>
                <a:path w="3113404" h="370839">
                  <a:moveTo>
                    <a:pt x="1556639" y="0"/>
                  </a:moveTo>
                  <a:lnTo>
                    <a:pt x="0" y="0"/>
                  </a:lnTo>
                  <a:lnTo>
                    <a:pt x="0" y="370840"/>
                  </a:lnTo>
                  <a:lnTo>
                    <a:pt x="1556639" y="370840"/>
                  </a:lnTo>
                  <a:lnTo>
                    <a:pt x="1556639" y="0"/>
                  </a:lnTo>
                  <a:close/>
                </a:path>
                <a:path w="3113404" h="370839">
                  <a:moveTo>
                    <a:pt x="3113290" y="0"/>
                  </a:moveTo>
                  <a:lnTo>
                    <a:pt x="1556651" y="0"/>
                  </a:lnTo>
                  <a:lnTo>
                    <a:pt x="1556651" y="370840"/>
                  </a:lnTo>
                  <a:lnTo>
                    <a:pt x="3113290" y="370840"/>
                  </a:lnTo>
                  <a:lnTo>
                    <a:pt x="3113290" y="0"/>
                  </a:lnTo>
                  <a:close/>
                </a:path>
              </a:pathLst>
            </a:custGeom>
            <a:solidFill>
              <a:srgbClr val="D2D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7911" y="1939035"/>
              <a:ext cx="3113405" cy="370840"/>
            </a:xfrm>
            <a:custGeom>
              <a:avLst/>
              <a:gdLst/>
              <a:ahLst/>
              <a:cxnLst/>
              <a:rect l="l" t="t" r="r" b="b"/>
              <a:pathLst>
                <a:path w="3113404" h="370839">
                  <a:moveTo>
                    <a:pt x="1556639" y="0"/>
                  </a:moveTo>
                  <a:lnTo>
                    <a:pt x="0" y="0"/>
                  </a:lnTo>
                  <a:lnTo>
                    <a:pt x="0" y="370840"/>
                  </a:lnTo>
                  <a:lnTo>
                    <a:pt x="1556639" y="370840"/>
                  </a:lnTo>
                  <a:lnTo>
                    <a:pt x="1556639" y="0"/>
                  </a:lnTo>
                  <a:close/>
                </a:path>
                <a:path w="3113404" h="370839">
                  <a:moveTo>
                    <a:pt x="3113290" y="0"/>
                  </a:moveTo>
                  <a:lnTo>
                    <a:pt x="1556651" y="0"/>
                  </a:lnTo>
                  <a:lnTo>
                    <a:pt x="1556651" y="370840"/>
                  </a:lnTo>
                  <a:lnTo>
                    <a:pt x="3113290" y="370840"/>
                  </a:lnTo>
                  <a:lnTo>
                    <a:pt x="3113290" y="0"/>
                  </a:lnTo>
                  <a:close/>
                </a:path>
              </a:pathLst>
            </a:custGeom>
            <a:solidFill>
              <a:srgbClr val="EAEE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7911" y="2309875"/>
              <a:ext cx="3113405" cy="370840"/>
            </a:xfrm>
            <a:custGeom>
              <a:avLst/>
              <a:gdLst/>
              <a:ahLst/>
              <a:cxnLst/>
              <a:rect l="l" t="t" r="r" b="b"/>
              <a:pathLst>
                <a:path w="3113404" h="370839">
                  <a:moveTo>
                    <a:pt x="1556639" y="0"/>
                  </a:moveTo>
                  <a:lnTo>
                    <a:pt x="0" y="0"/>
                  </a:lnTo>
                  <a:lnTo>
                    <a:pt x="0" y="370840"/>
                  </a:lnTo>
                  <a:lnTo>
                    <a:pt x="1556639" y="370840"/>
                  </a:lnTo>
                  <a:lnTo>
                    <a:pt x="1556639" y="0"/>
                  </a:lnTo>
                  <a:close/>
                </a:path>
                <a:path w="3113404" h="370839">
                  <a:moveTo>
                    <a:pt x="3113290" y="0"/>
                  </a:moveTo>
                  <a:lnTo>
                    <a:pt x="1556651" y="0"/>
                  </a:lnTo>
                  <a:lnTo>
                    <a:pt x="1556651" y="370840"/>
                  </a:lnTo>
                  <a:lnTo>
                    <a:pt x="3113290" y="370840"/>
                  </a:lnTo>
                  <a:lnTo>
                    <a:pt x="3113290" y="0"/>
                  </a:lnTo>
                  <a:close/>
                </a:path>
              </a:pathLst>
            </a:custGeom>
            <a:solidFill>
              <a:srgbClr val="D2D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7911" y="2680715"/>
              <a:ext cx="3113405" cy="370840"/>
            </a:xfrm>
            <a:custGeom>
              <a:avLst/>
              <a:gdLst/>
              <a:ahLst/>
              <a:cxnLst/>
              <a:rect l="l" t="t" r="r" b="b"/>
              <a:pathLst>
                <a:path w="3113404" h="370839">
                  <a:moveTo>
                    <a:pt x="1556639" y="0"/>
                  </a:moveTo>
                  <a:lnTo>
                    <a:pt x="0" y="0"/>
                  </a:lnTo>
                  <a:lnTo>
                    <a:pt x="0" y="370840"/>
                  </a:lnTo>
                  <a:lnTo>
                    <a:pt x="1556639" y="370840"/>
                  </a:lnTo>
                  <a:lnTo>
                    <a:pt x="1556639" y="0"/>
                  </a:lnTo>
                  <a:close/>
                </a:path>
                <a:path w="3113404" h="370839">
                  <a:moveTo>
                    <a:pt x="3113290" y="0"/>
                  </a:moveTo>
                  <a:lnTo>
                    <a:pt x="1556651" y="0"/>
                  </a:lnTo>
                  <a:lnTo>
                    <a:pt x="1556651" y="370840"/>
                  </a:lnTo>
                  <a:lnTo>
                    <a:pt x="3113290" y="370840"/>
                  </a:lnTo>
                  <a:lnTo>
                    <a:pt x="3113290" y="0"/>
                  </a:lnTo>
                  <a:close/>
                </a:path>
              </a:pathLst>
            </a:custGeom>
            <a:solidFill>
              <a:srgbClr val="EAEE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7911" y="3051568"/>
              <a:ext cx="3113405" cy="370840"/>
            </a:xfrm>
            <a:custGeom>
              <a:avLst/>
              <a:gdLst/>
              <a:ahLst/>
              <a:cxnLst/>
              <a:rect l="l" t="t" r="r" b="b"/>
              <a:pathLst>
                <a:path w="3113404" h="370839">
                  <a:moveTo>
                    <a:pt x="1556639" y="0"/>
                  </a:moveTo>
                  <a:lnTo>
                    <a:pt x="0" y="0"/>
                  </a:lnTo>
                  <a:lnTo>
                    <a:pt x="0" y="370827"/>
                  </a:lnTo>
                  <a:lnTo>
                    <a:pt x="1556639" y="370827"/>
                  </a:lnTo>
                  <a:lnTo>
                    <a:pt x="1556639" y="0"/>
                  </a:lnTo>
                  <a:close/>
                </a:path>
                <a:path w="3113404" h="370839">
                  <a:moveTo>
                    <a:pt x="3113290" y="0"/>
                  </a:moveTo>
                  <a:lnTo>
                    <a:pt x="1556651" y="0"/>
                  </a:lnTo>
                  <a:lnTo>
                    <a:pt x="1556651" y="370827"/>
                  </a:lnTo>
                  <a:lnTo>
                    <a:pt x="3113290" y="370827"/>
                  </a:lnTo>
                  <a:lnTo>
                    <a:pt x="3113290" y="0"/>
                  </a:lnTo>
                  <a:close/>
                </a:path>
              </a:pathLst>
            </a:custGeom>
            <a:solidFill>
              <a:srgbClr val="D2D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7911" y="3422395"/>
              <a:ext cx="3113405" cy="370840"/>
            </a:xfrm>
            <a:custGeom>
              <a:avLst/>
              <a:gdLst/>
              <a:ahLst/>
              <a:cxnLst/>
              <a:rect l="l" t="t" r="r" b="b"/>
              <a:pathLst>
                <a:path w="3113404" h="370839">
                  <a:moveTo>
                    <a:pt x="1556639" y="0"/>
                  </a:moveTo>
                  <a:lnTo>
                    <a:pt x="0" y="0"/>
                  </a:lnTo>
                  <a:lnTo>
                    <a:pt x="0" y="370840"/>
                  </a:lnTo>
                  <a:lnTo>
                    <a:pt x="1556639" y="370840"/>
                  </a:lnTo>
                  <a:lnTo>
                    <a:pt x="1556639" y="0"/>
                  </a:lnTo>
                  <a:close/>
                </a:path>
                <a:path w="3113404" h="370839">
                  <a:moveTo>
                    <a:pt x="3113290" y="0"/>
                  </a:moveTo>
                  <a:lnTo>
                    <a:pt x="1556651" y="0"/>
                  </a:lnTo>
                  <a:lnTo>
                    <a:pt x="1556651" y="370840"/>
                  </a:lnTo>
                  <a:lnTo>
                    <a:pt x="3113290" y="370840"/>
                  </a:lnTo>
                  <a:lnTo>
                    <a:pt x="3113290" y="0"/>
                  </a:lnTo>
                  <a:close/>
                </a:path>
              </a:pathLst>
            </a:custGeom>
            <a:solidFill>
              <a:srgbClr val="EAEE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7911" y="3793235"/>
              <a:ext cx="3113405" cy="370840"/>
            </a:xfrm>
            <a:custGeom>
              <a:avLst/>
              <a:gdLst/>
              <a:ahLst/>
              <a:cxnLst/>
              <a:rect l="l" t="t" r="r" b="b"/>
              <a:pathLst>
                <a:path w="3113404" h="370839">
                  <a:moveTo>
                    <a:pt x="1556639" y="0"/>
                  </a:moveTo>
                  <a:lnTo>
                    <a:pt x="0" y="0"/>
                  </a:lnTo>
                  <a:lnTo>
                    <a:pt x="0" y="370840"/>
                  </a:lnTo>
                  <a:lnTo>
                    <a:pt x="1556639" y="370840"/>
                  </a:lnTo>
                  <a:lnTo>
                    <a:pt x="1556639" y="0"/>
                  </a:lnTo>
                  <a:close/>
                </a:path>
                <a:path w="3113404" h="370839">
                  <a:moveTo>
                    <a:pt x="3113290" y="0"/>
                  </a:moveTo>
                  <a:lnTo>
                    <a:pt x="1556651" y="0"/>
                  </a:lnTo>
                  <a:lnTo>
                    <a:pt x="1556651" y="370840"/>
                  </a:lnTo>
                  <a:lnTo>
                    <a:pt x="3113290" y="370840"/>
                  </a:lnTo>
                  <a:lnTo>
                    <a:pt x="3113290" y="0"/>
                  </a:lnTo>
                  <a:close/>
                </a:path>
              </a:pathLst>
            </a:custGeom>
            <a:solidFill>
              <a:srgbClr val="D2D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64562" y="1191006"/>
              <a:ext cx="0" cy="2979420"/>
            </a:xfrm>
            <a:custGeom>
              <a:avLst/>
              <a:gdLst/>
              <a:ahLst/>
              <a:cxnLst/>
              <a:rect l="l" t="t" r="r" b="b"/>
              <a:pathLst>
                <a:path h="2979420">
                  <a:moveTo>
                    <a:pt x="0" y="0"/>
                  </a:moveTo>
                  <a:lnTo>
                    <a:pt x="0" y="297942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1561" y="1568196"/>
              <a:ext cx="3126105" cy="0"/>
            </a:xfrm>
            <a:custGeom>
              <a:avLst/>
              <a:gdLst/>
              <a:ahLst/>
              <a:cxnLst/>
              <a:rect l="l" t="t" r="r" b="b"/>
              <a:pathLst>
                <a:path w="3126104">
                  <a:moveTo>
                    <a:pt x="0" y="0"/>
                  </a:moveTo>
                  <a:lnTo>
                    <a:pt x="3125863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1561" y="1191006"/>
              <a:ext cx="3126105" cy="2979420"/>
            </a:xfrm>
            <a:custGeom>
              <a:avLst/>
              <a:gdLst/>
              <a:ahLst/>
              <a:cxnLst/>
              <a:rect l="l" t="t" r="r" b="b"/>
              <a:pathLst>
                <a:path w="3126104" h="2979420">
                  <a:moveTo>
                    <a:pt x="0" y="748030"/>
                  </a:moveTo>
                  <a:lnTo>
                    <a:pt x="3125863" y="748030"/>
                  </a:lnTo>
                </a:path>
                <a:path w="3126104" h="2979420">
                  <a:moveTo>
                    <a:pt x="0" y="1118870"/>
                  </a:moveTo>
                  <a:lnTo>
                    <a:pt x="3125863" y="1118870"/>
                  </a:lnTo>
                </a:path>
                <a:path w="3126104" h="2979420">
                  <a:moveTo>
                    <a:pt x="0" y="1489710"/>
                  </a:moveTo>
                  <a:lnTo>
                    <a:pt x="3125863" y="1489710"/>
                  </a:lnTo>
                </a:path>
                <a:path w="3126104" h="2979420">
                  <a:moveTo>
                    <a:pt x="0" y="1860550"/>
                  </a:moveTo>
                  <a:lnTo>
                    <a:pt x="3125863" y="1860550"/>
                  </a:lnTo>
                </a:path>
                <a:path w="3126104" h="2979420">
                  <a:moveTo>
                    <a:pt x="0" y="2231390"/>
                  </a:moveTo>
                  <a:lnTo>
                    <a:pt x="3125863" y="2231390"/>
                  </a:lnTo>
                </a:path>
                <a:path w="3126104" h="2979420">
                  <a:moveTo>
                    <a:pt x="0" y="2602230"/>
                  </a:moveTo>
                  <a:lnTo>
                    <a:pt x="3125863" y="2602230"/>
                  </a:lnTo>
                </a:path>
                <a:path w="3126104" h="2979420">
                  <a:moveTo>
                    <a:pt x="6350" y="0"/>
                  </a:moveTo>
                  <a:lnTo>
                    <a:pt x="6350" y="2979420"/>
                  </a:lnTo>
                </a:path>
                <a:path w="3126104" h="2979420">
                  <a:moveTo>
                    <a:pt x="3119513" y="0"/>
                  </a:moveTo>
                  <a:lnTo>
                    <a:pt x="3119513" y="2979420"/>
                  </a:lnTo>
                </a:path>
                <a:path w="3126104" h="2979420">
                  <a:moveTo>
                    <a:pt x="0" y="6350"/>
                  </a:moveTo>
                  <a:lnTo>
                    <a:pt x="3125863" y="6350"/>
                  </a:lnTo>
                </a:path>
                <a:path w="3126104" h="2979420">
                  <a:moveTo>
                    <a:pt x="0" y="2973070"/>
                  </a:moveTo>
                  <a:lnTo>
                    <a:pt x="3125863" y="297307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995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70" dirty="0">
                <a:solidFill>
                  <a:srgbClr val="000000"/>
                </a:solidFill>
              </a:rPr>
              <a:t>Mo</a:t>
            </a:r>
            <a:r>
              <a:rPr sz="3200" spc="-45" dirty="0">
                <a:solidFill>
                  <a:srgbClr val="000000"/>
                </a:solidFill>
              </a:rPr>
              <a:t>d</a:t>
            </a:r>
            <a:r>
              <a:rPr sz="3200" spc="-200" dirty="0">
                <a:solidFill>
                  <a:srgbClr val="000000"/>
                </a:solidFill>
              </a:rPr>
              <a:t>e</a:t>
            </a:r>
            <a:endParaRPr sz="3200"/>
          </a:p>
        </p:txBody>
      </p:sp>
      <p:sp>
        <p:nvSpPr>
          <p:cNvPr id="15" name="object 15"/>
          <p:cNvSpPr txBox="1"/>
          <p:nvPr/>
        </p:nvSpPr>
        <p:spPr>
          <a:xfrm>
            <a:off x="486867" y="1215085"/>
            <a:ext cx="9290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Ap</a:t>
            </a:r>
            <a:r>
              <a:rPr sz="1800" b="1" spc="5" dirty="0">
                <a:solidFill>
                  <a:srgbClr val="FFFFFF"/>
                </a:solidFill>
                <a:latin typeface="Carlito"/>
                <a:cs typeface="Carlito"/>
              </a:rPr>
              <a:t>p</a:t>
            </a: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li</a:t>
            </a:r>
            <a:r>
              <a:rPr sz="1800" b="1" spc="-10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1800" b="1" spc="-1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800" b="1" spc="-20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43429" y="1215085"/>
            <a:ext cx="13049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Loan</a:t>
            </a:r>
            <a:r>
              <a:rPr sz="1800" b="1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Amount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6867" y="1586229"/>
            <a:ext cx="548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Ji</a:t>
            </a:r>
            <a:r>
              <a:rPr sz="1800" spc="-35" dirty="0">
                <a:latin typeface="Carlito"/>
                <a:cs typeface="Carlito"/>
              </a:rPr>
              <a:t>t</a:t>
            </a:r>
            <a:r>
              <a:rPr sz="1800" dirty="0">
                <a:latin typeface="Carlito"/>
                <a:cs typeface="Carlito"/>
              </a:rPr>
              <a:t>e</a:t>
            </a:r>
            <a:r>
              <a:rPr sz="1800" spc="5" dirty="0">
                <a:latin typeface="Carlito"/>
                <a:cs typeface="Carlito"/>
              </a:rPr>
              <a:t>s</a:t>
            </a:r>
            <a:r>
              <a:rPr sz="1800" dirty="0">
                <a:latin typeface="Carlito"/>
                <a:cs typeface="Carlito"/>
              </a:rPr>
              <a:t>h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43429" y="1586229"/>
            <a:ext cx="828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$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24,000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6867" y="1957196"/>
            <a:ext cx="459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John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43429" y="1957196"/>
            <a:ext cx="828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$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18,000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6867" y="2328164"/>
            <a:ext cx="524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F</a:t>
            </a:r>
            <a:r>
              <a:rPr sz="1800" spc="-40" dirty="0">
                <a:latin typeface="Carlito"/>
                <a:cs typeface="Carlito"/>
              </a:rPr>
              <a:t>r</a:t>
            </a:r>
            <a:r>
              <a:rPr sz="1800" dirty="0">
                <a:latin typeface="Carlito"/>
                <a:cs typeface="Carlito"/>
              </a:rPr>
              <a:t>ans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43429" y="2328164"/>
            <a:ext cx="882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$ 34,</a:t>
            </a:r>
            <a:r>
              <a:rPr sz="1800" spc="-9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000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6867" y="2699130"/>
            <a:ext cx="615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Dan</a:t>
            </a:r>
            <a:r>
              <a:rPr sz="1800" spc="-35" dirty="0">
                <a:latin typeface="Carlito"/>
                <a:cs typeface="Carlito"/>
              </a:rPr>
              <a:t>n</a:t>
            </a:r>
            <a:r>
              <a:rPr sz="1800" dirty="0">
                <a:latin typeface="Carlito"/>
                <a:cs typeface="Carlito"/>
              </a:rPr>
              <a:t>y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043429" y="2699130"/>
            <a:ext cx="828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$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40,000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86867" y="3070097"/>
            <a:ext cx="575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Cec</a:t>
            </a:r>
            <a:r>
              <a:rPr sz="1800" spc="-10" dirty="0">
                <a:latin typeface="Carlito"/>
                <a:cs typeface="Carlito"/>
              </a:rPr>
              <a:t>i</a:t>
            </a:r>
            <a:r>
              <a:rPr sz="1800" spc="-5" dirty="0">
                <a:latin typeface="Carlito"/>
                <a:cs typeface="Carlito"/>
              </a:rPr>
              <a:t>l</a:t>
            </a:r>
            <a:r>
              <a:rPr sz="1800" dirty="0">
                <a:latin typeface="Carlito"/>
                <a:cs typeface="Carlito"/>
              </a:rPr>
              <a:t>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43429" y="3070097"/>
            <a:ext cx="828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$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24,000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86867" y="3440938"/>
            <a:ext cx="495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</a:t>
            </a:r>
            <a:r>
              <a:rPr sz="1800" spc="-20" dirty="0">
                <a:latin typeface="Carlito"/>
                <a:cs typeface="Carlito"/>
              </a:rPr>
              <a:t>c</a:t>
            </a:r>
            <a:r>
              <a:rPr sz="1800" spc="-5" dirty="0">
                <a:latin typeface="Carlito"/>
                <a:cs typeface="Carlito"/>
              </a:rPr>
              <a:t>o</a:t>
            </a:r>
            <a:r>
              <a:rPr sz="1800" spc="-30" dirty="0">
                <a:latin typeface="Carlito"/>
                <a:cs typeface="Carlito"/>
              </a:rPr>
              <a:t>t</a:t>
            </a:r>
            <a:r>
              <a:rPr sz="1800" dirty="0">
                <a:latin typeface="Carlito"/>
                <a:cs typeface="Carlito"/>
              </a:rPr>
              <a:t>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043429" y="3440938"/>
            <a:ext cx="828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$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16,000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86867" y="3811904"/>
            <a:ext cx="420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Al</a:t>
            </a:r>
            <a:r>
              <a:rPr sz="1800" spc="-25" dirty="0">
                <a:latin typeface="Carlito"/>
                <a:cs typeface="Carlito"/>
              </a:rPr>
              <a:t>e</a:t>
            </a:r>
            <a:r>
              <a:rPr sz="1800" dirty="0">
                <a:latin typeface="Carlito"/>
                <a:cs typeface="Carlito"/>
              </a:rPr>
              <a:t>x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043429" y="3811904"/>
            <a:ext cx="828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$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29,000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028946" y="2191257"/>
            <a:ext cx="29838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553845" algn="l"/>
              </a:tabLst>
            </a:pPr>
            <a:r>
              <a:rPr sz="3200" spc="-120" dirty="0">
                <a:latin typeface="Georgia"/>
                <a:cs typeface="Georgia"/>
              </a:rPr>
              <a:t>Mod</a:t>
            </a:r>
            <a:r>
              <a:rPr sz="3200" spc="-85" dirty="0">
                <a:latin typeface="Georgia"/>
                <a:cs typeface="Georgia"/>
              </a:rPr>
              <a:t>e</a:t>
            </a:r>
            <a:r>
              <a:rPr sz="3200" spc="-70" dirty="0">
                <a:latin typeface="Georgia"/>
                <a:cs typeface="Georgia"/>
              </a:rPr>
              <a:t> </a:t>
            </a:r>
            <a:r>
              <a:rPr sz="3200" spc="335" dirty="0">
                <a:latin typeface="Georgia"/>
                <a:cs typeface="Georgia"/>
              </a:rPr>
              <a:t>=</a:t>
            </a:r>
            <a:r>
              <a:rPr sz="3200" dirty="0">
                <a:latin typeface="Georgia"/>
                <a:cs typeface="Georgia"/>
              </a:rPr>
              <a:t>	</a:t>
            </a:r>
            <a:r>
              <a:rPr sz="3200" spc="-165" dirty="0">
                <a:latin typeface="Georgia"/>
                <a:cs typeface="Georgia"/>
              </a:rPr>
              <a:t>$24,000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760982" y="1529333"/>
            <a:ext cx="1473835" cy="1899285"/>
          </a:xfrm>
          <a:custGeom>
            <a:avLst/>
            <a:gdLst/>
            <a:ahLst/>
            <a:cxnLst/>
            <a:rect l="l" t="t" r="r" b="b"/>
            <a:pathLst>
              <a:path w="1473835" h="1899285">
                <a:moveTo>
                  <a:pt x="13716" y="191262"/>
                </a:moveTo>
                <a:lnTo>
                  <a:pt x="26876" y="154908"/>
                </a:lnTo>
                <a:lnTo>
                  <a:pt x="64728" y="120862"/>
                </a:lnTo>
                <a:lnTo>
                  <a:pt x="124825" y="89762"/>
                </a:lnTo>
                <a:lnTo>
                  <a:pt x="162452" y="75517"/>
                </a:lnTo>
                <a:lnTo>
                  <a:pt x="204723" y="62249"/>
                </a:lnTo>
                <a:lnTo>
                  <a:pt x="251332" y="50038"/>
                </a:lnTo>
                <a:lnTo>
                  <a:pt x="301974" y="38964"/>
                </a:lnTo>
                <a:lnTo>
                  <a:pt x="356344" y="29107"/>
                </a:lnTo>
                <a:lnTo>
                  <a:pt x="414134" y="20546"/>
                </a:lnTo>
                <a:lnTo>
                  <a:pt x="475041" y="13363"/>
                </a:lnTo>
                <a:lnTo>
                  <a:pt x="538758" y="7636"/>
                </a:lnTo>
                <a:lnTo>
                  <a:pt x="604979" y="3447"/>
                </a:lnTo>
                <a:lnTo>
                  <a:pt x="673399" y="875"/>
                </a:lnTo>
                <a:lnTo>
                  <a:pt x="743712" y="0"/>
                </a:lnTo>
                <a:lnTo>
                  <a:pt x="814024" y="875"/>
                </a:lnTo>
                <a:lnTo>
                  <a:pt x="882444" y="3447"/>
                </a:lnTo>
                <a:lnTo>
                  <a:pt x="948665" y="7636"/>
                </a:lnTo>
                <a:lnTo>
                  <a:pt x="1012382" y="13363"/>
                </a:lnTo>
                <a:lnTo>
                  <a:pt x="1073289" y="20546"/>
                </a:lnTo>
                <a:lnTo>
                  <a:pt x="1131079" y="29107"/>
                </a:lnTo>
                <a:lnTo>
                  <a:pt x="1185449" y="38964"/>
                </a:lnTo>
                <a:lnTo>
                  <a:pt x="1236091" y="50038"/>
                </a:lnTo>
                <a:lnTo>
                  <a:pt x="1282700" y="62249"/>
                </a:lnTo>
                <a:lnTo>
                  <a:pt x="1324971" y="75517"/>
                </a:lnTo>
                <a:lnTo>
                  <a:pt x="1362598" y="89762"/>
                </a:lnTo>
                <a:lnTo>
                  <a:pt x="1422695" y="120862"/>
                </a:lnTo>
                <a:lnTo>
                  <a:pt x="1460547" y="154908"/>
                </a:lnTo>
                <a:lnTo>
                  <a:pt x="1473708" y="191262"/>
                </a:lnTo>
                <a:lnTo>
                  <a:pt x="1470366" y="209686"/>
                </a:lnTo>
                <a:lnTo>
                  <a:pt x="1444554" y="244966"/>
                </a:lnTo>
                <a:lnTo>
                  <a:pt x="1395274" y="277620"/>
                </a:lnTo>
                <a:lnTo>
                  <a:pt x="1324971" y="307006"/>
                </a:lnTo>
                <a:lnTo>
                  <a:pt x="1282700" y="320274"/>
                </a:lnTo>
                <a:lnTo>
                  <a:pt x="1236091" y="332485"/>
                </a:lnTo>
                <a:lnTo>
                  <a:pt x="1185449" y="343559"/>
                </a:lnTo>
                <a:lnTo>
                  <a:pt x="1131079" y="353416"/>
                </a:lnTo>
                <a:lnTo>
                  <a:pt x="1073289" y="361977"/>
                </a:lnTo>
                <a:lnTo>
                  <a:pt x="1012382" y="369160"/>
                </a:lnTo>
                <a:lnTo>
                  <a:pt x="948665" y="374887"/>
                </a:lnTo>
                <a:lnTo>
                  <a:pt x="882444" y="379076"/>
                </a:lnTo>
                <a:lnTo>
                  <a:pt x="814024" y="381648"/>
                </a:lnTo>
                <a:lnTo>
                  <a:pt x="743712" y="382524"/>
                </a:lnTo>
                <a:lnTo>
                  <a:pt x="673399" y="381648"/>
                </a:lnTo>
                <a:lnTo>
                  <a:pt x="604979" y="379076"/>
                </a:lnTo>
                <a:lnTo>
                  <a:pt x="538758" y="374887"/>
                </a:lnTo>
                <a:lnTo>
                  <a:pt x="475041" y="369160"/>
                </a:lnTo>
                <a:lnTo>
                  <a:pt x="414134" y="361977"/>
                </a:lnTo>
                <a:lnTo>
                  <a:pt x="356344" y="353416"/>
                </a:lnTo>
                <a:lnTo>
                  <a:pt x="301974" y="343559"/>
                </a:lnTo>
                <a:lnTo>
                  <a:pt x="251332" y="332485"/>
                </a:lnTo>
                <a:lnTo>
                  <a:pt x="204723" y="320274"/>
                </a:lnTo>
                <a:lnTo>
                  <a:pt x="162452" y="307006"/>
                </a:lnTo>
                <a:lnTo>
                  <a:pt x="124825" y="292761"/>
                </a:lnTo>
                <a:lnTo>
                  <a:pt x="64728" y="261661"/>
                </a:lnTo>
                <a:lnTo>
                  <a:pt x="26876" y="227615"/>
                </a:lnTo>
                <a:lnTo>
                  <a:pt x="13716" y="191262"/>
                </a:lnTo>
                <a:close/>
              </a:path>
              <a:path w="1473835" h="1899285">
                <a:moveTo>
                  <a:pt x="0" y="1708403"/>
                </a:moveTo>
                <a:lnTo>
                  <a:pt x="13160" y="1672219"/>
                </a:lnTo>
                <a:lnTo>
                  <a:pt x="51012" y="1638320"/>
                </a:lnTo>
                <a:lnTo>
                  <a:pt x="111109" y="1607347"/>
                </a:lnTo>
                <a:lnTo>
                  <a:pt x="148736" y="1593157"/>
                </a:lnTo>
                <a:lnTo>
                  <a:pt x="191007" y="1579940"/>
                </a:lnTo>
                <a:lnTo>
                  <a:pt x="237616" y="1567773"/>
                </a:lnTo>
                <a:lnTo>
                  <a:pt x="288258" y="1556739"/>
                </a:lnTo>
                <a:lnTo>
                  <a:pt x="342628" y="1546916"/>
                </a:lnTo>
                <a:lnTo>
                  <a:pt x="400418" y="1538384"/>
                </a:lnTo>
                <a:lnTo>
                  <a:pt x="461325" y="1531225"/>
                </a:lnTo>
                <a:lnTo>
                  <a:pt x="525042" y="1525517"/>
                </a:lnTo>
                <a:lnTo>
                  <a:pt x="591263" y="1521340"/>
                </a:lnTo>
                <a:lnTo>
                  <a:pt x="659683" y="1518776"/>
                </a:lnTo>
                <a:lnTo>
                  <a:pt x="729995" y="1517903"/>
                </a:lnTo>
                <a:lnTo>
                  <a:pt x="800308" y="1518776"/>
                </a:lnTo>
                <a:lnTo>
                  <a:pt x="868728" y="1521340"/>
                </a:lnTo>
                <a:lnTo>
                  <a:pt x="934949" y="1525517"/>
                </a:lnTo>
                <a:lnTo>
                  <a:pt x="998666" y="1531225"/>
                </a:lnTo>
                <a:lnTo>
                  <a:pt x="1059573" y="1538384"/>
                </a:lnTo>
                <a:lnTo>
                  <a:pt x="1117363" y="1546916"/>
                </a:lnTo>
                <a:lnTo>
                  <a:pt x="1171733" y="1556739"/>
                </a:lnTo>
                <a:lnTo>
                  <a:pt x="1222375" y="1567773"/>
                </a:lnTo>
                <a:lnTo>
                  <a:pt x="1268984" y="1579940"/>
                </a:lnTo>
                <a:lnTo>
                  <a:pt x="1311255" y="1593157"/>
                </a:lnTo>
                <a:lnTo>
                  <a:pt x="1348882" y="1607347"/>
                </a:lnTo>
                <a:lnTo>
                  <a:pt x="1408979" y="1638320"/>
                </a:lnTo>
                <a:lnTo>
                  <a:pt x="1446831" y="1672219"/>
                </a:lnTo>
                <a:lnTo>
                  <a:pt x="1459992" y="1708403"/>
                </a:lnTo>
                <a:lnTo>
                  <a:pt x="1456650" y="1726741"/>
                </a:lnTo>
                <a:lnTo>
                  <a:pt x="1430838" y="1761863"/>
                </a:lnTo>
                <a:lnTo>
                  <a:pt x="1381558" y="1794379"/>
                </a:lnTo>
                <a:lnTo>
                  <a:pt x="1311255" y="1823650"/>
                </a:lnTo>
                <a:lnTo>
                  <a:pt x="1268984" y="1836867"/>
                </a:lnTo>
                <a:lnTo>
                  <a:pt x="1222375" y="1849034"/>
                </a:lnTo>
                <a:lnTo>
                  <a:pt x="1171733" y="1860068"/>
                </a:lnTo>
                <a:lnTo>
                  <a:pt x="1117363" y="1869891"/>
                </a:lnTo>
                <a:lnTo>
                  <a:pt x="1059573" y="1878423"/>
                </a:lnTo>
                <a:lnTo>
                  <a:pt x="998666" y="1885582"/>
                </a:lnTo>
                <a:lnTo>
                  <a:pt x="934949" y="1891290"/>
                </a:lnTo>
                <a:lnTo>
                  <a:pt x="868728" y="1895467"/>
                </a:lnTo>
                <a:lnTo>
                  <a:pt x="800308" y="1898031"/>
                </a:lnTo>
                <a:lnTo>
                  <a:pt x="729995" y="1898903"/>
                </a:lnTo>
                <a:lnTo>
                  <a:pt x="659683" y="1898031"/>
                </a:lnTo>
                <a:lnTo>
                  <a:pt x="591263" y="1895467"/>
                </a:lnTo>
                <a:lnTo>
                  <a:pt x="525042" y="1891290"/>
                </a:lnTo>
                <a:lnTo>
                  <a:pt x="461325" y="1885582"/>
                </a:lnTo>
                <a:lnTo>
                  <a:pt x="400418" y="1878423"/>
                </a:lnTo>
                <a:lnTo>
                  <a:pt x="342628" y="1869891"/>
                </a:lnTo>
                <a:lnTo>
                  <a:pt x="288258" y="1860068"/>
                </a:lnTo>
                <a:lnTo>
                  <a:pt x="237616" y="1849034"/>
                </a:lnTo>
                <a:lnTo>
                  <a:pt x="191007" y="1836867"/>
                </a:lnTo>
                <a:lnTo>
                  <a:pt x="148736" y="1823650"/>
                </a:lnTo>
                <a:lnTo>
                  <a:pt x="111109" y="1809460"/>
                </a:lnTo>
                <a:lnTo>
                  <a:pt x="51012" y="1778487"/>
                </a:lnTo>
                <a:lnTo>
                  <a:pt x="13160" y="1744588"/>
                </a:lnTo>
                <a:lnTo>
                  <a:pt x="0" y="1708403"/>
                </a:lnTo>
                <a:close/>
              </a:path>
            </a:pathLst>
          </a:custGeom>
          <a:ln w="2895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13100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20" dirty="0">
                <a:solidFill>
                  <a:srgbClr val="000000"/>
                </a:solidFill>
              </a:rPr>
              <a:t>Outliers</a:t>
            </a:r>
            <a:endParaRPr sz="32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144764" y="1046225"/>
          <a:ext cx="3004820" cy="54341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Experience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571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44536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Salary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571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4453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598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3,725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598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4,155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4,627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598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5,147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597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5,718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598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6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6,347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7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7,039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9597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8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7,210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598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9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7,423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9598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19,000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8,369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959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8,810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9636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8,940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9636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9,200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9636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9,458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681227" y="1423416"/>
            <a:ext cx="6681470" cy="3438525"/>
            <a:chOff x="681227" y="1423416"/>
            <a:chExt cx="6681470" cy="3438525"/>
          </a:xfrm>
        </p:grpSpPr>
        <p:sp>
          <p:nvSpPr>
            <p:cNvPr id="5" name="object 5"/>
            <p:cNvSpPr/>
            <p:nvPr/>
          </p:nvSpPr>
          <p:spPr>
            <a:xfrm>
              <a:off x="681227" y="1423416"/>
              <a:ext cx="6681216" cy="34381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17213" y="1802130"/>
              <a:ext cx="1201420" cy="451484"/>
            </a:xfrm>
            <a:custGeom>
              <a:avLst/>
              <a:gdLst/>
              <a:ahLst/>
              <a:cxnLst/>
              <a:rect l="l" t="t" r="r" b="b"/>
              <a:pathLst>
                <a:path w="1201420" h="451485">
                  <a:moveTo>
                    <a:pt x="0" y="225552"/>
                  </a:moveTo>
                  <a:lnTo>
                    <a:pt x="13850" y="177160"/>
                  </a:lnTo>
                  <a:lnTo>
                    <a:pt x="53447" y="132388"/>
                  </a:lnTo>
                  <a:lnTo>
                    <a:pt x="115860" y="92336"/>
                  </a:lnTo>
                  <a:lnTo>
                    <a:pt x="154706" y="74423"/>
                  </a:lnTo>
                  <a:lnTo>
                    <a:pt x="198157" y="58103"/>
                  </a:lnTo>
                  <a:lnTo>
                    <a:pt x="245845" y="43513"/>
                  </a:lnTo>
                  <a:lnTo>
                    <a:pt x="297405" y="30790"/>
                  </a:lnTo>
                  <a:lnTo>
                    <a:pt x="352471" y="20072"/>
                  </a:lnTo>
                  <a:lnTo>
                    <a:pt x="410675" y="11497"/>
                  </a:lnTo>
                  <a:lnTo>
                    <a:pt x="471651" y="5201"/>
                  </a:lnTo>
                  <a:lnTo>
                    <a:pt x="535034" y="1323"/>
                  </a:lnTo>
                  <a:lnTo>
                    <a:pt x="600456" y="0"/>
                  </a:lnTo>
                  <a:lnTo>
                    <a:pt x="665877" y="1323"/>
                  </a:lnTo>
                  <a:lnTo>
                    <a:pt x="729260" y="5201"/>
                  </a:lnTo>
                  <a:lnTo>
                    <a:pt x="790236" y="11497"/>
                  </a:lnTo>
                  <a:lnTo>
                    <a:pt x="848440" y="20072"/>
                  </a:lnTo>
                  <a:lnTo>
                    <a:pt x="903506" y="30790"/>
                  </a:lnTo>
                  <a:lnTo>
                    <a:pt x="955066" y="43513"/>
                  </a:lnTo>
                  <a:lnTo>
                    <a:pt x="1002754" y="58103"/>
                  </a:lnTo>
                  <a:lnTo>
                    <a:pt x="1046205" y="74423"/>
                  </a:lnTo>
                  <a:lnTo>
                    <a:pt x="1085051" y="92336"/>
                  </a:lnTo>
                  <a:lnTo>
                    <a:pt x="1118926" y="111703"/>
                  </a:lnTo>
                  <a:lnTo>
                    <a:pt x="1170297" y="154253"/>
                  </a:lnTo>
                  <a:lnTo>
                    <a:pt x="1197388" y="200972"/>
                  </a:lnTo>
                  <a:lnTo>
                    <a:pt x="1200912" y="225552"/>
                  </a:lnTo>
                  <a:lnTo>
                    <a:pt x="1197388" y="250131"/>
                  </a:lnTo>
                  <a:lnTo>
                    <a:pt x="1170297" y="296850"/>
                  </a:lnTo>
                  <a:lnTo>
                    <a:pt x="1118926" y="339400"/>
                  </a:lnTo>
                  <a:lnTo>
                    <a:pt x="1085051" y="358767"/>
                  </a:lnTo>
                  <a:lnTo>
                    <a:pt x="1046205" y="376680"/>
                  </a:lnTo>
                  <a:lnTo>
                    <a:pt x="1002754" y="393000"/>
                  </a:lnTo>
                  <a:lnTo>
                    <a:pt x="955066" y="407590"/>
                  </a:lnTo>
                  <a:lnTo>
                    <a:pt x="903506" y="420313"/>
                  </a:lnTo>
                  <a:lnTo>
                    <a:pt x="848440" y="431031"/>
                  </a:lnTo>
                  <a:lnTo>
                    <a:pt x="790236" y="439606"/>
                  </a:lnTo>
                  <a:lnTo>
                    <a:pt x="729260" y="445902"/>
                  </a:lnTo>
                  <a:lnTo>
                    <a:pt x="665877" y="449780"/>
                  </a:lnTo>
                  <a:lnTo>
                    <a:pt x="600456" y="451104"/>
                  </a:lnTo>
                  <a:lnTo>
                    <a:pt x="535034" y="449780"/>
                  </a:lnTo>
                  <a:lnTo>
                    <a:pt x="471651" y="445902"/>
                  </a:lnTo>
                  <a:lnTo>
                    <a:pt x="410675" y="439606"/>
                  </a:lnTo>
                  <a:lnTo>
                    <a:pt x="352471" y="431031"/>
                  </a:lnTo>
                  <a:lnTo>
                    <a:pt x="297405" y="420313"/>
                  </a:lnTo>
                  <a:lnTo>
                    <a:pt x="245845" y="407590"/>
                  </a:lnTo>
                  <a:lnTo>
                    <a:pt x="198157" y="393000"/>
                  </a:lnTo>
                  <a:lnTo>
                    <a:pt x="154706" y="376680"/>
                  </a:lnTo>
                  <a:lnTo>
                    <a:pt x="115860" y="358767"/>
                  </a:lnTo>
                  <a:lnTo>
                    <a:pt x="81985" y="339400"/>
                  </a:lnTo>
                  <a:lnTo>
                    <a:pt x="30614" y="296850"/>
                  </a:lnTo>
                  <a:lnTo>
                    <a:pt x="3523" y="250131"/>
                  </a:lnTo>
                  <a:lnTo>
                    <a:pt x="0" y="225552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9653778" y="4412741"/>
            <a:ext cx="1503045" cy="449580"/>
          </a:xfrm>
          <a:custGeom>
            <a:avLst/>
            <a:gdLst/>
            <a:ahLst/>
            <a:cxnLst/>
            <a:rect l="l" t="t" r="r" b="b"/>
            <a:pathLst>
              <a:path w="1503045" h="449579">
                <a:moveTo>
                  <a:pt x="0" y="224789"/>
                </a:moveTo>
                <a:lnTo>
                  <a:pt x="12106" y="184368"/>
                </a:lnTo>
                <a:lnTo>
                  <a:pt x="47009" y="146330"/>
                </a:lnTo>
                <a:lnTo>
                  <a:pt x="102587" y="111308"/>
                </a:lnTo>
                <a:lnTo>
                  <a:pt x="137466" y="95126"/>
                </a:lnTo>
                <a:lnTo>
                  <a:pt x="176717" y="79936"/>
                </a:lnTo>
                <a:lnTo>
                  <a:pt x="220075" y="65817"/>
                </a:lnTo>
                <a:lnTo>
                  <a:pt x="267274" y="52848"/>
                </a:lnTo>
                <a:lnTo>
                  <a:pt x="318051" y="41108"/>
                </a:lnTo>
                <a:lnTo>
                  <a:pt x="372138" y="30677"/>
                </a:lnTo>
                <a:lnTo>
                  <a:pt x="429271" y="21633"/>
                </a:lnTo>
                <a:lnTo>
                  <a:pt x="489184" y="14056"/>
                </a:lnTo>
                <a:lnTo>
                  <a:pt x="551612" y="8025"/>
                </a:lnTo>
                <a:lnTo>
                  <a:pt x="616289" y="3619"/>
                </a:lnTo>
                <a:lnTo>
                  <a:pt x="682951" y="918"/>
                </a:lnTo>
                <a:lnTo>
                  <a:pt x="751331" y="0"/>
                </a:lnTo>
                <a:lnTo>
                  <a:pt x="819712" y="918"/>
                </a:lnTo>
                <a:lnTo>
                  <a:pt x="886374" y="3619"/>
                </a:lnTo>
                <a:lnTo>
                  <a:pt x="951051" y="8025"/>
                </a:lnTo>
                <a:lnTo>
                  <a:pt x="1013479" y="14056"/>
                </a:lnTo>
                <a:lnTo>
                  <a:pt x="1073392" y="21633"/>
                </a:lnTo>
                <a:lnTo>
                  <a:pt x="1130525" y="30677"/>
                </a:lnTo>
                <a:lnTo>
                  <a:pt x="1184612" y="41108"/>
                </a:lnTo>
                <a:lnTo>
                  <a:pt x="1235389" y="52848"/>
                </a:lnTo>
                <a:lnTo>
                  <a:pt x="1282588" y="65817"/>
                </a:lnTo>
                <a:lnTo>
                  <a:pt x="1325946" y="79936"/>
                </a:lnTo>
                <a:lnTo>
                  <a:pt x="1365197" y="95126"/>
                </a:lnTo>
                <a:lnTo>
                  <a:pt x="1400076" y="111308"/>
                </a:lnTo>
                <a:lnTo>
                  <a:pt x="1455654" y="146330"/>
                </a:lnTo>
                <a:lnTo>
                  <a:pt x="1490557" y="184368"/>
                </a:lnTo>
                <a:lnTo>
                  <a:pt x="1502664" y="224789"/>
                </a:lnTo>
                <a:lnTo>
                  <a:pt x="1499593" y="245259"/>
                </a:lnTo>
                <a:lnTo>
                  <a:pt x="1475822" y="284568"/>
                </a:lnTo>
                <a:lnTo>
                  <a:pt x="1430316" y="321177"/>
                </a:lnTo>
                <a:lnTo>
                  <a:pt x="1365197" y="354453"/>
                </a:lnTo>
                <a:lnTo>
                  <a:pt x="1325946" y="369643"/>
                </a:lnTo>
                <a:lnTo>
                  <a:pt x="1282588" y="383762"/>
                </a:lnTo>
                <a:lnTo>
                  <a:pt x="1235389" y="396731"/>
                </a:lnTo>
                <a:lnTo>
                  <a:pt x="1184612" y="408471"/>
                </a:lnTo>
                <a:lnTo>
                  <a:pt x="1130525" y="418902"/>
                </a:lnTo>
                <a:lnTo>
                  <a:pt x="1073392" y="427946"/>
                </a:lnTo>
                <a:lnTo>
                  <a:pt x="1013479" y="435523"/>
                </a:lnTo>
                <a:lnTo>
                  <a:pt x="951051" y="441554"/>
                </a:lnTo>
                <a:lnTo>
                  <a:pt x="886374" y="445960"/>
                </a:lnTo>
                <a:lnTo>
                  <a:pt x="819712" y="448661"/>
                </a:lnTo>
                <a:lnTo>
                  <a:pt x="751331" y="449579"/>
                </a:lnTo>
                <a:lnTo>
                  <a:pt x="682951" y="448661"/>
                </a:lnTo>
                <a:lnTo>
                  <a:pt x="616289" y="445960"/>
                </a:lnTo>
                <a:lnTo>
                  <a:pt x="551612" y="441554"/>
                </a:lnTo>
                <a:lnTo>
                  <a:pt x="489184" y="435523"/>
                </a:lnTo>
                <a:lnTo>
                  <a:pt x="429271" y="427946"/>
                </a:lnTo>
                <a:lnTo>
                  <a:pt x="372138" y="418902"/>
                </a:lnTo>
                <a:lnTo>
                  <a:pt x="318051" y="408471"/>
                </a:lnTo>
                <a:lnTo>
                  <a:pt x="267274" y="396731"/>
                </a:lnTo>
                <a:lnTo>
                  <a:pt x="220075" y="383762"/>
                </a:lnTo>
                <a:lnTo>
                  <a:pt x="176717" y="369643"/>
                </a:lnTo>
                <a:lnTo>
                  <a:pt x="137466" y="354453"/>
                </a:lnTo>
                <a:lnTo>
                  <a:pt x="102587" y="338271"/>
                </a:lnTo>
                <a:lnTo>
                  <a:pt x="47009" y="303249"/>
                </a:lnTo>
                <a:lnTo>
                  <a:pt x="12106" y="265211"/>
                </a:lnTo>
                <a:lnTo>
                  <a:pt x="0" y="224789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27495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60" dirty="0">
                <a:solidFill>
                  <a:srgbClr val="000000"/>
                </a:solidFill>
              </a:rPr>
              <a:t>Effect </a:t>
            </a:r>
            <a:r>
              <a:rPr sz="3200" spc="-25" dirty="0">
                <a:solidFill>
                  <a:srgbClr val="000000"/>
                </a:solidFill>
              </a:rPr>
              <a:t>of</a:t>
            </a:r>
            <a:r>
              <a:rPr sz="3200" spc="-210" dirty="0">
                <a:solidFill>
                  <a:srgbClr val="000000"/>
                </a:solidFill>
              </a:rPr>
              <a:t> </a:t>
            </a:r>
            <a:r>
              <a:rPr sz="3200" spc="-120" dirty="0">
                <a:solidFill>
                  <a:srgbClr val="000000"/>
                </a:solidFill>
              </a:rPr>
              <a:t>Outliers</a:t>
            </a:r>
            <a:endParaRPr sz="32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144764" y="1046225"/>
          <a:ext cx="3004820" cy="54341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Experience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571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44536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Salary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571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4453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598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3,725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598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4,155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4,627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598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5,147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597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5,718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598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6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6,347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7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7,039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9597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8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7,210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598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9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7,423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9598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19,000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8,369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959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8,810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9636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8,940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9636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9,200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9636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9,458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81508" y="1046225"/>
          <a:ext cx="3004820" cy="54341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725"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Experience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44536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Salary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4453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5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3,725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5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4,155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4,627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5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5,147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5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5,718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5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6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6,347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7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7,039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95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8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7,210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5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9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7,423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95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7,556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8,369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95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8,810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96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8,940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96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9,200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96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9,458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090540" y="1997201"/>
            <a:ext cx="12382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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rlito"/>
                <a:cs typeface="Carlito"/>
              </a:rPr>
              <a:t>Mean</a:t>
            </a:r>
            <a:r>
              <a:rPr sz="2000" spc="-135" dirty="0">
                <a:latin typeface="Carlito"/>
                <a:cs typeface="Carlito"/>
              </a:rPr>
              <a:t> </a:t>
            </a:r>
            <a:r>
              <a:rPr sz="2000" dirty="0">
                <a:latin typeface="Wingdings"/>
                <a:cs typeface="Wingdings"/>
              </a:rPr>
              <a:t>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17009" y="2004822"/>
            <a:ext cx="82359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10" dirty="0">
                <a:latin typeface="Georgia"/>
                <a:cs typeface="Georgia"/>
              </a:rPr>
              <a:t>$</a:t>
            </a:r>
            <a:r>
              <a:rPr sz="2000" spc="-125" dirty="0">
                <a:latin typeface="Georgia"/>
                <a:cs typeface="Georgia"/>
              </a:rPr>
              <a:t> </a:t>
            </a:r>
            <a:r>
              <a:rPr sz="2000" spc="20" dirty="0">
                <a:latin typeface="Georgia"/>
                <a:cs typeface="Georgia"/>
              </a:rPr>
              <a:t>6,915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03238" y="2004822"/>
            <a:ext cx="82359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10" dirty="0">
                <a:solidFill>
                  <a:srgbClr val="FF0000"/>
                </a:solidFill>
                <a:latin typeface="Georgia"/>
                <a:cs typeface="Georgia"/>
              </a:rPr>
              <a:t>$</a:t>
            </a:r>
            <a:r>
              <a:rPr sz="2000" spc="-12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Georgia"/>
                <a:cs typeface="Georgia"/>
              </a:rPr>
              <a:t>7,678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17009" y="4122242"/>
            <a:ext cx="23685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50594" algn="l"/>
              </a:tabLst>
            </a:pPr>
            <a:r>
              <a:rPr sz="3000" b="1" spc="-150" baseline="1388" dirty="0">
                <a:solidFill>
                  <a:srgbClr val="538235"/>
                </a:solidFill>
                <a:latin typeface="Arial"/>
                <a:cs typeface="Arial"/>
              </a:rPr>
              <a:t>$</a:t>
            </a:r>
            <a:r>
              <a:rPr sz="3000" b="1" spc="-217" baseline="1388" dirty="0">
                <a:solidFill>
                  <a:srgbClr val="538235"/>
                </a:solidFill>
                <a:latin typeface="Arial"/>
                <a:cs typeface="Arial"/>
              </a:rPr>
              <a:t> </a:t>
            </a:r>
            <a:r>
              <a:rPr sz="3000" b="1" spc="-67" baseline="1388" dirty="0">
                <a:solidFill>
                  <a:srgbClr val="538235"/>
                </a:solidFill>
                <a:latin typeface="Arial"/>
                <a:cs typeface="Arial"/>
              </a:rPr>
              <a:t>7,200	</a:t>
            </a:r>
            <a:r>
              <a:rPr sz="2000" dirty="0">
                <a:latin typeface="Wingdings"/>
                <a:cs typeface="Wingdings"/>
              </a:rPr>
              <a:t>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rlito"/>
                <a:cs typeface="Carlito"/>
              </a:rPr>
              <a:t>Median</a:t>
            </a:r>
            <a:r>
              <a:rPr sz="2000" spc="-130" dirty="0">
                <a:latin typeface="Carlito"/>
                <a:cs typeface="Carlito"/>
              </a:rPr>
              <a:t> </a:t>
            </a:r>
            <a:r>
              <a:rPr sz="2000" dirty="0">
                <a:latin typeface="Wingdings"/>
                <a:cs typeface="Wingdings"/>
              </a:rPr>
              <a:t>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95058" y="4117288"/>
            <a:ext cx="817244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0" dirty="0">
                <a:solidFill>
                  <a:srgbClr val="538235"/>
                </a:solidFill>
                <a:latin typeface="Arial"/>
                <a:cs typeface="Arial"/>
              </a:rPr>
              <a:t>$</a:t>
            </a:r>
            <a:r>
              <a:rPr sz="2000" b="1" spc="-210" dirty="0">
                <a:solidFill>
                  <a:srgbClr val="538235"/>
                </a:solidFill>
                <a:latin typeface="Arial"/>
                <a:cs typeface="Arial"/>
              </a:rPr>
              <a:t> </a:t>
            </a:r>
            <a:r>
              <a:rPr sz="2000" b="1" spc="-45" dirty="0">
                <a:solidFill>
                  <a:srgbClr val="538235"/>
                </a:solidFill>
                <a:latin typeface="Arial"/>
                <a:cs typeface="Arial"/>
              </a:rPr>
              <a:t>7,200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91996" y="2016251"/>
            <a:ext cx="9530334" cy="26601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90800" y="2878245"/>
            <a:ext cx="70104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305" dirty="0"/>
              <a:t>Measure </a:t>
            </a:r>
            <a:r>
              <a:rPr lang="en-US" spc="-50" dirty="0"/>
              <a:t>of</a:t>
            </a:r>
            <a:r>
              <a:rPr lang="en-US" spc="-350" dirty="0"/>
              <a:t> </a:t>
            </a:r>
            <a:r>
              <a:rPr lang="en-US" spc="-320" dirty="0"/>
              <a:t>Dispersion</a:t>
            </a:r>
            <a:endParaRPr sz="60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005535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7690" y="848867"/>
            <a:ext cx="11256645" cy="4975860"/>
            <a:chOff x="567690" y="848867"/>
            <a:chExt cx="11256645" cy="4975860"/>
          </a:xfrm>
        </p:grpSpPr>
        <p:sp>
          <p:nvSpPr>
            <p:cNvPr id="3" name="object 3"/>
            <p:cNvSpPr/>
            <p:nvPr/>
          </p:nvSpPr>
          <p:spPr>
            <a:xfrm>
              <a:off x="1335023" y="1191767"/>
              <a:ext cx="8572500" cy="44104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749545" y="971549"/>
              <a:ext cx="234950" cy="4852670"/>
            </a:xfrm>
            <a:custGeom>
              <a:avLst/>
              <a:gdLst/>
              <a:ahLst/>
              <a:cxnLst/>
              <a:rect l="l" t="t" r="r" b="b"/>
              <a:pathLst>
                <a:path w="234950" h="4852670">
                  <a:moveTo>
                    <a:pt x="0" y="0"/>
                  </a:moveTo>
                  <a:lnTo>
                    <a:pt x="0" y="4852555"/>
                  </a:lnTo>
                </a:path>
                <a:path w="234950" h="4852670">
                  <a:moveTo>
                    <a:pt x="234695" y="0"/>
                  </a:moveTo>
                  <a:lnTo>
                    <a:pt x="234695" y="4852555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28448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5" dirty="0">
                <a:solidFill>
                  <a:srgbClr val="000000"/>
                </a:solidFill>
              </a:rPr>
              <a:t>Central</a:t>
            </a:r>
            <a:r>
              <a:rPr sz="3200" spc="-229" dirty="0">
                <a:solidFill>
                  <a:srgbClr val="000000"/>
                </a:solidFill>
              </a:rPr>
              <a:t> </a:t>
            </a:r>
            <a:r>
              <a:rPr sz="3200" spc="-235" dirty="0">
                <a:solidFill>
                  <a:srgbClr val="000000"/>
                </a:solidFill>
              </a:rPr>
              <a:t>Tendency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3682746" y="1988311"/>
            <a:ext cx="744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62220" y="2010917"/>
            <a:ext cx="974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Median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7690" y="848867"/>
            <a:ext cx="11256645" cy="4753610"/>
            <a:chOff x="567690" y="848867"/>
            <a:chExt cx="11256645" cy="4753610"/>
          </a:xfrm>
        </p:grpSpPr>
        <p:sp>
          <p:nvSpPr>
            <p:cNvPr id="3" name="object 3"/>
            <p:cNvSpPr/>
            <p:nvPr/>
          </p:nvSpPr>
          <p:spPr>
            <a:xfrm>
              <a:off x="1335023" y="1191767"/>
              <a:ext cx="8572500" cy="44104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184654" y="3013229"/>
              <a:ext cx="5923280" cy="254000"/>
            </a:xfrm>
            <a:custGeom>
              <a:avLst/>
              <a:gdLst/>
              <a:ahLst/>
              <a:cxnLst/>
              <a:rect l="l" t="t" r="r" b="b"/>
              <a:pathLst>
                <a:path w="5923280" h="254000">
                  <a:moveTo>
                    <a:pt x="208105" y="25380"/>
                  </a:moveTo>
                  <a:lnTo>
                    <a:pt x="200913" y="27658"/>
                  </a:lnTo>
                  <a:lnTo>
                    <a:pt x="0" y="140561"/>
                  </a:lnTo>
                  <a:lnTo>
                    <a:pt x="201929" y="251559"/>
                  </a:lnTo>
                  <a:lnTo>
                    <a:pt x="209174" y="253817"/>
                  </a:lnTo>
                  <a:lnTo>
                    <a:pt x="216455" y="253146"/>
                  </a:lnTo>
                  <a:lnTo>
                    <a:pt x="222950" y="249809"/>
                  </a:lnTo>
                  <a:lnTo>
                    <a:pt x="227837" y="244066"/>
                  </a:lnTo>
                  <a:lnTo>
                    <a:pt x="230096" y="236821"/>
                  </a:lnTo>
                  <a:lnTo>
                    <a:pt x="229425" y="229540"/>
                  </a:lnTo>
                  <a:lnTo>
                    <a:pt x="226087" y="223045"/>
                  </a:lnTo>
                  <a:lnTo>
                    <a:pt x="220344" y="218158"/>
                  </a:lnTo>
                  <a:lnTo>
                    <a:pt x="113333" y="159357"/>
                  </a:lnTo>
                  <a:lnTo>
                    <a:pt x="39243" y="159357"/>
                  </a:lnTo>
                  <a:lnTo>
                    <a:pt x="39115" y="121257"/>
                  </a:lnTo>
                  <a:lnTo>
                    <a:pt x="112703" y="120918"/>
                  </a:lnTo>
                  <a:lnTo>
                    <a:pt x="219582" y="60932"/>
                  </a:lnTo>
                  <a:lnTo>
                    <a:pt x="229173" y="42215"/>
                  </a:lnTo>
                  <a:lnTo>
                    <a:pt x="226821" y="35024"/>
                  </a:lnTo>
                  <a:lnTo>
                    <a:pt x="221916" y="29301"/>
                  </a:lnTo>
                  <a:lnTo>
                    <a:pt x="215392" y="26007"/>
                  </a:lnTo>
                  <a:lnTo>
                    <a:pt x="208105" y="25380"/>
                  </a:lnTo>
                  <a:close/>
                </a:path>
                <a:path w="5923280" h="254000">
                  <a:moveTo>
                    <a:pt x="5888727" y="94333"/>
                  </a:moveTo>
                  <a:lnTo>
                    <a:pt x="5883783" y="94333"/>
                  </a:lnTo>
                  <a:lnTo>
                    <a:pt x="5884037" y="132433"/>
                  </a:lnTo>
                  <a:lnTo>
                    <a:pt x="5810597" y="132771"/>
                  </a:lnTo>
                  <a:lnTo>
                    <a:pt x="5703570" y="192885"/>
                  </a:lnTo>
                  <a:lnTo>
                    <a:pt x="5697847" y="197790"/>
                  </a:lnTo>
                  <a:lnTo>
                    <a:pt x="5694553" y="204315"/>
                  </a:lnTo>
                  <a:lnTo>
                    <a:pt x="5693925" y="211601"/>
                  </a:lnTo>
                  <a:lnTo>
                    <a:pt x="5696204" y="218793"/>
                  </a:lnTo>
                  <a:lnTo>
                    <a:pt x="5701164" y="224514"/>
                  </a:lnTo>
                  <a:lnTo>
                    <a:pt x="5707697" y="227794"/>
                  </a:lnTo>
                  <a:lnTo>
                    <a:pt x="5714992" y="228383"/>
                  </a:lnTo>
                  <a:lnTo>
                    <a:pt x="5722239" y="226032"/>
                  </a:lnTo>
                  <a:lnTo>
                    <a:pt x="5923153" y="113256"/>
                  </a:lnTo>
                  <a:lnTo>
                    <a:pt x="5888727" y="94333"/>
                  </a:lnTo>
                  <a:close/>
                </a:path>
                <a:path w="5923280" h="254000">
                  <a:moveTo>
                    <a:pt x="112703" y="120918"/>
                  </a:moveTo>
                  <a:lnTo>
                    <a:pt x="39115" y="121257"/>
                  </a:lnTo>
                  <a:lnTo>
                    <a:pt x="39243" y="159357"/>
                  </a:lnTo>
                  <a:lnTo>
                    <a:pt x="112717" y="159018"/>
                  </a:lnTo>
                  <a:lnTo>
                    <a:pt x="108942" y="156944"/>
                  </a:lnTo>
                  <a:lnTo>
                    <a:pt x="48513" y="156944"/>
                  </a:lnTo>
                  <a:lnTo>
                    <a:pt x="48387" y="123670"/>
                  </a:lnTo>
                  <a:lnTo>
                    <a:pt x="107799" y="123670"/>
                  </a:lnTo>
                  <a:lnTo>
                    <a:pt x="112703" y="120918"/>
                  </a:lnTo>
                  <a:close/>
                </a:path>
                <a:path w="5923280" h="254000">
                  <a:moveTo>
                    <a:pt x="112717" y="159018"/>
                  </a:moveTo>
                  <a:lnTo>
                    <a:pt x="39243" y="159357"/>
                  </a:lnTo>
                  <a:lnTo>
                    <a:pt x="113333" y="159357"/>
                  </a:lnTo>
                  <a:lnTo>
                    <a:pt x="112717" y="159018"/>
                  </a:lnTo>
                  <a:close/>
                </a:path>
                <a:path w="5923280" h="254000">
                  <a:moveTo>
                    <a:pt x="5810205" y="94672"/>
                  </a:moveTo>
                  <a:lnTo>
                    <a:pt x="112703" y="120918"/>
                  </a:lnTo>
                  <a:lnTo>
                    <a:pt x="78408" y="140166"/>
                  </a:lnTo>
                  <a:lnTo>
                    <a:pt x="112717" y="159018"/>
                  </a:lnTo>
                  <a:lnTo>
                    <a:pt x="5810597" y="132771"/>
                  </a:lnTo>
                  <a:lnTo>
                    <a:pt x="5844691" y="113622"/>
                  </a:lnTo>
                  <a:lnTo>
                    <a:pt x="5810205" y="94672"/>
                  </a:lnTo>
                  <a:close/>
                </a:path>
                <a:path w="5923280" h="254000">
                  <a:moveTo>
                    <a:pt x="48387" y="123670"/>
                  </a:moveTo>
                  <a:lnTo>
                    <a:pt x="48513" y="156944"/>
                  </a:lnTo>
                  <a:lnTo>
                    <a:pt x="78408" y="140166"/>
                  </a:lnTo>
                  <a:lnTo>
                    <a:pt x="48387" y="123670"/>
                  </a:lnTo>
                  <a:close/>
                </a:path>
                <a:path w="5923280" h="254000">
                  <a:moveTo>
                    <a:pt x="78408" y="140166"/>
                  </a:moveTo>
                  <a:lnTo>
                    <a:pt x="48513" y="156944"/>
                  </a:lnTo>
                  <a:lnTo>
                    <a:pt x="108942" y="156944"/>
                  </a:lnTo>
                  <a:lnTo>
                    <a:pt x="78408" y="140166"/>
                  </a:lnTo>
                  <a:close/>
                </a:path>
                <a:path w="5923280" h="254000">
                  <a:moveTo>
                    <a:pt x="107799" y="123670"/>
                  </a:moveTo>
                  <a:lnTo>
                    <a:pt x="48387" y="123670"/>
                  </a:lnTo>
                  <a:lnTo>
                    <a:pt x="78408" y="140166"/>
                  </a:lnTo>
                  <a:lnTo>
                    <a:pt x="107799" y="123670"/>
                  </a:lnTo>
                  <a:close/>
                </a:path>
                <a:path w="5923280" h="254000">
                  <a:moveTo>
                    <a:pt x="5844691" y="113622"/>
                  </a:moveTo>
                  <a:lnTo>
                    <a:pt x="5810597" y="132771"/>
                  </a:lnTo>
                  <a:lnTo>
                    <a:pt x="5884037" y="132433"/>
                  </a:lnTo>
                  <a:lnTo>
                    <a:pt x="5884021" y="130147"/>
                  </a:lnTo>
                  <a:lnTo>
                    <a:pt x="5874766" y="130147"/>
                  </a:lnTo>
                  <a:lnTo>
                    <a:pt x="5844691" y="113622"/>
                  </a:lnTo>
                  <a:close/>
                </a:path>
                <a:path w="5923280" h="254000">
                  <a:moveTo>
                    <a:pt x="5874512" y="96873"/>
                  </a:moveTo>
                  <a:lnTo>
                    <a:pt x="5844691" y="113622"/>
                  </a:lnTo>
                  <a:lnTo>
                    <a:pt x="5874766" y="130147"/>
                  </a:lnTo>
                  <a:lnTo>
                    <a:pt x="5874512" y="96873"/>
                  </a:lnTo>
                  <a:close/>
                </a:path>
                <a:path w="5923280" h="254000">
                  <a:moveTo>
                    <a:pt x="5883799" y="96873"/>
                  </a:moveTo>
                  <a:lnTo>
                    <a:pt x="5874512" y="96873"/>
                  </a:lnTo>
                  <a:lnTo>
                    <a:pt x="5874766" y="130147"/>
                  </a:lnTo>
                  <a:lnTo>
                    <a:pt x="5884021" y="130147"/>
                  </a:lnTo>
                  <a:lnTo>
                    <a:pt x="5883799" y="96873"/>
                  </a:lnTo>
                  <a:close/>
                </a:path>
                <a:path w="5923280" h="254000">
                  <a:moveTo>
                    <a:pt x="5883783" y="94333"/>
                  </a:moveTo>
                  <a:lnTo>
                    <a:pt x="5810205" y="94672"/>
                  </a:lnTo>
                  <a:lnTo>
                    <a:pt x="5844691" y="113622"/>
                  </a:lnTo>
                  <a:lnTo>
                    <a:pt x="5874512" y="96873"/>
                  </a:lnTo>
                  <a:lnTo>
                    <a:pt x="5883799" y="96873"/>
                  </a:lnTo>
                  <a:lnTo>
                    <a:pt x="5883783" y="94333"/>
                  </a:lnTo>
                  <a:close/>
                </a:path>
                <a:path w="5923280" h="254000">
                  <a:moveTo>
                    <a:pt x="5713978" y="0"/>
                  </a:moveTo>
                  <a:lnTo>
                    <a:pt x="5706697" y="670"/>
                  </a:lnTo>
                  <a:lnTo>
                    <a:pt x="5700202" y="4008"/>
                  </a:lnTo>
                  <a:lnTo>
                    <a:pt x="5695315" y="9751"/>
                  </a:lnTo>
                  <a:lnTo>
                    <a:pt x="5693056" y="16996"/>
                  </a:lnTo>
                  <a:lnTo>
                    <a:pt x="5693727" y="24276"/>
                  </a:lnTo>
                  <a:lnTo>
                    <a:pt x="5697065" y="30771"/>
                  </a:lnTo>
                  <a:lnTo>
                    <a:pt x="5702808" y="35659"/>
                  </a:lnTo>
                  <a:lnTo>
                    <a:pt x="5810205" y="94672"/>
                  </a:lnTo>
                  <a:lnTo>
                    <a:pt x="5888727" y="94333"/>
                  </a:lnTo>
                  <a:lnTo>
                    <a:pt x="5721223" y="2258"/>
                  </a:lnTo>
                  <a:lnTo>
                    <a:pt x="571397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24009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35" dirty="0">
                <a:solidFill>
                  <a:srgbClr val="000000"/>
                </a:solidFill>
              </a:rPr>
              <a:t>Spread </a:t>
            </a:r>
            <a:r>
              <a:rPr sz="3200" spc="-60" dirty="0">
                <a:solidFill>
                  <a:srgbClr val="000000"/>
                </a:solidFill>
              </a:rPr>
              <a:t>in</a:t>
            </a:r>
            <a:r>
              <a:rPr sz="3200" spc="-160" dirty="0">
                <a:solidFill>
                  <a:srgbClr val="000000"/>
                </a:solidFill>
              </a:rPr>
              <a:t> </a:t>
            </a:r>
            <a:r>
              <a:rPr sz="3200" spc="-210" dirty="0">
                <a:solidFill>
                  <a:srgbClr val="000000"/>
                </a:solidFill>
              </a:rPr>
              <a:t>Data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4725923" y="2967227"/>
            <a:ext cx="838200" cy="3708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75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50"/>
              </a:spcBef>
            </a:pPr>
            <a:r>
              <a:rPr sz="1800" spc="-10" dirty="0">
                <a:latin typeface="Carlito"/>
                <a:cs typeface="Carlito"/>
              </a:rPr>
              <a:t>Spread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53084" y="848741"/>
            <a:ext cx="11285855" cy="4732020"/>
            <a:chOff x="553084" y="848741"/>
            <a:chExt cx="11285855" cy="4732020"/>
          </a:xfrm>
        </p:grpSpPr>
        <p:sp>
          <p:nvSpPr>
            <p:cNvPr id="3" name="object 3"/>
            <p:cNvSpPr/>
            <p:nvPr/>
          </p:nvSpPr>
          <p:spPr>
            <a:xfrm>
              <a:off x="832446" y="1006220"/>
              <a:ext cx="2984500" cy="370840"/>
            </a:xfrm>
            <a:custGeom>
              <a:avLst/>
              <a:gdLst/>
              <a:ahLst/>
              <a:cxnLst/>
              <a:rect l="l" t="t" r="r" b="b"/>
              <a:pathLst>
                <a:path w="2984500" h="370840">
                  <a:moveTo>
                    <a:pt x="2984398" y="0"/>
                  </a:moveTo>
                  <a:lnTo>
                    <a:pt x="1492250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1492161" y="370840"/>
                  </a:lnTo>
                  <a:lnTo>
                    <a:pt x="2984398" y="370840"/>
                  </a:lnTo>
                  <a:lnTo>
                    <a:pt x="298439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32446" y="1377060"/>
              <a:ext cx="2984500" cy="370840"/>
            </a:xfrm>
            <a:custGeom>
              <a:avLst/>
              <a:gdLst/>
              <a:ahLst/>
              <a:cxnLst/>
              <a:rect l="l" t="t" r="r" b="b"/>
              <a:pathLst>
                <a:path w="2984500" h="370839">
                  <a:moveTo>
                    <a:pt x="2984398" y="0"/>
                  </a:moveTo>
                  <a:lnTo>
                    <a:pt x="1492250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1492161" y="370840"/>
                  </a:lnTo>
                  <a:lnTo>
                    <a:pt x="2984398" y="370840"/>
                  </a:lnTo>
                  <a:lnTo>
                    <a:pt x="2984398" y="0"/>
                  </a:lnTo>
                  <a:close/>
                </a:path>
              </a:pathLst>
            </a:custGeom>
            <a:solidFill>
              <a:srgbClr val="D2D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2446" y="1747900"/>
              <a:ext cx="2984500" cy="370840"/>
            </a:xfrm>
            <a:custGeom>
              <a:avLst/>
              <a:gdLst/>
              <a:ahLst/>
              <a:cxnLst/>
              <a:rect l="l" t="t" r="r" b="b"/>
              <a:pathLst>
                <a:path w="2984500" h="370839">
                  <a:moveTo>
                    <a:pt x="2984398" y="0"/>
                  </a:moveTo>
                  <a:lnTo>
                    <a:pt x="1492250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1492161" y="370840"/>
                  </a:lnTo>
                  <a:lnTo>
                    <a:pt x="2984398" y="370840"/>
                  </a:lnTo>
                  <a:lnTo>
                    <a:pt x="2984398" y="0"/>
                  </a:lnTo>
                  <a:close/>
                </a:path>
              </a:pathLst>
            </a:custGeom>
            <a:solidFill>
              <a:srgbClr val="EAEE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2446" y="2118740"/>
              <a:ext cx="2984500" cy="370840"/>
            </a:xfrm>
            <a:custGeom>
              <a:avLst/>
              <a:gdLst/>
              <a:ahLst/>
              <a:cxnLst/>
              <a:rect l="l" t="t" r="r" b="b"/>
              <a:pathLst>
                <a:path w="2984500" h="370839">
                  <a:moveTo>
                    <a:pt x="2984398" y="0"/>
                  </a:moveTo>
                  <a:lnTo>
                    <a:pt x="1492250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1492161" y="370840"/>
                  </a:lnTo>
                  <a:lnTo>
                    <a:pt x="2984398" y="370840"/>
                  </a:lnTo>
                  <a:lnTo>
                    <a:pt x="2984398" y="0"/>
                  </a:lnTo>
                  <a:close/>
                </a:path>
              </a:pathLst>
            </a:custGeom>
            <a:solidFill>
              <a:srgbClr val="D2D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32446" y="2489593"/>
              <a:ext cx="2984500" cy="370840"/>
            </a:xfrm>
            <a:custGeom>
              <a:avLst/>
              <a:gdLst/>
              <a:ahLst/>
              <a:cxnLst/>
              <a:rect l="l" t="t" r="r" b="b"/>
              <a:pathLst>
                <a:path w="2984500" h="370839">
                  <a:moveTo>
                    <a:pt x="2984398" y="0"/>
                  </a:moveTo>
                  <a:lnTo>
                    <a:pt x="1492250" y="0"/>
                  </a:lnTo>
                  <a:lnTo>
                    <a:pt x="0" y="0"/>
                  </a:lnTo>
                  <a:lnTo>
                    <a:pt x="0" y="370827"/>
                  </a:lnTo>
                  <a:lnTo>
                    <a:pt x="1492161" y="370827"/>
                  </a:lnTo>
                  <a:lnTo>
                    <a:pt x="2984398" y="370827"/>
                  </a:lnTo>
                  <a:lnTo>
                    <a:pt x="2984398" y="0"/>
                  </a:lnTo>
                  <a:close/>
                </a:path>
              </a:pathLst>
            </a:custGeom>
            <a:solidFill>
              <a:srgbClr val="EAEE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32446" y="2860420"/>
              <a:ext cx="2984500" cy="370840"/>
            </a:xfrm>
            <a:custGeom>
              <a:avLst/>
              <a:gdLst/>
              <a:ahLst/>
              <a:cxnLst/>
              <a:rect l="l" t="t" r="r" b="b"/>
              <a:pathLst>
                <a:path w="2984500" h="370839">
                  <a:moveTo>
                    <a:pt x="2984398" y="0"/>
                  </a:moveTo>
                  <a:lnTo>
                    <a:pt x="1492250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1492161" y="370840"/>
                  </a:lnTo>
                  <a:lnTo>
                    <a:pt x="2984398" y="370840"/>
                  </a:lnTo>
                  <a:lnTo>
                    <a:pt x="2984398" y="0"/>
                  </a:lnTo>
                  <a:close/>
                </a:path>
              </a:pathLst>
            </a:custGeom>
            <a:solidFill>
              <a:srgbClr val="D2D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32446" y="3231260"/>
              <a:ext cx="2984500" cy="370840"/>
            </a:xfrm>
            <a:custGeom>
              <a:avLst/>
              <a:gdLst/>
              <a:ahLst/>
              <a:cxnLst/>
              <a:rect l="l" t="t" r="r" b="b"/>
              <a:pathLst>
                <a:path w="2984500" h="370839">
                  <a:moveTo>
                    <a:pt x="2984398" y="0"/>
                  </a:moveTo>
                  <a:lnTo>
                    <a:pt x="1492250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1492161" y="370840"/>
                  </a:lnTo>
                  <a:lnTo>
                    <a:pt x="2984398" y="370840"/>
                  </a:lnTo>
                  <a:lnTo>
                    <a:pt x="2984398" y="0"/>
                  </a:lnTo>
                  <a:close/>
                </a:path>
              </a:pathLst>
            </a:custGeom>
            <a:solidFill>
              <a:srgbClr val="EAEE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32446" y="3602100"/>
              <a:ext cx="2984500" cy="370840"/>
            </a:xfrm>
            <a:custGeom>
              <a:avLst/>
              <a:gdLst/>
              <a:ahLst/>
              <a:cxnLst/>
              <a:rect l="l" t="t" r="r" b="b"/>
              <a:pathLst>
                <a:path w="2984500" h="370839">
                  <a:moveTo>
                    <a:pt x="2984398" y="0"/>
                  </a:moveTo>
                  <a:lnTo>
                    <a:pt x="1492250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1492161" y="370840"/>
                  </a:lnTo>
                  <a:lnTo>
                    <a:pt x="2984398" y="370840"/>
                  </a:lnTo>
                  <a:lnTo>
                    <a:pt x="2984398" y="0"/>
                  </a:lnTo>
                  <a:close/>
                </a:path>
              </a:pathLst>
            </a:custGeom>
            <a:solidFill>
              <a:srgbClr val="D2D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32446" y="3972940"/>
              <a:ext cx="2984500" cy="396240"/>
            </a:xfrm>
            <a:custGeom>
              <a:avLst/>
              <a:gdLst/>
              <a:ahLst/>
              <a:cxnLst/>
              <a:rect l="l" t="t" r="r" b="b"/>
              <a:pathLst>
                <a:path w="2984500" h="396239">
                  <a:moveTo>
                    <a:pt x="2984398" y="0"/>
                  </a:moveTo>
                  <a:lnTo>
                    <a:pt x="1492250" y="0"/>
                  </a:lnTo>
                  <a:lnTo>
                    <a:pt x="0" y="0"/>
                  </a:lnTo>
                  <a:lnTo>
                    <a:pt x="0" y="396240"/>
                  </a:lnTo>
                  <a:lnTo>
                    <a:pt x="1492161" y="396240"/>
                  </a:lnTo>
                  <a:lnTo>
                    <a:pt x="2984398" y="396240"/>
                  </a:lnTo>
                  <a:lnTo>
                    <a:pt x="2984398" y="0"/>
                  </a:lnTo>
                  <a:close/>
                </a:path>
              </a:pathLst>
            </a:custGeom>
            <a:solidFill>
              <a:srgbClr val="EAEE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24608" y="999871"/>
              <a:ext cx="0" cy="3375660"/>
            </a:xfrm>
            <a:custGeom>
              <a:avLst/>
              <a:gdLst/>
              <a:ahLst/>
              <a:cxnLst/>
              <a:rect l="l" t="t" r="r" b="b"/>
              <a:pathLst>
                <a:path h="3375660">
                  <a:moveTo>
                    <a:pt x="0" y="0"/>
                  </a:moveTo>
                  <a:lnTo>
                    <a:pt x="0" y="337565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6096" y="1377061"/>
              <a:ext cx="2997200" cy="0"/>
            </a:xfrm>
            <a:custGeom>
              <a:avLst/>
              <a:gdLst/>
              <a:ahLst/>
              <a:cxnLst/>
              <a:rect l="l" t="t" r="r" b="b"/>
              <a:pathLst>
                <a:path w="2997200">
                  <a:moveTo>
                    <a:pt x="0" y="0"/>
                  </a:moveTo>
                  <a:lnTo>
                    <a:pt x="2997111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6096" y="999871"/>
              <a:ext cx="2997200" cy="3375660"/>
            </a:xfrm>
            <a:custGeom>
              <a:avLst/>
              <a:gdLst/>
              <a:ahLst/>
              <a:cxnLst/>
              <a:rect l="l" t="t" r="r" b="b"/>
              <a:pathLst>
                <a:path w="2997200" h="3375660">
                  <a:moveTo>
                    <a:pt x="0" y="748029"/>
                  </a:moveTo>
                  <a:lnTo>
                    <a:pt x="2997111" y="748029"/>
                  </a:lnTo>
                </a:path>
                <a:path w="2997200" h="3375660">
                  <a:moveTo>
                    <a:pt x="0" y="1118869"/>
                  </a:moveTo>
                  <a:lnTo>
                    <a:pt x="2997111" y="1118869"/>
                  </a:lnTo>
                </a:path>
                <a:path w="2997200" h="3375660">
                  <a:moveTo>
                    <a:pt x="0" y="1489709"/>
                  </a:moveTo>
                  <a:lnTo>
                    <a:pt x="2997111" y="1489709"/>
                  </a:lnTo>
                </a:path>
                <a:path w="2997200" h="3375660">
                  <a:moveTo>
                    <a:pt x="0" y="1860550"/>
                  </a:moveTo>
                  <a:lnTo>
                    <a:pt x="2997111" y="1860550"/>
                  </a:lnTo>
                </a:path>
                <a:path w="2997200" h="3375660">
                  <a:moveTo>
                    <a:pt x="0" y="2231390"/>
                  </a:moveTo>
                  <a:lnTo>
                    <a:pt x="2997111" y="2231390"/>
                  </a:lnTo>
                </a:path>
                <a:path w="2997200" h="3375660">
                  <a:moveTo>
                    <a:pt x="0" y="2602229"/>
                  </a:moveTo>
                  <a:lnTo>
                    <a:pt x="2997111" y="2602229"/>
                  </a:lnTo>
                </a:path>
                <a:path w="2997200" h="3375660">
                  <a:moveTo>
                    <a:pt x="0" y="2973070"/>
                  </a:moveTo>
                  <a:lnTo>
                    <a:pt x="2997111" y="2973070"/>
                  </a:lnTo>
                </a:path>
                <a:path w="2997200" h="3375660">
                  <a:moveTo>
                    <a:pt x="6350" y="0"/>
                  </a:moveTo>
                  <a:lnTo>
                    <a:pt x="6350" y="3375659"/>
                  </a:lnTo>
                </a:path>
                <a:path w="2997200" h="3375660">
                  <a:moveTo>
                    <a:pt x="2990761" y="0"/>
                  </a:moveTo>
                  <a:lnTo>
                    <a:pt x="2990761" y="3375659"/>
                  </a:lnTo>
                </a:path>
                <a:path w="2997200" h="3375660">
                  <a:moveTo>
                    <a:pt x="0" y="6350"/>
                  </a:moveTo>
                  <a:lnTo>
                    <a:pt x="2997111" y="6350"/>
                  </a:lnTo>
                </a:path>
                <a:path w="2997200" h="3375660">
                  <a:moveTo>
                    <a:pt x="0" y="3369309"/>
                  </a:moveTo>
                  <a:lnTo>
                    <a:pt x="2997111" y="336930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69790" y="1006220"/>
              <a:ext cx="2984500" cy="370840"/>
            </a:xfrm>
            <a:custGeom>
              <a:avLst/>
              <a:gdLst/>
              <a:ahLst/>
              <a:cxnLst/>
              <a:rect l="l" t="t" r="r" b="b"/>
              <a:pathLst>
                <a:path w="2984500" h="370840">
                  <a:moveTo>
                    <a:pt x="2984373" y="0"/>
                  </a:moveTo>
                  <a:lnTo>
                    <a:pt x="1492250" y="0"/>
                  </a:lnTo>
                  <a:lnTo>
                    <a:pt x="1492123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1492123" y="370840"/>
                  </a:lnTo>
                  <a:lnTo>
                    <a:pt x="1492250" y="370840"/>
                  </a:lnTo>
                  <a:lnTo>
                    <a:pt x="2984373" y="370840"/>
                  </a:lnTo>
                  <a:lnTo>
                    <a:pt x="2984373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69790" y="1377060"/>
              <a:ext cx="2984500" cy="370840"/>
            </a:xfrm>
            <a:custGeom>
              <a:avLst/>
              <a:gdLst/>
              <a:ahLst/>
              <a:cxnLst/>
              <a:rect l="l" t="t" r="r" b="b"/>
              <a:pathLst>
                <a:path w="2984500" h="370839">
                  <a:moveTo>
                    <a:pt x="2984373" y="0"/>
                  </a:moveTo>
                  <a:lnTo>
                    <a:pt x="1492250" y="0"/>
                  </a:lnTo>
                  <a:lnTo>
                    <a:pt x="1492123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1492123" y="370840"/>
                  </a:lnTo>
                  <a:lnTo>
                    <a:pt x="1492250" y="370840"/>
                  </a:lnTo>
                  <a:lnTo>
                    <a:pt x="2984373" y="370840"/>
                  </a:lnTo>
                  <a:lnTo>
                    <a:pt x="2984373" y="0"/>
                  </a:lnTo>
                  <a:close/>
                </a:path>
              </a:pathLst>
            </a:custGeom>
            <a:solidFill>
              <a:srgbClr val="D2D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669790" y="1747900"/>
              <a:ext cx="2984500" cy="370840"/>
            </a:xfrm>
            <a:custGeom>
              <a:avLst/>
              <a:gdLst/>
              <a:ahLst/>
              <a:cxnLst/>
              <a:rect l="l" t="t" r="r" b="b"/>
              <a:pathLst>
                <a:path w="2984500" h="370839">
                  <a:moveTo>
                    <a:pt x="2984373" y="0"/>
                  </a:moveTo>
                  <a:lnTo>
                    <a:pt x="1492250" y="0"/>
                  </a:lnTo>
                  <a:lnTo>
                    <a:pt x="1492123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1492123" y="370840"/>
                  </a:lnTo>
                  <a:lnTo>
                    <a:pt x="1492250" y="370840"/>
                  </a:lnTo>
                  <a:lnTo>
                    <a:pt x="2984373" y="370840"/>
                  </a:lnTo>
                  <a:lnTo>
                    <a:pt x="2984373" y="0"/>
                  </a:lnTo>
                  <a:close/>
                </a:path>
              </a:pathLst>
            </a:custGeom>
            <a:solidFill>
              <a:srgbClr val="EAEE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669790" y="2118740"/>
              <a:ext cx="2984500" cy="370840"/>
            </a:xfrm>
            <a:custGeom>
              <a:avLst/>
              <a:gdLst/>
              <a:ahLst/>
              <a:cxnLst/>
              <a:rect l="l" t="t" r="r" b="b"/>
              <a:pathLst>
                <a:path w="2984500" h="370839">
                  <a:moveTo>
                    <a:pt x="2984373" y="0"/>
                  </a:moveTo>
                  <a:lnTo>
                    <a:pt x="1492250" y="0"/>
                  </a:lnTo>
                  <a:lnTo>
                    <a:pt x="1492123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1492123" y="370840"/>
                  </a:lnTo>
                  <a:lnTo>
                    <a:pt x="1492250" y="370840"/>
                  </a:lnTo>
                  <a:lnTo>
                    <a:pt x="2984373" y="370840"/>
                  </a:lnTo>
                  <a:lnTo>
                    <a:pt x="2984373" y="0"/>
                  </a:lnTo>
                  <a:close/>
                </a:path>
              </a:pathLst>
            </a:custGeom>
            <a:solidFill>
              <a:srgbClr val="D2D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669790" y="2489593"/>
              <a:ext cx="2984500" cy="370840"/>
            </a:xfrm>
            <a:custGeom>
              <a:avLst/>
              <a:gdLst/>
              <a:ahLst/>
              <a:cxnLst/>
              <a:rect l="l" t="t" r="r" b="b"/>
              <a:pathLst>
                <a:path w="2984500" h="370839">
                  <a:moveTo>
                    <a:pt x="2984373" y="0"/>
                  </a:moveTo>
                  <a:lnTo>
                    <a:pt x="1492250" y="0"/>
                  </a:lnTo>
                  <a:lnTo>
                    <a:pt x="1492123" y="0"/>
                  </a:lnTo>
                  <a:lnTo>
                    <a:pt x="0" y="0"/>
                  </a:lnTo>
                  <a:lnTo>
                    <a:pt x="0" y="370827"/>
                  </a:lnTo>
                  <a:lnTo>
                    <a:pt x="1492123" y="370827"/>
                  </a:lnTo>
                  <a:lnTo>
                    <a:pt x="1492250" y="370827"/>
                  </a:lnTo>
                  <a:lnTo>
                    <a:pt x="2984373" y="370827"/>
                  </a:lnTo>
                  <a:lnTo>
                    <a:pt x="2984373" y="0"/>
                  </a:lnTo>
                  <a:close/>
                </a:path>
              </a:pathLst>
            </a:custGeom>
            <a:solidFill>
              <a:srgbClr val="EAEE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669790" y="2860420"/>
              <a:ext cx="2984500" cy="370840"/>
            </a:xfrm>
            <a:custGeom>
              <a:avLst/>
              <a:gdLst/>
              <a:ahLst/>
              <a:cxnLst/>
              <a:rect l="l" t="t" r="r" b="b"/>
              <a:pathLst>
                <a:path w="2984500" h="370839">
                  <a:moveTo>
                    <a:pt x="2984373" y="0"/>
                  </a:moveTo>
                  <a:lnTo>
                    <a:pt x="1492250" y="0"/>
                  </a:lnTo>
                  <a:lnTo>
                    <a:pt x="1492123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1492123" y="370840"/>
                  </a:lnTo>
                  <a:lnTo>
                    <a:pt x="1492250" y="370840"/>
                  </a:lnTo>
                  <a:lnTo>
                    <a:pt x="2984373" y="370840"/>
                  </a:lnTo>
                  <a:lnTo>
                    <a:pt x="2984373" y="0"/>
                  </a:lnTo>
                  <a:close/>
                </a:path>
              </a:pathLst>
            </a:custGeom>
            <a:solidFill>
              <a:srgbClr val="D2D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669790" y="3231260"/>
              <a:ext cx="2984500" cy="370840"/>
            </a:xfrm>
            <a:custGeom>
              <a:avLst/>
              <a:gdLst/>
              <a:ahLst/>
              <a:cxnLst/>
              <a:rect l="l" t="t" r="r" b="b"/>
              <a:pathLst>
                <a:path w="2984500" h="370839">
                  <a:moveTo>
                    <a:pt x="2984373" y="0"/>
                  </a:moveTo>
                  <a:lnTo>
                    <a:pt x="1492250" y="0"/>
                  </a:lnTo>
                  <a:lnTo>
                    <a:pt x="1492123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1492123" y="370840"/>
                  </a:lnTo>
                  <a:lnTo>
                    <a:pt x="1492250" y="370840"/>
                  </a:lnTo>
                  <a:lnTo>
                    <a:pt x="2984373" y="370840"/>
                  </a:lnTo>
                  <a:lnTo>
                    <a:pt x="2984373" y="0"/>
                  </a:lnTo>
                  <a:close/>
                </a:path>
              </a:pathLst>
            </a:custGeom>
            <a:solidFill>
              <a:srgbClr val="EAEE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669790" y="3602100"/>
              <a:ext cx="2984500" cy="370840"/>
            </a:xfrm>
            <a:custGeom>
              <a:avLst/>
              <a:gdLst/>
              <a:ahLst/>
              <a:cxnLst/>
              <a:rect l="l" t="t" r="r" b="b"/>
              <a:pathLst>
                <a:path w="2984500" h="370839">
                  <a:moveTo>
                    <a:pt x="2984373" y="0"/>
                  </a:moveTo>
                  <a:lnTo>
                    <a:pt x="1492250" y="0"/>
                  </a:lnTo>
                  <a:lnTo>
                    <a:pt x="1492123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1492123" y="370840"/>
                  </a:lnTo>
                  <a:lnTo>
                    <a:pt x="1492250" y="370840"/>
                  </a:lnTo>
                  <a:lnTo>
                    <a:pt x="2984373" y="370840"/>
                  </a:lnTo>
                  <a:lnTo>
                    <a:pt x="2984373" y="0"/>
                  </a:lnTo>
                  <a:close/>
                </a:path>
              </a:pathLst>
            </a:custGeom>
            <a:solidFill>
              <a:srgbClr val="D2D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69790" y="3972940"/>
              <a:ext cx="2984500" cy="396240"/>
            </a:xfrm>
            <a:custGeom>
              <a:avLst/>
              <a:gdLst/>
              <a:ahLst/>
              <a:cxnLst/>
              <a:rect l="l" t="t" r="r" b="b"/>
              <a:pathLst>
                <a:path w="2984500" h="396239">
                  <a:moveTo>
                    <a:pt x="2984373" y="0"/>
                  </a:moveTo>
                  <a:lnTo>
                    <a:pt x="1492250" y="0"/>
                  </a:lnTo>
                  <a:lnTo>
                    <a:pt x="1492123" y="0"/>
                  </a:lnTo>
                  <a:lnTo>
                    <a:pt x="0" y="0"/>
                  </a:lnTo>
                  <a:lnTo>
                    <a:pt x="0" y="396240"/>
                  </a:lnTo>
                  <a:lnTo>
                    <a:pt x="1492123" y="396240"/>
                  </a:lnTo>
                  <a:lnTo>
                    <a:pt x="1492250" y="396240"/>
                  </a:lnTo>
                  <a:lnTo>
                    <a:pt x="2984373" y="396240"/>
                  </a:lnTo>
                  <a:lnTo>
                    <a:pt x="2984373" y="0"/>
                  </a:lnTo>
                  <a:close/>
                </a:path>
              </a:pathLst>
            </a:custGeom>
            <a:solidFill>
              <a:srgbClr val="EAEE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161913" y="999871"/>
              <a:ext cx="0" cy="3375660"/>
            </a:xfrm>
            <a:custGeom>
              <a:avLst/>
              <a:gdLst/>
              <a:ahLst/>
              <a:cxnLst/>
              <a:rect l="l" t="t" r="r" b="b"/>
              <a:pathLst>
                <a:path h="3375660">
                  <a:moveTo>
                    <a:pt x="0" y="0"/>
                  </a:moveTo>
                  <a:lnTo>
                    <a:pt x="0" y="337565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663439" y="1377061"/>
              <a:ext cx="2997200" cy="0"/>
            </a:xfrm>
            <a:custGeom>
              <a:avLst/>
              <a:gdLst/>
              <a:ahLst/>
              <a:cxnLst/>
              <a:rect l="l" t="t" r="r" b="b"/>
              <a:pathLst>
                <a:path w="2997200">
                  <a:moveTo>
                    <a:pt x="0" y="0"/>
                  </a:moveTo>
                  <a:lnTo>
                    <a:pt x="2997073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663439" y="999871"/>
              <a:ext cx="2997200" cy="3375660"/>
            </a:xfrm>
            <a:custGeom>
              <a:avLst/>
              <a:gdLst/>
              <a:ahLst/>
              <a:cxnLst/>
              <a:rect l="l" t="t" r="r" b="b"/>
              <a:pathLst>
                <a:path w="2997200" h="3375660">
                  <a:moveTo>
                    <a:pt x="0" y="748029"/>
                  </a:moveTo>
                  <a:lnTo>
                    <a:pt x="2997073" y="748029"/>
                  </a:lnTo>
                </a:path>
                <a:path w="2997200" h="3375660">
                  <a:moveTo>
                    <a:pt x="0" y="1118869"/>
                  </a:moveTo>
                  <a:lnTo>
                    <a:pt x="2997073" y="1118869"/>
                  </a:lnTo>
                </a:path>
                <a:path w="2997200" h="3375660">
                  <a:moveTo>
                    <a:pt x="0" y="1489709"/>
                  </a:moveTo>
                  <a:lnTo>
                    <a:pt x="2997073" y="1489709"/>
                  </a:lnTo>
                </a:path>
                <a:path w="2997200" h="3375660">
                  <a:moveTo>
                    <a:pt x="0" y="1860550"/>
                  </a:moveTo>
                  <a:lnTo>
                    <a:pt x="2997073" y="1860550"/>
                  </a:lnTo>
                </a:path>
                <a:path w="2997200" h="3375660">
                  <a:moveTo>
                    <a:pt x="0" y="2231390"/>
                  </a:moveTo>
                  <a:lnTo>
                    <a:pt x="2997073" y="2231390"/>
                  </a:lnTo>
                </a:path>
                <a:path w="2997200" h="3375660">
                  <a:moveTo>
                    <a:pt x="0" y="2602229"/>
                  </a:moveTo>
                  <a:lnTo>
                    <a:pt x="2997073" y="2602229"/>
                  </a:lnTo>
                </a:path>
                <a:path w="2997200" h="3375660">
                  <a:moveTo>
                    <a:pt x="0" y="2973070"/>
                  </a:moveTo>
                  <a:lnTo>
                    <a:pt x="2997073" y="2973070"/>
                  </a:lnTo>
                </a:path>
                <a:path w="2997200" h="3375660">
                  <a:moveTo>
                    <a:pt x="6350" y="0"/>
                  </a:moveTo>
                  <a:lnTo>
                    <a:pt x="6350" y="3375659"/>
                  </a:lnTo>
                </a:path>
                <a:path w="2997200" h="3375660">
                  <a:moveTo>
                    <a:pt x="2990723" y="0"/>
                  </a:moveTo>
                  <a:lnTo>
                    <a:pt x="2990723" y="3375659"/>
                  </a:lnTo>
                </a:path>
                <a:path w="2997200" h="3375660">
                  <a:moveTo>
                    <a:pt x="0" y="6350"/>
                  </a:moveTo>
                  <a:lnTo>
                    <a:pt x="2997073" y="6350"/>
                  </a:lnTo>
                </a:path>
                <a:path w="2997200" h="3375660">
                  <a:moveTo>
                    <a:pt x="0" y="3369309"/>
                  </a:moveTo>
                  <a:lnTo>
                    <a:pt x="2997073" y="336930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24009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35" dirty="0">
                <a:solidFill>
                  <a:srgbClr val="000000"/>
                </a:solidFill>
              </a:rPr>
              <a:t>Spread </a:t>
            </a:r>
            <a:r>
              <a:rPr sz="3200" spc="-60" dirty="0">
                <a:solidFill>
                  <a:srgbClr val="000000"/>
                </a:solidFill>
              </a:rPr>
              <a:t>in</a:t>
            </a:r>
            <a:r>
              <a:rPr sz="3200" spc="-160" dirty="0">
                <a:solidFill>
                  <a:srgbClr val="000000"/>
                </a:solidFill>
              </a:rPr>
              <a:t> </a:t>
            </a:r>
            <a:r>
              <a:rPr sz="3200" spc="-210" dirty="0">
                <a:solidFill>
                  <a:srgbClr val="000000"/>
                </a:solidFill>
              </a:rPr>
              <a:t>Data</a:t>
            </a:r>
            <a:endParaRPr sz="3200"/>
          </a:p>
        </p:txBody>
      </p:sp>
      <p:sp>
        <p:nvSpPr>
          <p:cNvPr id="28" name="object 28"/>
          <p:cNvSpPr txBox="1"/>
          <p:nvPr/>
        </p:nvSpPr>
        <p:spPr>
          <a:xfrm>
            <a:off x="5222240" y="1023950"/>
            <a:ext cx="3867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800" b="1" spc="-3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y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287770" y="1023950"/>
            <a:ext cx="12407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FFFFF"/>
                </a:solidFill>
                <a:latin typeface="Carlito"/>
                <a:cs typeface="Carlito"/>
              </a:rPr>
              <a:t>Temperature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345684" y="139522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780021" y="1395221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22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345684" y="176606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780021" y="1766061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23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345684" y="213702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3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780021" y="2137028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21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345684" y="250799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4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80021" y="2507996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18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345684" y="287896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5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780021" y="2878963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19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345684" y="324992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6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780021" y="3249929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17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345684" y="362077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7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780021" y="362077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20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481694" y="993521"/>
            <a:ext cx="3035300" cy="3388360"/>
            <a:chOff x="8481694" y="993521"/>
            <a:chExt cx="3035300" cy="3388360"/>
          </a:xfrm>
        </p:grpSpPr>
        <p:sp>
          <p:nvSpPr>
            <p:cNvPr id="45" name="object 45"/>
            <p:cNvSpPr/>
            <p:nvPr/>
          </p:nvSpPr>
          <p:spPr>
            <a:xfrm>
              <a:off x="8507095" y="1006220"/>
              <a:ext cx="2984500" cy="370840"/>
            </a:xfrm>
            <a:custGeom>
              <a:avLst/>
              <a:gdLst/>
              <a:ahLst/>
              <a:cxnLst/>
              <a:rect l="l" t="t" r="r" b="b"/>
              <a:pathLst>
                <a:path w="2984500" h="370840">
                  <a:moveTo>
                    <a:pt x="2984373" y="0"/>
                  </a:moveTo>
                  <a:lnTo>
                    <a:pt x="1492250" y="0"/>
                  </a:lnTo>
                  <a:lnTo>
                    <a:pt x="1492123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1492123" y="370840"/>
                  </a:lnTo>
                  <a:lnTo>
                    <a:pt x="1492250" y="370840"/>
                  </a:lnTo>
                  <a:lnTo>
                    <a:pt x="2984373" y="370840"/>
                  </a:lnTo>
                  <a:lnTo>
                    <a:pt x="2984373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507095" y="1377060"/>
              <a:ext cx="2984500" cy="370840"/>
            </a:xfrm>
            <a:custGeom>
              <a:avLst/>
              <a:gdLst/>
              <a:ahLst/>
              <a:cxnLst/>
              <a:rect l="l" t="t" r="r" b="b"/>
              <a:pathLst>
                <a:path w="2984500" h="370839">
                  <a:moveTo>
                    <a:pt x="2984373" y="0"/>
                  </a:moveTo>
                  <a:lnTo>
                    <a:pt x="1492250" y="0"/>
                  </a:lnTo>
                  <a:lnTo>
                    <a:pt x="1492123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1492123" y="370840"/>
                  </a:lnTo>
                  <a:lnTo>
                    <a:pt x="1492250" y="370840"/>
                  </a:lnTo>
                  <a:lnTo>
                    <a:pt x="2984373" y="370840"/>
                  </a:lnTo>
                  <a:lnTo>
                    <a:pt x="2984373" y="0"/>
                  </a:lnTo>
                  <a:close/>
                </a:path>
              </a:pathLst>
            </a:custGeom>
            <a:solidFill>
              <a:srgbClr val="D2D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507095" y="1747900"/>
              <a:ext cx="2984500" cy="370840"/>
            </a:xfrm>
            <a:custGeom>
              <a:avLst/>
              <a:gdLst/>
              <a:ahLst/>
              <a:cxnLst/>
              <a:rect l="l" t="t" r="r" b="b"/>
              <a:pathLst>
                <a:path w="2984500" h="370839">
                  <a:moveTo>
                    <a:pt x="2984373" y="0"/>
                  </a:moveTo>
                  <a:lnTo>
                    <a:pt x="1492250" y="0"/>
                  </a:lnTo>
                  <a:lnTo>
                    <a:pt x="1492123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1492123" y="370840"/>
                  </a:lnTo>
                  <a:lnTo>
                    <a:pt x="1492250" y="370840"/>
                  </a:lnTo>
                  <a:lnTo>
                    <a:pt x="2984373" y="370840"/>
                  </a:lnTo>
                  <a:lnTo>
                    <a:pt x="2984373" y="0"/>
                  </a:lnTo>
                  <a:close/>
                </a:path>
              </a:pathLst>
            </a:custGeom>
            <a:solidFill>
              <a:srgbClr val="EAEE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507095" y="2118740"/>
              <a:ext cx="2984500" cy="370840"/>
            </a:xfrm>
            <a:custGeom>
              <a:avLst/>
              <a:gdLst/>
              <a:ahLst/>
              <a:cxnLst/>
              <a:rect l="l" t="t" r="r" b="b"/>
              <a:pathLst>
                <a:path w="2984500" h="370839">
                  <a:moveTo>
                    <a:pt x="2984373" y="0"/>
                  </a:moveTo>
                  <a:lnTo>
                    <a:pt x="1492250" y="0"/>
                  </a:lnTo>
                  <a:lnTo>
                    <a:pt x="1492123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1492123" y="370840"/>
                  </a:lnTo>
                  <a:lnTo>
                    <a:pt x="1492250" y="370840"/>
                  </a:lnTo>
                  <a:lnTo>
                    <a:pt x="2984373" y="370840"/>
                  </a:lnTo>
                  <a:lnTo>
                    <a:pt x="2984373" y="0"/>
                  </a:lnTo>
                  <a:close/>
                </a:path>
              </a:pathLst>
            </a:custGeom>
            <a:solidFill>
              <a:srgbClr val="D2D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507095" y="2489593"/>
              <a:ext cx="2984500" cy="370840"/>
            </a:xfrm>
            <a:custGeom>
              <a:avLst/>
              <a:gdLst/>
              <a:ahLst/>
              <a:cxnLst/>
              <a:rect l="l" t="t" r="r" b="b"/>
              <a:pathLst>
                <a:path w="2984500" h="370839">
                  <a:moveTo>
                    <a:pt x="2984373" y="0"/>
                  </a:moveTo>
                  <a:lnTo>
                    <a:pt x="1492250" y="0"/>
                  </a:lnTo>
                  <a:lnTo>
                    <a:pt x="1492123" y="0"/>
                  </a:lnTo>
                  <a:lnTo>
                    <a:pt x="0" y="0"/>
                  </a:lnTo>
                  <a:lnTo>
                    <a:pt x="0" y="370827"/>
                  </a:lnTo>
                  <a:lnTo>
                    <a:pt x="1492123" y="370827"/>
                  </a:lnTo>
                  <a:lnTo>
                    <a:pt x="1492250" y="370827"/>
                  </a:lnTo>
                  <a:lnTo>
                    <a:pt x="2984373" y="370827"/>
                  </a:lnTo>
                  <a:lnTo>
                    <a:pt x="2984373" y="0"/>
                  </a:lnTo>
                  <a:close/>
                </a:path>
              </a:pathLst>
            </a:custGeom>
            <a:solidFill>
              <a:srgbClr val="EAEE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507095" y="2860420"/>
              <a:ext cx="2984500" cy="370840"/>
            </a:xfrm>
            <a:custGeom>
              <a:avLst/>
              <a:gdLst/>
              <a:ahLst/>
              <a:cxnLst/>
              <a:rect l="l" t="t" r="r" b="b"/>
              <a:pathLst>
                <a:path w="2984500" h="370839">
                  <a:moveTo>
                    <a:pt x="2984373" y="0"/>
                  </a:moveTo>
                  <a:lnTo>
                    <a:pt x="1492250" y="0"/>
                  </a:lnTo>
                  <a:lnTo>
                    <a:pt x="1492123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1492123" y="370840"/>
                  </a:lnTo>
                  <a:lnTo>
                    <a:pt x="1492250" y="370840"/>
                  </a:lnTo>
                  <a:lnTo>
                    <a:pt x="2984373" y="370840"/>
                  </a:lnTo>
                  <a:lnTo>
                    <a:pt x="2984373" y="0"/>
                  </a:lnTo>
                  <a:close/>
                </a:path>
              </a:pathLst>
            </a:custGeom>
            <a:solidFill>
              <a:srgbClr val="D2D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507095" y="3231260"/>
              <a:ext cx="2984500" cy="370840"/>
            </a:xfrm>
            <a:custGeom>
              <a:avLst/>
              <a:gdLst/>
              <a:ahLst/>
              <a:cxnLst/>
              <a:rect l="l" t="t" r="r" b="b"/>
              <a:pathLst>
                <a:path w="2984500" h="370839">
                  <a:moveTo>
                    <a:pt x="2984373" y="0"/>
                  </a:moveTo>
                  <a:lnTo>
                    <a:pt x="1492250" y="0"/>
                  </a:lnTo>
                  <a:lnTo>
                    <a:pt x="1492123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1492123" y="370840"/>
                  </a:lnTo>
                  <a:lnTo>
                    <a:pt x="1492250" y="370840"/>
                  </a:lnTo>
                  <a:lnTo>
                    <a:pt x="2984373" y="370840"/>
                  </a:lnTo>
                  <a:lnTo>
                    <a:pt x="2984373" y="0"/>
                  </a:lnTo>
                  <a:close/>
                </a:path>
              </a:pathLst>
            </a:custGeom>
            <a:solidFill>
              <a:srgbClr val="EAEE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507095" y="3602100"/>
              <a:ext cx="2984500" cy="370840"/>
            </a:xfrm>
            <a:custGeom>
              <a:avLst/>
              <a:gdLst/>
              <a:ahLst/>
              <a:cxnLst/>
              <a:rect l="l" t="t" r="r" b="b"/>
              <a:pathLst>
                <a:path w="2984500" h="370839">
                  <a:moveTo>
                    <a:pt x="2984373" y="0"/>
                  </a:moveTo>
                  <a:lnTo>
                    <a:pt x="1492250" y="0"/>
                  </a:lnTo>
                  <a:lnTo>
                    <a:pt x="1492123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1492123" y="370840"/>
                  </a:lnTo>
                  <a:lnTo>
                    <a:pt x="1492250" y="370840"/>
                  </a:lnTo>
                  <a:lnTo>
                    <a:pt x="2984373" y="370840"/>
                  </a:lnTo>
                  <a:lnTo>
                    <a:pt x="2984373" y="0"/>
                  </a:lnTo>
                  <a:close/>
                </a:path>
              </a:pathLst>
            </a:custGeom>
            <a:solidFill>
              <a:srgbClr val="D2D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507095" y="3972940"/>
              <a:ext cx="2984500" cy="396240"/>
            </a:xfrm>
            <a:custGeom>
              <a:avLst/>
              <a:gdLst/>
              <a:ahLst/>
              <a:cxnLst/>
              <a:rect l="l" t="t" r="r" b="b"/>
              <a:pathLst>
                <a:path w="2984500" h="396239">
                  <a:moveTo>
                    <a:pt x="2984373" y="0"/>
                  </a:moveTo>
                  <a:lnTo>
                    <a:pt x="1492250" y="0"/>
                  </a:lnTo>
                  <a:lnTo>
                    <a:pt x="1492123" y="0"/>
                  </a:lnTo>
                  <a:lnTo>
                    <a:pt x="0" y="0"/>
                  </a:lnTo>
                  <a:lnTo>
                    <a:pt x="0" y="396240"/>
                  </a:lnTo>
                  <a:lnTo>
                    <a:pt x="1492123" y="396240"/>
                  </a:lnTo>
                  <a:lnTo>
                    <a:pt x="1492250" y="396240"/>
                  </a:lnTo>
                  <a:lnTo>
                    <a:pt x="2984373" y="396240"/>
                  </a:lnTo>
                  <a:lnTo>
                    <a:pt x="2984373" y="0"/>
                  </a:lnTo>
                  <a:close/>
                </a:path>
              </a:pathLst>
            </a:custGeom>
            <a:solidFill>
              <a:srgbClr val="EAEE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999217" y="999871"/>
              <a:ext cx="0" cy="3375660"/>
            </a:xfrm>
            <a:custGeom>
              <a:avLst/>
              <a:gdLst/>
              <a:ahLst/>
              <a:cxnLst/>
              <a:rect l="l" t="t" r="r" b="b"/>
              <a:pathLst>
                <a:path h="3375660">
                  <a:moveTo>
                    <a:pt x="0" y="0"/>
                  </a:moveTo>
                  <a:lnTo>
                    <a:pt x="0" y="337565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500744" y="1377061"/>
              <a:ext cx="2997200" cy="0"/>
            </a:xfrm>
            <a:custGeom>
              <a:avLst/>
              <a:gdLst/>
              <a:ahLst/>
              <a:cxnLst/>
              <a:rect l="l" t="t" r="r" b="b"/>
              <a:pathLst>
                <a:path w="2997200">
                  <a:moveTo>
                    <a:pt x="0" y="0"/>
                  </a:moveTo>
                  <a:lnTo>
                    <a:pt x="2997073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500744" y="999871"/>
              <a:ext cx="2997200" cy="3375660"/>
            </a:xfrm>
            <a:custGeom>
              <a:avLst/>
              <a:gdLst/>
              <a:ahLst/>
              <a:cxnLst/>
              <a:rect l="l" t="t" r="r" b="b"/>
              <a:pathLst>
                <a:path w="2997200" h="3375660">
                  <a:moveTo>
                    <a:pt x="0" y="748029"/>
                  </a:moveTo>
                  <a:lnTo>
                    <a:pt x="2997073" y="748029"/>
                  </a:lnTo>
                </a:path>
                <a:path w="2997200" h="3375660">
                  <a:moveTo>
                    <a:pt x="0" y="1118869"/>
                  </a:moveTo>
                  <a:lnTo>
                    <a:pt x="2997073" y="1118869"/>
                  </a:lnTo>
                </a:path>
                <a:path w="2997200" h="3375660">
                  <a:moveTo>
                    <a:pt x="0" y="1489709"/>
                  </a:moveTo>
                  <a:lnTo>
                    <a:pt x="2997073" y="1489709"/>
                  </a:lnTo>
                </a:path>
                <a:path w="2997200" h="3375660">
                  <a:moveTo>
                    <a:pt x="0" y="1860550"/>
                  </a:moveTo>
                  <a:lnTo>
                    <a:pt x="2997073" y="1860550"/>
                  </a:lnTo>
                </a:path>
                <a:path w="2997200" h="3375660">
                  <a:moveTo>
                    <a:pt x="0" y="2231390"/>
                  </a:moveTo>
                  <a:lnTo>
                    <a:pt x="2997073" y="2231390"/>
                  </a:lnTo>
                </a:path>
                <a:path w="2997200" h="3375660">
                  <a:moveTo>
                    <a:pt x="0" y="2602229"/>
                  </a:moveTo>
                  <a:lnTo>
                    <a:pt x="2997073" y="2602229"/>
                  </a:lnTo>
                </a:path>
                <a:path w="2997200" h="3375660">
                  <a:moveTo>
                    <a:pt x="0" y="2973070"/>
                  </a:moveTo>
                  <a:lnTo>
                    <a:pt x="2997073" y="2973070"/>
                  </a:lnTo>
                </a:path>
                <a:path w="2997200" h="3375660">
                  <a:moveTo>
                    <a:pt x="6350" y="0"/>
                  </a:moveTo>
                  <a:lnTo>
                    <a:pt x="6350" y="3375659"/>
                  </a:lnTo>
                </a:path>
                <a:path w="2997200" h="3375660">
                  <a:moveTo>
                    <a:pt x="2990723" y="0"/>
                  </a:moveTo>
                  <a:lnTo>
                    <a:pt x="2990723" y="3375659"/>
                  </a:lnTo>
                </a:path>
                <a:path w="2997200" h="3375660">
                  <a:moveTo>
                    <a:pt x="0" y="6350"/>
                  </a:moveTo>
                  <a:lnTo>
                    <a:pt x="2997073" y="6350"/>
                  </a:lnTo>
                </a:path>
                <a:path w="2997200" h="3375660">
                  <a:moveTo>
                    <a:pt x="0" y="3369309"/>
                  </a:moveTo>
                  <a:lnTo>
                    <a:pt x="2997073" y="336930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9059926" y="1023950"/>
            <a:ext cx="3873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800" b="1" spc="-4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y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0125582" y="1023950"/>
            <a:ext cx="12414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FFFFF"/>
                </a:solidFill>
                <a:latin typeface="Carlito"/>
                <a:cs typeface="Carlito"/>
              </a:rPr>
              <a:t>Temperature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9183751" y="139522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0618089" y="1395221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12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183751" y="176606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618089" y="1766061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11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9183751" y="213702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3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0618089" y="2137028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13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9183751" y="250799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4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0618089" y="2507996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20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9183751" y="287896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5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0618089" y="2878963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24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9183751" y="324992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6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0618089" y="3249929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29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9183751" y="362077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7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0618089" y="362077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31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2566416" y="1714500"/>
            <a:ext cx="8705215" cy="2245360"/>
          </a:xfrm>
          <a:custGeom>
            <a:avLst/>
            <a:gdLst/>
            <a:ahLst/>
            <a:cxnLst/>
            <a:rect l="l" t="t" r="r" b="b"/>
            <a:pathLst>
              <a:path w="8705215" h="2245360">
                <a:moveTo>
                  <a:pt x="0" y="598932"/>
                </a:moveTo>
                <a:lnTo>
                  <a:pt x="18016" y="546244"/>
                </a:lnTo>
                <a:lnTo>
                  <a:pt x="68862" y="498912"/>
                </a:lnTo>
                <a:lnTo>
                  <a:pt x="105094" y="477843"/>
                </a:lnTo>
                <a:lnTo>
                  <a:pt x="147732" y="458819"/>
                </a:lnTo>
                <a:lnTo>
                  <a:pt x="196175" y="442075"/>
                </a:lnTo>
                <a:lnTo>
                  <a:pt x="249823" y="427848"/>
                </a:lnTo>
                <a:lnTo>
                  <a:pt x="308074" y="416373"/>
                </a:lnTo>
                <a:lnTo>
                  <a:pt x="370328" y="407885"/>
                </a:lnTo>
                <a:lnTo>
                  <a:pt x="435985" y="402619"/>
                </a:lnTo>
                <a:lnTo>
                  <a:pt x="504444" y="400812"/>
                </a:lnTo>
                <a:lnTo>
                  <a:pt x="572902" y="402619"/>
                </a:lnTo>
                <a:lnTo>
                  <a:pt x="638559" y="407885"/>
                </a:lnTo>
                <a:lnTo>
                  <a:pt x="700813" y="416373"/>
                </a:lnTo>
                <a:lnTo>
                  <a:pt x="759064" y="427848"/>
                </a:lnTo>
                <a:lnTo>
                  <a:pt x="812712" y="442075"/>
                </a:lnTo>
                <a:lnTo>
                  <a:pt x="861155" y="458819"/>
                </a:lnTo>
                <a:lnTo>
                  <a:pt x="903793" y="477843"/>
                </a:lnTo>
                <a:lnTo>
                  <a:pt x="940025" y="498912"/>
                </a:lnTo>
                <a:lnTo>
                  <a:pt x="990871" y="546244"/>
                </a:lnTo>
                <a:lnTo>
                  <a:pt x="1008887" y="598932"/>
                </a:lnTo>
                <a:lnTo>
                  <a:pt x="1004283" y="625827"/>
                </a:lnTo>
                <a:lnTo>
                  <a:pt x="969252" y="676072"/>
                </a:lnTo>
                <a:lnTo>
                  <a:pt x="903793" y="720020"/>
                </a:lnTo>
                <a:lnTo>
                  <a:pt x="861155" y="739044"/>
                </a:lnTo>
                <a:lnTo>
                  <a:pt x="812712" y="755788"/>
                </a:lnTo>
                <a:lnTo>
                  <a:pt x="759064" y="770015"/>
                </a:lnTo>
                <a:lnTo>
                  <a:pt x="700813" y="781490"/>
                </a:lnTo>
                <a:lnTo>
                  <a:pt x="638559" y="789978"/>
                </a:lnTo>
                <a:lnTo>
                  <a:pt x="572902" y="795244"/>
                </a:lnTo>
                <a:lnTo>
                  <a:pt x="504444" y="797051"/>
                </a:lnTo>
                <a:lnTo>
                  <a:pt x="435985" y="795244"/>
                </a:lnTo>
                <a:lnTo>
                  <a:pt x="370328" y="789978"/>
                </a:lnTo>
                <a:lnTo>
                  <a:pt x="308074" y="781490"/>
                </a:lnTo>
                <a:lnTo>
                  <a:pt x="249823" y="770015"/>
                </a:lnTo>
                <a:lnTo>
                  <a:pt x="196175" y="755788"/>
                </a:lnTo>
                <a:lnTo>
                  <a:pt x="147732" y="739044"/>
                </a:lnTo>
                <a:lnTo>
                  <a:pt x="105094" y="720020"/>
                </a:lnTo>
                <a:lnTo>
                  <a:pt x="68862" y="698951"/>
                </a:lnTo>
                <a:lnTo>
                  <a:pt x="18016" y="651619"/>
                </a:lnTo>
                <a:lnTo>
                  <a:pt x="0" y="598932"/>
                </a:lnTo>
                <a:close/>
              </a:path>
              <a:path w="8705215" h="2245360">
                <a:moveTo>
                  <a:pt x="0" y="1303020"/>
                </a:moveTo>
                <a:lnTo>
                  <a:pt x="18016" y="1250332"/>
                </a:lnTo>
                <a:lnTo>
                  <a:pt x="68862" y="1203000"/>
                </a:lnTo>
                <a:lnTo>
                  <a:pt x="105094" y="1181931"/>
                </a:lnTo>
                <a:lnTo>
                  <a:pt x="147732" y="1162907"/>
                </a:lnTo>
                <a:lnTo>
                  <a:pt x="196175" y="1146163"/>
                </a:lnTo>
                <a:lnTo>
                  <a:pt x="249823" y="1131936"/>
                </a:lnTo>
                <a:lnTo>
                  <a:pt x="308074" y="1120461"/>
                </a:lnTo>
                <a:lnTo>
                  <a:pt x="370328" y="1111973"/>
                </a:lnTo>
                <a:lnTo>
                  <a:pt x="435985" y="1106707"/>
                </a:lnTo>
                <a:lnTo>
                  <a:pt x="504444" y="1104900"/>
                </a:lnTo>
                <a:lnTo>
                  <a:pt x="572902" y="1106707"/>
                </a:lnTo>
                <a:lnTo>
                  <a:pt x="638559" y="1111973"/>
                </a:lnTo>
                <a:lnTo>
                  <a:pt x="700813" y="1120461"/>
                </a:lnTo>
                <a:lnTo>
                  <a:pt x="759064" y="1131936"/>
                </a:lnTo>
                <a:lnTo>
                  <a:pt x="812712" y="1146163"/>
                </a:lnTo>
                <a:lnTo>
                  <a:pt x="861155" y="1162907"/>
                </a:lnTo>
                <a:lnTo>
                  <a:pt x="903793" y="1181931"/>
                </a:lnTo>
                <a:lnTo>
                  <a:pt x="940025" y="1203000"/>
                </a:lnTo>
                <a:lnTo>
                  <a:pt x="990871" y="1250332"/>
                </a:lnTo>
                <a:lnTo>
                  <a:pt x="1008887" y="1303020"/>
                </a:lnTo>
                <a:lnTo>
                  <a:pt x="1004283" y="1329915"/>
                </a:lnTo>
                <a:lnTo>
                  <a:pt x="969252" y="1380160"/>
                </a:lnTo>
                <a:lnTo>
                  <a:pt x="903793" y="1424108"/>
                </a:lnTo>
                <a:lnTo>
                  <a:pt x="861155" y="1443132"/>
                </a:lnTo>
                <a:lnTo>
                  <a:pt x="812712" y="1459876"/>
                </a:lnTo>
                <a:lnTo>
                  <a:pt x="759064" y="1474103"/>
                </a:lnTo>
                <a:lnTo>
                  <a:pt x="700813" y="1485578"/>
                </a:lnTo>
                <a:lnTo>
                  <a:pt x="638559" y="1494066"/>
                </a:lnTo>
                <a:lnTo>
                  <a:pt x="572902" y="1499332"/>
                </a:lnTo>
                <a:lnTo>
                  <a:pt x="504444" y="1501139"/>
                </a:lnTo>
                <a:lnTo>
                  <a:pt x="435985" y="1499332"/>
                </a:lnTo>
                <a:lnTo>
                  <a:pt x="370328" y="1494066"/>
                </a:lnTo>
                <a:lnTo>
                  <a:pt x="308074" y="1485578"/>
                </a:lnTo>
                <a:lnTo>
                  <a:pt x="249823" y="1474103"/>
                </a:lnTo>
                <a:lnTo>
                  <a:pt x="196175" y="1459876"/>
                </a:lnTo>
                <a:lnTo>
                  <a:pt x="147732" y="1443132"/>
                </a:lnTo>
                <a:lnTo>
                  <a:pt x="105094" y="1424108"/>
                </a:lnTo>
                <a:lnTo>
                  <a:pt x="68862" y="1403039"/>
                </a:lnTo>
                <a:lnTo>
                  <a:pt x="18016" y="1355707"/>
                </a:lnTo>
                <a:lnTo>
                  <a:pt x="0" y="1303020"/>
                </a:lnTo>
                <a:close/>
              </a:path>
              <a:path w="8705215" h="2245360">
                <a:moveTo>
                  <a:pt x="3823716" y="1698498"/>
                </a:moveTo>
                <a:lnTo>
                  <a:pt x="3841732" y="1646043"/>
                </a:lnTo>
                <a:lnTo>
                  <a:pt x="3892578" y="1598901"/>
                </a:lnTo>
                <a:lnTo>
                  <a:pt x="3928810" y="1577911"/>
                </a:lnTo>
                <a:lnTo>
                  <a:pt x="3971448" y="1558956"/>
                </a:lnTo>
                <a:lnTo>
                  <a:pt x="4019891" y="1542271"/>
                </a:lnTo>
                <a:lnTo>
                  <a:pt x="4073539" y="1528092"/>
                </a:lnTo>
                <a:lnTo>
                  <a:pt x="4131790" y="1516653"/>
                </a:lnTo>
                <a:lnTo>
                  <a:pt x="4194044" y="1508192"/>
                </a:lnTo>
                <a:lnTo>
                  <a:pt x="4259701" y="1502942"/>
                </a:lnTo>
                <a:lnTo>
                  <a:pt x="4328159" y="1501139"/>
                </a:lnTo>
                <a:lnTo>
                  <a:pt x="4396618" y="1502942"/>
                </a:lnTo>
                <a:lnTo>
                  <a:pt x="4462275" y="1508192"/>
                </a:lnTo>
                <a:lnTo>
                  <a:pt x="4524529" y="1516653"/>
                </a:lnTo>
                <a:lnTo>
                  <a:pt x="4582780" y="1528092"/>
                </a:lnTo>
                <a:lnTo>
                  <a:pt x="4636428" y="1542271"/>
                </a:lnTo>
                <a:lnTo>
                  <a:pt x="4684871" y="1558956"/>
                </a:lnTo>
                <a:lnTo>
                  <a:pt x="4727509" y="1577911"/>
                </a:lnTo>
                <a:lnTo>
                  <a:pt x="4763741" y="1598901"/>
                </a:lnTo>
                <a:lnTo>
                  <a:pt x="4814587" y="1646043"/>
                </a:lnTo>
                <a:lnTo>
                  <a:pt x="4832604" y="1698498"/>
                </a:lnTo>
                <a:lnTo>
                  <a:pt x="4827999" y="1725271"/>
                </a:lnTo>
                <a:lnTo>
                  <a:pt x="4792968" y="1775305"/>
                </a:lnTo>
                <a:lnTo>
                  <a:pt x="4727509" y="1819084"/>
                </a:lnTo>
                <a:lnTo>
                  <a:pt x="4684871" y="1838039"/>
                </a:lnTo>
                <a:lnTo>
                  <a:pt x="4636428" y="1854724"/>
                </a:lnTo>
                <a:lnTo>
                  <a:pt x="4582780" y="1868903"/>
                </a:lnTo>
                <a:lnTo>
                  <a:pt x="4524529" y="1880342"/>
                </a:lnTo>
                <a:lnTo>
                  <a:pt x="4462275" y="1888803"/>
                </a:lnTo>
                <a:lnTo>
                  <a:pt x="4396618" y="1894053"/>
                </a:lnTo>
                <a:lnTo>
                  <a:pt x="4328159" y="1895856"/>
                </a:lnTo>
                <a:lnTo>
                  <a:pt x="4259701" y="1894053"/>
                </a:lnTo>
                <a:lnTo>
                  <a:pt x="4194044" y="1888803"/>
                </a:lnTo>
                <a:lnTo>
                  <a:pt x="4131790" y="1880342"/>
                </a:lnTo>
                <a:lnTo>
                  <a:pt x="4073539" y="1868903"/>
                </a:lnTo>
                <a:lnTo>
                  <a:pt x="4019891" y="1854724"/>
                </a:lnTo>
                <a:lnTo>
                  <a:pt x="3971448" y="1838039"/>
                </a:lnTo>
                <a:lnTo>
                  <a:pt x="3928810" y="1819084"/>
                </a:lnTo>
                <a:lnTo>
                  <a:pt x="3892578" y="1798094"/>
                </a:lnTo>
                <a:lnTo>
                  <a:pt x="3841732" y="1750952"/>
                </a:lnTo>
                <a:lnTo>
                  <a:pt x="3823716" y="1698498"/>
                </a:lnTo>
                <a:close/>
              </a:path>
              <a:path w="8705215" h="2245360">
                <a:moveTo>
                  <a:pt x="3823716" y="198120"/>
                </a:moveTo>
                <a:lnTo>
                  <a:pt x="3841732" y="145432"/>
                </a:lnTo>
                <a:lnTo>
                  <a:pt x="3892578" y="98100"/>
                </a:lnTo>
                <a:lnTo>
                  <a:pt x="3928810" y="77031"/>
                </a:lnTo>
                <a:lnTo>
                  <a:pt x="3971448" y="58007"/>
                </a:lnTo>
                <a:lnTo>
                  <a:pt x="4019891" y="41263"/>
                </a:lnTo>
                <a:lnTo>
                  <a:pt x="4073539" y="27036"/>
                </a:lnTo>
                <a:lnTo>
                  <a:pt x="4131790" y="15561"/>
                </a:lnTo>
                <a:lnTo>
                  <a:pt x="4194044" y="7073"/>
                </a:lnTo>
                <a:lnTo>
                  <a:pt x="4259701" y="1807"/>
                </a:lnTo>
                <a:lnTo>
                  <a:pt x="4328159" y="0"/>
                </a:lnTo>
                <a:lnTo>
                  <a:pt x="4396618" y="1807"/>
                </a:lnTo>
                <a:lnTo>
                  <a:pt x="4462275" y="7073"/>
                </a:lnTo>
                <a:lnTo>
                  <a:pt x="4524529" y="15561"/>
                </a:lnTo>
                <a:lnTo>
                  <a:pt x="4582780" y="27036"/>
                </a:lnTo>
                <a:lnTo>
                  <a:pt x="4636428" y="41263"/>
                </a:lnTo>
                <a:lnTo>
                  <a:pt x="4684871" y="58007"/>
                </a:lnTo>
                <a:lnTo>
                  <a:pt x="4727509" y="77031"/>
                </a:lnTo>
                <a:lnTo>
                  <a:pt x="4763741" y="98100"/>
                </a:lnTo>
                <a:lnTo>
                  <a:pt x="4814587" y="145432"/>
                </a:lnTo>
                <a:lnTo>
                  <a:pt x="4832604" y="198120"/>
                </a:lnTo>
                <a:lnTo>
                  <a:pt x="4827999" y="225015"/>
                </a:lnTo>
                <a:lnTo>
                  <a:pt x="4792968" y="275260"/>
                </a:lnTo>
                <a:lnTo>
                  <a:pt x="4727509" y="319208"/>
                </a:lnTo>
                <a:lnTo>
                  <a:pt x="4684871" y="338232"/>
                </a:lnTo>
                <a:lnTo>
                  <a:pt x="4636428" y="354976"/>
                </a:lnTo>
                <a:lnTo>
                  <a:pt x="4582780" y="369203"/>
                </a:lnTo>
                <a:lnTo>
                  <a:pt x="4524529" y="380678"/>
                </a:lnTo>
                <a:lnTo>
                  <a:pt x="4462275" y="389166"/>
                </a:lnTo>
                <a:lnTo>
                  <a:pt x="4396618" y="394432"/>
                </a:lnTo>
                <a:lnTo>
                  <a:pt x="4328159" y="396239"/>
                </a:lnTo>
                <a:lnTo>
                  <a:pt x="4259701" y="394432"/>
                </a:lnTo>
                <a:lnTo>
                  <a:pt x="4194044" y="389166"/>
                </a:lnTo>
                <a:lnTo>
                  <a:pt x="4131790" y="380678"/>
                </a:lnTo>
                <a:lnTo>
                  <a:pt x="4073539" y="369203"/>
                </a:lnTo>
                <a:lnTo>
                  <a:pt x="4019891" y="354976"/>
                </a:lnTo>
                <a:lnTo>
                  <a:pt x="3971448" y="338232"/>
                </a:lnTo>
                <a:lnTo>
                  <a:pt x="3928810" y="319208"/>
                </a:lnTo>
                <a:lnTo>
                  <a:pt x="3892578" y="298139"/>
                </a:lnTo>
                <a:lnTo>
                  <a:pt x="3841732" y="250807"/>
                </a:lnTo>
                <a:lnTo>
                  <a:pt x="3823716" y="198120"/>
                </a:lnTo>
                <a:close/>
              </a:path>
              <a:path w="8705215" h="2245360">
                <a:moveTo>
                  <a:pt x="7696200" y="198120"/>
                </a:moveTo>
                <a:lnTo>
                  <a:pt x="7714216" y="145432"/>
                </a:lnTo>
                <a:lnTo>
                  <a:pt x="7765062" y="98100"/>
                </a:lnTo>
                <a:lnTo>
                  <a:pt x="7801294" y="77031"/>
                </a:lnTo>
                <a:lnTo>
                  <a:pt x="7843932" y="58007"/>
                </a:lnTo>
                <a:lnTo>
                  <a:pt x="7892375" y="41263"/>
                </a:lnTo>
                <a:lnTo>
                  <a:pt x="7946023" y="27036"/>
                </a:lnTo>
                <a:lnTo>
                  <a:pt x="8004274" y="15561"/>
                </a:lnTo>
                <a:lnTo>
                  <a:pt x="8066528" y="7073"/>
                </a:lnTo>
                <a:lnTo>
                  <a:pt x="8132185" y="1807"/>
                </a:lnTo>
                <a:lnTo>
                  <a:pt x="8200643" y="0"/>
                </a:lnTo>
                <a:lnTo>
                  <a:pt x="8269102" y="1807"/>
                </a:lnTo>
                <a:lnTo>
                  <a:pt x="8334759" y="7073"/>
                </a:lnTo>
                <a:lnTo>
                  <a:pt x="8397013" y="15561"/>
                </a:lnTo>
                <a:lnTo>
                  <a:pt x="8455264" y="27036"/>
                </a:lnTo>
                <a:lnTo>
                  <a:pt x="8508912" y="41263"/>
                </a:lnTo>
                <a:lnTo>
                  <a:pt x="8557355" y="58007"/>
                </a:lnTo>
                <a:lnTo>
                  <a:pt x="8599993" y="77031"/>
                </a:lnTo>
                <a:lnTo>
                  <a:pt x="8636225" y="98100"/>
                </a:lnTo>
                <a:lnTo>
                  <a:pt x="8687071" y="145432"/>
                </a:lnTo>
                <a:lnTo>
                  <a:pt x="8705088" y="198120"/>
                </a:lnTo>
                <a:lnTo>
                  <a:pt x="8700483" y="225015"/>
                </a:lnTo>
                <a:lnTo>
                  <a:pt x="8665452" y="275260"/>
                </a:lnTo>
                <a:lnTo>
                  <a:pt x="8599993" y="319208"/>
                </a:lnTo>
                <a:lnTo>
                  <a:pt x="8557355" y="338232"/>
                </a:lnTo>
                <a:lnTo>
                  <a:pt x="8508912" y="354976"/>
                </a:lnTo>
                <a:lnTo>
                  <a:pt x="8455264" y="369203"/>
                </a:lnTo>
                <a:lnTo>
                  <a:pt x="8397013" y="380678"/>
                </a:lnTo>
                <a:lnTo>
                  <a:pt x="8334759" y="389166"/>
                </a:lnTo>
                <a:lnTo>
                  <a:pt x="8269102" y="394432"/>
                </a:lnTo>
                <a:lnTo>
                  <a:pt x="8200643" y="396239"/>
                </a:lnTo>
                <a:lnTo>
                  <a:pt x="8132185" y="394432"/>
                </a:lnTo>
                <a:lnTo>
                  <a:pt x="8066528" y="389166"/>
                </a:lnTo>
                <a:lnTo>
                  <a:pt x="8004274" y="380678"/>
                </a:lnTo>
                <a:lnTo>
                  <a:pt x="7946023" y="369203"/>
                </a:lnTo>
                <a:lnTo>
                  <a:pt x="7892375" y="354976"/>
                </a:lnTo>
                <a:lnTo>
                  <a:pt x="7843932" y="338232"/>
                </a:lnTo>
                <a:lnTo>
                  <a:pt x="7801294" y="319208"/>
                </a:lnTo>
                <a:lnTo>
                  <a:pt x="7765062" y="298139"/>
                </a:lnTo>
                <a:lnTo>
                  <a:pt x="7714216" y="250807"/>
                </a:lnTo>
                <a:lnTo>
                  <a:pt x="7696200" y="198120"/>
                </a:lnTo>
                <a:close/>
              </a:path>
              <a:path w="8705215" h="2245360">
                <a:moveTo>
                  <a:pt x="7696200" y="2047494"/>
                </a:moveTo>
                <a:lnTo>
                  <a:pt x="7714216" y="1995039"/>
                </a:lnTo>
                <a:lnTo>
                  <a:pt x="7765062" y="1947897"/>
                </a:lnTo>
                <a:lnTo>
                  <a:pt x="7801294" y="1926907"/>
                </a:lnTo>
                <a:lnTo>
                  <a:pt x="7843932" y="1907952"/>
                </a:lnTo>
                <a:lnTo>
                  <a:pt x="7892375" y="1891267"/>
                </a:lnTo>
                <a:lnTo>
                  <a:pt x="7946023" y="1877088"/>
                </a:lnTo>
                <a:lnTo>
                  <a:pt x="8004274" y="1865649"/>
                </a:lnTo>
                <a:lnTo>
                  <a:pt x="8066528" y="1857188"/>
                </a:lnTo>
                <a:lnTo>
                  <a:pt x="8132185" y="1851938"/>
                </a:lnTo>
                <a:lnTo>
                  <a:pt x="8200643" y="1850136"/>
                </a:lnTo>
                <a:lnTo>
                  <a:pt x="8269102" y="1851938"/>
                </a:lnTo>
                <a:lnTo>
                  <a:pt x="8334759" y="1857188"/>
                </a:lnTo>
                <a:lnTo>
                  <a:pt x="8397013" y="1865649"/>
                </a:lnTo>
                <a:lnTo>
                  <a:pt x="8455264" y="1877088"/>
                </a:lnTo>
                <a:lnTo>
                  <a:pt x="8508912" y="1891267"/>
                </a:lnTo>
                <a:lnTo>
                  <a:pt x="8557355" y="1907952"/>
                </a:lnTo>
                <a:lnTo>
                  <a:pt x="8599993" y="1926907"/>
                </a:lnTo>
                <a:lnTo>
                  <a:pt x="8636225" y="1947897"/>
                </a:lnTo>
                <a:lnTo>
                  <a:pt x="8687071" y="1995039"/>
                </a:lnTo>
                <a:lnTo>
                  <a:pt x="8705088" y="2047494"/>
                </a:lnTo>
                <a:lnTo>
                  <a:pt x="8700483" y="2074267"/>
                </a:lnTo>
                <a:lnTo>
                  <a:pt x="8665452" y="2124301"/>
                </a:lnTo>
                <a:lnTo>
                  <a:pt x="8599993" y="2168080"/>
                </a:lnTo>
                <a:lnTo>
                  <a:pt x="8557355" y="2187035"/>
                </a:lnTo>
                <a:lnTo>
                  <a:pt x="8508912" y="2203720"/>
                </a:lnTo>
                <a:lnTo>
                  <a:pt x="8455264" y="2217899"/>
                </a:lnTo>
                <a:lnTo>
                  <a:pt x="8397013" y="2229338"/>
                </a:lnTo>
                <a:lnTo>
                  <a:pt x="8334759" y="2237799"/>
                </a:lnTo>
                <a:lnTo>
                  <a:pt x="8269102" y="2243049"/>
                </a:lnTo>
                <a:lnTo>
                  <a:pt x="8200643" y="2244852"/>
                </a:lnTo>
                <a:lnTo>
                  <a:pt x="8132185" y="2243049"/>
                </a:lnTo>
                <a:lnTo>
                  <a:pt x="8066528" y="2237799"/>
                </a:lnTo>
                <a:lnTo>
                  <a:pt x="8004274" y="2229338"/>
                </a:lnTo>
                <a:lnTo>
                  <a:pt x="7946023" y="2217899"/>
                </a:lnTo>
                <a:lnTo>
                  <a:pt x="7892375" y="2203720"/>
                </a:lnTo>
                <a:lnTo>
                  <a:pt x="7843932" y="2187035"/>
                </a:lnTo>
                <a:lnTo>
                  <a:pt x="7801294" y="2168080"/>
                </a:lnTo>
                <a:lnTo>
                  <a:pt x="7765062" y="2147090"/>
                </a:lnTo>
                <a:lnTo>
                  <a:pt x="7714216" y="2099948"/>
                </a:lnTo>
                <a:lnTo>
                  <a:pt x="7696200" y="2047494"/>
                </a:lnTo>
                <a:close/>
              </a:path>
            </a:pathLst>
          </a:custGeom>
          <a:ln w="9144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1268349" y="927235"/>
            <a:ext cx="2422525" cy="487045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8270">
              <a:lnSpc>
                <a:spcPct val="100000"/>
              </a:lnSpc>
              <a:spcBef>
                <a:spcPts val="860"/>
              </a:spcBef>
              <a:tabLst>
                <a:tab pos="1193800" algn="l"/>
              </a:tabLst>
            </a:pPr>
            <a:r>
              <a:rPr sz="1800" b="1" spc="-15" dirty="0">
                <a:solidFill>
                  <a:srgbClr val="FFFFFF"/>
                </a:solidFill>
                <a:latin typeface="Carlito"/>
                <a:cs typeface="Carlito"/>
              </a:rPr>
              <a:t>Day	</a:t>
            </a:r>
            <a:r>
              <a:rPr sz="1800" b="1" spc="-25" dirty="0">
                <a:solidFill>
                  <a:srgbClr val="FFFFFF"/>
                </a:solidFill>
                <a:latin typeface="Carlito"/>
                <a:cs typeface="Carlito"/>
              </a:rPr>
              <a:t>Temperature</a:t>
            </a:r>
            <a:endParaRPr sz="1800">
              <a:latin typeface="Carlito"/>
              <a:cs typeface="Carlito"/>
            </a:endParaRPr>
          </a:p>
          <a:p>
            <a:pPr marL="252095">
              <a:lnSpc>
                <a:spcPct val="100000"/>
              </a:lnSpc>
              <a:spcBef>
                <a:spcPts val="765"/>
              </a:spcBef>
              <a:tabLst>
                <a:tab pos="1686560" algn="l"/>
              </a:tabLst>
            </a:pPr>
            <a:r>
              <a:rPr sz="1800" dirty="0">
                <a:latin typeface="Carlito"/>
                <a:cs typeface="Carlito"/>
              </a:rPr>
              <a:t>1	</a:t>
            </a:r>
            <a:r>
              <a:rPr sz="1800" spc="-5" dirty="0">
                <a:latin typeface="Carlito"/>
                <a:cs typeface="Carlito"/>
              </a:rPr>
              <a:t>20</a:t>
            </a:r>
            <a:endParaRPr sz="1800">
              <a:latin typeface="Carlito"/>
              <a:cs typeface="Carlito"/>
            </a:endParaRPr>
          </a:p>
          <a:p>
            <a:pPr marL="252095">
              <a:lnSpc>
                <a:spcPct val="100000"/>
              </a:lnSpc>
              <a:spcBef>
                <a:spcPts val="760"/>
              </a:spcBef>
              <a:tabLst>
                <a:tab pos="1686560" algn="l"/>
              </a:tabLst>
            </a:pPr>
            <a:r>
              <a:rPr sz="1800" dirty="0">
                <a:latin typeface="Carlito"/>
                <a:cs typeface="Carlito"/>
              </a:rPr>
              <a:t>2	</a:t>
            </a:r>
            <a:r>
              <a:rPr sz="1800" spc="-5" dirty="0">
                <a:latin typeface="Carlito"/>
                <a:cs typeface="Carlito"/>
              </a:rPr>
              <a:t>21</a:t>
            </a:r>
            <a:endParaRPr sz="1800">
              <a:latin typeface="Carlito"/>
              <a:cs typeface="Carlito"/>
            </a:endParaRPr>
          </a:p>
          <a:p>
            <a:pPr marL="252095">
              <a:lnSpc>
                <a:spcPct val="100000"/>
              </a:lnSpc>
              <a:spcBef>
                <a:spcPts val="760"/>
              </a:spcBef>
              <a:tabLst>
                <a:tab pos="1686560" algn="l"/>
              </a:tabLst>
            </a:pPr>
            <a:r>
              <a:rPr sz="1800" dirty="0">
                <a:latin typeface="Carlito"/>
                <a:cs typeface="Carlito"/>
              </a:rPr>
              <a:t>3	</a:t>
            </a:r>
            <a:r>
              <a:rPr sz="1800" spc="-5" dirty="0">
                <a:latin typeface="Carlito"/>
                <a:cs typeface="Carlito"/>
              </a:rPr>
              <a:t>19</a:t>
            </a:r>
            <a:endParaRPr sz="1800">
              <a:latin typeface="Carlito"/>
              <a:cs typeface="Carlito"/>
            </a:endParaRPr>
          </a:p>
          <a:p>
            <a:pPr marL="252095">
              <a:lnSpc>
                <a:spcPct val="100000"/>
              </a:lnSpc>
              <a:spcBef>
                <a:spcPts val="760"/>
              </a:spcBef>
              <a:tabLst>
                <a:tab pos="1686560" algn="l"/>
              </a:tabLst>
            </a:pPr>
            <a:r>
              <a:rPr sz="1800" dirty="0">
                <a:latin typeface="Carlito"/>
                <a:cs typeface="Carlito"/>
              </a:rPr>
              <a:t>4	</a:t>
            </a:r>
            <a:r>
              <a:rPr sz="1800" spc="-5" dirty="0">
                <a:latin typeface="Carlito"/>
                <a:cs typeface="Carlito"/>
              </a:rPr>
              <a:t>20</a:t>
            </a:r>
            <a:endParaRPr sz="1800">
              <a:latin typeface="Carlito"/>
              <a:cs typeface="Carlito"/>
            </a:endParaRPr>
          </a:p>
          <a:p>
            <a:pPr marL="252095">
              <a:lnSpc>
                <a:spcPct val="100000"/>
              </a:lnSpc>
              <a:spcBef>
                <a:spcPts val="760"/>
              </a:spcBef>
              <a:tabLst>
                <a:tab pos="1686560" algn="l"/>
              </a:tabLst>
            </a:pPr>
            <a:r>
              <a:rPr sz="1800" dirty="0">
                <a:latin typeface="Carlito"/>
                <a:cs typeface="Carlito"/>
              </a:rPr>
              <a:t>5	</a:t>
            </a:r>
            <a:r>
              <a:rPr sz="1800" spc="-5" dirty="0">
                <a:latin typeface="Carlito"/>
                <a:cs typeface="Carlito"/>
              </a:rPr>
              <a:t>21</a:t>
            </a:r>
            <a:endParaRPr sz="1800">
              <a:latin typeface="Carlito"/>
              <a:cs typeface="Carlito"/>
            </a:endParaRPr>
          </a:p>
          <a:p>
            <a:pPr marL="252095">
              <a:lnSpc>
                <a:spcPct val="100000"/>
              </a:lnSpc>
              <a:spcBef>
                <a:spcPts val="760"/>
              </a:spcBef>
              <a:tabLst>
                <a:tab pos="1686560" algn="l"/>
              </a:tabLst>
            </a:pPr>
            <a:r>
              <a:rPr sz="1800" dirty="0">
                <a:latin typeface="Carlito"/>
                <a:cs typeface="Carlito"/>
              </a:rPr>
              <a:t>6	</a:t>
            </a:r>
            <a:r>
              <a:rPr sz="1800" spc="-5" dirty="0">
                <a:latin typeface="Carlito"/>
                <a:cs typeface="Carlito"/>
              </a:rPr>
              <a:t>19</a:t>
            </a:r>
            <a:endParaRPr sz="1800">
              <a:latin typeface="Carlito"/>
              <a:cs typeface="Carlito"/>
            </a:endParaRPr>
          </a:p>
          <a:p>
            <a:pPr marL="252095">
              <a:lnSpc>
                <a:spcPct val="100000"/>
              </a:lnSpc>
              <a:spcBef>
                <a:spcPts val="760"/>
              </a:spcBef>
              <a:tabLst>
                <a:tab pos="1686560" algn="l"/>
              </a:tabLst>
            </a:pPr>
            <a:r>
              <a:rPr sz="1800" dirty="0">
                <a:latin typeface="Carlito"/>
                <a:cs typeface="Carlito"/>
              </a:rPr>
              <a:t>7	</a:t>
            </a:r>
            <a:r>
              <a:rPr sz="1800" spc="-5" dirty="0">
                <a:latin typeface="Carlito"/>
                <a:cs typeface="Carlito"/>
              </a:rPr>
              <a:t>20</a:t>
            </a:r>
            <a:endParaRPr sz="1800">
              <a:latin typeface="Carlito"/>
              <a:cs typeface="Carlito"/>
            </a:endParaRPr>
          </a:p>
          <a:p>
            <a:pPr marL="52069">
              <a:lnSpc>
                <a:spcPct val="100000"/>
              </a:lnSpc>
              <a:spcBef>
                <a:spcPts val="755"/>
              </a:spcBef>
              <a:tabLst>
                <a:tab pos="1607185" algn="l"/>
              </a:tabLst>
            </a:pPr>
            <a:r>
              <a:rPr sz="2000" b="1" spc="-40" dirty="0">
                <a:latin typeface="Carlito"/>
                <a:cs typeface="Carlito"/>
              </a:rPr>
              <a:t>Total	</a:t>
            </a:r>
            <a:r>
              <a:rPr sz="2000" b="1" dirty="0">
                <a:latin typeface="Carlito"/>
                <a:cs typeface="Carlito"/>
              </a:rPr>
              <a:t>140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tabLst>
                <a:tab pos="1537335" algn="l"/>
              </a:tabLst>
            </a:pPr>
            <a:r>
              <a:rPr sz="3200" spc="-130" dirty="0">
                <a:latin typeface="Georgia"/>
                <a:cs typeface="Georgia"/>
              </a:rPr>
              <a:t>Mean</a:t>
            </a:r>
            <a:r>
              <a:rPr sz="3200" spc="-75" dirty="0">
                <a:latin typeface="Georgia"/>
                <a:cs typeface="Georgia"/>
              </a:rPr>
              <a:t> </a:t>
            </a:r>
            <a:r>
              <a:rPr sz="3200" spc="335" dirty="0">
                <a:latin typeface="Georgia"/>
                <a:cs typeface="Georgia"/>
              </a:rPr>
              <a:t>=	</a:t>
            </a:r>
            <a:r>
              <a:rPr sz="3200" spc="-105" dirty="0">
                <a:latin typeface="Georgia"/>
                <a:cs typeface="Georgia"/>
              </a:rPr>
              <a:t>20</a:t>
            </a:r>
            <a:endParaRPr sz="3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  <a:tabLst>
                <a:tab pos="1874520" algn="l"/>
              </a:tabLst>
            </a:pPr>
            <a:r>
              <a:rPr sz="3200" spc="-105" dirty="0">
                <a:latin typeface="Georgia"/>
                <a:cs typeface="Georgia"/>
              </a:rPr>
              <a:t>Median</a:t>
            </a:r>
            <a:r>
              <a:rPr sz="3200" spc="-90" dirty="0">
                <a:latin typeface="Georgia"/>
                <a:cs typeface="Georgia"/>
              </a:rPr>
              <a:t> </a:t>
            </a:r>
            <a:r>
              <a:rPr sz="3200" spc="335" dirty="0">
                <a:latin typeface="Georgia"/>
                <a:cs typeface="Georgia"/>
              </a:rPr>
              <a:t>=	</a:t>
            </a:r>
            <a:r>
              <a:rPr sz="3200" spc="-105" dirty="0">
                <a:latin typeface="Georgia"/>
                <a:cs typeface="Georgia"/>
              </a:rPr>
              <a:t>20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5040248" y="3990213"/>
            <a:ext cx="2351405" cy="1807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100"/>
              </a:spcBef>
              <a:tabLst>
                <a:tab pos="1672589" algn="l"/>
              </a:tabLst>
            </a:pPr>
            <a:r>
              <a:rPr sz="2000" b="1" spc="-40" dirty="0">
                <a:latin typeface="Carlito"/>
                <a:cs typeface="Carlito"/>
              </a:rPr>
              <a:t>Total	</a:t>
            </a:r>
            <a:r>
              <a:rPr sz="2000" b="1" dirty="0">
                <a:latin typeface="Carlito"/>
                <a:cs typeface="Carlito"/>
              </a:rPr>
              <a:t>140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tabLst>
                <a:tab pos="1537335" algn="l"/>
              </a:tabLst>
            </a:pPr>
            <a:r>
              <a:rPr sz="3200" spc="-130" dirty="0">
                <a:latin typeface="Georgia"/>
                <a:cs typeface="Georgia"/>
              </a:rPr>
              <a:t>Mean</a:t>
            </a:r>
            <a:r>
              <a:rPr sz="3200" spc="-75" dirty="0">
                <a:latin typeface="Georgia"/>
                <a:cs typeface="Georgia"/>
              </a:rPr>
              <a:t> </a:t>
            </a:r>
            <a:r>
              <a:rPr sz="3200" spc="335" dirty="0">
                <a:latin typeface="Georgia"/>
                <a:cs typeface="Georgia"/>
              </a:rPr>
              <a:t>=	</a:t>
            </a:r>
            <a:r>
              <a:rPr sz="3200" spc="-105" dirty="0">
                <a:latin typeface="Georgia"/>
                <a:cs typeface="Georgia"/>
              </a:rPr>
              <a:t>20</a:t>
            </a:r>
            <a:endParaRPr sz="3200">
              <a:latin typeface="Georgia"/>
              <a:cs typeface="Georgia"/>
            </a:endParaRPr>
          </a:p>
          <a:p>
            <a:pPr marL="23495">
              <a:lnSpc>
                <a:spcPct val="100000"/>
              </a:lnSpc>
              <a:spcBef>
                <a:spcPts val="765"/>
              </a:spcBef>
              <a:tabLst>
                <a:tab pos="1887220" algn="l"/>
              </a:tabLst>
            </a:pPr>
            <a:r>
              <a:rPr sz="3200" spc="-105" dirty="0">
                <a:latin typeface="Georgia"/>
                <a:cs typeface="Georgia"/>
              </a:rPr>
              <a:t>Median</a:t>
            </a:r>
            <a:r>
              <a:rPr sz="3200" spc="-70" dirty="0">
                <a:latin typeface="Georgia"/>
                <a:cs typeface="Georgia"/>
              </a:rPr>
              <a:t> </a:t>
            </a:r>
            <a:r>
              <a:rPr sz="3200" spc="335" dirty="0">
                <a:latin typeface="Georgia"/>
                <a:cs typeface="Georgia"/>
              </a:rPr>
              <a:t>=</a:t>
            </a:r>
            <a:r>
              <a:rPr sz="3200" dirty="0">
                <a:latin typeface="Georgia"/>
                <a:cs typeface="Georgia"/>
              </a:rPr>
              <a:t>	</a:t>
            </a:r>
            <a:r>
              <a:rPr sz="3200" spc="-105" dirty="0">
                <a:latin typeface="Georgia"/>
                <a:cs typeface="Georgia"/>
              </a:rPr>
              <a:t>20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8923781" y="3990213"/>
            <a:ext cx="2338705" cy="1807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00"/>
              </a:spcBef>
              <a:tabLst>
                <a:tab pos="1627505" algn="l"/>
              </a:tabLst>
            </a:pPr>
            <a:r>
              <a:rPr sz="2000" b="1" spc="-40" dirty="0">
                <a:latin typeface="Carlito"/>
                <a:cs typeface="Carlito"/>
              </a:rPr>
              <a:t>Total	</a:t>
            </a:r>
            <a:r>
              <a:rPr sz="2000" b="1" dirty="0">
                <a:latin typeface="Carlito"/>
                <a:cs typeface="Carlito"/>
              </a:rPr>
              <a:t>140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Carlito"/>
              <a:cs typeface="Carlito"/>
            </a:endParaRPr>
          </a:p>
          <a:p>
            <a:pPr marL="33020">
              <a:lnSpc>
                <a:spcPct val="100000"/>
              </a:lnSpc>
              <a:tabLst>
                <a:tab pos="1557655" algn="l"/>
              </a:tabLst>
            </a:pPr>
            <a:r>
              <a:rPr sz="3200" spc="-130" dirty="0">
                <a:latin typeface="Georgia"/>
                <a:cs typeface="Georgia"/>
              </a:rPr>
              <a:t>Mean</a:t>
            </a:r>
            <a:r>
              <a:rPr sz="3200" spc="-75" dirty="0">
                <a:latin typeface="Georgia"/>
                <a:cs typeface="Georgia"/>
              </a:rPr>
              <a:t> </a:t>
            </a:r>
            <a:r>
              <a:rPr sz="3200" spc="335" dirty="0">
                <a:latin typeface="Georgia"/>
                <a:cs typeface="Georgia"/>
              </a:rPr>
              <a:t>=	</a:t>
            </a:r>
            <a:r>
              <a:rPr sz="3200" spc="-105" dirty="0">
                <a:latin typeface="Georgia"/>
                <a:cs typeface="Georgia"/>
              </a:rPr>
              <a:t>20</a:t>
            </a:r>
            <a:endParaRPr sz="3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  <a:tabLst>
                <a:tab pos="1874520" algn="l"/>
              </a:tabLst>
            </a:pPr>
            <a:r>
              <a:rPr sz="3200" spc="-105" dirty="0">
                <a:latin typeface="Georgia"/>
                <a:cs typeface="Georgia"/>
              </a:rPr>
              <a:t>Median</a:t>
            </a:r>
            <a:r>
              <a:rPr sz="3200" spc="-90" dirty="0">
                <a:latin typeface="Georgia"/>
                <a:cs typeface="Georgia"/>
              </a:rPr>
              <a:t> </a:t>
            </a:r>
            <a:r>
              <a:rPr sz="3200" spc="335" dirty="0">
                <a:latin typeface="Georgia"/>
                <a:cs typeface="Georgia"/>
              </a:rPr>
              <a:t>=</a:t>
            </a:r>
            <a:r>
              <a:rPr sz="3200" dirty="0">
                <a:latin typeface="Georgia"/>
                <a:cs typeface="Georgia"/>
              </a:rPr>
              <a:t>	</a:t>
            </a:r>
            <a:r>
              <a:rPr sz="3200" spc="-105" dirty="0">
                <a:latin typeface="Georgia"/>
                <a:cs typeface="Georgia"/>
              </a:rPr>
              <a:t>20</a:t>
            </a:r>
            <a:endParaRPr sz="3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369760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60" dirty="0">
                <a:solidFill>
                  <a:srgbClr val="000000"/>
                </a:solidFill>
              </a:rPr>
              <a:t>Measure </a:t>
            </a:r>
            <a:r>
              <a:rPr sz="3200" spc="-25" dirty="0">
                <a:solidFill>
                  <a:srgbClr val="000000"/>
                </a:solidFill>
              </a:rPr>
              <a:t>of</a:t>
            </a:r>
            <a:r>
              <a:rPr sz="3200" spc="-240" dirty="0">
                <a:solidFill>
                  <a:srgbClr val="000000"/>
                </a:solidFill>
              </a:rPr>
              <a:t> </a:t>
            </a:r>
            <a:r>
              <a:rPr sz="3200" spc="-165" dirty="0">
                <a:solidFill>
                  <a:srgbClr val="000000"/>
                </a:solidFill>
              </a:rPr>
              <a:t>Dispersion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16939" y="1221435"/>
            <a:ext cx="2617470" cy="3094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20" dirty="0">
                <a:latin typeface="Carlito"/>
                <a:cs typeface="Carlito"/>
              </a:rPr>
              <a:t>Variance</a:t>
            </a:r>
            <a:endParaRPr sz="24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244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rlito"/>
                <a:cs typeface="Carlito"/>
              </a:rPr>
              <a:t>Standard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Deviation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0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sz="2400" spc="-15" dirty="0">
                <a:latin typeface="Carlito"/>
                <a:cs typeface="Carlito"/>
              </a:rPr>
              <a:t>Percentile</a:t>
            </a:r>
            <a:endParaRPr sz="24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244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rlito"/>
                <a:cs typeface="Carlito"/>
              </a:rPr>
              <a:t>Range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195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rlito"/>
                <a:cs typeface="Carlito"/>
              </a:rPr>
              <a:t>Interquartile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range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23559" y="1082039"/>
            <a:ext cx="5952744" cy="3634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23176" y="3518916"/>
            <a:ext cx="2900680" cy="1908175"/>
          </a:xfrm>
          <a:custGeom>
            <a:avLst/>
            <a:gdLst/>
            <a:ahLst/>
            <a:cxnLst/>
            <a:rect l="l" t="t" r="r" b="b"/>
            <a:pathLst>
              <a:path w="2900679" h="1908175">
                <a:moveTo>
                  <a:pt x="2900172" y="0"/>
                </a:moveTo>
                <a:lnTo>
                  <a:pt x="0" y="0"/>
                </a:lnTo>
                <a:lnTo>
                  <a:pt x="0" y="1908048"/>
                </a:lnTo>
                <a:lnTo>
                  <a:pt x="2900172" y="1908048"/>
                </a:lnTo>
                <a:lnTo>
                  <a:pt x="2900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53371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0" dirty="0">
                <a:solidFill>
                  <a:srgbClr val="000000"/>
                </a:solidFill>
              </a:rPr>
              <a:t>Variance </a:t>
            </a:r>
            <a:r>
              <a:rPr sz="3200" spc="-170" dirty="0">
                <a:solidFill>
                  <a:srgbClr val="000000"/>
                </a:solidFill>
              </a:rPr>
              <a:t>and </a:t>
            </a:r>
            <a:r>
              <a:rPr sz="3200" spc="-185" dirty="0">
                <a:solidFill>
                  <a:srgbClr val="000000"/>
                </a:solidFill>
              </a:rPr>
              <a:t>Standard</a:t>
            </a:r>
            <a:r>
              <a:rPr sz="3200" spc="-160" dirty="0">
                <a:solidFill>
                  <a:srgbClr val="000000"/>
                </a:solidFill>
              </a:rPr>
              <a:t> </a:t>
            </a:r>
            <a:r>
              <a:rPr sz="3200" spc="-130" dirty="0">
                <a:solidFill>
                  <a:srgbClr val="000000"/>
                </a:solidFill>
              </a:rPr>
              <a:t>Deviation</a:t>
            </a:r>
            <a:endParaRPr sz="3200"/>
          </a:p>
        </p:txBody>
      </p:sp>
      <p:grpSp>
        <p:nvGrpSpPr>
          <p:cNvPr id="4" name="object 4"/>
          <p:cNvGrpSpPr/>
          <p:nvPr/>
        </p:nvGrpSpPr>
        <p:grpSpPr>
          <a:xfrm>
            <a:off x="4668773" y="1142746"/>
            <a:ext cx="1868805" cy="853440"/>
            <a:chOff x="4668773" y="1142746"/>
            <a:chExt cx="1868805" cy="853440"/>
          </a:xfrm>
        </p:grpSpPr>
        <p:sp>
          <p:nvSpPr>
            <p:cNvPr id="5" name="object 5"/>
            <p:cNvSpPr/>
            <p:nvPr/>
          </p:nvSpPr>
          <p:spPr>
            <a:xfrm>
              <a:off x="4668773" y="1142746"/>
              <a:ext cx="1868805" cy="853440"/>
            </a:xfrm>
            <a:custGeom>
              <a:avLst/>
              <a:gdLst/>
              <a:ahLst/>
              <a:cxnLst/>
              <a:rect l="l" t="t" r="r" b="b"/>
              <a:pathLst>
                <a:path w="1868804" h="853439">
                  <a:moveTo>
                    <a:pt x="1868551" y="0"/>
                  </a:moveTo>
                  <a:lnTo>
                    <a:pt x="0" y="0"/>
                  </a:lnTo>
                  <a:lnTo>
                    <a:pt x="0" y="853439"/>
                  </a:lnTo>
                  <a:lnTo>
                    <a:pt x="1868551" y="853439"/>
                  </a:lnTo>
                  <a:lnTo>
                    <a:pt x="18685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06973" y="1491234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533" y="0"/>
                  </a:lnTo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123176" y="3518915"/>
            <a:ext cx="2900680" cy="1908175"/>
          </a:xfrm>
          <a:prstGeom prst="rect">
            <a:avLst/>
          </a:prstGeom>
          <a:ln w="12192">
            <a:solidFill>
              <a:srgbClr val="5B9BD4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179705">
              <a:lnSpc>
                <a:spcPct val="100000"/>
              </a:lnSpc>
              <a:spcBef>
                <a:spcPts val="225"/>
              </a:spcBef>
            </a:pPr>
            <a:r>
              <a:rPr sz="5400" spc="-245" dirty="0">
                <a:latin typeface="Arial"/>
                <a:cs typeface="Arial"/>
              </a:rPr>
              <a:t>σ</a:t>
            </a:r>
            <a:r>
              <a:rPr sz="5400" spc="-1235" dirty="0">
                <a:latin typeface="Arial"/>
                <a:cs typeface="Arial"/>
              </a:rPr>
              <a:t> </a:t>
            </a:r>
            <a:r>
              <a:rPr sz="3200" spc="335" dirty="0">
                <a:latin typeface="Georgia"/>
                <a:cs typeface="Georgia"/>
              </a:rPr>
              <a:t>= </a:t>
            </a:r>
            <a:r>
              <a:rPr sz="3200" spc="-20" dirty="0">
                <a:latin typeface="Georgia"/>
                <a:cs typeface="Georgia"/>
              </a:rPr>
              <a:t>0.7559</a:t>
            </a:r>
            <a:endParaRPr sz="3200">
              <a:latin typeface="Georgia"/>
              <a:cs typeface="Georgia"/>
            </a:endParaRPr>
          </a:p>
          <a:p>
            <a:pPr marL="91440">
              <a:lnSpc>
                <a:spcPct val="100000"/>
              </a:lnSpc>
              <a:spcBef>
                <a:spcPts val="3895"/>
              </a:spcBef>
              <a:tabLst>
                <a:tab pos="2328545" algn="l"/>
              </a:tabLst>
            </a:pPr>
            <a:r>
              <a:rPr sz="3200" spc="-130" dirty="0">
                <a:latin typeface="Georgia"/>
                <a:cs typeface="Georgia"/>
              </a:rPr>
              <a:t>Mean </a:t>
            </a:r>
            <a:r>
              <a:rPr sz="3200" spc="335" dirty="0">
                <a:latin typeface="Georgia"/>
                <a:cs typeface="Georgia"/>
              </a:rPr>
              <a:t>=</a:t>
            </a:r>
            <a:r>
              <a:rPr sz="3200" spc="-15" dirty="0">
                <a:latin typeface="Georgia"/>
                <a:cs typeface="Georgia"/>
              </a:rPr>
              <a:t> </a:t>
            </a:r>
            <a:r>
              <a:rPr sz="3200" spc="-445" dirty="0">
                <a:latin typeface="Georgia"/>
                <a:cs typeface="Georgia"/>
              </a:rPr>
              <a:t>X </a:t>
            </a:r>
            <a:r>
              <a:rPr sz="3200" spc="-409" dirty="0">
                <a:latin typeface="Georgia"/>
                <a:cs typeface="Georgia"/>
              </a:rPr>
              <a:t> </a:t>
            </a:r>
            <a:r>
              <a:rPr sz="3200" spc="335" dirty="0">
                <a:latin typeface="Georgia"/>
                <a:cs typeface="Georgia"/>
              </a:rPr>
              <a:t>=	</a:t>
            </a:r>
            <a:r>
              <a:rPr sz="3200" spc="-105" dirty="0">
                <a:latin typeface="Georgia"/>
                <a:cs typeface="Georgia"/>
              </a:rPr>
              <a:t>20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596883" y="4843271"/>
            <a:ext cx="327660" cy="0"/>
          </a:xfrm>
          <a:custGeom>
            <a:avLst/>
            <a:gdLst/>
            <a:ahLst/>
            <a:cxnLst/>
            <a:rect l="l" t="t" r="r" b="b"/>
            <a:pathLst>
              <a:path w="327659">
                <a:moveTo>
                  <a:pt x="0" y="0"/>
                </a:moveTo>
                <a:lnTo>
                  <a:pt x="327533" y="0"/>
                </a:lnTo>
              </a:path>
            </a:pathLst>
          </a:custGeom>
          <a:ln w="12192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67150" y="1472946"/>
            <a:ext cx="327660" cy="0"/>
          </a:xfrm>
          <a:custGeom>
            <a:avLst/>
            <a:gdLst/>
            <a:ahLst/>
            <a:cxnLst/>
            <a:rect l="l" t="t" r="r" b="b"/>
            <a:pathLst>
              <a:path w="327660">
                <a:moveTo>
                  <a:pt x="0" y="0"/>
                </a:moveTo>
                <a:lnTo>
                  <a:pt x="327533" y="0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716915" y="1136396"/>
          <a:ext cx="5815328" cy="34493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5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8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88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534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30"/>
                        </a:spcBef>
                      </a:pPr>
                      <a:r>
                        <a:rPr sz="3200" b="1" spc="-229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Day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308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30"/>
                        </a:spcBef>
                      </a:pPr>
                      <a:r>
                        <a:rPr sz="3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308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2430"/>
                        </a:spcBef>
                      </a:pPr>
                      <a:r>
                        <a:rPr sz="3200" b="1" spc="-3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 </a:t>
                      </a:r>
                      <a:r>
                        <a:rPr sz="3200" b="1" spc="-1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–</a:t>
                      </a:r>
                      <a:r>
                        <a:rPr sz="3200" b="1" spc="1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200" spc="-44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X</a:t>
                      </a:r>
                      <a:endParaRPr sz="3200">
                        <a:latin typeface="Georgia"/>
                        <a:cs typeface="Georgia"/>
                      </a:endParaRPr>
                    </a:p>
                  </a:txBody>
                  <a:tcPr marL="0" marR="0" marT="308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R="296545" algn="r">
                        <a:lnSpc>
                          <a:spcPts val="2470"/>
                        </a:lnSpc>
                        <a:spcBef>
                          <a:spcPts val="370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2</a:t>
                      </a:r>
                      <a:endParaRPr sz="2400">
                        <a:latin typeface="Carlito"/>
                        <a:cs typeface="Carlito"/>
                      </a:endParaRPr>
                    </a:p>
                    <a:p>
                      <a:pPr marL="92075">
                        <a:lnSpc>
                          <a:spcPts val="3429"/>
                        </a:lnSpc>
                        <a:tabLst>
                          <a:tab pos="1298575" algn="l"/>
                        </a:tabLst>
                      </a:pPr>
                      <a:r>
                        <a:rPr sz="32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(X</a:t>
                      </a:r>
                      <a:r>
                        <a:rPr sz="3200" b="1" spc="-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200" b="1" spc="-1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–</a:t>
                      </a:r>
                      <a:r>
                        <a:rPr sz="32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4800" spc="-667" baseline="-1736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X	</a:t>
                      </a:r>
                      <a:r>
                        <a:rPr sz="3200" b="1" spc="2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R="514984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20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7566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R="514984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21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87566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R="514984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19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756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R="514984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20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8756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R="514984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21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756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6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R="514984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19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-1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8756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R="514984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20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756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7181215" y="1200657"/>
            <a:ext cx="37909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65" dirty="0">
                <a:latin typeface="Georgia"/>
                <a:cs typeface="Georgia"/>
              </a:rPr>
              <a:t>Average</a:t>
            </a:r>
            <a:r>
              <a:rPr sz="3200" spc="-90" dirty="0">
                <a:latin typeface="Georgia"/>
                <a:cs typeface="Georgia"/>
              </a:rPr>
              <a:t> </a:t>
            </a:r>
            <a:r>
              <a:rPr sz="3200" spc="335" dirty="0">
                <a:latin typeface="Georgia"/>
                <a:cs typeface="Georgia"/>
              </a:rPr>
              <a:t>=</a:t>
            </a:r>
            <a:r>
              <a:rPr sz="3200" spc="-85" dirty="0">
                <a:latin typeface="Georgia"/>
                <a:cs typeface="Georgia"/>
              </a:rPr>
              <a:t> </a:t>
            </a:r>
            <a:r>
              <a:rPr sz="3200" spc="65" dirty="0">
                <a:latin typeface="Georgia"/>
                <a:cs typeface="Georgia"/>
              </a:rPr>
              <a:t>4/7</a:t>
            </a:r>
            <a:r>
              <a:rPr sz="3200" spc="-85" dirty="0">
                <a:latin typeface="Georgia"/>
                <a:cs typeface="Georgia"/>
              </a:rPr>
              <a:t> </a:t>
            </a:r>
            <a:r>
              <a:rPr sz="3200" spc="335" dirty="0">
                <a:latin typeface="Georgia"/>
                <a:cs typeface="Georgia"/>
              </a:rPr>
              <a:t>=</a:t>
            </a:r>
            <a:r>
              <a:rPr sz="3200" spc="-100" dirty="0">
                <a:latin typeface="Georgia"/>
                <a:cs typeface="Georgia"/>
              </a:rPr>
              <a:t> </a:t>
            </a:r>
            <a:r>
              <a:rPr sz="3200" spc="-40" dirty="0">
                <a:latin typeface="Georgia"/>
                <a:cs typeface="Georgia"/>
              </a:rPr>
              <a:t>0.57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93660" y="2304033"/>
            <a:ext cx="16135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95" dirty="0">
                <a:latin typeface="Georgia"/>
                <a:cs typeface="Georgia"/>
              </a:rPr>
              <a:t>V</a:t>
            </a:r>
            <a:r>
              <a:rPr sz="3200" spc="-65" dirty="0">
                <a:latin typeface="Georgia"/>
                <a:cs typeface="Georgia"/>
              </a:rPr>
              <a:t>ariance,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27668" y="2085543"/>
            <a:ext cx="39052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latin typeface="Carlito"/>
                <a:cs typeface="Carlito"/>
              </a:rPr>
              <a:t>σ</a:t>
            </a:r>
            <a:endParaRPr sz="54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406508" y="2054478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2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669526" y="2304033"/>
            <a:ext cx="11772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335" dirty="0">
                <a:latin typeface="Georgia"/>
                <a:cs typeface="Georgia"/>
              </a:rPr>
              <a:t>=</a:t>
            </a:r>
            <a:r>
              <a:rPr sz="3200" spc="-160" dirty="0">
                <a:latin typeface="Georgia"/>
                <a:cs typeface="Georgia"/>
              </a:rPr>
              <a:t> </a:t>
            </a:r>
            <a:r>
              <a:rPr sz="3200" spc="-40" dirty="0">
                <a:latin typeface="Georgia"/>
                <a:cs typeface="Georgia"/>
              </a:rPr>
              <a:t>0.57</a:t>
            </a:r>
            <a:endParaRPr sz="3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91996" y="2016251"/>
            <a:ext cx="9530334" cy="26601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90800" y="2724357"/>
            <a:ext cx="70104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000" spc="-150" dirty="0"/>
              <a:t>Understanding Data, Variables/Features</a:t>
            </a:r>
            <a:endParaRPr sz="4000" spc="-15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7600073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7689" y="863346"/>
            <a:ext cx="11256645" cy="0"/>
          </a:xfrm>
          <a:custGeom>
            <a:avLst/>
            <a:gdLst/>
            <a:ahLst/>
            <a:cxnLst/>
            <a:rect l="l" t="t" r="r" b="b"/>
            <a:pathLst>
              <a:path w="11256645">
                <a:moveTo>
                  <a:pt x="0" y="0"/>
                </a:moveTo>
                <a:lnTo>
                  <a:pt x="11256137" y="0"/>
                </a:lnTo>
              </a:path>
            </a:pathLst>
          </a:custGeom>
          <a:ln w="2895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6939" y="146431"/>
            <a:ext cx="53371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0" dirty="0">
                <a:latin typeface="Arial"/>
                <a:cs typeface="Arial"/>
              </a:rPr>
              <a:t>Variance </a:t>
            </a:r>
            <a:r>
              <a:rPr sz="3200" spc="-170" dirty="0">
                <a:latin typeface="Arial"/>
                <a:cs typeface="Arial"/>
              </a:rPr>
              <a:t>and </a:t>
            </a:r>
            <a:r>
              <a:rPr sz="3200" spc="-185" dirty="0">
                <a:latin typeface="Arial"/>
                <a:cs typeface="Arial"/>
              </a:rPr>
              <a:t>Standard</a:t>
            </a:r>
            <a:r>
              <a:rPr sz="3200" spc="-160" dirty="0">
                <a:latin typeface="Arial"/>
                <a:cs typeface="Arial"/>
              </a:rPr>
              <a:t> </a:t>
            </a:r>
            <a:r>
              <a:rPr sz="3200" spc="-130" dirty="0">
                <a:latin typeface="Arial"/>
                <a:cs typeface="Arial"/>
              </a:rPr>
              <a:t>Deviation</a:t>
            </a:r>
            <a:endParaRPr sz="32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409189" y="999871"/>
          <a:ext cx="2984500" cy="29667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Day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Temperature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20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21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19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20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21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6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19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20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026782" y="999871"/>
          <a:ext cx="2984500" cy="29667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Day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Temperature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20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24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6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29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31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7117080" y="4119371"/>
            <a:ext cx="2900680" cy="1908175"/>
          </a:xfrm>
          <a:custGeom>
            <a:avLst/>
            <a:gdLst/>
            <a:ahLst/>
            <a:cxnLst/>
            <a:rect l="l" t="t" r="r" b="b"/>
            <a:pathLst>
              <a:path w="2900679" h="1908175">
                <a:moveTo>
                  <a:pt x="2900172" y="0"/>
                </a:moveTo>
                <a:lnTo>
                  <a:pt x="0" y="0"/>
                </a:lnTo>
                <a:lnTo>
                  <a:pt x="0" y="1908047"/>
                </a:lnTo>
                <a:lnTo>
                  <a:pt x="2900172" y="1908047"/>
                </a:lnTo>
                <a:lnTo>
                  <a:pt x="2900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17080" y="4119371"/>
            <a:ext cx="2900680" cy="1908175"/>
          </a:xfrm>
          <a:prstGeom prst="rect">
            <a:avLst/>
          </a:prstGeom>
          <a:ln w="12192">
            <a:solidFill>
              <a:srgbClr val="5B9BD4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180975">
              <a:lnSpc>
                <a:spcPct val="100000"/>
              </a:lnSpc>
              <a:spcBef>
                <a:spcPts val="229"/>
              </a:spcBef>
            </a:pPr>
            <a:r>
              <a:rPr sz="5400" spc="-250" dirty="0">
                <a:latin typeface="Arial"/>
                <a:cs typeface="Arial"/>
              </a:rPr>
              <a:t>σ</a:t>
            </a:r>
            <a:r>
              <a:rPr sz="5400" spc="-1235" dirty="0">
                <a:latin typeface="Arial"/>
                <a:cs typeface="Arial"/>
              </a:rPr>
              <a:t> </a:t>
            </a:r>
            <a:r>
              <a:rPr sz="3200" spc="335" dirty="0">
                <a:latin typeface="Georgia"/>
                <a:cs typeface="Georgia"/>
              </a:rPr>
              <a:t>= </a:t>
            </a:r>
            <a:r>
              <a:rPr sz="3200" spc="25" dirty="0">
                <a:latin typeface="Georgia"/>
                <a:cs typeface="Georgia"/>
              </a:rPr>
              <a:t>7.67</a:t>
            </a:r>
            <a:endParaRPr sz="3200">
              <a:latin typeface="Georgia"/>
              <a:cs typeface="Georgia"/>
            </a:endParaRPr>
          </a:p>
          <a:p>
            <a:pPr marL="92710">
              <a:lnSpc>
                <a:spcPct val="100000"/>
              </a:lnSpc>
              <a:spcBef>
                <a:spcPts val="3890"/>
              </a:spcBef>
              <a:tabLst>
                <a:tab pos="2329180" algn="l"/>
              </a:tabLst>
            </a:pPr>
            <a:r>
              <a:rPr sz="3200" spc="-125" dirty="0">
                <a:latin typeface="Georgia"/>
                <a:cs typeface="Georgia"/>
              </a:rPr>
              <a:t>Mean </a:t>
            </a:r>
            <a:r>
              <a:rPr sz="3200" spc="335" dirty="0">
                <a:latin typeface="Georgia"/>
                <a:cs typeface="Georgia"/>
              </a:rPr>
              <a:t>=</a:t>
            </a:r>
            <a:r>
              <a:rPr sz="3200" spc="-35" dirty="0">
                <a:latin typeface="Georgia"/>
                <a:cs typeface="Georgia"/>
              </a:rPr>
              <a:t> </a:t>
            </a:r>
            <a:r>
              <a:rPr sz="3200" spc="-445" dirty="0">
                <a:latin typeface="Georgia"/>
                <a:cs typeface="Georgia"/>
              </a:rPr>
              <a:t>X </a:t>
            </a:r>
            <a:r>
              <a:rPr sz="3200" spc="-420" dirty="0">
                <a:latin typeface="Georgia"/>
                <a:cs typeface="Georgia"/>
              </a:rPr>
              <a:t> </a:t>
            </a:r>
            <a:r>
              <a:rPr sz="3200" spc="335" dirty="0">
                <a:latin typeface="Georgia"/>
                <a:cs typeface="Georgia"/>
              </a:rPr>
              <a:t>=	</a:t>
            </a:r>
            <a:r>
              <a:rPr sz="3200" spc="-105" dirty="0">
                <a:latin typeface="Georgia"/>
                <a:cs typeface="Georgia"/>
              </a:rPr>
              <a:t>20</a:t>
            </a:r>
            <a:endParaRPr sz="3200">
              <a:latin typeface="Georgia"/>
              <a:cs typeface="Georgi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499360" y="4119371"/>
            <a:ext cx="6425565" cy="1908175"/>
            <a:chOff x="2499360" y="4119371"/>
            <a:chExt cx="6425565" cy="1908175"/>
          </a:xfrm>
        </p:grpSpPr>
        <p:sp>
          <p:nvSpPr>
            <p:cNvPr id="9" name="object 9"/>
            <p:cNvSpPr/>
            <p:nvPr/>
          </p:nvSpPr>
          <p:spPr>
            <a:xfrm>
              <a:off x="8590788" y="5443727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59">
                  <a:moveTo>
                    <a:pt x="0" y="0"/>
                  </a:moveTo>
                  <a:lnTo>
                    <a:pt x="327532" y="0"/>
                  </a:lnTo>
                </a:path>
              </a:pathLst>
            </a:custGeom>
            <a:ln w="12192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99360" y="4119371"/>
              <a:ext cx="2900680" cy="1908175"/>
            </a:xfrm>
            <a:custGeom>
              <a:avLst/>
              <a:gdLst/>
              <a:ahLst/>
              <a:cxnLst/>
              <a:rect l="l" t="t" r="r" b="b"/>
              <a:pathLst>
                <a:path w="2900679" h="1908175">
                  <a:moveTo>
                    <a:pt x="2900172" y="0"/>
                  </a:moveTo>
                  <a:lnTo>
                    <a:pt x="0" y="0"/>
                  </a:lnTo>
                  <a:lnTo>
                    <a:pt x="0" y="1908047"/>
                  </a:lnTo>
                  <a:lnTo>
                    <a:pt x="2900172" y="1908047"/>
                  </a:lnTo>
                  <a:lnTo>
                    <a:pt x="2900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499360" y="4119371"/>
            <a:ext cx="2900680" cy="1908175"/>
          </a:xfrm>
          <a:prstGeom prst="rect">
            <a:avLst/>
          </a:prstGeom>
          <a:ln w="12192">
            <a:solidFill>
              <a:srgbClr val="5B9BD4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180340">
              <a:lnSpc>
                <a:spcPct val="100000"/>
              </a:lnSpc>
              <a:spcBef>
                <a:spcPts val="229"/>
              </a:spcBef>
            </a:pPr>
            <a:r>
              <a:rPr sz="5400" spc="-250" dirty="0">
                <a:latin typeface="Arial"/>
                <a:cs typeface="Arial"/>
              </a:rPr>
              <a:t>σ</a:t>
            </a:r>
            <a:r>
              <a:rPr sz="5400" spc="-1240" dirty="0">
                <a:latin typeface="Arial"/>
                <a:cs typeface="Arial"/>
              </a:rPr>
              <a:t> </a:t>
            </a:r>
            <a:r>
              <a:rPr sz="3200" spc="335" dirty="0">
                <a:latin typeface="Georgia"/>
                <a:cs typeface="Georgia"/>
              </a:rPr>
              <a:t>= </a:t>
            </a:r>
            <a:r>
              <a:rPr sz="3200" spc="-20" dirty="0">
                <a:latin typeface="Georgia"/>
                <a:cs typeface="Georgia"/>
              </a:rPr>
              <a:t>0.7559</a:t>
            </a:r>
            <a:endParaRPr sz="3200">
              <a:latin typeface="Georgia"/>
              <a:cs typeface="Georgia"/>
            </a:endParaRPr>
          </a:p>
          <a:p>
            <a:pPr marL="92075">
              <a:lnSpc>
                <a:spcPct val="100000"/>
              </a:lnSpc>
              <a:spcBef>
                <a:spcPts val="3890"/>
              </a:spcBef>
              <a:tabLst>
                <a:tab pos="2329180" algn="l"/>
              </a:tabLst>
            </a:pPr>
            <a:r>
              <a:rPr sz="3200" spc="-125" dirty="0">
                <a:latin typeface="Georgia"/>
                <a:cs typeface="Georgia"/>
              </a:rPr>
              <a:t>Mean </a:t>
            </a:r>
            <a:r>
              <a:rPr sz="3200" spc="335" dirty="0">
                <a:latin typeface="Georgia"/>
                <a:cs typeface="Georgia"/>
              </a:rPr>
              <a:t>=</a:t>
            </a:r>
            <a:r>
              <a:rPr sz="3200" spc="-35" dirty="0">
                <a:latin typeface="Georgia"/>
                <a:cs typeface="Georgia"/>
              </a:rPr>
              <a:t> </a:t>
            </a:r>
            <a:r>
              <a:rPr sz="3200" spc="-445" dirty="0">
                <a:latin typeface="Georgia"/>
                <a:cs typeface="Georgia"/>
              </a:rPr>
              <a:t>X </a:t>
            </a:r>
            <a:r>
              <a:rPr sz="3200" spc="-420" dirty="0">
                <a:latin typeface="Georgia"/>
                <a:cs typeface="Georgia"/>
              </a:rPr>
              <a:t> </a:t>
            </a:r>
            <a:r>
              <a:rPr sz="3200" spc="335" dirty="0">
                <a:latin typeface="Georgia"/>
                <a:cs typeface="Georgia"/>
              </a:rPr>
              <a:t>=	</a:t>
            </a:r>
            <a:r>
              <a:rPr sz="3200" spc="-105" dirty="0">
                <a:latin typeface="Georgia"/>
                <a:cs typeface="Georgia"/>
              </a:rPr>
              <a:t>20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74591" y="5443728"/>
            <a:ext cx="327660" cy="0"/>
          </a:xfrm>
          <a:custGeom>
            <a:avLst/>
            <a:gdLst/>
            <a:ahLst/>
            <a:cxnLst/>
            <a:rect l="l" t="t" r="r" b="b"/>
            <a:pathLst>
              <a:path w="327660">
                <a:moveTo>
                  <a:pt x="0" y="0"/>
                </a:moveTo>
                <a:lnTo>
                  <a:pt x="327533" y="0"/>
                </a:lnTo>
              </a:path>
            </a:pathLst>
          </a:custGeom>
          <a:ln w="12192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31705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14" dirty="0">
                <a:solidFill>
                  <a:srgbClr val="000000"/>
                </a:solidFill>
              </a:rPr>
              <a:t>What </a:t>
            </a:r>
            <a:r>
              <a:rPr sz="3200" spc="-185" dirty="0">
                <a:solidFill>
                  <a:srgbClr val="000000"/>
                </a:solidFill>
              </a:rPr>
              <a:t>is</a:t>
            </a:r>
            <a:r>
              <a:rPr sz="3200" spc="-295" dirty="0">
                <a:solidFill>
                  <a:srgbClr val="000000"/>
                </a:solidFill>
              </a:rPr>
              <a:t> </a:t>
            </a:r>
            <a:r>
              <a:rPr sz="3200" spc="-155" dirty="0">
                <a:solidFill>
                  <a:srgbClr val="000000"/>
                </a:solidFill>
              </a:rPr>
              <a:t>Percentile?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243990" y="2676270"/>
            <a:ext cx="10333355" cy="134810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 algn="ctr">
              <a:lnSpc>
                <a:spcPts val="3020"/>
              </a:lnSpc>
              <a:spcBef>
                <a:spcPts val="480"/>
              </a:spcBef>
            </a:pPr>
            <a:r>
              <a:rPr sz="2800" spc="-10" dirty="0">
                <a:latin typeface="Carlito"/>
                <a:cs typeface="Carlito"/>
              </a:rPr>
              <a:t>The value 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below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which a 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given </a:t>
            </a:r>
            <a:r>
              <a:rPr sz="2800" u="heavy" spc="-2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percentage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of 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observations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in a </a:t>
            </a:r>
            <a:r>
              <a:rPr sz="2800" u="heavy" spc="-1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group</a:t>
            </a:r>
            <a:r>
              <a:rPr sz="2800" spc="-1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of  observations</a:t>
            </a:r>
            <a:r>
              <a:rPr sz="2800" spc="2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falls…</a:t>
            </a:r>
            <a:endParaRPr sz="2800">
              <a:latin typeface="Carlito"/>
              <a:cs typeface="Carlito"/>
            </a:endParaRPr>
          </a:p>
          <a:p>
            <a:pPr marL="1270" algn="ctr">
              <a:lnSpc>
                <a:spcPct val="100000"/>
              </a:lnSpc>
              <a:spcBef>
                <a:spcPts val="635"/>
              </a:spcBef>
            </a:pPr>
            <a:r>
              <a:rPr sz="2800" spc="-5" dirty="0">
                <a:latin typeface="Carlito"/>
                <a:cs typeface="Carlito"/>
              </a:rPr>
              <a:t>–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Wikipedia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16573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45" dirty="0">
                <a:solidFill>
                  <a:srgbClr val="000000"/>
                </a:solidFill>
              </a:rPr>
              <a:t>Percentile</a:t>
            </a:r>
            <a:endParaRPr sz="32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979282" y="933322"/>
          <a:ext cx="3004820" cy="5434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598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Row</a:t>
                      </a:r>
                      <a:r>
                        <a:rPr sz="2000" spc="-6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Number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44536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Salary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4453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598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3,725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597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4,155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4,627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598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5,147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598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5,718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6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6,347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598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7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7,039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9597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8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7,210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598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9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7,423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7,556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959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8,369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959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8,810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966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8,940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963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9,200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963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9,458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04239" y="1067511"/>
            <a:ext cx="5988685" cy="2191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0" indent="-2292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54000" algn="l"/>
                <a:tab pos="254635" algn="l"/>
              </a:tabLst>
            </a:pPr>
            <a:r>
              <a:rPr sz="2000" spc="-5" dirty="0">
                <a:latin typeface="Carlito"/>
                <a:cs typeface="Carlito"/>
              </a:rPr>
              <a:t>Arrange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5" dirty="0">
                <a:latin typeface="Carlito"/>
                <a:cs typeface="Carlito"/>
              </a:rPr>
              <a:t>data </a:t>
            </a:r>
            <a:r>
              <a:rPr sz="2000" dirty="0">
                <a:latin typeface="Carlito"/>
                <a:cs typeface="Carlito"/>
              </a:rPr>
              <a:t>in an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order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400">
              <a:latin typeface="Carlito"/>
              <a:cs typeface="Carlito"/>
            </a:endParaRPr>
          </a:p>
          <a:p>
            <a:pPr marL="254000" marR="17780" indent="-229235">
              <a:lnSpc>
                <a:spcPts val="2160"/>
              </a:lnSpc>
              <a:spcBef>
                <a:spcPts val="5"/>
              </a:spcBef>
              <a:buFont typeface="Arial"/>
              <a:buChar char="•"/>
              <a:tabLst>
                <a:tab pos="254000" algn="l"/>
                <a:tab pos="254635" algn="l"/>
              </a:tabLst>
            </a:pPr>
            <a:r>
              <a:rPr sz="2000" spc="-10" dirty="0">
                <a:latin typeface="Carlito"/>
                <a:cs typeface="Carlito"/>
              </a:rPr>
              <a:t>Calculate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percentage </a:t>
            </a:r>
            <a:r>
              <a:rPr sz="2000" spc="-5" dirty="0">
                <a:latin typeface="Carlito"/>
                <a:cs typeface="Carlito"/>
              </a:rPr>
              <a:t>of observations or </a:t>
            </a:r>
            <a:r>
              <a:rPr sz="2000" spc="-15" dirty="0">
                <a:latin typeface="Carlito"/>
                <a:cs typeface="Carlito"/>
              </a:rPr>
              <a:t>data </a:t>
            </a:r>
            <a:r>
              <a:rPr sz="2000" spc="-5" dirty="0">
                <a:latin typeface="Carlito"/>
                <a:cs typeface="Carlito"/>
              </a:rPr>
              <a:t>points  below </a:t>
            </a:r>
            <a:r>
              <a:rPr sz="2000" dirty="0">
                <a:latin typeface="Carlito"/>
                <a:cs typeface="Carlito"/>
              </a:rPr>
              <a:t>a particular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value.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000">
              <a:latin typeface="Carlito"/>
              <a:cs typeface="Carlito"/>
            </a:endParaRPr>
          </a:p>
          <a:p>
            <a:pPr marL="375285">
              <a:lnSpc>
                <a:spcPct val="100000"/>
              </a:lnSpc>
              <a:spcBef>
                <a:spcPts val="1525"/>
              </a:spcBef>
            </a:pPr>
            <a:r>
              <a:rPr sz="1800" b="1" spc="-5" dirty="0">
                <a:latin typeface="Carlito"/>
                <a:cs typeface="Carlito"/>
              </a:rPr>
              <a:t>What </a:t>
            </a:r>
            <a:r>
              <a:rPr sz="1800" b="1" dirty="0">
                <a:latin typeface="Carlito"/>
                <a:cs typeface="Carlito"/>
              </a:rPr>
              <a:t>is the 80</a:t>
            </a:r>
            <a:r>
              <a:rPr sz="1800" b="1" baseline="25462" dirty="0">
                <a:latin typeface="Carlito"/>
                <a:cs typeface="Carlito"/>
              </a:rPr>
              <a:t>th </a:t>
            </a:r>
            <a:r>
              <a:rPr sz="1800" b="1" spc="-10" dirty="0">
                <a:latin typeface="Carlito"/>
                <a:cs typeface="Carlito"/>
              </a:rPr>
              <a:t>Percentile</a:t>
            </a:r>
            <a:r>
              <a:rPr sz="1800" b="1" spc="-200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Observation?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564123" y="5221223"/>
            <a:ext cx="2196465" cy="612775"/>
            <a:chOff x="5564123" y="5221223"/>
            <a:chExt cx="2196465" cy="612775"/>
          </a:xfrm>
        </p:grpSpPr>
        <p:sp>
          <p:nvSpPr>
            <p:cNvPr id="6" name="object 6"/>
            <p:cNvSpPr/>
            <p:nvPr/>
          </p:nvSpPr>
          <p:spPr>
            <a:xfrm>
              <a:off x="5570219" y="5227319"/>
              <a:ext cx="2184400" cy="600710"/>
            </a:xfrm>
            <a:custGeom>
              <a:avLst/>
              <a:gdLst/>
              <a:ahLst/>
              <a:cxnLst/>
              <a:rect l="l" t="t" r="r" b="b"/>
              <a:pathLst>
                <a:path w="2184400" h="600710">
                  <a:moveTo>
                    <a:pt x="1883663" y="0"/>
                  </a:moveTo>
                  <a:lnTo>
                    <a:pt x="1883663" y="150113"/>
                  </a:lnTo>
                  <a:lnTo>
                    <a:pt x="0" y="150113"/>
                  </a:lnTo>
                  <a:lnTo>
                    <a:pt x="0" y="450341"/>
                  </a:lnTo>
                  <a:lnTo>
                    <a:pt x="1883663" y="450341"/>
                  </a:lnTo>
                  <a:lnTo>
                    <a:pt x="1883663" y="600455"/>
                  </a:lnTo>
                  <a:lnTo>
                    <a:pt x="2183891" y="300227"/>
                  </a:lnTo>
                  <a:lnTo>
                    <a:pt x="1883663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70219" y="5227319"/>
              <a:ext cx="2184400" cy="600710"/>
            </a:xfrm>
            <a:custGeom>
              <a:avLst/>
              <a:gdLst/>
              <a:ahLst/>
              <a:cxnLst/>
              <a:rect l="l" t="t" r="r" b="b"/>
              <a:pathLst>
                <a:path w="2184400" h="600710">
                  <a:moveTo>
                    <a:pt x="0" y="150113"/>
                  </a:moveTo>
                  <a:lnTo>
                    <a:pt x="1883663" y="150113"/>
                  </a:lnTo>
                  <a:lnTo>
                    <a:pt x="1883663" y="0"/>
                  </a:lnTo>
                  <a:lnTo>
                    <a:pt x="2183891" y="300227"/>
                  </a:lnTo>
                  <a:lnTo>
                    <a:pt x="1883663" y="600455"/>
                  </a:lnTo>
                  <a:lnTo>
                    <a:pt x="1883663" y="450341"/>
                  </a:lnTo>
                  <a:lnTo>
                    <a:pt x="0" y="450341"/>
                  </a:lnTo>
                  <a:lnTo>
                    <a:pt x="0" y="150113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482465" y="4378528"/>
            <a:ext cx="2962910" cy="837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omic Sans MS"/>
                <a:cs typeface="Comic Sans MS"/>
              </a:rPr>
              <a:t>Total </a:t>
            </a:r>
            <a:r>
              <a:rPr sz="2000" spc="-5" dirty="0">
                <a:latin typeface="Comic Sans MS"/>
                <a:cs typeface="Comic Sans MS"/>
              </a:rPr>
              <a:t>Observations </a:t>
            </a:r>
            <a:r>
              <a:rPr sz="2000" dirty="0">
                <a:latin typeface="Comic Sans MS"/>
                <a:cs typeface="Comic Sans MS"/>
              </a:rPr>
              <a:t>*</a:t>
            </a:r>
            <a:r>
              <a:rPr sz="2000" spc="-6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0.8</a:t>
            </a:r>
            <a:endParaRPr sz="2000">
              <a:latin typeface="Comic Sans MS"/>
              <a:cs typeface="Comic Sans MS"/>
            </a:endParaRPr>
          </a:p>
          <a:p>
            <a:pPr marL="177165">
              <a:lnSpc>
                <a:spcPct val="100000"/>
              </a:lnSpc>
              <a:spcBef>
                <a:spcPts val="1585"/>
              </a:spcBef>
            </a:pPr>
            <a:r>
              <a:rPr sz="2000" spc="-5" dirty="0">
                <a:latin typeface="Comic Sans MS"/>
                <a:cs typeface="Comic Sans MS"/>
              </a:rPr>
              <a:t>15 </a:t>
            </a:r>
            <a:r>
              <a:rPr sz="2000" dirty="0">
                <a:latin typeface="Comic Sans MS"/>
                <a:cs typeface="Comic Sans MS"/>
              </a:rPr>
              <a:t>* 0.8 =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12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46431"/>
            <a:ext cx="10350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55" dirty="0">
                <a:latin typeface="Arial"/>
                <a:cs typeface="Arial"/>
              </a:rPr>
              <a:t>Ra</a:t>
            </a:r>
            <a:r>
              <a:rPr sz="3200" spc="-300" dirty="0">
                <a:latin typeface="Arial"/>
                <a:cs typeface="Arial"/>
              </a:rPr>
              <a:t>n</a:t>
            </a:r>
            <a:r>
              <a:rPr sz="3200" spc="-305" dirty="0">
                <a:latin typeface="Arial"/>
                <a:cs typeface="Arial"/>
              </a:rPr>
              <a:t>g</a:t>
            </a:r>
            <a:r>
              <a:rPr sz="3200" spc="-200" dirty="0">
                <a:latin typeface="Arial"/>
                <a:cs typeface="Arial"/>
              </a:rPr>
              <a:t>e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8048" y="2713101"/>
            <a:ext cx="10808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Comic Sans MS"/>
                <a:cs typeface="Comic Sans MS"/>
              </a:rPr>
              <a:t>Difference </a:t>
            </a:r>
            <a:r>
              <a:rPr sz="3600" spc="-10" dirty="0">
                <a:latin typeface="Comic Sans MS"/>
                <a:cs typeface="Comic Sans MS"/>
              </a:rPr>
              <a:t>between </a:t>
            </a:r>
            <a:r>
              <a:rPr sz="3600" spc="-5" dirty="0">
                <a:latin typeface="Comic Sans MS"/>
                <a:cs typeface="Comic Sans MS"/>
              </a:rPr>
              <a:t>the highest </a:t>
            </a:r>
            <a:r>
              <a:rPr sz="3600" dirty="0">
                <a:latin typeface="Comic Sans MS"/>
                <a:cs typeface="Comic Sans MS"/>
              </a:rPr>
              <a:t>and </a:t>
            </a:r>
            <a:r>
              <a:rPr sz="3600" spc="-5" dirty="0">
                <a:latin typeface="Comic Sans MS"/>
                <a:cs typeface="Comic Sans MS"/>
              </a:rPr>
              <a:t>lowest</a:t>
            </a:r>
            <a:r>
              <a:rPr sz="3600" spc="45" dirty="0">
                <a:latin typeface="Comic Sans MS"/>
                <a:cs typeface="Comic Sans MS"/>
              </a:rPr>
              <a:t> </a:t>
            </a:r>
            <a:r>
              <a:rPr sz="3600" dirty="0">
                <a:latin typeface="Comic Sans MS"/>
                <a:cs typeface="Comic Sans MS"/>
              </a:rPr>
              <a:t>value…</a:t>
            </a:r>
            <a:endParaRPr sz="36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10350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55" dirty="0">
                <a:solidFill>
                  <a:srgbClr val="000000"/>
                </a:solidFill>
              </a:rPr>
              <a:t>Ra</a:t>
            </a:r>
            <a:r>
              <a:rPr sz="3200" spc="-300" dirty="0">
                <a:solidFill>
                  <a:srgbClr val="000000"/>
                </a:solidFill>
              </a:rPr>
              <a:t>n</a:t>
            </a:r>
            <a:r>
              <a:rPr sz="3200" spc="-305" dirty="0">
                <a:solidFill>
                  <a:srgbClr val="000000"/>
                </a:solidFill>
              </a:rPr>
              <a:t>g</a:t>
            </a:r>
            <a:r>
              <a:rPr sz="3200" spc="-200" dirty="0">
                <a:solidFill>
                  <a:srgbClr val="000000"/>
                </a:solidFill>
              </a:rPr>
              <a:t>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227531" y="4341367"/>
            <a:ext cx="200152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37335" algn="l"/>
              </a:tabLst>
            </a:pPr>
            <a:r>
              <a:rPr sz="3200" spc="-130" dirty="0">
                <a:latin typeface="Georgia"/>
                <a:cs typeface="Georgia"/>
              </a:rPr>
              <a:t>Mea</a:t>
            </a:r>
            <a:r>
              <a:rPr sz="3200" spc="-120" dirty="0">
                <a:latin typeface="Georgia"/>
                <a:cs typeface="Georgia"/>
              </a:rPr>
              <a:t>n</a:t>
            </a:r>
            <a:r>
              <a:rPr sz="3200" spc="-80" dirty="0">
                <a:latin typeface="Georgia"/>
                <a:cs typeface="Georgia"/>
              </a:rPr>
              <a:t> </a:t>
            </a:r>
            <a:r>
              <a:rPr sz="3200" spc="335" dirty="0">
                <a:latin typeface="Georgia"/>
                <a:cs typeface="Georgia"/>
              </a:rPr>
              <a:t>=</a:t>
            </a:r>
            <a:r>
              <a:rPr sz="3200" dirty="0">
                <a:latin typeface="Georgia"/>
                <a:cs typeface="Georgia"/>
              </a:rPr>
              <a:t>	</a:t>
            </a:r>
            <a:r>
              <a:rPr sz="3200" spc="-105" dirty="0">
                <a:latin typeface="Georgia"/>
                <a:cs typeface="Georgia"/>
              </a:rPr>
              <a:t>20</a:t>
            </a:r>
            <a:endParaRPr sz="3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3200" spc="-100" dirty="0">
                <a:latin typeface="Georgia"/>
                <a:cs typeface="Georgia"/>
              </a:rPr>
              <a:t>Range </a:t>
            </a:r>
            <a:r>
              <a:rPr sz="3200" spc="335" dirty="0">
                <a:latin typeface="Georgia"/>
                <a:cs typeface="Georgia"/>
              </a:rPr>
              <a:t>=</a:t>
            </a:r>
            <a:r>
              <a:rPr sz="3200" spc="-90" dirty="0">
                <a:latin typeface="Georgia"/>
                <a:cs typeface="Georgia"/>
              </a:rPr>
              <a:t> </a:t>
            </a:r>
            <a:r>
              <a:rPr sz="3200" spc="-15" dirty="0">
                <a:latin typeface="Georgia"/>
                <a:cs typeface="Georgia"/>
              </a:rPr>
              <a:t>2</a:t>
            </a:r>
            <a:endParaRPr sz="3200">
              <a:latin typeface="Georgia"/>
              <a:cs typeface="Georg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26096" y="1006221"/>
          <a:ext cx="10659108" cy="29667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2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2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28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2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92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Day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Temperature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Day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Temperature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Day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Temperature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20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22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21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23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19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21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20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18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20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21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19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24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6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19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6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6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29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20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20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31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999482" y="4341367"/>
            <a:ext cx="200152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37335" algn="l"/>
              </a:tabLst>
            </a:pPr>
            <a:r>
              <a:rPr sz="3200" spc="-130" dirty="0">
                <a:latin typeface="Georgia"/>
                <a:cs typeface="Georgia"/>
              </a:rPr>
              <a:t>Mea</a:t>
            </a:r>
            <a:r>
              <a:rPr sz="3200" spc="-120" dirty="0">
                <a:latin typeface="Georgia"/>
                <a:cs typeface="Georgia"/>
              </a:rPr>
              <a:t>n</a:t>
            </a:r>
            <a:r>
              <a:rPr sz="3200" spc="-80" dirty="0">
                <a:latin typeface="Georgia"/>
                <a:cs typeface="Georgia"/>
              </a:rPr>
              <a:t> </a:t>
            </a:r>
            <a:r>
              <a:rPr sz="3200" spc="335" dirty="0">
                <a:latin typeface="Georgia"/>
                <a:cs typeface="Georgia"/>
              </a:rPr>
              <a:t>=</a:t>
            </a:r>
            <a:r>
              <a:rPr sz="3200" dirty="0">
                <a:latin typeface="Georgia"/>
                <a:cs typeface="Georgia"/>
              </a:rPr>
              <a:t>	</a:t>
            </a:r>
            <a:r>
              <a:rPr sz="3200" spc="-105" dirty="0">
                <a:latin typeface="Georgia"/>
                <a:cs typeface="Georgia"/>
              </a:rPr>
              <a:t>20</a:t>
            </a:r>
            <a:endParaRPr sz="3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3200" spc="-100" dirty="0">
                <a:latin typeface="Georgia"/>
                <a:cs typeface="Georgia"/>
              </a:rPr>
              <a:t>Range </a:t>
            </a:r>
            <a:r>
              <a:rPr sz="3200" spc="335" dirty="0">
                <a:latin typeface="Georgia"/>
                <a:cs typeface="Georgia"/>
              </a:rPr>
              <a:t>=</a:t>
            </a:r>
            <a:r>
              <a:rPr sz="3200" spc="-90" dirty="0">
                <a:latin typeface="Georgia"/>
                <a:cs typeface="Georgia"/>
              </a:rPr>
              <a:t> </a:t>
            </a:r>
            <a:r>
              <a:rPr sz="3200" spc="-40" dirty="0">
                <a:latin typeface="Georgia"/>
                <a:cs typeface="Georgia"/>
              </a:rPr>
              <a:t>6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03334" y="4341367"/>
            <a:ext cx="203200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37335" algn="l"/>
              </a:tabLst>
            </a:pPr>
            <a:r>
              <a:rPr sz="3200" spc="-130" dirty="0">
                <a:latin typeface="Georgia"/>
                <a:cs typeface="Georgia"/>
              </a:rPr>
              <a:t>Mean</a:t>
            </a:r>
            <a:r>
              <a:rPr sz="3200" spc="-75" dirty="0">
                <a:latin typeface="Georgia"/>
                <a:cs typeface="Georgia"/>
              </a:rPr>
              <a:t> </a:t>
            </a:r>
            <a:r>
              <a:rPr sz="3200" spc="335" dirty="0">
                <a:latin typeface="Georgia"/>
                <a:cs typeface="Georgia"/>
              </a:rPr>
              <a:t>=	</a:t>
            </a:r>
            <a:r>
              <a:rPr sz="3200" spc="-105" dirty="0">
                <a:latin typeface="Georgia"/>
                <a:cs typeface="Georgia"/>
              </a:rPr>
              <a:t>20</a:t>
            </a:r>
            <a:endParaRPr sz="3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3200" spc="-100" dirty="0">
                <a:latin typeface="Georgia"/>
                <a:cs typeface="Georgia"/>
              </a:rPr>
              <a:t>Range </a:t>
            </a:r>
            <a:r>
              <a:rPr sz="3200" spc="335" dirty="0">
                <a:latin typeface="Georgia"/>
                <a:cs typeface="Georgia"/>
              </a:rPr>
              <a:t>=</a:t>
            </a:r>
            <a:r>
              <a:rPr sz="3200" spc="-120" dirty="0">
                <a:latin typeface="Georgia"/>
                <a:cs typeface="Georgia"/>
              </a:rPr>
              <a:t> </a:t>
            </a:r>
            <a:r>
              <a:rPr sz="3200" spc="-105" dirty="0">
                <a:latin typeface="Georgia"/>
                <a:cs typeface="Georgia"/>
              </a:rPr>
              <a:t>20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6416" y="2115311"/>
            <a:ext cx="1009015" cy="396240"/>
          </a:xfrm>
          <a:custGeom>
            <a:avLst/>
            <a:gdLst/>
            <a:ahLst/>
            <a:cxnLst/>
            <a:rect l="l" t="t" r="r" b="b"/>
            <a:pathLst>
              <a:path w="1009014" h="396239">
                <a:moveTo>
                  <a:pt x="0" y="198120"/>
                </a:moveTo>
                <a:lnTo>
                  <a:pt x="18016" y="145432"/>
                </a:lnTo>
                <a:lnTo>
                  <a:pt x="68862" y="98100"/>
                </a:lnTo>
                <a:lnTo>
                  <a:pt x="105094" y="77031"/>
                </a:lnTo>
                <a:lnTo>
                  <a:pt x="147732" y="58007"/>
                </a:lnTo>
                <a:lnTo>
                  <a:pt x="196175" y="41263"/>
                </a:lnTo>
                <a:lnTo>
                  <a:pt x="249823" y="27036"/>
                </a:lnTo>
                <a:lnTo>
                  <a:pt x="308074" y="15561"/>
                </a:lnTo>
                <a:lnTo>
                  <a:pt x="370328" y="7073"/>
                </a:lnTo>
                <a:lnTo>
                  <a:pt x="435985" y="1807"/>
                </a:lnTo>
                <a:lnTo>
                  <a:pt x="504444" y="0"/>
                </a:lnTo>
                <a:lnTo>
                  <a:pt x="572902" y="1807"/>
                </a:lnTo>
                <a:lnTo>
                  <a:pt x="638559" y="7073"/>
                </a:lnTo>
                <a:lnTo>
                  <a:pt x="700813" y="15561"/>
                </a:lnTo>
                <a:lnTo>
                  <a:pt x="759064" y="27036"/>
                </a:lnTo>
                <a:lnTo>
                  <a:pt x="812712" y="41263"/>
                </a:lnTo>
                <a:lnTo>
                  <a:pt x="861155" y="58007"/>
                </a:lnTo>
                <a:lnTo>
                  <a:pt x="903793" y="77031"/>
                </a:lnTo>
                <a:lnTo>
                  <a:pt x="940025" y="98100"/>
                </a:lnTo>
                <a:lnTo>
                  <a:pt x="990871" y="145432"/>
                </a:lnTo>
                <a:lnTo>
                  <a:pt x="1008887" y="198120"/>
                </a:lnTo>
                <a:lnTo>
                  <a:pt x="1004283" y="225015"/>
                </a:lnTo>
                <a:lnTo>
                  <a:pt x="969252" y="275260"/>
                </a:lnTo>
                <a:lnTo>
                  <a:pt x="903793" y="319208"/>
                </a:lnTo>
                <a:lnTo>
                  <a:pt x="861155" y="338232"/>
                </a:lnTo>
                <a:lnTo>
                  <a:pt x="812712" y="354976"/>
                </a:lnTo>
                <a:lnTo>
                  <a:pt x="759064" y="369203"/>
                </a:lnTo>
                <a:lnTo>
                  <a:pt x="700813" y="380678"/>
                </a:lnTo>
                <a:lnTo>
                  <a:pt x="638559" y="389166"/>
                </a:lnTo>
                <a:lnTo>
                  <a:pt x="572902" y="394432"/>
                </a:lnTo>
                <a:lnTo>
                  <a:pt x="504444" y="396239"/>
                </a:lnTo>
                <a:lnTo>
                  <a:pt x="435985" y="394432"/>
                </a:lnTo>
                <a:lnTo>
                  <a:pt x="370328" y="389166"/>
                </a:lnTo>
                <a:lnTo>
                  <a:pt x="308074" y="380678"/>
                </a:lnTo>
                <a:lnTo>
                  <a:pt x="249823" y="369203"/>
                </a:lnTo>
                <a:lnTo>
                  <a:pt x="196175" y="354976"/>
                </a:lnTo>
                <a:lnTo>
                  <a:pt x="147732" y="338232"/>
                </a:lnTo>
                <a:lnTo>
                  <a:pt x="105094" y="319208"/>
                </a:lnTo>
                <a:lnTo>
                  <a:pt x="68862" y="298139"/>
                </a:lnTo>
                <a:lnTo>
                  <a:pt x="18016" y="250807"/>
                </a:lnTo>
                <a:lnTo>
                  <a:pt x="0" y="198120"/>
                </a:lnTo>
                <a:close/>
              </a:path>
            </a:pathLst>
          </a:custGeom>
          <a:ln w="9144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66416" y="2819400"/>
            <a:ext cx="1009015" cy="396240"/>
          </a:xfrm>
          <a:custGeom>
            <a:avLst/>
            <a:gdLst/>
            <a:ahLst/>
            <a:cxnLst/>
            <a:rect l="l" t="t" r="r" b="b"/>
            <a:pathLst>
              <a:path w="1009014" h="396239">
                <a:moveTo>
                  <a:pt x="0" y="198120"/>
                </a:moveTo>
                <a:lnTo>
                  <a:pt x="18016" y="145432"/>
                </a:lnTo>
                <a:lnTo>
                  <a:pt x="68862" y="98100"/>
                </a:lnTo>
                <a:lnTo>
                  <a:pt x="105094" y="77031"/>
                </a:lnTo>
                <a:lnTo>
                  <a:pt x="147732" y="58007"/>
                </a:lnTo>
                <a:lnTo>
                  <a:pt x="196175" y="41263"/>
                </a:lnTo>
                <a:lnTo>
                  <a:pt x="249823" y="27036"/>
                </a:lnTo>
                <a:lnTo>
                  <a:pt x="308074" y="15561"/>
                </a:lnTo>
                <a:lnTo>
                  <a:pt x="370328" y="7073"/>
                </a:lnTo>
                <a:lnTo>
                  <a:pt x="435985" y="1807"/>
                </a:lnTo>
                <a:lnTo>
                  <a:pt x="504444" y="0"/>
                </a:lnTo>
                <a:lnTo>
                  <a:pt x="572902" y="1807"/>
                </a:lnTo>
                <a:lnTo>
                  <a:pt x="638559" y="7073"/>
                </a:lnTo>
                <a:lnTo>
                  <a:pt x="700813" y="15561"/>
                </a:lnTo>
                <a:lnTo>
                  <a:pt x="759064" y="27036"/>
                </a:lnTo>
                <a:lnTo>
                  <a:pt x="812712" y="41263"/>
                </a:lnTo>
                <a:lnTo>
                  <a:pt x="861155" y="58007"/>
                </a:lnTo>
                <a:lnTo>
                  <a:pt x="903793" y="77031"/>
                </a:lnTo>
                <a:lnTo>
                  <a:pt x="940025" y="98100"/>
                </a:lnTo>
                <a:lnTo>
                  <a:pt x="990871" y="145432"/>
                </a:lnTo>
                <a:lnTo>
                  <a:pt x="1008887" y="198120"/>
                </a:lnTo>
                <a:lnTo>
                  <a:pt x="1004283" y="225015"/>
                </a:lnTo>
                <a:lnTo>
                  <a:pt x="969252" y="275260"/>
                </a:lnTo>
                <a:lnTo>
                  <a:pt x="903793" y="319208"/>
                </a:lnTo>
                <a:lnTo>
                  <a:pt x="861155" y="338232"/>
                </a:lnTo>
                <a:lnTo>
                  <a:pt x="812712" y="354976"/>
                </a:lnTo>
                <a:lnTo>
                  <a:pt x="759064" y="369203"/>
                </a:lnTo>
                <a:lnTo>
                  <a:pt x="700813" y="380678"/>
                </a:lnTo>
                <a:lnTo>
                  <a:pt x="638559" y="389166"/>
                </a:lnTo>
                <a:lnTo>
                  <a:pt x="572902" y="394432"/>
                </a:lnTo>
                <a:lnTo>
                  <a:pt x="504444" y="396239"/>
                </a:lnTo>
                <a:lnTo>
                  <a:pt x="435985" y="394432"/>
                </a:lnTo>
                <a:lnTo>
                  <a:pt x="370328" y="389166"/>
                </a:lnTo>
                <a:lnTo>
                  <a:pt x="308074" y="380678"/>
                </a:lnTo>
                <a:lnTo>
                  <a:pt x="249823" y="369203"/>
                </a:lnTo>
                <a:lnTo>
                  <a:pt x="196175" y="354976"/>
                </a:lnTo>
                <a:lnTo>
                  <a:pt x="147732" y="338232"/>
                </a:lnTo>
                <a:lnTo>
                  <a:pt x="105094" y="319208"/>
                </a:lnTo>
                <a:lnTo>
                  <a:pt x="68862" y="298139"/>
                </a:lnTo>
                <a:lnTo>
                  <a:pt x="18016" y="250807"/>
                </a:lnTo>
                <a:lnTo>
                  <a:pt x="0" y="198120"/>
                </a:lnTo>
                <a:close/>
              </a:path>
            </a:pathLst>
          </a:custGeom>
          <a:ln w="9144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90132" y="3215639"/>
            <a:ext cx="1009015" cy="394970"/>
          </a:xfrm>
          <a:custGeom>
            <a:avLst/>
            <a:gdLst/>
            <a:ahLst/>
            <a:cxnLst/>
            <a:rect l="l" t="t" r="r" b="b"/>
            <a:pathLst>
              <a:path w="1009015" h="394970">
                <a:moveTo>
                  <a:pt x="0" y="197358"/>
                </a:moveTo>
                <a:lnTo>
                  <a:pt x="18016" y="144903"/>
                </a:lnTo>
                <a:lnTo>
                  <a:pt x="68862" y="97761"/>
                </a:lnTo>
                <a:lnTo>
                  <a:pt x="105094" y="76771"/>
                </a:lnTo>
                <a:lnTo>
                  <a:pt x="147732" y="57816"/>
                </a:lnTo>
                <a:lnTo>
                  <a:pt x="196175" y="41131"/>
                </a:lnTo>
                <a:lnTo>
                  <a:pt x="249823" y="26952"/>
                </a:lnTo>
                <a:lnTo>
                  <a:pt x="308074" y="15513"/>
                </a:lnTo>
                <a:lnTo>
                  <a:pt x="370328" y="7052"/>
                </a:lnTo>
                <a:lnTo>
                  <a:pt x="435985" y="1802"/>
                </a:lnTo>
                <a:lnTo>
                  <a:pt x="504443" y="0"/>
                </a:lnTo>
                <a:lnTo>
                  <a:pt x="572902" y="1802"/>
                </a:lnTo>
                <a:lnTo>
                  <a:pt x="638559" y="7052"/>
                </a:lnTo>
                <a:lnTo>
                  <a:pt x="700813" y="15513"/>
                </a:lnTo>
                <a:lnTo>
                  <a:pt x="759064" y="26952"/>
                </a:lnTo>
                <a:lnTo>
                  <a:pt x="812712" y="41131"/>
                </a:lnTo>
                <a:lnTo>
                  <a:pt x="861155" y="57816"/>
                </a:lnTo>
                <a:lnTo>
                  <a:pt x="903793" y="76771"/>
                </a:lnTo>
                <a:lnTo>
                  <a:pt x="940025" y="97761"/>
                </a:lnTo>
                <a:lnTo>
                  <a:pt x="990871" y="144903"/>
                </a:lnTo>
                <a:lnTo>
                  <a:pt x="1008888" y="197358"/>
                </a:lnTo>
                <a:lnTo>
                  <a:pt x="1004283" y="224131"/>
                </a:lnTo>
                <a:lnTo>
                  <a:pt x="969252" y="274165"/>
                </a:lnTo>
                <a:lnTo>
                  <a:pt x="903793" y="317944"/>
                </a:lnTo>
                <a:lnTo>
                  <a:pt x="861155" y="336899"/>
                </a:lnTo>
                <a:lnTo>
                  <a:pt x="812712" y="353584"/>
                </a:lnTo>
                <a:lnTo>
                  <a:pt x="759064" y="367763"/>
                </a:lnTo>
                <a:lnTo>
                  <a:pt x="700813" y="379202"/>
                </a:lnTo>
                <a:lnTo>
                  <a:pt x="638559" y="387663"/>
                </a:lnTo>
                <a:lnTo>
                  <a:pt x="572902" y="392913"/>
                </a:lnTo>
                <a:lnTo>
                  <a:pt x="504443" y="394716"/>
                </a:lnTo>
                <a:lnTo>
                  <a:pt x="435985" y="392913"/>
                </a:lnTo>
                <a:lnTo>
                  <a:pt x="370328" y="387663"/>
                </a:lnTo>
                <a:lnTo>
                  <a:pt x="308074" y="379202"/>
                </a:lnTo>
                <a:lnTo>
                  <a:pt x="249823" y="367763"/>
                </a:lnTo>
                <a:lnTo>
                  <a:pt x="196175" y="353584"/>
                </a:lnTo>
                <a:lnTo>
                  <a:pt x="147732" y="336899"/>
                </a:lnTo>
                <a:lnTo>
                  <a:pt x="105094" y="317944"/>
                </a:lnTo>
                <a:lnTo>
                  <a:pt x="68862" y="296954"/>
                </a:lnTo>
                <a:lnTo>
                  <a:pt x="18016" y="249812"/>
                </a:lnTo>
                <a:lnTo>
                  <a:pt x="0" y="197358"/>
                </a:lnTo>
                <a:close/>
              </a:path>
            </a:pathLst>
          </a:custGeom>
          <a:ln w="9144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90132" y="1714500"/>
            <a:ext cx="1009015" cy="396240"/>
          </a:xfrm>
          <a:custGeom>
            <a:avLst/>
            <a:gdLst/>
            <a:ahLst/>
            <a:cxnLst/>
            <a:rect l="l" t="t" r="r" b="b"/>
            <a:pathLst>
              <a:path w="1009015" h="396239">
                <a:moveTo>
                  <a:pt x="0" y="198120"/>
                </a:moveTo>
                <a:lnTo>
                  <a:pt x="18016" y="145432"/>
                </a:lnTo>
                <a:lnTo>
                  <a:pt x="68862" y="98100"/>
                </a:lnTo>
                <a:lnTo>
                  <a:pt x="105094" y="77031"/>
                </a:lnTo>
                <a:lnTo>
                  <a:pt x="147732" y="58007"/>
                </a:lnTo>
                <a:lnTo>
                  <a:pt x="196175" y="41263"/>
                </a:lnTo>
                <a:lnTo>
                  <a:pt x="249823" y="27036"/>
                </a:lnTo>
                <a:lnTo>
                  <a:pt x="308074" y="15561"/>
                </a:lnTo>
                <a:lnTo>
                  <a:pt x="370328" y="7073"/>
                </a:lnTo>
                <a:lnTo>
                  <a:pt x="435985" y="1807"/>
                </a:lnTo>
                <a:lnTo>
                  <a:pt x="504443" y="0"/>
                </a:lnTo>
                <a:lnTo>
                  <a:pt x="572902" y="1807"/>
                </a:lnTo>
                <a:lnTo>
                  <a:pt x="638559" y="7073"/>
                </a:lnTo>
                <a:lnTo>
                  <a:pt x="700813" y="15561"/>
                </a:lnTo>
                <a:lnTo>
                  <a:pt x="759064" y="27036"/>
                </a:lnTo>
                <a:lnTo>
                  <a:pt x="812712" y="41263"/>
                </a:lnTo>
                <a:lnTo>
                  <a:pt x="861155" y="58007"/>
                </a:lnTo>
                <a:lnTo>
                  <a:pt x="903793" y="77031"/>
                </a:lnTo>
                <a:lnTo>
                  <a:pt x="940025" y="98100"/>
                </a:lnTo>
                <a:lnTo>
                  <a:pt x="990871" y="145432"/>
                </a:lnTo>
                <a:lnTo>
                  <a:pt x="1008888" y="198120"/>
                </a:lnTo>
                <a:lnTo>
                  <a:pt x="1004283" y="225015"/>
                </a:lnTo>
                <a:lnTo>
                  <a:pt x="969252" y="275260"/>
                </a:lnTo>
                <a:lnTo>
                  <a:pt x="903793" y="319208"/>
                </a:lnTo>
                <a:lnTo>
                  <a:pt x="861155" y="338232"/>
                </a:lnTo>
                <a:lnTo>
                  <a:pt x="812712" y="354976"/>
                </a:lnTo>
                <a:lnTo>
                  <a:pt x="759064" y="369203"/>
                </a:lnTo>
                <a:lnTo>
                  <a:pt x="700813" y="380678"/>
                </a:lnTo>
                <a:lnTo>
                  <a:pt x="638559" y="389166"/>
                </a:lnTo>
                <a:lnTo>
                  <a:pt x="572902" y="394432"/>
                </a:lnTo>
                <a:lnTo>
                  <a:pt x="504443" y="396239"/>
                </a:lnTo>
                <a:lnTo>
                  <a:pt x="435985" y="394432"/>
                </a:lnTo>
                <a:lnTo>
                  <a:pt x="370328" y="389166"/>
                </a:lnTo>
                <a:lnTo>
                  <a:pt x="308074" y="380678"/>
                </a:lnTo>
                <a:lnTo>
                  <a:pt x="249823" y="369203"/>
                </a:lnTo>
                <a:lnTo>
                  <a:pt x="196175" y="354976"/>
                </a:lnTo>
                <a:lnTo>
                  <a:pt x="147732" y="338232"/>
                </a:lnTo>
                <a:lnTo>
                  <a:pt x="105094" y="319208"/>
                </a:lnTo>
                <a:lnTo>
                  <a:pt x="68862" y="298139"/>
                </a:lnTo>
                <a:lnTo>
                  <a:pt x="18016" y="250807"/>
                </a:lnTo>
                <a:lnTo>
                  <a:pt x="0" y="198120"/>
                </a:lnTo>
                <a:close/>
              </a:path>
            </a:pathLst>
          </a:custGeom>
          <a:ln w="9144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262616" y="1714500"/>
            <a:ext cx="1009015" cy="396240"/>
          </a:xfrm>
          <a:custGeom>
            <a:avLst/>
            <a:gdLst/>
            <a:ahLst/>
            <a:cxnLst/>
            <a:rect l="l" t="t" r="r" b="b"/>
            <a:pathLst>
              <a:path w="1009015" h="396239">
                <a:moveTo>
                  <a:pt x="0" y="198120"/>
                </a:moveTo>
                <a:lnTo>
                  <a:pt x="18016" y="145432"/>
                </a:lnTo>
                <a:lnTo>
                  <a:pt x="68862" y="98100"/>
                </a:lnTo>
                <a:lnTo>
                  <a:pt x="105094" y="77031"/>
                </a:lnTo>
                <a:lnTo>
                  <a:pt x="147732" y="58007"/>
                </a:lnTo>
                <a:lnTo>
                  <a:pt x="196175" y="41263"/>
                </a:lnTo>
                <a:lnTo>
                  <a:pt x="249823" y="27036"/>
                </a:lnTo>
                <a:lnTo>
                  <a:pt x="308074" y="15561"/>
                </a:lnTo>
                <a:lnTo>
                  <a:pt x="370328" y="7073"/>
                </a:lnTo>
                <a:lnTo>
                  <a:pt x="435985" y="1807"/>
                </a:lnTo>
                <a:lnTo>
                  <a:pt x="504443" y="0"/>
                </a:lnTo>
                <a:lnTo>
                  <a:pt x="572902" y="1807"/>
                </a:lnTo>
                <a:lnTo>
                  <a:pt x="638559" y="7073"/>
                </a:lnTo>
                <a:lnTo>
                  <a:pt x="700813" y="15561"/>
                </a:lnTo>
                <a:lnTo>
                  <a:pt x="759064" y="27036"/>
                </a:lnTo>
                <a:lnTo>
                  <a:pt x="812712" y="41263"/>
                </a:lnTo>
                <a:lnTo>
                  <a:pt x="861155" y="58007"/>
                </a:lnTo>
                <a:lnTo>
                  <a:pt x="903793" y="77031"/>
                </a:lnTo>
                <a:lnTo>
                  <a:pt x="940025" y="98100"/>
                </a:lnTo>
                <a:lnTo>
                  <a:pt x="990871" y="145432"/>
                </a:lnTo>
                <a:lnTo>
                  <a:pt x="1008887" y="198120"/>
                </a:lnTo>
                <a:lnTo>
                  <a:pt x="1004283" y="225015"/>
                </a:lnTo>
                <a:lnTo>
                  <a:pt x="969252" y="275260"/>
                </a:lnTo>
                <a:lnTo>
                  <a:pt x="903793" y="319208"/>
                </a:lnTo>
                <a:lnTo>
                  <a:pt x="861155" y="338232"/>
                </a:lnTo>
                <a:lnTo>
                  <a:pt x="812712" y="354976"/>
                </a:lnTo>
                <a:lnTo>
                  <a:pt x="759064" y="369203"/>
                </a:lnTo>
                <a:lnTo>
                  <a:pt x="700813" y="380678"/>
                </a:lnTo>
                <a:lnTo>
                  <a:pt x="638559" y="389166"/>
                </a:lnTo>
                <a:lnTo>
                  <a:pt x="572902" y="394432"/>
                </a:lnTo>
                <a:lnTo>
                  <a:pt x="504443" y="396239"/>
                </a:lnTo>
                <a:lnTo>
                  <a:pt x="435985" y="394432"/>
                </a:lnTo>
                <a:lnTo>
                  <a:pt x="370328" y="389166"/>
                </a:lnTo>
                <a:lnTo>
                  <a:pt x="308074" y="380678"/>
                </a:lnTo>
                <a:lnTo>
                  <a:pt x="249823" y="369203"/>
                </a:lnTo>
                <a:lnTo>
                  <a:pt x="196175" y="354976"/>
                </a:lnTo>
                <a:lnTo>
                  <a:pt x="147732" y="338232"/>
                </a:lnTo>
                <a:lnTo>
                  <a:pt x="105094" y="319208"/>
                </a:lnTo>
                <a:lnTo>
                  <a:pt x="68862" y="298139"/>
                </a:lnTo>
                <a:lnTo>
                  <a:pt x="18016" y="250807"/>
                </a:lnTo>
                <a:lnTo>
                  <a:pt x="0" y="198120"/>
                </a:lnTo>
                <a:close/>
              </a:path>
            </a:pathLst>
          </a:custGeom>
          <a:ln w="9143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262616" y="3564635"/>
            <a:ext cx="1009015" cy="394970"/>
          </a:xfrm>
          <a:custGeom>
            <a:avLst/>
            <a:gdLst/>
            <a:ahLst/>
            <a:cxnLst/>
            <a:rect l="l" t="t" r="r" b="b"/>
            <a:pathLst>
              <a:path w="1009015" h="394970">
                <a:moveTo>
                  <a:pt x="0" y="197357"/>
                </a:moveTo>
                <a:lnTo>
                  <a:pt x="18016" y="144903"/>
                </a:lnTo>
                <a:lnTo>
                  <a:pt x="68862" y="97761"/>
                </a:lnTo>
                <a:lnTo>
                  <a:pt x="105094" y="76771"/>
                </a:lnTo>
                <a:lnTo>
                  <a:pt x="147732" y="57816"/>
                </a:lnTo>
                <a:lnTo>
                  <a:pt x="196175" y="41131"/>
                </a:lnTo>
                <a:lnTo>
                  <a:pt x="249823" y="26952"/>
                </a:lnTo>
                <a:lnTo>
                  <a:pt x="308074" y="15513"/>
                </a:lnTo>
                <a:lnTo>
                  <a:pt x="370328" y="7052"/>
                </a:lnTo>
                <a:lnTo>
                  <a:pt x="435985" y="1802"/>
                </a:lnTo>
                <a:lnTo>
                  <a:pt x="504443" y="0"/>
                </a:lnTo>
                <a:lnTo>
                  <a:pt x="572902" y="1802"/>
                </a:lnTo>
                <a:lnTo>
                  <a:pt x="638559" y="7052"/>
                </a:lnTo>
                <a:lnTo>
                  <a:pt x="700813" y="15513"/>
                </a:lnTo>
                <a:lnTo>
                  <a:pt x="759064" y="26952"/>
                </a:lnTo>
                <a:lnTo>
                  <a:pt x="812712" y="41131"/>
                </a:lnTo>
                <a:lnTo>
                  <a:pt x="861155" y="57816"/>
                </a:lnTo>
                <a:lnTo>
                  <a:pt x="903793" y="76771"/>
                </a:lnTo>
                <a:lnTo>
                  <a:pt x="940025" y="97761"/>
                </a:lnTo>
                <a:lnTo>
                  <a:pt x="990871" y="144903"/>
                </a:lnTo>
                <a:lnTo>
                  <a:pt x="1008887" y="197357"/>
                </a:lnTo>
                <a:lnTo>
                  <a:pt x="1004283" y="224131"/>
                </a:lnTo>
                <a:lnTo>
                  <a:pt x="969252" y="274165"/>
                </a:lnTo>
                <a:lnTo>
                  <a:pt x="903793" y="317944"/>
                </a:lnTo>
                <a:lnTo>
                  <a:pt x="861155" y="336899"/>
                </a:lnTo>
                <a:lnTo>
                  <a:pt x="812712" y="353584"/>
                </a:lnTo>
                <a:lnTo>
                  <a:pt x="759064" y="367763"/>
                </a:lnTo>
                <a:lnTo>
                  <a:pt x="700813" y="379202"/>
                </a:lnTo>
                <a:lnTo>
                  <a:pt x="638559" y="387663"/>
                </a:lnTo>
                <a:lnTo>
                  <a:pt x="572902" y="392913"/>
                </a:lnTo>
                <a:lnTo>
                  <a:pt x="504443" y="394715"/>
                </a:lnTo>
                <a:lnTo>
                  <a:pt x="435985" y="392913"/>
                </a:lnTo>
                <a:lnTo>
                  <a:pt x="370328" y="387663"/>
                </a:lnTo>
                <a:lnTo>
                  <a:pt x="308074" y="379202"/>
                </a:lnTo>
                <a:lnTo>
                  <a:pt x="249823" y="367763"/>
                </a:lnTo>
                <a:lnTo>
                  <a:pt x="196175" y="353584"/>
                </a:lnTo>
                <a:lnTo>
                  <a:pt x="147732" y="336899"/>
                </a:lnTo>
                <a:lnTo>
                  <a:pt x="105094" y="317944"/>
                </a:lnTo>
                <a:lnTo>
                  <a:pt x="68862" y="296954"/>
                </a:lnTo>
                <a:lnTo>
                  <a:pt x="18016" y="249812"/>
                </a:lnTo>
                <a:lnTo>
                  <a:pt x="0" y="197357"/>
                </a:lnTo>
                <a:close/>
              </a:path>
            </a:pathLst>
          </a:custGeom>
          <a:ln w="9144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42500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60" dirty="0">
                <a:solidFill>
                  <a:srgbClr val="000000"/>
                </a:solidFill>
              </a:rPr>
              <a:t>Inter </a:t>
            </a:r>
            <a:r>
              <a:rPr sz="3200" spc="-95" dirty="0">
                <a:solidFill>
                  <a:srgbClr val="000000"/>
                </a:solidFill>
              </a:rPr>
              <a:t>Quartile </a:t>
            </a:r>
            <a:r>
              <a:rPr sz="3200" spc="-300" dirty="0">
                <a:solidFill>
                  <a:srgbClr val="000000"/>
                </a:solidFill>
              </a:rPr>
              <a:t>Range</a:t>
            </a:r>
            <a:r>
              <a:rPr sz="3200" spc="-405" dirty="0">
                <a:solidFill>
                  <a:srgbClr val="000000"/>
                </a:solidFill>
              </a:rPr>
              <a:t> </a:t>
            </a:r>
            <a:r>
              <a:rPr sz="3200" spc="-260" dirty="0">
                <a:solidFill>
                  <a:srgbClr val="000000"/>
                </a:solidFill>
              </a:rPr>
              <a:t>(IQR)</a:t>
            </a:r>
            <a:endParaRPr sz="32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662932" y="927608"/>
          <a:ext cx="3004820" cy="45415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844">
                <a:tc>
                  <a:txBody>
                    <a:bodyPr/>
                    <a:lstStyle/>
                    <a:p>
                      <a:pPr algn="ctr">
                        <a:lnSpc>
                          <a:spcPts val="2115"/>
                        </a:lnSpc>
                      </a:pPr>
                      <a:r>
                        <a:rPr sz="1800" spc="-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Row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Number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5382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15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Salary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53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ct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3,725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844">
                <a:tc>
                  <a:txBody>
                    <a:bodyPr/>
                    <a:lstStyle/>
                    <a:p>
                      <a:pPr algn="ct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4,155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ct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4,627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ct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5,147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844">
                <a:tc>
                  <a:txBody>
                    <a:bodyPr/>
                    <a:lstStyle/>
                    <a:p>
                      <a:pPr algn="ct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5,718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ct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6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6,347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844">
                <a:tc>
                  <a:txBody>
                    <a:bodyPr/>
                    <a:lstStyle/>
                    <a:p>
                      <a:pPr algn="ct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7,039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ct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8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7,210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3844">
                <a:tc>
                  <a:txBody>
                    <a:bodyPr/>
                    <a:lstStyle/>
                    <a:p>
                      <a:pPr algn="ctr">
                        <a:lnSpc>
                          <a:spcPts val="2125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9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125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7,423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3844">
                <a:tc>
                  <a:txBody>
                    <a:bodyPr/>
                    <a:lstStyle/>
                    <a:p>
                      <a:pPr algn="ctr">
                        <a:lnSpc>
                          <a:spcPts val="2120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12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7,556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ctr">
                        <a:lnSpc>
                          <a:spcPts val="2125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125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8,369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3844">
                <a:tc>
                  <a:txBody>
                    <a:bodyPr/>
                    <a:lstStyle/>
                    <a:p>
                      <a:pPr algn="ctr">
                        <a:lnSpc>
                          <a:spcPts val="2125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125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8,810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3844">
                <a:tc>
                  <a:txBody>
                    <a:bodyPr/>
                    <a:lstStyle/>
                    <a:p>
                      <a:pPr algn="ctr">
                        <a:lnSpc>
                          <a:spcPts val="2125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125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8,940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3844">
                <a:tc>
                  <a:txBody>
                    <a:bodyPr/>
                    <a:lstStyle/>
                    <a:p>
                      <a:pPr algn="ctr">
                        <a:lnSpc>
                          <a:spcPts val="2125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125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9,200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ctr">
                        <a:lnSpc>
                          <a:spcPts val="2125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125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9,458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894458" y="3181299"/>
            <a:ext cx="9753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Median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159251" y="2033016"/>
            <a:ext cx="5744845" cy="2670175"/>
            <a:chOff x="3159251" y="2033016"/>
            <a:chExt cx="5744845" cy="2670175"/>
          </a:xfrm>
        </p:grpSpPr>
        <p:sp>
          <p:nvSpPr>
            <p:cNvPr id="6" name="object 6"/>
            <p:cNvSpPr/>
            <p:nvPr/>
          </p:nvSpPr>
          <p:spPr>
            <a:xfrm>
              <a:off x="3215639" y="3168396"/>
              <a:ext cx="1188720" cy="393700"/>
            </a:xfrm>
            <a:custGeom>
              <a:avLst/>
              <a:gdLst/>
              <a:ahLst/>
              <a:cxnLst/>
              <a:rect l="l" t="t" r="r" b="b"/>
              <a:pathLst>
                <a:path w="1188720" h="393700">
                  <a:moveTo>
                    <a:pt x="992124" y="0"/>
                  </a:moveTo>
                  <a:lnTo>
                    <a:pt x="992124" y="98298"/>
                  </a:lnTo>
                  <a:lnTo>
                    <a:pt x="0" y="98298"/>
                  </a:lnTo>
                  <a:lnTo>
                    <a:pt x="0" y="294893"/>
                  </a:lnTo>
                  <a:lnTo>
                    <a:pt x="992124" y="294893"/>
                  </a:lnTo>
                  <a:lnTo>
                    <a:pt x="992124" y="393191"/>
                  </a:lnTo>
                  <a:lnTo>
                    <a:pt x="1188720" y="196595"/>
                  </a:lnTo>
                  <a:lnTo>
                    <a:pt x="99212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15639" y="3168396"/>
              <a:ext cx="1188720" cy="393700"/>
            </a:xfrm>
            <a:custGeom>
              <a:avLst/>
              <a:gdLst/>
              <a:ahLst/>
              <a:cxnLst/>
              <a:rect l="l" t="t" r="r" b="b"/>
              <a:pathLst>
                <a:path w="1188720" h="393700">
                  <a:moveTo>
                    <a:pt x="0" y="98298"/>
                  </a:moveTo>
                  <a:lnTo>
                    <a:pt x="992124" y="98298"/>
                  </a:lnTo>
                  <a:lnTo>
                    <a:pt x="992124" y="0"/>
                  </a:lnTo>
                  <a:lnTo>
                    <a:pt x="1188720" y="196595"/>
                  </a:lnTo>
                  <a:lnTo>
                    <a:pt x="992124" y="393191"/>
                  </a:lnTo>
                  <a:lnTo>
                    <a:pt x="992124" y="294893"/>
                  </a:lnTo>
                  <a:lnTo>
                    <a:pt x="0" y="294893"/>
                  </a:lnTo>
                  <a:lnTo>
                    <a:pt x="0" y="98298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11067" y="2039112"/>
              <a:ext cx="1188720" cy="394970"/>
            </a:xfrm>
            <a:custGeom>
              <a:avLst/>
              <a:gdLst/>
              <a:ahLst/>
              <a:cxnLst/>
              <a:rect l="l" t="t" r="r" b="b"/>
              <a:pathLst>
                <a:path w="1188720" h="394969">
                  <a:moveTo>
                    <a:pt x="991361" y="0"/>
                  </a:moveTo>
                  <a:lnTo>
                    <a:pt x="991361" y="98678"/>
                  </a:lnTo>
                  <a:lnTo>
                    <a:pt x="0" y="98678"/>
                  </a:lnTo>
                  <a:lnTo>
                    <a:pt x="0" y="296037"/>
                  </a:lnTo>
                  <a:lnTo>
                    <a:pt x="991361" y="296037"/>
                  </a:lnTo>
                  <a:lnTo>
                    <a:pt x="991361" y="394715"/>
                  </a:lnTo>
                  <a:lnTo>
                    <a:pt x="1188720" y="197358"/>
                  </a:lnTo>
                  <a:lnTo>
                    <a:pt x="99136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11067" y="2039112"/>
              <a:ext cx="1188720" cy="394970"/>
            </a:xfrm>
            <a:custGeom>
              <a:avLst/>
              <a:gdLst/>
              <a:ahLst/>
              <a:cxnLst/>
              <a:rect l="l" t="t" r="r" b="b"/>
              <a:pathLst>
                <a:path w="1188720" h="394969">
                  <a:moveTo>
                    <a:pt x="0" y="98678"/>
                  </a:moveTo>
                  <a:lnTo>
                    <a:pt x="991361" y="98678"/>
                  </a:lnTo>
                  <a:lnTo>
                    <a:pt x="991361" y="0"/>
                  </a:lnTo>
                  <a:lnTo>
                    <a:pt x="1188720" y="197358"/>
                  </a:lnTo>
                  <a:lnTo>
                    <a:pt x="991361" y="394715"/>
                  </a:lnTo>
                  <a:lnTo>
                    <a:pt x="991361" y="296037"/>
                  </a:lnTo>
                  <a:lnTo>
                    <a:pt x="0" y="296037"/>
                  </a:lnTo>
                  <a:lnTo>
                    <a:pt x="0" y="98678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65347" y="4303776"/>
              <a:ext cx="1188720" cy="393700"/>
            </a:xfrm>
            <a:custGeom>
              <a:avLst/>
              <a:gdLst/>
              <a:ahLst/>
              <a:cxnLst/>
              <a:rect l="l" t="t" r="r" b="b"/>
              <a:pathLst>
                <a:path w="1188720" h="393700">
                  <a:moveTo>
                    <a:pt x="992124" y="0"/>
                  </a:moveTo>
                  <a:lnTo>
                    <a:pt x="992124" y="98298"/>
                  </a:lnTo>
                  <a:lnTo>
                    <a:pt x="0" y="98298"/>
                  </a:lnTo>
                  <a:lnTo>
                    <a:pt x="0" y="294894"/>
                  </a:lnTo>
                  <a:lnTo>
                    <a:pt x="992124" y="294894"/>
                  </a:lnTo>
                  <a:lnTo>
                    <a:pt x="992124" y="393192"/>
                  </a:lnTo>
                  <a:lnTo>
                    <a:pt x="1188719" y="196596"/>
                  </a:lnTo>
                  <a:lnTo>
                    <a:pt x="99212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65347" y="4303776"/>
              <a:ext cx="1188720" cy="393700"/>
            </a:xfrm>
            <a:custGeom>
              <a:avLst/>
              <a:gdLst/>
              <a:ahLst/>
              <a:cxnLst/>
              <a:rect l="l" t="t" r="r" b="b"/>
              <a:pathLst>
                <a:path w="1188720" h="393700">
                  <a:moveTo>
                    <a:pt x="0" y="98298"/>
                  </a:moveTo>
                  <a:lnTo>
                    <a:pt x="992124" y="98298"/>
                  </a:lnTo>
                  <a:lnTo>
                    <a:pt x="992124" y="0"/>
                  </a:lnTo>
                  <a:lnTo>
                    <a:pt x="1188719" y="196596"/>
                  </a:lnTo>
                  <a:lnTo>
                    <a:pt x="992124" y="393192"/>
                  </a:lnTo>
                  <a:lnTo>
                    <a:pt x="992124" y="294894"/>
                  </a:lnTo>
                  <a:lnTo>
                    <a:pt x="0" y="294894"/>
                  </a:lnTo>
                  <a:lnTo>
                    <a:pt x="0" y="98298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806689" y="2181606"/>
              <a:ext cx="1097280" cy="2258695"/>
            </a:xfrm>
            <a:custGeom>
              <a:avLst/>
              <a:gdLst/>
              <a:ahLst/>
              <a:cxnLst/>
              <a:rect l="l" t="t" r="r" b="b"/>
              <a:pathLst>
                <a:path w="1097279" h="2258695">
                  <a:moveTo>
                    <a:pt x="0" y="0"/>
                  </a:moveTo>
                  <a:lnTo>
                    <a:pt x="1097279" y="0"/>
                  </a:lnTo>
                </a:path>
                <a:path w="1097279" h="2258695">
                  <a:moveTo>
                    <a:pt x="0" y="2258568"/>
                  </a:moveTo>
                  <a:lnTo>
                    <a:pt x="1097279" y="2258568"/>
                  </a:lnTo>
                </a:path>
              </a:pathLst>
            </a:custGeom>
            <a:ln w="3810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14887" y="2173859"/>
              <a:ext cx="171450" cy="2274570"/>
            </a:xfrm>
            <a:custGeom>
              <a:avLst/>
              <a:gdLst/>
              <a:ahLst/>
              <a:cxnLst/>
              <a:rect l="l" t="t" r="r" b="b"/>
              <a:pathLst>
                <a:path w="171450" h="2274570">
                  <a:moveTo>
                    <a:pt x="85578" y="0"/>
                  </a:moveTo>
                  <a:lnTo>
                    <a:pt x="2393" y="142493"/>
                  </a:lnTo>
                  <a:lnTo>
                    <a:pt x="0" y="149689"/>
                  </a:lnTo>
                  <a:lnTo>
                    <a:pt x="488" y="157003"/>
                  </a:lnTo>
                  <a:lnTo>
                    <a:pt x="3643" y="163603"/>
                  </a:lnTo>
                  <a:lnTo>
                    <a:pt x="9251" y="168655"/>
                  </a:lnTo>
                  <a:lnTo>
                    <a:pt x="16446" y="171049"/>
                  </a:lnTo>
                  <a:lnTo>
                    <a:pt x="23760" y="170561"/>
                  </a:lnTo>
                  <a:lnTo>
                    <a:pt x="30360" y="167405"/>
                  </a:lnTo>
                  <a:lnTo>
                    <a:pt x="35413" y="161798"/>
                  </a:lnTo>
                  <a:lnTo>
                    <a:pt x="85493" y="75945"/>
                  </a:lnTo>
                  <a:lnTo>
                    <a:pt x="66528" y="75945"/>
                  </a:lnTo>
                  <a:lnTo>
                    <a:pt x="66528" y="37845"/>
                  </a:lnTo>
                  <a:lnTo>
                    <a:pt x="107671" y="37845"/>
                  </a:lnTo>
                  <a:lnTo>
                    <a:pt x="85578" y="0"/>
                  </a:lnTo>
                  <a:close/>
                </a:path>
                <a:path w="171450" h="2274570">
                  <a:moveTo>
                    <a:pt x="104628" y="47498"/>
                  </a:moveTo>
                  <a:lnTo>
                    <a:pt x="102088" y="47498"/>
                  </a:lnTo>
                  <a:lnTo>
                    <a:pt x="85578" y="75800"/>
                  </a:lnTo>
                  <a:lnTo>
                    <a:pt x="135743" y="161798"/>
                  </a:lnTo>
                  <a:lnTo>
                    <a:pt x="140795" y="167405"/>
                  </a:lnTo>
                  <a:lnTo>
                    <a:pt x="147395" y="170561"/>
                  </a:lnTo>
                  <a:lnTo>
                    <a:pt x="154709" y="171049"/>
                  </a:lnTo>
                  <a:lnTo>
                    <a:pt x="161905" y="168655"/>
                  </a:lnTo>
                  <a:lnTo>
                    <a:pt x="167512" y="163603"/>
                  </a:lnTo>
                  <a:lnTo>
                    <a:pt x="170668" y="157003"/>
                  </a:lnTo>
                  <a:lnTo>
                    <a:pt x="171156" y="149689"/>
                  </a:lnTo>
                  <a:lnTo>
                    <a:pt x="168763" y="142493"/>
                  </a:lnTo>
                  <a:lnTo>
                    <a:pt x="129913" y="75945"/>
                  </a:lnTo>
                  <a:lnTo>
                    <a:pt x="104628" y="75945"/>
                  </a:lnTo>
                  <a:lnTo>
                    <a:pt x="104628" y="47498"/>
                  </a:lnTo>
                  <a:close/>
                </a:path>
                <a:path w="171450" h="2274570">
                  <a:moveTo>
                    <a:pt x="104628" y="114045"/>
                  </a:moveTo>
                  <a:lnTo>
                    <a:pt x="66528" y="114045"/>
                  </a:lnTo>
                  <a:lnTo>
                    <a:pt x="66528" y="152145"/>
                  </a:lnTo>
                  <a:lnTo>
                    <a:pt x="104628" y="152145"/>
                  </a:lnTo>
                  <a:lnTo>
                    <a:pt x="104628" y="114045"/>
                  </a:lnTo>
                  <a:close/>
                </a:path>
                <a:path w="171450" h="2274570">
                  <a:moveTo>
                    <a:pt x="104628" y="37845"/>
                  </a:moveTo>
                  <a:lnTo>
                    <a:pt x="66528" y="37845"/>
                  </a:lnTo>
                  <a:lnTo>
                    <a:pt x="66528" y="75945"/>
                  </a:lnTo>
                  <a:lnTo>
                    <a:pt x="85493" y="75945"/>
                  </a:lnTo>
                  <a:lnTo>
                    <a:pt x="85578" y="75800"/>
                  </a:lnTo>
                  <a:lnTo>
                    <a:pt x="69068" y="47498"/>
                  </a:lnTo>
                  <a:lnTo>
                    <a:pt x="104628" y="47498"/>
                  </a:lnTo>
                  <a:lnTo>
                    <a:pt x="104628" y="37845"/>
                  </a:lnTo>
                  <a:close/>
                </a:path>
                <a:path w="171450" h="2274570">
                  <a:moveTo>
                    <a:pt x="85578" y="75800"/>
                  </a:moveTo>
                  <a:lnTo>
                    <a:pt x="85493" y="75945"/>
                  </a:lnTo>
                  <a:lnTo>
                    <a:pt x="85662" y="75945"/>
                  </a:lnTo>
                  <a:lnTo>
                    <a:pt x="85578" y="75800"/>
                  </a:lnTo>
                  <a:close/>
                </a:path>
                <a:path w="171450" h="2274570">
                  <a:moveTo>
                    <a:pt x="107671" y="37845"/>
                  </a:moveTo>
                  <a:lnTo>
                    <a:pt x="104628" y="37845"/>
                  </a:lnTo>
                  <a:lnTo>
                    <a:pt x="104628" y="75945"/>
                  </a:lnTo>
                  <a:lnTo>
                    <a:pt x="129913" y="75945"/>
                  </a:lnTo>
                  <a:lnTo>
                    <a:pt x="107671" y="37845"/>
                  </a:lnTo>
                  <a:close/>
                </a:path>
                <a:path w="171450" h="2274570">
                  <a:moveTo>
                    <a:pt x="102088" y="47498"/>
                  </a:moveTo>
                  <a:lnTo>
                    <a:pt x="69068" y="47498"/>
                  </a:lnTo>
                  <a:lnTo>
                    <a:pt x="85578" y="75800"/>
                  </a:lnTo>
                  <a:lnTo>
                    <a:pt x="102088" y="47498"/>
                  </a:lnTo>
                  <a:close/>
                </a:path>
                <a:path w="171450" h="2274570">
                  <a:moveTo>
                    <a:pt x="104628" y="190245"/>
                  </a:moveTo>
                  <a:lnTo>
                    <a:pt x="66528" y="190245"/>
                  </a:lnTo>
                  <a:lnTo>
                    <a:pt x="66528" y="228345"/>
                  </a:lnTo>
                  <a:lnTo>
                    <a:pt x="104628" y="228345"/>
                  </a:lnTo>
                  <a:lnTo>
                    <a:pt x="104628" y="190245"/>
                  </a:lnTo>
                  <a:close/>
                </a:path>
                <a:path w="171450" h="2274570">
                  <a:moveTo>
                    <a:pt x="104628" y="266445"/>
                  </a:moveTo>
                  <a:lnTo>
                    <a:pt x="66528" y="266445"/>
                  </a:lnTo>
                  <a:lnTo>
                    <a:pt x="66528" y="304545"/>
                  </a:lnTo>
                  <a:lnTo>
                    <a:pt x="104628" y="304545"/>
                  </a:lnTo>
                  <a:lnTo>
                    <a:pt x="104628" y="266445"/>
                  </a:lnTo>
                  <a:close/>
                </a:path>
                <a:path w="171450" h="2274570">
                  <a:moveTo>
                    <a:pt x="104628" y="342645"/>
                  </a:moveTo>
                  <a:lnTo>
                    <a:pt x="66528" y="342645"/>
                  </a:lnTo>
                  <a:lnTo>
                    <a:pt x="66528" y="380745"/>
                  </a:lnTo>
                  <a:lnTo>
                    <a:pt x="104628" y="380745"/>
                  </a:lnTo>
                  <a:lnTo>
                    <a:pt x="104628" y="342645"/>
                  </a:lnTo>
                  <a:close/>
                </a:path>
                <a:path w="171450" h="2274570">
                  <a:moveTo>
                    <a:pt x="104628" y="418845"/>
                  </a:moveTo>
                  <a:lnTo>
                    <a:pt x="66528" y="418845"/>
                  </a:lnTo>
                  <a:lnTo>
                    <a:pt x="66528" y="456945"/>
                  </a:lnTo>
                  <a:lnTo>
                    <a:pt x="104628" y="456945"/>
                  </a:lnTo>
                  <a:lnTo>
                    <a:pt x="104628" y="418845"/>
                  </a:lnTo>
                  <a:close/>
                </a:path>
                <a:path w="171450" h="2274570">
                  <a:moveTo>
                    <a:pt x="104628" y="495045"/>
                  </a:moveTo>
                  <a:lnTo>
                    <a:pt x="66528" y="495045"/>
                  </a:lnTo>
                  <a:lnTo>
                    <a:pt x="66528" y="533145"/>
                  </a:lnTo>
                  <a:lnTo>
                    <a:pt x="104628" y="533145"/>
                  </a:lnTo>
                  <a:lnTo>
                    <a:pt x="104628" y="495045"/>
                  </a:lnTo>
                  <a:close/>
                </a:path>
                <a:path w="171450" h="2274570">
                  <a:moveTo>
                    <a:pt x="104628" y="571245"/>
                  </a:moveTo>
                  <a:lnTo>
                    <a:pt x="66528" y="571245"/>
                  </a:lnTo>
                  <a:lnTo>
                    <a:pt x="66528" y="609345"/>
                  </a:lnTo>
                  <a:lnTo>
                    <a:pt x="104628" y="609345"/>
                  </a:lnTo>
                  <a:lnTo>
                    <a:pt x="104628" y="571245"/>
                  </a:lnTo>
                  <a:close/>
                </a:path>
                <a:path w="171450" h="2274570">
                  <a:moveTo>
                    <a:pt x="104628" y="647445"/>
                  </a:moveTo>
                  <a:lnTo>
                    <a:pt x="66528" y="647445"/>
                  </a:lnTo>
                  <a:lnTo>
                    <a:pt x="66528" y="685545"/>
                  </a:lnTo>
                  <a:lnTo>
                    <a:pt x="104628" y="685545"/>
                  </a:lnTo>
                  <a:lnTo>
                    <a:pt x="104628" y="647445"/>
                  </a:lnTo>
                  <a:close/>
                </a:path>
                <a:path w="171450" h="2274570">
                  <a:moveTo>
                    <a:pt x="104628" y="723645"/>
                  </a:moveTo>
                  <a:lnTo>
                    <a:pt x="66528" y="723645"/>
                  </a:lnTo>
                  <a:lnTo>
                    <a:pt x="66528" y="761745"/>
                  </a:lnTo>
                  <a:lnTo>
                    <a:pt x="104628" y="761745"/>
                  </a:lnTo>
                  <a:lnTo>
                    <a:pt x="104628" y="723645"/>
                  </a:lnTo>
                  <a:close/>
                </a:path>
                <a:path w="171450" h="2274570">
                  <a:moveTo>
                    <a:pt x="104628" y="799845"/>
                  </a:moveTo>
                  <a:lnTo>
                    <a:pt x="66528" y="799845"/>
                  </a:lnTo>
                  <a:lnTo>
                    <a:pt x="66528" y="837945"/>
                  </a:lnTo>
                  <a:lnTo>
                    <a:pt x="104628" y="837945"/>
                  </a:lnTo>
                  <a:lnTo>
                    <a:pt x="104628" y="799845"/>
                  </a:lnTo>
                  <a:close/>
                </a:path>
                <a:path w="171450" h="2274570">
                  <a:moveTo>
                    <a:pt x="104628" y="876045"/>
                  </a:moveTo>
                  <a:lnTo>
                    <a:pt x="66528" y="876045"/>
                  </a:lnTo>
                  <a:lnTo>
                    <a:pt x="66528" y="914145"/>
                  </a:lnTo>
                  <a:lnTo>
                    <a:pt x="104628" y="914145"/>
                  </a:lnTo>
                  <a:lnTo>
                    <a:pt x="104628" y="876045"/>
                  </a:lnTo>
                  <a:close/>
                </a:path>
                <a:path w="171450" h="2274570">
                  <a:moveTo>
                    <a:pt x="104628" y="952245"/>
                  </a:moveTo>
                  <a:lnTo>
                    <a:pt x="66528" y="952245"/>
                  </a:lnTo>
                  <a:lnTo>
                    <a:pt x="66528" y="990345"/>
                  </a:lnTo>
                  <a:lnTo>
                    <a:pt x="104628" y="990345"/>
                  </a:lnTo>
                  <a:lnTo>
                    <a:pt x="104628" y="952245"/>
                  </a:lnTo>
                  <a:close/>
                </a:path>
                <a:path w="171450" h="2274570">
                  <a:moveTo>
                    <a:pt x="104628" y="1028445"/>
                  </a:moveTo>
                  <a:lnTo>
                    <a:pt x="66528" y="1028445"/>
                  </a:lnTo>
                  <a:lnTo>
                    <a:pt x="66528" y="1066545"/>
                  </a:lnTo>
                  <a:lnTo>
                    <a:pt x="104628" y="1066545"/>
                  </a:lnTo>
                  <a:lnTo>
                    <a:pt x="104628" y="1028445"/>
                  </a:lnTo>
                  <a:close/>
                </a:path>
                <a:path w="171450" h="2274570">
                  <a:moveTo>
                    <a:pt x="104628" y="1104645"/>
                  </a:moveTo>
                  <a:lnTo>
                    <a:pt x="66528" y="1104645"/>
                  </a:lnTo>
                  <a:lnTo>
                    <a:pt x="66528" y="1142745"/>
                  </a:lnTo>
                  <a:lnTo>
                    <a:pt x="104628" y="1142745"/>
                  </a:lnTo>
                  <a:lnTo>
                    <a:pt x="104628" y="1104645"/>
                  </a:lnTo>
                  <a:close/>
                </a:path>
                <a:path w="171450" h="2274570">
                  <a:moveTo>
                    <a:pt x="104628" y="1180845"/>
                  </a:moveTo>
                  <a:lnTo>
                    <a:pt x="66528" y="1180845"/>
                  </a:lnTo>
                  <a:lnTo>
                    <a:pt x="66528" y="1218945"/>
                  </a:lnTo>
                  <a:lnTo>
                    <a:pt x="104628" y="1218945"/>
                  </a:lnTo>
                  <a:lnTo>
                    <a:pt x="104628" y="1180845"/>
                  </a:lnTo>
                  <a:close/>
                </a:path>
                <a:path w="171450" h="2274570">
                  <a:moveTo>
                    <a:pt x="104628" y="1257045"/>
                  </a:moveTo>
                  <a:lnTo>
                    <a:pt x="66528" y="1257045"/>
                  </a:lnTo>
                  <a:lnTo>
                    <a:pt x="66528" y="1295145"/>
                  </a:lnTo>
                  <a:lnTo>
                    <a:pt x="104628" y="1295145"/>
                  </a:lnTo>
                  <a:lnTo>
                    <a:pt x="104628" y="1257045"/>
                  </a:lnTo>
                  <a:close/>
                </a:path>
                <a:path w="171450" h="2274570">
                  <a:moveTo>
                    <a:pt x="104628" y="1333245"/>
                  </a:moveTo>
                  <a:lnTo>
                    <a:pt x="66528" y="1333245"/>
                  </a:lnTo>
                  <a:lnTo>
                    <a:pt x="66528" y="1371345"/>
                  </a:lnTo>
                  <a:lnTo>
                    <a:pt x="104628" y="1371345"/>
                  </a:lnTo>
                  <a:lnTo>
                    <a:pt x="104628" y="1333245"/>
                  </a:lnTo>
                  <a:close/>
                </a:path>
                <a:path w="171450" h="2274570">
                  <a:moveTo>
                    <a:pt x="104628" y="1409445"/>
                  </a:moveTo>
                  <a:lnTo>
                    <a:pt x="66528" y="1409445"/>
                  </a:lnTo>
                  <a:lnTo>
                    <a:pt x="66528" y="1447545"/>
                  </a:lnTo>
                  <a:lnTo>
                    <a:pt x="104628" y="1447545"/>
                  </a:lnTo>
                  <a:lnTo>
                    <a:pt x="104628" y="1409445"/>
                  </a:lnTo>
                  <a:close/>
                </a:path>
                <a:path w="171450" h="2274570">
                  <a:moveTo>
                    <a:pt x="104628" y="1485645"/>
                  </a:moveTo>
                  <a:lnTo>
                    <a:pt x="66528" y="1485645"/>
                  </a:lnTo>
                  <a:lnTo>
                    <a:pt x="66528" y="1523745"/>
                  </a:lnTo>
                  <a:lnTo>
                    <a:pt x="104628" y="1523745"/>
                  </a:lnTo>
                  <a:lnTo>
                    <a:pt x="104628" y="1485645"/>
                  </a:lnTo>
                  <a:close/>
                </a:path>
                <a:path w="171450" h="2274570">
                  <a:moveTo>
                    <a:pt x="104628" y="1561845"/>
                  </a:moveTo>
                  <a:lnTo>
                    <a:pt x="66528" y="1561845"/>
                  </a:lnTo>
                  <a:lnTo>
                    <a:pt x="66528" y="1599945"/>
                  </a:lnTo>
                  <a:lnTo>
                    <a:pt x="104628" y="1599945"/>
                  </a:lnTo>
                  <a:lnTo>
                    <a:pt x="104628" y="1561845"/>
                  </a:lnTo>
                  <a:close/>
                </a:path>
                <a:path w="171450" h="2274570">
                  <a:moveTo>
                    <a:pt x="104628" y="1638045"/>
                  </a:moveTo>
                  <a:lnTo>
                    <a:pt x="66528" y="1638045"/>
                  </a:lnTo>
                  <a:lnTo>
                    <a:pt x="66528" y="1676145"/>
                  </a:lnTo>
                  <a:lnTo>
                    <a:pt x="104628" y="1676145"/>
                  </a:lnTo>
                  <a:lnTo>
                    <a:pt x="104628" y="1638045"/>
                  </a:lnTo>
                  <a:close/>
                </a:path>
                <a:path w="171450" h="2274570">
                  <a:moveTo>
                    <a:pt x="104628" y="1714245"/>
                  </a:moveTo>
                  <a:lnTo>
                    <a:pt x="66528" y="1714245"/>
                  </a:lnTo>
                  <a:lnTo>
                    <a:pt x="66528" y="1752345"/>
                  </a:lnTo>
                  <a:lnTo>
                    <a:pt x="104628" y="1752345"/>
                  </a:lnTo>
                  <a:lnTo>
                    <a:pt x="104628" y="1714245"/>
                  </a:lnTo>
                  <a:close/>
                </a:path>
                <a:path w="171450" h="2274570">
                  <a:moveTo>
                    <a:pt x="104628" y="1790445"/>
                  </a:moveTo>
                  <a:lnTo>
                    <a:pt x="66528" y="1790445"/>
                  </a:lnTo>
                  <a:lnTo>
                    <a:pt x="66528" y="1828545"/>
                  </a:lnTo>
                  <a:lnTo>
                    <a:pt x="104628" y="1828545"/>
                  </a:lnTo>
                  <a:lnTo>
                    <a:pt x="104628" y="1790445"/>
                  </a:lnTo>
                  <a:close/>
                </a:path>
                <a:path w="171450" h="2274570">
                  <a:moveTo>
                    <a:pt x="104628" y="1866645"/>
                  </a:moveTo>
                  <a:lnTo>
                    <a:pt x="66528" y="1866645"/>
                  </a:lnTo>
                  <a:lnTo>
                    <a:pt x="66528" y="1904745"/>
                  </a:lnTo>
                  <a:lnTo>
                    <a:pt x="104628" y="1904745"/>
                  </a:lnTo>
                  <a:lnTo>
                    <a:pt x="104628" y="1866645"/>
                  </a:lnTo>
                  <a:close/>
                </a:path>
                <a:path w="171450" h="2274570">
                  <a:moveTo>
                    <a:pt x="104628" y="1942845"/>
                  </a:moveTo>
                  <a:lnTo>
                    <a:pt x="66528" y="1942845"/>
                  </a:lnTo>
                  <a:lnTo>
                    <a:pt x="66528" y="1980945"/>
                  </a:lnTo>
                  <a:lnTo>
                    <a:pt x="104628" y="1980945"/>
                  </a:lnTo>
                  <a:lnTo>
                    <a:pt x="104628" y="1942845"/>
                  </a:lnTo>
                  <a:close/>
                </a:path>
                <a:path w="171450" h="2274570">
                  <a:moveTo>
                    <a:pt x="104628" y="2019045"/>
                  </a:moveTo>
                  <a:lnTo>
                    <a:pt x="66528" y="2019045"/>
                  </a:lnTo>
                  <a:lnTo>
                    <a:pt x="66528" y="2057145"/>
                  </a:lnTo>
                  <a:lnTo>
                    <a:pt x="104628" y="2057145"/>
                  </a:lnTo>
                  <a:lnTo>
                    <a:pt x="104628" y="2019045"/>
                  </a:lnTo>
                  <a:close/>
                </a:path>
                <a:path w="171450" h="2274570">
                  <a:moveTo>
                    <a:pt x="16446" y="2103520"/>
                  </a:moveTo>
                  <a:lnTo>
                    <a:pt x="9251" y="2105914"/>
                  </a:lnTo>
                  <a:lnTo>
                    <a:pt x="3643" y="2110964"/>
                  </a:lnTo>
                  <a:lnTo>
                    <a:pt x="488" y="2117550"/>
                  </a:lnTo>
                  <a:lnTo>
                    <a:pt x="0" y="2124827"/>
                  </a:lnTo>
                  <a:lnTo>
                    <a:pt x="2393" y="2131948"/>
                  </a:lnTo>
                  <a:lnTo>
                    <a:pt x="85578" y="2274570"/>
                  </a:lnTo>
                  <a:lnTo>
                    <a:pt x="113281" y="2227072"/>
                  </a:lnTo>
                  <a:lnTo>
                    <a:pt x="69068" y="2227072"/>
                  </a:lnTo>
                  <a:lnTo>
                    <a:pt x="79291" y="2209546"/>
                  </a:lnTo>
                  <a:lnTo>
                    <a:pt x="66528" y="2209546"/>
                  </a:lnTo>
                  <a:lnTo>
                    <a:pt x="66528" y="2171446"/>
                  </a:lnTo>
                  <a:lnTo>
                    <a:pt x="69639" y="2171446"/>
                  </a:lnTo>
                  <a:lnTo>
                    <a:pt x="35413" y="2112772"/>
                  </a:lnTo>
                  <a:lnTo>
                    <a:pt x="30360" y="2107164"/>
                  </a:lnTo>
                  <a:lnTo>
                    <a:pt x="23760" y="2104009"/>
                  </a:lnTo>
                  <a:lnTo>
                    <a:pt x="16446" y="2103520"/>
                  </a:lnTo>
                  <a:close/>
                </a:path>
                <a:path w="171450" h="2274570">
                  <a:moveTo>
                    <a:pt x="85578" y="2198769"/>
                  </a:moveTo>
                  <a:lnTo>
                    <a:pt x="69068" y="2227072"/>
                  </a:lnTo>
                  <a:lnTo>
                    <a:pt x="102088" y="2227072"/>
                  </a:lnTo>
                  <a:lnTo>
                    <a:pt x="85578" y="2198769"/>
                  </a:lnTo>
                  <a:close/>
                </a:path>
                <a:path w="171450" h="2274570">
                  <a:moveTo>
                    <a:pt x="154709" y="2103520"/>
                  </a:moveTo>
                  <a:lnTo>
                    <a:pt x="147395" y="2104009"/>
                  </a:lnTo>
                  <a:lnTo>
                    <a:pt x="140795" y="2107164"/>
                  </a:lnTo>
                  <a:lnTo>
                    <a:pt x="135743" y="2112772"/>
                  </a:lnTo>
                  <a:lnTo>
                    <a:pt x="85578" y="2198769"/>
                  </a:lnTo>
                  <a:lnTo>
                    <a:pt x="102088" y="2227072"/>
                  </a:lnTo>
                  <a:lnTo>
                    <a:pt x="113281" y="2227072"/>
                  </a:lnTo>
                  <a:lnTo>
                    <a:pt x="123503" y="2209546"/>
                  </a:lnTo>
                  <a:lnTo>
                    <a:pt x="104628" y="2209546"/>
                  </a:lnTo>
                  <a:lnTo>
                    <a:pt x="104628" y="2171446"/>
                  </a:lnTo>
                  <a:lnTo>
                    <a:pt x="145726" y="2171446"/>
                  </a:lnTo>
                  <a:lnTo>
                    <a:pt x="168763" y="2131948"/>
                  </a:lnTo>
                  <a:lnTo>
                    <a:pt x="171156" y="2124827"/>
                  </a:lnTo>
                  <a:lnTo>
                    <a:pt x="170668" y="2117550"/>
                  </a:lnTo>
                  <a:lnTo>
                    <a:pt x="167512" y="2110964"/>
                  </a:lnTo>
                  <a:lnTo>
                    <a:pt x="161905" y="2105914"/>
                  </a:lnTo>
                  <a:lnTo>
                    <a:pt x="154709" y="2103520"/>
                  </a:lnTo>
                  <a:close/>
                </a:path>
                <a:path w="171450" h="2274570">
                  <a:moveTo>
                    <a:pt x="69639" y="2171446"/>
                  </a:moveTo>
                  <a:lnTo>
                    <a:pt x="66528" y="2171446"/>
                  </a:lnTo>
                  <a:lnTo>
                    <a:pt x="66528" y="2209546"/>
                  </a:lnTo>
                  <a:lnTo>
                    <a:pt x="79291" y="2209546"/>
                  </a:lnTo>
                  <a:lnTo>
                    <a:pt x="85578" y="2198769"/>
                  </a:lnTo>
                  <a:lnTo>
                    <a:pt x="69639" y="2171446"/>
                  </a:lnTo>
                  <a:close/>
                </a:path>
                <a:path w="171450" h="2274570">
                  <a:moveTo>
                    <a:pt x="145726" y="2171446"/>
                  </a:moveTo>
                  <a:lnTo>
                    <a:pt x="104628" y="2171446"/>
                  </a:lnTo>
                  <a:lnTo>
                    <a:pt x="104628" y="2209546"/>
                  </a:lnTo>
                  <a:lnTo>
                    <a:pt x="123503" y="2209546"/>
                  </a:lnTo>
                  <a:lnTo>
                    <a:pt x="145726" y="2171446"/>
                  </a:lnTo>
                  <a:close/>
                </a:path>
                <a:path w="171450" h="2274570">
                  <a:moveTo>
                    <a:pt x="101516" y="2171446"/>
                  </a:moveTo>
                  <a:lnTo>
                    <a:pt x="69639" y="2171446"/>
                  </a:lnTo>
                  <a:lnTo>
                    <a:pt x="85578" y="2198769"/>
                  </a:lnTo>
                  <a:lnTo>
                    <a:pt x="101516" y="2171446"/>
                  </a:lnTo>
                  <a:close/>
                </a:path>
                <a:path w="171450" h="2274570">
                  <a:moveTo>
                    <a:pt x="104628" y="2095245"/>
                  </a:moveTo>
                  <a:lnTo>
                    <a:pt x="66528" y="2095245"/>
                  </a:lnTo>
                  <a:lnTo>
                    <a:pt x="66528" y="2133346"/>
                  </a:lnTo>
                  <a:lnTo>
                    <a:pt x="104628" y="2133346"/>
                  </a:lnTo>
                  <a:lnTo>
                    <a:pt x="104628" y="2095245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461516" y="1984959"/>
            <a:ext cx="14560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rlito"/>
                <a:cs typeface="Carlito"/>
              </a:rPr>
              <a:t>1</a:t>
            </a:r>
            <a:r>
              <a:rPr sz="2400" spc="-15" baseline="24305" dirty="0">
                <a:latin typeface="Carlito"/>
                <a:cs typeface="Carlito"/>
              </a:rPr>
              <a:t>st</a:t>
            </a:r>
            <a:r>
              <a:rPr sz="2400" spc="165" baseline="2430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Quartile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29258" y="4269994"/>
            <a:ext cx="1486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rlito"/>
                <a:cs typeface="Carlito"/>
              </a:rPr>
              <a:t>3</a:t>
            </a:r>
            <a:r>
              <a:rPr sz="2400" spc="-22" baseline="24305" dirty="0">
                <a:latin typeface="Carlito"/>
                <a:cs typeface="Carlito"/>
              </a:rPr>
              <a:t>rd</a:t>
            </a:r>
            <a:r>
              <a:rPr sz="2400" spc="195" baseline="2430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Quartile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728075" y="2704338"/>
            <a:ext cx="2118995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rlito"/>
                <a:cs typeface="Carlito"/>
              </a:rPr>
              <a:t>Q3 –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Q1</a:t>
            </a:r>
            <a:endParaRPr sz="2000">
              <a:latin typeface="Carlito"/>
              <a:cs typeface="Carlito"/>
            </a:endParaRPr>
          </a:p>
          <a:p>
            <a:pPr marL="12700" marR="5080" algn="ctr">
              <a:lnSpc>
                <a:spcPct val="100000"/>
              </a:lnSpc>
            </a:pPr>
            <a:r>
              <a:rPr sz="2000" spc="-10" dirty="0">
                <a:latin typeface="Carlito"/>
                <a:cs typeface="Carlito"/>
              </a:rPr>
              <a:t>Inter </a:t>
            </a:r>
            <a:r>
              <a:rPr sz="2000" spc="-5" dirty="0">
                <a:latin typeface="Carlito"/>
                <a:cs typeface="Carlito"/>
              </a:rPr>
              <a:t>Quartile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Range  IQR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72043" y="3923233"/>
            <a:ext cx="26314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rlito"/>
                <a:cs typeface="Carlito"/>
              </a:rPr>
              <a:t>$8,810 – $5,147 =</a:t>
            </a:r>
            <a:r>
              <a:rPr sz="2000" spc="-114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$3,663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91996" y="2016251"/>
            <a:ext cx="9530334" cy="26601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90800" y="2878245"/>
            <a:ext cx="70104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400" spc="-265" dirty="0"/>
              <a:t>How </a:t>
            </a:r>
            <a:r>
              <a:rPr lang="en-US" sz="4400" spc="10" dirty="0"/>
              <a:t>to </a:t>
            </a:r>
            <a:r>
              <a:rPr lang="en-US" sz="4400" spc="-380" dirty="0"/>
              <a:t>Show </a:t>
            </a:r>
            <a:r>
              <a:rPr lang="en-US" sz="4400" spc="-215" dirty="0"/>
              <a:t>Numerical</a:t>
            </a:r>
            <a:r>
              <a:rPr lang="en-US" sz="4400" spc="-405" dirty="0"/>
              <a:t> </a:t>
            </a:r>
            <a:r>
              <a:rPr lang="en-US" sz="4400" spc="-340" dirty="0"/>
              <a:t>Data?</a:t>
            </a:r>
            <a:endParaRPr sz="44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927007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40506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95" dirty="0">
                <a:solidFill>
                  <a:srgbClr val="000000"/>
                </a:solidFill>
              </a:rPr>
              <a:t>Visualize </a:t>
            </a:r>
            <a:r>
              <a:rPr sz="3200" spc="-140" dirty="0">
                <a:solidFill>
                  <a:srgbClr val="000000"/>
                </a:solidFill>
              </a:rPr>
              <a:t>Numerical</a:t>
            </a:r>
            <a:r>
              <a:rPr sz="3200" spc="-165" dirty="0">
                <a:solidFill>
                  <a:srgbClr val="000000"/>
                </a:solidFill>
              </a:rPr>
              <a:t> </a:t>
            </a:r>
            <a:r>
              <a:rPr sz="3200" spc="-210" dirty="0">
                <a:solidFill>
                  <a:srgbClr val="000000"/>
                </a:solidFill>
              </a:rPr>
              <a:t>Data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16939" y="1058366"/>
            <a:ext cx="2268855" cy="312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rlito"/>
                <a:cs typeface="Carlito"/>
              </a:rPr>
              <a:t>Frequency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spc="-40" dirty="0">
                <a:latin typeface="Carlito"/>
                <a:cs typeface="Carlito"/>
              </a:rPr>
              <a:t>Table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35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5" dirty="0">
                <a:latin typeface="Carlito"/>
                <a:cs typeface="Carlito"/>
              </a:rPr>
              <a:t>Histogram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35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sz="2400" dirty="0">
                <a:latin typeface="Carlito"/>
                <a:cs typeface="Carlito"/>
              </a:rPr>
              <a:t>Bar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Chart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35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sz="2400" spc="-15" dirty="0">
                <a:latin typeface="Carlito"/>
                <a:cs typeface="Carlito"/>
              </a:rPr>
              <a:t>Boxplot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26892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85" dirty="0">
                <a:solidFill>
                  <a:srgbClr val="000000"/>
                </a:solidFill>
              </a:rPr>
              <a:t>Frequency</a:t>
            </a:r>
            <a:r>
              <a:rPr sz="3200" spc="-245" dirty="0">
                <a:solidFill>
                  <a:srgbClr val="000000"/>
                </a:solidFill>
              </a:rPr>
              <a:t> </a:t>
            </a:r>
            <a:r>
              <a:rPr sz="3200" spc="-250" dirty="0">
                <a:solidFill>
                  <a:srgbClr val="000000"/>
                </a:solidFill>
              </a:rPr>
              <a:t>Table</a:t>
            </a:r>
            <a:endParaRPr sz="32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12343" y="981710"/>
          <a:ext cx="1332865" cy="5029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1223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3434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4545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6798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2311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4321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5600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10345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900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2687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3450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6700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2340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4324"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3600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5632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7900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509647" y="1963673"/>
          <a:ext cx="8270875" cy="3362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4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4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0-2000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2-4000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4-6000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6-8000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&gt;</a:t>
                      </a:r>
                      <a:r>
                        <a:rPr sz="1800" b="1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latin typeface="Carlito"/>
                          <a:cs typeface="Carlito"/>
                        </a:rPr>
                        <a:t>8000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BEBEBE"/>
                      </a:solidFill>
                      <a:prstDash val="solid"/>
                    </a:lnL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1223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3434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4545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6798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10345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BEBEBE"/>
                      </a:solidFill>
                      <a:prstDash val="solid"/>
                    </a:lnL>
                    <a:lnT w="12700">
                      <a:solidFill>
                        <a:srgbClr val="5B9BD4"/>
                      </a:solidFill>
                      <a:prstDash val="solid"/>
                    </a:lnT>
                    <a:solidFill>
                      <a:srgbClr val="DE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900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BEBEB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2311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4321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6700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EBEBE"/>
                      </a:solidFill>
                      <a:prstDash val="solid"/>
                    </a:lnR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2687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5600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7900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solidFill>
                      <a:srgbClr val="DE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EBEB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3450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5632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EBEBE"/>
                      </a:solidFill>
                      <a:prstDash val="solid"/>
                    </a:lnR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2340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solidFill>
                      <a:srgbClr val="DE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EBEB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3600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BEBEBE"/>
                      </a:solidFill>
                      <a:prstDash val="solid"/>
                    </a:lnR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solidFill>
                      <a:srgbClr val="DE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6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BEBEBE"/>
                      </a:solidFill>
                      <a:prstDash val="solid"/>
                    </a:lnL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169798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35" dirty="0">
                <a:solidFill>
                  <a:srgbClr val="000000"/>
                </a:solidFill>
              </a:rPr>
              <a:t>Hi</a:t>
            </a:r>
            <a:r>
              <a:rPr sz="3200" spc="-280" dirty="0">
                <a:solidFill>
                  <a:srgbClr val="000000"/>
                </a:solidFill>
              </a:rPr>
              <a:t>s</a:t>
            </a:r>
            <a:r>
              <a:rPr sz="3200" spc="125" dirty="0">
                <a:solidFill>
                  <a:srgbClr val="000000"/>
                </a:solidFill>
              </a:rPr>
              <a:t>t</a:t>
            </a:r>
            <a:r>
              <a:rPr sz="3200" spc="-140" dirty="0">
                <a:solidFill>
                  <a:srgbClr val="000000"/>
                </a:solidFill>
              </a:rPr>
              <a:t>og</a:t>
            </a:r>
            <a:r>
              <a:rPr sz="3200" spc="-150" dirty="0">
                <a:solidFill>
                  <a:srgbClr val="000000"/>
                </a:solidFill>
              </a:rPr>
              <a:t>r</a:t>
            </a:r>
            <a:r>
              <a:rPr sz="3200" spc="-204" dirty="0">
                <a:solidFill>
                  <a:srgbClr val="000000"/>
                </a:solidFill>
              </a:rPr>
              <a:t>am</a:t>
            </a:r>
            <a:endParaRPr sz="32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12343" y="981710"/>
          <a:ext cx="1332865" cy="5029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1223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3434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4545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6798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2311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4321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5600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10345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900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2687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3450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6700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2340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4324"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3600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5632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7900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659760" y="4724272"/>
          <a:ext cx="8274050" cy="6527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4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4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90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1939">
                <a:tc>
                  <a:txBody>
                    <a:bodyPr/>
                    <a:lstStyle/>
                    <a:p>
                      <a:pPr algn="ctr">
                        <a:lnSpc>
                          <a:spcPts val="1710"/>
                        </a:lnSpc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0-2000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0"/>
                        </a:lnSpc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2-4000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0"/>
                        </a:lnSpc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4-6000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0"/>
                        </a:lnSpc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6-8000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0"/>
                        </a:lnSpc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&gt;</a:t>
                      </a:r>
                      <a:r>
                        <a:rPr sz="1800" b="1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latin typeface="Carlito"/>
                          <a:cs typeface="Carlito"/>
                        </a:rPr>
                        <a:t>8000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6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  <a:solidFill>
                      <a:srgbClr val="DE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2659379" y="987552"/>
            <a:ext cx="8272526" cy="36541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73209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0" dirty="0">
                <a:solidFill>
                  <a:srgbClr val="000000"/>
                </a:solidFill>
              </a:rPr>
              <a:t>Understanding </a:t>
            </a:r>
            <a:r>
              <a:rPr sz="3200" spc="-245" dirty="0">
                <a:solidFill>
                  <a:srgbClr val="000000"/>
                </a:solidFill>
              </a:rPr>
              <a:t>The </a:t>
            </a:r>
            <a:r>
              <a:rPr sz="3200" spc="-195" dirty="0">
                <a:solidFill>
                  <a:srgbClr val="000000"/>
                </a:solidFill>
              </a:rPr>
              <a:t>Variables </a:t>
            </a:r>
            <a:r>
              <a:rPr sz="3200" spc="-210" dirty="0">
                <a:solidFill>
                  <a:srgbClr val="000000"/>
                </a:solidFill>
              </a:rPr>
              <a:t>Using </a:t>
            </a:r>
            <a:r>
              <a:rPr sz="3200" spc="-275" dirty="0">
                <a:solidFill>
                  <a:srgbClr val="000000"/>
                </a:solidFill>
              </a:rPr>
              <a:t>a</a:t>
            </a:r>
            <a:r>
              <a:rPr sz="3200" spc="-20" dirty="0">
                <a:solidFill>
                  <a:srgbClr val="000000"/>
                </a:solidFill>
              </a:rPr>
              <a:t> </a:t>
            </a:r>
            <a:r>
              <a:rPr sz="3200" spc="-180" dirty="0">
                <a:solidFill>
                  <a:srgbClr val="000000"/>
                </a:solidFill>
              </a:rPr>
              <a:t>Dataset</a:t>
            </a:r>
            <a:endParaRPr sz="32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97170" y="919442"/>
          <a:ext cx="11109958" cy="14829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2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7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53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4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61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03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744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3881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547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37063"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50" b="1" spc="-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Loan_ID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45085" marB="0">
                    <a:lnR w="19050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50" b="1" spc="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Gender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5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Married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50" b="1" spc="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Dependents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5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Self_Employed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5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Income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50" b="1" spc="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LoanAmt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50" b="1" spc="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Term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50" b="1" spc="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CreditHistory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50" b="1" spc="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Property_Area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50" b="1" spc="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Status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448"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20" dirty="0">
                          <a:latin typeface="Carlito"/>
                          <a:cs typeface="Carlito"/>
                        </a:rPr>
                        <a:t>LP001002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45" dirty="0">
                          <a:latin typeface="Carlito"/>
                          <a:cs typeface="Carlito"/>
                        </a:rPr>
                        <a:t>Male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-50" dirty="0">
                          <a:latin typeface="Carlito"/>
                          <a:cs typeface="Carlito"/>
                        </a:rPr>
                        <a:t>No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dirty="0">
                          <a:latin typeface="Carlito"/>
                          <a:cs typeface="Carlito"/>
                        </a:rPr>
                        <a:t>0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-50" dirty="0">
                          <a:latin typeface="Carlito"/>
                          <a:cs typeface="Carlito"/>
                        </a:rPr>
                        <a:t>No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35" dirty="0">
                          <a:latin typeface="Carlito"/>
                          <a:cs typeface="Carlito"/>
                        </a:rPr>
                        <a:t>$5</a:t>
                      </a:r>
                      <a:r>
                        <a:rPr sz="1450" spc="-35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1450" spc="35" dirty="0">
                          <a:latin typeface="Carlito"/>
                          <a:cs typeface="Carlito"/>
                        </a:rPr>
                        <a:t>849</a:t>
                      </a:r>
                      <a:r>
                        <a:rPr sz="1450" spc="-40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1450" spc="35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450" dirty="0">
                          <a:latin typeface="Carlito"/>
                          <a:cs typeface="Carlito"/>
                        </a:rPr>
                        <a:t>0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35" dirty="0">
                          <a:latin typeface="Carlito"/>
                          <a:cs typeface="Carlito"/>
                        </a:rPr>
                        <a:t>60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dirty="0">
                          <a:latin typeface="Carlito"/>
                          <a:cs typeface="Carlito"/>
                        </a:rPr>
                        <a:t>1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20" dirty="0">
                          <a:latin typeface="Carlito"/>
                          <a:cs typeface="Carlito"/>
                        </a:rPr>
                        <a:t>Urban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dirty="0">
                          <a:latin typeface="Carlito"/>
                          <a:cs typeface="Carlito"/>
                        </a:rPr>
                        <a:t>Y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685"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20" dirty="0">
                          <a:latin typeface="Carlito"/>
                          <a:cs typeface="Carlito"/>
                        </a:rPr>
                        <a:t>LP001003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45" dirty="0">
                          <a:latin typeface="Carlito"/>
                          <a:cs typeface="Carlito"/>
                        </a:rPr>
                        <a:t>Male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-30" dirty="0">
                          <a:latin typeface="Carlito"/>
                          <a:cs typeface="Carlito"/>
                        </a:rPr>
                        <a:t>Yes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dirty="0">
                          <a:latin typeface="Carlito"/>
                          <a:cs typeface="Carlito"/>
                        </a:rPr>
                        <a:t>1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-50" dirty="0">
                          <a:latin typeface="Carlito"/>
                          <a:cs typeface="Carlito"/>
                        </a:rPr>
                        <a:t>No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35" dirty="0">
                          <a:latin typeface="Carlito"/>
                          <a:cs typeface="Carlito"/>
                        </a:rPr>
                        <a:t>$4</a:t>
                      </a:r>
                      <a:r>
                        <a:rPr sz="1450" spc="-35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1450" spc="35" dirty="0">
                          <a:latin typeface="Carlito"/>
                          <a:cs typeface="Carlito"/>
                        </a:rPr>
                        <a:t>583</a:t>
                      </a:r>
                      <a:r>
                        <a:rPr sz="1450" spc="-40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1450" spc="35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450" dirty="0">
                          <a:latin typeface="Carlito"/>
                          <a:cs typeface="Carlito"/>
                        </a:rPr>
                        <a:t>0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3365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35" dirty="0">
                          <a:latin typeface="Carlito"/>
                          <a:cs typeface="Carlito"/>
                        </a:rPr>
                        <a:t>$128</a:t>
                      </a:r>
                      <a:r>
                        <a:rPr sz="1450" spc="-40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1450" spc="35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450" dirty="0">
                          <a:latin typeface="Carlito"/>
                          <a:cs typeface="Carlito"/>
                        </a:rPr>
                        <a:t>0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35" dirty="0">
                          <a:latin typeface="Carlito"/>
                          <a:cs typeface="Carlito"/>
                        </a:rPr>
                        <a:t>120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dirty="0">
                          <a:latin typeface="Carlito"/>
                          <a:cs typeface="Carlito"/>
                        </a:rPr>
                        <a:t>1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25" dirty="0">
                          <a:latin typeface="Carlito"/>
                          <a:cs typeface="Carlito"/>
                        </a:rPr>
                        <a:t>Rural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dirty="0">
                          <a:latin typeface="Carlito"/>
                          <a:cs typeface="Carlito"/>
                        </a:rPr>
                        <a:t>N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448"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20" dirty="0">
                          <a:latin typeface="Carlito"/>
                          <a:cs typeface="Carlito"/>
                        </a:rPr>
                        <a:t>LP001005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45" dirty="0">
                          <a:latin typeface="Carlito"/>
                          <a:cs typeface="Carlito"/>
                        </a:rPr>
                        <a:t>Male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-30" dirty="0">
                          <a:latin typeface="Carlito"/>
                          <a:cs typeface="Carlito"/>
                        </a:rPr>
                        <a:t>Yes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dirty="0">
                          <a:latin typeface="Carlito"/>
                          <a:cs typeface="Carlito"/>
                        </a:rPr>
                        <a:t>0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-30" dirty="0">
                          <a:latin typeface="Carlito"/>
                          <a:cs typeface="Carlito"/>
                        </a:rPr>
                        <a:t>Yes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35" dirty="0">
                          <a:latin typeface="Carlito"/>
                          <a:cs typeface="Carlito"/>
                        </a:rPr>
                        <a:t>$3</a:t>
                      </a:r>
                      <a:r>
                        <a:rPr sz="1450" spc="-35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1450" spc="35" dirty="0">
                          <a:latin typeface="Carlito"/>
                          <a:cs typeface="Carlito"/>
                        </a:rPr>
                        <a:t>000</a:t>
                      </a:r>
                      <a:r>
                        <a:rPr sz="1450" spc="-40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1450" spc="35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450" dirty="0">
                          <a:latin typeface="Carlito"/>
                          <a:cs typeface="Carlito"/>
                        </a:rPr>
                        <a:t>0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  <a:tc>
                  <a:txBody>
                    <a:bodyPr/>
                    <a:lstStyle/>
                    <a:p>
                      <a:pPr marR="3365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35" dirty="0">
                          <a:latin typeface="Carlito"/>
                          <a:cs typeface="Carlito"/>
                        </a:rPr>
                        <a:t>$66</a:t>
                      </a:r>
                      <a:r>
                        <a:rPr sz="1450" spc="-40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1450" spc="35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450" dirty="0">
                          <a:latin typeface="Carlito"/>
                          <a:cs typeface="Carlito"/>
                        </a:rPr>
                        <a:t>0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35" dirty="0">
                          <a:latin typeface="Carlito"/>
                          <a:cs typeface="Carlito"/>
                        </a:rPr>
                        <a:t>60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dirty="0">
                          <a:latin typeface="Carlito"/>
                          <a:cs typeface="Carlito"/>
                        </a:rPr>
                        <a:t>1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20" dirty="0">
                          <a:latin typeface="Carlito"/>
                          <a:cs typeface="Carlito"/>
                        </a:rPr>
                        <a:t>Urban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dirty="0">
                          <a:latin typeface="Carlito"/>
                          <a:cs typeface="Carlito"/>
                        </a:rPr>
                        <a:t>Y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353"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20" dirty="0">
                          <a:latin typeface="Carlito"/>
                          <a:cs typeface="Carlito"/>
                        </a:rPr>
                        <a:t>LP001006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45" dirty="0">
                          <a:latin typeface="Carlito"/>
                          <a:cs typeface="Carlito"/>
                        </a:rPr>
                        <a:t>Male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-30" dirty="0">
                          <a:latin typeface="Carlito"/>
                          <a:cs typeface="Carlito"/>
                        </a:rPr>
                        <a:t>Yes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dirty="0">
                          <a:latin typeface="Carlito"/>
                          <a:cs typeface="Carlito"/>
                        </a:rPr>
                        <a:t>2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-50" dirty="0">
                          <a:latin typeface="Carlito"/>
                          <a:cs typeface="Carlito"/>
                        </a:rPr>
                        <a:t>No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35" dirty="0">
                          <a:latin typeface="Carlito"/>
                          <a:cs typeface="Carlito"/>
                        </a:rPr>
                        <a:t>$2</a:t>
                      </a:r>
                      <a:r>
                        <a:rPr sz="1450" spc="-35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1450" spc="35" dirty="0">
                          <a:latin typeface="Carlito"/>
                          <a:cs typeface="Carlito"/>
                        </a:rPr>
                        <a:t>583</a:t>
                      </a:r>
                      <a:r>
                        <a:rPr sz="1450" spc="-40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1450" spc="35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450" dirty="0">
                          <a:latin typeface="Carlito"/>
                          <a:cs typeface="Carlito"/>
                        </a:rPr>
                        <a:t>0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3365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35" dirty="0">
                          <a:latin typeface="Carlito"/>
                          <a:cs typeface="Carlito"/>
                        </a:rPr>
                        <a:t>$120</a:t>
                      </a:r>
                      <a:r>
                        <a:rPr sz="1450" spc="-40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1450" spc="35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450" dirty="0">
                          <a:latin typeface="Carlito"/>
                          <a:cs typeface="Carlito"/>
                        </a:rPr>
                        <a:t>0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35" dirty="0">
                          <a:latin typeface="Carlito"/>
                          <a:cs typeface="Carlito"/>
                        </a:rPr>
                        <a:t>60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dirty="0">
                          <a:latin typeface="Carlito"/>
                          <a:cs typeface="Carlito"/>
                        </a:rPr>
                        <a:t>1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20" dirty="0">
                          <a:latin typeface="Carlito"/>
                          <a:cs typeface="Carlito"/>
                        </a:rPr>
                        <a:t>Urban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dirty="0">
                          <a:latin typeface="Carlito"/>
                          <a:cs typeface="Carlito"/>
                        </a:rPr>
                        <a:t>Y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645666" y="4459351"/>
            <a:ext cx="134048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Gender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Married</a:t>
            </a:r>
            <a:endParaRPr sz="1800">
              <a:latin typeface="Carlito"/>
              <a:cs typeface="Carlito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Self</a:t>
            </a:r>
            <a:r>
              <a:rPr sz="1800" spc="-9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employed  </a:t>
            </a:r>
            <a:r>
              <a:rPr sz="1800" spc="-10" dirty="0">
                <a:latin typeface="Carlito"/>
                <a:cs typeface="Carlito"/>
              </a:rPr>
              <a:t>Property Area  Status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5676" y="3604259"/>
            <a:ext cx="1638300" cy="437515"/>
          </a:xfrm>
          <a:prstGeom prst="rect">
            <a:avLst/>
          </a:prstGeom>
          <a:ln w="12191">
            <a:solidFill>
              <a:srgbClr val="5B9BD4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411480">
              <a:lnSpc>
                <a:spcPct val="100000"/>
              </a:lnSpc>
              <a:spcBef>
                <a:spcPts val="360"/>
              </a:spcBef>
            </a:pPr>
            <a:r>
              <a:rPr sz="1800" spc="-5" dirty="0">
                <a:latin typeface="Carlito"/>
                <a:cs typeface="Carlito"/>
              </a:rPr>
              <a:t>Nominal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61872" y="4042409"/>
            <a:ext cx="306705" cy="1210310"/>
          </a:xfrm>
          <a:custGeom>
            <a:avLst/>
            <a:gdLst/>
            <a:ahLst/>
            <a:cxnLst/>
            <a:rect l="l" t="t" r="r" b="b"/>
            <a:pathLst>
              <a:path w="306705" h="1210310">
                <a:moveTo>
                  <a:pt x="161544" y="1065148"/>
                </a:moveTo>
                <a:lnTo>
                  <a:pt x="161544" y="1209928"/>
                </a:lnTo>
                <a:lnTo>
                  <a:pt x="277368" y="1152016"/>
                </a:lnTo>
                <a:lnTo>
                  <a:pt x="176022" y="1152016"/>
                </a:lnTo>
                <a:lnTo>
                  <a:pt x="176022" y="1123060"/>
                </a:lnTo>
                <a:lnTo>
                  <a:pt x="277367" y="1123060"/>
                </a:lnTo>
                <a:lnTo>
                  <a:pt x="161544" y="1065148"/>
                </a:lnTo>
                <a:close/>
              </a:path>
              <a:path w="306705" h="1210310">
                <a:moveTo>
                  <a:pt x="28956" y="0"/>
                </a:moveTo>
                <a:lnTo>
                  <a:pt x="0" y="0"/>
                </a:lnTo>
                <a:lnTo>
                  <a:pt x="0" y="1152016"/>
                </a:lnTo>
                <a:lnTo>
                  <a:pt x="161544" y="1152016"/>
                </a:lnTo>
                <a:lnTo>
                  <a:pt x="161544" y="1137539"/>
                </a:lnTo>
                <a:lnTo>
                  <a:pt x="28956" y="1137539"/>
                </a:lnTo>
                <a:lnTo>
                  <a:pt x="14478" y="1123060"/>
                </a:lnTo>
                <a:lnTo>
                  <a:pt x="28956" y="1123060"/>
                </a:lnTo>
                <a:lnTo>
                  <a:pt x="28956" y="0"/>
                </a:lnTo>
                <a:close/>
              </a:path>
              <a:path w="306705" h="1210310">
                <a:moveTo>
                  <a:pt x="277367" y="1123060"/>
                </a:moveTo>
                <a:lnTo>
                  <a:pt x="176022" y="1123060"/>
                </a:lnTo>
                <a:lnTo>
                  <a:pt x="176022" y="1152016"/>
                </a:lnTo>
                <a:lnTo>
                  <a:pt x="277368" y="1152016"/>
                </a:lnTo>
                <a:lnTo>
                  <a:pt x="306324" y="1137539"/>
                </a:lnTo>
                <a:lnTo>
                  <a:pt x="277367" y="1123060"/>
                </a:lnTo>
                <a:close/>
              </a:path>
              <a:path w="306705" h="1210310">
                <a:moveTo>
                  <a:pt x="28956" y="1123060"/>
                </a:moveTo>
                <a:lnTo>
                  <a:pt x="14478" y="1123060"/>
                </a:lnTo>
                <a:lnTo>
                  <a:pt x="28956" y="1137539"/>
                </a:lnTo>
                <a:lnTo>
                  <a:pt x="28956" y="1123060"/>
                </a:lnTo>
                <a:close/>
              </a:path>
              <a:path w="306705" h="1210310">
                <a:moveTo>
                  <a:pt x="161544" y="1123060"/>
                </a:moveTo>
                <a:lnTo>
                  <a:pt x="28956" y="1123060"/>
                </a:lnTo>
                <a:lnTo>
                  <a:pt x="28956" y="1137539"/>
                </a:lnTo>
                <a:lnTo>
                  <a:pt x="161544" y="1137539"/>
                </a:lnTo>
                <a:lnTo>
                  <a:pt x="161544" y="112306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689728" y="4445330"/>
            <a:ext cx="12985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Credit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History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rlito"/>
                <a:cs typeface="Carlito"/>
              </a:rPr>
              <a:t>Dependents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98663" y="4459351"/>
            <a:ext cx="493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60" dirty="0">
                <a:latin typeface="Carlito"/>
                <a:cs typeface="Carlito"/>
              </a:rPr>
              <a:t>T</a:t>
            </a:r>
            <a:r>
              <a:rPr sz="1800" dirty="0">
                <a:latin typeface="Carlito"/>
                <a:cs typeface="Carlito"/>
              </a:rPr>
              <a:t>erm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10061" y="4445330"/>
            <a:ext cx="8623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Income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rlito"/>
                <a:cs typeface="Carlito"/>
              </a:rPr>
              <a:t>Loan</a:t>
            </a:r>
            <a:r>
              <a:rPr sz="1800" dirty="0">
                <a:latin typeface="Carlito"/>
                <a:cs typeface="Carlito"/>
              </a:rPr>
              <a:t>A</a:t>
            </a:r>
            <a:r>
              <a:rPr sz="1800" spc="-15" dirty="0">
                <a:latin typeface="Carlito"/>
                <a:cs typeface="Carlito"/>
              </a:rPr>
              <a:t>m</a:t>
            </a:r>
            <a:r>
              <a:rPr sz="1800" dirty="0">
                <a:latin typeface="Carlito"/>
                <a:cs typeface="Carlito"/>
              </a:rPr>
              <a:t>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87496" y="3604259"/>
            <a:ext cx="1637030" cy="437515"/>
          </a:xfrm>
          <a:prstGeom prst="rect">
            <a:avLst/>
          </a:prstGeom>
          <a:solidFill>
            <a:srgbClr val="FFFFFF"/>
          </a:solidFill>
          <a:ln w="12192">
            <a:solidFill>
              <a:srgbClr val="5B9BD4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463550">
              <a:lnSpc>
                <a:spcPct val="100000"/>
              </a:lnSpc>
              <a:spcBef>
                <a:spcPts val="360"/>
              </a:spcBef>
            </a:pPr>
            <a:r>
              <a:rPr sz="1800" spc="-10" dirty="0">
                <a:latin typeface="Carlito"/>
                <a:cs typeface="Carlito"/>
              </a:rPr>
              <a:t>Ordinal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392167" y="4042409"/>
            <a:ext cx="219075" cy="781050"/>
          </a:xfrm>
          <a:custGeom>
            <a:avLst/>
            <a:gdLst/>
            <a:ahLst/>
            <a:cxnLst/>
            <a:rect l="l" t="t" r="r" b="b"/>
            <a:pathLst>
              <a:path w="219075" h="781050">
                <a:moveTo>
                  <a:pt x="74041" y="636015"/>
                </a:moveTo>
                <a:lnTo>
                  <a:pt x="74041" y="780795"/>
                </a:lnTo>
                <a:lnTo>
                  <a:pt x="189865" y="722883"/>
                </a:lnTo>
                <a:lnTo>
                  <a:pt x="88519" y="722883"/>
                </a:lnTo>
                <a:lnTo>
                  <a:pt x="88519" y="693927"/>
                </a:lnTo>
                <a:lnTo>
                  <a:pt x="189864" y="693927"/>
                </a:lnTo>
                <a:lnTo>
                  <a:pt x="74041" y="636015"/>
                </a:lnTo>
                <a:close/>
              </a:path>
              <a:path w="219075" h="781050">
                <a:moveTo>
                  <a:pt x="28956" y="0"/>
                </a:moveTo>
                <a:lnTo>
                  <a:pt x="0" y="0"/>
                </a:lnTo>
                <a:lnTo>
                  <a:pt x="0" y="722883"/>
                </a:lnTo>
                <a:lnTo>
                  <a:pt x="74041" y="722883"/>
                </a:lnTo>
                <a:lnTo>
                  <a:pt x="74041" y="708406"/>
                </a:lnTo>
                <a:lnTo>
                  <a:pt x="28956" y="708406"/>
                </a:lnTo>
                <a:lnTo>
                  <a:pt x="14478" y="693927"/>
                </a:lnTo>
                <a:lnTo>
                  <a:pt x="28956" y="693927"/>
                </a:lnTo>
                <a:lnTo>
                  <a:pt x="28956" y="0"/>
                </a:lnTo>
                <a:close/>
              </a:path>
              <a:path w="219075" h="781050">
                <a:moveTo>
                  <a:pt x="189864" y="693927"/>
                </a:moveTo>
                <a:lnTo>
                  <a:pt x="88519" y="693927"/>
                </a:lnTo>
                <a:lnTo>
                  <a:pt x="88519" y="722883"/>
                </a:lnTo>
                <a:lnTo>
                  <a:pt x="189865" y="722883"/>
                </a:lnTo>
                <a:lnTo>
                  <a:pt x="218821" y="708406"/>
                </a:lnTo>
                <a:lnTo>
                  <a:pt x="189864" y="693927"/>
                </a:lnTo>
                <a:close/>
              </a:path>
              <a:path w="219075" h="781050">
                <a:moveTo>
                  <a:pt x="28956" y="693927"/>
                </a:moveTo>
                <a:lnTo>
                  <a:pt x="14478" y="693927"/>
                </a:lnTo>
                <a:lnTo>
                  <a:pt x="28956" y="708406"/>
                </a:lnTo>
                <a:lnTo>
                  <a:pt x="28956" y="693927"/>
                </a:lnTo>
                <a:close/>
              </a:path>
              <a:path w="219075" h="781050">
                <a:moveTo>
                  <a:pt x="74041" y="693927"/>
                </a:moveTo>
                <a:lnTo>
                  <a:pt x="28956" y="693927"/>
                </a:lnTo>
                <a:lnTo>
                  <a:pt x="28956" y="708406"/>
                </a:lnTo>
                <a:lnTo>
                  <a:pt x="74041" y="708406"/>
                </a:lnTo>
                <a:lnTo>
                  <a:pt x="74041" y="69392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902195" y="3604259"/>
            <a:ext cx="1637030" cy="437515"/>
          </a:xfrm>
          <a:prstGeom prst="rect">
            <a:avLst/>
          </a:prstGeom>
          <a:solidFill>
            <a:srgbClr val="FFFFFF"/>
          </a:solidFill>
          <a:ln w="12192">
            <a:solidFill>
              <a:srgbClr val="5B9BD4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427355">
              <a:lnSpc>
                <a:spcPct val="100000"/>
              </a:lnSpc>
              <a:spcBef>
                <a:spcPts val="360"/>
              </a:spcBef>
            </a:pPr>
            <a:r>
              <a:rPr sz="1800" spc="-15" dirty="0">
                <a:latin typeface="Carlito"/>
                <a:cs typeface="Carlito"/>
              </a:rPr>
              <a:t>Discrete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706356" y="3604259"/>
            <a:ext cx="1638300" cy="437515"/>
          </a:xfrm>
          <a:prstGeom prst="rect">
            <a:avLst/>
          </a:prstGeom>
          <a:ln w="12192">
            <a:solidFill>
              <a:srgbClr val="5B9BD4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275590">
              <a:lnSpc>
                <a:spcPct val="100000"/>
              </a:lnSpc>
              <a:spcBef>
                <a:spcPts val="360"/>
              </a:spcBef>
            </a:pPr>
            <a:r>
              <a:rPr sz="1800" spc="-10" dirty="0">
                <a:latin typeface="Carlito"/>
                <a:cs typeface="Carlito"/>
              </a:rPr>
              <a:t>Continuous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989075" y="2604516"/>
            <a:ext cx="9841230" cy="2218690"/>
            <a:chOff x="989075" y="2604516"/>
            <a:chExt cx="9841230" cy="2218690"/>
          </a:xfrm>
        </p:grpSpPr>
        <p:sp>
          <p:nvSpPr>
            <p:cNvPr id="15" name="object 15"/>
            <p:cNvSpPr/>
            <p:nvPr/>
          </p:nvSpPr>
          <p:spPr>
            <a:xfrm>
              <a:off x="7706868" y="4042409"/>
              <a:ext cx="3123565" cy="781050"/>
            </a:xfrm>
            <a:custGeom>
              <a:avLst/>
              <a:gdLst/>
              <a:ahLst/>
              <a:cxnLst/>
              <a:rect l="l" t="t" r="r" b="b"/>
              <a:pathLst>
                <a:path w="3123565" h="781050">
                  <a:moveTo>
                    <a:pt x="312547" y="583565"/>
                  </a:moveTo>
                  <a:lnTo>
                    <a:pt x="283591" y="569087"/>
                  </a:lnTo>
                  <a:lnTo>
                    <a:pt x="167767" y="511175"/>
                  </a:lnTo>
                  <a:lnTo>
                    <a:pt x="167767" y="569087"/>
                  </a:lnTo>
                  <a:lnTo>
                    <a:pt x="28956" y="569087"/>
                  </a:lnTo>
                  <a:lnTo>
                    <a:pt x="28956" y="0"/>
                  </a:lnTo>
                  <a:lnTo>
                    <a:pt x="0" y="0"/>
                  </a:lnTo>
                  <a:lnTo>
                    <a:pt x="0" y="598043"/>
                  </a:lnTo>
                  <a:lnTo>
                    <a:pt x="167767" y="598043"/>
                  </a:lnTo>
                  <a:lnTo>
                    <a:pt x="167767" y="655955"/>
                  </a:lnTo>
                  <a:lnTo>
                    <a:pt x="283591" y="598043"/>
                  </a:lnTo>
                  <a:lnTo>
                    <a:pt x="312547" y="583565"/>
                  </a:lnTo>
                  <a:close/>
                </a:path>
                <a:path w="3123565" h="781050">
                  <a:moveTo>
                    <a:pt x="3123057" y="708406"/>
                  </a:moveTo>
                  <a:lnTo>
                    <a:pt x="3094101" y="693928"/>
                  </a:lnTo>
                  <a:lnTo>
                    <a:pt x="2978277" y="636016"/>
                  </a:lnTo>
                  <a:lnTo>
                    <a:pt x="2978277" y="693928"/>
                  </a:lnTo>
                  <a:lnTo>
                    <a:pt x="2833116" y="693928"/>
                  </a:lnTo>
                  <a:lnTo>
                    <a:pt x="2833116" y="0"/>
                  </a:lnTo>
                  <a:lnTo>
                    <a:pt x="2804160" y="0"/>
                  </a:lnTo>
                  <a:lnTo>
                    <a:pt x="2804160" y="722884"/>
                  </a:lnTo>
                  <a:lnTo>
                    <a:pt x="2978277" y="722884"/>
                  </a:lnTo>
                  <a:lnTo>
                    <a:pt x="2978277" y="780796"/>
                  </a:lnTo>
                  <a:lnTo>
                    <a:pt x="3094101" y="722884"/>
                  </a:lnTo>
                  <a:lnTo>
                    <a:pt x="3123057" y="708406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89075" y="2604516"/>
              <a:ext cx="3910584" cy="4754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989075" y="2604516"/>
            <a:ext cx="3910965" cy="475615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0"/>
              </a:spcBef>
            </a:pPr>
            <a:r>
              <a:rPr sz="2000" spc="-10" dirty="0">
                <a:latin typeface="Carlito"/>
                <a:cs typeface="Carlito"/>
              </a:rPr>
              <a:t>Qualitative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248143" y="2604516"/>
            <a:ext cx="3910584" cy="475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248143" y="2604516"/>
            <a:ext cx="3910965" cy="475615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550"/>
              </a:spcBef>
            </a:pPr>
            <a:r>
              <a:rPr sz="2000" spc="-10" dirty="0">
                <a:latin typeface="Carlito"/>
                <a:cs typeface="Carlito"/>
              </a:rPr>
              <a:t>Quantitative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203960" y="3080765"/>
            <a:ext cx="9394825" cy="525145"/>
          </a:xfrm>
          <a:custGeom>
            <a:avLst/>
            <a:gdLst/>
            <a:ahLst/>
            <a:cxnLst/>
            <a:rect l="l" t="t" r="r" b="b"/>
            <a:pathLst>
              <a:path w="9394825" h="525145">
                <a:moveTo>
                  <a:pt x="3275457" y="380111"/>
                </a:moveTo>
                <a:lnTo>
                  <a:pt x="3217545" y="380111"/>
                </a:lnTo>
                <a:lnTo>
                  <a:pt x="3217545" y="276987"/>
                </a:lnTo>
                <a:lnTo>
                  <a:pt x="3217545" y="248031"/>
                </a:lnTo>
                <a:lnTo>
                  <a:pt x="1755902" y="248031"/>
                </a:lnTo>
                <a:lnTo>
                  <a:pt x="1755902" y="0"/>
                </a:lnTo>
                <a:lnTo>
                  <a:pt x="1755648" y="0"/>
                </a:lnTo>
                <a:lnTo>
                  <a:pt x="1726946" y="0"/>
                </a:lnTo>
                <a:lnTo>
                  <a:pt x="1726692" y="0"/>
                </a:lnTo>
                <a:lnTo>
                  <a:pt x="1726692" y="248031"/>
                </a:lnTo>
                <a:lnTo>
                  <a:pt x="57912" y="248031"/>
                </a:lnTo>
                <a:lnTo>
                  <a:pt x="57912" y="380111"/>
                </a:lnTo>
                <a:lnTo>
                  <a:pt x="0" y="380111"/>
                </a:lnTo>
                <a:lnTo>
                  <a:pt x="72390" y="524903"/>
                </a:lnTo>
                <a:lnTo>
                  <a:pt x="137541" y="394589"/>
                </a:lnTo>
                <a:lnTo>
                  <a:pt x="144780" y="380111"/>
                </a:lnTo>
                <a:lnTo>
                  <a:pt x="86868" y="380111"/>
                </a:lnTo>
                <a:lnTo>
                  <a:pt x="86868" y="276987"/>
                </a:lnTo>
                <a:lnTo>
                  <a:pt x="1726692" y="276987"/>
                </a:lnTo>
                <a:lnTo>
                  <a:pt x="1755902" y="276987"/>
                </a:lnTo>
                <a:lnTo>
                  <a:pt x="3188589" y="276987"/>
                </a:lnTo>
                <a:lnTo>
                  <a:pt x="3188589" y="380111"/>
                </a:lnTo>
                <a:lnTo>
                  <a:pt x="3130677" y="380111"/>
                </a:lnTo>
                <a:lnTo>
                  <a:pt x="3203067" y="524903"/>
                </a:lnTo>
                <a:lnTo>
                  <a:pt x="3268218" y="394589"/>
                </a:lnTo>
                <a:lnTo>
                  <a:pt x="3275457" y="380111"/>
                </a:lnTo>
                <a:close/>
              </a:path>
              <a:path w="9394825" h="525145">
                <a:moveTo>
                  <a:pt x="9394317" y="380111"/>
                </a:moveTo>
                <a:lnTo>
                  <a:pt x="9336405" y="380111"/>
                </a:lnTo>
                <a:lnTo>
                  <a:pt x="9336405" y="276987"/>
                </a:lnTo>
                <a:lnTo>
                  <a:pt x="9336405" y="248031"/>
                </a:lnTo>
                <a:lnTo>
                  <a:pt x="8014716" y="248031"/>
                </a:lnTo>
                <a:lnTo>
                  <a:pt x="8014716" y="0"/>
                </a:lnTo>
                <a:lnTo>
                  <a:pt x="7985760" y="0"/>
                </a:lnTo>
                <a:lnTo>
                  <a:pt x="7985760" y="248031"/>
                </a:lnTo>
                <a:lnTo>
                  <a:pt x="6502908" y="248031"/>
                </a:lnTo>
                <a:lnTo>
                  <a:pt x="6502908" y="380111"/>
                </a:lnTo>
                <a:lnTo>
                  <a:pt x="6444996" y="380111"/>
                </a:lnTo>
                <a:lnTo>
                  <a:pt x="6517386" y="524903"/>
                </a:lnTo>
                <a:lnTo>
                  <a:pt x="6582537" y="394589"/>
                </a:lnTo>
                <a:lnTo>
                  <a:pt x="6589776" y="380111"/>
                </a:lnTo>
                <a:lnTo>
                  <a:pt x="6531864" y="380111"/>
                </a:lnTo>
                <a:lnTo>
                  <a:pt x="6531864" y="276987"/>
                </a:lnTo>
                <a:lnTo>
                  <a:pt x="7985760" y="276987"/>
                </a:lnTo>
                <a:lnTo>
                  <a:pt x="8014716" y="276987"/>
                </a:lnTo>
                <a:lnTo>
                  <a:pt x="9307449" y="276987"/>
                </a:lnTo>
                <a:lnTo>
                  <a:pt x="9307449" y="380111"/>
                </a:lnTo>
                <a:lnTo>
                  <a:pt x="9249537" y="380111"/>
                </a:lnTo>
                <a:lnTo>
                  <a:pt x="9321927" y="524903"/>
                </a:lnTo>
                <a:lnTo>
                  <a:pt x="9387065" y="394589"/>
                </a:lnTo>
                <a:lnTo>
                  <a:pt x="9394317" y="380111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38984" y="1178051"/>
            <a:ext cx="8976360" cy="4145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15633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25" dirty="0">
                <a:solidFill>
                  <a:srgbClr val="000000"/>
                </a:solidFill>
              </a:rPr>
              <a:t>Bar </a:t>
            </a:r>
            <a:r>
              <a:rPr sz="3200" spc="-160" dirty="0">
                <a:solidFill>
                  <a:srgbClr val="000000"/>
                </a:solidFill>
              </a:rPr>
              <a:t>Chart</a:t>
            </a:r>
            <a:endParaRPr sz="32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12343" y="981710"/>
          <a:ext cx="1332865" cy="5029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1223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3434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4545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6798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2311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4321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5600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10345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900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2687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3450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6700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2340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4324"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3600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5632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7900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53084" y="848741"/>
            <a:ext cx="11285855" cy="4732020"/>
            <a:chOff x="553084" y="848741"/>
            <a:chExt cx="11285855" cy="4732020"/>
          </a:xfrm>
        </p:grpSpPr>
        <p:sp>
          <p:nvSpPr>
            <p:cNvPr id="3" name="object 3"/>
            <p:cNvSpPr/>
            <p:nvPr/>
          </p:nvSpPr>
          <p:spPr>
            <a:xfrm>
              <a:off x="5578601" y="2836926"/>
              <a:ext cx="1583690" cy="1140460"/>
            </a:xfrm>
            <a:custGeom>
              <a:avLst/>
              <a:gdLst/>
              <a:ahLst/>
              <a:cxnLst/>
              <a:rect l="l" t="t" r="r" b="b"/>
              <a:pathLst>
                <a:path w="1583690" h="1140460">
                  <a:moveTo>
                    <a:pt x="1583436" y="0"/>
                  </a:moveTo>
                  <a:lnTo>
                    <a:pt x="0" y="0"/>
                  </a:lnTo>
                  <a:lnTo>
                    <a:pt x="0" y="1139952"/>
                  </a:lnTo>
                  <a:lnTo>
                    <a:pt x="1583436" y="1139952"/>
                  </a:lnTo>
                  <a:lnTo>
                    <a:pt x="15834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578601" y="2836926"/>
              <a:ext cx="1583690" cy="1140460"/>
            </a:xfrm>
            <a:custGeom>
              <a:avLst/>
              <a:gdLst/>
              <a:ahLst/>
              <a:cxnLst/>
              <a:rect l="l" t="t" r="r" b="b"/>
              <a:pathLst>
                <a:path w="1583690" h="1140460">
                  <a:moveTo>
                    <a:pt x="0" y="1139952"/>
                  </a:moveTo>
                  <a:lnTo>
                    <a:pt x="1583436" y="1139952"/>
                  </a:lnTo>
                  <a:lnTo>
                    <a:pt x="1583436" y="0"/>
                  </a:lnTo>
                  <a:lnTo>
                    <a:pt x="0" y="0"/>
                  </a:lnTo>
                  <a:lnTo>
                    <a:pt x="0" y="1139952"/>
                  </a:lnTo>
                  <a:close/>
                </a:path>
              </a:pathLst>
            </a:custGeom>
            <a:ln w="3810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78601" y="3976877"/>
              <a:ext cx="1583690" cy="422275"/>
            </a:xfrm>
            <a:custGeom>
              <a:avLst/>
              <a:gdLst/>
              <a:ahLst/>
              <a:cxnLst/>
              <a:rect l="l" t="t" r="r" b="b"/>
              <a:pathLst>
                <a:path w="1583690" h="422275">
                  <a:moveTo>
                    <a:pt x="1583436" y="0"/>
                  </a:moveTo>
                  <a:lnTo>
                    <a:pt x="0" y="0"/>
                  </a:lnTo>
                  <a:lnTo>
                    <a:pt x="0" y="422148"/>
                  </a:lnTo>
                  <a:lnTo>
                    <a:pt x="1583436" y="422148"/>
                  </a:lnTo>
                  <a:lnTo>
                    <a:pt x="15834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78601" y="1861566"/>
              <a:ext cx="1583690" cy="2537460"/>
            </a:xfrm>
            <a:custGeom>
              <a:avLst/>
              <a:gdLst/>
              <a:ahLst/>
              <a:cxnLst/>
              <a:rect l="l" t="t" r="r" b="b"/>
              <a:pathLst>
                <a:path w="1583690" h="2537460">
                  <a:moveTo>
                    <a:pt x="0" y="2537460"/>
                  </a:moveTo>
                  <a:lnTo>
                    <a:pt x="1583436" y="2537460"/>
                  </a:lnTo>
                  <a:lnTo>
                    <a:pt x="1583436" y="2115312"/>
                  </a:lnTo>
                  <a:lnTo>
                    <a:pt x="0" y="2115312"/>
                  </a:lnTo>
                  <a:lnTo>
                    <a:pt x="0" y="2537460"/>
                  </a:lnTo>
                  <a:close/>
                </a:path>
                <a:path w="1583690" h="2537460">
                  <a:moveTo>
                    <a:pt x="790956" y="974598"/>
                  </a:moveTo>
                  <a:lnTo>
                    <a:pt x="791845" y="0"/>
                  </a:lnTo>
                </a:path>
              </a:pathLst>
            </a:custGeom>
            <a:ln w="3810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63412" y="1853183"/>
              <a:ext cx="812165" cy="0"/>
            </a:xfrm>
            <a:custGeom>
              <a:avLst/>
              <a:gdLst/>
              <a:ahLst/>
              <a:cxnLst/>
              <a:rect l="l" t="t" r="r" b="b"/>
              <a:pathLst>
                <a:path w="812165">
                  <a:moveTo>
                    <a:pt x="0" y="0"/>
                  </a:moveTo>
                  <a:lnTo>
                    <a:pt x="812038" y="0"/>
                  </a:lnTo>
                </a:path>
              </a:pathLst>
            </a:custGeom>
            <a:ln w="579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69557" y="4399025"/>
              <a:ext cx="0" cy="529590"/>
            </a:xfrm>
            <a:custGeom>
              <a:avLst/>
              <a:gdLst/>
              <a:ahLst/>
              <a:cxnLst/>
              <a:rect l="l" t="t" r="r" b="b"/>
              <a:pathLst>
                <a:path h="529589">
                  <a:moveTo>
                    <a:pt x="0" y="529082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63412" y="4927092"/>
              <a:ext cx="812165" cy="0"/>
            </a:xfrm>
            <a:custGeom>
              <a:avLst/>
              <a:gdLst/>
              <a:ahLst/>
              <a:cxnLst/>
              <a:rect l="l" t="t" r="r" b="b"/>
              <a:pathLst>
                <a:path w="812165">
                  <a:moveTo>
                    <a:pt x="0" y="0"/>
                  </a:moveTo>
                  <a:lnTo>
                    <a:pt x="812038" y="0"/>
                  </a:lnTo>
                </a:path>
              </a:pathLst>
            </a:custGeom>
            <a:ln w="579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54495" y="1069848"/>
              <a:ext cx="230124" cy="2301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13538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85" dirty="0">
                <a:solidFill>
                  <a:srgbClr val="000000"/>
                </a:solidFill>
              </a:rPr>
              <a:t>Box</a:t>
            </a:r>
            <a:r>
              <a:rPr sz="3200" spc="-245" dirty="0">
                <a:solidFill>
                  <a:srgbClr val="000000"/>
                </a:solidFill>
              </a:rPr>
              <a:t> </a:t>
            </a:r>
            <a:r>
              <a:rPr sz="3200" spc="-114" dirty="0">
                <a:solidFill>
                  <a:srgbClr val="000000"/>
                </a:solidFill>
              </a:rPr>
              <a:t>Plot</a:t>
            </a:r>
            <a:endParaRPr sz="3200"/>
          </a:p>
        </p:txBody>
      </p:sp>
      <p:sp>
        <p:nvSpPr>
          <p:cNvPr id="12" name="object 12"/>
          <p:cNvSpPr txBox="1"/>
          <p:nvPr/>
        </p:nvSpPr>
        <p:spPr>
          <a:xfrm>
            <a:off x="3423030" y="1020826"/>
            <a:ext cx="670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Out</a:t>
            </a:r>
            <a:r>
              <a:rPr sz="1800" spc="-10" dirty="0">
                <a:latin typeface="Carlito"/>
                <a:cs typeface="Carlito"/>
              </a:rPr>
              <a:t>l</a:t>
            </a:r>
            <a:r>
              <a:rPr sz="1800" spc="-5" dirty="0">
                <a:latin typeface="Carlito"/>
                <a:cs typeface="Carlito"/>
              </a:rPr>
              <a:t>i</a:t>
            </a:r>
            <a:r>
              <a:rPr sz="1800" dirty="0">
                <a:latin typeface="Carlito"/>
                <a:cs typeface="Carlito"/>
              </a:rPr>
              <a:t>er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74035" y="1726819"/>
            <a:ext cx="965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M</a:t>
            </a:r>
            <a:r>
              <a:rPr sz="1800" spc="-15" dirty="0">
                <a:latin typeface="Carlito"/>
                <a:cs typeface="Carlito"/>
              </a:rPr>
              <a:t>a</a:t>
            </a:r>
            <a:r>
              <a:rPr sz="1800" spc="-5" dirty="0">
                <a:latin typeface="Carlito"/>
                <a:cs typeface="Carlito"/>
              </a:rPr>
              <a:t>x</a:t>
            </a:r>
            <a:r>
              <a:rPr sz="1800" spc="-10" dirty="0">
                <a:latin typeface="Carlito"/>
                <a:cs typeface="Carlito"/>
              </a:rPr>
              <a:t>i</a:t>
            </a:r>
            <a:r>
              <a:rPr sz="1800" dirty="0">
                <a:latin typeface="Carlito"/>
                <a:cs typeface="Carlito"/>
              </a:rPr>
              <a:t>mum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82722" y="2660141"/>
            <a:ext cx="1130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3</a:t>
            </a:r>
            <a:r>
              <a:rPr sz="1800" spc="-15" baseline="25462" dirty="0">
                <a:latin typeface="Carlito"/>
                <a:cs typeface="Carlito"/>
              </a:rPr>
              <a:t>rd</a:t>
            </a:r>
            <a:r>
              <a:rPr sz="1800" spc="112" baseline="25462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Quartile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70022" y="3779011"/>
            <a:ext cx="1136015" cy="77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8415" algn="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Median</a:t>
            </a:r>
            <a:endParaRPr sz="1800">
              <a:latin typeface="Carlito"/>
              <a:cs typeface="Carlito"/>
            </a:endParaRPr>
          </a:p>
          <a:p>
            <a:pPr marR="43180" algn="r">
              <a:lnSpc>
                <a:spcPct val="100000"/>
              </a:lnSpc>
              <a:spcBef>
                <a:spcPts val="1595"/>
              </a:spcBef>
            </a:pPr>
            <a:r>
              <a:rPr sz="1800" spc="-10" dirty="0">
                <a:latin typeface="Carlito"/>
                <a:cs typeface="Carlito"/>
              </a:rPr>
              <a:t>1</a:t>
            </a:r>
            <a:r>
              <a:rPr sz="1800" spc="-15" baseline="25462" dirty="0">
                <a:latin typeface="Carlito"/>
                <a:cs typeface="Carlito"/>
              </a:rPr>
              <a:t>st</a:t>
            </a:r>
            <a:r>
              <a:rPr sz="1800" spc="104" baseline="25462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Quartile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60014" y="4717542"/>
            <a:ext cx="929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M</a:t>
            </a:r>
            <a:r>
              <a:rPr sz="1800" spc="-10" dirty="0">
                <a:latin typeface="Carlito"/>
                <a:cs typeface="Carlito"/>
              </a:rPr>
              <a:t>i</a:t>
            </a:r>
            <a:r>
              <a:rPr sz="1800" spc="-5" dirty="0">
                <a:latin typeface="Carlito"/>
                <a:cs typeface="Carlito"/>
              </a:rPr>
              <a:t>nimum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181094" y="1144524"/>
            <a:ext cx="3804920" cy="3813175"/>
            <a:chOff x="4181094" y="1144524"/>
            <a:chExt cx="3804920" cy="3813175"/>
          </a:xfrm>
        </p:grpSpPr>
        <p:sp>
          <p:nvSpPr>
            <p:cNvPr id="18" name="object 18"/>
            <p:cNvSpPr/>
            <p:nvPr/>
          </p:nvSpPr>
          <p:spPr>
            <a:xfrm>
              <a:off x="4181094" y="1144523"/>
              <a:ext cx="800735" cy="3813175"/>
            </a:xfrm>
            <a:custGeom>
              <a:avLst/>
              <a:gdLst/>
              <a:ahLst/>
              <a:cxnLst/>
              <a:rect l="l" t="t" r="r" b="b"/>
              <a:pathLst>
                <a:path w="800735" h="3813175">
                  <a:moveTo>
                    <a:pt x="800608" y="3755898"/>
                  </a:moveTo>
                  <a:lnTo>
                    <a:pt x="762508" y="3736848"/>
                  </a:lnTo>
                  <a:lnTo>
                    <a:pt x="686308" y="3698748"/>
                  </a:lnTo>
                  <a:lnTo>
                    <a:pt x="686308" y="3736848"/>
                  </a:lnTo>
                  <a:lnTo>
                    <a:pt x="0" y="3736848"/>
                  </a:lnTo>
                  <a:lnTo>
                    <a:pt x="0" y="3774948"/>
                  </a:lnTo>
                  <a:lnTo>
                    <a:pt x="686308" y="3774948"/>
                  </a:lnTo>
                  <a:lnTo>
                    <a:pt x="686308" y="3813048"/>
                  </a:lnTo>
                  <a:lnTo>
                    <a:pt x="762508" y="3774948"/>
                  </a:lnTo>
                  <a:lnTo>
                    <a:pt x="800608" y="3755898"/>
                  </a:lnTo>
                  <a:close/>
                </a:path>
                <a:path w="800735" h="3813175">
                  <a:moveTo>
                    <a:pt x="800608" y="3271266"/>
                  </a:moveTo>
                  <a:lnTo>
                    <a:pt x="762508" y="3252216"/>
                  </a:lnTo>
                  <a:lnTo>
                    <a:pt x="686308" y="3214116"/>
                  </a:lnTo>
                  <a:lnTo>
                    <a:pt x="686308" y="3252216"/>
                  </a:lnTo>
                  <a:lnTo>
                    <a:pt x="0" y="3252216"/>
                  </a:lnTo>
                  <a:lnTo>
                    <a:pt x="0" y="3290316"/>
                  </a:lnTo>
                  <a:lnTo>
                    <a:pt x="686308" y="3290316"/>
                  </a:lnTo>
                  <a:lnTo>
                    <a:pt x="686308" y="3328416"/>
                  </a:lnTo>
                  <a:lnTo>
                    <a:pt x="762508" y="3290316"/>
                  </a:lnTo>
                  <a:lnTo>
                    <a:pt x="800608" y="3271266"/>
                  </a:lnTo>
                  <a:close/>
                </a:path>
                <a:path w="800735" h="3813175">
                  <a:moveTo>
                    <a:pt x="800608" y="2818638"/>
                  </a:moveTo>
                  <a:lnTo>
                    <a:pt x="762508" y="2799588"/>
                  </a:lnTo>
                  <a:lnTo>
                    <a:pt x="686308" y="2761488"/>
                  </a:lnTo>
                  <a:lnTo>
                    <a:pt x="686308" y="2799588"/>
                  </a:lnTo>
                  <a:lnTo>
                    <a:pt x="0" y="2799588"/>
                  </a:lnTo>
                  <a:lnTo>
                    <a:pt x="0" y="2837688"/>
                  </a:lnTo>
                  <a:lnTo>
                    <a:pt x="686308" y="2837688"/>
                  </a:lnTo>
                  <a:lnTo>
                    <a:pt x="686308" y="2875788"/>
                  </a:lnTo>
                  <a:lnTo>
                    <a:pt x="762508" y="2837688"/>
                  </a:lnTo>
                  <a:lnTo>
                    <a:pt x="800608" y="2818638"/>
                  </a:lnTo>
                  <a:close/>
                </a:path>
                <a:path w="800735" h="3813175">
                  <a:moveTo>
                    <a:pt x="800608" y="1692402"/>
                  </a:moveTo>
                  <a:lnTo>
                    <a:pt x="762508" y="1673352"/>
                  </a:lnTo>
                  <a:lnTo>
                    <a:pt x="686308" y="1635252"/>
                  </a:lnTo>
                  <a:lnTo>
                    <a:pt x="686308" y="1673352"/>
                  </a:lnTo>
                  <a:lnTo>
                    <a:pt x="0" y="1673352"/>
                  </a:lnTo>
                  <a:lnTo>
                    <a:pt x="0" y="1711452"/>
                  </a:lnTo>
                  <a:lnTo>
                    <a:pt x="686308" y="1711452"/>
                  </a:lnTo>
                  <a:lnTo>
                    <a:pt x="686308" y="1749552"/>
                  </a:lnTo>
                  <a:lnTo>
                    <a:pt x="762508" y="1711452"/>
                  </a:lnTo>
                  <a:lnTo>
                    <a:pt x="800608" y="1692402"/>
                  </a:lnTo>
                  <a:close/>
                </a:path>
                <a:path w="800735" h="3813175">
                  <a:moveTo>
                    <a:pt x="800608" y="747522"/>
                  </a:moveTo>
                  <a:lnTo>
                    <a:pt x="762508" y="728472"/>
                  </a:lnTo>
                  <a:lnTo>
                    <a:pt x="686308" y="690372"/>
                  </a:lnTo>
                  <a:lnTo>
                    <a:pt x="686308" y="728472"/>
                  </a:lnTo>
                  <a:lnTo>
                    <a:pt x="0" y="728472"/>
                  </a:lnTo>
                  <a:lnTo>
                    <a:pt x="0" y="766572"/>
                  </a:lnTo>
                  <a:lnTo>
                    <a:pt x="686308" y="766572"/>
                  </a:lnTo>
                  <a:lnTo>
                    <a:pt x="686308" y="804672"/>
                  </a:lnTo>
                  <a:lnTo>
                    <a:pt x="762508" y="766572"/>
                  </a:lnTo>
                  <a:lnTo>
                    <a:pt x="800608" y="747522"/>
                  </a:lnTo>
                  <a:close/>
                </a:path>
                <a:path w="800735" h="3813175">
                  <a:moveTo>
                    <a:pt x="800608" y="57150"/>
                  </a:moveTo>
                  <a:lnTo>
                    <a:pt x="762508" y="38100"/>
                  </a:lnTo>
                  <a:lnTo>
                    <a:pt x="686308" y="0"/>
                  </a:lnTo>
                  <a:lnTo>
                    <a:pt x="686308" y="38100"/>
                  </a:lnTo>
                  <a:lnTo>
                    <a:pt x="0" y="38100"/>
                  </a:lnTo>
                  <a:lnTo>
                    <a:pt x="0" y="76200"/>
                  </a:lnTo>
                  <a:lnTo>
                    <a:pt x="686308" y="76200"/>
                  </a:lnTo>
                  <a:lnTo>
                    <a:pt x="686308" y="114300"/>
                  </a:lnTo>
                  <a:lnTo>
                    <a:pt x="762508" y="76200"/>
                  </a:lnTo>
                  <a:lnTo>
                    <a:pt x="800608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547609" y="2836925"/>
              <a:ext cx="419100" cy="1562100"/>
            </a:xfrm>
            <a:custGeom>
              <a:avLst/>
              <a:gdLst/>
              <a:ahLst/>
              <a:cxnLst/>
              <a:rect l="l" t="t" r="r" b="b"/>
              <a:pathLst>
                <a:path w="419100" h="1562100">
                  <a:moveTo>
                    <a:pt x="0" y="0"/>
                  </a:moveTo>
                  <a:lnTo>
                    <a:pt x="55694" y="5289"/>
                  </a:lnTo>
                  <a:lnTo>
                    <a:pt x="105748" y="20221"/>
                  </a:lnTo>
                  <a:lnTo>
                    <a:pt x="148161" y="43386"/>
                  </a:lnTo>
                  <a:lnTo>
                    <a:pt x="180932" y="73377"/>
                  </a:lnTo>
                  <a:lnTo>
                    <a:pt x="202062" y="108787"/>
                  </a:lnTo>
                  <a:lnTo>
                    <a:pt x="209550" y="148209"/>
                  </a:lnTo>
                  <a:lnTo>
                    <a:pt x="209550" y="605916"/>
                  </a:lnTo>
                  <a:lnTo>
                    <a:pt x="217037" y="645284"/>
                  </a:lnTo>
                  <a:lnTo>
                    <a:pt x="238167" y="680658"/>
                  </a:lnTo>
                  <a:lnTo>
                    <a:pt x="270938" y="710628"/>
                  </a:lnTo>
                  <a:lnTo>
                    <a:pt x="313351" y="733782"/>
                  </a:lnTo>
                  <a:lnTo>
                    <a:pt x="363405" y="748709"/>
                  </a:lnTo>
                  <a:lnTo>
                    <a:pt x="419100" y="753999"/>
                  </a:lnTo>
                  <a:lnTo>
                    <a:pt x="363405" y="759297"/>
                  </a:lnTo>
                  <a:lnTo>
                    <a:pt x="313351" y="774248"/>
                  </a:lnTo>
                  <a:lnTo>
                    <a:pt x="270938" y="797432"/>
                  </a:lnTo>
                  <a:lnTo>
                    <a:pt x="238167" y="827433"/>
                  </a:lnTo>
                  <a:lnTo>
                    <a:pt x="217037" y="862830"/>
                  </a:lnTo>
                  <a:lnTo>
                    <a:pt x="209550" y="902207"/>
                  </a:lnTo>
                  <a:lnTo>
                    <a:pt x="209550" y="1413891"/>
                  </a:lnTo>
                  <a:lnTo>
                    <a:pt x="202062" y="1453312"/>
                  </a:lnTo>
                  <a:lnTo>
                    <a:pt x="180932" y="1488722"/>
                  </a:lnTo>
                  <a:lnTo>
                    <a:pt x="148161" y="1518713"/>
                  </a:lnTo>
                  <a:lnTo>
                    <a:pt x="105748" y="1541878"/>
                  </a:lnTo>
                  <a:lnTo>
                    <a:pt x="55694" y="1556810"/>
                  </a:lnTo>
                  <a:lnTo>
                    <a:pt x="0" y="15621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218423" y="3409569"/>
            <a:ext cx="1816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Interquartile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Range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225918" y="1401571"/>
            <a:ext cx="20681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rlito"/>
                <a:cs typeface="Carlito"/>
              </a:rPr>
              <a:t>3</a:t>
            </a:r>
            <a:r>
              <a:rPr sz="1800" b="1" spc="-7" baseline="25462" dirty="0">
                <a:latin typeface="Carlito"/>
                <a:cs typeface="Carlito"/>
              </a:rPr>
              <a:t>rd </a:t>
            </a:r>
            <a:r>
              <a:rPr sz="1800" b="1" dirty="0">
                <a:latin typeface="Carlito"/>
                <a:cs typeface="Carlito"/>
              </a:rPr>
              <a:t>Quartile + 1.5 IQR  </a:t>
            </a:r>
            <a:r>
              <a:rPr sz="1800" b="1" spc="-10" dirty="0">
                <a:latin typeface="Carlito"/>
                <a:cs typeface="Carlito"/>
              </a:rPr>
              <a:t>Or</a:t>
            </a:r>
            <a:endParaRPr sz="18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1800" b="1" dirty="0">
                <a:latin typeface="Carlito"/>
                <a:cs typeface="Carlito"/>
              </a:rPr>
              <a:t>95</a:t>
            </a:r>
            <a:r>
              <a:rPr sz="1800" b="1" spc="-10" dirty="0">
                <a:latin typeface="Carlito"/>
                <a:cs typeface="Carlito"/>
              </a:rPr>
              <a:t> percentile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224648" y="4717542"/>
            <a:ext cx="199961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algn="ctr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rlito"/>
                <a:cs typeface="Carlito"/>
              </a:rPr>
              <a:t>1</a:t>
            </a:r>
            <a:r>
              <a:rPr sz="1800" b="1" spc="-15" baseline="25462" dirty="0">
                <a:latin typeface="Carlito"/>
                <a:cs typeface="Carlito"/>
              </a:rPr>
              <a:t>st </a:t>
            </a:r>
            <a:r>
              <a:rPr sz="1800" b="1" dirty="0">
                <a:latin typeface="Carlito"/>
                <a:cs typeface="Carlito"/>
              </a:rPr>
              <a:t>Quartile - 1.5 IQR  </a:t>
            </a:r>
            <a:r>
              <a:rPr sz="1800" b="1" spc="-10" dirty="0">
                <a:latin typeface="Carlito"/>
                <a:cs typeface="Carlito"/>
              </a:rPr>
              <a:t>Or</a:t>
            </a:r>
            <a:endParaRPr sz="18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1800" b="1" dirty="0">
                <a:latin typeface="Carlito"/>
                <a:cs typeface="Carlito"/>
              </a:rPr>
              <a:t>5</a:t>
            </a:r>
            <a:r>
              <a:rPr sz="1800" b="1" spc="-10" dirty="0">
                <a:latin typeface="Carlito"/>
                <a:cs typeface="Carlito"/>
              </a:rPr>
              <a:t> percentile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6136" y="848867"/>
            <a:ext cx="11497945" cy="4731385"/>
            <a:chOff x="326136" y="848867"/>
            <a:chExt cx="11497945" cy="4731385"/>
          </a:xfrm>
        </p:grpSpPr>
        <p:sp>
          <p:nvSpPr>
            <p:cNvPr id="3" name="object 3"/>
            <p:cNvSpPr/>
            <p:nvPr/>
          </p:nvSpPr>
          <p:spPr>
            <a:xfrm>
              <a:off x="326136" y="2046731"/>
              <a:ext cx="3531108" cy="17663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750307" y="2423147"/>
              <a:ext cx="1854708" cy="9616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09744" y="2462783"/>
              <a:ext cx="1740407" cy="84886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35367" y="1588007"/>
              <a:ext cx="4343400" cy="28971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18573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80" dirty="0">
                <a:solidFill>
                  <a:srgbClr val="000000"/>
                </a:solidFill>
              </a:rPr>
              <a:t>Cor</a:t>
            </a:r>
            <a:r>
              <a:rPr sz="3200" spc="-155" dirty="0">
                <a:solidFill>
                  <a:srgbClr val="000000"/>
                </a:solidFill>
              </a:rPr>
              <a:t>r</a:t>
            </a:r>
            <a:r>
              <a:rPr sz="3200" spc="-145" dirty="0">
                <a:solidFill>
                  <a:srgbClr val="000000"/>
                </a:solidFill>
              </a:rPr>
              <a:t>el</a:t>
            </a:r>
            <a:r>
              <a:rPr sz="3200" spc="-229" dirty="0">
                <a:solidFill>
                  <a:srgbClr val="000000"/>
                </a:solidFill>
              </a:rPr>
              <a:t>a</a:t>
            </a:r>
            <a:r>
              <a:rPr sz="3200" spc="-20" dirty="0">
                <a:solidFill>
                  <a:srgbClr val="000000"/>
                </a:solidFill>
              </a:rPr>
              <a:t>tion</a:t>
            </a:r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692912" y="5127752"/>
            <a:ext cx="36696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Number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20" dirty="0">
                <a:latin typeface="Carlito"/>
                <a:cs typeface="Carlito"/>
              </a:rPr>
              <a:t>cigarettes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smoked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96988" y="5127752"/>
            <a:ext cx="1464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rlito"/>
                <a:cs typeface="Carlito"/>
              </a:rPr>
              <a:t>Stress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Level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7689" y="863346"/>
            <a:ext cx="11256645" cy="0"/>
          </a:xfrm>
          <a:custGeom>
            <a:avLst/>
            <a:gdLst/>
            <a:ahLst/>
            <a:cxnLst/>
            <a:rect l="l" t="t" r="r" b="b"/>
            <a:pathLst>
              <a:path w="11256645">
                <a:moveTo>
                  <a:pt x="0" y="0"/>
                </a:moveTo>
                <a:lnTo>
                  <a:pt x="11256137" y="0"/>
                </a:lnTo>
              </a:path>
            </a:pathLst>
          </a:custGeom>
          <a:ln w="2895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6939" y="146431"/>
            <a:ext cx="366585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30" dirty="0">
                <a:latin typeface="Arial"/>
                <a:cs typeface="Arial"/>
              </a:rPr>
              <a:t>Statistically</a:t>
            </a:r>
            <a:r>
              <a:rPr sz="3200" spc="-229" dirty="0">
                <a:latin typeface="Arial"/>
                <a:cs typeface="Arial"/>
              </a:rPr>
              <a:t> </a:t>
            </a:r>
            <a:r>
              <a:rPr sz="3200" spc="-140" dirty="0">
                <a:latin typeface="Arial"/>
                <a:cs typeface="Arial"/>
              </a:rPr>
              <a:t>Correlated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1067511"/>
            <a:ext cx="583692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-10" dirty="0">
                <a:latin typeface="Carlito"/>
                <a:cs typeface="Carlito"/>
              </a:rPr>
              <a:t>Strength </a:t>
            </a:r>
            <a:r>
              <a:rPr sz="2000" dirty="0">
                <a:latin typeface="Carlito"/>
                <a:cs typeface="Carlito"/>
              </a:rPr>
              <a:t>of the </a:t>
            </a:r>
            <a:r>
              <a:rPr sz="2000" spc="-10" dirty="0">
                <a:latin typeface="Carlito"/>
                <a:cs typeface="Carlito"/>
              </a:rPr>
              <a:t>correlation </a:t>
            </a:r>
            <a:r>
              <a:rPr sz="2000" dirty="0">
                <a:latin typeface="Carlito"/>
                <a:cs typeface="Carlito"/>
              </a:rPr>
              <a:t>– </a:t>
            </a:r>
            <a:r>
              <a:rPr sz="2000" spc="-10" dirty="0">
                <a:latin typeface="Carlito"/>
                <a:cs typeface="Carlito"/>
              </a:rPr>
              <a:t>Coefficient </a:t>
            </a:r>
            <a:r>
              <a:rPr sz="2000" dirty="0">
                <a:latin typeface="Carlito"/>
                <a:cs typeface="Carlito"/>
              </a:rPr>
              <a:t>of</a:t>
            </a:r>
            <a:r>
              <a:rPr sz="2000" spc="5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Correlation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1871218"/>
            <a:ext cx="51682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-5" dirty="0">
                <a:latin typeface="Carlito"/>
                <a:cs typeface="Carlito"/>
              </a:rPr>
              <a:t>Direction of </a:t>
            </a:r>
            <a:r>
              <a:rPr sz="2000" spc="-10" dirty="0">
                <a:latin typeface="Carlito"/>
                <a:cs typeface="Carlito"/>
              </a:rPr>
              <a:t>correlation </a:t>
            </a:r>
            <a:r>
              <a:rPr sz="2000" dirty="0">
                <a:latin typeface="Carlito"/>
                <a:cs typeface="Carlito"/>
              </a:rPr>
              <a:t>– </a:t>
            </a:r>
            <a:r>
              <a:rPr sz="2000" spc="-5" dirty="0">
                <a:latin typeface="Carlito"/>
                <a:cs typeface="Carlito"/>
              </a:rPr>
              <a:t>Sign of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Coefficient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582406" y="1081277"/>
            <a:ext cx="3240405" cy="2844165"/>
            <a:chOff x="8582406" y="1081277"/>
            <a:chExt cx="3240405" cy="2844165"/>
          </a:xfrm>
        </p:grpSpPr>
        <p:sp>
          <p:nvSpPr>
            <p:cNvPr id="7" name="object 7"/>
            <p:cNvSpPr/>
            <p:nvPr/>
          </p:nvSpPr>
          <p:spPr>
            <a:xfrm>
              <a:off x="8582406" y="1081277"/>
              <a:ext cx="3240405" cy="2844165"/>
            </a:xfrm>
            <a:custGeom>
              <a:avLst/>
              <a:gdLst/>
              <a:ahLst/>
              <a:cxnLst/>
              <a:rect l="l" t="t" r="r" b="b"/>
              <a:pathLst>
                <a:path w="3240404" h="2844165">
                  <a:moveTo>
                    <a:pt x="3240024" y="2516124"/>
                  </a:moveTo>
                  <a:lnTo>
                    <a:pt x="3201924" y="2497074"/>
                  </a:lnTo>
                  <a:lnTo>
                    <a:pt x="3125724" y="2458974"/>
                  </a:lnTo>
                  <a:lnTo>
                    <a:pt x="3125724" y="2497074"/>
                  </a:lnTo>
                  <a:lnTo>
                    <a:pt x="336042" y="2497074"/>
                  </a:lnTo>
                  <a:lnTo>
                    <a:pt x="336042" y="114300"/>
                  </a:lnTo>
                  <a:lnTo>
                    <a:pt x="374142" y="114300"/>
                  </a:lnTo>
                  <a:lnTo>
                    <a:pt x="364617" y="95250"/>
                  </a:lnTo>
                  <a:lnTo>
                    <a:pt x="316992" y="0"/>
                  </a:lnTo>
                  <a:lnTo>
                    <a:pt x="259842" y="114300"/>
                  </a:lnTo>
                  <a:lnTo>
                    <a:pt x="297942" y="114300"/>
                  </a:lnTo>
                  <a:lnTo>
                    <a:pt x="297942" y="2497074"/>
                  </a:lnTo>
                  <a:lnTo>
                    <a:pt x="114300" y="2497074"/>
                  </a:lnTo>
                  <a:lnTo>
                    <a:pt x="114300" y="2458974"/>
                  </a:lnTo>
                  <a:lnTo>
                    <a:pt x="0" y="2516124"/>
                  </a:lnTo>
                  <a:lnTo>
                    <a:pt x="114300" y="2573274"/>
                  </a:lnTo>
                  <a:lnTo>
                    <a:pt x="114300" y="2535174"/>
                  </a:lnTo>
                  <a:lnTo>
                    <a:pt x="297942" y="2535174"/>
                  </a:lnTo>
                  <a:lnTo>
                    <a:pt x="297942" y="2729738"/>
                  </a:lnTo>
                  <a:lnTo>
                    <a:pt x="259842" y="2729738"/>
                  </a:lnTo>
                  <a:lnTo>
                    <a:pt x="316992" y="2844038"/>
                  </a:lnTo>
                  <a:lnTo>
                    <a:pt x="364617" y="2748788"/>
                  </a:lnTo>
                  <a:lnTo>
                    <a:pt x="374142" y="2729738"/>
                  </a:lnTo>
                  <a:lnTo>
                    <a:pt x="336042" y="2729738"/>
                  </a:lnTo>
                  <a:lnTo>
                    <a:pt x="336042" y="2535174"/>
                  </a:lnTo>
                  <a:lnTo>
                    <a:pt x="3125724" y="2535174"/>
                  </a:lnTo>
                  <a:lnTo>
                    <a:pt x="3125724" y="2573274"/>
                  </a:lnTo>
                  <a:lnTo>
                    <a:pt x="3201924" y="2535174"/>
                  </a:lnTo>
                  <a:lnTo>
                    <a:pt x="3240024" y="25161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226296" y="2755392"/>
              <a:ext cx="111251" cy="1203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78696" y="2907792"/>
              <a:ext cx="111251" cy="1203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052304" y="2173224"/>
              <a:ext cx="111251" cy="1203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838944" y="2327147"/>
              <a:ext cx="111251" cy="1203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241280" y="1923288"/>
              <a:ext cx="111251" cy="1188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340340" y="2173224"/>
              <a:ext cx="111252" cy="12039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739884" y="2476500"/>
              <a:ext cx="111252" cy="1203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608820" y="2766060"/>
              <a:ext cx="111251" cy="1203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471660" y="2598419"/>
              <a:ext cx="111252" cy="1203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492740" y="1903475"/>
              <a:ext cx="111252" cy="1203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718292" y="1706879"/>
              <a:ext cx="111251" cy="1203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899398" y="1194053"/>
              <a:ext cx="2717800" cy="1995805"/>
            </a:xfrm>
            <a:custGeom>
              <a:avLst/>
              <a:gdLst/>
              <a:ahLst/>
              <a:cxnLst/>
              <a:rect l="l" t="t" r="r" b="b"/>
              <a:pathLst>
                <a:path w="2717800" h="1995805">
                  <a:moveTo>
                    <a:pt x="0" y="1995424"/>
                  </a:moveTo>
                  <a:lnTo>
                    <a:pt x="2717546" y="0"/>
                  </a:lnTo>
                </a:path>
              </a:pathLst>
            </a:custGeom>
            <a:ln w="38100">
              <a:solidFill>
                <a:srgbClr val="006FC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1696827" y="3618991"/>
            <a:ext cx="2584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445" dirty="0">
                <a:latin typeface="Georgia"/>
                <a:cs typeface="Georgia"/>
              </a:rPr>
              <a:t>X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505825" y="895857"/>
            <a:ext cx="2578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45" dirty="0">
                <a:latin typeface="Georgia"/>
                <a:cs typeface="Georgia"/>
              </a:rPr>
              <a:t>Y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87498" y="3644010"/>
            <a:ext cx="7251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10" dirty="0">
                <a:latin typeface="Georgia"/>
                <a:cs typeface="Georgia"/>
              </a:rPr>
              <a:t>r</a:t>
            </a:r>
            <a:r>
              <a:rPr sz="4000" spc="-180" dirty="0">
                <a:latin typeface="Georgia"/>
                <a:cs typeface="Georgia"/>
              </a:rPr>
              <a:t> </a:t>
            </a:r>
            <a:r>
              <a:rPr sz="4000" spc="409" dirty="0">
                <a:latin typeface="Georgia"/>
                <a:cs typeface="Georgia"/>
              </a:rPr>
              <a:t>=</a:t>
            </a:r>
            <a:endParaRPr sz="4000">
              <a:latin typeface="Georgia"/>
              <a:cs typeface="Georgi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487673" y="3978402"/>
            <a:ext cx="4414520" cy="0"/>
          </a:xfrm>
          <a:custGeom>
            <a:avLst/>
            <a:gdLst/>
            <a:ahLst/>
            <a:cxnLst/>
            <a:rect l="l" t="t" r="r" b="b"/>
            <a:pathLst>
              <a:path w="4414520">
                <a:moveTo>
                  <a:pt x="0" y="0"/>
                </a:moveTo>
                <a:lnTo>
                  <a:pt x="441439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630803" y="2954858"/>
            <a:ext cx="414274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000" spc="-1289" baseline="-8796" dirty="0">
                <a:latin typeface="Arial"/>
                <a:cs typeface="Arial"/>
              </a:rPr>
              <a:t>𝛴 </a:t>
            </a:r>
            <a:r>
              <a:rPr sz="4000" spc="30" dirty="0">
                <a:latin typeface="Georgia"/>
                <a:cs typeface="Georgia"/>
              </a:rPr>
              <a:t>(x </a:t>
            </a:r>
            <a:r>
              <a:rPr sz="4000" spc="-229" dirty="0">
                <a:latin typeface="Arial"/>
                <a:cs typeface="Arial"/>
              </a:rPr>
              <a:t>– </a:t>
            </a:r>
            <a:r>
              <a:rPr sz="4000" spc="-90" dirty="0">
                <a:latin typeface="Georgia"/>
                <a:cs typeface="Georgia"/>
              </a:rPr>
              <a:t>x </a:t>
            </a:r>
            <a:r>
              <a:rPr sz="4000" spc="155" dirty="0">
                <a:latin typeface="Georgia"/>
                <a:cs typeface="Georgia"/>
              </a:rPr>
              <a:t>) </a:t>
            </a:r>
            <a:r>
              <a:rPr sz="4000" spc="-185" dirty="0">
                <a:latin typeface="Georgia"/>
                <a:cs typeface="Georgia"/>
              </a:rPr>
              <a:t>* </a:t>
            </a:r>
            <a:r>
              <a:rPr sz="4000" spc="95" dirty="0">
                <a:latin typeface="Georgia"/>
                <a:cs typeface="Georgia"/>
              </a:rPr>
              <a:t>(y </a:t>
            </a:r>
            <a:r>
              <a:rPr sz="4000" spc="-229" dirty="0">
                <a:latin typeface="Arial"/>
                <a:cs typeface="Arial"/>
              </a:rPr>
              <a:t>– </a:t>
            </a:r>
            <a:r>
              <a:rPr sz="4000" spc="40" dirty="0">
                <a:latin typeface="Georgia"/>
                <a:cs typeface="Georgia"/>
              </a:rPr>
              <a:t>y</a:t>
            </a:r>
            <a:r>
              <a:rPr sz="4000" spc="-300" dirty="0">
                <a:latin typeface="Georgia"/>
                <a:cs typeface="Georgia"/>
              </a:rPr>
              <a:t> </a:t>
            </a:r>
            <a:r>
              <a:rPr sz="4000" spc="155" dirty="0">
                <a:latin typeface="Georgia"/>
                <a:cs typeface="Georgia"/>
              </a:rPr>
              <a:t>)</a:t>
            </a:r>
            <a:endParaRPr sz="4000">
              <a:latin typeface="Georgia"/>
              <a:cs typeface="Georgi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074920" y="3384041"/>
            <a:ext cx="2240280" cy="21590"/>
          </a:xfrm>
          <a:custGeom>
            <a:avLst/>
            <a:gdLst/>
            <a:ahLst/>
            <a:cxnLst/>
            <a:rect l="l" t="t" r="r" b="b"/>
            <a:pathLst>
              <a:path w="2240279" h="21589">
                <a:moveTo>
                  <a:pt x="0" y="0"/>
                </a:moveTo>
                <a:lnTo>
                  <a:pt x="313944" y="0"/>
                </a:lnTo>
              </a:path>
              <a:path w="2240279" h="21589">
                <a:moveTo>
                  <a:pt x="1926336" y="21336"/>
                </a:moveTo>
                <a:lnTo>
                  <a:pt x="2240280" y="2133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178553" y="4053585"/>
            <a:ext cx="3974847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000" spc="-100" dirty="0">
                <a:latin typeface="Georgia"/>
                <a:cs typeface="Georgia"/>
              </a:rPr>
              <a:t>(N </a:t>
            </a:r>
            <a:r>
              <a:rPr sz="4000" spc="-229" dirty="0">
                <a:latin typeface="Arial"/>
                <a:cs typeface="Arial"/>
              </a:rPr>
              <a:t>– </a:t>
            </a:r>
            <a:r>
              <a:rPr sz="4000" spc="325" dirty="0">
                <a:latin typeface="Georgia"/>
                <a:cs typeface="Georgia"/>
              </a:rPr>
              <a:t>1) </a:t>
            </a:r>
            <a:r>
              <a:rPr sz="4000" spc="-185" dirty="0">
                <a:latin typeface="Georgia"/>
                <a:cs typeface="Georgia"/>
              </a:rPr>
              <a:t>* </a:t>
            </a:r>
            <a:r>
              <a:rPr lang="en-US" sz="4000" spc="-185" dirty="0">
                <a:latin typeface="Georgia"/>
                <a:cs typeface="Georgia"/>
              </a:rPr>
              <a:t> </a:t>
            </a:r>
            <a:r>
              <a:rPr sz="4800" spc="-605" dirty="0">
                <a:latin typeface="Arial"/>
                <a:cs typeface="Arial"/>
              </a:rPr>
              <a:t>𝜎</a:t>
            </a:r>
            <a:r>
              <a:rPr sz="4200" spc="-907" baseline="-18849" dirty="0">
                <a:latin typeface="Carlito"/>
                <a:cs typeface="Carlito"/>
              </a:rPr>
              <a:t>x</a:t>
            </a:r>
            <a:r>
              <a:rPr lang="en-US" sz="4200" spc="-907" baseline="-18849" dirty="0">
                <a:latin typeface="Carlito"/>
                <a:cs typeface="Carlito"/>
              </a:rPr>
              <a:t>                                                </a:t>
            </a:r>
            <a:r>
              <a:rPr sz="4200" spc="-907" baseline="-18849" dirty="0">
                <a:latin typeface="Carlito"/>
                <a:cs typeface="Carlito"/>
              </a:rPr>
              <a:t> </a:t>
            </a:r>
            <a:r>
              <a:rPr sz="4800" spc="-220" dirty="0">
                <a:latin typeface="Georgia"/>
                <a:cs typeface="Georgia"/>
              </a:rPr>
              <a:t>*</a:t>
            </a:r>
            <a:r>
              <a:rPr sz="4800" spc="-455" dirty="0">
                <a:latin typeface="Georgia"/>
                <a:cs typeface="Georgia"/>
              </a:rPr>
              <a:t> </a:t>
            </a:r>
            <a:r>
              <a:rPr sz="4800" spc="-505" dirty="0">
                <a:latin typeface="Arial"/>
                <a:cs typeface="Arial"/>
              </a:rPr>
              <a:t>𝜎</a:t>
            </a:r>
            <a:r>
              <a:rPr sz="4200" spc="-757" baseline="-14880" dirty="0">
                <a:latin typeface="Carlito"/>
                <a:cs typeface="Carlito"/>
              </a:rPr>
              <a:t>y</a:t>
            </a:r>
            <a:endParaRPr sz="4200" baseline="-14880" dirty="0">
              <a:latin typeface="Carlito"/>
              <a:cs typeface="Carli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01218" y="3749116"/>
            <a:ext cx="186055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Pearson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Correlation</a:t>
            </a:r>
            <a:endParaRPr sz="18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rlito"/>
                <a:cs typeface="Carlito"/>
              </a:rPr>
              <a:t>Coefficient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371347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14" dirty="0">
                <a:solidFill>
                  <a:srgbClr val="000000"/>
                </a:solidFill>
              </a:rPr>
              <a:t>Correlation</a:t>
            </a:r>
            <a:r>
              <a:rPr sz="3200" spc="-190" dirty="0">
                <a:solidFill>
                  <a:srgbClr val="000000"/>
                </a:solidFill>
              </a:rPr>
              <a:t> </a:t>
            </a:r>
            <a:r>
              <a:rPr sz="3200" spc="-120" dirty="0">
                <a:solidFill>
                  <a:srgbClr val="000000"/>
                </a:solidFill>
              </a:rPr>
              <a:t>Coefficient</a:t>
            </a:r>
            <a:endParaRPr sz="32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4995" y="1081786"/>
          <a:ext cx="6762747" cy="40671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8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1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1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075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20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4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Height</a:t>
                      </a:r>
                      <a:endParaRPr sz="1400">
                        <a:latin typeface="Carlito"/>
                        <a:cs typeface="Carlito"/>
                      </a:endParaRPr>
                    </a:p>
                    <a:p>
                      <a:pPr algn="ctr">
                        <a:lnSpc>
                          <a:spcPts val="2145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X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4"/>
                        </a:lnSpc>
                        <a:spcBef>
                          <a:spcPts val="270"/>
                        </a:spcBef>
                      </a:pP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Weight</a:t>
                      </a:r>
                      <a:endParaRPr sz="1400">
                        <a:latin typeface="Carlito"/>
                        <a:cs typeface="Carlito"/>
                      </a:endParaRPr>
                    </a:p>
                    <a:p>
                      <a:pPr marL="635" algn="ctr">
                        <a:lnSpc>
                          <a:spcPts val="2145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X –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X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Y –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(X – X ) * (Y – Y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160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130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-15.625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-40.625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634.7656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15" dirty="0">
                          <a:latin typeface="Carlito"/>
                          <a:cs typeface="Carlito"/>
                        </a:rPr>
                        <a:t>170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15" dirty="0">
                          <a:latin typeface="Carlito"/>
                          <a:cs typeface="Carlito"/>
                        </a:rPr>
                        <a:t>150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-5.625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-20.625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116.0156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165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145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-10.625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-25.625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272.2656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180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190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4.375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19.375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84.76563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-0.625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4.375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-2.73438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5" dirty="0">
                          <a:latin typeface="Carlito"/>
                          <a:cs typeface="Carlito"/>
                        </a:rPr>
                        <a:t>190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5" dirty="0">
                          <a:latin typeface="Carlito"/>
                          <a:cs typeface="Carlito"/>
                        </a:rPr>
                        <a:t>210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14.375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39.375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566.0156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185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180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9.375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9.375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87.89063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180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185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4.375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14.375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62.89063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64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Mean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175.625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170.625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1821.875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6461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10" dirty="0">
                          <a:latin typeface="Carlito"/>
                          <a:cs typeface="Carlito"/>
                        </a:rPr>
                        <a:t>Std</a:t>
                      </a:r>
                      <a:r>
                        <a:rPr sz="1800" b="1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5" dirty="0">
                          <a:latin typeface="Carlito"/>
                          <a:cs typeface="Carlito"/>
                        </a:rPr>
                        <a:t>Dev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10.155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25.651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630929" y="1326641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4912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56582" y="135407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4912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68517" y="1326641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4912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43293" y="1326641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4911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7370064" y="1088136"/>
            <a:ext cx="3747770" cy="2232660"/>
            <a:chOff x="7370064" y="1088136"/>
            <a:chExt cx="3747770" cy="2232660"/>
          </a:xfrm>
        </p:grpSpPr>
        <p:sp>
          <p:nvSpPr>
            <p:cNvPr id="9" name="object 9"/>
            <p:cNvSpPr/>
            <p:nvPr/>
          </p:nvSpPr>
          <p:spPr>
            <a:xfrm>
              <a:off x="7370064" y="1088136"/>
              <a:ext cx="3747516" cy="13670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303514" y="3301746"/>
              <a:ext cx="2265680" cy="0"/>
            </a:xfrm>
            <a:custGeom>
              <a:avLst/>
              <a:gdLst/>
              <a:ahLst/>
              <a:cxnLst/>
              <a:rect l="l" t="t" r="r" b="b"/>
              <a:pathLst>
                <a:path w="2265679">
                  <a:moveTo>
                    <a:pt x="0" y="0"/>
                  </a:moveTo>
                  <a:lnTo>
                    <a:pt x="2265299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450328" y="2967989"/>
            <a:ext cx="7251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10" dirty="0">
                <a:latin typeface="Georgia"/>
                <a:cs typeface="Georgia"/>
              </a:rPr>
              <a:t>r</a:t>
            </a:r>
            <a:r>
              <a:rPr sz="4000" spc="-180" dirty="0">
                <a:latin typeface="Georgia"/>
                <a:cs typeface="Georgia"/>
              </a:rPr>
              <a:t> </a:t>
            </a:r>
            <a:r>
              <a:rPr sz="4000" spc="409" dirty="0">
                <a:latin typeface="Georgia"/>
                <a:cs typeface="Georgia"/>
              </a:rPr>
              <a:t>=</a:t>
            </a:r>
            <a:endParaRPr sz="40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58833" y="2910966"/>
            <a:ext cx="894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1821.875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27897" y="3405327"/>
            <a:ext cx="21793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(8-1) </a:t>
            </a:r>
            <a:r>
              <a:rPr sz="1800" dirty="0">
                <a:latin typeface="Carlito"/>
                <a:cs typeface="Carlito"/>
              </a:rPr>
              <a:t>* 10.155 *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25.651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50328" y="4257802"/>
            <a:ext cx="17824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10" dirty="0">
                <a:latin typeface="Georgia"/>
                <a:cs typeface="Georgia"/>
              </a:rPr>
              <a:t>r </a:t>
            </a:r>
            <a:r>
              <a:rPr sz="4000" spc="409" dirty="0">
                <a:latin typeface="Georgia"/>
                <a:cs typeface="Georgia"/>
              </a:rPr>
              <a:t>=</a:t>
            </a:r>
            <a:r>
              <a:rPr sz="4000" spc="-285" dirty="0">
                <a:latin typeface="Georgia"/>
                <a:cs typeface="Georgia"/>
              </a:rPr>
              <a:t> </a:t>
            </a:r>
            <a:r>
              <a:rPr sz="4000" spc="-155" dirty="0">
                <a:latin typeface="Georgia"/>
                <a:cs typeface="Georgia"/>
              </a:rPr>
              <a:t>0.96</a:t>
            </a:r>
            <a:endParaRPr sz="4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70064" y="1088136"/>
            <a:ext cx="3747516" cy="1367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371347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14" dirty="0">
                <a:solidFill>
                  <a:srgbClr val="000000"/>
                </a:solidFill>
              </a:rPr>
              <a:t>Correlation</a:t>
            </a:r>
            <a:r>
              <a:rPr sz="3200" spc="-190" dirty="0">
                <a:solidFill>
                  <a:srgbClr val="000000"/>
                </a:solidFill>
              </a:rPr>
              <a:t> </a:t>
            </a:r>
            <a:r>
              <a:rPr sz="3200" spc="-120" dirty="0">
                <a:solidFill>
                  <a:srgbClr val="000000"/>
                </a:solidFill>
              </a:rPr>
              <a:t>Coefficient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7450328" y="2967989"/>
            <a:ext cx="7251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10" dirty="0">
                <a:latin typeface="Georgia"/>
                <a:cs typeface="Georgia"/>
              </a:rPr>
              <a:t>r</a:t>
            </a:r>
            <a:r>
              <a:rPr sz="4000" spc="-180" dirty="0">
                <a:latin typeface="Georgia"/>
                <a:cs typeface="Georgia"/>
              </a:rPr>
              <a:t> </a:t>
            </a:r>
            <a:r>
              <a:rPr sz="4000" spc="409" dirty="0">
                <a:latin typeface="Georgia"/>
                <a:cs typeface="Georgia"/>
              </a:rPr>
              <a:t>=</a:t>
            </a:r>
            <a:endParaRPr sz="4000">
              <a:latin typeface="Georgia"/>
              <a:cs typeface="Georg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95656" y="1202436"/>
            <a:ext cx="10273665" cy="3371215"/>
            <a:chOff x="295656" y="1202436"/>
            <a:chExt cx="10273665" cy="3371215"/>
          </a:xfrm>
        </p:grpSpPr>
        <p:sp>
          <p:nvSpPr>
            <p:cNvPr id="6" name="object 6"/>
            <p:cNvSpPr/>
            <p:nvPr/>
          </p:nvSpPr>
          <p:spPr>
            <a:xfrm>
              <a:off x="8303513" y="3301746"/>
              <a:ext cx="2265680" cy="0"/>
            </a:xfrm>
            <a:custGeom>
              <a:avLst/>
              <a:gdLst/>
              <a:ahLst/>
              <a:cxnLst/>
              <a:rect l="l" t="t" r="r" b="b"/>
              <a:pathLst>
                <a:path w="2265679">
                  <a:moveTo>
                    <a:pt x="0" y="0"/>
                  </a:moveTo>
                  <a:lnTo>
                    <a:pt x="2265299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5656" y="1202436"/>
              <a:ext cx="6231636" cy="33710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958833" y="2910966"/>
            <a:ext cx="894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1821.875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27897" y="3405327"/>
            <a:ext cx="21793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(8-1) </a:t>
            </a:r>
            <a:r>
              <a:rPr sz="1800" dirty="0">
                <a:latin typeface="Carlito"/>
                <a:cs typeface="Carlito"/>
              </a:rPr>
              <a:t>* 10.155 *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25.651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50328" y="4257802"/>
            <a:ext cx="17824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10" dirty="0">
                <a:latin typeface="Georgia"/>
                <a:cs typeface="Georgia"/>
              </a:rPr>
              <a:t>r </a:t>
            </a:r>
            <a:r>
              <a:rPr sz="4000" spc="409" dirty="0">
                <a:latin typeface="Georgia"/>
                <a:cs typeface="Georgia"/>
              </a:rPr>
              <a:t>=</a:t>
            </a:r>
            <a:r>
              <a:rPr sz="4000" spc="-285" dirty="0">
                <a:latin typeface="Georgia"/>
                <a:cs typeface="Georgia"/>
              </a:rPr>
              <a:t> </a:t>
            </a:r>
            <a:r>
              <a:rPr sz="4000" spc="-155" dirty="0">
                <a:latin typeface="Georgia"/>
                <a:cs typeface="Georgia"/>
              </a:rPr>
              <a:t>0.96</a:t>
            </a:r>
            <a:endParaRPr sz="40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59404" y="4658105"/>
            <a:ext cx="16833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Carlito"/>
                <a:cs typeface="Carlito"/>
              </a:rPr>
              <a:t>Scatter</a:t>
            </a:r>
            <a:r>
              <a:rPr sz="2800" spc="-7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Plot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62050" y="253745"/>
            <a:ext cx="8993505" cy="6154420"/>
            <a:chOff x="1162050" y="253745"/>
            <a:chExt cx="8993505" cy="6154420"/>
          </a:xfrm>
        </p:grpSpPr>
        <p:sp>
          <p:nvSpPr>
            <p:cNvPr id="3" name="object 3"/>
            <p:cNvSpPr/>
            <p:nvPr/>
          </p:nvSpPr>
          <p:spPr>
            <a:xfrm>
              <a:off x="7303770" y="928877"/>
              <a:ext cx="2193925" cy="1588770"/>
            </a:xfrm>
            <a:custGeom>
              <a:avLst/>
              <a:gdLst/>
              <a:ahLst/>
              <a:cxnLst/>
              <a:rect l="l" t="t" r="r" b="b"/>
              <a:pathLst>
                <a:path w="2193925" h="1588770">
                  <a:moveTo>
                    <a:pt x="0" y="1588262"/>
                  </a:moveTo>
                  <a:lnTo>
                    <a:pt x="2193544" y="0"/>
                  </a:lnTo>
                </a:path>
              </a:pathLst>
            </a:custGeom>
            <a:ln w="38100">
              <a:solidFill>
                <a:srgbClr val="006FC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62050" y="253745"/>
              <a:ext cx="8993505" cy="6154420"/>
            </a:xfrm>
            <a:custGeom>
              <a:avLst/>
              <a:gdLst/>
              <a:ahLst/>
              <a:cxnLst/>
              <a:rect l="l" t="t" r="r" b="b"/>
              <a:pathLst>
                <a:path w="8993505" h="6154420">
                  <a:moveTo>
                    <a:pt x="3240024" y="5826252"/>
                  </a:moveTo>
                  <a:lnTo>
                    <a:pt x="3201924" y="5807202"/>
                  </a:lnTo>
                  <a:lnTo>
                    <a:pt x="3125724" y="5769102"/>
                  </a:lnTo>
                  <a:lnTo>
                    <a:pt x="3125724" y="5807202"/>
                  </a:lnTo>
                  <a:lnTo>
                    <a:pt x="336042" y="5807202"/>
                  </a:lnTo>
                  <a:lnTo>
                    <a:pt x="336042" y="3424428"/>
                  </a:lnTo>
                  <a:lnTo>
                    <a:pt x="374142" y="3424428"/>
                  </a:lnTo>
                  <a:lnTo>
                    <a:pt x="364617" y="3405378"/>
                  </a:lnTo>
                  <a:lnTo>
                    <a:pt x="316992" y="3310128"/>
                  </a:lnTo>
                  <a:lnTo>
                    <a:pt x="259842" y="3424428"/>
                  </a:lnTo>
                  <a:lnTo>
                    <a:pt x="297942" y="3424428"/>
                  </a:lnTo>
                  <a:lnTo>
                    <a:pt x="297942" y="5807202"/>
                  </a:lnTo>
                  <a:lnTo>
                    <a:pt x="114300" y="5807202"/>
                  </a:lnTo>
                  <a:lnTo>
                    <a:pt x="114300" y="5769102"/>
                  </a:lnTo>
                  <a:lnTo>
                    <a:pt x="0" y="5826252"/>
                  </a:lnTo>
                  <a:lnTo>
                    <a:pt x="114300" y="5883402"/>
                  </a:lnTo>
                  <a:lnTo>
                    <a:pt x="114300" y="5845302"/>
                  </a:lnTo>
                  <a:lnTo>
                    <a:pt x="297942" y="5845302"/>
                  </a:lnTo>
                  <a:lnTo>
                    <a:pt x="297942" y="6039840"/>
                  </a:lnTo>
                  <a:lnTo>
                    <a:pt x="259842" y="6039840"/>
                  </a:lnTo>
                  <a:lnTo>
                    <a:pt x="316992" y="6154128"/>
                  </a:lnTo>
                  <a:lnTo>
                    <a:pt x="364617" y="6058878"/>
                  </a:lnTo>
                  <a:lnTo>
                    <a:pt x="374129" y="6039840"/>
                  </a:lnTo>
                  <a:lnTo>
                    <a:pt x="336042" y="6039840"/>
                  </a:lnTo>
                  <a:lnTo>
                    <a:pt x="336042" y="5845302"/>
                  </a:lnTo>
                  <a:lnTo>
                    <a:pt x="3125724" y="5845302"/>
                  </a:lnTo>
                  <a:lnTo>
                    <a:pt x="3125724" y="5883402"/>
                  </a:lnTo>
                  <a:lnTo>
                    <a:pt x="3201924" y="5845302"/>
                  </a:lnTo>
                  <a:lnTo>
                    <a:pt x="3240024" y="5826252"/>
                  </a:lnTo>
                  <a:close/>
                </a:path>
                <a:path w="8993505" h="6154420">
                  <a:moveTo>
                    <a:pt x="3284220" y="2519172"/>
                  </a:moveTo>
                  <a:lnTo>
                    <a:pt x="3246120" y="2500122"/>
                  </a:lnTo>
                  <a:lnTo>
                    <a:pt x="3169920" y="2462022"/>
                  </a:lnTo>
                  <a:lnTo>
                    <a:pt x="3169920" y="2500122"/>
                  </a:lnTo>
                  <a:lnTo>
                    <a:pt x="380238" y="2500122"/>
                  </a:lnTo>
                  <a:lnTo>
                    <a:pt x="380238" y="117348"/>
                  </a:lnTo>
                  <a:lnTo>
                    <a:pt x="418338" y="117348"/>
                  </a:lnTo>
                  <a:lnTo>
                    <a:pt x="408813" y="98298"/>
                  </a:lnTo>
                  <a:lnTo>
                    <a:pt x="361188" y="3048"/>
                  </a:lnTo>
                  <a:lnTo>
                    <a:pt x="304038" y="117348"/>
                  </a:lnTo>
                  <a:lnTo>
                    <a:pt x="342138" y="117348"/>
                  </a:lnTo>
                  <a:lnTo>
                    <a:pt x="342138" y="2500122"/>
                  </a:lnTo>
                  <a:lnTo>
                    <a:pt x="158496" y="2500122"/>
                  </a:lnTo>
                  <a:lnTo>
                    <a:pt x="158496" y="2462022"/>
                  </a:lnTo>
                  <a:lnTo>
                    <a:pt x="44196" y="2519172"/>
                  </a:lnTo>
                  <a:lnTo>
                    <a:pt x="158496" y="2576322"/>
                  </a:lnTo>
                  <a:lnTo>
                    <a:pt x="158496" y="2538222"/>
                  </a:lnTo>
                  <a:lnTo>
                    <a:pt x="342138" y="2538222"/>
                  </a:lnTo>
                  <a:lnTo>
                    <a:pt x="342138" y="2732786"/>
                  </a:lnTo>
                  <a:lnTo>
                    <a:pt x="304038" y="2732786"/>
                  </a:lnTo>
                  <a:lnTo>
                    <a:pt x="361188" y="2847086"/>
                  </a:lnTo>
                  <a:lnTo>
                    <a:pt x="408813" y="2751836"/>
                  </a:lnTo>
                  <a:lnTo>
                    <a:pt x="418338" y="2732786"/>
                  </a:lnTo>
                  <a:lnTo>
                    <a:pt x="380238" y="2732786"/>
                  </a:lnTo>
                  <a:lnTo>
                    <a:pt x="380238" y="2538222"/>
                  </a:lnTo>
                  <a:lnTo>
                    <a:pt x="3169920" y="2538222"/>
                  </a:lnTo>
                  <a:lnTo>
                    <a:pt x="3169920" y="2576322"/>
                  </a:lnTo>
                  <a:lnTo>
                    <a:pt x="3246120" y="2538222"/>
                  </a:lnTo>
                  <a:lnTo>
                    <a:pt x="3284220" y="2519172"/>
                  </a:lnTo>
                  <a:close/>
                </a:path>
                <a:path w="8993505" h="6154420">
                  <a:moveTo>
                    <a:pt x="8948928" y="5823204"/>
                  </a:moveTo>
                  <a:lnTo>
                    <a:pt x="8910828" y="5804154"/>
                  </a:lnTo>
                  <a:lnTo>
                    <a:pt x="8834628" y="5766054"/>
                  </a:lnTo>
                  <a:lnTo>
                    <a:pt x="8834628" y="5804154"/>
                  </a:lnTo>
                  <a:lnTo>
                    <a:pt x="6044946" y="5804154"/>
                  </a:lnTo>
                  <a:lnTo>
                    <a:pt x="6044946" y="3422904"/>
                  </a:lnTo>
                  <a:lnTo>
                    <a:pt x="6083046" y="3422904"/>
                  </a:lnTo>
                  <a:lnTo>
                    <a:pt x="6073521" y="3403854"/>
                  </a:lnTo>
                  <a:lnTo>
                    <a:pt x="6025896" y="3308604"/>
                  </a:lnTo>
                  <a:lnTo>
                    <a:pt x="5968746" y="3422904"/>
                  </a:lnTo>
                  <a:lnTo>
                    <a:pt x="6006846" y="3422904"/>
                  </a:lnTo>
                  <a:lnTo>
                    <a:pt x="6006846" y="5804154"/>
                  </a:lnTo>
                  <a:lnTo>
                    <a:pt x="5823204" y="5804154"/>
                  </a:lnTo>
                  <a:lnTo>
                    <a:pt x="5823204" y="5766054"/>
                  </a:lnTo>
                  <a:lnTo>
                    <a:pt x="5708904" y="5823204"/>
                  </a:lnTo>
                  <a:lnTo>
                    <a:pt x="5823204" y="5880354"/>
                  </a:lnTo>
                  <a:lnTo>
                    <a:pt x="5823204" y="5842254"/>
                  </a:lnTo>
                  <a:lnTo>
                    <a:pt x="6006846" y="5842254"/>
                  </a:lnTo>
                  <a:lnTo>
                    <a:pt x="6006846" y="6038316"/>
                  </a:lnTo>
                  <a:lnTo>
                    <a:pt x="5968746" y="6038316"/>
                  </a:lnTo>
                  <a:lnTo>
                    <a:pt x="6025896" y="6152604"/>
                  </a:lnTo>
                  <a:lnTo>
                    <a:pt x="6073521" y="6057354"/>
                  </a:lnTo>
                  <a:lnTo>
                    <a:pt x="6083046" y="6038316"/>
                  </a:lnTo>
                  <a:lnTo>
                    <a:pt x="6044946" y="6038316"/>
                  </a:lnTo>
                  <a:lnTo>
                    <a:pt x="6044946" y="5842254"/>
                  </a:lnTo>
                  <a:lnTo>
                    <a:pt x="8834628" y="5842254"/>
                  </a:lnTo>
                  <a:lnTo>
                    <a:pt x="8834628" y="5880354"/>
                  </a:lnTo>
                  <a:lnTo>
                    <a:pt x="8910828" y="5842254"/>
                  </a:lnTo>
                  <a:lnTo>
                    <a:pt x="8948928" y="5823204"/>
                  </a:lnTo>
                  <a:close/>
                </a:path>
                <a:path w="8993505" h="6154420">
                  <a:moveTo>
                    <a:pt x="8993124" y="2516124"/>
                  </a:moveTo>
                  <a:lnTo>
                    <a:pt x="8955024" y="2497074"/>
                  </a:lnTo>
                  <a:lnTo>
                    <a:pt x="8878824" y="2458974"/>
                  </a:lnTo>
                  <a:lnTo>
                    <a:pt x="8878824" y="2497074"/>
                  </a:lnTo>
                  <a:lnTo>
                    <a:pt x="6089142" y="2497074"/>
                  </a:lnTo>
                  <a:lnTo>
                    <a:pt x="6089142" y="114300"/>
                  </a:lnTo>
                  <a:lnTo>
                    <a:pt x="6127242" y="114300"/>
                  </a:lnTo>
                  <a:lnTo>
                    <a:pt x="6117717" y="95250"/>
                  </a:lnTo>
                  <a:lnTo>
                    <a:pt x="6070092" y="0"/>
                  </a:lnTo>
                  <a:lnTo>
                    <a:pt x="6012942" y="114300"/>
                  </a:lnTo>
                  <a:lnTo>
                    <a:pt x="6051042" y="114300"/>
                  </a:lnTo>
                  <a:lnTo>
                    <a:pt x="6051042" y="2497074"/>
                  </a:lnTo>
                  <a:lnTo>
                    <a:pt x="5867400" y="2497074"/>
                  </a:lnTo>
                  <a:lnTo>
                    <a:pt x="5867400" y="2458974"/>
                  </a:lnTo>
                  <a:lnTo>
                    <a:pt x="5753100" y="2516124"/>
                  </a:lnTo>
                  <a:lnTo>
                    <a:pt x="5867400" y="2573274"/>
                  </a:lnTo>
                  <a:lnTo>
                    <a:pt x="5867400" y="2535174"/>
                  </a:lnTo>
                  <a:lnTo>
                    <a:pt x="6051042" y="2535174"/>
                  </a:lnTo>
                  <a:lnTo>
                    <a:pt x="6051042" y="2729738"/>
                  </a:lnTo>
                  <a:lnTo>
                    <a:pt x="6012942" y="2729738"/>
                  </a:lnTo>
                  <a:lnTo>
                    <a:pt x="6070092" y="2844038"/>
                  </a:lnTo>
                  <a:lnTo>
                    <a:pt x="6117717" y="2748788"/>
                  </a:lnTo>
                  <a:lnTo>
                    <a:pt x="6127242" y="2729738"/>
                  </a:lnTo>
                  <a:lnTo>
                    <a:pt x="6089142" y="2729738"/>
                  </a:lnTo>
                  <a:lnTo>
                    <a:pt x="6089142" y="2535174"/>
                  </a:lnTo>
                  <a:lnTo>
                    <a:pt x="8878824" y="2535174"/>
                  </a:lnTo>
                  <a:lnTo>
                    <a:pt x="8878824" y="2573274"/>
                  </a:lnTo>
                  <a:lnTo>
                    <a:pt x="8955024" y="2535174"/>
                  </a:lnTo>
                  <a:lnTo>
                    <a:pt x="8993124" y="25161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50136" y="1930907"/>
              <a:ext cx="111251" cy="1188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02536" y="2083307"/>
              <a:ext cx="111251" cy="1188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76144" y="1348740"/>
              <a:ext cx="111251" cy="1203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62783" y="1501140"/>
              <a:ext cx="111251" cy="1203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66644" y="1097279"/>
              <a:ext cx="111251" cy="1203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65704" y="1348740"/>
              <a:ext cx="111251" cy="1203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63724" y="1652015"/>
              <a:ext cx="111251" cy="12039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34183" y="1941575"/>
              <a:ext cx="111251" cy="1188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95500" y="1772412"/>
              <a:ext cx="111251" cy="1203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18104" y="1078992"/>
              <a:ext cx="111251" cy="1203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42132" y="882395"/>
              <a:ext cx="111252" cy="1188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23238" y="776477"/>
              <a:ext cx="2193925" cy="1588770"/>
            </a:xfrm>
            <a:custGeom>
              <a:avLst/>
              <a:gdLst/>
              <a:ahLst/>
              <a:cxnLst/>
              <a:rect l="l" t="t" r="r" b="b"/>
              <a:pathLst>
                <a:path w="2193925" h="1588770">
                  <a:moveTo>
                    <a:pt x="0" y="1588262"/>
                  </a:moveTo>
                  <a:lnTo>
                    <a:pt x="2193544" y="0"/>
                  </a:lnTo>
                </a:path>
              </a:pathLst>
            </a:custGeom>
            <a:ln w="38100">
              <a:solidFill>
                <a:srgbClr val="006FC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62444" y="2266188"/>
              <a:ext cx="111251" cy="1188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783068" y="2235707"/>
              <a:ext cx="111251" cy="1188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342376" y="1191768"/>
              <a:ext cx="111251" cy="1203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241792" y="1443228"/>
              <a:ext cx="111251" cy="1188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645652" y="1165859"/>
              <a:ext cx="111251" cy="1188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744711" y="1501140"/>
              <a:ext cx="111252" cy="12039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325611" y="1958340"/>
              <a:ext cx="111252" cy="12039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013192" y="2093975"/>
              <a:ext cx="111251" cy="1188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874507" y="1700784"/>
              <a:ext cx="111252" cy="12039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967216" y="1427987"/>
              <a:ext cx="111252" cy="1203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122664" y="978408"/>
              <a:ext cx="111252" cy="1203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16252" y="5647943"/>
              <a:ext cx="111251" cy="12039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436875" y="4812792"/>
              <a:ext cx="111251" cy="12039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462783" y="4047743"/>
              <a:ext cx="111251" cy="12039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05327" y="4582667"/>
              <a:ext cx="111251" cy="1188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168395" y="3835907"/>
              <a:ext cx="111251" cy="1188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770376" y="5330951"/>
              <a:ext cx="111252" cy="1203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677667" y="5388863"/>
              <a:ext cx="111251" cy="12039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176016" y="5036819"/>
              <a:ext cx="111252" cy="1188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868423" y="4700016"/>
              <a:ext cx="111251" cy="1188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450335" y="4355592"/>
              <a:ext cx="111251" cy="12039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720083" y="4527804"/>
              <a:ext cx="111252" cy="12039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906270" y="324053"/>
            <a:ext cx="24949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Strong </a:t>
            </a:r>
            <a:r>
              <a:rPr sz="1800" spc="-15" dirty="0">
                <a:latin typeface="Carlito"/>
                <a:cs typeface="Carlito"/>
              </a:rPr>
              <a:t>Positive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Correlation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867904" y="338073"/>
            <a:ext cx="2411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rlito"/>
                <a:cs typeface="Carlito"/>
              </a:rPr>
              <a:t>Weak </a:t>
            </a:r>
            <a:r>
              <a:rPr sz="1800" spc="-10" dirty="0">
                <a:latin typeface="Carlito"/>
                <a:cs typeface="Carlito"/>
              </a:rPr>
              <a:t>Positive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Correlation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050542" y="3429380"/>
            <a:ext cx="1386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No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Correlation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7562088" y="2077211"/>
            <a:ext cx="2516505" cy="3644900"/>
            <a:chOff x="7562088" y="2077211"/>
            <a:chExt cx="2516505" cy="3644900"/>
          </a:xfrm>
        </p:grpSpPr>
        <p:sp>
          <p:nvSpPr>
            <p:cNvPr id="43" name="object 43"/>
            <p:cNvSpPr/>
            <p:nvPr/>
          </p:nvSpPr>
          <p:spPr>
            <a:xfrm>
              <a:off x="8356092" y="4730495"/>
              <a:ext cx="111251" cy="12039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174736" y="4431791"/>
              <a:ext cx="111252" cy="12039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706612" y="4864607"/>
              <a:ext cx="111252" cy="12039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606027" y="5116067"/>
              <a:ext cx="111251" cy="1203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827008" y="5227319"/>
              <a:ext cx="111252" cy="12039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9107424" y="5173979"/>
              <a:ext cx="111251" cy="12039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9293352" y="5586983"/>
              <a:ext cx="111251" cy="12039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746492" y="4216907"/>
              <a:ext cx="111251" cy="12039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010144" y="4619244"/>
              <a:ext cx="111251" cy="1188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9128760" y="5326379"/>
              <a:ext cx="111252" cy="1203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911084" y="4216907"/>
              <a:ext cx="111252" cy="12039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581138" y="4114038"/>
              <a:ext cx="1868170" cy="1588770"/>
            </a:xfrm>
            <a:custGeom>
              <a:avLst/>
              <a:gdLst/>
              <a:ahLst/>
              <a:cxnLst/>
              <a:rect l="l" t="t" r="r" b="b"/>
              <a:pathLst>
                <a:path w="1868170" h="1588770">
                  <a:moveTo>
                    <a:pt x="1867788" y="1588744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6FC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772144" y="2077211"/>
              <a:ext cx="1306195" cy="462280"/>
            </a:xfrm>
            <a:custGeom>
              <a:avLst/>
              <a:gdLst/>
              <a:ahLst/>
              <a:cxnLst/>
              <a:rect l="l" t="t" r="r" b="b"/>
              <a:pathLst>
                <a:path w="1306195" h="462280">
                  <a:moveTo>
                    <a:pt x="1306068" y="0"/>
                  </a:moveTo>
                  <a:lnTo>
                    <a:pt x="0" y="0"/>
                  </a:lnTo>
                  <a:lnTo>
                    <a:pt x="0" y="461772"/>
                  </a:lnTo>
                  <a:lnTo>
                    <a:pt x="1306068" y="461772"/>
                  </a:lnTo>
                  <a:lnTo>
                    <a:pt x="13060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7957819" y="3421126"/>
            <a:ext cx="2592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Strong Negative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Correlation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238371" y="2771394"/>
            <a:ext cx="144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X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0039350" y="2873121"/>
            <a:ext cx="144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X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106036" y="6046723"/>
            <a:ext cx="144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X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9860660" y="6120790"/>
            <a:ext cx="144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X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196136" y="345440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Y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906006" y="302767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Y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137005" y="3541267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Y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879081" y="3524453"/>
            <a:ext cx="1371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Y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793492" y="1668779"/>
            <a:ext cx="1308100" cy="462280"/>
          </a:xfrm>
          <a:prstGeom prst="rect">
            <a:avLst/>
          </a:prstGeom>
          <a:solidFill>
            <a:srgbClr val="FFFFFF"/>
          </a:solidFill>
          <a:ln w="12192">
            <a:solidFill>
              <a:srgbClr val="5B9BD4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05"/>
              </a:spcBef>
            </a:pPr>
            <a:r>
              <a:rPr sz="2400" spc="5" dirty="0">
                <a:latin typeface="Georgia"/>
                <a:cs typeface="Georgia"/>
              </a:rPr>
              <a:t>r </a:t>
            </a:r>
            <a:r>
              <a:rPr sz="2400" spc="245" dirty="0">
                <a:latin typeface="Georgia"/>
                <a:cs typeface="Georgia"/>
              </a:rPr>
              <a:t>=</a:t>
            </a:r>
            <a:r>
              <a:rPr sz="2400" spc="-165" dirty="0">
                <a:latin typeface="Georgia"/>
                <a:cs typeface="Georgia"/>
              </a:rPr>
              <a:t> </a:t>
            </a:r>
            <a:r>
              <a:rPr sz="2400" spc="-25" dirty="0">
                <a:latin typeface="Georgia"/>
                <a:cs typeface="Georgia"/>
              </a:rPr>
              <a:t>+0.9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8772143" y="2077211"/>
            <a:ext cx="1306195" cy="462280"/>
          </a:xfrm>
          <a:prstGeom prst="rect">
            <a:avLst/>
          </a:prstGeom>
          <a:ln w="12192">
            <a:solidFill>
              <a:srgbClr val="5B9BD4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00"/>
              </a:spcBef>
            </a:pPr>
            <a:r>
              <a:rPr sz="2400" spc="5" dirty="0">
                <a:latin typeface="Georgia"/>
                <a:cs typeface="Georgia"/>
              </a:rPr>
              <a:t>r </a:t>
            </a:r>
            <a:r>
              <a:rPr sz="2400" spc="245" dirty="0">
                <a:latin typeface="Georgia"/>
                <a:cs typeface="Georgia"/>
              </a:rPr>
              <a:t>=</a:t>
            </a:r>
            <a:r>
              <a:rPr sz="2400" spc="-165" dirty="0">
                <a:latin typeface="Georgia"/>
                <a:cs typeface="Georgia"/>
              </a:rPr>
              <a:t> </a:t>
            </a:r>
            <a:r>
              <a:rPr sz="2400" spc="-25" dirty="0">
                <a:latin typeface="Georgia"/>
                <a:cs typeface="Georgia"/>
              </a:rPr>
              <a:t>+0.6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9704831" y="4870703"/>
            <a:ext cx="1298575" cy="462280"/>
          </a:xfrm>
          <a:prstGeom prst="rect">
            <a:avLst/>
          </a:prstGeom>
          <a:ln w="12192">
            <a:solidFill>
              <a:srgbClr val="5B9BD4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09"/>
              </a:spcBef>
            </a:pPr>
            <a:r>
              <a:rPr sz="2400" spc="5" dirty="0">
                <a:latin typeface="Georgia"/>
                <a:cs typeface="Georgia"/>
              </a:rPr>
              <a:t>r </a:t>
            </a:r>
            <a:r>
              <a:rPr sz="2400" spc="245" dirty="0">
                <a:latin typeface="Georgia"/>
                <a:cs typeface="Georgia"/>
              </a:rPr>
              <a:t>=</a:t>
            </a:r>
            <a:r>
              <a:rPr sz="2400" spc="-204" dirty="0">
                <a:latin typeface="Georgia"/>
                <a:cs typeface="Georgia"/>
              </a:rPr>
              <a:t> </a:t>
            </a:r>
            <a:r>
              <a:rPr sz="2400" spc="-135" dirty="0">
                <a:latin typeface="Arial"/>
                <a:cs typeface="Arial"/>
              </a:rPr>
              <a:t>– </a:t>
            </a:r>
            <a:r>
              <a:rPr sz="2400" spc="-135" dirty="0">
                <a:latin typeface="Georgia"/>
                <a:cs typeface="Georgia"/>
              </a:rPr>
              <a:t>0.8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439411" y="4271771"/>
            <a:ext cx="1417320" cy="460375"/>
          </a:xfrm>
          <a:prstGeom prst="rect">
            <a:avLst/>
          </a:prstGeom>
          <a:solidFill>
            <a:srgbClr val="FFFFFF"/>
          </a:solidFill>
          <a:ln w="12192">
            <a:solidFill>
              <a:srgbClr val="5B9BD4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00"/>
              </a:spcBef>
            </a:pPr>
            <a:r>
              <a:rPr sz="2400" spc="10" dirty="0">
                <a:latin typeface="Georgia"/>
                <a:cs typeface="Georgia"/>
              </a:rPr>
              <a:t>r </a:t>
            </a:r>
            <a:r>
              <a:rPr sz="2400" spc="250" dirty="0">
                <a:latin typeface="Georgia"/>
                <a:cs typeface="Georgia"/>
              </a:rPr>
              <a:t>=</a:t>
            </a:r>
            <a:r>
              <a:rPr sz="2400" spc="-190" dirty="0">
                <a:latin typeface="Georgia"/>
                <a:cs typeface="Georgia"/>
              </a:rPr>
              <a:t> </a:t>
            </a:r>
            <a:r>
              <a:rPr sz="2400" spc="-105" dirty="0">
                <a:latin typeface="Georgia"/>
                <a:cs typeface="Georgia"/>
              </a:rPr>
              <a:t>0.005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91996" y="2016251"/>
            <a:ext cx="9530334" cy="26601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90800" y="2878245"/>
            <a:ext cx="70104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385" dirty="0"/>
              <a:t>Covariance</a:t>
            </a:r>
            <a:endParaRPr sz="60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7208971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7689" y="863346"/>
            <a:ext cx="11256645" cy="0"/>
          </a:xfrm>
          <a:custGeom>
            <a:avLst/>
            <a:gdLst/>
            <a:ahLst/>
            <a:cxnLst/>
            <a:rect l="l" t="t" r="r" b="b"/>
            <a:pathLst>
              <a:path w="11256645">
                <a:moveTo>
                  <a:pt x="0" y="0"/>
                </a:moveTo>
                <a:lnTo>
                  <a:pt x="11256137" y="0"/>
                </a:lnTo>
              </a:path>
            </a:pathLst>
          </a:custGeom>
          <a:ln w="2895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5492" y="146431"/>
            <a:ext cx="4542155" cy="2016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3690">
              <a:lnSpc>
                <a:spcPct val="100000"/>
              </a:lnSpc>
              <a:spcBef>
                <a:spcPts val="100"/>
              </a:spcBef>
            </a:pPr>
            <a:r>
              <a:rPr sz="3200" spc="-200" dirty="0">
                <a:latin typeface="Arial"/>
                <a:cs typeface="Arial"/>
              </a:rPr>
              <a:t>Variance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200">
              <a:latin typeface="Arial"/>
              <a:cs typeface="Arial"/>
            </a:endParaRPr>
          </a:p>
          <a:p>
            <a:pPr marL="748665" marR="5080" indent="-736600">
              <a:lnSpc>
                <a:spcPct val="100000"/>
              </a:lnSpc>
              <a:spcBef>
                <a:spcPts val="2390"/>
              </a:spcBef>
            </a:pPr>
            <a:r>
              <a:rPr sz="2400" u="heavy" spc="-2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Average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squared </a:t>
            </a:r>
            <a:r>
              <a:rPr sz="2400" u="heavy" spc="-1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difference </a:t>
            </a:r>
            <a:r>
              <a:rPr sz="2400" spc="-5" dirty="0">
                <a:latin typeface="Carlito"/>
                <a:cs typeface="Carlito"/>
              </a:rPr>
              <a:t>of 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data from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Mean</a:t>
            </a:r>
            <a:r>
              <a:rPr sz="2400" dirty="0">
                <a:latin typeface="Carlito"/>
                <a:cs typeface="Carlito"/>
              </a:rPr>
              <a:t>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46526" y="3978402"/>
            <a:ext cx="4414520" cy="0"/>
          </a:xfrm>
          <a:custGeom>
            <a:avLst/>
            <a:gdLst/>
            <a:ahLst/>
            <a:cxnLst/>
            <a:rect l="l" t="t" r="r" b="b"/>
            <a:pathLst>
              <a:path w="4414520">
                <a:moveTo>
                  <a:pt x="0" y="0"/>
                </a:moveTo>
                <a:lnTo>
                  <a:pt x="441439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25390" y="3997528"/>
            <a:ext cx="15519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0" dirty="0">
                <a:latin typeface="Georgia"/>
                <a:cs typeface="Georgia"/>
              </a:rPr>
              <a:t>(N </a:t>
            </a:r>
            <a:r>
              <a:rPr sz="4000" spc="-229" dirty="0">
                <a:latin typeface="Arial"/>
                <a:cs typeface="Arial"/>
              </a:rPr>
              <a:t>–</a:t>
            </a:r>
            <a:r>
              <a:rPr sz="4000" spc="-305" dirty="0">
                <a:latin typeface="Arial"/>
                <a:cs typeface="Arial"/>
              </a:rPr>
              <a:t> </a:t>
            </a:r>
            <a:r>
              <a:rPr sz="4000" spc="325" dirty="0">
                <a:latin typeface="Georgia"/>
                <a:cs typeface="Georgia"/>
              </a:rPr>
              <a:t>1)</a:t>
            </a:r>
            <a:endParaRPr sz="4000">
              <a:latin typeface="Georgia"/>
              <a:cs typeface="Georg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73217" y="3384041"/>
            <a:ext cx="314325" cy="0"/>
          </a:xfrm>
          <a:custGeom>
            <a:avLst/>
            <a:gdLst/>
            <a:ahLst/>
            <a:cxnLst/>
            <a:rect l="l" t="t" r="r" b="b"/>
            <a:pathLst>
              <a:path w="314325">
                <a:moveTo>
                  <a:pt x="0" y="0"/>
                </a:moveTo>
                <a:lnTo>
                  <a:pt x="31394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664079" y="3505961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2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9890" y="3616564"/>
            <a:ext cx="3025775" cy="667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4000" spc="-130" dirty="0">
                <a:latin typeface="Georgia"/>
                <a:cs typeface="Georgia"/>
              </a:rPr>
              <a:t>Variance, </a:t>
            </a:r>
            <a:r>
              <a:rPr sz="4200" i="1" spc="-409" dirty="0">
                <a:latin typeface="Arial"/>
                <a:cs typeface="Arial"/>
              </a:rPr>
              <a:t>S</a:t>
            </a:r>
            <a:r>
              <a:rPr sz="4200" spc="-615" baseline="-14880" dirty="0">
                <a:latin typeface="Carlito"/>
                <a:cs typeface="Carlito"/>
              </a:rPr>
              <a:t>x</a:t>
            </a:r>
            <a:r>
              <a:rPr sz="4200" spc="-450" baseline="-14880" dirty="0">
                <a:latin typeface="Carlito"/>
                <a:cs typeface="Carlito"/>
              </a:rPr>
              <a:t> </a:t>
            </a:r>
            <a:r>
              <a:rPr sz="4000" spc="409" dirty="0">
                <a:latin typeface="Georgia"/>
                <a:cs typeface="Georgia"/>
              </a:rPr>
              <a:t>=</a:t>
            </a:r>
            <a:endParaRPr sz="40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33800" y="3035743"/>
            <a:ext cx="4164329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000" spc="-1289" baseline="-9722" dirty="0">
                <a:latin typeface="Arial"/>
                <a:cs typeface="Arial"/>
              </a:rPr>
              <a:t>𝛴 </a:t>
            </a:r>
            <a:r>
              <a:rPr sz="6000" spc="44" baseline="-2083" dirty="0">
                <a:latin typeface="Georgia"/>
                <a:cs typeface="Georgia"/>
              </a:rPr>
              <a:t>(x </a:t>
            </a:r>
            <a:r>
              <a:rPr sz="6000" spc="-345" baseline="-2083" dirty="0">
                <a:latin typeface="Arial"/>
                <a:cs typeface="Arial"/>
              </a:rPr>
              <a:t>– </a:t>
            </a:r>
            <a:r>
              <a:rPr sz="6000" spc="-135" baseline="-2083" dirty="0">
                <a:latin typeface="Georgia"/>
                <a:cs typeface="Georgia"/>
              </a:rPr>
              <a:t>x </a:t>
            </a:r>
            <a:r>
              <a:rPr sz="6000" spc="232" baseline="-2083" dirty="0">
                <a:latin typeface="Georgia"/>
                <a:cs typeface="Georgia"/>
              </a:rPr>
              <a:t>) </a:t>
            </a:r>
            <a:r>
              <a:rPr sz="4000" spc="-185" dirty="0">
                <a:latin typeface="Georgia"/>
                <a:cs typeface="Georgia"/>
              </a:rPr>
              <a:t>* </a:t>
            </a:r>
            <a:r>
              <a:rPr sz="4000" spc="30" dirty="0">
                <a:latin typeface="Georgia"/>
                <a:cs typeface="Georgia"/>
              </a:rPr>
              <a:t>(x </a:t>
            </a:r>
            <a:r>
              <a:rPr sz="4000" spc="-229" dirty="0">
                <a:latin typeface="Arial"/>
                <a:cs typeface="Arial"/>
              </a:rPr>
              <a:t>– </a:t>
            </a:r>
            <a:r>
              <a:rPr sz="4000" spc="-90" dirty="0">
                <a:latin typeface="Georgia"/>
                <a:cs typeface="Georgia"/>
              </a:rPr>
              <a:t>x</a:t>
            </a:r>
            <a:r>
              <a:rPr sz="4000" spc="95" dirty="0">
                <a:latin typeface="Georgia"/>
                <a:cs typeface="Georgia"/>
              </a:rPr>
              <a:t> </a:t>
            </a:r>
            <a:r>
              <a:rPr sz="4000" spc="155" dirty="0">
                <a:latin typeface="Georgia"/>
                <a:cs typeface="Georgia"/>
              </a:rPr>
              <a:t>)</a:t>
            </a:r>
            <a:endParaRPr sz="4000" dirty="0">
              <a:latin typeface="Georgia"/>
              <a:cs typeface="Georg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086600" y="3356609"/>
            <a:ext cx="314325" cy="0"/>
          </a:xfrm>
          <a:custGeom>
            <a:avLst/>
            <a:gdLst/>
            <a:ahLst/>
            <a:cxnLst/>
            <a:rect l="l" t="t" r="r" b="b"/>
            <a:pathLst>
              <a:path w="314325">
                <a:moveTo>
                  <a:pt x="0" y="0"/>
                </a:moveTo>
                <a:lnTo>
                  <a:pt x="31394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455279" y="3408679"/>
            <a:ext cx="22586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Carlito"/>
                <a:cs typeface="Carlito"/>
              </a:rPr>
              <a:t>Variance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X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with  </a:t>
            </a:r>
            <a:r>
              <a:rPr sz="2400" spc="-5" dirty="0">
                <a:latin typeface="Carlito"/>
                <a:cs typeface="Carlito"/>
              </a:rPr>
              <a:t>respect </a:t>
            </a:r>
            <a:r>
              <a:rPr sz="2400" spc="-15" dirty="0">
                <a:latin typeface="Carlito"/>
                <a:cs typeface="Carlito"/>
              </a:rPr>
              <a:t>to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X.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46526" y="3978401"/>
            <a:ext cx="4414520" cy="0"/>
          </a:xfrm>
          <a:custGeom>
            <a:avLst/>
            <a:gdLst/>
            <a:ahLst/>
            <a:cxnLst/>
            <a:rect l="l" t="t" r="r" b="b"/>
            <a:pathLst>
              <a:path w="4414520">
                <a:moveTo>
                  <a:pt x="0" y="0"/>
                </a:moveTo>
                <a:lnTo>
                  <a:pt x="441439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6939" y="146431"/>
            <a:ext cx="18294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4" dirty="0">
                <a:latin typeface="Arial"/>
                <a:cs typeface="Arial"/>
              </a:rPr>
              <a:t>Covariance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25390" y="3997528"/>
            <a:ext cx="15519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0" dirty="0">
                <a:latin typeface="Georgia"/>
                <a:cs typeface="Georgia"/>
              </a:rPr>
              <a:t>(N </a:t>
            </a:r>
            <a:r>
              <a:rPr sz="4000" spc="-229" dirty="0">
                <a:latin typeface="Arial"/>
                <a:cs typeface="Arial"/>
              </a:rPr>
              <a:t>–</a:t>
            </a:r>
            <a:r>
              <a:rPr sz="4000" spc="-305" dirty="0">
                <a:latin typeface="Arial"/>
                <a:cs typeface="Arial"/>
              </a:rPr>
              <a:t> </a:t>
            </a:r>
            <a:r>
              <a:rPr sz="4000" spc="325" dirty="0">
                <a:latin typeface="Georgia"/>
                <a:cs typeface="Georgia"/>
              </a:rPr>
              <a:t>1)</a:t>
            </a:r>
            <a:endParaRPr sz="40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73217" y="3384041"/>
            <a:ext cx="314325" cy="0"/>
          </a:xfrm>
          <a:custGeom>
            <a:avLst/>
            <a:gdLst/>
            <a:ahLst/>
            <a:cxnLst/>
            <a:rect l="l" t="t" r="r" b="b"/>
            <a:pathLst>
              <a:path w="314325">
                <a:moveTo>
                  <a:pt x="0" y="0"/>
                </a:moveTo>
                <a:lnTo>
                  <a:pt x="31394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9890" y="3623528"/>
            <a:ext cx="3117850" cy="540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2217420" algn="l"/>
                <a:tab pos="2774950" algn="l"/>
              </a:tabLst>
            </a:pPr>
            <a:r>
              <a:rPr sz="3200" spc="-80" dirty="0">
                <a:latin typeface="Georgia"/>
                <a:cs typeface="Georgia"/>
              </a:rPr>
              <a:t>Covariance,	</a:t>
            </a:r>
            <a:r>
              <a:rPr sz="3350" i="1" spc="-645" dirty="0">
                <a:latin typeface="Arial"/>
                <a:cs typeface="Arial"/>
              </a:rPr>
              <a:t>S</a:t>
            </a:r>
            <a:r>
              <a:rPr sz="3350" i="1" spc="-405" dirty="0">
                <a:latin typeface="Arial"/>
                <a:cs typeface="Arial"/>
              </a:rPr>
              <a:t> </a:t>
            </a:r>
            <a:r>
              <a:rPr sz="3600" baseline="43981" dirty="0">
                <a:latin typeface="Carlito"/>
                <a:cs typeface="Carlito"/>
              </a:rPr>
              <a:t>2	</a:t>
            </a:r>
            <a:r>
              <a:rPr sz="3200" spc="335" dirty="0">
                <a:latin typeface="Georgia"/>
                <a:cs typeface="Georgia"/>
              </a:rPr>
              <a:t>=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00070" y="3876878"/>
            <a:ext cx="2965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xy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736722" y="3018840"/>
            <a:ext cx="418401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000" spc="-1289" baseline="-9722" dirty="0">
                <a:solidFill>
                  <a:srgbClr val="000000"/>
                </a:solidFill>
              </a:rPr>
              <a:t>𝛴 </a:t>
            </a:r>
            <a:r>
              <a:rPr sz="6000" spc="44" baseline="-2083" dirty="0">
                <a:solidFill>
                  <a:srgbClr val="000000"/>
                </a:solidFill>
                <a:latin typeface="Georgia"/>
                <a:cs typeface="Georgia"/>
              </a:rPr>
              <a:t>(x </a:t>
            </a:r>
            <a:r>
              <a:rPr sz="6000" spc="-345" baseline="-2083" dirty="0">
                <a:solidFill>
                  <a:srgbClr val="000000"/>
                </a:solidFill>
              </a:rPr>
              <a:t>– </a:t>
            </a:r>
            <a:r>
              <a:rPr sz="6000" spc="-135" baseline="-2083" dirty="0">
                <a:solidFill>
                  <a:srgbClr val="000000"/>
                </a:solidFill>
                <a:latin typeface="Georgia"/>
                <a:cs typeface="Georgia"/>
              </a:rPr>
              <a:t>x </a:t>
            </a:r>
            <a:r>
              <a:rPr sz="6000" spc="232" baseline="-2083" dirty="0">
                <a:solidFill>
                  <a:srgbClr val="000000"/>
                </a:solidFill>
                <a:latin typeface="Georgia"/>
                <a:cs typeface="Georgia"/>
              </a:rPr>
              <a:t>) </a:t>
            </a:r>
            <a:r>
              <a:rPr sz="4000" spc="-185" dirty="0">
                <a:solidFill>
                  <a:srgbClr val="000000"/>
                </a:solidFill>
                <a:latin typeface="Georgia"/>
                <a:cs typeface="Georgia"/>
              </a:rPr>
              <a:t>* </a:t>
            </a:r>
            <a:r>
              <a:rPr sz="4000" spc="95" dirty="0">
                <a:solidFill>
                  <a:srgbClr val="000000"/>
                </a:solidFill>
                <a:latin typeface="Georgia"/>
                <a:cs typeface="Georgia"/>
              </a:rPr>
              <a:t>(y </a:t>
            </a:r>
            <a:r>
              <a:rPr sz="4000" spc="-229" dirty="0">
                <a:solidFill>
                  <a:srgbClr val="000000"/>
                </a:solidFill>
              </a:rPr>
              <a:t>– </a:t>
            </a:r>
            <a:r>
              <a:rPr sz="4000" spc="40" dirty="0">
                <a:solidFill>
                  <a:srgbClr val="000000"/>
                </a:solidFill>
                <a:latin typeface="Georgia"/>
                <a:cs typeface="Georgia"/>
              </a:rPr>
              <a:t>y</a:t>
            </a:r>
            <a:r>
              <a:rPr sz="4000" spc="3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4000" spc="155" dirty="0">
                <a:solidFill>
                  <a:srgbClr val="000000"/>
                </a:solidFill>
                <a:latin typeface="Georgia"/>
                <a:cs typeface="Georgia"/>
              </a:rPr>
              <a:t>)</a:t>
            </a:r>
            <a:endParaRPr sz="4000" dirty="0">
              <a:latin typeface="Georgia"/>
              <a:cs typeface="Georg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40702" y="3356609"/>
            <a:ext cx="314325" cy="0"/>
          </a:xfrm>
          <a:custGeom>
            <a:avLst/>
            <a:gdLst/>
            <a:ahLst/>
            <a:cxnLst/>
            <a:rect l="l" t="t" r="r" b="b"/>
            <a:pathLst>
              <a:path w="314325">
                <a:moveTo>
                  <a:pt x="0" y="0"/>
                </a:moveTo>
                <a:lnTo>
                  <a:pt x="31394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455279" y="3408679"/>
            <a:ext cx="22586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Carlito"/>
                <a:cs typeface="Carlito"/>
              </a:rPr>
              <a:t>Variance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X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with  </a:t>
            </a:r>
            <a:r>
              <a:rPr sz="2400" spc="-5" dirty="0">
                <a:latin typeface="Carlito"/>
                <a:cs typeface="Carlito"/>
              </a:rPr>
              <a:t>respect </a:t>
            </a:r>
            <a:r>
              <a:rPr sz="2400" spc="-15" dirty="0">
                <a:latin typeface="Carlito"/>
                <a:cs typeface="Carlito"/>
              </a:rPr>
              <a:t>to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145" dirty="0">
                <a:latin typeface="Carlito"/>
                <a:cs typeface="Carlito"/>
              </a:rPr>
              <a:t>Y.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73209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0" dirty="0">
                <a:solidFill>
                  <a:srgbClr val="000000"/>
                </a:solidFill>
              </a:rPr>
              <a:t>Understanding </a:t>
            </a:r>
            <a:r>
              <a:rPr sz="3200" spc="-245" dirty="0">
                <a:solidFill>
                  <a:srgbClr val="000000"/>
                </a:solidFill>
              </a:rPr>
              <a:t>The </a:t>
            </a:r>
            <a:r>
              <a:rPr sz="3200" spc="-195" dirty="0">
                <a:solidFill>
                  <a:srgbClr val="000000"/>
                </a:solidFill>
              </a:rPr>
              <a:t>Variables </a:t>
            </a:r>
            <a:r>
              <a:rPr sz="3200" spc="-210" dirty="0">
                <a:solidFill>
                  <a:srgbClr val="000000"/>
                </a:solidFill>
              </a:rPr>
              <a:t>Using </a:t>
            </a:r>
            <a:r>
              <a:rPr sz="3200" spc="-275" dirty="0">
                <a:solidFill>
                  <a:srgbClr val="000000"/>
                </a:solidFill>
              </a:rPr>
              <a:t>a</a:t>
            </a:r>
            <a:r>
              <a:rPr sz="3200" spc="-20" dirty="0">
                <a:solidFill>
                  <a:srgbClr val="000000"/>
                </a:solidFill>
              </a:rPr>
              <a:t> </a:t>
            </a:r>
            <a:r>
              <a:rPr sz="3200" spc="-180" dirty="0">
                <a:solidFill>
                  <a:srgbClr val="000000"/>
                </a:solidFill>
              </a:rPr>
              <a:t>Dataset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11123" y="2504947"/>
            <a:ext cx="2868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215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FFFFFF"/>
                </a:solidFill>
                <a:latin typeface="Carlito"/>
                <a:cs typeface="Carlito"/>
              </a:rPr>
              <a:t>Types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Carlito"/>
                <a:cs typeface="Carlito"/>
              </a:rPr>
              <a:t>Variables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98677" y="2947161"/>
            <a:ext cx="2893060" cy="3432810"/>
            <a:chOff x="598677" y="2947161"/>
            <a:chExt cx="2893060" cy="3432810"/>
          </a:xfrm>
        </p:grpSpPr>
        <p:sp>
          <p:nvSpPr>
            <p:cNvPr id="5" name="object 5"/>
            <p:cNvSpPr/>
            <p:nvPr/>
          </p:nvSpPr>
          <p:spPr>
            <a:xfrm>
              <a:off x="605027" y="2953511"/>
              <a:ext cx="2880360" cy="3420110"/>
            </a:xfrm>
            <a:custGeom>
              <a:avLst/>
              <a:gdLst/>
              <a:ahLst/>
              <a:cxnLst/>
              <a:rect l="l" t="t" r="r" b="b"/>
              <a:pathLst>
                <a:path w="2880360" h="3420110">
                  <a:moveTo>
                    <a:pt x="2880360" y="0"/>
                  </a:moveTo>
                  <a:lnTo>
                    <a:pt x="0" y="0"/>
                  </a:lnTo>
                  <a:lnTo>
                    <a:pt x="0" y="3419855"/>
                  </a:lnTo>
                  <a:lnTo>
                    <a:pt x="2880360" y="3419855"/>
                  </a:lnTo>
                  <a:lnTo>
                    <a:pt x="288036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5027" y="2953511"/>
              <a:ext cx="2880360" cy="3420110"/>
            </a:xfrm>
            <a:custGeom>
              <a:avLst/>
              <a:gdLst/>
              <a:ahLst/>
              <a:cxnLst/>
              <a:rect l="l" t="t" r="r" b="b"/>
              <a:pathLst>
                <a:path w="2880360" h="3420110">
                  <a:moveTo>
                    <a:pt x="0" y="3419855"/>
                  </a:moveTo>
                  <a:lnTo>
                    <a:pt x="2880360" y="3419855"/>
                  </a:lnTo>
                  <a:lnTo>
                    <a:pt x="2880360" y="0"/>
                  </a:lnTo>
                  <a:lnTo>
                    <a:pt x="0" y="0"/>
                  </a:lnTo>
                  <a:lnTo>
                    <a:pt x="0" y="3419855"/>
                  </a:lnTo>
                  <a:close/>
                </a:path>
              </a:pathLst>
            </a:custGeom>
            <a:ln w="12192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90676" y="2977101"/>
            <a:ext cx="2122805" cy="258635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72085" indent="-172720">
              <a:lnSpc>
                <a:spcPct val="100000"/>
              </a:lnSpc>
              <a:spcBef>
                <a:spcPts val="195"/>
              </a:spcBef>
              <a:buFont typeface="Carlito"/>
              <a:buChar char="•"/>
              <a:tabLst>
                <a:tab pos="172720" algn="l"/>
              </a:tabLst>
            </a:pPr>
            <a:r>
              <a:rPr sz="1600" b="1" spc="-10" dirty="0">
                <a:latin typeface="Carlito"/>
                <a:cs typeface="Carlito"/>
              </a:rPr>
              <a:t>Predictor/Independent</a:t>
            </a:r>
            <a:endParaRPr sz="1600">
              <a:latin typeface="Carlito"/>
              <a:cs typeface="Carlito"/>
            </a:endParaRPr>
          </a:p>
          <a:p>
            <a:pPr marL="342900" lvl="1" indent="-170815">
              <a:lnSpc>
                <a:spcPct val="100000"/>
              </a:lnSpc>
              <a:spcBef>
                <a:spcPts val="95"/>
              </a:spcBef>
              <a:buChar char="•"/>
              <a:tabLst>
                <a:tab pos="342900" algn="l"/>
              </a:tabLst>
            </a:pPr>
            <a:r>
              <a:rPr sz="1600" spc="-5" dirty="0">
                <a:latin typeface="Carlito"/>
                <a:cs typeface="Carlito"/>
              </a:rPr>
              <a:t>Gender</a:t>
            </a:r>
            <a:endParaRPr sz="1600">
              <a:latin typeface="Carlito"/>
              <a:cs typeface="Carlito"/>
            </a:endParaRPr>
          </a:p>
          <a:p>
            <a:pPr marL="342900" lvl="1" indent="-170815">
              <a:lnSpc>
                <a:spcPct val="100000"/>
              </a:lnSpc>
              <a:spcBef>
                <a:spcPts val="95"/>
              </a:spcBef>
              <a:buChar char="•"/>
              <a:tabLst>
                <a:tab pos="342900" algn="l"/>
              </a:tabLst>
            </a:pPr>
            <a:r>
              <a:rPr sz="1600" spc="-5" dirty="0">
                <a:latin typeface="Carlito"/>
                <a:cs typeface="Carlito"/>
              </a:rPr>
              <a:t>Married</a:t>
            </a:r>
            <a:endParaRPr sz="1600">
              <a:latin typeface="Carlito"/>
              <a:cs typeface="Carlito"/>
            </a:endParaRPr>
          </a:p>
          <a:p>
            <a:pPr marL="342900" lvl="1" indent="-170815">
              <a:lnSpc>
                <a:spcPct val="100000"/>
              </a:lnSpc>
              <a:spcBef>
                <a:spcPts val="100"/>
              </a:spcBef>
              <a:buChar char="•"/>
              <a:tabLst>
                <a:tab pos="342900" algn="l"/>
              </a:tabLst>
            </a:pPr>
            <a:r>
              <a:rPr sz="1600" spc="-10" dirty="0">
                <a:latin typeface="Carlito"/>
                <a:cs typeface="Carlito"/>
              </a:rPr>
              <a:t>Dependents</a:t>
            </a:r>
            <a:endParaRPr sz="1600">
              <a:latin typeface="Carlito"/>
              <a:cs typeface="Carlito"/>
            </a:endParaRPr>
          </a:p>
          <a:p>
            <a:pPr marL="342900" lvl="1" indent="-170815">
              <a:lnSpc>
                <a:spcPct val="100000"/>
              </a:lnSpc>
              <a:spcBef>
                <a:spcPts val="95"/>
              </a:spcBef>
              <a:buChar char="•"/>
              <a:tabLst>
                <a:tab pos="342900" algn="l"/>
              </a:tabLst>
            </a:pPr>
            <a:r>
              <a:rPr sz="1600" spc="-10" dirty="0">
                <a:latin typeface="Carlito"/>
                <a:cs typeface="Carlito"/>
              </a:rPr>
              <a:t>Self_Employed</a:t>
            </a:r>
            <a:endParaRPr sz="1600">
              <a:latin typeface="Carlito"/>
              <a:cs typeface="Carlito"/>
            </a:endParaRPr>
          </a:p>
          <a:p>
            <a:pPr marL="342900" lvl="1" indent="-170815">
              <a:lnSpc>
                <a:spcPct val="100000"/>
              </a:lnSpc>
              <a:spcBef>
                <a:spcPts val="95"/>
              </a:spcBef>
              <a:buChar char="•"/>
              <a:tabLst>
                <a:tab pos="342900" algn="l"/>
              </a:tabLst>
            </a:pPr>
            <a:r>
              <a:rPr sz="1600" spc="-10" dirty="0">
                <a:latin typeface="Carlito"/>
                <a:cs typeface="Carlito"/>
              </a:rPr>
              <a:t>Income</a:t>
            </a:r>
            <a:endParaRPr sz="1600">
              <a:latin typeface="Carlito"/>
              <a:cs typeface="Carlito"/>
            </a:endParaRPr>
          </a:p>
          <a:p>
            <a:pPr marL="342900" lvl="1" indent="-170815">
              <a:lnSpc>
                <a:spcPct val="100000"/>
              </a:lnSpc>
              <a:spcBef>
                <a:spcPts val="95"/>
              </a:spcBef>
              <a:buChar char="•"/>
              <a:tabLst>
                <a:tab pos="342900" algn="l"/>
              </a:tabLst>
            </a:pPr>
            <a:r>
              <a:rPr sz="1600" spc="-10" dirty="0">
                <a:latin typeface="Carlito"/>
                <a:cs typeface="Carlito"/>
              </a:rPr>
              <a:t>LoanAmt</a:t>
            </a:r>
            <a:endParaRPr sz="1600">
              <a:latin typeface="Carlito"/>
              <a:cs typeface="Carlito"/>
            </a:endParaRPr>
          </a:p>
          <a:p>
            <a:pPr marL="342900" lvl="1" indent="-170815">
              <a:lnSpc>
                <a:spcPct val="100000"/>
              </a:lnSpc>
              <a:spcBef>
                <a:spcPts val="100"/>
              </a:spcBef>
              <a:buChar char="•"/>
              <a:tabLst>
                <a:tab pos="342900" algn="l"/>
              </a:tabLst>
            </a:pPr>
            <a:r>
              <a:rPr sz="1600" spc="-45" dirty="0">
                <a:latin typeface="Carlito"/>
                <a:cs typeface="Carlito"/>
              </a:rPr>
              <a:t>Term</a:t>
            </a:r>
            <a:endParaRPr sz="1600">
              <a:latin typeface="Carlito"/>
              <a:cs typeface="Carlito"/>
            </a:endParaRPr>
          </a:p>
          <a:p>
            <a:pPr marL="342900" lvl="1" indent="-170815">
              <a:lnSpc>
                <a:spcPct val="100000"/>
              </a:lnSpc>
              <a:spcBef>
                <a:spcPts val="95"/>
              </a:spcBef>
              <a:buChar char="•"/>
              <a:tabLst>
                <a:tab pos="342900" algn="l"/>
              </a:tabLst>
            </a:pPr>
            <a:r>
              <a:rPr sz="1600" spc="-10" dirty="0">
                <a:latin typeface="Carlito"/>
                <a:cs typeface="Carlito"/>
              </a:rPr>
              <a:t>CreditHistory</a:t>
            </a:r>
            <a:endParaRPr sz="1600">
              <a:latin typeface="Carlito"/>
              <a:cs typeface="Carlito"/>
            </a:endParaRPr>
          </a:p>
          <a:p>
            <a:pPr marL="342900" lvl="1" indent="-170815">
              <a:lnSpc>
                <a:spcPct val="100000"/>
              </a:lnSpc>
              <a:spcBef>
                <a:spcPts val="95"/>
              </a:spcBef>
              <a:buChar char="•"/>
              <a:tabLst>
                <a:tab pos="342900" algn="l"/>
              </a:tabLst>
            </a:pPr>
            <a:r>
              <a:rPr sz="1600" spc="-10" dirty="0">
                <a:latin typeface="Carlito"/>
                <a:cs typeface="Carlito"/>
              </a:rPr>
              <a:t>PropertyArea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0676" y="5793171"/>
            <a:ext cx="1727200" cy="53848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72085" indent="-172720">
              <a:lnSpc>
                <a:spcPct val="100000"/>
              </a:lnSpc>
              <a:spcBef>
                <a:spcPts val="200"/>
              </a:spcBef>
              <a:buFont typeface="Carlito"/>
              <a:buChar char="•"/>
              <a:tabLst>
                <a:tab pos="172720" algn="l"/>
              </a:tabLst>
            </a:pPr>
            <a:r>
              <a:rPr sz="1600" b="1" spc="-20" dirty="0">
                <a:latin typeface="Carlito"/>
                <a:cs typeface="Carlito"/>
              </a:rPr>
              <a:t>Target/Dependent</a:t>
            </a:r>
            <a:endParaRPr sz="1600">
              <a:latin typeface="Carlito"/>
              <a:cs typeface="Carlito"/>
            </a:endParaRPr>
          </a:p>
          <a:p>
            <a:pPr marL="342900" lvl="1" indent="-170815">
              <a:lnSpc>
                <a:spcPct val="100000"/>
              </a:lnSpc>
              <a:spcBef>
                <a:spcPts val="100"/>
              </a:spcBef>
              <a:buChar char="•"/>
              <a:tabLst>
                <a:tab pos="342900" algn="l"/>
              </a:tabLst>
            </a:pPr>
            <a:r>
              <a:rPr sz="1600" spc="-10" dirty="0">
                <a:latin typeface="Carlito"/>
                <a:cs typeface="Carlito"/>
              </a:rPr>
              <a:t>Status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253229" y="2526538"/>
            <a:ext cx="2893060" cy="422909"/>
            <a:chOff x="4253229" y="2526538"/>
            <a:chExt cx="2893060" cy="422909"/>
          </a:xfrm>
        </p:grpSpPr>
        <p:sp>
          <p:nvSpPr>
            <p:cNvPr id="10" name="object 10"/>
            <p:cNvSpPr/>
            <p:nvPr/>
          </p:nvSpPr>
          <p:spPr>
            <a:xfrm>
              <a:off x="4259579" y="2532888"/>
              <a:ext cx="2880360" cy="410209"/>
            </a:xfrm>
            <a:custGeom>
              <a:avLst/>
              <a:gdLst/>
              <a:ahLst/>
              <a:cxnLst/>
              <a:rect l="l" t="t" r="r" b="b"/>
              <a:pathLst>
                <a:path w="2880359" h="410210">
                  <a:moveTo>
                    <a:pt x="2880360" y="0"/>
                  </a:moveTo>
                  <a:lnTo>
                    <a:pt x="0" y="0"/>
                  </a:lnTo>
                  <a:lnTo>
                    <a:pt x="0" y="409955"/>
                  </a:lnTo>
                  <a:lnTo>
                    <a:pt x="2880360" y="409955"/>
                  </a:lnTo>
                  <a:lnTo>
                    <a:pt x="2880360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59579" y="2532888"/>
              <a:ext cx="2880360" cy="410209"/>
            </a:xfrm>
            <a:custGeom>
              <a:avLst/>
              <a:gdLst/>
              <a:ahLst/>
              <a:cxnLst/>
              <a:rect l="l" t="t" r="r" b="b"/>
              <a:pathLst>
                <a:path w="2880359" h="410210">
                  <a:moveTo>
                    <a:pt x="0" y="409955"/>
                  </a:moveTo>
                  <a:lnTo>
                    <a:pt x="2880360" y="409955"/>
                  </a:lnTo>
                  <a:lnTo>
                    <a:pt x="2880360" y="0"/>
                  </a:lnTo>
                  <a:lnTo>
                    <a:pt x="0" y="0"/>
                  </a:lnTo>
                  <a:lnTo>
                    <a:pt x="0" y="409955"/>
                  </a:lnTo>
                  <a:close/>
                </a:path>
              </a:pathLst>
            </a:custGeom>
            <a:ln w="12192">
              <a:solidFill>
                <a:srgbClr val="D670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265676" y="2538983"/>
            <a:ext cx="2868295" cy="398145"/>
          </a:xfrm>
          <a:prstGeom prst="rect">
            <a:avLst/>
          </a:prstGeom>
          <a:solidFill>
            <a:srgbClr val="C55A11"/>
          </a:solidFill>
        </p:spPr>
        <p:txBody>
          <a:bodyPr vert="horz" wrap="square" lIns="0" tIns="0" rIns="0" bIns="0" rtlCol="0">
            <a:spAutoFit/>
          </a:bodyPr>
          <a:lstStyle/>
          <a:p>
            <a:pPr marL="821055">
              <a:lnSpc>
                <a:spcPts val="2710"/>
              </a:lnSpc>
            </a:pPr>
            <a:r>
              <a:rPr sz="2400" spc="-15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24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Carlito"/>
                <a:cs typeface="Carlito"/>
              </a:rPr>
              <a:t>Type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253484" y="2947416"/>
            <a:ext cx="2893060" cy="3432175"/>
            <a:chOff x="4253484" y="2947416"/>
            <a:chExt cx="2893060" cy="3432175"/>
          </a:xfrm>
        </p:grpSpPr>
        <p:sp>
          <p:nvSpPr>
            <p:cNvPr id="14" name="object 14"/>
            <p:cNvSpPr/>
            <p:nvPr/>
          </p:nvSpPr>
          <p:spPr>
            <a:xfrm>
              <a:off x="4259580" y="2953512"/>
              <a:ext cx="2880360" cy="3420110"/>
            </a:xfrm>
            <a:custGeom>
              <a:avLst/>
              <a:gdLst/>
              <a:ahLst/>
              <a:cxnLst/>
              <a:rect l="l" t="t" r="r" b="b"/>
              <a:pathLst>
                <a:path w="2880359" h="3420110">
                  <a:moveTo>
                    <a:pt x="2880360" y="0"/>
                  </a:moveTo>
                  <a:lnTo>
                    <a:pt x="0" y="0"/>
                  </a:lnTo>
                  <a:lnTo>
                    <a:pt x="0" y="3419855"/>
                  </a:lnTo>
                  <a:lnTo>
                    <a:pt x="2880360" y="3419855"/>
                  </a:lnTo>
                  <a:lnTo>
                    <a:pt x="288036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59580" y="2953512"/>
              <a:ext cx="2880360" cy="3420110"/>
            </a:xfrm>
            <a:custGeom>
              <a:avLst/>
              <a:gdLst/>
              <a:ahLst/>
              <a:cxnLst/>
              <a:rect l="l" t="t" r="r" b="b"/>
              <a:pathLst>
                <a:path w="2880359" h="3420110">
                  <a:moveTo>
                    <a:pt x="0" y="3419855"/>
                  </a:moveTo>
                  <a:lnTo>
                    <a:pt x="2880360" y="3419855"/>
                  </a:lnTo>
                  <a:lnTo>
                    <a:pt x="2880360" y="0"/>
                  </a:lnTo>
                  <a:lnTo>
                    <a:pt x="0" y="0"/>
                  </a:lnTo>
                  <a:lnTo>
                    <a:pt x="0" y="3419855"/>
                  </a:lnTo>
                  <a:close/>
                </a:path>
              </a:pathLst>
            </a:custGeom>
            <a:ln w="12192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345813" y="2977101"/>
            <a:ext cx="1574800" cy="15621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72085" indent="-172720">
              <a:lnSpc>
                <a:spcPct val="100000"/>
              </a:lnSpc>
              <a:spcBef>
                <a:spcPts val="195"/>
              </a:spcBef>
              <a:buFont typeface="Carlito"/>
              <a:buChar char="•"/>
              <a:tabLst>
                <a:tab pos="172720" algn="l"/>
              </a:tabLst>
            </a:pPr>
            <a:r>
              <a:rPr sz="1600" b="1" spc="-10" dirty="0">
                <a:latin typeface="Carlito"/>
                <a:cs typeface="Carlito"/>
              </a:rPr>
              <a:t>Character/String</a:t>
            </a:r>
            <a:endParaRPr sz="1600">
              <a:latin typeface="Carlito"/>
              <a:cs typeface="Carlito"/>
            </a:endParaRPr>
          </a:p>
          <a:p>
            <a:pPr marL="342900" lvl="1" indent="-171450">
              <a:lnSpc>
                <a:spcPct val="100000"/>
              </a:lnSpc>
              <a:spcBef>
                <a:spcPts val="95"/>
              </a:spcBef>
              <a:buChar char="•"/>
              <a:tabLst>
                <a:tab pos="343535" algn="l"/>
              </a:tabLst>
            </a:pPr>
            <a:r>
              <a:rPr sz="1600" spc="-5" dirty="0">
                <a:latin typeface="Carlito"/>
                <a:cs typeface="Carlito"/>
              </a:rPr>
              <a:t>Gender</a:t>
            </a:r>
            <a:endParaRPr sz="1600">
              <a:latin typeface="Carlito"/>
              <a:cs typeface="Carlito"/>
            </a:endParaRPr>
          </a:p>
          <a:p>
            <a:pPr marL="342900" lvl="1" indent="-171450">
              <a:lnSpc>
                <a:spcPct val="100000"/>
              </a:lnSpc>
              <a:spcBef>
                <a:spcPts val="95"/>
              </a:spcBef>
              <a:buChar char="•"/>
              <a:tabLst>
                <a:tab pos="343535" algn="l"/>
              </a:tabLst>
            </a:pPr>
            <a:r>
              <a:rPr sz="1600" spc="-5" dirty="0">
                <a:latin typeface="Carlito"/>
                <a:cs typeface="Carlito"/>
              </a:rPr>
              <a:t>Married</a:t>
            </a:r>
            <a:endParaRPr sz="1600">
              <a:latin typeface="Carlito"/>
              <a:cs typeface="Carlito"/>
            </a:endParaRPr>
          </a:p>
          <a:p>
            <a:pPr marL="342900" lvl="1" indent="-171450">
              <a:lnSpc>
                <a:spcPct val="100000"/>
              </a:lnSpc>
              <a:spcBef>
                <a:spcPts val="100"/>
              </a:spcBef>
              <a:buChar char="•"/>
              <a:tabLst>
                <a:tab pos="343535" algn="l"/>
              </a:tabLst>
            </a:pPr>
            <a:r>
              <a:rPr sz="1600" spc="-10" dirty="0">
                <a:latin typeface="Carlito"/>
                <a:cs typeface="Carlito"/>
              </a:rPr>
              <a:t>Self_Employed</a:t>
            </a:r>
            <a:endParaRPr sz="1600">
              <a:latin typeface="Carlito"/>
              <a:cs typeface="Carlito"/>
            </a:endParaRPr>
          </a:p>
          <a:p>
            <a:pPr marL="342900" lvl="1" indent="-171450">
              <a:lnSpc>
                <a:spcPct val="100000"/>
              </a:lnSpc>
              <a:spcBef>
                <a:spcPts val="95"/>
              </a:spcBef>
              <a:buChar char="•"/>
              <a:tabLst>
                <a:tab pos="343535" algn="l"/>
              </a:tabLst>
            </a:pPr>
            <a:r>
              <a:rPr sz="1600" spc="-10" dirty="0">
                <a:latin typeface="Carlito"/>
                <a:cs typeface="Carlito"/>
              </a:rPr>
              <a:t>Property_Area</a:t>
            </a:r>
            <a:endParaRPr sz="1600">
              <a:latin typeface="Carlito"/>
              <a:cs typeface="Carlito"/>
            </a:endParaRPr>
          </a:p>
          <a:p>
            <a:pPr marL="342900" lvl="1" indent="-171450">
              <a:lnSpc>
                <a:spcPct val="100000"/>
              </a:lnSpc>
              <a:spcBef>
                <a:spcPts val="95"/>
              </a:spcBef>
              <a:buChar char="•"/>
              <a:tabLst>
                <a:tab pos="343535" algn="l"/>
              </a:tabLst>
            </a:pPr>
            <a:r>
              <a:rPr sz="1600" spc="-10" dirty="0">
                <a:latin typeface="Carlito"/>
                <a:cs typeface="Carlito"/>
              </a:rPr>
              <a:t>Status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45813" y="4769637"/>
            <a:ext cx="1442720" cy="15621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72085" indent="-172720">
              <a:lnSpc>
                <a:spcPct val="100000"/>
              </a:lnSpc>
              <a:spcBef>
                <a:spcPts val="195"/>
              </a:spcBef>
              <a:buFont typeface="Carlito"/>
              <a:buChar char="•"/>
              <a:tabLst>
                <a:tab pos="172720" algn="l"/>
              </a:tabLst>
            </a:pPr>
            <a:r>
              <a:rPr sz="1600" b="1" spc="-5" dirty="0">
                <a:latin typeface="Carlito"/>
                <a:cs typeface="Carlito"/>
              </a:rPr>
              <a:t>Numeric</a:t>
            </a:r>
            <a:endParaRPr sz="1600">
              <a:latin typeface="Carlito"/>
              <a:cs typeface="Carlito"/>
            </a:endParaRPr>
          </a:p>
          <a:p>
            <a:pPr marL="342900" lvl="1" indent="-171450">
              <a:lnSpc>
                <a:spcPct val="100000"/>
              </a:lnSpc>
              <a:spcBef>
                <a:spcPts val="95"/>
              </a:spcBef>
              <a:buChar char="•"/>
              <a:tabLst>
                <a:tab pos="343535" algn="l"/>
              </a:tabLst>
            </a:pPr>
            <a:r>
              <a:rPr sz="1600" spc="-10" dirty="0">
                <a:latin typeface="Carlito"/>
                <a:cs typeface="Carlito"/>
              </a:rPr>
              <a:t>Dependents</a:t>
            </a:r>
            <a:endParaRPr sz="1600">
              <a:latin typeface="Carlito"/>
              <a:cs typeface="Carlito"/>
            </a:endParaRPr>
          </a:p>
          <a:p>
            <a:pPr marL="342900" lvl="1" indent="-171450">
              <a:lnSpc>
                <a:spcPct val="100000"/>
              </a:lnSpc>
              <a:spcBef>
                <a:spcPts val="95"/>
              </a:spcBef>
              <a:buChar char="•"/>
              <a:tabLst>
                <a:tab pos="343535" algn="l"/>
              </a:tabLst>
            </a:pPr>
            <a:r>
              <a:rPr sz="1600" spc="-10" dirty="0">
                <a:latin typeface="Carlito"/>
                <a:cs typeface="Carlito"/>
              </a:rPr>
              <a:t>Income</a:t>
            </a:r>
            <a:endParaRPr sz="1600">
              <a:latin typeface="Carlito"/>
              <a:cs typeface="Carlito"/>
            </a:endParaRPr>
          </a:p>
          <a:p>
            <a:pPr marL="342900" lvl="1" indent="-171450">
              <a:lnSpc>
                <a:spcPct val="100000"/>
              </a:lnSpc>
              <a:spcBef>
                <a:spcPts val="100"/>
              </a:spcBef>
              <a:buChar char="•"/>
              <a:tabLst>
                <a:tab pos="343535" algn="l"/>
              </a:tabLst>
            </a:pPr>
            <a:r>
              <a:rPr sz="1600" spc="-10" dirty="0">
                <a:latin typeface="Carlito"/>
                <a:cs typeface="Carlito"/>
              </a:rPr>
              <a:t>LoanAmt</a:t>
            </a:r>
            <a:endParaRPr sz="1600">
              <a:latin typeface="Carlito"/>
              <a:cs typeface="Carlito"/>
            </a:endParaRPr>
          </a:p>
          <a:p>
            <a:pPr marL="342900" lvl="1" indent="-171450">
              <a:lnSpc>
                <a:spcPct val="100000"/>
              </a:lnSpc>
              <a:spcBef>
                <a:spcPts val="95"/>
              </a:spcBef>
              <a:buChar char="•"/>
              <a:tabLst>
                <a:tab pos="343535" algn="l"/>
              </a:tabLst>
            </a:pPr>
            <a:r>
              <a:rPr sz="1600" spc="-40" dirty="0">
                <a:latin typeface="Carlito"/>
                <a:cs typeface="Carlito"/>
              </a:rPr>
              <a:t>Term</a:t>
            </a:r>
            <a:endParaRPr sz="1600">
              <a:latin typeface="Carlito"/>
              <a:cs typeface="Carlito"/>
            </a:endParaRPr>
          </a:p>
          <a:p>
            <a:pPr marL="342900" lvl="1" indent="-171450">
              <a:lnSpc>
                <a:spcPct val="100000"/>
              </a:lnSpc>
              <a:spcBef>
                <a:spcPts val="100"/>
              </a:spcBef>
              <a:buChar char="•"/>
              <a:tabLst>
                <a:tab pos="343535" algn="l"/>
              </a:tabLst>
            </a:pPr>
            <a:r>
              <a:rPr sz="1600" spc="-10" dirty="0">
                <a:latin typeface="Carlito"/>
                <a:cs typeface="Carlito"/>
              </a:rPr>
              <a:t>CreditHistory</a:t>
            </a:r>
            <a:endParaRPr sz="1600">
              <a:latin typeface="Carlito"/>
              <a:cs typeface="Carlito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397170" y="946874"/>
          <a:ext cx="11109958" cy="14829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2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7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53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4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61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03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744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3881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547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37063"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50" b="1" spc="-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Loan_ID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45085" marB="0">
                    <a:lnR w="19050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50" b="1" spc="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Gender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5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Married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50" b="1" spc="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Dependents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5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Self_Employed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5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Income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50" b="1" spc="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LoanAmt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50" b="1" spc="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Term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50" b="1" spc="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CreditHistory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50" b="1" spc="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Property_Area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50" b="1" spc="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Status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448"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20" dirty="0">
                          <a:latin typeface="Carlito"/>
                          <a:cs typeface="Carlito"/>
                        </a:rPr>
                        <a:t>LP001002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45" dirty="0">
                          <a:latin typeface="Carlito"/>
                          <a:cs typeface="Carlito"/>
                        </a:rPr>
                        <a:t>Male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-50" dirty="0">
                          <a:latin typeface="Carlito"/>
                          <a:cs typeface="Carlito"/>
                        </a:rPr>
                        <a:t>No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dirty="0">
                          <a:latin typeface="Carlito"/>
                          <a:cs typeface="Carlito"/>
                        </a:rPr>
                        <a:t>0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-50" dirty="0">
                          <a:latin typeface="Carlito"/>
                          <a:cs typeface="Carlito"/>
                        </a:rPr>
                        <a:t>No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35" dirty="0">
                          <a:latin typeface="Carlito"/>
                          <a:cs typeface="Carlito"/>
                        </a:rPr>
                        <a:t>$5</a:t>
                      </a:r>
                      <a:r>
                        <a:rPr sz="1450" spc="-35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1450" spc="35" dirty="0">
                          <a:latin typeface="Carlito"/>
                          <a:cs typeface="Carlito"/>
                        </a:rPr>
                        <a:t>849</a:t>
                      </a:r>
                      <a:r>
                        <a:rPr sz="1450" spc="-40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1450" spc="35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450" dirty="0">
                          <a:latin typeface="Carlito"/>
                          <a:cs typeface="Carlito"/>
                        </a:rPr>
                        <a:t>0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35" dirty="0">
                          <a:latin typeface="Carlito"/>
                          <a:cs typeface="Carlito"/>
                        </a:rPr>
                        <a:t>60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dirty="0">
                          <a:latin typeface="Carlito"/>
                          <a:cs typeface="Carlito"/>
                        </a:rPr>
                        <a:t>1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20" dirty="0">
                          <a:latin typeface="Carlito"/>
                          <a:cs typeface="Carlito"/>
                        </a:rPr>
                        <a:t>Urban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dirty="0">
                          <a:latin typeface="Carlito"/>
                          <a:cs typeface="Carlito"/>
                        </a:rPr>
                        <a:t>Y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685"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20" dirty="0">
                          <a:latin typeface="Carlito"/>
                          <a:cs typeface="Carlito"/>
                        </a:rPr>
                        <a:t>LP001003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45" dirty="0">
                          <a:latin typeface="Carlito"/>
                          <a:cs typeface="Carlito"/>
                        </a:rPr>
                        <a:t>Male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-30" dirty="0">
                          <a:latin typeface="Carlito"/>
                          <a:cs typeface="Carlito"/>
                        </a:rPr>
                        <a:t>Yes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dirty="0">
                          <a:latin typeface="Carlito"/>
                          <a:cs typeface="Carlito"/>
                        </a:rPr>
                        <a:t>1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-50" dirty="0">
                          <a:latin typeface="Carlito"/>
                          <a:cs typeface="Carlito"/>
                        </a:rPr>
                        <a:t>No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35" dirty="0">
                          <a:latin typeface="Carlito"/>
                          <a:cs typeface="Carlito"/>
                        </a:rPr>
                        <a:t>$4</a:t>
                      </a:r>
                      <a:r>
                        <a:rPr sz="1450" spc="-35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1450" spc="35" dirty="0">
                          <a:latin typeface="Carlito"/>
                          <a:cs typeface="Carlito"/>
                        </a:rPr>
                        <a:t>583</a:t>
                      </a:r>
                      <a:r>
                        <a:rPr sz="1450" spc="-40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1450" spc="35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450" dirty="0">
                          <a:latin typeface="Carlito"/>
                          <a:cs typeface="Carlito"/>
                        </a:rPr>
                        <a:t>0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3365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35" dirty="0">
                          <a:latin typeface="Carlito"/>
                          <a:cs typeface="Carlito"/>
                        </a:rPr>
                        <a:t>$128</a:t>
                      </a:r>
                      <a:r>
                        <a:rPr sz="1450" spc="-40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1450" spc="35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450" dirty="0">
                          <a:latin typeface="Carlito"/>
                          <a:cs typeface="Carlito"/>
                        </a:rPr>
                        <a:t>0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35" dirty="0">
                          <a:latin typeface="Carlito"/>
                          <a:cs typeface="Carlito"/>
                        </a:rPr>
                        <a:t>120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dirty="0">
                          <a:latin typeface="Carlito"/>
                          <a:cs typeface="Carlito"/>
                        </a:rPr>
                        <a:t>1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25" dirty="0">
                          <a:latin typeface="Carlito"/>
                          <a:cs typeface="Carlito"/>
                        </a:rPr>
                        <a:t>Rural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dirty="0">
                          <a:latin typeface="Carlito"/>
                          <a:cs typeface="Carlito"/>
                        </a:rPr>
                        <a:t>N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448"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20" dirty="0">
                          <a:latin typeface="Carlito"/>
                          <a:cs typeface="Carlito"/>
                        </a:rPr>
                        <a:t>LP001005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45" dirty="0">
                          <a:latin typeface="Carlito"/>
                          <a:cs typeface="Carlito"/>
                        </a:rPr>
                        <a:t>Male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-30" dirty="0">
                          <a:latin typeface="Carlito"/>
                          <a:cs typeface="Carlito"/>
                        </a:rPr>
                        <a:t>Yes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dirty="0">
                          <a:latin typeface="Carlito"/>
                          <a:cs typeface="Carlito"/>
                        </a:rPr>
                        <a:t>0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-30" dirty="0">
                          <a:latin typeface="Carlito"/>
                          <a:cs typeface="Carlito"/>
                        </a:rPr>
                        <a:t>Yes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35" dirty="0">
                          <a:latin typeface="Carlito"/>
                          <a:cs typeface="Carlito"/>
                        </a:rPr>
                        <a:t>$3</a:t>
                      </a:r>
                      <a:r>
                        <a:rPr sz="1450" spc="-35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1450" spc="35" dirty="0">
                          <a:latin typeface="Carlito"/>
                          <a:cs typeface="Carlito"/>
                        </a:rPr>
                        <a:t>000</a:t>
                      </a:r>
                      <a:r>
                        <a:rPr sz="1450" spc="-40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1450" spc="35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450" dirty="0">
                          <a:latin typeface="Carlito"/>
                          <a:cs typeface="Carlito"/>
                        </a:rPr>
                        <a:t>0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  <a:tc>
                  <a:txBody>
                    <a:bodyPr/>
                    <a:lstStyle/>
                    <a:p>
                      <a:pPr marR="3365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35" dirty="0">
                          <a:latin typeface="Carlito"/>
                          <a:cs typeface="Carlito"/>
                        </a:rPr>
                        <a:t>$66</a:t>
                      </a:r>
                      <a:r>
                        <a:rPr sz="1450" spc="-40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1450" spc="35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450" dirty="0">
                          <a:latin typeface="Carlito"/>
                          <a:cs typeface="Carlito"/>
                        </a:rPr>
                        <a:t>0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35" dirty="0">
                          <a:latin typeface="Carlito"/>
                          <a:cs typeface="Carlito"/>
                        </a:rPr>
                        <a:t>60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dirty="0">
                          <a:latin typeface="Carlito"/>
                          <a:cs typeface="Carlito"/>
                        </a:rPr>
                        <a:t>1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20" dirty="0">
                          <a:latin typeface="Carlito"/>
                          <a:cs typeface="Carlito"/>
                        </a:rPr>
                        <a:t>Urban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dirty="0">
                          <a:latin typeface="Carlito"/>
                          <a:cs typeface="Carlito"/>
                        </a:rPr>
                        <a:t>Y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353"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20" dirty="0">
                          <a:latin typeface="Carlito"/>
                          <a:cs typeface="Carlito"/>
                        </a:rPr>
                        <a:t>LP001006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45" dirty="0">
                          <a:latin typeface="Carlito"/>
                          <a:cs typeface="Carlito"/>
                        </a:rPr>
                        <a:t>Male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-30" dirty="0">
                          <a:latin typeface="Carlito"/>
                          <a:cs typeface="Carlito"/>
                        </a:rPr>
                        <a:t>Yes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dirty="0">
                          <a:latin typeface="Carlito"/>
                          <a:cs typeface="Carlito"/>
                        </a:rPr>
                        <a:t>2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-50" dirty="0">
                          <a:latin typeface="Carlito"/>
                          <a:cs typeface="Carlito"/>
                        </a:rPr>
                        <a:t>No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35" dirty="0">
                          <a:latin typeface="Carlito"/>
                          <a:cs typeface="Carlito"/>
                        </a:rPr>
                        <a:t>$2</a:t>
                      </a:r>
                      <a:r>
                        <a:rPr sz="1450" spc="-35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1450" spc="35" dirty="0">
                          <a:latin typeface="Carlito"/>
                          <a:cs typeface="Carlito"/>
                        </a:rPr>
                        <a:t>583</a:t>
                      </a:r>
                      <a:r>
                        <a:rPr sz="1450" spc="-40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1450" spc="35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450" dirty="0">
                          <a:latin typeface="Carlito"/>
                          <a:cs typeface="Carlito"/>
                        </a:rPr>
                        <a:t>0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3365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35" dirty="0">
                          <a:latin typeface="Carlito"/>
                          <a:cs typeface="Carlito"/>
                        </a:rPr>
                        <a:t>$120</a:t>
                      </a:r>
                      <a:r>
                        <a:rPr sz="1450" spc="-40" dirty="0">
                          <a:latin typeface="Carlito"/>
                          <a:cs typeface="Carlito"/>
                        </a:rPr>
                        <a:t>.</a:t>
                      </a:r>
                      <a:r>
                        <a:rPr sz="1450" spc="35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450" dirty="0">
                          <a:latin typeface="Carlito"/>
                          <a:cs typeface="Carlito"/>
                        </a:rPr>
                        <a:t>0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35" dirty="0">
                          <a:latin typeface="Carlito"/>
                          <a:cs typeface="Carlito"/>
                        </a:rPr>
                        <a:t>60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dirty="0">
                          <a:latin typeface="Carlito"/>
                          <a:cs typeface="Carlito"/>
                        </a:rPr>
                        <a:t>1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20" dirty="0">
                          <a:latin typeface="Carlito"/>
                          <a:cs typeface="Carlito"/>
                        </a:rPr>
                        <a:t>Urban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dirty="0">
                          <a:latin typeface="Carlito"/>
                          <a:cs typeface="Carlito"/>
                        </a:rPr>
                        <a:t>Y</a:t>
                      </a:r>
                      <a:endParaRPr sz="145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53084" y="848741"/>
            <a:ext cx="11285855" cy="4732020"/>
            <a:chOff x="553084" y="848741"/>
            <a:chExt cx="11285855" cy="4732020"/>
          </a:xfrm>
        </p:grpSpPr>
        <p:sp>
          <p:nvSpPr>
            <p:cNvPr id="3" name="object 3"/>
            <p:cNvSpPr/>
            <p:nvPr/>
          </p:nvSpPr>
          <p:spPr>
            <a:xfrm>
              <a:off x="567689" y="863346"/>
              <a:ext cx="11256645" cy="0"/>
            </a:xfrm>
            <a:custGeom>
              <a:avLst/>
              <a:gdLst/>
              <a:ahLst/>
              <a:cxnLst/>
              <a:rect l="l" t="t" r="r" b="b"/>
              <a:pathLst>
                <a:path w="11256645">
                  <a:moveTo>
                    <a:pt x="0" y="0"/>
                  </a:moveTo>
                  <a:lnTo>
                    <a:pt x="11256137" y="0"/>
                  </a:lnTo>
                </a:path>
              </a:pathLst>
            </a:custGeom>
            <a:ln w="2895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85259" y="955547"/>
              <a:ext cx="3469004" cy="1449705"/>
            </a:xfrm>
            <a:custGeom>
              <a:avLst/>
              <a:gdLst/>
              <a:ahLst/>
              <a:cxnLst/>
              <a:rect l="l" t="t" r="r" b="b"/>
              <a:pathLst>
                <a:path w="3469004" h="1449705">
                  <a:moveTo>
                    <a:pt x="1908048" y="725424"/>
                  </a:moveTo>
                  <a:lnTo>
                    <a:pt x="0" y="725424"/>
                  </a:lnTo>
                  <a:lnTo>
                    <a:pt x="0" y="1449324"/>
                  </a:lnTo>
                  <a:lnTo>
                    <a:pt x="1908048" y="1449324"/>
                  </a:lnTo>
                  <a:lnTo>
                    <a:pt x="1908048" y="725424"/>
                  </a:lnTo>
                  <a:close/>
                </a:path>
                <a:path w="3469004" h="1449705">
                  <a:moveTo>
                    <a:pt x="3468624" y="0"/>
                  </a:moveTo>
                  <a:lnTo>
                    <a:pt x="0" y="0"/>
                  </a:lnTo>
                  <a:lnTo>
                    <a:pt x="0" y="722376"/>
                  </a:lnTo>
                  <a:lnTo>
                    <a:pt x="3468624" y="722376"/>
                  </a:lnTo>
                  <a:lnTo>
                    <a:pt x="3468624" y="0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446526" y="3978401"/>
              <a:ext cx="4414520" cy="0"/>
            </a:xfrm>
            <a:custGeom>
              <a:avLst/>
              <a:gdLst/>
              <a:ahLst/>
              <a:cxnLst/>
              <a:rect l="l" t="t" r="r" b="b"/>
              <a:pathLst>
                <a:path w="4414520">
                  <a:moveTo>
                    <a:pt x="0" y="0"/>
                  </a:moveTo>
                  <a:lnTo>
                    <a:pt x="4414393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16939" y="146431"/>
            <a:ext cx="18294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4" dirty="0">
                <a:latin typeface="Arial"/>
                <a:cs typeface="Arial"/>
              </a:rPr>
              <a:t>Covariance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25390" y="3997528"/>
            <a:ext cx="15519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0" dirty="0">
                <a:latin typeface="Georgia"/>
                <a:cs typeface="Georgia"/>
              </a:rPr>
              <a:t>(N </a:t>
            </a:r>
            <a:r>
              <a:rPr sz="4000" spc="-229" dirty="0">
                <a:latin typeface="Arial"/>
                <a:cs typeface="Arial"/>
              </a:rPr>
              <a:t>–</a:t>
            </a:r>
            <a:r>
              <a:rPr sz="4000" spc="-305" dirty="0">
                <a:latin typeface="Arial"/>
                <a:cs typeface="Arial"/>
              </a:rPr>
              <a:t> </a:t>
            </a:r>
            <a:r>
              <a:rPr sz="4000" spc="325" dirty="0">
                <a:latin typeface="Georgia"/>
                <a:cs typeface="Georgia"/>
              </a:rPr>
              <a:t>1)</a:t>
            </a:r>
            <a:endParaRPr sz="4000">
              <a:latin typeface="Georgia"/>
              <a:cs typeface="Georg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73217" y="3384041"/>
            <a:ext cx="314325" cy="0"/>
          </a:xfrm>
          <a:custGeom>
            <a:avLst/>
            <a:gdLst/>
            <a:ahLst/>
            <a:cxnLst/>
            <a:rect l="l" t="t" r="r" b="b"/>
            <a:pathLst>
              <a:path w="314325">
                <a:moveTo>
                  <a:pt x="0" y="0"/>
                </a:moveTo>
                <a:lnTo>
                  <a:pt x="31394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89890" y="3623528"/>
            <a:ext cx="3117850" cy="540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2217420" algn="l"/>
                <a:tab pos="2774950" algn="l"/>
              </a:tabLst>
            </a:pPr>
            <a:r>
              <a:rPr sz="3200" spc="-80" dirty="0">
                <a:latin typeface="Georgia"/>
                <a:cs typeface="Georgia"/>
              </a:rPr>
              <a:t>Covariance,	</a:t>
            </a:r>
            <a:r>
              <a:rPr sz="3350" i="1" spc="-645" dirty="0">
                <a:latin typeface="Arial"/>
                <a:cs typeface="Arial"/>
              </a:rPr>
              <a:t>S</a:t>
            </a:r>
            <a:r>
              <a:rPr sz="3350" i="1" spc="-405" dirty="0">
                <a:latin typeface="Arial"/>
                <a:cs typeface="Arial"/>
              </a:rPr>
              <a:t> </a:t>
            </a:r>
            <a:r>
              <a:rPr sz="3600" baseline="43981" dirty="0">
                <a:latin typeface="Carlito"/>
                <a:cs typeface="Carlito"/>
              </a:rPr>
              <a:t>2	</a:t>
            </a:r>
            <a:r>
              <a:rPr sz="3200" spc="335" dirty="0">
                <a:latin typeface="Georgia"/>
                <a:cs typeface="Georgia"/>
              </a:rPr>
              <a:t>=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00070" y="3876878"/>
            <a:ext cx="2965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xy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78186" y="2938461"/>
            <a:ext cx="418401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000" spc="-1289" baseline="-9722" dirty="0">
                <a:latin typeface="Arial"/>
                <a:cs typeface="Arial"/>
              </a:rPr>
              <a:t>𝛴 </a:t>
            </a:r>
            <a:r>
              <a:rPr sz="6000" spc="44" baseline="-2083" dirty="0">
                <a:latin typeface="Georgia"/>
                <a:cs typeface="Georgia"/>
              </a:rPr>
              <a:t>(x </a:t>
            </a:r>
            <a:r>
              <a:rPr sz="6000" spc="-345" baseline="-2083" dirty="0">
                <a:latin typeface="Arial"/>
                <a:cs typeface="Arial"/>
              </a:rPr>
              <a:t>– </a:t>
            </a:r>
            <a:r>
              <a:rPr sz="6000" spc="-135" baseline="-2083" dirty="0">
                <a:latin typeface="Georgia"/>
                <a:cs typeface="Georgia"/>
              </a:rPr>
              <a:t>x </a:t>
            </a:r>
            <a:r>
              <a:rPr sz="6000" spc="232" baseline="-2083" dirty="0">
                <a:latin typeface="Georgia"/>
                <a:cs typeface="Georgia"/>
              </a:rPr>
              <a:t>) </a:t>
            </a:r>
            <a:r>
              <a:rPr sz="4000" spc="-185" dirty="0">
                <a:latin typeface="Georgia"/>
                <a:cs typeface="Georgia"/>
              </a:rPr>
              <a:t>* </a:t>
            </a:r>
            <a:r>
              <a:rPr sz="4000" spc="95" dirty="0">
                <a:latin typeface="Georgia"/>
                <a:cs typeface="Georgia"/>
              </a:rPr>
              <a:t>(y </a:t>
            </a:r>
            <a:r>
              <a:rPr sz="4000" spc="-229" dirty="0">
                <a:latin typeface="Arial"/>
                <a:cs typeface="Arial"/>
              </a:rPr>
              <a:t>– </a:t>
            </a:r>
            <a:r>
              <a:rPr sz="4000" spc="40" dirty="0">
                <a:latin typeface="Georgia"/>
                <a:cs typeface="Georgia"/>
              </a:rPr>
              <a:t>y</a:t>
            </a:r>
            <a:r>
              <a:rPr sz="4000" spc="30" dirty="0">
                <a:latin typeface="Georgia"/>
                <a:cs typeface="Georgia"/>
              </a:rPr>
              <a:t> </a:t>
            </a:r>
            <a:r>
              <a:rPr sz="4000" spc="155" dirty="0">
                <a:latin typeface="Georgia"/>
                <a:cs typeface="Georgia"/>
              </a:rPr>
              <a:t>)</a:t>
            </a:r>
            <a:endParaRPr sz="4000" dirty="0">
              <a:latin typeface="Georgia"/>
              <a:cs typeface="Georgi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479803" y="1037844"/>
            <a:ext cx="9284970" cy="2338070"/>
            <a:chOff x="1479803" y="1037844"/>
            <a:chExt cx="9284970" cy="2338070"/>
          </a:xfrm>
        </p:grpSpPr>
        <p:sp>
          <p:nvSpPr>
            <p:cNvPr id="13" name="object 13"/>
            <p:cNvSpPr/>
            <p:nvPr/>
          </p:nvSpPr>
          <p:spPr>
            <a:xfrm>
              <a:off x="7140701" y="3356610"/>
              <a:ext cx="314325" cy="0"/>
            </a:xfrm>
            <a:custGeom>
              <a:avLst/>
              <a:gdLst/>
              <a:ahLst/>
              <a:cxnLst/>
              <a:rect l="l" t="t" r="r" b="b"/>
              <a:pathLst>
                <a:path w="314325">
                  <a:moveTo>
                    <a:pt x="0" y="0"/>
                  </a:moveTo>
                  <a:lnTo>
                    <a:pt x="313944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79803" y="1037844"/>
              <a:ext cx="6190488" cy="16520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273034" y="1733550"/>
              <a:ext cx="2491740" cy="0"/>
            </a:xfrm>
            <a:custGeom>
              <a:avLst/>
              <a:gdLst/>
              <a:ahLst/>
              <a:cxnLst/>
              <a:rect l="l" t="t" r="r" b="b"/>
              <a:pathLst>
                <a:path w="2491740">
                  <a:moveTo>
                    <a:pt x="0" y="0"/>
                  </a:moveTo>
                  <a:lnTo>
                    <a:pt x="249174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455279" y="3408679"/>
            <a:ext cx="22586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Carlito"/>
                <a:cs typeface="Carlito"/>
              </a:rPr>
              <a:t>Variance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X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with  </a:t>
            </a:r>
            <a:r>
              <a:rPr sz="2400" spc="-5" dirty="0">
                <a:latin typeface="Carlito"/>
                <a:cs typeface="Carlito"/>
              </a:rPr>
              <a:t>respect </a:t>
            </a:r>
            <a:r>
              <a:rPr sz="2400" spc="-15" dirty="0">
                <a:latin typeface="Carlito"/>
                <a:cs typeface="Carlito"/>
              </a:rPr>
              <a:t>to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145" dirty="0">
                <a:latin typeface="Carlito"/>
                <a:cs typeface="Carlito"/>
              </a:rPr>
              <a:t>Y.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579866" y="1115059"/>
            <a:ext cx="202818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85" dirty="0">
                <a:latin typeface="Georgia"/>
                <a:cs typeface="Georgia"/>
              </a:rPr>
              <a:t>Covar </a:t>
            </a:r>
            <a:r>
              <a:rPr sz="3200" spc="-55" dirty="0">
                <a:latin typeface="Georgia"/>
                <a:cs typeface="Georgia"/>
              </a:rPr>
              <a:t>(x,</a:t>
            </a:r>
            <a:r>
              <a:rPr sz="3200" spc="-130" dirty="0">
                <a:latin typeface="Georgia"/>
                <a:cs typeface="Georgia"/>
              </a:rPr>
              <a:t> </a:t>
            </a:r>
            <a:r>
              <a:rPr sz="3200" spc="80" dirty="0">
                <a:latin typeface="Georgia"/>
                <a:cs typeface="Georgia"/>
              </a:rPr>
              <a:t>y)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806560" y="1626819"/>
            <a:ext cx="14687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800" spc="-610" dirty="0">
                <a:latin typeface="Arial"/>
                <a:cs typeface="Arial"/>
              </a:rPr>
              <a:t>𝜎</a:t>
            </a:r>
            <a:r>
              <a:rPr sz="4200" spc="-914" baseline="-18849" dirty="0">
                <a:latin typeface="Carlito"/>
                <a:cs typeface="Carlito"/>
              </a:rPr>
              <a:t>x </a:t>
            </a:r>
            <a:r>
              <a:rPr lang="en-US" sz="4200" spc="-914" baseline="-18849" dirty="0">
                <a:latin typeface="Carlito"/>
                <a:cs typeface="Carlito"/>
              </a:rPr>
              <a:t>                                            </a:t>
            </a:r>
            <a:r>
              <a:rPr sz="4800" spc="-215" dirty="0">
                <a:latin typeface="Georgia"/>
                <a:cs typeface="Georgia"/>
              </a:rPr>
              <a:t>*</a:t>
            </a:r>
            <a:r>
              <a:rPr sz="4800" spc="-155" dirty="0">
                <a:latin typeface="Georgia"/>
                <a:cs typeface="Georgia"/>
              </a:rPr>
              <a:t> </a:t>
            </a:r>
            <a:r>
              <a:rPr sz="4800" spc="-509" dirty="0">
                <a:latin typeface="Arial"/>
                <a:cs typeface="Arial"/>
              </a:rPr>
              <a:t>𝜎</a:t>
            </a:r>
            <a:r>
              <a:rPr sz="4200" spc="-765" baseline="-14880" dirty="0">
                <a:latin typeface="Carlito"/>
                <a:cs typeface="Carlito"/>
              </a:rPr>
              <a:t>y</a:t>
            </a:r>
            <a:endParaRPr sz="4200" baseline="-14880" dirty="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757541" y="1440561"/>
            <a:ext cx="3295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335" dirty="0">
                <a:latin typeface="Georgia"/>
                <a:cs typeface="Georgia"/>
              </a:rPr>
              <a:t>=</a:t>
            </a:r>
            <a:endParaRPr sz="3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18294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4" dirty="0">
                <a:solidFill>
                  <a:srgbClr val="000000"/>
                </a:solidFill>
              </a:rPr>
              <a:t>Covariance</a:t>
            </a:r>
            <a:endParaRPr sz="32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4995" y="1081786"/>
          <a:ext cx="6762747" cy="40671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8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1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1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075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20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4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Height</a:t>
                      </a:r>
                      <a:endParaRPr sz="1400">
                        <a:latin typeface="Carlito"/>
                        <a:cs typeface="Carlito"/>
                      </a:endParaRPr>
                    </a:p>
                    <a:p>
                      <a:pPr algn="ctr">
                        <a:lnSpc>
                          <a:spcPts val="2145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X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4"/>
                        </a:lnSpc>
                        <a:spcBef>
                          <a:spcPts val="270"/>
                        </a:spcBef>
                      </a:pP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Weight</a:t>
                      </a:r>
                      <a:endParaRPr sz="1400">
                        <a:latin typeface="Carlito"/>
                        <a:cs typeface="Carlito"/>
                      </a:endParaRPr>
                    </a:p>
                    <a:p>
                      <a:pPr marL="635" algn="ctr">
                        <a:lnSpc>
                          <a:spcPts val="2145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X –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X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Y –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(X – X ) * (Y – Y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160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130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-15.625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-40.625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634.7656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15" dirty="0">
                          <a:latin typeface="Carlito"/>
                          <a:cs typeface="Carlito"/>
                        </a:rPr>
                        <a:t>170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15" dirty="0">
                          <a:latin typeface="Carlito"/>
                          <a:cs typeface="Carlito"/>
                        </a:rPr>
                        <a:t>150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-5.625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-20.625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116.0156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165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145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-10.625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-25.625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272.2656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180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190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4.375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19.375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84.76563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-0.625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4.375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-2.73438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5" dirty="0">
                          <a:latin typeface="Carlito"/>
                          <a:cs typeface="Carlito"/>
                        </a:rPr>
                        <a:t>190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5" dirty="0">
                          <a:latin typeface="Carlito"/>
                          <a:cs typeface="Carlito"/>
                        </a:rPr>
                        <a:t>210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14.375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39.375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566.0156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185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180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9.375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9.375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87.89063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180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185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4.375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14.375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62.89063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64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Mean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175.625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170.625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1821.875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6461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10" dirty="0">
                          <a:latin typeface="Carlito"/>
                          <a:cs typeface="Carlito"/>
                        </a:rPr>
                        <a:t>Std</a:t>
                      </a:r>
                      <a:r>
                        <a:rPr sz="1800" b="1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5" dirty="0">
                          <a:latin typeface="Carlito"/>
                          <a:cs typeface="Carlito"/>
                        </a:rPr>
                        <a:t>Dev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10.155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25.651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630929" y="1326641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4912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56582" y="135407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4912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68517" y="1326641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4912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43293" y="1326641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4911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100443" y="2872867"/>
            <a:ext cx="22669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75" dirty="0">
                <a:latin typeface="Georgia"/>
                <a:cs typeface="Georgia"/>
              </a:rPr>
              <a:t>Covar </a:t>
            </a:r>
            <a:r>
              <a:rPr sz="2800" spc="-45" dirty="0">
                <a:latin typeface="Georgia"/>
                <a:cs typeface="Georgia"/>
              </a:rPr>
              <a:t>(x, </a:t>
            </a:r>
            <a:r>
              <a:rPr sz="2800" spc="70" dirty="0">
                <a:latin typeface="Georgia"/>
                <a:cs typeface="Georgia"/>
              </a:rPr>
              <a:t>y)</a:t>
            </a:r>
            <a:r>
              <a:rPr sz="2800" spc="105" dirty="0">
                <a:latin typeface="Georgia"/>
                <a:cs typeface="Georgia"/>
              </a:rPr>
              <a:t> </a:t>
            </a:r>
            <a:r>
              <a:rPr sz="4000" spc="409" dirty="0">
                <a:latin typeface="Georgia"/>
                <a:cs typeface="Georgia"/>
              </a:rPr>
              <a:t>=</a:t>
            </a:r>
            <a:endParaRPr sz="4000">
              <a:latin typeface="Georgia"/>
              <a:cs typeface="Georgi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191756" y="1088136"/>
            <a:ext cx="4777740" cy="2197735"/>
            <a:chOff x="7191756" y="1088136"/>
            <a:chExt cx="4777740" cy="2197735"/>
          </a:xfrm>
        </p:grpSpPr>
        <p:sp>
          <p:nvSpPr>
            <p:cNvPr id="10" name="object 10"/>
            <p:cNvSpPr/>
            <p:nvPr/>
          </p:nvSpPr>
          <p:spPr>
            <a:xfrm>
              <a:off x="9498330" y="3266693"/>
              <a:ext cx="2265680" cy="0"/>
            </a:xfrm>
            <a:custGeom>
              <a:avLst/>
              <a:gdLst/>
              <a:ahLst/>
              <a:cxnLst/>
              <a:rect l="l" t="t" r="r" b="b"/>
              <a:pathLst>
                <a:path w="2265679">
                  <a:moveTo>
                    <a:pt x="0" y="0"/>
                  </a:moveTo>
                  <a:lnTo>
                    <a:pt x="2265299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191756" y="1088136"/>
              <a:ext cx="4777740" cy="10881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154539" y="2875915"/>
            <a:ext cx="894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1821.875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365485" y="3345560"/>
            <a:ext cx="465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(</a:t>
            </a:r>
            <a:r>
              <a:rPr sz="1800" spc="-5" dirty="0">
                <a:latin typeface="Carlito"/>
                <a:cs typeface="Carlito"/>
              </a:rPr>
              <a:t>8</a:t>
            </a:r>
            <a:r>
              <a:rPr sz="1800" dirty="0">
                <a:latin typeface="Carlito"/>
                <a:cs typeface="Carlito"/>
              </a:rPr>
              <a:t>-</a:t>
            </a:r>
            <a:r>
              <a:rPr sz="1800" spc="-5" dirty="0">
                <a:latin typeface="Carlito"/>
                <a:cs typeface="Carlito"/>
              </a:rPr>
              <a:t>1)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00443" y="4144136"/>
            <a:ext cx="34359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75" dirty="0">
                <a:latin typeface="Georgia"/>
                <a:cs typeface="Georgia"/>
              </a:rPr>
              <a:t>Covar </a:t>
            </a:r>
            <a:r>
              <a:rPr sz="2800" spc="-45" dirty="0">
                <a:latin typeface="Georgia"/>
                <a:cs typeface="Georgia"/>
              </a:rPr>
              <a:t>(x, </a:t>
            </a:r>
            <a:r>
              <a:rPr sz="2800" spc="70" dirty="0">
                <a:latin typeface="Georgia"/>
                <a:cs typeface="Georgia"/>
              </a:rPr>
              <a:t>y) </a:t>
            </a:r>
            <a:r>
              <a:rPr sz="4000" spc="409" dirty="0">
                <a:latin typeface="Georgia"/>
                <a:cs typeface="Georgia"/>
              </a:rPr>
              <a:t>=</a:t>
            </a:r>
            <a:r>
              <a:rPr sz="4000" spc="-30" dirty="0">
                <a:latin typeface="Georgia"/>
                <a:cs typeface="Georgia"/>
              </a:rPr>
              <a:t> </a:t>
            </a:r>
            <a:r>
              <a:rPr sz="2800" spc="-50" dirty="0">
                <a:latin typeface="Georgia"/>
                <a:cs typeface="Georgia"/>
              </a:rPr>
              <a:t>260.27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18294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4" dirty="0">
                <a:solidFill>
                  <a:srgbClr val="000000"/>
                </a:solidFill>
              </a:rPr>
              <a:t>Covariance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16939" y="1067511"/>
            <a:ext cx="4437380" cy="1134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-5" dirty="0">
                <a:latin typeface="Carlito"/>
                <a:cs typeface="Carlito"/>
              </a:rPr>
              <a:t>Non-Standardised method of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correlation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3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-5" dirty="0">
                <a:latin typeface="Carlito"/>
                <a:cs typeface="Carlito"/>
              </a:rPr>
              <a:t>Can be </a:t>
            </a:r>
            <a:r>
              <a:rPr sz="2000" spc="-10" dirty="0">
                <a:latin typeface="Carlito"/>
                <a:cs typeface="Carlito"/>
              </a:rPr>
              <a:t>positive </a:t>
            </a:r>
            <a:r>
              <a:rPr sz="2000" spc="-5" dirty="0">
                <a:latin typeface="Carlito"/>
                <a:cs typeface="Carlito"/>
              </a:rPr>
              <a:t>or</a:t>
            </a:r>
            <a:r>
              <a:rPr sz="200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negative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00443" y="2872867"/>
            <a:ext cx="22669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75" dirty="0">
                <a:latin typeface="Georgia"/>
                <a:cs typeface="Georgia"/>
              </a:rPr>
              <a:t>Covar </a:t>
            </a:r>
            <a:r>
              <a:rPr sz="2800" spc="-45" dirty="0">
                <a:latin typeface="Georgia"/>
                <a:cs typeface="Georgia"/>
              </a:rPr>
              <a:t>(x, </a:t>
            </a:r>
            <a:r>
              <a:rPr sz="2800" spc="70" dirty="0">
                <a:latin typeface="Georgia"/>
                <a:cs typeface="Georgia"/>
              </a:rPr>
              <a:t>y)</a:t>
            </a:r>
            <a:r>
              <a:rPr sz="2800" spc="105" dirty="0">
                <a:latin typeface="Georgia"/>
                <a:cs typeface="Georgia"/>
              </a:rPr>
              <a:t> </a:t>
            </a:r>
            <a:r>
              <a:rPr sz="4000" spc="409" dirty="0">
                <a:latin typeface="Georgia"/>
                <a:cs typeface="Georgia"/>
              </a:rPr>
              <a:t>=</a:t>
            </a:r>
            <a:endParaRPr sz="4000">
              <a:latin typeface="Georgia"/>
              <a:cs typeface="Georg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191756" y="1088136"/>
            <a:ext cx="4777740" cy="2197735"/>
            <a:chOff x="7191756" y="1088136"/>
            <a:chExt cx="4777740" cy="2197735"/>
          </a:xfrm>
        </p:grpSpPr>
        <p:sp>
          <p:nvSpPr>
            <p:cNvPr id="6" name="object 6"/>
            <p:cNvSpPr/>
            <p:nvPr/>
          </p:nvSpPr>
          <p:spPr>
            <a:xfrm>
              <a:off x="9498330" y="3266693"/>
              <a:ext cx="2265680" cy="0"/>
            </a:xfrm>
            <a:custGeom>
              <a:avLst/>
              <a:gdLst/>
              <a:ahLst/>
              <a:cxnLst/>
              <a:rect l="l" t="t" r="r" b="b"/>
              <a:pathLst>
                <a:path w="2265679">
                  <a:moveTo>
                    <a:pt x="0" y="0"/>
                  </a:moveTo>
                  <a:lnTo>
                    <a:pt x="2265299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91756" y="1088136"/>
              <a:ext cx="4777740" cy="10881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154539" y="2875915"/>
            <a:ext cx="894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1821.875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65485" y="3345560"/>
            <a:ext cx="465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(</a:t>
            </a:r>
            <a:r>
              <a:rPr sz="1800" spc="-5" dirty="0">
                <a:latin typeface="Carlito"/>
                <a:cs typeface="Carlito"/>
              </a:rPr>
              <a:t>8</a:t>
            </a:r>
            <a:r>
              <a:rPr sz="1800" dirty="0">
                <a:latin typeface="Carlito"/>
                <a:cs typeface="Carlito"/>
              </a:rPr>
              <a:t>-</a:t>
            </a:r>
            <a:r>
              <a:rPr sz="1800" spc="-5" dirty="0">
                <a:latin typeface="Carlito"/>
                <a:cs typeface="Carlito"/>
              </a:rPr>
              <a:t>1)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00443" y="4144136"/>
            <a:ext cx="34359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75" dirty="0">
                <a:latin typeface="Georgia"/>
                <a:cs typeface="Georgia"/>
              </a:rPr>
              <a:t>Covar </a:t>
            </a:r>
            <a:r>
              <a:rPr sz="2800" spc="-45" dirty="0">
                <a:latin typeface="Georgia"/>
                <a:cs typeface="Georgia"/>
              </a:rPr>
              <a:t>(x, </a:t>
            </a:r>
            <a:r>
              <a:rPr sz="2800" spc="70" dirty="0">
                <a:latin typeface="Georgia"/>
                <a:cs typeface="Georgia"/>
              </a:rPr>
              <a:t>y) </a:t>
            </a:r>
            <a:r>
              <a:rPr sz="4000" spc="409" dirty="0">
                <a:latin typeface="Georgia"/>
                <a:cs typeface="Georgia"/>
              </a:rPr>
              <a:t>=</a:t>
            </a:r>
            <a:r>
              <a:rPr sz="4000" spc="-30" dirty="0">
                <a:latin typeface="Georgia"/>
                <a:cs typeface="Georgia"/>
              </a:rPr>
              <a:t> </a:t>
            </a:r>
            <a:r>
              <a:rPr sz="2800" spc="-50" dirty="0">
                <a:latin typeface="Georgia"/>
                <a:cs typeface="Georgia"/>
              </a:rPr>
              <a:t>260.27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29895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4" dirty="0">
                <a:solidFill>
                  <a:srgbClr val="000000"/>
                </a:solidFill>
              </a:rPr>
              <a:t>Covariance</a:t>
            </a:r>
            <a:r>
              <a:rPr sz="3200" spc="-195" dirty="0">
                <a:solidFill>
                  <a:srgbClr val="000000"/>
                </a:solidFill>
              </a:rPr>
              <a:t> </a:t>
            </a:r>
            <a:r>
              <a:rPr sz="3200" spc="-55" dirty="0">
                <a:solidFill>
                  <a:srgbClr val="000000"/>
                </a:solidFill>
              </a:rPr>
              <a:t>Matrix</a:t>
            </a:r>
            <a:endParaRPr sz="32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4995" y="1081786"/>
          <a:ext cx="6762747" cy="40671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8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1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1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075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20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4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Height</a:t>
                      </a:r>
                      <a:endParaRPr sz="1400">
                        <a:latin typeface="Carlito"/>
                        <a:cs typeface="Carlito"/>
                      </a:endParaRPr>
                    </a:p>
                    <a:p>
                      <a:pPr algn="ctr">
                        <a:lnSpc>
                          <a:spcPts val="2145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X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4"/>
                        </a:lnSpc>
                        <a:spcBef>
                          <a:spcPts val="270"/>
                        </a:spcBef>
                      </a:pP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Weight</a:t>
                      </a:r>
                      <a:endParaRPr sz="1400">
                        <a:latin typeface="Carlito"/>
                        <a:cs typeface="Carlito"/>
                      </a:endParaRPr>
                    </a:p>
                    <a:p>
                      <a:pPr marL="635" algn="ctr">
                        <a:lnSpc>
                          <a:spcPts val="2145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X –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X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Y –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(X – X ) * (Y – Y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160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130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-15.625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-40.625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634.7656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15" dirty="0">
                          <a:latin typeface="Carlito"/>
                          <a:cs typeface="Carlito"/>
                        </a:rPr>
                        <a:t>170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15" dirty="0">
                          <a:latin typeface="Carlito"/>
                          <a:cs typeface="Carlito"/>
                        </a:rPr>
                        <a:t>150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-5.625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-20.625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116.0156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165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145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-10.625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-25.625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272.2656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180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190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4.375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19.375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84.76563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-0.625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4.375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-2.73438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5" dirty="0">
                          <a:latin typeface="Carlito"/>
                          <a:cs typeface="Carlito"/>
                        </a:rPr>
                        <a:t>190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5" dirty="0">
                          <a:latin typeface="Carlito"/>
                          <a:cs typeface="Carlito"/>
                        </a:rPr>
                        <a:t>210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14.375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39.375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566.0156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185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180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9.375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9.375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87.89063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180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185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4.375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14.375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62.89063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64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Mean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175.625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170.625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1821.875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6461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10" dirty="0">
                          <a:latin typeface="Carlito"/>
                          <a:cs typeface="Carlito"/>
                        </a:rPr>
                        <a:t>Std</a:t>
                      </a:r>
                      <a:r>
                        <a:rPr sz="1800" b="1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5" dirty="0">
                          <a:latin typeface="Carlito"/>
                          <a:cs typeface="Carlito"/>
                        </a:rPr>
                        <a:t>Dev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10.155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25.651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630929" y="1326641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4912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56582" y="135407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4912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68517" y="1326641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4912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43293" y="1326641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4911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575929" y="1403680"/>
            <a:ext cx="2019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rlito"/>
                <a:cs typeface="Carlito"/>
              </a:rPr>
              <a:t>x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408750" y="1403680"/>
            <a:ext cx="2101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rlito"/>
                <a:cs typeface="Carlito"/>
              </a:rPr>
              <a:t>y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07554" y="2055492"/>
            <a:ext cx="210185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1300"/>
              </a:lnSpc>
              <a:spcBef>
                <a:spcPts val="100"/>
              </a:spcBef>
            </a:pPr>
            <a:r>
              <a:rPr sz="3200" dirty="0">
                <a:latin typeface="Carlito"/>
                <a:cs typeface="Carlito"/>
              </a:rPr>
              <a:t>x  y</a:t>
            </a:r>
            <a:endParaRPr sz="3200">
              <a:latin typeface="Carlito"/>
              <a:cs typeface="Carlito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8206740" y="2118232"/>
          <a:ext cx="3415028" cy="13829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7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7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1514"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154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Covariance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(x,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x)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955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154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Covariance(x,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y)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955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1388"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161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Covariance </a:t>
                      </a:r>
                      <a:r>
                        <a:rPr sz="1800" spc="-50" dirty="0">
                          <a:latin typeface="Carlito"/>
                          <a:cs typeface="Carlito"/>
                        </a:rPr>
                        <a:t>(y,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x)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044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61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Covariance </a:t>
                      </a:r>
                      <a:r>
                        <a:rPr sz="1800" spc="-50" dirty="0">
                          <a:latin typeface="Carlito"/>
                          <a:cs typeface="Carlito"/>
                        </a:rPr>
                        <a:t>(y,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y)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044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29895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4" dirty="0">
                <a:solidFill>
                  <a:srgbClr val="000000"/>
                </a:solidFill>
              </a:rPr>
              <a:t>Covariance</a:t>
            </a:r>
            <a:r>
              <a:rPr sz="3200" spc="-195" dirty="0">
                <a:solidFill>
                  <a:srgbClr val="000000"/>
                </a:solidFill>
              </a:rPr>
              <a:t> </a:t>
            </a:r>
            <a:r>
              <a:rPr sz="3200" spc="-55" dirty="0">
                <a:solidFill>
                  <a:srgbClr val="000000"/>
                </a:solidFill>
              </a:rPr>
              <a:t>Matrix</a:t>
            </a:r>
            <a:endParaRPr sz="32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4995" y="1081786"/>
          <a:ext cx="6762747" cy="40671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8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1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1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075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20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4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Height</a:t>
                      </a:r>
                      <a:endParaRPr sz="1400">
                        <a:latin typeface="Carlito"/>
                        <a:cs typeface="Carlito"/>
                      </a:endParaRPr>
                    </a:p>
                    <a:p>
                      <a:pPr algn="ctr">
                        <a:lnSpc>
                          <a:spcPts val="2145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X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4"/>
                        </a:lnSpc>
                        <a:spcBef>
                          <a:spcPts val="270"/>
                        </a:spcBef>
                      </a:pP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Weight</a:t>
                      </a:r>
                      <a:endParaRPr sz="1400">
                        <a:latin typeface="Carlito"/>
                        <a:cs typeface="Carlito"/>
                      </a:endParaRPr>
                    </a:p>
                    <a:p>
                      <a:pPr marL="635" algn="ctr">
                        <a:lnSpc>
                          <a:spcPts val="2145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X –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X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Y –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(X – X ) * (Y – Y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160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130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-15.625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-40.625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634.7656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15" dirty="0">
                          <a:latin typeface="Carlito"/>
                          <a:cs typeface="Carlito"/>
                        </a:rPr>
                        <a:t>170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15" dirty="0">
                          <a:latin typeface="Carlito"/>
                          <a:cs typeface="Carlito"/>
                        </a:rPr>
                        <a:t>150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-5.625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-20.625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116.0156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165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145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-10.625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-25.625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272.2656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180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190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4.375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19.375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84.76563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-0.625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4.375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-2.73438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5" dirty="0">
                          <a:latin typeface="Carlito"/>
                          <a:cs typeface="Carlito"/>
                        </a:rPr>
                        <a:t>190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5" dirty="0">
                          <a:latin typeface="Carlito"/>
                          <a:cs typeface="Carlito"/>
                        </a:rPr>
                        <a:t>210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14.375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39.375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566.0156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185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180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9.375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9.375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87.89063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180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185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4.375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14.375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62.89063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64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Mean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175.625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170.625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1821.875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6461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10" dirty="0">
                          <a:latin typeface="Carlito"/>
                          <a:cs typeface="Carlito"/>
                        </a:rPr>
                        <a:t>Std</a:t>
                      </a:r>
                      <a:r>
                        <a:rPr sz="1800" b="1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5" dirty="0">
                          <a:latin typeface="Carlito"/>
                          <a:cs typeface="Carlito"/>
                        </a:rPr>
                        <a:t>Dev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10.155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25.651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630929" y="1326641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4912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56582" y="135407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4912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68517" y="1326641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4912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43293" y="1326641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4911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206740" y="2118232"/>
          <a:ext cx="3415028" cy="13829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7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7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151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Variance(x)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93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Covariance(x,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y)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93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138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Covariance </a:t>
                      </a:r>
                      <a:r>
                        <a:rPr sz="1800" spc="-50" dirty="0">
                          <a:latin typeface="Carlito"/>
                          <a:cs typeface="Carlito"/>
                        </a:rPr>
                        <a:t>(y,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x)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93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Variance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 (y)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93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8575929" y="1403680"/>
            <a:ext cx="2019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rlito"/>
                <a:cs typeface="Carlito"/>
              </a:rPr>
              <a:t>x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408750" y="1403680"/>
            <a:ext cx="2101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rlito"/>
                <a:cs typeface="Carlito"/>
              </a:rPr>
              <a:t>y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07554" y="2055492"/>
            <a:ext cx="210185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1300"/>
              </a:lnSpc>
              <a:spcBef>
                <a:spcPts val="100"/>
              </a:spcBef>
            </a:pPr>
            <a:r>
              <a:rPr sz="3200" dirty="0">
                <a:latin typeface="Carlito"/>
                <a:cs typeface="Carlito"/>
              </a:rPr>
              <a:t>x  y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42401" y="3812794"/>
            <a:ext cx="273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Variance </a:t>
            </a:r>
            <a:r>
              <a:rPr sz="1800" dirty="0">
                <a:latin typeface="Carlito"/>
                <a:cs typeface="Carlito"/>
              </a:rPr>
              <a:t>– </a:t>
            </a:r>
            <a:r>
              <a:rPr sz="1800" spc="-10" dirty="0">
                <a:latin typeface="Carlito"/>
                <a:cs typeface="Carlito"/>
              </a:rPr>
              <a:t>Covariance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Matrix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493507" y="4489703"/>
            <a:ext cx="4134611" cy="941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29895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4" dirty="0">
                <a:solidFill>
                  <a:srgbClr val="000000"/>
                </a:solidFill>
              </a:rPr>
              <a:t>Covariance</a:t>
            </a:r>
            <a:r>
              <a:rPr sz="3200" spc="-195" dirty="0">
                <a:solidFill>
                  <a:srgbClr val="000000"/>
                </a:solidFill>
              </a:rPr>
              <a:t> </a:t>
            </a:r>
            <a:r>
              <a:rPr sz="3200" spc="-55" dirty="0">
                <a:solidFill>
                  <a:srgbClr val="000000"/>
                </a:solidFill>
              </a:rPr>
              <a:t>Matrix</a:t>
            </a:r>
            <a:endParaRPr sz="32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4995" y="1081786"/>
          <a:ext cx="6762747" cy="40671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8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1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1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075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20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4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Height</a:t>
                      </a:r>
                      <a:endParaRPr sz="1400">
                        <a:latin typeface="Carlito"/>
                        <a:cs typeface="Carlito"/>
                      </a:endParaRPr>
                    </a:p>
                    <a:p>
                      <a:pPr algn="ctr">
                        <a:lnSpc>
                          <a:spcPts val="2145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X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4"/>
                        </a:lnSpc>
                        <a:spcBef>
                          <a:spcPts val="270"/>
                        </a:spcBef>
                      </a:pP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Weight</a:t>
                      </a:r>
                      <a:endParaRPr sz="1400">
                        <a:latin typeface="Carlito"/>
                        <a:cs typeface="Carlito"/>
                      </a:endParaRPr>
                    </a:p>
                    <a:p>
                      <a:pPr marL="635" algn="ctr">
                        <a:lnSpc>
                          <a:spcPts val="2145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X –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X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Y –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(X – X ) * (Y – Y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160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130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-15.625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-40.625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634.7656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15" dirty="0">
                          <a:latin typeface="Carlito"/>
                          <a:cs typeface="Carlito"/>
                        </a:rPr>
                        <a:t>170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15" dirty="0">
                          <a:latin typeface="Carlito"/>
                          <a:cs typeface="Carlito"/>
                        </a:rPr>
                        <a:t>150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-5.625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-20.625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116.0156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165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145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-10.625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-25.625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272.2656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180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190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4.375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19.375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84.76563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-0.625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4.375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-2.73438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5" dirty="0">
                          <a:latin typeface="Carlito"/>
                          <a:cs typeface="Carlito"/>
                        </a:rPr>
                        <a:t>190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5" dirty="0">
                          <a:latin typeface="Carlito"/>
                          <a:cs typeface="Carlito"/>
                        </a:rPr>
                        <a:t>210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14.375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39.375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566.0156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185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180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9.375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9.375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87.89063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180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185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4.375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14.375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62.89063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64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rlito"/>
                          <a:cs typeface="Carlito"/>
                        </a:rPr>
                        <a:t>Mean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175.625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170.625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1821.875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6461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10" dirty="0">
                          <a:latin typeface="Carlito"/>
                          <a:cs typeface="Carlito"/>
                        </a:rPr>
                        <a:t>Std</a:t>
                      </a:r>
                      <a:r>
                        <a:rPr sz="1800" b="1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5" dirty="0">
                          <a:latin typeface="Carlito"/>
                          <a:cs typeface="Carlito"/>
                        </a:rPr>
                        <a:t>Dev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10.155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25.651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630929" y="1326641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4912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56582" y="1354074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4912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68517" y="1326641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4912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43293" y="1326641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4911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206740" y="2118232"/>
          <a:ext cx="3415028" cy="13829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7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7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1514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103.125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93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260.27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93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1388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260.27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93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710.26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93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8575929" y="1403680"/>
            <a:ext cx="2019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rlito"/>
                <a:cs typeface="Carlito"/>
              </a:rPr>
              <a:t>x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408750" y="1403680"/>
            <a:ext cx="2101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rlito"/>
                <a:cs typeface="Carlito"/>
              </a:rPr>
              <a:t>y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07554" y="2055492"/>
            <a:ext cx="210185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1300"/>
              </a:lnSpc>
              <a:spcBef>
                <a:spcPts val="100"/>
              </a:spcBef>
            </a:pPr>
            <a:r>
              <a:rPr sz="3200" dirty="0">
                <a:latin typeface="Carlito"/>
                <a:cs typeface="Carlito"/>
              </a:rPr>
              <a:t>x  y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42401" y="3812794"/>
            <a:ext cx="273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Variance </a:t>
            </a:r>
            <a:r>
              <a:rPr sz="1800" dirty="0">
                <a:latin typeface="Carlito"/>
                <a:cs typeface="Carlito"/>
              </a:rPr>
              <a:t>– </a:t>
            </a:r>
            <a:r>
              <a:rPr sz="1800" spc="-10" dirty="0">
                <a:latin typeface="Carlito"/>
                <a:cs typeface="Carlito"/>
              </a:rPr>
              <a:t>Covariance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Matrix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39160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4" dirty="0">
                <a:solidFill>
                  <a:srgbClr val="000000"/>
                </a:solidFill>
              </a:rPr>
              <a:t>Covariance</a:t>
            </a:r>
            <a:r>
              <a:rPr sz="3200" spc="-175" dirty="0">
                <a:solidFill>
                  <a:srgbClr val="000000"/>
                </a:solidFill>
              </a:rPr>
              <a:t> </a:t>
            </a:r>
            <a:r>
              <a:rPr sz="3200" spc="-135" dirty="0">
                <a:solidFill>
                  <a:srgbClr val="000000"/>
                </a:solidFill>
              </a:rPr>
              <a:t>Applications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16939" y="1067511"/>
            <a:ext cx="4692650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8600" marR="39370" indent="-228600" algn="r">
              <a:lnSpc>
                <a:spcPts val="2280"/>
              </a:lnSpc>
              <a:spcBef>
                <a:spcPts val="105"/>
              </a:spcBef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2000" dirty="0">
                <a:latin typeface="Carlito"/>
                <a:cs typeface="Carlito"/>
              </a:rPr>
              <a:t>Using </a:t>
            </a:r>
            <a:r>
              <a:rPr sz="2000" spc="-5" dirty="0">
                <a:latin typeface="Carlito"/>
                <a:cs typeface="Carlito"/>
              </a:rPr>
              <a:t>Covariance matrix </a:t>
            </a:r>
            <a:r>
              <a:rPr sz="2000" dirty="0">
                <a:latin typeface="Carlito"/>
                <a:cs typeface="Carlito"/>
              </a:rPr>
              <a:t>as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Transformation</a:t>
            </a:r>
            <a:endParaRPr sz="2000">
              <a:latin typeface="Carlito"/>
              <a:cs typeface="Carlito"/>
            </a:endParaRPr>
          </a:p>
          <a:p>
            <a:pPr marR="5080" algn="r">
              <a:lnSpc>
                <a:spcPts val="2280"/>
              </a:lnSpc>
            </a:pPr>
            <a:r>
              <a:rPr sz="2000" spc="-5" dirty="0">
                <a:latin typeface="Carlito"/>
                <a:cs typeface="Carlito"/>
              </a:rPr>
              <a:t>Matrix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10" dirty="0">
                <a:latin typeface="Carlito"/>
                <a:cs typeface="Carlito"/>
              </a:rPr>
              <a:t>get </a:t>
            </a:r>
            <a:r>
              <a:rPr sz="2000" spc="-15" dirty="0">
                <a:latin typeface="Carlito"/>
                <a:cs typeface="Carlito"/>
              </a:rPr>
              <a:t>Eigenvectors </a:t>
            </a:r>
            <a:r>
              <a:rPr sz="2000" dirty="0">
                <a:latin typeface="Carlito"/>
                <a:cs typeface="Carlito"/>
              </a:rPr>
              <a:t>and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EigenValues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8472" y="1868423"/>
            <a:ext cx="10988040" cy="4010025"/>
            <a:chOff x="728472" y="1868423"/>
            <a:chExt cx="10988040" cy="4010025"/>
          </a:xfrm>
        </p:grpSpPr>
        <p:sp>
          <p:nvSpPr>
            <p:cNvPr id="5" name="object 5"/>
            <p:cNvSpPr/>
            <p:nvPr/>
          </p:nvSpPr>
          <p:spPr>
            <a:xfrm>
              <a:off x="728472" y="2357627"/>
              <a:ext cx="4198620" cy="35204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912102" y="2024633"/>
              <a:ext cx="4312920" cy="3441700"/>
            </a:xfrm>
            <a:custGeom>
              <a:avLst/>
              <a:gdLst/>
              <a:ahLst/>
              <a:cxnLst/>
              <a:rect l="l" t="t" r="r" b="b"/>
              <a:pathLst>
                <a:path w="4312920" h="3441700">
                  <a:moveTo>
                    <a:pt x="4312412" y="2923032"/>
                  </a:moveTo>
                  <a:lnTo>
                    <a:pt x="4274312" y="2903982"/>
                  </a:lnTo>
                  <a:lnTo>
                    <a:pt x="4198112" y="2865882"/>
                  </a:lnTo>
                  <a:lnTo>
                    <a:pt x="4198112" y="2903982"/>
                  </a:lnTo>
                  <a:lnTo>
                    <a:pt x="491490" y="2903982"/>
                  </a:lnTo>
                  <a:lnTo>
                    <a:pt x="491490" y="114300"/>
                  </a:lnTo>
                  <a:lnTo>
                    <a:pt x="529590" y="114300"/>
                  </a:lnTo>
                  <a:lnTo>
                    <a:pt x="520065" y="95250"/>
                  </a:lnTo>
                  <a:lnTo>
                    <a:pt x="472440" y="0"/>
                  </a:lnTo>
                  <a:lnTo>
                    <a:pt x="415290" y="114300"/>
                  </a:lnTo>
                  <a:lnTo>
                    <a:pt x="453390" y="114300"/>
                  </a:lnTo>
                  <a:lnTo>
                    <a:pt x="453390" y="2903982"/>
                  </a:lnTo>
                  <a:lnTo>
                    <a:pt x="114300" y="2903982"/>
                  </a:lnTo>
                  <a:lnTo>
                    <a:pt x="114300" y="2865882"/>
                  </a:lnTo>
                  <a:lnTo>
                    <a:pt x="0" y="2923032"/>
                  </a:lnTo>
                  <a:lnTo>
                    <a:pt x="114300" y="2980182"/>
                  </a:lnTo>
                  <a:lnTo>
                    <a:pt x="114300" y="2942082"/>
                  </a:lnTo>
                  <a:lnTo>
                    <a:pt x="453390" y="2942082"/>
                  </a:lnTo>
                  <a:lnTo>
                    <a:pt x="453390" y="3326892"/>
                  </a:lnTo>
                  <a:lnTo>
                    <a:pt x="415290" y="3326892"/>
                  </a:lnTo>
                  <a:lnTo>
                    <a:pt x="472440" y="3441192"/>
                  </a:lnTo>
                  <a:lnTo>
                    <a:pt x="520065" y="3345942"/>
                  </a:lnTo>
                  <a:lnTo>
                    <a:pt x="529590" y="3326892"/>
                  </a:lnTo>
                  <a:lnTo>
                    <a:pt x="491490" y="3326892"/>
                  </a:lnTo>
                  <a:lnTo>
                    <a:pt x="491490" y="2942082"/>
                  </a:lnTo>
                  <a:lnTo>
                    <a:pt x="4198112" y="2942082"/>
                  </a:lnTo>
                  <a:lnTo>
                    <a:pt x="4198112" y="2980182"/>
                  </a:lnTo>
                  <a:lnTo>
                    <a:pt x="4274312" y="2942082"/>
                  </a:lnTo>
                  <a:lnTo>
                    <a:pt x="4312412" y="29230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02474" y="2143505"/>
              <a:ext cx="3862070" cy="1991995"/>
            </a:xfrm>
            <a:custGeom>
              <a:avLst/>
              <a:gdLst/>
              <a:ahLst/>
              <a:cxnLst/>
              <a:rect l="l" t="t" r="r" b="b"/>
              <a:pathLst>
                <a:path w="3862070" h="1991995">
                  <a:moveTo>
                    <a:pt x="0" y="1991868"/>
                  </a:moveTo>
                  <a:lnTo>
                    <a:pt x="11959" y="1945496"/>
                  </a:lnTo>
                  <a:lnTo>
                    <a:pt x="24109" y="1899119"/>
                  </a:lnTo>
                  <a:lnTo>
                    <a:pt x="36633" y="1852737"/>
                  </a:lnTo>
                  <a:lnTo>
                    <a:pt x="49712" y="1806352"/>
                  </a:lnTo>
                  <a:lnTo>
                    <a:pt x="63531" y="1759966"/>
                  </a:lnTo>
                  <a:lnTo>
                    <a:pt x="78272" y="1713579"/>
                  </a:lnTo>
                  <a:lnTo>
                    <a:pt x="94118" y="1667194"/>
                  </a:lnTo>
                  <a:lnTo>
                    <a:pt x="111251" y="1620812"/>
                  </a:lnTo>
                  <a:lnTo>
                    <a:pt x="129856" y="1574435"/>
                  </a:lnTo>
                  <a:lnTo>
                    <a:pt x="150114" y="1528064"/>
                  </a:lnTo>
                  <a:lnTo>
                    <a:pt x="170307" y="1484597"/>
                  </a:lnTo>
                  <a:lnTo>
                    <a:pt x="192258" y="1439084"/>
                  </a:lnTo>
                  <a:lnTo>
                    <a:pt x="215687" y="1392292"/>
                  </a:lnTo>
                  <a:lnTo>
                    <a:pt x="240317" y="1344990"/>
                  </a:lnTo>
                  <a:lnTo>
                    <a:pt x="265871" y="1297947"/>
                  </a:lnTo>
                  <a:lnTo>
                    <a:pt x="292070" y="1251930"/>
                  </a:lnTo>
                  <a:lnTo>
                    <a:pt x="318638" y="1207708"/>
                  </a:lnTo>
                  <a:lnTo>
                    <a:pt x="345296" y="1166048"/>
                  </a:lnTo>
                  <a:lnTo>
                    <a:pt x="371767" y="1127721"/>
                  </a:lnTo>
                  <a:lnTo>
                    <a:pt x="397773" y="1093493"/>
                  </a:lnTo>
                  <a:lnTo>
                    <a:pt x="423036" y="1064133"/>
                  </a:lnTo>
                  <a:lnTo>
                    <a:pt x="460701" y="1029404"/>
                  </a:lnTo>
                  <a:lnTo>
                    <a:pt x="496627" y="1006573"/>
                  </a:lnTo>
                  <a:lnTo>
                    <a:pt x="532121" y="991937"/>
                  </a:lnTo>
                  <a:lnTo>
                    <a:pt x="607051" y="972446"/>
                  </a:lnTo>
                  <a:lnTo>
                    <a:pt x="649104" y="960189"/>
                  </a:lnTo>
                  <a:lnTo>
                    <a:pt x="695959" y="941324"/>
                  </a:lnTo>
                  <a:lnTo>
                    <a:pt x="737410" y="922353"/>
                  </a:lnTo>
                  <a:lnTo>
                    <a:pt x="783524" y="901916"/>
                  </a:lnTo>
                  <a:lnTo>
                    <a:pt x="832898" y="880237"/>
                  </a:lnTo>
                  <a:lnTo>
                    <a:pt x="884129" y="857541"/>
                  </a:lnTo>
                  <a:lnTo>
                    <a:pt x="935813" y="834056"/>
                  </a:lnTo>
                  <a:lnTo>
                    <a:pt x="986545" y="810006"/>
                  </a:lnTo>
                  <a:lnTo>
                    <a:pt x="1034922" y="785617"/>
                  </a:lnTo>
                  <a:lnTo>
                    <a:pt x="1079541" y="761115"/>
                  </a:lnTo>
                  <a:lnTo>
                    <a:pt x="1118997" y="736727"/>
                  </a:lnTo>
                  <a:lnTo>
                    <a:pt x="1155063" y="706332"/>
                  </a:lnTo>
                  <a:lnTo>
                    <a:pt x="1183360" y="671381"/>
                  </a:lnTo>
                  <a:lnTo>
                    <a:pt x="1206760" y="634352"/>
                  </a:lnTo>
                  <a:lnTo>
                    <a:pt x="1228137" y="597725"/>
                  </a:lnTo>
                  <a:lnTo>
                    <a:pt x="1250366" y="563979"/>
                  </a:lnTo>
                  <a:lnTo>
                    <a:pt x="1276320" y="535594"/>
                  </a:lnTo>
                  <a:lnTo>
                    <a:pt x="1308873" y="515049"/>
                  </a:lnTo>
                  <a:lnTo>
                    <a:pt x="1350899" y="504825"/>
                  </a:lnTo>
                  <a:lnTo>
                    <a:pt x="1388520" y="503805"/>
                  </a:lnTo>
                  <a:lnTo>
                    <a:pt x="1431246" y="506798"/>
                  </a:lnTo>
                  <a:lnTo>
                    <a:pt x="1478094" y="513525"/>
                  </a:lnTo>
                  <a:lnTo>
                    <a:pt x="1528080" y="523709"/>
                  </a:lnTo>
                  <a:lnTo>
                    <a:pt x="1580218" y="537073"/>
                  </a:lnTo>
                  <a:lnTo>
                    <a:pt x="1633526" y="553341"/>
                  </a:lnTo>
                  <a:lnTo>
                    <a:pt x="1687019" y="572234"/>
                  </a:lnTo>
                  <a:lnTo>
                    <a:pt x="1739712" y="593477"/>
                  </a:lnTo>
                  <a:lnTo>
                    <a:pt x="1790622" y="616791"/>
                  </a:lnTo>
                  <a:lnTo>
                    <a:pt x="1838765" y="641901"/>
                  </a:lnTo>
                  <a:lnTo>
                    <a:pt x="1883155" y="668528"/>
                  </a:lnTo>
                  <a:lnTo>
                    <a:pt x="1920829" y="695752"/>
                  </a:lnTo>
                  <a:lnTo>
                    <a:pt x="1956698" y="726931"/>
                  </a:lnTo>
                  <a:lnTo>
                    <a:pt x="1991048" y="761376"/>
                  </a:lnTo>
                  <a:lnTo>
                    <a:pt x="2024163" y="798401"/>
                  </a:lnTo>
                  <a:lnTo>
                    <a:pt x="2056329" y="837319"/>
                  </a:lnTo>
                  <a:lnTo>
                    <a:pt x="2087832" y="877443"/>
                  </a:lnTo>
                  <a:lnTo>
                    <a:pt x="2118956" y="918084"/>
                  </a:lnTo>
                  <a:lnTo>
                    <a:pt x="2149987" y="958558"/>
                  </a:lnTo>
                  <a:lnTo>
                    <a:pt x="2181211" y="998176"/>
                  </a:lnTo>
                  <a:lnTo>
                    <a:pt x="2212912" y="1036251"/>
                  </a:lnTo>
                  <a:lnTo>
                    <a:pt x="2245375" y="1072097"/>
                  </a:lnTo>
                  <a:lnTo>
                    <a:pt x="2278887" y="1105027"/>
                  </a:lnTo>
                  <a:lnTo>
                    <a:pt x="2316152" y="1140583"/>
                  </a:lnTo>
                  <a:lnTo>
                    <a:pt x="2353565" y="1178239"/>
                  </a:lnTo>
                  <a:lnTo>
                    <a:pt x="2391158" y="1216827"/>
                  </a:lnTo>
                  <a:lnTo>
                    <a:pt x="2428960" y="1255177"/>
                  </a:lnTo>
                  <a:lnTo>
                    <a:pt x="2467001" y="1292122"/>
                  </a:lnTo>
                  <a:lnTo>
                    <a:pt x="2505310" y="1326494"/>
                  </a:lnTo>
                  <a:lnTo>
                    <a:pt x="2543917" y="1357122"/>
                  </a:lnTo>
                  <a:lnTo>
                    <a:pt x="2582852" y="1382840"/>
                  </a:lnTo>
                  <a:lnTo>
                    <a:pt x="2622146" y="1402479"/>
                  </a:lnTo>
                  <a:lnTo>
                    <a:pt x="2661826" y="1414869"/>
                  </a:lnTo>
                  <a:lnTo>
                    <a:pt x="2701925" y="1418844"/>
                  </a:lnTo>
                  <a:lnTo>
                    <a:pt x="2739327" y="1414310"/>
                  </a:lnTo>
                  <a:lnTo>
                    <a:pt x="2777512" y="1402485"/>
                  </a:lnTo>
                  <a:lnTo>
                    <a:pt x="2816312" y="1384313"/>
                  </a:lnTo>
                  <a:lnTo>
                    <a:pt x="2855562" y="1360743"/>
                  </a:lnTo>
                  <a:lnTo>
                    <a:pt x="2895095" y="1332721"/>
                  </a:lnTo>
                  <a:lnTo>
                    <a:pt x="2934747" y="1301194"/>
                  </a:lnTo>
                  <a:lnTo>
                    <a:pt x="2974352" y="1267108"/>
                  </a:lnTo>
                  <a:lnTo>
                    <a:pt x="3013742" y="1231410"/>
                  </a:lnTo>
                  <a:lnTo>
                    <a:pt x="3052754" y="1195048"/>
                  </a:lnTo>
                  <a:lnTo>
                    <a:pt x="3091221" y="1158967"/>
                  </a:lnTo>
                  <a:lnTo>
                    <a:pt x="3128976" y="1124114"/>
                  </a:lnTo>
                  <a:lnTo>
                    <a:pt x="3165855" y="1091438"/>
                  </a:lnTo>
                  <a:lnTo>
                    <a:pt x="3202921" y="1059268"/>
                  </a:lnTo>
                  <a:lnTo>
                    <a:pt x="3241032" y="1025512"/>
                  </a:lnTo>
                  <a:lnTo>
                    <a:pt x="3279713" y="990478"/>
                  </a:lnTo>
                  <a:lnTo>
                    <a:pt x="3318491" y="954475"/>
                  </a:lnTo>
                  <a:lnTo>
                    <a:pt x="3356891" y="917810"/>
                  </a:lnTo>
                  <a:lnTo>
                    <a:pt x="3394440" y="880792"/>
                  </a:lnTo>
                  <a:lnTo>
                    <a:pt x="3430663" y="843729"/>
                  </a:lnTo>
                  <a:lnTo>
                    <a:pt x="3465086" y="806929"/>
                  </a:lnTo>
                  <a:lnTo>
                    <a:pt x="3497236" y="770701"/>
                  </a:lnTo>
                  <a:lnTo>
                    <a:pt x="3526638" y="735352"/>
                  </a:lnTo>
                  <a:lnTo>
                    <a:pt x="3552819" y="701192"/>
                  </a:lnTo>
                  <a:lnTo>
                    <a:pt x="3575304" y="668528"/>
                  </a:lnTo>
                  <a:lnTo>
                    <a:pt x="3600341" y="621866"/>
                  </a:lnTo>
                  <a:lnTo>
                    <a:pt x="3615872" y="577151"/>
                  </a:lnTo>
                  <a:lnTo>
                    <a:pt x="3624533" y="533984"/>
                  </a:lnTo>
                  <a:lnTo>
                    <a:pt x="3628961" y="491966"/>
                  </a:lnTo>
                  <a:lnTo>
                    <a:pt x="3631794" y="450698"/>
                  </a:lnTo>
                  <a:lnTo>
                    <a:pt x="3635668" y="409781"/>
                  </a:lnTo>
                  <a:lnTo>
                    <a:pt x="3643222" y="368816"/>
                  </a:lnTo>
                  <a:lnTo>
                    <a:pt x="3657092" y="327406"/>
                  </a:lnTo>
                  <a:lnTo>
                    <a:pt x="3676379" y="285787"/>
                  </a:lnTo>
                  <a:lnTo>
                    <a:pt x="3698188" y="244441"/>
                  </a:lnTo>
                  <a:lnTo>
                    <a:pt x="3722158" y="203330"/>
                  </a:lnTo>
                  <a:lnTo>
                    <a:pt x="3747928" y="162417"/>
                  </a:lnTo>
                  <a:lnTo>
                    <a:pt x="3775139" y="121664"/>
                  </a:lnTo>
                  <a:lnTo>
                    <a:pt x="3803431" y="81035"/>
                  </a:lnTo>
                  <a:lnTo>
                    <a:pt x="3832443" y="40493"/>
                  </a:lnTo>
                  <a:lnTo>
                    <a:pt x="3861816" y="0"/>
                  </a:lnTo>
                </a:path>
              </a:pathLst>
            </a:custGeom>
            <a:ln w="381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561326" y="2047493"/>
              <a:ext cx="3781425" cy="1925320"/>
            </a:xfrm>
            <a:custGeom>
              <a:avLst/>
              <a:gdLst/>
              <a:ahLst/>
              <a:cxnLst/>
              <a:rect l="l" t="t" r="r" b="b"/>
              <a:pathLst>
                <a:path w="3781425" h="1925320">
                  <a:moveTo>
                    <a:pt x="0" y="1924811"/>
                  </a:moveTo>
                  <a:lnTo>
                    <a:pt x="45385" y="1891204"/>
                  </a:lnTo>
                  <a:lnTo>
                    <a:pt x="90534" y="1857638"/>
                  </a:lnTo>
                  <a:lnTo>
                    <a:pt x="135214" y="1824149"/>
                  </a:lnTo>
                  <a:lnTo>
                    <a:pt x="179192" y="1790776"/>
                  </a:lnTo>
                  <a:lnTo>
                    <a:pt x="222236" y="1757554"/>
                  </a:lnTo>
                  <a:lnTo>
                    <a:pt x="264114" y="1724521"/>
                  </a:lnTo>
                  <a:lnTo>
                    <a:pt x="304593" y="1691712"/>
                  </a:lnTo>
                  <a:lnTo>
                    <a:pt x="343441" y="1659166"/>
                  </a:lnTo>
                  <a:lnTo>
                    <a:pt x="380425" y="1626918"/>
                  </a:lnTo>
                  <a:lnTo>
                    <a:pt x="415313" y="1595005"/>
                  </a:lnTo>
                  <a:lnTo>
                    <a:pt x="447873" y="1563465"/>
                  </a:lnTo>
                  <a:lnTo>
                    <a:pt x="477872" y="1532333"/>
                  </a:lnTo>
                  <a:lnTo>
                    <a:pt x="505078" y="1501647"/>
                  </a:lnTo>
                  <a:lnTo>
                    <a:pt x="541330" y="1453614"/>
                  </a:lnTo>
                  <a:lnTo>
                    <a:pt x="568110" y="1407896"/>
                  </a:lnTo>
                  <a:lnTo>
                    <a:pt x="587901" y="1363615"/>
                  </a:lnTo>
                  <a:lnTo>
                    <a:pt x="603186" y="1319895"/>
                  </a:lnTo>
                  <a:lnTo>
                    <a:pt x="616447" y="1275859"/>
                  </a:lnTo>
                  <a:lnTo>
                    <a:pt x="630166" y="1230631"/>
                  </a:lnTo>
                  <a:lnTo>
                    <a:pt x="646825" y="1183335"/>
                  </a:lnTo>
                  <a:lnTo>
                    <a:pt x="668908" y="1133093"/>
                  </a:lnTo>
                  <a:lnTo>
                    <a:pt x="684767" y="1096496"/>
                  </a:lnTo>
                  <a:lnTo>
                    <a:pt x="698779" y="1056676"/>
                  </a:lnTo>
                  <a:lnTo>
                    <a:pt x="711751" y="1014487"/>
                  </a:lnTo>
                  <a:lnTo>
                    <a:pt x="724487" y="970783"/>
                  </a:lnTo>
                  <a:lnTo>
                    <a:pt x="737794" y="926415"/>
                  </a:lnTo>
                  <a:lnTo>
                    <a:pt x="752475" y="882237"/>
                  </a:lnTo>
                  <a:lnTo>
                    <a:pt x="769336" y="839101"/>
                  </a:lnTo>
                  <a:lnTo>
                    <a:pt x="789182" y="797861"/>
                  </a:lnTo>
                  <a:lnTo>
                    <a:pt x="812819" y="759368"/>
                  </a:lnTo>
                  <a:lnTo>
                    <a:pt x="841052" y="724477"/>
                  </a:lnTo>
                  <a:lnTo>
                    <a:pt x="874686" y="694039"/>
                  </a:lnTo>
                  <a:lnTo>
                    <a:pt x="914526" y="668908"/>
                  </a:lnTo>
                  <a:lnTo>
                    <a:pt x="949974" y="652813"/>
                  </a:lnTo>
                  <a:lnTo>
                    <a:pt x="990931" y="637876"/>
                  </a:lnTo>
                  <a:lnTo>
                    <a:pt x="1036618" y="624187"/>
                  </a:lnTo>
                  <a:lnTo>
                    <a:pt x="1086256" y="611836"/>
                  </a:lnTo>
                  <a:lnTo>
                    <a:pt x="1139065" y="600913"/>
                  </a:lnTo>
                  <a:lnTo>
                    <a:pt x="1194265" y="591508"/>
                  </a:lnTo>
                  <a:lnTo>
                    <a:pt x="1251076" y="583711"/>
                  </a:lnTo>
                  <a:lnTo>
                    <a:pt x="1308719" y="577611"/>
                  </a:lnTo>
                  <a:lnTo>
                    <a:pt x="1366414" y="573299"/>
                  </a:lnTo>
                  <a:lnTo>
                    <a:pt x="1423381" y="570864"/>
                  </a:lnTo>
                  <a:lnTo>
                    <a:pt x="1478841" y="570396"/>
                  </a:lnTo>
                  <a:lnTo>
                    <a:pt x="1532014" y="571986"/>
                  </a:lnTo>
                  <a:lnTo>
                    <a:pt x="1582121" y="575722"/>
                  </a:lnTo>
                  <a:lnTo>
                    <a:pt x="1628381" y="581694"/>
                  </a:lnTo>
                  <a:lnTo>
                    <a:pt x="1670016" y="589994"/>
                  </a:lnTo>
                  <a:lnTo>
                    <a:pt x="1746714" y="620463"/>
                  </a:lnTo>
                  <a:lnTo>
                    <a:pt x="1780172" y="647166"/>
                  </a:lnTo>
                  <a:lnTo>
                    <a:pt x="1807755" y="679703"/>
                  </a:lnTo>
                  <a:lnTo>
                    <a:pt x="1830601" y="716962"/>
                  </a:lnTo>
                  <a:lnTo>
                    <a:pt x="1849847" y="757825"/>
                  </a:lnTo>
                  <a:lnTo>
                    <a:pt x="1866630" y="801179"/>
                  </a:lnTo>
                  <a:lnTo>
                    <a:pt x="1882087" y="845909"/>
                  </a:lnTo>
                  <a:lnTo>
                    <a:pt x="1897356" y="890900"/>
                  </a:lnTo>
                  <a:lnTo>
                    <a:pt x="1913574" y="935037"/>
                  </a:lnTo>
                  <a:lnTo>
                    <a:pt x="1931878" y="977206"/>
                  </a:lnTo>
                  <a:lnTo>
                    <a:pt x="1953406" y="1016291"/>
                  </a:lnTo>
                  <a:lnTo>
                    <a:pt x="1979295" y="1051178"/>
                  </a:lnTo>
                  <a:lnTo>
                    <a:pt x="2011579" y="1086957"/>
                  </a:lnTo>
                  <a:lnTo>
                    <a:pt x="2046146" y="1123196"/>
                  </a:lnTo>
                  <a:lnTo>
                    <a:pt x="2082565" y="1159341"/>
                  </a:lnTo>
                  <a:lnTo>
                    <a:pt x="2120402" y="1194839"/>
                  </a:lnTo>
                  <a:lnTo>
                    <a:pt x="2159227" y="1229137"/>
                  </a:lnTo>
                  <a:lnTo>
                    <a:pt x="2198608" y="1261681"/>
                  </a:lnTo>
                  <a:lnTo>
                    <a:pt x="2238113" y="1291917"/>
                  </a:lnTo>
                  <a:lnTo>
                    <a:pt x="2277311" y="1319292"/>
                  </a:lnTo>
                  <a:lnTo>
                    <a:pt x="2315769" y="1343251"/>
                  </a:lnTo>
                  <a:lnTo>
                    <a:pt x="2353057" y="1363243"/>
                  </a:lnTo>
                  <a:lnTo>
                    <a:pt x="2388743" y="1378711"/>
                  </a:lnTo>
                  <a:lnTo>
                    <a:pt x="2434967" y="1391258"/>
                  </a:lnTo>
                  <a:lnTo>
                    <a:pt x="2478744" y="1394432"/>
                  </a:lnTo>
                  <a:lnTo>
                    <a:pt x="2521029" y="1390396"/>
                  </a:lnTo>
                  <a:lnTo>
                    <a:pt x="2562780" y="1381315"/>
                  </a:lnTo>
                  <a:lnTo>
                    <a:pt x="2604954" y="1369353"/>
                  </a:lnTo>
                  <a:lnTo>
                    <a:pt x="2648507" y="1356673"/>
                  </a:lnTo>
                  <a:lnTo>
                    <a:pt x="2694397" y="1345440"/>
                  </a:lnTo>
                  <a:lnTo>
                    <a:pt x="2743580" y="1337817"/>
                  </a:lnTo>
                  <a:lnTo>
                    <a:pt x="2787356" y="1335242"/>
                  </a:lnTo>
                  <a:lnTo>
                    <a:pt x="2835759" y="1335063"/>
                  </a:lnTo>
                  <a:lnTo>
                    <a:pt x="2887274" y="1336254"/>
                  </a:lnTo>
                  <a:lnTo>
                    <a:pt x="2940386" y="1337789"/>
                  </a:lnTo>
                  <a:lnTo>
                    <a:pt x="2993580" y="1338643"/>
                  </a:lnTo>
                  <a:lnTo>
                    <a:pt x="3045342" y="1337790"/>
                  </a:lnTo>
                  <a:lnTo>
                    <a:pt x="3094156" y="1334205"/>
                  </a:lnTo>
                  <a:lnTo>
                    <a:pt x="3138508" y="1326861"/>
                  </a:lnTo>
                  <a:lnTo>
                    <a:pt x="3176883" y="1314733"/>
                  </a:lnTo>
                  <a:lnTo>
                    <a:pt x="3232477" y="1269547"/>
                  </a:lnTo>
                  <a:lnTo>
                    <a:pt x="3258269" y="1196227"/>
                  </a:lnTo>
                  <a:lnTo>
                    <a:pt x="3262943" y="1152627"/>
                  </a:lnTo>
                  <a:lnTo>
                    <a:pt x="3264531" y="1106048"/>
                  </a:lnTo>
                  <a:lnTo>
                    <a:pt x="3264831" y="1057726"/>
                  </a:lnTo>
                  <a:lnTo>
                    <a:pt x="3265638" y="1008896"/>
                  </a:lnTo>
                  <a:lnTo>
                    <a:pt x="3268751" y="960793"/>
                  </a:lnTo>
                  <a:lnTo>
                    <a:pt x="3275965" y="914653"/>
                  </a:lnTo>
                  <a:lnTo>
                    <a:pt x="3285334" y="869281"/>
                  </a:lnTo>
                  <a:lnTo>
                    <a:pt x="3294087" y="822844"/>
                  </a:lnTo>
                  <a:lnTo>
                    <a:pt x="3302785" y="775621"/>
                  </a:lnTo>
                  <a:lnTo>
                    <a:pt x="3311988" y="727894"/>
                  </a:lnTo>
                  <a:lnTo>
                    <a:pt x="3322256" y="679942"/>
                  </a:lnTo>
                  <a:lnTo>
                    <a:pt x="3334149" y="632046"/>
                  </a:lnTo>
                  <a:lnTo>
                    <a:pt x="3348228" y="584485"/>
                  </a:lnTo>
                  <a:lnTo>
                    <a:pt x="3365053" y="537539"/>
                  </a:lnTo>
                  <a:lnTo>
                    <a:pt x="3385184" y="491489"/>
                  </a:lnTo>
                  <a:lnTo>
                    <a:pt x="3407478" y="449438"/>
                  </a:lnTo>
                  <a:lnTo>
                    <a:pt x="3434027" y="405745"/>
                  </a:lnTo>
                  <a:lnTo>
                    <a:pt x="3463765" y="361231"/>
                  </a:lnTo>
                  <a:lnTo>
                    <a:pt x="3495628" y="316715"/>
                  </a:lnTo>
                  <a:lnTo>
                    <a:pt x="3528552" y="273018"/>
                  </a:lnTo>
                  <a:lnTo>
                    <a:pt x="3561472" y="230959"/>
                  </a:lnTo>
                  <a:lnTo>
                    <a:pt x="3593323" y="191358"/>
                  </a:lnTo>
                  <a:lnTo>
                    <a:pt x="3623042" y="155035"/>
                  </a:lnTo>
                  <a:lnTo>
                    <a:pt x="3649564" y="122810"/>
                  </a:lnTo>
                  <a:lnTo>
                    <a:pt x="3671824" y="95503"/>
                  </a:lnTo>
                  <a:lnTo>
                    <a:pt x="3713714" y="46988"/>
                  </a:lnTo>
                  <a:lnTo>
                    <a:pt x="3743102" y="19605"/>
                  </a:lnTo>
                  <a:lnTo>
                    <a:pt x="3764156" y="6296"/>
                  </a:lnTo>
                  <a:lnTo>
                    <a:pt x="3781044" y="0"/>
                  </a:lnTo>
                </a:path>
              </a:pathLst>
            </a:custGeom>
            <a:ln w="38100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561326" y="2157601"/>
              <a:ext cx="4136390" cy="1565275"/>
            </a:xfrm>
            <a:custGeom>
              <a:avLst/>
              <a:gdLst/>
              <a:ahLst/>
              <a:cxnLst/>
              <a:rect l="l" t="t" r="r" b="b"/>
              <a:pathLst>
                <a:path w="4136390" h="1565275">
                  <a:moveTo>
                    <a:pt x="0" y="421895"/>
                  </a:moveTo>
                  <a:lnTo>
                    <a:pt x="423164" y="831343"/>
                  </a:lnTo>
                  <a:lnTo>
                    <a:pt x="458132" y="865966"/>
                  </a:lnTo>
                  <a:lnTo>
                    <a:pt x="492600" y="901447"/>
                  </a:lnTo>
                  <a:lnTo>
                    <a:pt x="526734" y="937501"/>
                  </a:lnTo>
                  <a:lnTo>
                    <a:pt x="560700" y="973841"/>
                  </a:lnTo>
                  <a:lnTo>
                    <a:pt x="594664" y="1010184"/>
                  </a:lnTo>
                  <a:lnTo>
                    <a:pt x="628792" y="1046242"/>
                  </a:lnTo>
                  <a:lnTo>
                    <a:pt x="663252" y="1081732"/>
                  </a:lnTo>
                  <a:lnTo>
                    <a:pt x="698208" y="1116368"/>
                  </a:lnTo>
                  <a:lnTo>
                    <a:pt x="733827" y="1149865"/>
                  </a:lnTo>
                  <a:lnTo>
                    <a:pt x="770276" y="1181936"/>
                  </a:lnTo>
                  <a:lnTo>
                    <a:pt x="807721" y="1212298"/>
                  </a:lnTo>
                  <a:lnTo>
                    <a:pt x="846327" y="1240664"/>
                  </a:lnTo>
                  <a:lnTo>
                    <a:pt x="890150" y="1269877"/>
                  </a:lnTo>
                  <a:lnTo>
                    <a:pt x="935750" y="1297901"/>
                  </a:lnTo>
                  <a:lnTo>
                    <a:pt x="982758" y="1324675"/>
                  </a:lnTo>
                  <a:lnTo>
                    <a:pt x="1030804" y="1350135"/>
                  </a:lnTo>
                  <a:lnTo>
                    <a:pt x="1079518" y="1374221"/>
                  </a:lnTo>
                  <a:lnTo>
                    <a:pt x="1128531" y="1396871"/>
                  </a:lnTo>
                  <a:lnTo>
                    <a:pt x="1177472" y="1418022"/>
                  </a:lnTo>
                  <a:lnTo>
                    <a:pt x="1225971" y="1437613"/>
                  </a:lnTo>
                  <a:lnTo>
                    <a:pt x="1273659" y="1455583"/>
                  </a:lnTo>
                  <a:lnTo>
                    <a:pt x="1320166" y="1471868"/>
                  </a:lnTo>
                  <a:lnTo>
                    <a:pt x="1365123" y="1486409"/>
                  </a:lnTo>
                  <a:lnTo>
                    <a:pt x="1413150" y="1501691"/>
                  </a:lnTo>
                  <a:lnTo>
                    <a:pt x="1460410" y="1516972"/>
                  </a:lnTo>
                  <a:lnTo>
                    <a:pt x="1506941" y="1531433"/>
                  </a:lnTo>
                  <a:lnTo>
                    <a:pt x="1552784" y="1544256"/>
                  </a:lnTo>
                  <a:lnTo>
                    <a:pt x="1597977" y="1554623"/>
                  </a:lnTo>
                  <a:lnTo>
                    <a:pt x="1642561" y="1561719"/>
                  </a:lnTo>
                  <a:lnTo>
                    <a:pt x="1686574" y="1564723"/>
                  </a:lnTo>
                  <a:lnTo>
                    <a:pt x="1730058" y="1562820"/>
                  </a:lnTo>
                  <a:lnTo>
                    <a:pt x="1773050" y="1555191"/>
                  </a:lnTo>
                  <a:lnTo>
                    <a:pt x="1815592" y="1541019"/>
                  </a:lnTo>
                  <a:lnTo>
                    <a:pt x="1850864" y="1523135"/>
                  </a:lnTo>
                  <a:lnTo>
                    <a:pt x="1886119" y="1499612"/>
                  </a:lnTo>
                  <a:lnTo>
                    <a:pt x="1921236" y="1471256"/>
                  </a:lnTo>
                  <a:lnTo>
                    <a:pt x="1956096" y="1438873"/>
                  </a:lnTo>
                  <a:lnTo>
                    <a:pt x="1990580" y="1403269"/>
                  </a:lnTo>
                  <a:lnTo>
                    <a:pt x="2024570" y="1365251"/>
                  </a:lnTo>
                  <a:lnTo>
                    <a:pt x="2057946" y="1325623"/>
                  </a:lnTo>
                  <a:lnTo>
                    <a:pt x="2090589" y="1285194"/>
                  </a:lnTo>
                  <a:lnTo>
                    <a:pt x="2122380" y="1244767"/>
                  </a:lnTo>
                  <a:lnTo>
                    <a:pt x="2153200" y="1205151"/>
                  </a:lnTo>
                  <a:lnTo>
                    <a:pt x="2182930" y="1167150"/>
                  </a:lnTo>
                  <a:lnTo>
                    <a:pt x="2211451" y="1131571"/>
                  </a:lnTo>
                  <a:lnTo>
                    <a:pt x="2244069" y="1091968"/>
                  </a:lnTo>
                  <a:lnTo>
                    <a:pt x="2275179" y="1054472"/>
                  </a:lnTo>
                  <a:lnTo>
                    <a:pt x="2304902" y="1018183"/>
                  </a:lnTo>
                  <a:lnTo>
                    <a:pt x="2333360" y="982196"/>
                  </a:lnTo>
                  <a:lnTo>
                    <a:pt x="2360676" y="945611"/>
                  </a:lnTo>
                  <a:lnTo>
                    <a:pt x="2386970" y="907524"/>
                  </a:lnTo>
                  <a:lnTo>
                    <a:pt x="2412365" y="867034"/>
                  </a:lnTo>
                  <a:lnTo>
                    <a:pt x="2436982" y="823239"/>
                  </a:lnTo>
                  <a:lnTo>
                    <a:pt x="2460945" y="775236"/>
                  </a:lnTo>
                  <a:lnTo>
                    <a:pt x="2484374" y="722123"/>
                  </a:lnTo>
                  <a:lnTo>
                    <a:pt x="2497917" y="684207"/>
                  </a:lnTo>
                  <a:lnTo>
                    <a:pt x="2509755" y="641049"/>
                  </a:lnTo>
                  <a:lnTo>
                    <a:pt x="2520209" y="593588"/>
                  </a:lnTo>
                  <a:lnTo>
                    <a:pt x="2529597" y="542763"/>
                  </a:lnTo>
                  <a:lnTo>
                    <a:pt x="2538240" y="489513"/>
                  </a:lnTo>
                  <a:lnTo>
                    <a:pt x="2546457" y="434779"/>
                  </a:lnTo>
                  <a:lnTo>
                    <a:pt x="2554568" y="379499"/>
                  </a:lnTo>
                  <a:lnTo>
                    <a:pt x="2562891" y="324613"/>
                  </a:lnTo>
                  <a:lnTo>
                    <a:pt x="2571748" y="271060"/>
                  </a:lnTo>
                  <a:lnTo>
                    <a:pt x="2581457" y="219781"/>
                  </a:lnTo>
                  <a:lnTo>
                    <a:pt x="2592337" y="171713"/>
                  </a:lnTo>
                  <a:lnTo>
                    <a:pt x="2604710" y="127798"/>
                  </a:lnTo>
                  <a:lnTo>
                    <a:pt x="2618894" y="88975"/>
                  </a:lnTo>
                  <a:lnTo>
                    <a:pt x="2653973" y="30359"/>
                  </a:lnTo>
                  <a:lnTo>
                    <a:pt x="2704155" y="1720"/>
                  </a:lnTo>
                  <a:lnTo>
                    <a:pt x="2737023" y="0"/>
                  </a:lnTo>
                  <a:lnTo>
                    <a:pt x="2773455" y="6197"/>
                  </a:lnTo>
                  <a:lnTo>
                    <a:pt x="2812795" y="19223"/>
                  </a:lnTo>
                  <a:lnTo>
                    <a:pt x="2854385" y="37988"/>
                  </a:lnTo>
                  <a:lnTo>
                    <a:pt x="2897567" y="61402"/>
                  </a:lnTo>
                  <a:lnTo>
                    <a:pt x="2941685" y="88377"/>
                  </a:lnTo>
                  <a:lnTo>
                    <a:pt x="2986080" y="117822"/>
                  </a:lnTo>
                  <a:lnTo>
                    <a:pt x="3030096" y="148648"/>
                  </a:lnTo>
                  <a:lnTo>
                    <a:pt x="3073076" y="179766"/>
                  </a:lnTo>
                  <a:lnTo>
                    <a:pt x="3114361" y="210087"/>
                  </a:lnTo>
                  <a:lnTo>
                    <a:pt x="3153296" y="238521"/>
                  </a:lnTo>
                  <a:lnTo>
                    <a:pt x="3189222" y="263978"/>
                  </a:lnTo>
                  <a:lnTo>
                    <a:pt x="3221481" y="285370"/>
                  </a:lnTo>
                  <a:lnTo>
                    <a:pt x="3271632" y="317896"/>
                  </a:lnTo>
                  <a:lnTo>
                    <a:pt x="3316739" y="349268"/>
                  </a:lnTo>
                  <a:lnTo>
                    <a:pt x="3357525" y="380049"/>
                  </a:lnTo>
                  <a:lnTo>
                    <a:pt x="3394710" y="410798"/>
                  </a:lnTo>
                  <a:lnTo>
                    <a:pt x="3429012" y="442077"/>
                  </a:lnTo>
                  <a:lnTo>
                    <a:pt x="3461154" y="474447"/>
                  </a:lnTo>
                  <a:lnTo>
                    <a:pt x="3491856" y="508469"/>
                  </a:lnTo>
                  <a:lnTo>
                    <a:pt x="3521837" y="544704"/>
                  </a:lnTo>
                  <a:lnTo>
                    <a:pt x="3548124" y="582687"/>
                  </a:lnTo>
                  <a:lnTo>
                    <a:pt x="3568757" y="621685"/>
                  </a:lnTo>
                  <a:lnTo>
                    <a:pt x="3585976" y="661857"/>
                  </a:lnTo>
                  <a:lnTo>
                    <a:pt x="3602021" y="703358"/>
                  </a:lnTo>
                  <a:lnTo>
                    <a:pt x="3619132" y="746348"/>
                  </a:lnTo>
                  <a:lnTo>
                    <a:pt x="3639548" y="790984"/>
                  </a:lnTo>
                  <a:lnTo>
                    <a:pt x="3665509" y="837424"/>
                  </a:lnTo>
                  <a:lnTo>
                    <a:pt x="3699255" y="885826"/>
                  </a:lnTo>
                  <a:lnTo>
                    <a:pt x="3726187" y="919367"/>
                  </a:lnTo>
                  <a:lnTo>
                    <a:pt x="3755588" y="953951"/>
                  </a:lnTo>
                  <a:lnTo>
                    <a:pt x="3787235" y="989483"/>
                  </a:lnTo>
                  <a:lnTo>
                    <a:pt x="3820903" y="1025869"/>
                  </a:lnTo>
                  <a:lnTo>
                    <a:pt x="3856368" y="1063013"/>
                  </a:lnTo>
                  <a:lnTo>
                    <a:pt x="3893407" y="1100821"/>
                  </a:lnTo>
                  <a:lnTo>
                    <a:pt x="3931795" y="1139197"/>
                  </a:lnTo>
                  <a:lnTo>
                    <a:pt x="3971308" y="1178048"/>
                  </a:lnTo>
                  <a:lnTo>
                    <a:pt x="4011723" y="1217278"/>
                  </a:lnTo>
                  <a:lnTo>
                    <a:pt x="4052815" y="1256792"/>
                  </a:lnTo>
                  <a:lnTo>
                    <a:pt x="4094361" y="1296496"/>
                  </a:lnTo>
                  <a:lnTo>
                    <a:pt x="4136135" y="1336295"/>
                  </a:lnTo>
                </a:path>
              </a:pathLst>
            </a:custGeom>
            <a:ln w="38100">
              <a:solidFill>
                <a:srgbClr val="A9D1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383779" y="1897379"/>
              <a:ext cx="3944620" cy="1828800"/>
            </a:xfrm>
            <a:custGeom>
              <a:avLst/>
              <a:gdLst/>
              <a:ahLst/>
              <a:cxnLst/>
              <a:rect l="l" t="t" r="r" b="b"/>
              <a:pathLst>
                <a:path w="3944620" h="1828800">
                  <a:moveTo>
                    <a:pt x="0" y="1828800"/>
                  </a:moveTo>
                  <a:lnTo>
                    <a:pt x="37612" y="1807696"/>
                  </a:lnTo>
                  <a:lnTo>
                    <a:pt x="75633" y="1786531"/>
                  </a:lnTo>
                  <a:lnTo>
                    <a:pt x="114482" y="1765243"/>
                  </a:lnTo>
                  <a:lnTo>
                    <a:pt x="154572" y="1743772"/>
                  </a:lnTo>
                  <a:lnTo>
                    <a:pt x="196321" y="1722056"/>
                  </a:lnTo>
                  <a:lnTo>
                    <a:pt x="240145" y="1700033"/>
                  </a:lnTo>
                  <a:lnTo>
                    <a:pt x="286459" y="1677643"/>
                  </a:lnTo>
                  <a:lnTo>
                    <a:pt x="335681" y="1654824"/>
                  </a:lnTo>
                  <a:lnTo>
                    <a:pt x="388226" y="1631515"/>
                  </a:lnTo>
                  <a:lnTo>
                    <a:pt x="444511" y="1607654"/>
                  </a:lnTo>
                  <a:lnTo>
                    <a:pt x="504951" y="1583182"/>
                  </a:lnTo>
                  <a:lnTo>
                    <a:pt x="738340" y="1497836"/>
                  </a:lnTo>
                  <a:lnTo>
                    <a:pt x="1027795" y="1398857"/>
                  </a:lnTo>
                  <a:lnTo>
                    <a:pt x="1274173" y="1316952"/>
                  </a:lnTo>
                  <a:lnTo>
                    <a:pt x="1378330" y="1282827"/>
                  </a:lnTo>
                  <a:lnTo>
                    <a:pt x="1421854" y="1268320"/>
                  </a:lnTo>
                  <a:lnTo>
                    <a:pt x="1466333" y="1253841"/>
                  </a:lnTo>
                  <a:lnTo>
                    <a:pt x="1511689" y="1239365"/>
                  </a:lnTo>
                  <a:lnTo>
                    <a:pt x="1557846" y="1224869"/>
                  </a:lnTo>
                  <a:lnTo>
                    <a:pt x="1604726" y="1210329"/>
                  </a:lnTo>
                  <a:lnTo>
                    <a:pt x="1652251" y="1195722"/>
                  </a:lnTo>
                  <a:lnTo>
                    <a:pt x="1700345" y="1181025"/>
                  </a:lnTo>
                  <a:lnTo>
                    <a:pt x="1748928" y="1166214"/>
                  </a:lnTo>
                  <a:lnTo>
                    <a:pt x="1797925" y="1151266"/>
                  </a:lnTo>
                  <a:lnTo>
                    <a:pt x="1847258" y="1136156"/>
                  </a:lnTo>
                  <a:lnTo>
                    <a:pt x="1896848" y="1120862"/>
                  </a:lnTo>
                  <a:lnTo>
                    <a:pt x="1946619" y="1105360"/>
                  </a:lnTo>
                  <a:lnTo>
                    <a:pt x="1996493" y="1089627"/>
                  </a:lnTo>
                  <a:lnTo>
                    <a:pt x="2046393" y="1073639"/>
                  </a:lnTo>
                  <a:lnTo>
                    <a:pt x="2096242" y="1057372"/>
                  </a:lnTo>
                  <a:lnTo>
                    <a:pt x="2145960" y="1040804"/>
                  </a:lnTo>
                  <a:lnTo>
                    <a:pt x="2195473" y="1023910"/>
                  </a:lnTo>
                  <a:lnTo>
                    <a:pt x="2244700" y="1006667"/>
                  </a:lnTo>
                  <a:lnTo>
                    <a:pt x="2293567" y="989052"/>
                  </a:lnTo>
                  <a:lnTo>
                    <a:pt x="2341994" y="971042"/>
                  </a:lnTo>
                  <a:lnTo>
                    <a:pt x="2389904" y="952611"/>
                  </a:lnTo>
                  <a:lnTo>
                    <a:pt x="2437221" y="933739"/>
                  </a:lnTo>
                  <a:lnTo>
                    <a:pt x="2483866" y="914400"/>
                  </a:lnTo>
                  <a:lnTo>
                    <a:pt x="2530528" y="894381"/>
                  </a:lnTo>
                  <a:lnTo>
                    <a:pt x="2577865" y="873536"/>
                  </a:lnTo>
                  <a:lnTo>
                    <a:pt x="2625752" y="851943"/>
                  </a:lnTo>
                  <a:lnTo>
                    <a:pt x="2674066" y="829680"/>
                  </a:lnTo>
                  <a:lnTo>
                    <a:pt x="2722681" y="806822"/>
                  </a:lnTo>
                  <a:lnTo>
                    <a:pt x="2771473" y="783449"/>
                  </a:lnTo>
                  <a:lnTo>
                    <a:pt x="2820317" y="759637"/>
                  </a:lnTo>
                  <a:lnTo>
                    <a:pt x="2869089" y="735463"/>
                  </a:lnTo>
                  <a:lnTo>
                    <a:pt x="2917665" y="711006"/>
                  </a:lnTo>
                  <a:lnTo>
                    <a:pt x="2965919" y="686342"/>
                  </a:lnTo>
                  <a:lnTo>
                    <a:pt x="3013728" y="661549"/>
                  </a:lnTo>
                  <a:lnTo>
                    <a:pt x="3060967" y="636704"/>
                  </a:lnTo>
                  <a:lnTo>
                    <a:pt x="3107511" y="611885"/>
                  </a:lnTo>
                  <a:lnTo>
                    <a:pt x="3153236" y="587170"/>
                  </a:lnTo>
                  <a:lnTo>
                    <a:pt x="3198018" y="562635"/>
                  </a:lnTo>
                  <a:lnTo>
                    <a:pt x="3241731" y="538357"/>
                  </a:lnTo>
                  <a:lnTo>
                    <a:pt x="3284252" y="514416"/>
                  </a:lnTo>
                  <a:lnTo>
                    <a:pt x="3325455" y="490887"/>
                  </a:lnTo>
                  <a:lnTo>
                    <a:pt x="3365217" y="467848"/>
                  </a:lnTo>
                  <a:lnTo>
                    <a:pt x="3403413" y="445377"/>
                  </a:lnTo>
                  <a:lnTo>
                    <a:pt x="3439918" y="423550"/>
                  </a:lnTo>
                  <a:lnTo>
                    <a:pt x="3474608" y="402446"/>
                  </a:lnTo>
                  <a:lnTo>
                    <a:pt x="3507359" y="382143"/>
                  </a:lnTo>
                  <a:lnTo>
                    <a:pt x="3565250" y="344801"/>
                  </a:lnTo>
                  <a:lnTo>
                    <a:pt x="3617533" y="308892"/>
                  </a:lnTo>
                  <a:lnTo>
                    <a:pt x="3664719" y="274284"/>
                  </a:lnTo>
                  <a:lnTo>
                    <a:pt x="3707318" y="240848"/>
                  </a:lnTo>
                  <a:lnTo>
                    <a:pt x="3745838" y="208455"/>
                  </a:lnTo>
                  <a:lnTo>
                    <a:pt x="3780790" y="176974"/>
                  </a:lnTo>
                  <a:lnTo>
                    <a:pt x="3812683" y="146277"/>
                  </a:lnTo>
                  <a:lnTo>
                    <a:pt x="3842027" y="116233"/>
                  </a:lnTo>
                  <a:lnTo>
                    <a:pt x="3869332" y="86713"/>
                  </a:lnTo>
                  <a:lnTo>
                    <a:pt x="3895108" y="57587"/>
                  </a:lnTo>
                  <a:lnTo>
                    <a:pt x="3919865" y="28726"/>
                  </a:lnTo>
                  <a:lnTo>
                    <a:pt x="3944112" y="0"/>
                  </a:lnTo>
                </a:path>
              </a:pathLst>
            </a:custGeom>
            <a:ln w="57912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022972" y="1085214"/>
            <a:ext cx="35591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-5" dirty="0">
                <a:latin typeface="Carlito"/>
                <a:cs typeface="Carlito"/>
              </a:rPr>
              <a:t>Financial </a:t>
            </a:r>
            <a:r>
              <a:rPr sz="2000" spc="-15" dirty="0">
                <a:latin typeface="Carlito"/>
                <a:cs typeface="Carlito"/>
              </a:rPr>
              <a:t>Portfolio</a:t>
            </a:r>
            <a:r>
              <a:rPr sz="200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Management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77272" y="2745740"/>
            <a:ext cx="5037455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800" spc="-10" dirty="0">
                <a:latin typeface="Calibri"/>
                <a:cs typeface="Calibri"/>
              </a:rPr>
              <a:t>Thank</a:t>
            </a:r>
            <a:r>
              <a:rPr sz="8800" spc="-95" dirty="0">
                <a:latin typeface="Calibri"/>
                <a:cs typeface="Calibri"/>
              </a:rPr>
              <a:t> </a:t>
            </a:r>
            <a:r>
              <a:rPr sz="8800" spc="-170" dirty="0">
                <a:latin typeface="Calibri"/>
                <a:cs typeface="Calibri"/>
              </a:rPr>
              <a:t>You!</a:t>
            </a:r>
            <a:endParaRPr sz="8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91996" y="2016251"/>
            <a:ext cx="9530334" cy="26601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90800" y="2878245"/>
            <a:ext cx="70104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5400" spc="-295" dirty="0"/>
              <a:t>Central </a:t>
            </a:r>
            <a:r>
              <a:rPr lang="en-US" sz="5400" spc="-445" dirty="0"/>
              <a:t>Tendency </a:t>
            </a:r>
            <a:r>
              <a:rPr lang="en-US" sz="5400" spc="-50" dirty="0"/>
              <a:t>of</a:t>
            </a:r>
            <a:r>
              <a:rPr lang="en-US" sz="5400" spc="-290" dirty="0"/>
              <a:t> </a:t>
            </a:r>
            <a:r>
              <a:rPr lang="en-US" sz="5400" spc="-395" dirty="0"/>
              <a:t>Data</a:t>
            </a:r>
            <a:endParaRPr sz="54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278324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46431"/>
            <a:ext cx="28448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5" dirty="0">
                <a:latin typeface="Arial"/>
                <a:cs typeface="Arial"/>
              </a:rPr>
              <a:t>Central</a:t>
            </a:r>
            <a:r>
              <a:rPr sz="3200" spc="-229" dirty="0">
                <a:latin typeface="Arial"/>
                <a:cs typeface="Arial"/>
              </a:rPr>
              <a:t> </a:t>
            </a:r>
            <a:r>
              <a:rPr sz="3200" spc="-235" dirty="0">
                <a:latin typeface="Arial"/>
                <a:cs typeface="Arial"/>
              </a:rPr>
              <a:t>Tendency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27252" y="1691716"/>
            <a:ext cx="9930765" cy="836294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146810" marR="5080" indent="-1134110">
              <a:lnSpc>
                <a:spcPts val="3030"/>
              </a:lnSpc>
              <a:spcBef>
                <a:spcPts val="475"/>
              </a:spcBef>
            </a:pPr>
            <a:r>
              <a:rPr sz="2800" spc="-5" dirty="0">
                <a:latin typeface="Comic Sans MS"/>
                <a:cs typeface="Comic Sans MS"/>
              </a:rPr>
              <a:t>Single value that attempts to </a:t>
            </a:r>
            <a:r>
              <a:rPr sz="2800" spc="-10" dirty="0">
                <a:latin typeface="Comic Sans MS"/>
                <a:cs typeface="Comic Sans MS"/>
              </a:rPr>
              <a:t>describe </a:t>
            </a:r>
            <a:r>
              <a:rPr sz="2800" spc="-5" dirty="0">
                <a:latin typeface="Comic Sans MS"/>
                <a:cs typeface="Comic Sans MS"/>
              </a:rPr>
              <a:t>the whole data </a:t>
            </a:r>
            <a:r>
              <a:rPr sz="2800" spc="-10" dirty="0">
                <a:latin typeface="Comic Sans MS"/>
                <a:cs typeface="Comic Sans MS"/>
              </a:rPr>
              <a:t>using  </a:t>
            </a:r>
            <a:r>
              <a:rPr sz="2800" spc="-5" dirty="0">
                <a:latin typeface="Comic Sans MS"/>
                <a:cs typeface="Comic Sans MS"/>
              </a:rPr>
              <a:t>a central point or central location of the</a:t>
            </a:r>
            <a:r>
              <a:rPr sz="2800" spc="125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data.</a:t>
            </a:r>
            <a:endParaRPr sz="2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7690" y="848867"/>
            <a:ext cx="11256645" cy="4731385"/>
            <a:chOff x="567690" y="848867"/>
            <a:chExt cx="11256645" cy="4731385"/>
          </a:xfrm>
        </p:grpSpPr>
        <p:sp>
          <p:nvSpPr>
            <p:cNvPr id="3" name="object 3"/>
            <p:cNvSpPr/>
            <p:nvPr/>
          </p:nvSpPr>
          <p:spPr>
            <a:xfrm>
              <a:off x="567690" y="863345"/>
              <a:ext cx="11256645" cy="0"/>
            </a:xfrm>
            <a:custGeom>
              <a:avLst/>
              <a:gdLst/>
              <a:ahLst/>
              <a:cxnLst/>
              <a:rect l="l" t="t" r="r" b="b"/>
              <a:pathLst>
                <a:path w="11256645">
                  <a:moveTo>
                    <a:pt x="0" y="0"/>
                  </a:moveTo>
                  <a:lnTo>
                    <a:pt x="11256137" y="0"/>
                  </a:lnTo>
                </a:path>
              </a:pathLst>
            </a:custGeom>
            <a:ln w="2895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70026" y="1562734"/>
              <a:ext cx="3616960" cy="3072130"/>
            </a:xfrm>
            <a:custGeom>
              <a:avLst/>
              <a:gdLst/>
              <a:ahLst/>
              <a:cxnLst/>
              <a:rect l="l" t="t" r="r" b="b"/>
              <a:pathLst>
                <a:path w="3616960" h="3072129">
                  <a:moveTo>
                    <a:pt x="3616706" y="2696083"/>
                  </a:moveTo>
                  <a:lnTo>
                    <a:pt x="3584067" y="2677033"/>
                  </a:lnTo>
                  <a:lnTo>
                    <a:pt x="3474212" y="2612898"/>
                  </a:lnTo>
                  <a:lnTo>
                    <a:pt x="3467087" y="2610510"/>
                  </a:lnTo>
                  <a:lnTo>
                    <a:pt x="3459810" y="2611005"/>
                  </a:lnTo>
                  <a:lnTo>
                    <a:pt x="3453219" y="2614155"/>
                  </a:lnTo>
                  <a:lnTo>
                    <a:pt x="3448177" y="2619756"/>
                  </a:lnTo>
                  <a:lnTo>
                    <a:pt x="3445700" y="2626957"/>
                  </a:lnTo>
                  <a:lnTo>
                    <a:pt x="3446170" y="2634272"/>
                  </a:lnTo>
                  <a:lnTo>
                    <a:pt x="3449345" y="2640876"/>
                  </a:lnTo>
                  <a:lnTo>
                    <a:pt x="3455035" y="2645918"/>
                  </a:lnTo>
                  <a:lnTo>
                    <a:pt x="3508362" y="2677033"/>
                  </a:lnTo>
                  <a:lnTo>
                    <a:pt x="364985" y="2677033"/>
                  </a:lnTo>
                  <a:lnTo>
                    <a:pt x="364959" y="108419"/>
                  </a:lnTo>
                  <a:lnTo>
                    <a:pt x="396113" y="161798"/>
                  </a:lnTo>
                  <a:lnTo>
                    <a:pt x="401154" y="167411"/>
                  </a:lnTo>
                  <a:lnTo>
                    <a:pt x="407758" y="170561"/>
                  </a:lnTo>
                  <a:lnTo>
                    <a:pt x="415074" y="171056"/>
                  </a:lnTo>
                  <a:lnTo>
                    <a:pt x="422275" y="168656"/>
                  </a:lnTo>
                  <a:lnTo>
                    <a:pt x="427875" y="163614"/>
                  </a:lnTo>
                  <a:lnTo>
                    <a:pt x="431038" y="157010"/>
                  </a:lnTo>
                  <a:lnTo>
                    <a:pt x="431520" y="149694"/>
                  </a:lnTo>
                  <a:lnTo>
                    <a:pt x="429133" y="142494"/>
                  </a:lnTo>
                  <a:lnTo>
                    <a:pt x="368033" y="37846"/>
                  </a:lnTo>
                  <a:lnTo>
                    <a:pt x="345948" y="0"/>
                  </a:lnTo>
                  <a:lnTo>
                    <a:pt x="262813" y="142494"/>
                  </a:lnTo>
                  <a:lnTo>
                    <a:pt x="260362" y="149694"/>
                  </a:lnTo>
                  <a:lnTo>
                    <a:pt x="260845" y="157010"/>
                  </a:lnTo>
                  <a:lnTo>
                    <a:pt x="264020" y="163614"/>
                  </a:lnTo>
                  <a:lnTo>
                    <a:pt x="269671" y="168656"/>
                  </a:lnTo>
                  <a:lnTo>
                    <a:pt x="276821" y="171056"/>
                  </a:lnTo>
                  <a:lnTo>
                    <a:pt x="284111" y="170561"/>
                  </a:lnTo>
                  <a:lnTo>
                    <a:pt x="290690" y="167411"/>
                  </a:lnTo>
                  <a:lnTo>
                    <a:pt x="295732" y="161798"/>
                  </a:lnTo>
                  <a:lnTo>
                    <a:pt x="326859" y="108470"/>
                  </a:lnTo>
                  <a:lnTo>
                    <a:pt x="326898" y="37846"/>
                  </a:lnTo>
                  <a:lnTo>
                    <a:pt x="326898" y="108419"/>
                  </a:lnTo>
                  <a:lnTo>
                    <a:pt x="326898" y="2677033"/>
                  </a:lnTo>
                  <a:lnTo>
                    <a:pt x="0" y="2677033"/>
                  </a:lnTo>
                  <a:lnTo>
                    <a:pt x="0" y="2715133"/>
                  </a:lnTo>
                  <a:lnTo>
                    <a:pt x="326898" y="2715133"/>
                  </a:lnTo>
                  <a:lnTo>
                    <a:pt x="326898" y="3071749"/>
                  </a:lnTo>
                  <a:lnTo>
                    <a:pt x="364998" y="3071749"/>
                  </a:lnTo>
                  <a:lnTo>
                    <a:pt x="364985" y="2715133"/>
                  </a:lnTo>
                  <a:lnTo>
                    <a:pt x="3508362" y="2715133"/>
                  </a:lnTo>
                  <a:lnTo>
                    <a:pt x="3455035" y="2746248"/>
                  </a:lnTo>
                  <a:lnTo>
                    <a:pt x="3449345" y="2751302"/>
                  </a:lnTo>
                  <a:lnTo>
                    <a:pt x="3446170" y="2757906"/>
                  </a:lnTo>
                  <a:lnTo>
                    <a:pt x="3445700" y="2765221"/>
                  </a:lnTo>
                  <a:lnTo>
                    <a:pt x="3448177" y="2772410"/>
                  </a:lnTo>
                  <a:lnTo>
                    <a:pt x="3453219" y="2778023"/>
                  </a:lnTo>
                  <a:lnTo>
                    <a:pt x="3459810" y="2781173"/>
                  </a:lnTo>
                  <a:lnTo>
                    <a:pt x="3467087" y="2781668"/>
                  </a:lnTo>
                  <a:lnTo>
                    <a:pt x="3474212" y="2779268"/>
                  </a:lnTo>
                  <a:lnTo>
                    <a:pt x="3584067" y="2715133"/>
                  </a:lnTo>
                  <a:lnTo>
                    <a:pt x="3616706" y="2696083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07335" y="2479547"/>
              <a:ext cx="192023" cy="1920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76728" y="2453639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39">
                  <a:moveTo>
                    <a:pt x="89916" y="0"/>
                  </a:moveTo>
                  <a:lnTo>
                    <a:pt x="54917" y="7066"/>
                  </a:lnTo>
                  <a:lnTo>
                    <a:pt x="26336" y="26336"/>
                  </a:lnTo>
                  <a:lnTo>
                    <a:pt x="7066" y="54917"/>
                  </a:lnTo>
                  <a:lnTo>
                    <a:pt x="0" y="89915"/>
                  </a:lnTo>
                  <a:lnTo>
                    <a:pt x="7066" y="124914"/>
                  </a:lnTo>
                  <a:lnTo>
                    <a:pt x="26336" y="153495"/>
                  </a:lnTo>
                  <a:lnTo>
                    <a:pt x="54917" y="172765"/>
                  </a:lnTo>
                  <a:lnTo>
                    <a:pt x="89916" y="179832"/>
                  </a:lnTo>
                  <a:lnTo>
                    <a:pt x="124914" y="172765"/>
                  </a:lnTo>
                  <a:lnTo>
                    <a:pt x="153495" y="153495"/>
                  </a:lnTo>
                  <a:lnTo>
                    <a:pt x="172765" y="124914"/>
                  </a:lnTo>
                  <a:lnTo>
                    <a:pt x="179832" y="89915"/>
                  </a:lnTo>
                  <a:lnTo>
                    <a:pt x="172765" y="54917"/>
                  </a:lnTo>
                  <a:lnTo>
                    <a:pt x="153495" y="26336"/>
                  </a:lnTo>
                  <a:lnTo>
                    <a:pt x="124914" y="7066"/>
                  </a:lnTo>
                  <a:lnTo>
                    <a:pt x="8991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76728" y="2453639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39">
                  <a:moveTo>
                    <a:pt x="0" y="89915"/>
                  </a:moveTo>
                  <a:lnTo>
                    <a:pt x="7066" y="54917"/>
                  </a:lnTo>
                  <a:lnTo>
                    <a:pt x="26336" y="26336"/>
                  </a:lnTo>
                  <a:lnTo>
                    <a:pt x="54917" y="7066"/>
                  </a:lnTo>
                  <a:lnTo>
                    <a:pt x="89916" y="0"/>
                  </a:lnTo>
                  <a:lnTo>
                    <a:pt x="124914" y="7066"/>
                  </a:lnTo>
                  <a:lnTo>
                    <a:pt x="153495" y="26336"/>
                  </a:lnTo>
                  <a:lnTo>
                    <a:pt x="172765" y="54917"/>
                  </a:lnTo>
                  <a:lnTo>
                    <a:pt x="179832" y="89915"/>
                  </a:lnTo>
                  <a:lnTo>
                    <a:pt x="172765" y="124914"/>
                  </a:lnTo>
                  <a:lnTo>
                    <a:pt x="153495" y="153495"/>
                  </a:lnTo>
                  <a:lnTo>
                    <a:pt x="124914" y="172765"/>
                  </a:lnTo>
                  <a:lnTo>
                    <a:pt x="89916" y="179832"/>
                  </a:lnTo>
                  <a:lnTo>
                    <a:pt x="54917" y="172765"/>
                  </a:lnTo>
                  <a:lnTo>
                    <a:pt x="26336" y="153495"/>
                  </a:lnTo>
                  <a:lnTo>
                    <a:pt x="7066" y="124914"/>
                  </a:lnTo>
                  <a:lnTo>
                    <a:pt x="0" y="8991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30779" y="2781300"/>
              <a:ext cx="192023" cy="1920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14728" y="2814827"/>
              <a:ext cx="192023" cy="1920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84575" y="2298191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39">
                  <a:moveTo>
                    <a:pt x="89916" y="0"/>
                  </a:moveTo>
                  <a:lnTo>
                    <a:pt x="54917" y="7066"/>
                  </a:lnTo>
                  <a:lnTo>
                    <a:pt x="26336" y="26336"/>
                  </a:lnTo>
                  <a:lnTo>
                    <a:pt x="7066" y="54917"/>
                  </a:lnTo>
                  <a:lnTo>
                    <a:pt x="0" y="89916"/>
                  </a:lnTo>
                  <a:lnTo>
                    <a:pt x="7066" y="124914"/>
                  </a:lnTo>
                  <a:lnTo>
                    <a:pt x="26336" y="153495"/>
                  </a:lnTo>
                  <a:lnTo>
                    <a:pt x="54917" y="172765"/>
                  </a:lnTo>
                  <a:lnTo>
                    <a:pt x="89916" y="179832"/>
                  </a:lnTo>
                  <a:lnTo>
                    <a:pt x="124914" y="172765"/>
                  </a:lnTo>
                  <a:lnTo>
                    <a:pt x="153495" y="153495"/>
                  </a:lnTo>
                  <a:lnTo>
                    <a:pt x="172765" y="124914"/>
                  </a:lnTo>
                  <a:lnTo>
                    <a:pt x="179832" y="89916"/>
                  </a:lnTo>
                  <a:lnTo>
                    <a:pt x="172765" y="54917"/>
                  </a:lnTo>
                  <a:lnTo>
                    <a:pt x="153495" y="26336"/>
                  </a:lnTo>
                  <a:lnTo>
                    <a:pt x="124914" y="7066"/>
                  </a:lnTo>
                  <a:lnTo>
                    <a:pt x="8991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84575" y="2298191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39">
                  <a:moveTo>
                    <a:pt x="0" y="89916"/>
                  </a:moveTo>
                  <a:lnTo>
                    <a:pt x="7066" y="54917"/>
                  </a:lnTo>
                  <a:lnTo>
                    <a:pt x="26336" y="26336"/>
                  </a:lnTo>
                  <a:lnTo>
                    <a:pt x="54917" y="7066"/>
                  </a:lnTo>
                  <a:lnTo>
                    <a:pt x="89916" y="0"/>
                  </a:lnTo>
                  <a:lnTo>
                    <a:pt x="124914" y="7066"/>
                  </a:lnTo>
                  <a:lnTo>
                    <a:pt x="153495" y="26336"/>
                  </a:lnTo>
                  <a:lnTo>
                    <a:pt x="172765" y="54917"/>
                  </a:lnTo>
                  <a:lnTo>
                    <a:pt x="179832" y="89916"/>
                  </a:lnTo>
                  <a:lnTo>
                    <a:pt x="172765" y="124914"/>
                  </a:lnTo>
                  <a:lnTo>
                    <a:pt x="153495" y="153495"/>
                  </a:lnTo>
                  <a:lnTo>
                    <a:pt x="124914" y="172765"/>
                  </a:lnTo>
                  <a:lnTo>
                    <a:pt x="89916" y="179832"/>
                  </a:lnTo>
                  <a:lnTo>
                    <a:pt x="54917" y="172765"/>
                  </a:lnTo>
                  <a:lnTo>
                    <a:pt x="26336" y="153495"/>
                  </a:lnTo>
                  <a:lnTo>
                    <a:pt x="7066" y="124914"/>
                  </a:lnTo>
                  <a:lnTo>
                    <a:pt x="0" y="8991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66644" y="1920239"/>
              <a:ext cx="192024" cy="1920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29940" y="1888235"/>
              <a:ext cx="192024" cy="1920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96184" y="2228087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39">
                  <a:moveTo>
                    <a:pt x="89916" y="0"/>
                  </a:moveTo>
                  <a:lnTo>
                    <a:pt x="54917" y="7066"/>
                  </a:lnTo>
                  <a:lnTo>
                    <a:pt x="26336" y="26336"/>
                  </a:lnTo>
                  <a:lnTo>
                    <a:pt x="7066" y="54917"/>
                  </a:lnTo>
                  <a:lnTo>
                    <a:pt x="0" y="89915"/>
                  </a:lnTo>
                  <a:lnTo>
                    <a:pt x="7066" y="124914"/>
                  </a:lnTo>
                  <a:lnTo>
                    <a:pt x="26336" y="153495"/>
                  </a:lnTo>
                  <a:lnTo>
                    <a:pt x="54917" y="172765"/>
                  </a:lnTo>
                  <a:lnTo>
                    <a:pt x="89916" y="179832"/>
                  </a:lnTo>
                  <a:lnTo>
                    <a:pt x="124914" y="172765"/>
                  </a:lnTo>
                  <a:lnTo>
                    <a:pt x="153495" y="153495"/>
                  </a:lnTo>
                  <a:lnTo>
                    <a:pt x="172765" y="124914"/>
                  </a:lnTo>
                  <a:lnTo>
                    <a:pt x="179832" y="89915"/>
                  </a:lnTo>
                  <a:lnTo>
                    <a:pt x="172765" y="54917"/>
                  </a:lnTo>
                  <a:lnTo>
                    <a:pt x="153495" y="26336"/>
                  </a:lnTo>
                  <a:lnTo>
                    <a:pt x="124914" y="7066"/>
                  </a:lnTo>
                  <a:lnTo>
                    <a:pt x="8991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96184" y="2228087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39">
                  <a:moveTo>
                    <a:pt x="0" y="89915"/>
                  </a:moveTo>
                  <a:lnTo>
                    <a:pt x="7066" y="54917"/>
                  </a:lnTo>
                  <a:lnTo>
                    <a:pt x="26336" y="26336"/>
                  </a:lnTo>
                  <a:lnTo>
                    <a:pt x="54917" y="7066"/>
                  </a:lnTo>
                  <a:lnTo>
                    <a:pt x="89916" y="0"/>
                  </a:lnTo>
                  <a:lnTo>
                    <a:pt x="124914" y="7066"/>
                  </a:lnTo>
                  <a:lnTo>
                    <a:pt x="153495" y="26336"/>
                  </a:lnTo>
                  <a:lnTo>
                    <a:pt x="172765" y="54917"/>
                  </a:lnTo>
                  <a:lnTo>
                    <a:pt x="179832" y="89915"/>
                  </a:lnTo>
                  <a:lnTo>
                    <a:pt x="172765" y="124914"/>
                  </a:lnTo>
                  <a:lnTo>
                    <a:pt x="153495" y="153495"/>
                  </a:lnTo>
                  <a:lnTo>
                    <a:pt x="124914" y="172765"/>
                  </a:lnTo>
                  <a:lnTo>
                    <a:pt x="89916" y="179832"/>
                  </a:lnTo>
                  <a:lnTo>
                    <a:pt x="54917" y="172765"/>
                  </a:lnTo>
                  <a:lnTo>
                    <a:pt x="26336" y="153495"/>
                  </a:lnTo>
                  <a:lnTo>
                    <a:pt x="7066" y="124914"/>
                  </a:lnTo>
                  <a:lnTo>
                    <a:pt x="0" y="8991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78607" y="2261615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39">
                  <a:moveTo>
                    <a:pt x="89916" y="0"/>
                  </a:moveTo>
                  <a:lnTo>
                    <a:pt x="54917" y="7066"/>
                  </a:lnTo>
                  <a:lnTo>
                    <a:pt x="26336" y="26336"/>
                  </a:lnTo>
                  <a:lnTo>
                    <a:pt x="7066" y="54917"/>
                  </a:lnTo>
                  <a:lnTo>
                    <a:pt x="0" y="89916"/>
                  </a:lnTo>
                  <a:lnTo>
                    <a:pt x="7066" y="124914"/>
                  </a:lnTo>
                  <a:lnTo>
                    <a:pt x="26336" y="153495"/>
                  </a:lnTo>
                  <a:lnTo>
                    <a:pt x="54917" y="172765"/>
                  </a:lnTo>
                  <a:lnTo>
                    <a:pt x="89916" y="179832"/>
                  </a:lnTo>
                  <a:lnTo>
                    <a:pt x="124914" y="172765"/>
                  </a:lnTo>
                  <a:lnTo>
                    <a:pt x="153495" y="153495"/>
                  </a:lnTo>
                  <a:lnTo>
                    <a:pt x="172765" y="124914"/>
                  </a:lnTo>
                  <a:lnTo>
                    <a:pt x="179831" y="89916"/>
                  </a:lnTo>
                  <a:lnTo>
                    <a:pt x="172765" y="54917"/>
                  </a:lnTo>
                  <a:lnTo>
                    <a:pt x="153495" y="26336"/>
                  </a:lnTo>
                  <a:lnTo>
                    <a:pt x="124914" y="7066"/>
                  </a:lnTo>
                  <a:lnTo>
                    <a:pt x="8991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78607" y="2261615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39">
                  <a:moveTo>
                    <a:pt x="0" y="89916"/>
                  </a:moveTo>
                  <a:lnTo>
                    <a:pt x="7066" y="54917"/>
                  </a:lnTo>
                  <a:lnTo>
                    <a:pt x="26336" y="26336"/>
                  </a:lnTo>
                  <a:lnTo>
                    <a:pt x="54917" y="7066"/>
                  </a:lnTo>
                  <a:lnTo>
                    <a:pt x="89916" y="0"/>
                  </a:lnTo>
                  <a:lnTo>
                    <a:pt x="124914" y="7066"/>
                  </a:lnTo>
                  <a:lnTo>
                    <a:pt x="153495" y="26336"/>
                  </a:lnTo>
                  <a:lnTo>
                    <a:pt x="172765" y="54917"/>
                  </a:lnTo>
                  <a:lnTo>
                    <a:pt x="179831" y="89916"/>
                  </a:lnTo>
                  <a:lnTo>
                    <a:pt x="172765" y="124914"/>
                  </a:lnTo>
                  <a:lnTo>
                    <a:pt x="153495" y="153495"/>
                  </a:lnTo>
                  <a:lnTo>
                    <a:pt x="124914" y="172765"/>
                  </a:lnTo>
                  <a:lnTo>
                    <a:pt x="89916" y="179832"/>
                  </a:lnTo>
                  <a:lnTo>
                    <a:pt x="54917" y="172765"/>
                  </a:lnTo>
                  <a:lnTo>
                    <a:pt x="26336" y="153495"/>
                  </a:lnTo>
                  <a:lnTo>
                    <a:pt x="7066" y="124914"/>
                  </a:lnTo>
                  <a:lnTo>
                    <a:pt x="0" y="8991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37788" y="1732787"/>
              <a:ext cx="192024" cy="1920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956560" y="2636519"/>
              <a:ext cx="181610" cy="180340"/>
            </a:xfrm>
            <a:custGeom>
              <a:avLst/>
              <a:gdLst/>
              <a:ahLst/>
              <a:cxnLst/>
              <a:rect l="l" t="t" r="r" b="b"/>
              <a:pathLst>
                <a:path w="181610" h="180339">
                  <a:moveTo>
                    <a:pt x="90677" y="0"/>
                  </a:moveTo>
                  <a:lnTo>
                    <a:pt x="55399" y="7066"/>
                  </a:lnTo>
                  <a:lnTo>
                    <a:pt x="26574" y="26336"/>
                  </a:lnTo>
                  <a:lnTo>
                    <a:pt x="7131" y="54917"/>
                  </a:lnTo>
                  <a:lnTo>
                    <a:pt x="0" y="89915"/>
                  </a:lnTo>
                  <a:lnTo>
                    <a:pt x="7131" y="124914"/>
                  </a:lnTo>
                  <a:lnTo>
                    <a:pt x="26574" y="153495"/>
                  </a:lnTo>
                  <a:lnTo>
                    <a:pt x="55399" y="172765"/>
                  </a:lnTo>
                  <a:lnTo>
                    <a:pt x="90677" y="179831"/>
                  </a:lnTo>
                  <a:lnTo>
                    <a:pt x="125956" y="172765"/>
                  </a:lnTo>
                  <a:lnTo>
                    <a:pt x="154781" y="153495"/>
                  </a:lnTo>
                  <a:lnTo>
                    <a:pt x="174224" y="124914"/>
                  </a:lnTo>
                  <a:lnTo>
                    <a:pt x="181356" y="89915"/>
                  </a:lnTo>
                  <a:lnTo>
                    <a:pt x="174224" y="54917"/>
                  </a:lnTo>
                  <a:lnTo>
                    <a:pt x="154781" y="26336"/>
                  </a:lnTo>
                  <a:lnTo>
                    <a:pt x="125956" y="7066"/>
                  </a:lnTo>
                  <a:lnTo>
                    <a:pt x="9067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956560" y="2636519"/>
              <a:ext cx="181610" cy="180340"/>
            </a:xfrm>
            <a:custGeom>
              <a:avLst/>
              <a:gdLst/>
              <a:ahLst/>
              <a:cxnLst/>
              <a:rect l="l" t="t" r="r" b="b"/>
              <a:pathLst>
                <a:path w="181610" h="180339">
                  <a:moveTo>
                    <a:pt x="0" y="89915"/>
                  </a:moveTo>
                  <a:lnTo>
                    <a:pt x="7131" y="54917"/>
                  </a:lnTo>
                  <a:lnTo>
                    <a:pt x="26574" y="26336"/>
                  </a:lnTo>
                  <a:lnTo>
                    <a:pt x="55399" y="7066"/>
                  </a:lnTo>
                  <a:lnTo>
                    <a:pt x="90677" y="0"/>
                  </a:lnTo>
                  <a:lnTo>
                    <a:pt x="125956" y="7066"/>
                  </a:lnTo>
                  <a:lnTo>
                    <a:pt x="154781" y="26336"/>
                  </a:lnTo>
                  <a:lnTo>
                    <a:pt x="174224" y="54917"/>
                  </a:lnTo>
                  <a:lnTo>
                    <a:pt x="181356" y="89915"/>
                  </a:lnTo>
                  <a:lnTo>
                    <a:pt x="174224" y="124914"/>
                  </a:lnTo>
                  <a:lnTo>
                    <a:pt x="154781" y="153495"/>
                  </a:lnTo>
                  <a:lnTo>
                    <a:pt x="125956" y="172765"/>
                  </a:lnTo>
                  <a:lnTo>
                    <a:pt x="90677" y="179831"/>
                  </a:lnTo>
                  <a:lnTo>
                    <a:pt x="55399" y="172765"/>
                  </a:lnTo>
                  <a:lnTo>
                    <a:pt x="26574" y="153495"/>
                  </a:lnTo>
                  <a:lnTo>
                    <a:pt x="7131" y="124914"/>
                  </a:lnTo>
                  <a:lnTo>
                    <a:pt x="0" y="8991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502407" y="3049523"/>
              <a:ext cx="192023" cy="1920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206751" y="3049523"/>
              <a:ext cx="192023" cy="1920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44979" y="3416807"/>
              <a:ext cx="192023" cy="1920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810256" y="2894075"/>
              <a:ext cx="192023" cy="1920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816090" y="1456054"/>
              <a:ext cx="4376420" cy="3072130"/>
            </a:xfrm>
            <a:custGeom>
              <a:avLst/>
              <a:gdLst/>
              <a:ahLst/>
              <a:cxnLst/>
              <a:rect l="l" t="t" r="r" b="b"/>
              <a:pathLst>
                <a:path w="4376420" h="3072129">
                  <a:moveTo>
                    <a:pt x="4376293" y="2696083"/>
                  </a:moveTo>
                  <a:lnTo>
                    <a:pt x="4343628" y="2677033"/>
                  </a:lnTo>
                  <a:lnTo>
                    <a:pt x="4233672" y="2612898"/>
                  </a:lnTo>
                  <a:lnTo>
                    <a:pt x="4226547" y="2610510"/>
                  </a:lnTo>
                  <a:lnTo>
                    <a:pt x="4219270" y="2610993"/>
                  </a:lnTo>
                  <a:lnTo>
                    <a:pt x="4212679" y="2614155"/>
                  </a:lnTo>
                  <a:lnTo>
                    <a:pt x="4207637" y="2619756"/>
                  </a:lnTo>
                  <a:lnTo>
                    <a:pt x="4205236" y="2626957"/>
                  </a:lnTo>
                  <a:lnTo>
                    <a:pt x="4205732" y="2634272"/>
                  </a:lnTo>
                  <a:lnTo>
                    <a:pt x="4208881" y="2640876"/>
                  </a:lnTo>
                  <a:lnTo>
                    <a:pt x="4214495" y="2645918"/>
                  </a:lnTo>
                  <a:lnTo>
                    <a:pt x="4267822" y="2677033"/>
                  </a:lnTo>
                  <a:lnTo>
                    <a:pt x="936485" y="2677033"/>
                  </a:lnTo>
                  <a:lnTo>
                    <a:pt x="936485" y="2146681"/>
                  </a:lnTo>
                  <a:lnTo>
                    <a:pt x="595122" y="2146681"/>
                  </a:lnTo>
                  <a:lnTo>
                    <a:pt x="595122" y="2677033"/>
                  </a:lnTo>
                  <a:lnTo>
                    <a:pt x="499110" y="2677033"/>
                  </a:lnTo>
                  <a:lnTo>
                    <a:pt x="499110" y="108458"/>
                  </a:lnTo>
                  <a:lnTo>
                    <a:pt x="530225" y="161798"/>
                  </a:lnTo>
                  <a:lnTo>
                    <a:pt x="535266" y="167411"/>
                  </a:lnTo>
                  <a:lnTo>
                    <a:pt x="541870" y="170573"/>
                  </a:lnTo>
                  <a:lnTo>
                    <a:pt x="549186" y="171056"/>
                  </a:lnTo>
                  <a:lnTo>
                    <a:pt x="556387" y="168656"/>
                  </a:lnTo>
                  <a:lnTo>
                    <a:pt x="561987" y="163614"/>
                  </a:lnTo>
                  <a:lnTo>
                    <a:pt x="565150" y="157010"/>
                  </a:lnTo>
                  <a:lnTo>
                    <a:pt x="565632" y="149694"/>
                  </a:lnTo>
                  <a:lnTo>
                    <a:pt x="563245" y="142494"/>
                  </a:lnTo>
                  <a:lnTo>
                    <a:pt x="502145" y="37846"/>
                  </a:lnTo>
                  <a:lnTo>
                    <a:pt x="480060" y="0"/>
                  </a:lnTo>
                  <a:lnTo>
                    <a:pt x="396875" y="142494"/>
                  </a:lnTo>
                  <a:lnTo>
                    <a:pt x="394474" y="149694"/>
                  </a:lnTo>
                  <a:lnTo>
                    <a:pt x="394970" y="157010"/>
                  </a:lnTo>
                  <a:lnTo>
                    <a:pt x="398119" y="163614"/>
                  </a:lnTo>
                  <a:lnTo>
                    <a:pt x="403733" y="168656"/>
                  </a:lnTo>
                  <a:lnTo>
                    <a:pt x="410921" y="171056"/>
                  </a:lnTo>
                  <a:lnTo>
                    <a:pt x="418236" y="170573"/>
                  </a:lnTo>
                  <a:lnTo>
                    <a:pt x="424840" y="167411"/>
                  </a:lnTo>
                  <a:lnTo>
                    <a:pt x="429895" y="161798"/>
                  </a:lnTo>
                  <a:lnTo>
                    <a:pt x="461010" y="108458"/>
                  </a:lnTo>
                  <a:lnTo>
                    <a:pt x="461010" y="2677033"/>
                  </a:lnTo>
                  <a:lnTo>
                    <a:pt x="0" y="2677033"/>
                  </a:lnTo>
                  <a:lnTo>
                    <a:pt x="0" y="2715133"/>
                  </a:lnTo>
                  <a:lnTo>
                    <a:pt x="461010" y="2715133"/>
                  </a:lnTo>
                  <a:lnTo>
                    <a:pt x="461010" y="3071749"/>
                  </a:lnTo>
                  <a:lnTo>
                    <a:pt x="499110" y="3071749"/>
                  </a:lnTo>
                  <a:lnTo>
                    <a:pt x="499110" y="2715133"/>
                  </a:lnTo>
                  <a:lnTo>
                    <a:pt x="4267822" y="2715133"/>
                  </a:lnTo>
                  <a:lnTo>
                    <a:pt x="4214495" y="2746248"/>
                  </a:lnTo>
                  <a:lnTo>
                    <a:pt x="4208881" y="2751302"/>
                  </a:lnTo>
                  <a:lnTo>
                    <a:pt x="4205732" y="2757906"/>
                  </a:lnTo>
                  <a:lnTo>
                    <a:pt x="4205236" y="2765221"/>
                  </a:lnTo>
                  <a:lnTo>
                    <a:pt x="4207637" y="2772410"/>
                  </a:lnTo>
                  <a:lnTo>
                    <a:pt x="4212679" y="2778023"/>
                  </a:lnTo>
                  <a:lnTo>
                    <a:pt x="4219270" y="2781173"/>
                  </a:lnTo>
                  <a:lnTo>
                    <a:pt x="4226547" y="2781668"/>
                  </a:lnTo>
                  <a:lnTo>
                    <a:pt x="4233672" y="2779268"/>
                  </a:lnTo>
                  <a:lnTo>
                    <a:pt x="4343628" y="2715133"/>
                  </a:lnTo>
                  <a:lnTo>
                    <a:pt x="4376293" y="2696083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411211" y="3602735"/>
              <a:ext cx="341630" cy="548640"/>
            </a:xfrm>
            <a:custGeom>
              <a:avLst/>
              <a:gdLst/>
              <a:ahLst/>
              <a:cxnLst/>
              <a:rect l="l" t="t" r="r" b="b"/>
              <a:pathLst>
                <a:path w="341629" h="548639">
                  <a:moveTo>
                    <a:pt x="0" y="548639"/>
                  </a:moveTo>
                  <a:lnTo>
                    <a:pt x="341375" y="548639"/>
                  </a:lnTo>
                  <a:lnTo>
                    <a:pt x="341375" y="0"/>
                  </a:lnTo>
                  <a:lnTo>
                    <a:pt x="0" y="0"/>
                  </a:lnTo>
                  <a:lnTo>
                    <a:pt x="0" y="54863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839456" y="2453639"/>
              <a:ext cx="341630" cy="1697989"/>
            </a:xfrm>
            <a:custGeom>
              <a:avLst/>
              <a:gdLst/>
              <a:ahLst/>
              <a:cxnLst/>
              <a:rect l="l" t="t" r="r" b="b"/>
              <a:pathLst>
                <a:path w="341629" h="1697989">
                  <a:moveTo>
                    <a:pt x="341375" y="0"/>
                  </a:moveTo>
                  <a:lnTo>
                    <a:pt x="0" y="0"/>
                  </a:lnTo>
                  <a:lnTo>
                    <a:pt x="0" y="1697736"/>
                  </a:lnTo>
                  <a:lnTo>
                    <a:pt x="341375" y="1697736"/>
                  </a:lnTo>
                  <a:lnTo>
                    <a:pt x="34137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839456" y="2453639"/>
              <a:ext cx="341630" cy="1697989"/>
            </a:xfrm>
            <a:custGeom>
              <a:avLst/>
              <a:gdLst/>
              <a:ahLst/>
              <a:cxnLst/>
              <a:rect l="l" t="t" r="r" b="b"/>
              <a:pathLst>
                <a:path w="341629" h="1697989">
                  <a:moveTo>
                    <a:pt x="0" y="1697736"/>
                  </a:moveTo>
                  <a:lnTo>
                    <a:pt x="341375" y="1697736"/>
                  </a:lnTo>
                  <a:lnTo>
                    <a:pt x="341375" y="0"/>
                  </a:lnTo>
                  <a:lnTo>
                    <a:pt x="0" y="0"/>
                  </a:lnTo>
                  <a:lnTo>
                    <a:pt x="0" y="169773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255508" y="1926335"/>
              <a:ext cx="341630" cy="2225040"/>
            </a:xfrm>
            <a:custGeom>
              <a:avLst/>
              <a:gdLst/>
              <a:ahLst/>
              <a:cxnLst/>
              <a:rect l="l" t="t" r="r" b="b"/>
              <a:pathLst>
                <a:path w="341629" h="2225040">
                  <a:moveTo>
                    <a:pt x="341375" y="0"/>
                  </a:moveTo>
                  <a:lnTo>
                    <a:pt x="0" y="0"/>
                  </a:lnTo>
                  <a:lnTo>
                    <a:pt x="0" y="2225040"/>
                  </a:lnTo>
                  <a:lnTo>
                    <a:pt x="341375" y="2225040"/>
                  </a:lnTo>
                  <a:lnTo>
                    <a:pt x="34137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255508" y="1926335"/>
              <a:ext cx="341630" cy="2225040"/>
            </a:xfrm>
            <a:custGeom>
              <a:avLst/>
              <a:gdLst/>
              <a:ahLst/>
              <a:cxnLst/>
              <a:rect l="l" t="t" r="r" b="b"/>
              <a:pathLst>
                <a:path w="341629" h="2225040">
                  <a:moveTo>
                    <a:pt x="0" y="2225040"/>
                  </a:moveTo>
                  <a:lnTo>
                    <a:pt x="341375" y="2225040"/>
                  </a:lnTo>
                  <a:lnTo>
                    <a:pt x="341375" y="0"/>
                  </a:lnTo>
                  <a:lnTo>
                    <a:pt x="0" y="0"/>
                  </a:lnTo>
                  <a:lnTo>
                    <a:pt x="0" y="222504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685275" y="1738883"/>
              <a:ext cx="341630" cy="2429510"/>
            </a:xfrm>
            <a:custGeom>
              <a:avLst/>
              <a:gdLst/>
              <a:ahLst/>
              <a:cxnLst/>
              <a:rect l="l" t="t" r="r" b="b"/>
              <a:pathLst>
                <a:path w="341629" h="2429510">
                  <a:moveTo>
                    <a:pt x="341375" y="0"/>
                  </a:moveTo>
                  <a:lnTo>
                    <a:pt x="0" y="0"/>
                  </a:lnTo>
                  <a:lnTo>
                    <a:pt x="0" y="2429256"/>
                  </a:lnTo>
                  <a:lnTo>
                    <a:pt x="341375" y="2429256"/>
                  </a:lnTo>
                  <a:lnTo>
                    <a:pt x="34137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685275" y="1738883"/>
              <a:ext cx="341630" cy="2429510"/>
            </a:xfrm>
            <a:custGeom>
              <a:avLst/>
              <a:gdLst/>
              <a:ahLst/>
              <a:cxnLst/>
              <a:rect l="l" t="t" r="r" b="b"/>
              <a:pathLst>
                <a:path w="341629" h="2429510">
                  <a:moveTo>
                    <a:pt x="0" y="2429256"/>
                  </a:moveTo>
                  <a:lnTo>
                    <a:pt x="341375" y="2429256"/>
                  </a:lnTo>
                  <a:lnTo>
                    <a:pt x="341375" y="0"/>
                  </a:lnTo>
                  <a:lnTo>
                    <a:pt x="0" y="0"/>
                  </a:lnTo>
                  <a:lnTo>
                    <a:pt x="0" y="242925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140951" y="1926335"/>
              <a:ext cx="341630" cy="2208530"/>
            </a:xfrm>
            <a:custGeom>
              <a:avLst/>
              <a:gdLst/>
              <a:ahLst/>
              <a:cxnLst/>
              <a:rect l="l" t="t" r="r" b="b"/>
              <a:pathLst>
                <a:path w="341629" h="2208529">
                  <a:moveTo>
                    <a:pt x="341375" y="0"/>
                  </a:moveTo>
                  <a:lnTo>
                    <a:pt x="0" y="0"/>
                  </a:lnTo>
                  <a:lnTo>
                    <a:pt x="0" y="2208276"/>
                  </a:lnTo>
                  <a:lnTo>
                    <a:pt x="341375" y="2208276"/>
                  </a:lnTo>
                  <a:lnTo>
                    <a:pt x="34137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140951" y="1926335"/>
              <a:ext cx="341630" cy="2208530"/>
            </a:xfrm>
            <a:custGeom>
              <a:avLst/>
              <a:gdLst/>
              <a:ahLst/>
              <a:cxnLst/>
              <a:rect l="l" t="t" r="r" b="b"/>
              <a:pathLst>
                <a:path w="341629" h="2208529">
                  <a:moveTo>
                    <a:pt x="0" y="2208276"/>
                  </a:moveTo>
                  <a:lnTo>
                    <a:pt x="341375" y="2208276"/>
                  </a:lnTo>
                  <a:lnTo>
                    <a:pt x="341375" y="0"/>
                  </a:lnTo>
                  <a:lnTo>
                    <a:pt x="0" y="0"/>
                  </a:lnTo>
                  <a:lnTo>
                    <a:pt x="0" y="220827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573768" y="2441447"/>
              <a:ext cx="341630" cy="1697989"/>
            </a:xfrm>
            <a:custGeom>
              <a:avLst/>
              <a:gdLst/>
              <a:ahLst/>
              <a:cxnLst/>
              <a:rect l="l" t="t" r="r" b="b"/>
              <a:pathLst>
                <a:path w="341629" h="1697989">
                  <a:moveTo>
                    <a:pt x="341375" y="0"/>
                  </a:moveTo>
                  <a:lnTo>
                    <a:pt x="0" y="0"/>
                  </a:lnTo>
                  <a:lnTo>
                    <a:pt x="0" y="1697735"/>
                  </a:lnTo>
                  <a:lnTo>
                    <a:pt x="341375" y="1697735"/>
                  </a:lnTo>
                  <a:lnTo>
                    <a:pt x="34137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573768" y="2441447"/>
              <a:ext cx="341630" cy="1697989"/>
            </a:xfrm>
            <a:custGeom>
              <a:avLst/>
              <a:gdLst/>
              <a:ahLst/>
              <a:cxnLst/>
              <a:rect l="l" t="t" r="r" b="b"/>
              <a:pathLst>
                <a:path w="341629" h="1697989">
                  <a:moveTo>
                    <a:pt x="0" y="1697735"/>
                  </a:moveTo>
                  <a:lnTo>
                    <a:pt x="341375" y="1697735"/>
                  </a:lnTo>
                  <a:lnTo>
                    <a:pt x="341375" y="0"/>
                  </a:lnTo>
                  <a:lnTo>
                    <a:pt x="0" y="0"/>
                  </a:lnTo>
                  <a:lnTo>
                    <a:pt x="0" y="1697735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960863" y="3585972"/>
              <a:ext cx="340360" cy="548640"/>
            </a:xfrm>
            <a:custGeom>
              <a:avLst/>
              <a:gdLst/>
              <a:ahLst/>
              <a:cxnLst/>
              <a:rect l="l" t="t" r="r" b="b"/>
              <a:pathLst>
                <a:path w="340359" h="548639">
                  <a:moveTo>
                    <a:pt x="339851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339851" y="548639"/>
                  </a:lnTo>
                  <a:lnTo>
                    <a:pt x="33985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960863" y="3585972"/>
              <a:ext cx="340360" cy="548640"/>
            </a:xfrm>
            <a:custGeom>
              <a:avLst/>
              <a:gdLst/>
              <a:ahLst/>
              <a:cxnLst/>
              <a:rect l="l" t="t" r="r" b="b"/>
              <a:pathLst>
                <a:path w="340359" h="548639">
                  <a:moveTo>
                    <a:pt x="0" y="548639"/>
                  </a:moveTo>
                  <a:lnTo>
                    <a:pt x="339851" y="548639"/>
                  </a:lnTo>
                  <a:lnTo>
                    <a:pt x="339851" y="0"/>
                  </a:lnTo>
                  <a:lnTo>
                    <a:pt x="0" y="0"/>
                  </a:lnTo>
                  <a:lnTo>
                    <a:pt x="0" y="54863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021586" y="1456181"/>
              <a:ext cx="7940040" cy="1780539"/>
            </a:xfrm>
            <a:custGeom>
              <a:avLst/>
              <a:gdLst/>
              <a:ahLst/>
              <a:cxnLst/>
              <a:rect l="l" t="t" r="r" b="b"/>
              <a:pathLst>
                <a:path w="7940040" h="1780539">
                  <a:moveTo>
                    <a:pt x="5989320" y="787145"/>
                  </a:moveTo>
                  <a:lnTo>
                    <a:pt x="5990763" y="743958"/>
                  </a:lnTo>
                  <a:lnTo>
                    <a:pt x="5995042" y="701379"/>
                  </a:lnTo>
                  <a:lnTo>
                    <a:pt x="6002084" y="659468"/>
                  </a:lnTo>
                  <a:lnTo>
                    <a:pt x="6011813" y="618287"/>
                  </a:lnTo>
                  <a:lnTo>
                    <a:pt x="6024156" y="577894"/>
                  </a:lnTo>
                  <a:lnTo>
                    <a:pt x="6039038" y="538349"/>
                  </a:lnTo>
                  <a:lnTo>
                    <a:pt x="6056385" y="499714"/>
                  </a:lnTo>
                  <a:lnTo>
                    <a:pt x="6076123" y="462048"/>
                  </a:lnTo>
                  <a:lnTo>
                    <a:pt x="6098177" y="425410"/>
                  </a:lnTo>
                  <a:lnTo>
                    <a:pt x="6122472" y="389861"/>
                  </a:lnTo>
                  <a:lnTo>
                    <a:pt x="6148935" y="355461"/>
                  </a:lnTo>
                  <a:lnTo>
                    <a:pt x="6177491" y="322271"/>
                  </a:lnTo>
                  <a:lnTo>
                    <a:pt x="6208066" y="290349"/>
                  </a:lnTo>
                  <a:lnTo>
                    <a:pt x="6240585" y="259756"/>
                  </a:lnTo>
                  <a:lnTo>
                    <a:pt x="6274974" y="230552"/>
                  </a:lnTo>
                  <a:lnTo>
                    <a:pt x="6311159" y="202797"/>
                  </a:lnTo>
                  <a:lnTo>
                    <a:pt x="6349066" y="176552"/>
                  </a:lnTo>
                  <a:lnTo>
                    <a:pt x="6388620" y="151875"/>
                  </a:lnTo>
                  <a:lnTo>
                    <a:pt x="6429746" y="128828"/>
                  </a:lnTo>
                  <a:lnTo>
                    <a:pt x="6472371" y="107470"/>
                  </a:lnTo>
                  <a:lnTo>
                    <a:pt x="6516420" y="87861"/>
                  </a:lnTo>
                  <a:lnTo>
                    <a:pt x="6561819" y="70061"/>
                  </a:lnTo>
                  <a:lnTo>
                    <a:pt x="6608493" y="54131"/>
                  </a:lnTo>
                  <a:lnTo>
                    <a:pt x="6656368" y="40129"/>
                  </a:lnTo>
                  <a:lnTo>
                    <a:pt x="6705370" y="28118"/>
                  </a:lnTo>
                  <a:lnTo>
                    <a:pt x="6755425" y="18155"/>
                  </a:lnTo>
                  <a:lnTo>
                    <a:pt x="6806457" y="10302"/>
                  </a:lnTo>
                  <a:lnTo>
                    <a:pt x="6858393" y="4618"/>
                  </a:lnTo>
                  <a:lnTo>
                    <a:pt x="6911159" y="1164"/>
                  </a:lnTo>
                  <a:lnTo>
                    <a:pt x="6964680" y="0"/>
                  </a:lnTo>
                  <a:lnTo>
                    <a:pt x="7018200" y="1164"/>
                  </a:lnTo>
                  <a:lnTo>
                    <a:pt x="7070966" y="4618"/>
                  </a:lnTo>
                  <a:lnTo>
                    <a:pt x="7122902" y="10302"/>
                  </a:lnTo>
                  <a:lnTo>
                    <a:pt x="7173934" y="18155"/>
                  </a:lnTo>
                  <a:lnTo>
                    <a:pt x="7223989" y="28118"/>
                  </a:lnTo>
                  <a:lnTo>
                    <a:pt x="7272991" y="40129"/>
                  </a:lnTo>
                  <a:lnTo>
                    <a:pt x="7320866" y="54131"/>
                  </a:lnTo>
                  <a:lnTo>
                    <a:pt x="7367540" y="70061"/>
                  </a:lnTo>
                  <a:lnTo>
                    <a:pt x="7412939" y="87861"/>
                  </a:lnTo>
                  <a:lnTo>
                    <a:pt x="7456988" y="107470"/>
                  </a:lnTo>
                  <a:lnTo>
                    <a:pt x="7499613" y="128828"/>
                  </a:lnTo>
                  <a:lnTo>
                    <a:pt x="7540739" y="151875"/>
                  </a:lnTo>
                  <a:lnTo>
                    <a:pt x="7580293" y="176552"/>
                  </a:lnTo>
                  <a:lnTo>
                    <a:pt x="7618200" y="202797"/>
                  </a:lnTo>
                  <a:lnTo>
                    <a:pt x="7654385" y="230552"/>
                  </a:lnTo>
                  <a:lnTo>
                    <a:pt x="7688774" y="259756"/>
                  </a:lnTo>
                  <a:lnTo>
                    <a:pt x="7721293" y="290349"/>
                  </a:lnTo>
                  <a:lnTo>
                    <a:pt x="7751868" y="322271"/>
                  </a:lnTo>
                  <a:lnTo>
                    <a:pt x="7780424" y="355461"/>
                  </a:lnTo>
                  <a:lnTo>
                    <a:pt x="7806887" y="389861"/>
                  </a:lnTo>
                  <a:lnTo>
                    <a:pt x="7831182" y="425410"/>
                  </a:lnTo>
                  <a:lnTo>
                    <a:pt x="7853236" y="462048"/>
                  </a:lnTo>
                  <a:lnTo>
                    <a:pt x="7872974" y="499714"/>
                  </a:lnTo>
                  <a:lnTo>
                    <a:pt x="7890321" y="538349"/>
                  </a:lnTo>
                  <a:lnTo>
                    <a:pt x="7905203" y="577894"/>
                  </a:lnTo>
                  <a:lnTo>
                    <a:pt x="7917546" y="618287"/>
                  </a:lnTo>
                  <a:lnTo>
                    <a:pt x="7927275" y="659468"/>
                  </a:lnTo>
                  <a:lnTo>
                    <a:pt x="7934317" y="701379"/>
                  </a:lnTo>
                  <a:lnTo>
                    <a:pt x="7938596" y="743958"/>
                  </a:lnTo>
                  <a:lnTo>
                    <a:pt x="7940040" y="787145"/>
                  </a:lnTo>
                  <a:lnTo>
                    <a:pt x="7938596" y="830333"/>
                  </a:lnTo>
                  <a:lnTo>
                    <a:pt x="7934317" y="872912"/>
                  </a:lnTo>
                  <a:lnTo>
                    <a:pt x="7927275" y="914823"/>
                  </a:lnTo>
                  <a:lnTo>
                    <a:pt x="7917546" y="956004"/>
                  </a:lnTo>
                  <a:lnTo>
                    <a:pt x="7905203" y="996397"/>
                  </a:lnTo>
                  <a:lnTo>
                    <a:pt x="7890321" y="1035942"/>
                  </a:lnTo>
                  <a:lnTo>
                    <a:pt x="7872974" y="1074577"/>
                  </a:lnTo>
                  <a:lnTo>
                    <a:pt x="7853236" y="1112243"/>
                  </a:lnTo>
                  <a:lnTo>
                    <a:pt x="7831182" y="1148881"/>
                  </a:lnTo>
                  <a:lnTo>
                    <a:pt x="7806887" y="1184430"/>
                  </a:lnTo>
                  <a:lnTo>
                    <a:pt x="7780424" y="1218830"/>
                  </a:lnTo>
                  <a:lnTo>
                    <a:pt x="7751868" y="1252020"/>
                  </a:lnTo>
                  <a:lnTo>
                    <a:pt x="7721293" y="1283942"/>
                  </a:lnTo>
                  <a:lnTo>
                    <a:pt x="7688774" y="1314535"/>
                  </a:lnTo>
                  <a:lnTo>
                    <a:pt x="7654385" y="1343739"/>
                  </a:lnTo>
                  <a:lnTo>
                    <a:pt x="7618200" y="1371494"/>
                  </a:lnTo>
                  <a:lnTo>
                    <a:pt x="7580293" y="1397739"/>
                  </a:lnTo>
                  <a:lnTo>
                    <a:pt x="7540739" y="1422416"/>
                  </a:lnTo>
                  <a:lnTo>
                    <a:pt x="7499613" y="1445463"/>
                  </a:lnTo>
                  <a:lnTo>
                    <a:pt x="7456988" y="1466821"/>
                  </a:lnTo>
                  <a:lnTo>
                    <a:pt x="7412939" y="1486430"/>
                  </a:lnTo>
                  <a:lnTo>
                    <a:pt x="7367540" y="1504230"/>
                  </a:lnTo>
                  <a:lnTo>
                    <a:pt x="7320866" y="1520160"/>
                  </a:lnTo>
                  <a:lnTo>
                    <a:pt x="7272991" y="1534162"/>
                  </a:lnTo>
                  <a:lnTo>
                    <a:pt x="7223989" y="1546173"/>
                  </a:lnTo>
                  <a:lnTo>
                    <a:pt x="7173934" y="1556136"/>
                  </a:lnTo>
                  <a:lnTo>
                    <a:pt x="7122902" y="1563989"/>
                  </a:lnTo>
                  <a:lnTo>
                    <a:pt x="7070966" y="1569673"/>
                  </a:lnTo>
                  <a:lnTo>
                    <a:pt x="7018200" y="1573127"/>
                  </a:lnTo>
                  <a:lnTo>
                    <a:pt x="6964680" y="1574291"/>
                  </a:lnTo>
                  <a:lnTo>
                    <a:pt x="6911159" y="1573127"/>
                  </a:lnTo>
                  <a:lnTo>
                    <a:pt x="6858393" y="1569673"/>
                  </a:lnTo>
                  <a:lnTo>
                    <a:pt x="6806457" y="1563989"/>
                  </a:lnTo>
                  <a:lnTo>
                    <a:pt x="6755425" y="1556136"/>
                  </a:lnTo>
                  <a:lnTo>
                    <a:pt x="6705370" y="1546173"/>
                  </a:lnTo>
                  <a:lnTo>
                    <a:pt x="6656368" y="1534162"/>
                  </a:lnTo>
                  <a:lnTo>
                    <a:pt x="6608493" y="1520160"/>
                  </a:lnTo>
                  <a:lnTo>
                    <a:pt x="6561819" y="1504230"/>
                  </a:lnTo>
                  <a:lnTo>
                    <a:pt x="6516420" y="1486430"/>
                  </a:lnTo>
                  <a:lnTo>
                    <a:pt x="6472371" y="1466821"/>
                  </a:lnTo>
                  <a:lnTo>
                    <a:pt x="6429746" y="1445463"/>
                  </a:lnTo>
                  <a:lnTo>
                    <a:pt x="6388620" y="1422416"/>
                  </a:lnTo>
                  <a:lnTo>
                    <a:pt x="6349066" y="1397739"/>
                  </a:lnTo>
                  <a:lnTo>
                    <a:pt x="6311159" y="1371494"/>
                  </a:lnTo>
                  <a:lnTo>
                    <a:pt x="6274974" y="1343739"/>
                  </a:lnTo>
                  <a:lnTo>
                    <a:pt x="6240585" y="1314535"/>
                  </a:lnTo>
                  <a:lnTo>
                    <a:pt x="6208066" y="1283942"/>
                  </a:lnTo>
                  <a:lnTo>
                    <a:pt x="6177491" y="1252020"/>
                  </a:lnTo>
                  <a:lnTo>
                    <a:pt x="6148935" y="1218830"/>
                  </a:lnTo>
                  <a:lnTo>
                    <a:pt x="6122472" y="1184430"/>
                  </a:lnTo>
                  <a:lnTo>
                    <a:pt x="6098177" y="1148881"/>
                  </a:lnTo>
                  <a:lnTo>
                    <a:pt x="6076123" y="1112243"/>
                  </a:lnTo>
                  <a:lnTo>
                    <a:pt x="6056385" y="1074577"/>
                  </a:lnTo>
                  <a:lnTo>
                    <a:pt x="6039038" y="1035942"/>
                  </a:lnTo>
                  <a:lnTo>
                    <a:pt x="6024156" y="996397"/>
                  </a:lnTo>
                  <a:lnTo>
                    <a:pt x="6011813" y="956004"/>
                  </a:lnTo>
                  <a:lnTo>
                    <a:pt x="6002084" y="914823"/>
                  </a:lnTo>
                  <a:lnTo>
                    <a:pt x="5995042" y="872912"/>
                  </a:lnTo>
                  <a:lnTo>
                    <a:pt x="5990763" y="830333"/>
                  </a:lnTo>
                  <a:lnTo>
                    <a:pt x="5989320" y="787145"/>
                  </a:lnTo>
                  <a:close/>
                </a:path>
                <a:path w="7940040" h="1780539">
                  <a:moveTo>
                    <a:pt x="0" y="1215389"/>
                  </a:moveTo>
                  <a:lnTo>
                    <a:pt x="2061" y="1169088"/>
                  </a:lnTo>
                  <a:lnTo>
                    <a:pt x="8138" y="1123816"/>
                  </a:lnTo>
                  <a:lnTo>
                    <a:pt x="18070" y="1079718"/>
                  </a:lnTo>
                  <a:lnTo>
                    <a:pt x="31699" y="1036941"/>
                  </a:lnTo>
                  <a:lnTo>
                    <a:pt x="48863" y="995630"/>
                  </a:lnTo>
                  <a:lnTo>
                    <a:pt x="69402" y="955930"/>
                  </a:lnTo>
                  <a:lnTo>
                    <a:pt x="93158" y="917986"/>
                  </a:lnTo>
                  <a:lnTo>
                    <a:pt x="119969" y="881944"/>
                  </a:lnTo>
                  <a:lnTo>
                    <a:pt x="149675" y="847950"/>
                  </a:lnTo>
                  <a:lnTo>
                    <a:pt x="182117" y="816149"/>
                  </a:lnTo>
                  <a:lnTo>
                    <a:pt x="217135" y="786686"/>
                  </a:lnTo>
                  <a:lnTo>
                    <a:pt x="254568" y="759707"/>
                  </a:lnTo>
                  <a:lnTo>
                    <a:pt x="294257" y="735358"/>
                  </a:lnTo>
                  <a:lnTo>
                    <a:pt x="336041" y="713783"/>
                  </a:lnTo>
                  <a:lnTo>
                    <a:pt x="379761" y="695128"/>
                  </a:lnTo>
                  <a:lnTo>
                    <a:pt x="425256" y="679539"/>
                  </a:lnTo>
                  <a:lnTo>
                    <a:pt x="472367" y="667161"/>
                  </a:lnTo>
                  <a:lnTo>
                    <a:pt x="520933" y="658139"/>
                  </a:lnTo>
                  <a:lnTo>
                    <a:pt x="570795" y="652620"/>
                  </a:lnTo>
                  <a:lnTo>
                    <a:pt x="621791" y="650747"/>
                  </a:lnTo>
                  <a:lnTo>
                    <a:pt x="672788" y="652620"/>
                  </a:lnTo>
                  <a:lnTo>
                    <a:pt x="722650" y="658139"/>
                  </a:lnTo>
                  <a:lnTo>
                    <a:pt x="771216" y="667161"/>
                  </a:lnTo>
                  <a:lnTo>
                    <a:pt x="818327" y="679539"/>
                  </a:lnTo>
                  <a:lnTo>
                    <a:pt x="863822" y="695128"/>
                  </a:lnTo>
                  <a:lnTo>
                    <a:pt x="907541" y="713783"/>
                  </a:lnTo>
                  <a:lnTo>
                    <a:pt x="949326" y="735358"/>
                  </a:lnTo>
                  <a:lnTo>
                    <a:pt x="989015" y="759707"/>
                  </a:lnTo>
                  <a:lnTo>
                    <a:pt x="1026448" y="786686"/>
                  </a:lnTo>
                  <a:lnTo>
                    <a:pt x="1061465" y="816149"/>
                  </a:lnTo>
                  <a:lnTo>
                    <a:pt x="1093908" y="847950"/>
                  </a:lnTo>
                  <a:lnTo>
                    <a:pt x="1123614" y="881944"/>
                  </a:lnTo>
                  <a:lnTo>
                    <a:pt x="1150425" y="917986"/>
                  </a:lnTo>
                  <a:lnTo>
                    <a:pt x="1174181" y="955930"/>
                  </a:lnTo>
                  <a:lnTo>
                    <a:pt x="1194720" y="995630"/>
                  </a:lnTo>
                  <a:lnTo>
                    <a:pt x="1211884" y="1036941"/>
                  </a:lnTo>
                  <a:lnTo>
                    <a:pt x="1225513" y="1079718"/>
                  </a:lnTo>
                  <a:lnTo>
                    <a:pt x="1235445" y="1123816"/>
                  </a:lnTo>
                  <a:lnTo>
                    <a:pt x="1241522" y="1169088"/>
                  </a:lnTo>
                  <a:lnTo>
                    <a:pt x="1243584" y="1215389"/>
                  </a:lnTo>
                  <a:lnTo>
                    <a:pt x="1241522" y="1261691"/>
                  </a:lnTo>
                  <a:lnTo>
                    <a:pt x="1235445" y="1306963"/>
                  </a:lnTo>
                  <a:lnTo>
                    <a:pt x="1225513" y="1351061"/>
                  </a:lnTo>
                  <a:lnTo>
                    <a:pt x="1211884" y="1393838"/>
                  </a:lnTo>
                  <a:lnTo>
                    <a:pt x="1194720" y="1435149"/>
                  </a:lnTo>
                  <a:lnTo>
                    <a:pt x="1174181" y="1474849"/>
                  </a:lnTo>
                  <a:lnTo>
                    <a:pt x="1150425" y="1512793"/>
                  </a:lnTo>
                  <a:lnTo>
                    <a:pt x="1123614" y="1548835"/>
                  </a:lnTo>
                  <a:lnTo>
                    <a:pt x="1093908" y="1582829"/>
                  </a:lnTo>
                  <a:lnTo>
                    <a:pt x="1061466" y="1614630"/>
                  </a:lnTo>
                  <a:lnTo>
                    <a:pt x="1026448" y="1644093"/>
                  </a:lnTo>
                  <a:lnTo>
                    <a:pt x="989015" y="1671072"/>
                  </a:lnTo>
                  <a:lnTo>
                    <a:pt x="949326" y="1695421"/>
                  </a:lnTo>
                  <a:lnTo>
                    <a:pt x="907542" y="1716996"/>
                  </a:lnTo>
                  <a:lnTo>
                    <a:pt x="863822" y="1735651"/>
                  </a:lnTo>
                  <a:lnTo>
                    <a:pt x="818327" y="1751240"/>
                  </a:lnTo>
                  <a:lnTo>
                    <a:pt x="771216" y="1763618"/>
                  </a:lnTo>
                  <a:lnTo>
                    <a:pt x="722650" y="1772640"/>
                  </a:lnTo>
                  <a:lnTo>
                    <a:pt x="672788" y="1778159"/>
                  </a:lnTo>
                  <a:lnTo>
                    <a:pt x="621791" y="1780031"/>
                  </a:lnTo>
                  <a:lnTo>
                    <a:pt x="570795" y="1778159"/>
                  </a:lnTo>
                  <a:lnTo>
                    <a:pt x="520933" y="1772640"/>
                  </a:lnTo>
                  <a:lnTo>
                    <a:pt x="472367" y="1763618"/>
                  </a:lnTo>
                  <a:lnTo>
                    <a:pt x="425256" y="1751240"/>
                  </a:lnTo>
                  <a:lnTo>
                    <a:pt x="379761" y="1735651"/>
                  </a:lnTo>
                  <a:lnTo>
                    <a:pt x="336042" y="1716996"/>
                  </a:lnTo>
                  <a:lnTo>
                    <a:pt x="294257" y="1695421"/>
                  </a:lnTo>
                  <a:lnTo>
                    <a:pt x="254568" y="1671072"/>
                  </a:lnTo>
                  <a:lnTo>
                    <a:pt x="217135" y="1644093"/>
                  </a:lnTo>
                  <a:lnTo>
                    <a:pt x="182118" y="1614630"/>
                  </a:lnTo>
                  <a:lnTo>
                    <a:pt x="149675" y="1582829"/>
                  </a:lnTo>
                  <a:lnTo>
                    <a:pt x="119969" y="1548835"/>
                  </a:lnTo>
                  <a:lnTo>
                    <a:pt x="93158" y="1512793"/>
                  </a:lnTo>
                  <a:lnTo>
                    <a:pt x="69402" y="1474849"/>
                  </a:lnTo>
                  <a:lnTo>
                    <a:pt x="48863" y="1435149"/>
                  </a:lnTo>
                  <a:lnTo>
                    <a:pt x="31699" y="1393838"/>
                  </a:lnTo>
                  <a:lnTo>
                    <a:pt x="18070" y="1351061"/>
                  </a:lnTo>
                  <a:lnTo>
                    <a:pt x="8138" y="1306963"/>
                  </a:lnTo>
                  <a:lnTo>
                    <a:pt x="2061" y="1261691"/>
                  </a:lnTo>
                  <a:lnTo>
                    <a:pt x="0" y="1215389"/>
                  </a:lnTo>
                  <a:close/>
                </a:path>
              </a:pathLst>
            </a:custGeom>
            <a:ln w="381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41160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5" dirty="0">
                <a:solidFill>
                  <a:srgbClr val="000000"/>
                </a:solidFill>
              </a:rPr>
              <a:t>Central </a:t>
            </a:r>
            <a:r>
              <a:rPr sz="3200" spc="-235" dirty="0">
                <a:solidFill>
                  <a:srgbClr val="000000"/>
                </a:solidFill>
              </a:rPr>
              <a:t>Tendency </a:t>
            </a:r>
            <a:r>
              <a:rPr sz="3200" spc="-25" dirty="0">
                <a:solidFill>
                  <a:srgbClr val="000000"/>
                </a:solidFill>
              </a:rPr>
              <a:t>of</a:t>
            </a:r>
            <a:r>
              <a:rPr sz="3200" spc="-165" dirty="0">
                <a:solidFill>
                  <a:srgbClr val="000000"/>
                </a:solidFill>
              </a:rPr>
              <a:t> </a:t>
            </a:r>
            <a:r>
              <a:rPr sz="3200" spc="-210" dirty="0">
                <a:solidFill>
                  <a:srgbClr val="000000"/>
                </a:solidFill>
              </a:rPr>
              <a:t>Data</a:t>
            </a:r>
            <a:endParaRPr sz="3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28448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5" dirty="0">
                <a:solidFill>
                  <a:srgbClr val="000000"/>
                </a:solidFill>
              </a:rPr>
              <a:t>Central</a:t>
            </a:r>
            <a:r>
              <a:rPr sz="3200" spc="-229" dirty="0">
                <a:solidFill>
                  <a:srgbClr val="000000"/>
                </a:solidFill>
              </a:rPr>
              <a:t> </a:t>
            </a:r>
            <a:r>
              <a:rPr sz="3200" spc="-235" dirty="0">
                <a:solidFill>
                  <a:srgbClr val="000000"/>
                </a:solidFill>
              </a:rPr>
              <a:t>Tendency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16939" y="1067511"/>
            <a:ext cx="7640955" cy="2740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latin typeface="Carlito"/>
                <a:cs typeface="Carlito"/>
              </a:rPr>
              <a:t>Mean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3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latin typeface="Carlito"/>
                <a:cs typeface="Carlito"/>
              </a:rPr>
              <a:t>Median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latin typeface="Carlito"/>
                <a:cs typeface="Carlito"/>
              </a:rPr>
              <a:t>Mode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-10" dirty="0">
                <a:latin typeface="Carlito"/>
                <a:cs typeface="Carlito"/>
              </a:rPr>
              <a:t>Others </a:t>
            </a:r>
            <a:r>
              <a:rPr sz="2000" dirty="0">
                <a:latin typeface="Carlito"/>
                <a:cs typeface="Carlito"/>
              </a:rPr>
              <a:t>– </a:t>
            </a:r>
            <a:r>
              <a:rPr sz="2000" spc="-5" dirty="0">
                <a:latin typeface="Carlito"/>
                <a:cs typeface="Carlito"/>
              </a:rPr>
              <a:t>Geometric </a:t>
            </a:r>
            <a:r>
              <a:rPr sz="2000" dirty="0">
                <a:latin typeface="Carlito"/>
                <a:cs typeface="Carlito"/>
              </a:rPr>
              <a:t>mean, </a:t>
            </a:r>
            <a:r>
              <a:rPr sz="2000" spc="-5" dirty="0">
                <a:latin typeface="Carlito"/>
                <a:cs typeface="Carlito"/>
              </a:rPr>
              <a:t>Harmonic </a:t>
            </a:r>
            <a:r>
              <a:rPr sz="2000" spc="5" dirty="0">
                <a:latin typeface="Carlito"/>
                <a:cs typeface="Carlito"/>
              </a:rPr>
              <a:t>Mean, </a:t>
            </a:r>
            <a:r>
              <a:rPr sz="2000" spc="-15" dirty="0">
                <a:latin typeface="Carlito"/>
                <a:cs typeface="Carlito"/>
              </a:rPr>
              <a:t>Weighted </a:t>
            </a:r>
            <a:r>
              <a:rPr sz="2000" spc="-5" dirty="0">
                <a:latin typeface="Carlito"/>
                <a:cs typeface="Carlito"/>
              </a:rPr>
              <a:t>Arithmetic</a:t>
            </a:r>
            <a:r>
              <a:rPr sz="2000" spc="6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Mean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9747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95" dirty="0">
                <a:solidFill>
                  <a:srgbClr val="000000"/>
                </a:solidFill>
              </a:rPr>
              <a:t>M</a:t>
            </a:r>
            <a:r>
              <a:rPr sz="3200" spc="-60" dirty="0">
                <a:solidFill>
                  <a:srgbClr val="000000"/>
                </a:solidFill>
              </a:rPr>
              <a:t>e</a:t>
            </a:r>
            <a:r>
              <a:rPr sz="3200" spc="-195" dirty="0">
                <a:solidFill>
                  <a:srgbClr val="000000"/>
                </a:solidFill>
              </a:rPr>
              <a:t>an</a:t>
            </a:r>
            <a:endParaRPr sz="32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01561" y="1191005"/>
          <a:ext cx="3112770" cy="29667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6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6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Applicant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Loan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Amount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Jitesh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24,000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John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18,000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Frans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$ 34,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000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Danny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40,000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Cecile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24,000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Scott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16,000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Alex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$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29,000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968877" y="1850263"/>
            <a:ext cx="13728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30" dirty="0">
                <a:latin typeface="Georgia"/>
                <a:cs typeface="Georgia"/>
              </a:rPr>
              <a:t>Mean</a:t>
            </a:r>
            <a:r>
              <a:rPr sz="3200" spc="-155" dirty="0">
                <a:latin typeface="Georgia"/>
                <a:cs typeface="Georgia"/>
              </a:rPr>
              <a:t> </a:t>
            </a:r>
            <a:r>
              <a:rPr sz="3200" spc="335" dirty="0">
                <a:latin typeface="Georgia"/>
                <a:cs typeface="Georgia"/>
              </a:rPr>
              <a:t>=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25261" y="2122170"/>
            <a:ext cx="6174740" cy="1188720"/>
          </a:xfrm>
          <a:custGeom>
            <a:avLst/>
            <a:gdLst/>
            <a:ahLst/>
            <a:cxnLst/>
            <a:rect l="l" t="t" r="r" b="b"/>
            <a:pathLst>
              <a:path w="6174740" h="1188720">
                <a:moveTo>
                  <a:pt x="0" y="0"/>
                </a:moveTo>
                <a:lnTo>
                  <a:pt x="6102858" y="0"/>
                </a:lnTo>
              </a:path>
              <a:path w="6174740" h="1188720">
                <a:moveTo>
                  <a:pt x="71627" y="1188719"/>
                </a:moveTo>
                <a:lnTo>
                  <a:pt x="6174486" y="118871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531611" y="1683461"/>
            <a:ext cx="60369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rlito"/>
                <a:cs typeface="Carlito"/>
              </a:rPr>
              <a:t>24000 + 18000 + 34000 + 40000 + 24000 + 16000 +</a:t>
            </a:r>
            <a:r>
              <a:rPr sz="2000" spc="-16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29000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22717" y="2185797"/>
            <a:ext cx="2057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rlito"/>
                <a:cs typeface="Carlito"/>
              </a:rPr>
              <a:t>7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23865" y="3008833"/>
            <a:ext cx="3302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335" dirty="0">
                <a:latin typeface="Georgia"/>
                <a:cs typeface="Georgia"/>
              </a:rPr>
              <a:t>=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95006" y="2900933"/>
            <a:ext cx="8026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rlito"/>
                <a:cs typeface="Carlito"/>
              </a:rPr>
              <a:t>151000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64304" y="3375786"/>
            <a:ext cx="4335145" cy="1238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rlito"/>
                <a:cs typeface="Carlito"/>
              </a:rPr>
              <a:t>7</a:t>
            </a:r>
            <a:endParaRPr sz="2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355"/>
              </a:spcBef>
              <a:tabLst>
                <a:tab pos="1537335" algn="l"/>
              </a:tabLst>
            </a:pPr>
            <a:r>
              <a:rPr sz="3200" spc="-130" dirty="0">
                <a:latin typeface="Georgia"/>
                <a:cs typeface="Georgia"/>
              </a:rPr>
              <a:t>Mean</a:t>
            </a:r>
            <a:r>
              <a:rPr sz="3200" spc="-75" dirty="0">
                <a:latin typeface="Georgia"/>
                <a:cs typeface="Georgia"/>
              </a:rPr>
              <a:t> </a:t>
            </a:r>
            <a:r>
              <a:rPr sz="3200" spc="335" dirty="0">
                <a:latin typeface="Georgia"/>
                <a:cs typeface="Georgia"/>
              </a:rPr>
              <a:t>=	</a:t>
            </a:r>
            <a:r>
              <a:rPr sz="3200" spc="5" dirty="0">
                <a:latin typeface="Georgia"/>
                <a:cs typeface="Georgia"/>
              </a:rPr>
              <a:t>$25,167</a:t>
            </a:r>
            <a:endParaRPr sz="3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1975</Words>
  <Application>Microsoft Office PowerPoint</Application>
  <PresentationFormat>Widescreen</PresentationFormat>
  <Paragraphs>1137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Arial</vt:lpstr>
      <vt:lpstr>Calibri</vt:lpstr>
      <vt:lpstr>Calibri Light</vt:lpstr>
      <vt:lpstr>Carlito</vt:lpstr>
      <vt:lpstr>Comic Sans MS</vt:lpstr>
      <vt:lpstr>Georgia</vt:lpstr>
      <vt:lpstr>Times New Roman</vt:lpstr>
      <vt:lpstr>Wingdings</vt:lpstr>
      <vt:lpstr>Office Theme</vt:lpstr>
      <vt:lpstr>PowerPoint Presentation</vt:lpstr>
      <vt:lpstr>Understanding Data, Variables/Features</vt:lpstr>
      <vt:lpstr>Understanding The Variables Using a Dataset</vt:lpstr>
      <vt:lpstr>Understanding The Variables Using a Dataset</vt:lpstr>
      <vt:lpstr>Central Tendency of Data</vt:lpstr>
      <vt:lpstr>PowerPoint Presentation</vt:lpstr>
      <vt:lpstr>Central Tendency of Data</vt:lpstr>
      <vt:lpstr>Central Tendency</vt:lpstr>
      <vt:lpstr>Mean</vt:lpstr>
      <vt:lpstr>Median</vt:lpstr>
      <vt:lpstr>Mode</vt:lpstr>
      <vt:lpstr>Outliers</vt:lpstr>
      <vt:lpstr>Effect of Outliers</vt:lpstr>
      <vt:lpstr>Measure of Dispersion</vt:lpstr>
      <vt:lpstr>Central Tendency</vt:lpstr>
      <vt:lpstr>Spread in Data</vt:lpstr>
      <vt:lpstr>Spread in Data</vt:lpstr>
      <vt:lpstr>Measure of Dispersion</vt:lpstr>
      <vt:lpstr>Variance and Standard Deviation</vt:lpstr>
      <vt:lpstr>PowerPoint Presentation</vt:lpstr>
      <vt:lpstr>What is Percentile?</vt:lpstr>
      <vt:lpstr>Percentile</vt:lpstr>
      <vt:lpstr>PowerPoint Presentation</vt:lpstr>
      <vt:lpstr>Range</vt:lpstr>
      <vt:lpstr>Inter Quartile Range (IQR)</vt:lpstr>
      <vt:lpstr>How to Show Numerical Data?</vt:lpstr>
      <vt:lpstr>Visualize Numerical Data</vt:lpstr>
      <vt:lpstr>Frequency Table</vt:lpstr>
      <vt:lpstr>Histogram</vt:lpstr>
      <vt:lpstr>Bar Chart</vt:lpstr>
      <vt:lpstr>Box Plot</vt:lpstr>
      <vt:lpstr>Correlation</vt:lpstr>
      <vt:lpstr>PowerPoint Presentation</vt:lpstr>
      <vt:lpstr>Correlation Coefficient</vt:lpstr>
      <vt:lpstr>Correlation Coefficient</vt:lpstr>
      <vt:lpstr>PowerPoint Presentation</vt:lpstr>
      <vt:lpstr>Covariance</vt:lpstr>
      <vt:lpstr>PowerPoint Presentation</vt:lpstr>
      <vt:lpstr>𝛴 (x – x ) * (y – y )</vt:lpstr>
      <vt:lpstr>PowerPoint Presentation</vt:lpstr>
      <vt:lpstr>Covariance</vt:lpstr>
      <vt:lpstr>Covariance</vt:lpstr>
      <vt:lpstr>Covariance Matrix</vt:lpstr>
      <vt:lpstr>Covariance Matrix</vt:lpstr>
      <vt:lpstr>Covariance Matrix</vt:lpstr>
      <vt:lpstr>Covariance Applications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Eslam Jekso</cp:lastModifiedBy>
  <cp:revision>9</cp:revision>
  <dcterms:created xsi:type="dcterms:W3CDTF">2020-06-08T01:39:09Z</dcterms:created>
  <dcterms:modified xsi:type="dcterms:W3CDTF">2020-06-08T02:09:31Z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2019-10-14T00:00:00Z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2020-06-08T00:00:00Z</vt:filetime>
  </property>
</Properties>
</file>