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6" r:id="rId3"/>
    <p:sldId id="258" r:id="rId4"/>
    <p:sldId id="259" r:id="rId5"/>
    <p:sldId id="260" r:id="rId6"/>
    <p:sldId id="307" r:id="rId7"/>
    <p:sldId id="262" r:id="rId8"/>
    <p:sldId id="263" r:id="rId9"/>
    <p:sldId id="264" r:id="rId10"/>
    <p:sldId id="265" r:id="rId11"/>
    <p:sldId id="302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4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90" y="863345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11913108" y="0"/>
                </a:moveTo>
                <a:lnTo>
                  <a:pt x="0" y="0"/>
                </a:lnTo>
                <a:lnTo>
                  <a:pt x="0" y="554736"/>
                </a:lnTo>
                <a:lnTo>
                  <a:pt x="11913108" y="554736"/>
                </a:lnTo>
                <a:lnTo>
                  <a:pt x="11913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8120" y="2621026"/>
            <a:ext cx="67157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457" y="1972436"/>
            <a:ext cx="10305084" cy="185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1844" y="6462852"/>
            <a:ext cx="153670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3072" y="1524000"/>
            <a:ext cx="7166928" cy="33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spc="-10" dirty="0">
                <a:cs typeface="Calibri"/>
              </a:rPr>
              <a:t>Introduction to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-10" dirty="0">
                <a:cs typeface="Calibri"/>
              </a:rPr>
              <a:t>Statistics Hypothesis Testing</a:t>
            </a:r>
            <a:endParaRPr sz="7200" b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7D00-DD0D-4AE7-BD6A-57B3CAA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327" y="1143000"/>
            <a:ext cx="4126621" cy="358095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9631EC-4828-431A-8E80-B85531DCF33E}"/>
              </a:ext>
            </a:extLst>
          </p:cNvPr>
          <p:cNvSpPr txBox="1"/>
          <p:nvPr/>
        </p:nvSpPr>
        <p:spPr>
          <a:xfrm>
            <a:off x="7848600" y="4693315"/>
            <a:ext cx="350467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cs typeface="Calibri"/>
              </a:rPr>
              <a:t>Eslam Ahmed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Software Engineer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354435" cy="4732020"/>
            <a:chOff x="553084" y="848741"/>
            <a:chExt cx="11354435" cy="4732020"/>
          </a:xfrm>
        </p:grpSpPr>
        <p:sp>
          <p:nvSpPr>
            <p:cNvPr id="3" name="object 3"/>
            <p:cNvSpPr/>
            <p:nvPr/>
          </p:nvSpPr>
          <p:spPr>
            <a:xfrm>
              <a:off x="567689" y="863346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19" y="931164"/>
              <a:ext cx="11322050" cy="1344295"/>
            </a:xfrm>
            <a:custGeom>
              <a:avLst/>
              <a:gdLst/>
              <a:ahLst/>
              <a:cxnLst/>
              <a:rect l="l" t="t" r="r" b="b"/>
              <a:pathLst>
                <a:path w="11322050" h="1344295">
                  <a:moveTo>
                    <a:pt x="11321796" y="0"/>
                  </a:moveTo>
                  <a:lnTo>
                    <a:pt x="0" y="0"/>
                  </a:lnTo>
                  <a:lnTo>
                    <a:pt x="0" y="1344167"/>
                  </a:lnTo>
                  <a:lnTo>
                    <a:pt x="11321796" y="1344167"/>
                  </a:lnTo>
                  <a:lnTo>
                    <a:pt x="11321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119" y="931164"/>
              <a:ext cx="11322050" cy="1344295"/>
            </a:xfrm>
            <a:custGeom>
              <a:avLst/>
              <a:gdLst/>
              <a:ahLst/>
              <a:cxnLst/>
              <a:rect l="l" t="t" r="r" b="b"/>
              <a:pathLst>
                <a:path w="11322050" h="1344295">
                  <a:moveTo>
                    <a:pt x="0" y="1344167"/>
                  </a:moveTo>
                  <a:lnTo>
                    <a:pt x="11321796" y="1344167"/>
                  </a:lnTo>
                  <a:lnTo>
                    <a:pt x="11321796" y="0"/>
                  </a:lnTo>
                  <a:lnTo>
                    <a:pt x="0" y="0"/>
                  </a:lnTo>
                  <a:lnTo>
                    <a:pt x="0" y="1344167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46431"/>
            <a:ext cx="3067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latin typeface="Trebuchet MS"/>
                <a:cs typeface="Trebuchet MS"/>
              </a:rPr>
              <a:t>Hypothesis</a:t>
            </a:r>
            <a:r>
              <a:rPr sz="3200" spc="-30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Testing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949833"/>
            <a:ext cx="11093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Current </a:t>
            </a:r>
            <a:r>
              <a:rPr sz="1800" spc="-15" dirty="0">
                <a:latin typeface="Carlito"/>
                <a:cs typeface="Carlito"/>
              </a:rPr>
              <a:t>average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period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customers </a:t>
            </a:r>
            <a:r>
              <a:rPr sz="1800" dirty="0">
                <a:latin typeface="Carlito"/>
                <a:cs typeface="Carlito"/>
              </a:rPr>
              <a:t>who </a:t>
            </a:r>
            <a:r>
              <a:rPr sz="1800" spc="-5" dirty="0">
                <a:latin typeface="Carlito"/>
                <a:cs typeface="Carlito"/>
              </a:rPr>
              <a:t>call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customer </a:t>
            </a:r>
            <a:r>
              <a:rPr sz="1800" spc="-5" dirty="0">
                <a:latin typeface="Carlito"/>
                <a:cs typeface="Carlito"/>
              </a:rPr>
              <a:t>service helpline is </a:t>
            </a:r>
            <a:r>
              <a:rPr sz="1800" dirty="0">
                <a:latin typeface="Carlito"/>
                <a:cs typeface="Carlito"/>
              </a:rPr>
              <a:t>100 </a:t>
            </a:r>
            <a:r>
              <a:rPr sz="1800" spc="-5" dirty="0">
                <a:latin typeface="Carlito"/>
                <a:cs typeface="Carlito"/>
              </a:rPr>
              <a:t>seconds with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standard  </a:t>
            </a:r>
            <a:r>
              <a:rPr sz="1800" spc="-5" dirty="0">
                <a:latin typeface="Carlito"/>
                <a:cs typeface="Carlito"/>
              </a:rPr>
              <a:t>deviation of </a:t>
            </a:r>
            <a:r>
              <a:rPr sz="1800" dirty="0">
                <a:latin typeface="Carlito"/>
                <a:cs typeface="Carlito"/>
              </a:rPr>
              <a:t>20 </a:t>
            </a:r>
            <a:r>
              <a:rPr sz="1800" spc="-5" dirty="0">
                <a:latin typeface="Carlito"/>
                <a:cs typeface="Carlito"/>
              </a:rPr>
              <a:t>seconds. </a:t>
            </a:r>
            <a:r>
              <a:rPr sz="1800" spc="-10" dirty="0">
                <a:latin typeface="Carlito"/>
                <a:cs typeface="Carlito"/>
              </a:rPr>
              <a:t>Certain </a:t>
            </a:r>
            <a:r>
              <a:rPr sz="1800" spc="-5" dirty="0">
                <a:latin typeface="Carlito"/>
                <a:cs typeface="Carlito"/>
              </a:rPr>
              <a:t>changes </a:t>
            </a:r>
            <a:r>
              <a:rPr sz="1800" spc="-10" dirty="0">
                <a:latin typeface="Carlito"/>
                <a:cs typeface="Carlito"/>
              </a:rPr>
              <a:t>were recently </a:t>
            </a:r>
            <a:r>
              <a:rPr sz="1800" spc="-5" dirty="0">
                <a:latin typeface="Carlito"/>
                <a:cs typeface="Carlito"/>
              </a:rPr>
              <a:t>done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IVR menu </a:t>
            </a:r>
            <a:r>
              <a:rPr sz="1800" spc="-5" dirty="0">
                <a:latin typeface="Carlito"/>
                <a:cs typeface="Carlito"/>
              </a:rPr>
              <a:t>options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well </a:t>
            </a: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0" dirty="0">
                <a:latin typeface="Carlito"/>
                <a:cs typeface="Carlito"/>
              </a:rPr>
              <a:t>overall customer  </a:t>
            </a:r>
            <a:r>
              <a:rPr sz="1800" spc="-5" dirty="0">
                <a:latin typeface="Carlito"/>
                <a:cs typeface="Carlito"/>
              </a:rPr>
              <a:t>service processes. After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week,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management </a:t>
            </a:r>
            <a:r>
              <a:rPr sz="1800" spc="-10" dirty="0">
                <a:latin typeface="Carlito"/>
                <a:cs typeface="Carlito"/>
              </a:rPr>
              <a:t>picked-up </a:t>
            </a:r>
            <a:r>
              <a:rPr sz="1800" dirty="0">
                <a:latin typeface="Carlito"/>
                <a:cs typeface="Carlito"/>
              </a:rPr>
              <a:t>a sample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100 </a:t>
            </a:r>
            <a:r>
              <a:rPr sz="1800" spc="-10" dirty="0">
                <a:latin typeface="Carlito"/>
                <a:cs typeface="Carlito"/>
              </a:rPr>
              <a:t>calls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found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average </a:t>
            </a:r>
            <a:r>
              <a:rPr sz="1800" spc="-10" dirty="0">
                <a:latin typeface="Carlito"/>
                <a:cs typeface="Carlito"/>
              </a:rPr>
              <a:t>waiting  </a:t>
            </a:r>
            <a:r>
              <a:rPr sz="1800" spc="-5" dirty="0">
                <a:latin typeface="Carlito"/>
                <a:cs typeface="Carlito"/>
              </a:rPr>
              <a:t>period </a:t>
            </a:r>
            <a:r>
              <a:rPr sz="1800" spc="-10" dirty="0">
                <a:latin typeface="Carlito"/>
                <a:cs typeface="Carlito"/>
              </a:rPr>
              <a:t>was </a:t>
            </a:r>
            <a:r>
              <a:rPr sz="1800" dirty="0">
                <a:latin typeface="Carlito"/>
                <a:cs typeface="Carlito"/>
              </a:rPr>
              <a:t>95 </a:t>
            </a:r>
            <a:r>
              <a:rPr sz="1800" spc="-5" dirty="0">
                <a:latin typeface="Carlito"/>
                <a:cs typeface="Carlito"/>
              </a:rPr>
              <a:t>seconds. </a:t>
            </a:r>
            <a:r>
              <a:rPr sz="1800" spc="-1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spc="-5" dirty="0">
                <a:latin typeface="Carlito"/>
                <a:cs typeface="Carlito"/>
              </a:rPr>
              <a:t>implementations </a:t>
            </a:r>
            <a:r>
              <a:rPr sz="1800" spc="-10" dirty="0">
                <a:latin typeface="Carlito"/>
                <a:cs typeface="Carlito"/>
              </a:rPr>
              <a:t>resulted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period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reduction?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013" y="2380168"/>
            <a:ext cx="555625" cy="1695450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0"/>
              </a:spcBef>
            </a:pPr>
            <a:r>
              <a:rPr sz="3600" spc="-195" dirty="0">
                <a:latin typeface="Georgia"/>
                <a:cs typeface="Georgia"/>
              </a:rPr>
              <a:t>H</a:t>
            </a:r>
            <a:r>
              <a:rPr sz="3000" spc="-292" baseline="-20833" dirty="0">
                <a:latin typeface="Georgia"/>
                <a:cs typeface="Georgia"/>
              </a:rPr>
              <a:t>0</a:t>
            </a:r>
            <a:endParaRPr sz="3000" baseline="-20833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255"/>
              </a:spcBef>
            </a:pPr>
            <a:r>
              <a:rPr sz="3600" spc="-150" dirty="0">
                <a:latin typeface="Georgia"/>
                <a:cs typeface="Georgia"/>
              </a:rPr>
              <a:t>H</a:t>
            </a:r>
            <a:r>
              <a:rPr sz="3000" spc="-225" baseline="-12500" dirty="0">
                <a:latin typeface="Georgia"/>
                <a:cs typeface="Georgia"/>
              </a:rPr>
              <a:t>a</a:t>
            </a:r>
            <a:endParaRPr sz="3000" baseline="-12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096" y="2786253"/>
            <a:ext cx="3803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null hypothesis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There </a:t>
            </a:r>
            <a:r>
              <a:rPr sz="1800" spc="-5" dirty="0">
                <a:latin typeface="Carlito"/>
                <a:cs typeface="Carlito"/>
              </a:rPr>
              <a:t>is no change in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096" y="3636009"/>
            <a:ext cx="3821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alternate </a:t>
            </a:r>
            <a:r>
              <a:rPr sz="1800" spc="-5" dirty="0">
                <a:latin typeface="Carlito"/>
                <a:cs typeface="Carlito"/>
              </a:rPr>
              <a:t>hypothesis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waiting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perio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5919" y="2548254"/>
            <a:ext cx="2626360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710"/>
              </a:lnSpc>
            </a:pPr>
            <a:r>
              <a:rPr sz="1800" dirty="0">
                <a:latin typeface="Carlito"/>
                <a:cs typeface="Carlito"/>
              </a:rPr>
              <a:t>1.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State</a:t>
            </a:r>
            <a:endParaRPr sz="1800">
              <a:latin typeface="Carlito"/>
              <a:cs typeface="Carlito"/>
            </a:endParaRPr>
          </a:p>
          <a:p>
            <a:pPr algn="r">
              <a:lnSpc>
                <a:spcPct val="100000"/>
              </a:lnSpc>
              <a:spcBef>
                <a:spcPts val="265"/>
              </a:spcBef>
              <a:tabLst>
                <a:tab pos="1926589" algn="l"/>
              </a:tabLst>
            </a:pPr>
            <a:r>
              <a:rPr sz="1800" dirty="0">
                <a:latin typeface="Carlito"/>
                <a:cs typeface="Carlito"/>
              </a:rPr>
              <a:t>he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waiting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period.	</a:t>
            </a:r>
            <a:r>
              <a:rPr sz="2700" b="1" baseline="-10802" dirty="0">
                <a:latin typeface="Carlito"/>
                <a:cs typeface="Carlito"/>
              </a:rPr>
              <a:t>μ =</a:t>
            </a:r>
            <a:r>
              <a:rPr sz="2700" b="1" spc="-135" baseline="-10802" dirty="0">
                <a:latin typeface="Carlito"/>
                <a:cs typeface="Carlito"/>
              </a:rPr>
              <a:t> </a:t>
            </a:r>
            <a:r>
              <a:rPr sz="2700" b="1" baseline="-10802" dirty="0">
                <a:latin typeface="Carlito"/>
                <a:cs typeface="Carlito"/>
              </a:rPr>
              <a:t>100</a:t>
            </a:r>
            <a:endParaRPr sz="2700" baseline="-10802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rlito"/>
              <a:cs typeface="Carlito"/>
            </a:endParaRPr>
          </a:p>
          <a:p>
            <a:pPr marL="1926589">
              <a:lnSpc>
                <a:spcPts val="1795"/>
              </a:lnSpc>
            </a:pPr>
            <a:r>
              <a:rPr sz="1800" dirty="0">
                <a:latin typeface="Carlito"/>
                <a:cs typeface="Carlito"/>
              </a:rPr>
              <a:t>2.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Com</a:t>
            </a:r>
            <a:endParaRPr sz="1800">
              <a:latin typeface="Carlito"/>
              <a:cs typeface="Carlito"/>
            </a:endParaRPr>
          </a:p>
          <a:p>
            <a:pPr marL="18415">
              <a:lnSpc>
                <a:spcPts val="1795"/>
              </a:lnSpc>
            </a:pPr>
            <a:r>
              <a:rPr sz="1800" dirty="0">
                <a:latin typeface="Carlito"/>
                <a:cs typeface="Carlito"/>
              </a:rPr>
              <a:t>d </a:t>
            </a:r>
            <a:r>
              <a:rPr sz="1800" spc="-5" dirty="0">
                <a:latin typeface="Carlito"/>
                <a:cs typeface="Carlito"/>
              </a:rPr>
              <a:t>has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reduced.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99859" y="2302764"/>
            <a:ext cx="0" cy="2910205"/>
          </a:xfrm>
          <a:custGeom>
            <a:avLst/>
            <a:gdLst/>
            <a:ahLst/>
            <a:cxnLst/>
            <a:rect l="l" t="t" r="r" b="b"/>
            <a:pathLst>
              <a:path h="2910204">
                <a:moveTo>
                  <a:pt x="0" y="1950720"/>
                </a:moveTo>
                <a:lnTo>
                  <a:pt x="0" y="2910078"/>
                </a:lnTo>
              </a:path>
              <a:path h="2910204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30422" y="2402610"/>
            <a:ext cx="4231640" cy="13512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latin typeface="Carlito"/>
                <a:cs typeface="Carlito"/>
              </a:rPr>
              <a:t>Population </a:t>
            </a:r>
            <a:r>
              <a:rPr sz="1800" spc="-15" dirty="0">
                <a:latin typeface="Carlito"/>
                <a:cs typeface="Carlito"/>
              </a:rPr>
              <a:t>parameters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Sample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statistics</a:t>
            </a:r>
            <a:endParaRPr sz="1800">
              <a:latin typeface="Carlito"/>
              <a:cs typeface="Carlito"/>
            </a:endParaRPr>
          </a:p>
          <a:p>
            <a:pPr marL="57150">
              <a:lnSpc>
                <a:spcPct val="100000"/>
              </a:lnSpc>
              <a:spcBef>
                <a:spcPts val="600"/>
              </a:spcBef>
              <a:tabLst>
                <a:tab pos="383540" algn="l"/>
                <a:tab pos="1334770" algn="l"/>
                <a:tab pos="2431415" algn="l"/>
              </a:tabLst>
            </a:pPr>
            <a:r>
              <a:rPr sz="1800" b="1" dirty="0">
                <a:latin typeface="Carlito"/>
                <a:cs typeface="Carlito"/>
              </a:rPr>
              <a:t>;	σ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=</a:t>
            </a:r>
            <a:r>
              <a:rPr sz="1800" b="1" spc="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20;	N =</a:t>
            </a:r>
            <a:r>
              <a:rPr sz="1800" b="1" spc="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100;	X =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95;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pute </a:t>
            </a:r>
            <a:r>
              <a:rPr sz="1800" spc="-5" dirty="0">
                <a:latin typeface="Carlito"/>
                <a:cs typeface="Carlito"/>
              </a:rPr>
              <a:t>Sample </a:t>
            </a:r>
            <a:r>
              <a:rPr sz="1800" spc="-10" dirty="0">
                <a:latin typeface="Carlito"/>
                <a:cs typeface="Carlito"/>
              </a:rPr>
              <a:t>Standard </a:t>
            </a:r>
            <a:r>
              <a:rPr sz="1800" spc="-5" dirty="0">
                <a:latin typeface="Carlito"/>
                <a:cs typeface="Carlito"/>
              </a:rPr>
              <a:t>Deviation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Z-Value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84521" y="2491485"/>
            <a:ext cx="5374005" cy="2106930"/>
            <a:chOff x="4684521" y="2491485"/>
            <a:chExt cx="5374005" cy="2106930"/>
          </a:xfrm>
        </p:grpSpPr>
        <p:sp>
          <p:nvSpPr>
            <p:cNvPr id="15" name="object 15"/>
            <p:cNvSpPr/>
            <p:nvPr/>
          </p:nvSpPr>
          <p:spPr>
            <a:xfrm>
              <a:off x="6646163" y="3787139"/>
              <a:ext cx="1306068" cy="717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48343" y="3787139"/>
              <a:ext cx="1210055" cy="810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90871" y="2497835"/>
              <a:ext cx="2577465" cy="1755775"/>
            </a:xfrm>
            <a:custGeom>
              <a:avLst/>
              <a:gdLst/>
              <a:ahLst/>
              <a:cxnLst/>
              <a:rect l="l" t="t" r="r" b="b"/>
              <a:pathLst>
                <a:path w="2577465" h="1755775">
                  <a:moveTo>
                    <a:pt x="2577083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2577083" y="1755648"/>
                  </a:lnTo>
                  <a:lnTo>
                    <a:pt x="2577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0871" y="2497835"/>
              <a:ext cx="2577465" cy="1755775"/>
            </a:xfrm>
            <a:custGeom>
              <a:avLst/>
              <a:gdLst/>
              <a:ahLst/>
              <a:cxnLst/>
              <a:rect l="l" t="t" r="r" b="b"/>
              <a:pathLst>
                <a:path w="2577465" h="1755775">
                  <a:moveTo>
                    <a:pt x="0" y="1755648"/>
                  </a:moveTo>
                  <a:lnTo>
                    <a:pt x="2577083" y="1755648"/>
                  </a:lnTo>
                  <a:lnTo>
                    <a:pt x="2577083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2191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0413" y="4316729"/>
            <a:ext cx="348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Significance </a:t>
            </a:r>
            <a:r>
              <a:rPr sz="2000" spc="-10" dirty="0">
                <a:latin typeface="Carlito"/>
                <a:cs typeface="Carlito"/>
              </a:rPr>
              <a:t>Level; </a:t>
            </a:r>
            <a:r>
              <a:rPr sz="2400" b="1" dirty="0">
                <a:latin typeface="Carlito"/>
                <a:cs typeface="Carlito"/>
              </a:rPr>
              <a:t>α </a:t>
            </a:r>
            <a:r>
              <a:rPr sz="2000" b="1" dirty="0">
                <a:latin typeface="Carlito"/>
                <a:cs typeface="Carlito"/>
              </a:rPr>
              <a:t>= 0.05 or</a:t>
            </a:r>
            <a:r>
              <a:rPr sz="2000" b="1" spc="-1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5%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4434" y="2511374"/>
            <a:ext cx="951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rlito"/>
                <a:cs typeface="Carlito"/>
              </a:rPr>
              <a:t>ρ &lt;</a:t>
            </a:r>
            <a:r>
              <a:rPr sz="3600" spc="-11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α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7732" y="3609213"/>
            <a:ext cx="202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rlito"/>
                <a:cs typeface="Carlito"/>
              </a:rPr>
              <a:t>Reject</a:t>
            </a:r>
            <a:r>
              <a:rPr sz="3600" spc="-9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Null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0123" y="4683947"/>
            <a:ext cx="4003675" cy="9448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spc="-5" dirty="0">
                <a:latin typeface="Carlito"/>
                <a:cs typeface="Carlito"/>
              </a:rPr>
              <a:t>3. </a:t>
            </a:r>
            <a:r>
              <a:rPr sz="1800" spc="-10" dirty="0">
                <a:latin typeface="Carlito"/>
                <a:cs typeface="Carlito"/>
              </a:rPr>
              <a:t>Compute </a:t>
            </a:r>
            <a:r>
              <a:rPr sz="2400" dirty="0">
                <a:latin typeface="Carlito"/>
                <a:cs typeface="Carlito"/>
              </a:rPr>
              <a:t>ρ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spc="-10" dirty="0">
                <a:latin typeface="Carlito"/>
                <a:cs typeface="Carlito"/>
              </a:rPr>
              <a:t>Z-Score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Z-value</a:t>
            </a:r>
            <a:endParaRPr sz="1800">
              <a:latin typeface="Carlito"/>
              <a:cs typeface="Carlito"/>
            </a:endParaRPr>
          </a:p>
          <a:p>
            <a:pPr marL="26289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Carlito"/>
                <a:cs typeface="Carlito"/>
              </a:rPr>
              <a:t>ρ =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0.62%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35490" y="2843022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11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7272" y="2745740"/>
            <a:ext cx="5037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"/>
                <a:cs typeface="Calibri"/>
              </a:rPr>
              <a:t>Thank</a:t>
            </a:r>
            <a:r>
              <a:rPr sz="8800" spc="-95" dirty="0">
                <a:latin typeface="Calibri"/>
                <a:cs typeface="Calibri"/>
              </a:rPr>
              <a:t> </a:t>
            </a:r>
            <a:r>
              <a:rPr sz="8800" spc="-170" dirty="0">
                <a:latin typeface="Calibri"/>
                <a:cs typeface="Calibri"/>
              </a:rPr>
              <a:t>You!</a:t>
            </a:r>
            <a:endParaRPr sz="8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960923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75" dirty="0"/>
              <a:t>Hypothesis</a:t>
            </a:r>
            <a:r>
              <a:rPr lang="en-US" spc="-409" dirty="0"/>
              <a:t> </a:t>
            </a:r>
            <a:r>
              <a:rPr lang="en-US" spc="-290" dirty="0"/>
              <a:t>Testing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9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90" y="863345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345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000000"/>
                </a:solidFill>
              </a:rPr>
              <a:t>What </a:t>
            </a:r>
            <a:r>
              <a:rPr sz="3200" spc="-135" dirty="0">
                <a:solidFill>
                  <a:srgbClr val="000000"/>
                </a:solidFill>
              </a:rPr>
              <a:t>is</a:t>
            </a:r>
            <a:r>
              <a:rPr sz="3200" spc="-445" dirty="0">
                <a:solidFill>
                  <a:srgbClr val="000000"/>
                </a:solidFill>
              </a:rPr>
              <a:t> </a:t>
            </a:r>
            <a:r>
              <a:rPr sz="3200" spc="-85" dirty="0">
                <a:solidFill>
                  <a:srgbClr val="000000"/>
                </a:solidFill>
              </a:rPr>
              <a:t>Hypothesis?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43457" y="1972436"/>
            <a:ext cx="6876415" cy="18567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635" algn="ctr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rlito"/>
                <a:cs typeface="Carlito"/>
              </a:rPr>
              <a:t>An idea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explanation </a:t>
            </a:r>
            <a:r>
              <a:rPr sz="2400" spc="-5" dirty="0">
                <a:latin typeface="Carlito"/>
                <a:cs typeface="Carlito"/>
              </a:rPr>
              <a:t>of something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based on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25" dirty="0">
                <a:latin typeface="Carlito"/>
                <a:cs typeface="Carlito"/>
              </a:rPr>
              <a:t>few </a:t>
            </a:r>
            <a:r>
              <a:rPr sz="2400" spc="-5" dirty="0">
                <a:latin typeface="Carlito"/>
                <a:cs typeface="Carlito"/>
              </a:rPr>
              <a:t>known </a:t>
            </a:r>
            <a:r>
              <a:rPr sz="2400" spc="-15" dirty="0">
                <a:latin typeface="Carlito"/>
                <a:cs typeface="Carlito"/>
              </a:rPr>
              <a:t>facts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has not </a:t>
            </a:r>
            <a:r>
              <a:rPr sz="2400" spc="-10" dirty="0">
                <a:latin typeface="Carlito"/>
                <a:cs typeface="Carlito"/>
              </a:rPr>
              <a:t>yet </a:t>
            </a:r>
            <a:r>
              <a:rPr sz="2400" spc="-5" dirty="0">
                <a:latin typeface="Carlito"/>
                <a:cs typeface="Carlito"/>
              </a:rPr>
              <a:t>been </a:t>
            </a:r>
            <a:r>
              <a:rPr sz="2400" spc="-20" dirty="0">
                <a:latin typeface="Carlito"/>
                <a:cs typeface="Carlito"/>
              </a:rPr>
              <a:t>proved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dirty="0">
                <a:latin typeface="Carlito"/>
                <a:cs typeface="Carlito"/>
              </a:rPr>
              <a:t>true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correct.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-- </a:t>
            </a:r>
            <a:r>
              <a:rPr sz="2000" spc="-15" dirty="0">
                <a:latin typeface="Carlito"/>
                <a:cs typeface="Carlito"/>
              </a:rPr>
              <a:t>Oxford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Dictionary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345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000000"/>
                </a:solidFill>
              </a:rPr>
              <a:t>What </a:t>
            </a:r>
            <a:r>
              <a:rPr sz="3200" spc="-135" dirty="0">
                <a:solidFill>
                  <a:srgbClr val="000000"/>
                </a:solidFill>
              </a:rPr>
              <a:t>is</a:t>
            </a:r>
            <a:r>
              <a:rPr sz="3200" spc="-445" dirty="0">
                <a:solidFill>
                  <a:srgbClr val="000000"/>
                </a:solidFill>
              </a:rPr>
              <a:t> </a:t>
            </a:r>
            <a:r>
              <a:rPr sz="3200" spc="-85" dirty="0">
                <a:solidFill>
                  <a:srgbClr val="000000"/>
                </a:solidFill>
              </a:rPr>
              <a:t>Hypothesis?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85699" y="2390013"/>
            <a:ext cx="46361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0" marR="5080" indent="-1169035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rlito"/>
                <a:cs typeface="Carlito"/>
              </a:rPr>
              <a:t>Testing </a:t>
            </a:r>
            <a:r>
              <a:rPr sz="2000" dirty="0">
                <a:latin typeface="Carlito"/>
                <a:cs typeface="Carlito"/>
              </a:rPr>
              <a:t>a known </a:t>
            </a:r>
            <a:r>
              <a:rPr sz="2000" spc="-5" dirty="0">
                <a:latin typeface="Carlito"/>
                <a:cs typeface="Carlito"/>
              </a:rPr>
              <a:t>assumption that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generally  accepted </a:t>
            </a:r>
            <a:r>
              <a:rPr sz="2000" dirty="0">
                <a:latin typeface="Carlito"/>
                <a:cs typeface="Carlito"/>
              </a:rPr>
              <a:t>as the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truth.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9339" y="2390013"/>
            <a:ext cx="47574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4814" marR="5080" indent="-168275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rlito"/>
                <a:cs typeface="Carlito"/>
              </a:rPr>
              <a:t>Testing </a:t>
            </a:r>
            <a:r>
              <a:rPr sz="2000" dirty="0">
                <a:latin typeface="Carlito"/>
                <a:cs typeface="Carlito"/>
              </a:rPr>
              <a:t>a claim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supposed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change the  </a:t>
            </a:r>
            <a:r>
              <a:rPr sz="2000" spc="-10" dirty="0">
                <a:latin typeface="Carlito"/>
                <a:cs typeface="Carlito"/>
              </a:rPr>
              <a:t>current</a:t>
            </a:r>
            <a:r>
              <a:rPr sz="2000" spc="-5" dirty="0">
                <a:latin typeface="Carlito"/>
                <a:cs typeface="Carlito"/>
              </a:rPr>
              <a:t> facts.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4646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latin typeface="Trebuchet MS"/>
                <a:cs typeface="Trebuchet MS"/>
              </a:rPr>
              <a:t>Null </a:t>
            </a:r>
            <a:r>
              <a:rPr sz="3200" spc="-155" dirty="0">
                <a:latin typeface="Trebuchet MS"/>
                <a:cs typeface="Trebuchet MS"/>
              </a:rPr>
              <a:t>Vs </a:t>
            </a:r>
            <a:r>
              <a:rPr sz="3200" spc="-180" dirty="0">
                <a:latin typeface="Trebuchet MS"/>
                <a:cs typeface="Trebuchet MS"/>
              </a:rPr>
              <a:t>Alternate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Hypothesis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868" y="2045970"/>
            <a:ext cx="4456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no </a:t>
            </a:r>
            <a:r>
              <a:rPr sz="2000" dirty="0">
                <a:latin typeface="Carlito"/>
                <a:cs typeface="Carlito"/>
              </a:rPr>
              <a:t>change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stated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facts.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868" y="2848813"/>
            <a:ext cx="426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Chocolate bars </a:t>
            </a:r>
            <a:r>
              <a:rPr sz="2000" spc="-5" dirty="0">
                <a:latin typeface="Carlito"/>
                <a:cs typeface="Carlito"/>
              </a:rPr>
              <a:t>weigh </a:t>
            </a:r>
            <a:r>
              <a:rPr sz="2000" dirty="0">
                <a:latin typeface="Carlito"/>
                <a:cs typeface="Carlito"/>
              </a:rPr>
              <a:t>100 gms or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more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8914" y="2045970"/>
            <a:ext cx="325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stated </a:t>
            </a:r>
            <a:r>
              <a:rPr sz="2000" spc="-10" dirty="0">
                <a:latin typeface="Carlito"/>
                <a:cs typeface="Carlito"/>
              </a:rPr>
              <a:t>facts are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incorrect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8914" y="2848813"/>
            <a:ext cx="4354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Chocolate bars </a:t>
            </a:r>
            <a:r>
              <a:rPr sz="2000" spc="-5" dirty="0">
                <a:latin typeface="Carlito"/>
                <a:cs typeface="Carlito"/>
              </a:rPr>
              <a:t>weigh less </a:t>
            </a:r>
            <a:r>
              <a:rPr sz="2000" dirty="0">
                <a:latin typeface="Carlito"/>
                <a:cs typeface="Carlito"/>
              </a:rPr>
              <a:t>than 100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gms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104" y="918159"/>
            <a:ext cx="556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Georgia"/>
                <a:cs typeface="Georgia"/>
              </a:rPr>
              <a:t>H</a:t>
            </a:r>
            <a:r>
              <a:rPr sz="3000" spc="-292" baseline="-20833" dirty="0">
                <a:latin typeface="Georgia"/>
                <a:cs typeface="Georgia"/>
              </a:rPr>
              <a:t>0</a:t>
            </a:r>
            <a:endParaRPr sz="3000" baseline="-20833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0366" y="837438"/>
            <a:ext cx="539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latin typeface="Georgia"/>
                <a:cs typeface="Georgia"/>
              </a:rPr>
              <a:t>H</a:t>
            </a:r>
            <a:r>
              <a:rPr sz="3000" spc="-232" baseline="-11111" dirty="0">
                <a:latin typeface="Georgia"/>
                <a:cs typeface="Georgia"/>
              </a:rPr>
              <a:t>a</a:t>
            </a:r>
            <a:endParaRPr sz="3000" baseline="-11111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9695" y="3625608"/>
            <a:ext cx="776605" cy="2026285"/>
            <a:chOff x="2139695" y="3625608"/>
            <a:chExt cx="776605" cy="2026285"/>
          </a:xfrm>
        </p:grpSpPr>
        <p:sp>
          <p:nvSpPr>
            <p:cNvPr id="11" name="object 11"/>
            <p:cNvSpPr/>
            <p:nvPr/>
          </p:nvSpPr>
          <p:spPr>
            <a:xfrm>
              <a:off x="2203703" y="3625608"/>
              <a:ext cx="646938" cy="428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9695" y="4253483"/>
              <a:ext cx="776478" cy="6545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9695" y="5000243"/>
              <a:ext cx="773430" cy="651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08605" y="3232318"/>
            <a:ext cx="405765" cy="22948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4000" spc="-290" dirty="0">
                <a:latin typeface="Verdana"/>
                <a:cs typeface="Verdana"/>
              </a:rPr>
              <a:t>=</a:t>
            </a: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4000" spc="-280" dirty="0">
                <a:latin typeface="Verdana"/>
                <a:cs typeface="Verdana"/>
              </a:rPr>
              <a:t>≤</a:t>
            </a: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4000" spc="-285" dirty="0">
                <a:latin typeface="Verdana"/>
                <a:cs typeface="Verdana"/>
              </a:rPr>
              <a:t>≥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55735" y="3717035"/>
            <a:ext cx="738505" cy="1344930"/>
            <a:chOff x="8555735" y="3717035"/>
            <a:chExt cx="738505" cy="1344930"/>
          </a:xfrm>
        </p:grpSpPr>
        <p:sp>
          <p:nvSpPr>
            <p:cNvPr id="16" name="object 16"/>
            <p:cNvSpPr/>
            <p:nvPr/>
          </p:nvSpPr>
          <p:spPr>
            <a:xfrm>
              <a:off x="8558783" y="3717035"/>
              <a:ext cx="735329" cy="5829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55735" y="4472939"/>
              <a:ext cx="738377" cy="5890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19057" y="3424596"/>
            <a:ext cx="381000" cy="15494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295"/>
              </a:spcBef>
            </a:pPr>
            <a:r>
              <a:rPr sz="4000" spc="-290" dirty="0">
                <a:latin typeface="Verdana"/>
                <a:cs typeface="Verdana"/>
              </a:rPr>
              <a:t>≠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4000" spc="-280" dirty="0">
                <a:latin typeface="Verdana"/>
                <a:cs typeface="Verdana"/>
              </a:rPr>
              <a:t>&lt;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55735" y="5234927"/>
            <a:ext cx="738377" cy="589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19057" y="5101538"/>
            <a:ext cx="380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0" spc="-285" dirty="0">
                <a:latin typeface="Verdana"/>
                <a:cs typeface="Verdana"/>
              </a:rPr>
              <a:t>&gt;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1963" y="2878245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75" dirty="0"/>
              <a:t>Statistical</a:t>
            </a:r>
            <a:r>
              <a:rPr lang="en-US" spc="-459" dirty="0"/>
              <a:t> </a:t>
            </a:r>
            <a:r>
              <a:rPr lang="en-US" spc="-320" dirty="0"/>
              <a:t>Significance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008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567689" y="863346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6015" y="1290828"/>
              <a:ext cx="5047487" cy="3249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597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</a:rPr>
              <a:t>Statistical</a:t>
            </a:r>
            <a:r>
              <a:rPr sz="3200" spc="-260" dirty="0">
                <a:solidFill>
                  <a:srgbClr val="000000"/>
                </a:solidFill>
              </a:rPr>
              <a:t> </a:t>
            </a:r>
            <a:r>
              <a:rPr sz="3200" spc="-170" dirty="0">
                <a:solidFill>
                  <a:srgbClr val="000000"/>
                </a:solidFill>
              </a:rPr>
              <a:t>Significance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828278" y="3225800"/>
            <a:ext cx="199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don’t </a:t>
            </a:r>
            <a:r>
              <a:rPr sz="1800" spc="-10" dirty="0">
                <a:latin typeface="Carlito"/>
                <a:cs typeface="Carlito"/>
              </a:rPr>
              <a:t>expect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this.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8851" y="3189604"/>
            <a:ext cx="5758815" cy="1184275"/>
            <a:chOff x="2998851" y="3189604"/>
            <a:chExt cx="5758815" cy="1184275"/>
          </a:xfrm>
        </p:grpSpPr>
        <p:sp>
          <p:nvSpPr>
            <p:cNvPr id="8" name="object 8"/>
            <p:cNvSpPr/>
            <p:nvPr/>
          </p:nvSpPr>
          <p:spPr>
            <a:xfrm>
              <a:off x="7233539" y="3376421"/>
              <a:ext cx="1524000" cy="834390"/>
            </a:xfrm>
            <a:custGeom>
              <a:avLst/>
              <a:gdLst/>
              <a:ahLst/>
              <a:cxnLst/>
              <a:rect l="l" t="t" r="r" b="b"/>
              <a:pathLst>
                <a:path w="1524000" h="834389">
                  <a:moveTo>
                    <a:pt x="105523" y="678973"/>
                  </a:moveTo>
                  <a:lnTo>
                    <a:pt x="98218" y="679291"/>
                  </a:lnTo>
                  <a:lnTo>
                    <a:pt x="91557" y="682323"/>
                  </a:lnTo>
                  <a:lnTo>
                    <a:pt x="86359" y="687832"/>
                  </a:lnTo>
                  <a:lnTo>
                    <a:pt x="0" y="828420"/>
                  </a:lnTo>
                  <a:lnTo>
                    <a:pt x="164972" y="834389"/>
                  </a:lnTo>
                  <a:lnTo>
                    <a:pt x="172388" y="833157"/>
                  </a:lnTo>
                  <a:lnTo>
                    <a:pt x="178577" y="829294"/>
                  </a:lnTo>
                  <a:lnTo>
                    <a:pt x="179960" y="827404"/>
                  </a:lnTo>
                  <a:lnTo>
                    <a:pt x="42417" y="827404"/>
                  </a:lnTo>
                  <a:lnTo>
                    <a:pt x="24383" y="793750"/>
                  </a:lnTo>
                  <a:lnTo>
                    <a:pt x="86538" y="760453"/>
                  </a:lnTo>
                  <a:lnTo>
                    <a:pt x="118871" y="707770"/>
                  </a:lnTo>
                  <a:lnTo>
                    <a:pt x="121453" y="700700"/>
                  </a:lnTo>
                  <a:lnTo>
                    <a:pt x="121142" y="693404"/>
                  </a:lnTo>
                  <a:lnTo>
                    <a:pt x="118139" y="686750"/>
                  </a:lnTo>
                  <a:lnTo>
                    <a:pt x="112649" y="681608"/>
                  </a:lnTo>
                  <a:lnTo>
                    <a:pt x="105523" y="678973"/>
                  </a:lnTo>
                  <a:close/>
                </a:path>
                <a:path w="1524000" h="834389">
                  <a:moveTo>
                    <a:pt x="86538" y="760453"/>
                  </a:moveTo>
                  <a:lnTo>
                    <a:pt x="24383" y="793750"/>
                  </a:lnTo>
                  <a:lnTo>
                    <a:pt x="42417" y="827404"/>
                  </a:lnTo>
                  <a:lnTo>
                    <a:pt x="55216" y="820546"/>
                  </a:lnTo>
                  <a:lnTo>
                    <a:pt x="49656" y="820546"/>
                  </a:lnTo>
                  <a:lnTo>
                    <a:pt x="34035" y="791590"/>
                  </a:lnTo>
                  <a:lnTo>
                    <a:pt x="67428" y="791590"/>
                  </a:lnTo>
                  <a:lnTo>
                    <a:pt x="86538" y="760453"/>
                  </a:lnTo>
                  <a:close/>
                </a:path>
                <a:path w="1524000" h="834389">
                  <a:moveTo>
                    <a:pt x="104577" y="794098"/>
                  </a:moveTo>
                  <a:lnTo>
                    <a:pt x="42417" y="827404"/>
                  </a:lnTo>
                  <a:lnTo>
                    <a:pt x="179960" y="827404"/>
                  </a:lnTo>
                  <a:lnTo>
                    <a:pt x="182885" y="823406"/>
                  </a:lnTo>
                  <a:lnTo>
                    <a:pt x="184657" y="816101"/>
                  </a:lnTo>
                  <a:lnTo>
                    <a:pt x="183423" y="808612"/>
                  </a:lnTo>
                  <a:lnTo>
                    <a:pt x="179546" y="802386"/>
                  </a:lnTo>
                  <a:lnTo>
                    <a:pt x="173620" y="798064"/>
                  </a:lnTo>
                  <a:lnTo>
                    <a:pt x="166242" y="796289"/>
                  </a:lnTo>
                  <a:lnTo>
                    <a:pt x="104577" y="794098"/>
                  </a:lnTo>
                  <a:close/>
                </a:path>
                <a:path w="1524000" h="834389">
                  <a:moveTo>
                    <a:pt x="34035" y="791590"/>
                  </a:moveTo>
                  <a:lnTo>
                    <a:pt x="49656" y="820546"/>
                  </a:lnTo>
                  <a:lnTo>
                    <a:pt x="66715" y="792752"/>
                  </a:lnTo>
                  <a:lnTo>
                    <a:pt x="34035" y="791590"/>
                  </a:lnTo>
                  <a:close/>
                </a:path>
                <a:path w="1524000" h="834389">
                  <a:moveTo>
                    <a:pt x="66715" y="792752"/>
                  </a:moveTo>
                  <a:lnTo>
                    <a:pt x="49656" y="820546"/>
                  </a:lnTo>
                  <a:lnTo>
                    <a:pt x="55216" y="820546"/>
                  </a:lnTo>
                  <a:lnTo>
                    <a:pt x="104577" y="794098"/>
                  </a:lnTo>
                  <a:lnTo>
                    <a:pt x="66715" y="792752"/>
                  </a:lnTo>
                  <a:close/>
                </a:path>
                <a:path w="1524000" h="834389">
                  <a:moveTo>
                    <a:pt x="1506092" y="0"/>
                  </a:moveTo>
                  <a:lnTo>
                    <a:pt x="86538" y="760453"/>
                  </a:lnTo>
                  <a:lnTo>
                    <a:pt x="66715" y="792752"/>
                  </a:lnTo>
                  <a:lnTo>
                    <a:pt x="104577" y="794098"/>
                  </a:lnTo>
                  <a:lnTo>
                    <a:pt x="1524000" y="33527"/>
                  </a:lnTo>
                  <a:lnTo>
                    <a:pt x="1506092" y="0"/>
                  </a:lnTo>
                  <a:close/>
                </a:path>
                <a:path w="1524000" h="834389">
                  <a:moveTo>
                    <a:pt x="67428" y="791590"/>
                  </a:moveTo>
                  <a:lnTo>
                    <a:pt x="34035" y="791590"/>
                  </a:lnTo>
                  <a:lnTo>
                    <a:pt x="66715" y="792752"/>
                  </a:lnTo>
                  <a:lnTo>
                    <a:pt x="67428" y="7915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8851" y="3189604"/>
              <a:ext cx="2228215" cy="955040"/>
            </a:xfrm>
            <a:custGeom>
              <a:avLst/>
              <a:gdLst/>
              <a:ahLst/>
              <a:cxnLst/>
              <a:rect l="l" t="t" r="r" b="b"/>
              <a:pathLst>
                <a:path w="2228215" h="955039">
                  <a:moveTo>
                    <a:pt x="2120519" y="908475"/>
                  </a:moveTo>
                  <a:lnTo>
                    <a:pt x="2059432" y="916940"/>
                  </a:lnTo>
                  <a:lnTo>
                    <a:pt x="2043176" y="938403"/>
                  </a:lnTo>
                  <a:lnTo>
                    <a:pt x="2045654" y="945550"/>
                  </a:lnTo>
                  <a:lnTo>
                    <a:pt x="2050526" y="951007"/>
                  </a:lnTo>
                  <a:lnTo>
                    <a:pt x="2057088" y="954226"/>
                  </a:lnTo>
                  <a:lnTo>
                    <a:pt x="2064639" y="954659"/>
                  </a:lnTo>
                  <a:lnTo>
                    <a:pt x="2204213" y="935355"/>
                  </a:lnTo>
                  <a:lnTo>
                    <a:pt x="2185797" y="935355"/>
                  </a:lnTo>
                  <a:lnTo>
                    <a:pt x="2120519" y="908475"/>
                  </a:lnTo>
                  <a:close/>
                </a:path>
                <a:path w="2228215" h="955039">
                  <a:moveTo>
                    <a:pt x="2158085" y="903269"/>
                  </a:moveTo>
                  <a:lnTo>
                    <a:pt x="2120519" y="908475"/>
                  </a:lnTo>
                  <a:lnTo>
                    <a:pt x="2185797" y="935355"/>
                  </a:lnTo>
                  <a:lnTo>
                    <a:pt x="2188296" y="929259"/>
                  </a:lnTo>
                  <a:lnTo>
                    <a:pt x="2177923" y="929259"/>
                  </a:lnTo>
                  <a:lnTo>
                    <a:pt x="2158085" y="903269"/>
                  </a:lnTo>
                  <a:close/>
                </a:path>
                <a:path w="2228215" h="955039">
                  <a:moveTo>
                    <a:pt x="2115312" y="793638"/>
                  </a:moveTo>
                  <a:lnTo>
                    <a:pt x="2108025" y="794077"/>
                  </a:lnTo>
                  <a:lnTo>
                    <a:pt x="2101215" y="797433"/>
                  </a:lnTo>
                  <a:lnTo>
                    <a:pt x="2096212" y="803100"/>
                  </a:lnTo>
                  <a:lnTo>
                    <a:pt x="2093864" y="810006"/>
                  </a:lnTo>
                  <a:lnTo>
                    <a:pt x="2094303" y="817292"/>
                  </a:lnTo>
                  <a:lnTo>
                    <a:pt x="2097659" y="824103"/>
                  </a:lnTo>
                  <a:lnTo>
                    <a:pt x="2135162" y="873237"/>
                  </a:lnTo>
                  <a:lnTo>
                    <a:pt x="2200275" y="900049"/>
                  </a:lnTo>
                  <a:lnTo>
                    <a:pt x="2185797" y="935355"/>
                  </a:lnTo>
                  <a:lnTo>
                    <a:pt x="2204213" y="935355"/>
                  </a:lnTo>
                  <a:lnTo>
                    <a:pt x="2228088" y="932053"/>
                  </a:lnTo>
                  <a:lnTo>
                    <a:pt x="2127885" y="800989"/>
                  </a:lnTo>
                  <a:lnTo>
                    <a:pt x="2122217" y="795986"/>
                  </a:lnTo>
                  <a:lnTo>
                    <a:pt x="2115312" y="793638"/>
                  </a:lnTo>
                  <a:close/>
                </a:path>
                <a:path w="2228215" h="955039">
                  <a:moveTo>
                    <a:pt x="2190496" y="898779"/>
                  </a:moveTo>
                  <a:lnTo>
                    <a:pt x="2158085" y="903269"/>
                  </a:lnTo>
                  <a:lnTo>
                    <a:pt x="2177923" y="929259"/>
                  </a:lnTo>
                  <a:lnTo>
                    <a:pt x="2190496" y="898779"/>
                  </a:lnTo>
                  <a:close/>
                </a:path>
                <a:path w="2228215" h="955039">
                  <a:moveTo>
                    <a:pt x="2197190" y="898779"/>
                  </a:moveTo>
                  <a:lnTo>
                    <a:pt x="2190496" y="898779"/>
                  </a:lnTo>
                  <a:lnTo>
                    <a:pt x="2177923" y="929259"/>
                  </a:lnTo>
                  <a:lnTo>
                    <a:pt x="2188296" y="929259"/>
                  </a:lnTo>
                  <a:lnTo>
                    <a:pt x="2200275" y="900049"/>
                  </a:lnTo>
                  <a:lnTo>
                    <a:pt x="2197190" y="898779"/>
                  </a:lnTo>
                  <a:close/>
                </a:path>
                <a:path w="2228215" h="955039">
                  <a:moveTo>
                    <a:pt x="14478" y="0"/>
                  </a:moveTo>
                  <a:lnTo>
                    <a:pt x="0" y="35306"/>
                  </a:lnTo>
                  <a:lnTo>
                    <a:pt x="2120519" y="908475"/>
                  </a:lnTo>
                  <a:lnTo>
                    <a:pt x="2158085" y="903269"/>
                  </a:lnTo>
                  <a:lnTo>
                    <a:pt x="2135162" y="873237"/>
                  </a:lnTo>
                  <a:lnTo>
                    <a:pt x="14478" y="0"/>
                  </a:lnTo>
                  <a:close/>
                </a:path>
                <a:path w="2228215" h="955039">
                  <a:moveTo>
                    <a:pt x="2135162" y="873237"/>
                  </a:moveTo>
                  <a:lnTo>
                    <a:pt x="2158085" y="903269"/>
                  </a:lnTo>
                  <a:lnTo>
                    <a:pt x="2190496" y="898779"/>
                  </a:lnTo>
                  <a:lnTo>
                    <a:pt x="2197190" y="898779"/>
                  </a:lnTo>
                  <a:lnTo>
                    <a:pt x="2135162" y="873237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3823" y="4120895"/>
              <a:ext cx="217931" cy="246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3823" y="4120895"/>
              <a:ext cx="218440" cy="247015"/>
            </a:xfrm>
            <a:custGeom>
              <a:avLst/>
              <a:gdLst/>
              <a:ahLst/>
              <a:cxnLst/>
              <a:rect l="l" t="t" r="r" b="b"/>
              <a:pathLst>
                <a:path w="218440" h="247014">
                  <a:moveTo>
                    <a:pt x="0" y="123443"/>
                  </a:moveTo>
                  <a:lnTo>
                    <a:pt x="8560" y="75384"/>
                  </a:lnTo>
                  <a:lnTo>
                    <a:pt x="31908" y="36147"/>
                  </a:lnTo>
                  <a:lnTo>
                    <a:pt x="66544" y="9697"/>
                  </a:lnTo>
                  <a:lnTo>
                    <a:pt x="108966" y="0"/>
                  </a:lnTo>
                  <a:lnTo>
                    <a:pt x="151387" y="9697"/>
                  </a:lnTo>
                  <a:lnTo>
                    <a:pt x="186023" y="36147"/>
                  </a:lnTo>
                  <a:lnTo>
                    <a:pt x="209371" y="75384"/>
                  </a:lnTo>
                  <a:lnTo>
                    <a:pt x="217931" y="123443"/>
                  </a:lnTo>
                  <a:lnTo>
                    <a:pt x="209371" y="171503"/>
                  </a:lnTo>
                  <a:lnTo>
                    <a:pt x="186023" y="210740"/>
                  </a:lnTo>
                  <a:lnTo>
                    <a:pt x="151387" y="237190"/>
                  </a:lnTo>
                  <a:lnTo>
                    <a:pt x="108966" y="246887"/>
                  </a:lnTo>
                  <a:lnTo>
                    <a:pt x="66544" y="237190"/>
                  </a:lnTo>
                  <a:lnTo>
                    <a:pt x="31908" y="210740"/>
                  </a:lnTo>
                  <a:lnTo>
                    <a:pt x="8560" y="171503"/>
                  </a:lnTo>
                  <a:lnTo>
                    <a:pt x="0" y="12344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5796" y="4035551"/>
              <a:ext cx="217931" cy="246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5796" y="4035551"/>
              <a:ext cx="218440" cy="247015"/>
            </a:xfrm>
            <a:custGeom>
              <a:avLst/>
              <a:gdLst/>
              <a:ahLst/>
              <a:cxnLst/>
              <a:rect l="l" t="t" r="r" b="b"/>
              <a:pathLst>
                <a:path w="218439" h="247014">
                  <a:moveTo>
                    <a:pt x="0" y="123443"/>
                  </a:moveTo>
                  <a:lnTo>
                    <a:pt x="8560" y="75384"/>
                  </a:lnTo>
                  <a:lnTo>
                    <a:pt x="31908" y="36147"/>
                  </a:lnTo>
                  <a:lnTo>
                    <a:pt x="66544" y="9697"/>
                  </a:lnTo>
                  <a:lnTo>
                    <a:pt x="108965" y="0"/>
                  </a:lnTo>
                  <a:lnTo>
                    <a:pt x="151387" y="9697"/>
                  </a:lnTo>
                  <a:lnTo>
                    <a:pt x="186023" y="36147"/>
                  </a:lnTo>
                  <a:lnTo>
                    <a:pt x="209371" y="75384"/>
                  </a:lnTo>
                  <a:lnTo>
                    <a:pt x="217931" y="123443"/>
                  </a:lnTo>
                  <a:lnTo>
                    <a:pt x="209371" y="171503"/>
                  </a:lnTo>
                  <a:lnTo>
                    <a:pt x="186023" y="210740"/>
                  </a:lnTo>
                  <a:lnTo>
                    <a:pt x="151387" y="237190"/>
                  </a:lnTo>
                  <a:lnTo>
                    <a:pt x="108965" y="246887"/>
                  </a:lnTo>
                  <a:lnTo>
                    <a:pt x="66544" y="237190"/>
                  </a:lnTo>
                  <a:lnTo>
                    <a:pt x="31908" y="210740"/>
                  </a:lnTo>
                  <a:lnTo>
                    <a:pt x="8560" y="171503"/>
                  </a:lnTo>
                  <a:lnTo>
                    <a:pt x="0" y="12344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32240" y="3969511"/>
            <a:ext cx="159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Still it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happened.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101" y="4817491"/>
            <a:ext cx="281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Null </a:t>
            </a:r>
            <a:r>
              <a:rPr sz="1800" spc="-5" dirty="0">
                <a:latin typeface="Carlito"/>
                <a:cs typeface="Carlito"/>
              </a:rPr>
              <a:t>Hypothesis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rejected.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Status </a:t>
            </a:r>
            <a:r>
              <a:rPr sz="1800" spc="-5" dirty="0">
                <a:latin typeface="Carlito"/>
                <a:cs typeface="Carlito"/>
              </a:rPr>
              <a:t>quo or claim is</a:t>
            </a:r>
            <a:r>
              <a:rPr sz="1800" spc="-10" dirty="0">
                <a:latin typeface="Carlito"/>
                <a:cs typeface="Carlito"/>
              </a:rPr>
              <a:t> rejected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80" y="3041141"/>
            <a:ext cx="2456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10" dirty="0">
                <a:latin typeface="Carlito"/>
                <a:cs typeface="Carlito"/>
              </a:rPr>
              <a:t>expect </a:t>
            </a: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happen.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2953" y="3867404"/>
            <a:ext cx="120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happened.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716" y="4741926"/>
            <a:ext cx="21736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Nothing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changes.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Null </a:t>
            </a:r>
            <a:r>
              <a:rPr sz="1800" spc="-5" dirty="0">
                <a:latin typeface="Carlito"/>
                <a:cs typeface="Carlito"/>
              </a:rPr>
              <a:t>Hypothesis 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true.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Status </a:t>
            </a:r>
            <a:r>
              <a:rPr sz="1800" spc="-5" dirty="0">
                <a:latin typeface="Carlito"/>
                <a:cs typeface="Carlito"/>
              </a:rPr>
              <a:t>quo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remains.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6463" y="1936750"/>
            <a:ext cx="55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latin typeface="Georgia"/>
                <a:cs typeface="Georgia"/>
              </a:rPr>
              <a:t>H</a:t>
            </a:r>
            <a:r>
              <a:rPr sz="3000" spc="-300" baseline="-20833" dirty="0">
                <a:latin typeface="Georgia"/>
                <a:cs typeface="Georgia"/>
              </a:rPr>
              <a:t>0</a:t>
            </a:r>
            <a:endParaRPr sz="3000" baseline="-20833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78975" y="1983485"/>
            <a:ext cx="539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latin typeface="Georgia"/>
                <a:cs typeface="Georgia"/>
              </a:rPr>
              <a:t>H</a:t>
            </a:r>
            <a:r>
              <a:rPr sz="3000" spc="-232" baseline="-11111" dirty="0">
                <a:latin typeface="Georgia"/>
                <a:cs typeface="Georgia"/>
              </a:rPr>
              <a:t>a</a:t>
            </a:r>
            <a:endParaRPr sz="3000" baseline="-11111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567689" y="863346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6015" y="1290828"/>
              <a:ext cx="5047487" cy="3249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0105" y="2833370"/>
              <a:ext cx="1010285" cy="674370"/>
            </a:xfrm>
            <a:custGeom>
              <a:avLst/>
              <a:gdLst/>
              <a:ahLst/>
              <a:cxnLst/>
              <a:rect l="l" t="t" r="r" b="b"/>
              <a:pathLst>
                <a:path w="1010284" h="674370">
                  <a:moveTo>
                    <a:pt x="125093" y="459501"/>
                  </a:moveTo>
                  <a:lnTo>
                    <a:pt x="117840" y="460311"/>
                  </a:lnTo>
                  <a:lnTo>
                    <a:pt x="111420" y="463788"/>
                  </a:lnTo>
                  <a:lnTo>
                    <a:pt x="106680" y="469645"/>
                  </a:lnTo>
                  <a:lnTo>
                    <a:pt x="0" y="673862"/>
                  </a:lnTo>
                  <a:lnTo>
                    <a:pt x="74328" y="668274"/>
                  </a:lnTo>
                  <a:lnTo>
                    <a:pt x="43180" y="668274"/>
                  </a:lnTo>
                  <a:lnTo>
                    <a:pt x="22225" y="636396"/>
                  </a:lnTo>
                  <a:lnTo>
                    <a:pt x="83746" y="595892"/>
                  </a:lnTo>
                  <a:lnTo>
                    <a:pt x="140462" y="487299"/>
                  </a:lnTo>
                  <a:lnTo>
                    <a:pt x="142549" y="480058"/>
                  </a:lnTo>
                  <a:lnTo>
                    <a:pt x="141732" y="472805"/>
                  </a:lnTo>
                  <a:lnTo>
                    <a:pt x="138247" y="466385"/>
                  </a:lnTo>
                  <a:lnTo>
                    <a:pt x="132334" y="461644"/>
                  </a:lnTo>
                  <a:lnTo>
                    <a:pt x="125093" y="459501"/>
                  </a:lnTo>
                  <a:close/>
                </a:path>
                <a:path w="1010284" h="674370">
                  <a:moveTo>
                    <a:pt x="83746" y="595892"/>
                  </a:moveTo>
                  <a:lnTo>
                    <a:pt x="22225" y="636396"/>
                  </a:lnTo>
                  <a:lnTo>
                    <a:pt x="43180" y="668274"/>
                  </a:lnTo>
                  <a:lnTo>
                    <a:pt x="53979" y="661162"/>
                  </a:lnTo>
                  <a:lnTo>
                    <a:pt x="49657" y="661162"/>
                  </a:lnTo>
                  <a:lnTo>
                    <a:pt x="31242" y="633349"/>
                  </a:lnTo>
                  <a:lnTo>
                    <a:pt x="65532" y="630766"/>
                  </a:lnTo>
                  <a:lnTo>
                    <a:pt x="83746" y="595892"/>
                  </a:lnTo>
                  <a:close/>
                </a:path>
                <a:path w="1010284" h="674370">
                  <a:moveTo>
                    <a:pt x="226822" y="618616"/>
                  </a:moveTo>
                  <a:lnTo>
                    <a:pt x="104607" y="627822"/>
                  </a:lnTo>
                  <a:lnTo>
                    <a:pt x="43180" y="668274"/>
                  </a:lnTo>
                  <a:lnTo>
                    <a:pt x="74328" y="668274"/>
                  </a:lnTo>
                  <a:lnTo>
                    <a:pt x="229743" y="656589"/>
                  </a:lnTo>
                  <a:lnTo>
                    <a:pt x="247269" y="636142"/>
                  </a:lnTo>
                  <a:lnTo>
                    <a:pt x="245235" y="628903"/>
                  </a:lnTo>
                  <a:lnTo>
                    <a:pt x="240712" y="623188"/>
                  </a:lnTo>
                  <a:lnTo>
                    <a:pt x="234356" y="619569"/>
                  </a:lnTo>
                  <a:lnTo>
                    <a:pt x="226822" y="618616"/>
                  </a:lnTo>
                  <a:close/>
                </a:path>
                <a:path w="1010284" h="674370">
                  <a:moveTo>
                    <a:pt x="65532" y="630766"/>
                  </a:moveTo>
                  <a:lnTo>
                    <a:pt x="31242" y="633349"/>
                  </a:lnTo>
                  <a:lnTo>
                    <a:pt x="49657" y="661162"/>
                  </a:lnTo>
                  <a:lnTo>
                    <a:pt x="65532" y="630766"/>
                  </a:lnTo>
                  <a:close/>
                </a:path>
                <a:path w="1010284" h="674370">
                  <a:moveTo>
                    <a:pt x="104607" y="627822"/>
                  </a:moveTo>
                  <a:lnTo>
                    <a:pt x="65532" y="630766"/>
                  </a:lnTo>
                  <a:lnTo>
                    <a:pt x="49657" y="661162"/>
                  </a:lnTo>
                  <a:lnTo>
                    <a:pt x="53979" y="661162"/>
                  </a:lnTo>
                  <a:lnTo>
                    <a:pt x="104607" y="627822"/>
                  </a:lnTo>
                  <a:close/>
                </a:path>
                <a:path w="1010284" h="674370">
                  <a:moveTo>
                    <a:pt x="988822" y="0"/>
                  </a:moveTo>
                  <a:lnTo>
                    <a:pt x="83746" y="595892"/>
                  </a:lnTo>
                  <a:lnTo>
                    <a:pt x="65532" y="630766"/>
                  </a:lnTo>
                  <a:lnTo>
                    <a:pt x="104607" y="627822"/>
                  </a:lnTo>
                  <a:lnTo>
                    <a:pt x="1009776" y="31750"/>
                  </a:lnTo>
                  <a:lnTo>
                    <a:pt x="9888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2262" y="4135247"/>
              <a:ext cx="2728595" cy="813435"/>
            </a:xfrm>
            <a:custGeom>
              <a:avLst/>
              <a:gdLst/>
              <a:ahLst/>
              <a:cxnLst/>
              <a:rect l="l" t="t" r="r" b="b"/>
              <a:pathLst>
                <a:path w="2728595" h="813435">
                  <a:moveTo>
                    <a:pt x="641858" y="790067"/>
                  </a:moveTo>
                  <a:lnTo>
                    <a:pt x="81572" y="73596"/>
                  </a:lnTo>
                  <a:lnTo>
                    <a:pt x="139065" y="96520"/>
                  </a:lnTo>
                  <a:lnTo>
                    <a:pt x="146519" y="97891"/>
                  </a:lnTo>
                  <a:lnTo>
                    <a:pt x="153682" y="96329"/>
                  </a:lnTo>
                  <a:lnTo>
                    <a:pt x="159727" y="92202"/>
                  </a:lnTo>
                  <a:lnTo>
                    <a:pt x="163830" y="85852"/>
                  </a:lnTo>
                  <a:lnTo>
                    <a:pt x="165188" y="78422"/>
                  </a:lnTo>
                  <a:lnTo>
                    <a:pt x="163639" y="71285"/>
                  </a:lnTo>
                  <a:lnTo>
                    <a:pt x="159499" y="65252"/>
                  </a:lnTo>
                  <a:lnTo>
                    <a:pt x="153162" y="61087"/>
                  </a:lnTo>
                  <a:lnTo>
                    <a:pt x="45529" y="18161"/>
                  </a:lnTo>
                  <a:lnTo>
                    <a:pt x="0" y="0"/>
                  </a:lnTo>
                  <a:lnTo>
                    <a:pt x="22225" y="163576"/>
                  </a:lnTo>
                  <a:lnTo>
                    <a:pt x="43688" y="179832"/>
                  </a:lnTo>
                  <a:lnTo>
                    <a:pt x="50825" y="177355"/>
                  </a:lnTo>
                  <a:lnTo>
                    <a:pt x="56286" y="172491"/>
                  </a:lnTo>
                  <a:lnTo>
                    <a:pt x="59499" y="165925"/>
                  </a:lnTo>
                  <a:lnTo>
                    <a:pt x="59944" y="158369"/>
                  </a:lnTo>
                  <a:lnTo>
                    <a:pt x="51612" y="96989"/>
                  </a:lnTo>
                  <a:lnTo>
                    <a:pt x="611886" y="813435"/>
                  </a:lnTo>
                  <a:lnTo>
                    <a:pt x="641858" y="790067"/>
                  </a:lnTo>
                  <a:close/>
                </a:path>
                <a:path w="2728595" h="813435">
                  <a:moveTo>
                    <a:pt x="2728468" y="0"/>
                  </a:moveTo>
                  <a:lnTo>
                    <a:pt x="2578100" y="67818"/>
                  </a:lnTo>
                  <a:lnTo>
                    <a:pt x="2571927" y="72212"/>
                  </a:lnTo>
                  <a:lnTo>
                    <a:pt x="2568092" y="78397"/>
                  </a:lnTo>
                  <a:lnTo>
                    <a:pt x="2566873" y="85572"/>
                  </a:lnTo>
                  <a:lnTo>
                    <a:pt x="2568575" y="92964"/>
                  </a:lnTo>
                  <a:lnTo>
                    <a:pt x="2572956" y="99136"/>
                  </a:lnTo>
                  <a:lnTo>
                    <a:pt x="2579141" y="102971"/>
                  </a:lnTo>
                  <a:lnTo>
                    <a:pt x="2586317" y="104190"/>
                  </a:lnTo>
                  <a:lnTo>
                    <a:pt x="2593721" y="102489"/>
                  </a:lnTo>
                  <a:lnTo>
                    <a:pt x="2650083" y="77165"/>
                  </a:lnTo>
                  <a:lnTo>
                    <a:pt x="2140966" y="790702"/>
                  </a:lnTo>
                  <a:lnTo>
                    <a:pt x="2171954" y="812800"/>
                  </a:lnTo>
                  <a:lnTo>
                    <a:pt x="2681135" y="99326"/>
                  </a:lnTo>
                  <a:lnTo>
                    <a:pt x="2675509" y="160909"/>
                  </a:lnTo>
                  <a:lnTo>
                    <a:pt x="2676283" y="168402"/>
                  </a:lnTo>
                  <a:lnTo>
                    <a:pt x="2679789" y="174790"/>
                  </a:lnTo>
                  <a:lnTo>
                    <a:pt x="2685427" y="179412"/>
                  </a:lnTo>
                  <a:lnTo>
                    <a:pt x="2692654" y="181610"/>
                  </a:lnTo>
                  <a:lnTo>
                    <a:pt x="2700210" y="180771"/>
                  </a:lnTo>
                  <a:lnTo>
                    <a:pt x="2706624" y="177266"/>
                  </a:lnTo>
                  <a:lnTo>
                    <a:pt x="2711221" y="171615"/>
                  </a:lnTo>
                  <a:lnTo>
                    <a:pt x="2713355" y="164338"/>
                  </a:lnTo>
                  <a:lnTo>
                    <a:pt x="2726639" y="19812"/>
                  </a:lnTo>
                  <a:lnTo>
                    <a:pt x="272846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6671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Important terms </a:t>
            </a:r>
            <a:r>
              <a:rPr sz="3200" spc="420" dirty="0">
                <a:solidFill>
                  <a:srgbClr val="000000"/>
                </a:solidFill>
              </a:rPr>
              <a:t>–</a:t>
            </a:r>
            <a:r>
              <a:rPr sz="3200" spc="-450" dirty="0">
                <a:solidFill>
                  <a:srgbClr val="000000"/>
                </a:solidFill>
              </a:rPr>
              <a:t> </a:t>
            </a:r>
            <a:r>
              <a:rPr sz="3200" spc="-200" dirty="0">
                <a:solidFill>
                  <a:srgbClr val="000000"/>
                </a:solidFill>
              </a:rPr>
              <a:t>Statistical </a:t>
            </a:r>
            <a:r>
              <a:rPr sz="3200" spc="-170" dirty="0">
                <a:solidFill>
                  <a:srgbClr val="000000"/>
                </a:solidFill>
              </a:rPr>
              <a:t>Significance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242053" y="4907407"/>
            <a:ext cx="3294379" cy="6584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758825">
              <a:lnSpc>
                <a:spcPct val="98000"/>
              </a:lnSpc>
              <a:spcBef>
                <a:spcPts val="140"/>
              </a:spcBef>
            </a:pPr>
            <a:r>
              <a:rPr sz="1800" spc="-10" dirty="0">
                <a:latin typeface="Carlito"/>
                <a:cs typeface="Carlito"/>
              </a:rPr>
              <a:t>Rejection Region  Probability </a:t>
            </a:r>
            <a:r>
              <a:rPr sz="1800" spc="-5" dirty="0">
                <a:latin typeface="Carlito"/>
                <a:cs typeface="Carlito"/>
              </a:rPr>
              <a:t>of rejection </a:t>
            </a:r>
            <a:r>
              <a:rPr sz="1800" spc="-10" dirty="0">
                <a:latin typeface="Carlito"/>
                <a:cs typeface="Carlito"/>
              </a:rPr>
              <a:t>region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α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4385" y="2385913"/>
            <a:ext cx="5368925" cy="108204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Carlito"/>
                <a:cs typeface="Carlito"/>
              </a:rPr>
              <a:t>95% </a:t>
            </a:r>
            <a:r>
              <a:rPr sz="1800" spc="-10" dirty="0">
                <a:latin typeface="Carlito"/>
                <a:cs typeface="Carlito"/>
              </a:rPr>
              <a:t>Probability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rlito"/>
              <a:cs typeface="Carlito"/>
            </a:endParaRPr>
          </a:p>
          <a:p>
            <a:pPr marL="82931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P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rlito"/>
                <a:cs typeface="Carlito"/>
              </a:rPr>
              <a:t>Observed or </a:t>
            </a:r>
            <a:r>
              <a:rPr sz="1800" dirty="0">
                <a:latin typeface="Carlito"/>
                <a:cs typeface="Carlito"/>
              </a:rPr>
              <a:t>seen </a:t>
            </a: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sample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3554" y="4081017"/>
            <a:ext cx="955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rlito"/>
                <a:cs typeface="Carlito"/>
              </a:rPr>
              <a:t>P &lt;</a:t>
            </a:r>
            <a:r>
              <a:rPr sz="3600" spc="-10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α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3554" y="5004561"/>
            <a:ext cx="279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Reject </a:t>
            </a:r>
            <a:r>
              <a:rPr sz="2400" dirty="0">
                <a:latin typeface="Carlito"/>
                <a:cs typeface="Carlito"/>
              </a:rPr>
              <a:t>Null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Hypothesis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0043" y="4099559"/>
            <a:ext cx="199643" cy="199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348085" cy="4732020"/>
            <a:chOff x="553084" y="848741"/>
            <a:chExt cx="11348085" cy="4732020"/>
          </a:xfrm>
        </p:grpSpPr>
        <p:sp>
          <p:nvSpPr>
            <p:cNvPr id="3" name="object 3"/>
            <p:cNvSpPr/>
            <p:nvPr/>
          </p:nvSpPr>
          <p:spPr>
            <a:xfrm>
              <a:off x="567689" y="863346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19" y="931164"/>
              <a:ext cx="11322050" cy="1344295"/>
            </a:xfrm>
            <a:custGeom>
              <a:avLst/>
              <a:gdLst/>
              <a:ahLst/>
              <a:cxnLst/>
              <a:rect l="l" t="t" r="r" b="b"/>
              <a:pathLst>
                <a:path w="11322050" h="1344295">
                  <a:moveTo>
                    <a:pt x="11321796" y="0"/>
                  </a:moveTo>
                  <a:lnTo>
                    <a:pt x="0" y="0"/>
                  </a:lnTo>
                  <a:lnTo>
                    <a:pt x="0" y="1344167"/>
                  </a:lnTo>
                  <a:lnTo>
                    <a:pt x="11321796" y="1344167"/>
                  </a:lnTo>
                  <a:lnTo>
                    <a:pt x="11321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067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000000"/>
                </a:solidFill>
              </a:rPr>
              <a:t>Hypothesis</a:t>
            </a:r>
            <a:r>
              <a:rPr sz="3200" spc="-300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Testing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79119" y="931163"/>
            <a:ext cx="11322050" cy="134429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15430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rlito"/>
                <a:cs typeface="Carlito"/>
              </a:rPr>
              <a:t>Current </a:t>
            </a:r>
            <a:r>
              <a:rPr sz="1800" spc="-15" dirty="0">
                <a:latin typeface="Carlito"/>
                <a:cs typeface="Carlito"/>
              </a:rPr>
              <a:t>average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period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customers </a:t>
            </a:r>
            <a:r>
              <a:rPr sz="1800" dirty="0">
                <a:latin typeface="Carlito"/>
                <a:cs typeface="Carlito"/>
              </a:rPr>
              <a:t>who </a:t>
            </a:r>
            <a:r>
              <a:rPr sz="1800" spc="-5" dirty="0">
                <a:latin typeface="Carlito"/>
                <a:cs typeface="Carlito"/>
              </a:rPr>
              <a:t>call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customer </a:t>
            </a:r>
            <a:r>
              <a:rPr sz="1800" spc="-5" dirty="0">
                <a:latin typeface="Carlito"/>
                <a:cs typeface="Carlito"/>
              </a:rPr>
              <a:t>service helpline is </a:t>
            </a:r>
            <a:r>
              <a:rPr sz="1800" dirty="0">
                <a:latin typeface="Carlito"/>
                <a:cs typeface="Carlito"/>
              </a:rPr>
              <a:t>100 </a:t>
            </a:r>
            <a:r>
              <a:rPr sz="1800" spc="-5" dirty="0">
                <a:latin typeface="Carlito"/>
                <a:cs typeface="Carlito"/>
              </a:rPr>
              <a:t>seconds with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standard  </a:t>
            </a:r>
            <a:r>
              <a:rPr sz="1800" spc="-5" dirty="0">
                <a:latin typeface="Carlito"/>
                <a:cs typeface="Carlito"/>
              </a:rPr>
              <a:t>deviation of </a:t>
            </a:r>
            <a:r>
              <a:rPr sz="1800" dirty="0">
                <a:latin typeface="Carlito"/>
                <a:cs typeface="Carlito"/>
              </a:rPr>
              <a:t>20 </a:t>
            </a:r>
            <a:r>
              <a:rPr sz="1800" spc="-5" dirty="0">
                <a:latin typeface="Carlito"/>
                <a:cs typeface="Carlito"/>
              </a:rPr>
              <a:t>seconds. </a:t>
            </a:r>
            <a:r>
              <a:rPr sz="1800" spc="-10" dirty="0">
                <a:latin typeface="Carlito"/>
                <a:cs typeface="Carlito"/>
              </a:rPr>
              <a:t>Certain </a:t>
            </a:r>
            <a:r>
              <a:rPr sz="1800" spc="-5" dirty="0">
                <a:latin typeface="Carlito"/>
                <a:cs typeface="Carlito"/>
              </a:rPr>
              <a:t>changes </a:t>
            </a:r>
            <a:r>
              <a:rPr sz="1800" spc="-10" dirty="0">
                <a:latin typeface="Carlito"/>
                <a:cs typeface="Carlito"/>
              </a:rPr>
              <a:t>were recently </a:t>
            </a:r>
            <a:r>
              <a:rPr sz="1800" spc="-5" dirty="0">
                <a:latin typeface="Carlito"/>
                <a:cs typeface="Carlito"/>
              </a:rPr>
              <a:t>done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IVR menu </a:t>
            </a:r>
            <a:r>
              <a:rPr sz="1800" spc="-5" dirty="0">
                <a:latin typeface="Carlito"/>
                <a:cs typeface="Carlito"/>
              </a:rPr>
              <a:t>options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well </a:t>
            </a: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0" dirty="0">
                <a:latin typeface="Carlito"/>
                <a:cs typeface="Carlito"/>
              </a:rPr>
              <a:t>overall customer  </a:t>
            </a:r>
            <a:r>
              <a:rPr sz="1800" spc="-5" dirty="0">
                <a:latin typeface="Carlito"/>
                <a:cs typeface="Carlito"/>
              </a:rPr>
              <a:t>service processes. After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week,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management </a:t>
            </a:r>
            <a:r>
              <a:rPr sz="1800" spc="-10" dirty="0">
                <a:latin typeface="Carlito"/>
                <a:cs typeface="Carlito"/>
              </a:rPr>
              <a:t>picked-up </a:t>
            </a:r>
            <a:r>
              <a:rPr sz="1800" dirty="0">
                <a:latin typeface="Carlito"/>
                <a:cs typeface="Carlito"/>
              </a:rPr>
              <a:t>a sample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100 </a:t>
            </a:r>
            <a:r>
              <a:rPr sz="1800" spc="-10" dirty="0">
                <a:latin typeface="Carlito"/>
                <a:cs typeface="Carlito"/>
              </a:rPr>
              <a:t>calls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found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average </a:t>
            </a:r>
            <a:r>
              <a:rPr sz="1800" spc="-10" dirty="0">
                <a:latin typeface="Carlito"/>
                <a:cs typeface="Carlito"/>
              </a:rPr>
              <a:t>waiting  </a:t>
            </a:r>
            <a:r>
              <a:rPr sz="1800" spc="-5" dirty="0">
                <a:latin typeface="Carlito"/>
                <a:cs typeface="Carlito"/>
              </a:rPr>
              <a:t>period </a:t>
            </a:r>
            <a:r>
              <a:rPr sz="1800" spc="-10" dirty="0">
                <a:latin typeface="Carlito"/>
                <a:cs typeface="Carlito"/>
              </a:rPr>
              <a:t>was </a:t>
            </a:r>
            <a:r>
              <a:rPr sz="1800" dirty="0">
                <a:latin typeface="Carlito"/>
                <a:cs typeface="Carlito"/>
              </a:rPr>
              <a:t>95 </a:t>
            </a:r>
            <a:r>
              <a:rPr sz="1800" spc="-5" dirty="0">
                <a:latin typeface="Carlito"/>
                <a:cs typeface="Carlito"/>
              </a:rPr>
              <a:t>seconds. </a:t>
            </a:r>
            <a:r>
              <a:rPr sz="1800" spc="-1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spc="-5" dirty="0">
                <a:latin typeface="Carlito"/>
                <a:cs typeface="Carlito"/>
              </a:rPr>
              <a:t>implementations </a:t>
            </a:r>
            <a:r>
              <a:rPr sz="1800" spc="-10" dirty="0">
                <a:latin typeface="Carlito"/>
                <a:cs typeface="Carlito"/>
              </a:rPr>
              <a:t>resulted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period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reduction?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013" y="2380168"/>
            <a:ext cx="555625" cy="1695450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0"/>
              </a:spcBef>
            </a:pPr>
            <a:r>
              <a:rPr sz="3600" spc="-195" dirty="0">
                <a:latin typeface="Georgia"/>
                <a:cs typeface="Georgia"/>
              </a:rPr>
              <a:t>H</a:t>
            </a:r>
            <a:r>
              <a:rPr sz="3000" spc="-292" baseline="-20833" dirty="0">
                <a:latin typeface="Georgia"/>
                <a:cs typeface="Georgia"/>
              </a:rPr>
              <a:t>0</a:t>
            </a:r>
            <a:endParaRPr sz="3000" baseline="-20833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255"/>
              </a:spcBef>
            </a:pPr>
            <a:r>
              <a:rPr sz="3600" spc="-150" dirty="0">
                <a:latin typeface="Georgia"/>
                <a:cs typeface="Georgia"/>
              </a:rPr>
              <a:t>H</a:t>
            </a:r>
            <a:r>
              <a:rPr sz="3000" spc="-225" baseline="-12500" dirty="0">
                <a:latin typeface="Georgia"/>
                <a:cs typeface="Georgia"/>
              </a:rPr>
              <a:t>a</a:t>
            </a:r>
            <a:endParaRPr sz="3000" baseline="-12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096" y="2786253"/>
            <a:ext cx="548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null hypothesis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There </a:t>
            </a:r>
            <a:r>
              <a:rPr sz="1800" spc="-5" dirty="0">
                <a:latin typeface="Carlito"/>
                <a:cs typeface="Carlito"/>
              </a:rPr>
              <a:t>is no change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waiting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period.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096" y="3636009"/>
            <a:ext cx="518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alternate </a:t>
            </a:r>
            <a:r>
              <a:rPr sz="1800" spc="-5" dirty="0">
                <a:latin typeface="Carlito"/>
                <a:cs typeface="Carlito"/>
              </a:rPr>
              <a:t>hypothesis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waiting </a:t>
            </a:r>
            <a:r>
              <a:rPr sz="1800" spc="-5" dirty="0">
                <a:latin typeface="Carlito"/>
                <a:cs typeface="Carlito"/>
              </a:rPr>
              <a:t>period has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reduced.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99859" y="2302764"/>
            <a:ext cx="0" cy="2910205"/>
          </a:xfrm>
          <a:custGeom>
            <a:avLst/>
            <a:gdLst/>
            <a:ahLst/>
            <a:cxnLst/>
            <a:rect l="l" t="t" r="r" b="b"/>
            <a:pathLst>
              <a:path h="2910204">
                <a:moveTo>
                  <a:pt x="0" y="0"/>
                </a:moveTo>
                <a:lnTo>
                  <a:pt x="0" y="2910078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80123" y="2402610"/>
            <a:ext cx="4881880" cy="13512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37490" indent="-22542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38125" algn="l"/>
              </a:tabLst>
            </a:pPr>
            <a:r>
              <a:rPr sz="1800" spc="-15" dirty="0">
                <a:latin typeface="Carlito"/>
                <a:cs typeface="Carlito"/>
              </a:rPr>
              <a:t>State </a:t>
            </a:r>
            <a:r>
              <a:rPr sz="1800" spc="-10" dirty="0">
                <a:latin typeface="Carlito"/>
                <a:cs typeface="Carlito"/>
              </a:rPr>
              <a:t>Population </a:t>
            </a:r>
            <a:r>
              <a:rPr sz="1800" spc="-15" dirty="0">
                <a:latin typeface="Carlito"/>
                <a:cs typeface="Carlito"/>
              </a:rPr>
              <a:t>parameters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Sample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statistics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033780" algn="l"/>
                <a:tab pos="1985010" algn="l"/>
                <a:tab pos="3081655" algn="l"/>
              </a:tabLst>
            </a:pPr>
            <a:r>
              <a:rPr sz="1800" b="1" dirty="0">
                <a:latin typeface="Carlito"/>
                <a:cs typeface="Carlito"/>
              </a:rPr>
              <a:t>μ</a:t>
            </a:r>
            <a:r>
              <a:rPr sz="1800" b="1" spc="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= 100;	σ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=</a:t>
            </a:r>
            <a:r>
              <a:rPr sz="1800" b="1" spc="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20;	N =</a:t>
            </a:r>
            <a:r>
              <a:rPr sz="1800" b="1" spc="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100;	X =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95;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237490" indent="-225425">
              <a:lnSpc>
                <a:spcPct val="100000"/>
              </a:lnSpc>
              <a:buAutoNum type="arabicPeriod" startAt="2"/>
              <a:tabLst>
                <a:tab pos="238125" algn="l"/>
              </a:tabLst>
            </a:pPr>
            <a:r>
              <a:rPr sz="1800" spc="-10" dirty="0">
                <a:latin typeface="Carlito"/>
                <a:cs typeface="Carlito"/>
              </a:rPr>
              <a:t>Compute </a:t>
            </a:r>
            <a:r>
              <a:rPr sz="1800" spc="-5" dirty="0">
                <a:latin typeface="Carlito"/>
                <a:cs typeface="Carlito"/>
              </a:rPr>
              <a:t>Sample </a:t>
            </a:r>
            <a:r>
              <a:rPr sz="1800" spc="-10" dirty="0">
                <a:latin typeface="Carlito"/>
                <a:cs typeface="Carlito"/>
              </a:rPr>
              <a:t>Standard </a:t>
            </a:r>
            <a:r>
              <a:rPr sz="1800" spc="-5" dirty="0">
                <a:latin typeface="Carlito"/>
                <a:cs typeface="Carlito"/>
              </a:rPr>
              <a:t>Deviation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Z-Value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46164" y="2828544"/>
            <a:ext cx="3412490" cy="1769745"/>
            <a:chOff x="6646164" y="2828544"/>
            <a:chExt cx="3412490" cy="1769745"/>
          </a:xfrm>
        </p:grpSpPr>
        <p:sp>
          <p:nvSpPr>
            <p:cNvPr id="13" name="object 13"/>
            <p:cNvSpPr/>
            <p:nvPr/>
          </p:nvSpPr>
          <p:spPr>
            <a:xfrm>
              <a:off x="6646164" y="3787140"/>
              <a:ext cx="1306068" cy="717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48344" y="3787140"/>
              <a:ext cx="1210055" cy="810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35490" y="2843022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0" y="0"/>
                  </a:moveTo>
                  <a:lnTo>
                    <a:pt x="15011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0413" y="4316729"/>
            <a:ext cx="348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Significance </a:t>
            </a:r>
            <a:r>
              <a:rPr sz="2000" spc="-10" dirty="0">
                <a:latin typeface="Carlito"/>
                <a:cs typeface="Carlito"/>
              </a:rPr>
              <a:t>Level; </a:t>
            </a:r>
            <a:r>
              <a:rPr sz="2400" b="1" dirty="0">
                <a:latin typeface="Carlito"/>
                <a:cs typeface="Carlito"/>
              </a:rPr>
              <a:t>α </a:t>
            </a:r>
            <a:r>
              <a:rPr sz="2000" b="1" dirty="0">
                <a:latin typeface="Carlito"/>
                <a:cs typeface="Carlito"/>
              </a:rPr>
              <a:t>= 0.05 or</a:t>
            </a:r>
            <a:r>
              <a:rPr sz="2000" b="1" spc="-1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5%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0123" y="4683947"/>
            <a:ext cx="4003675" cy="9448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spc="-5" dirty="0">
                <a:latin typeface="Carlito"/>
                <a:cs typeface="Carlito"/>
              </a:rPr>
              <a:t>3. </a:t>
            </a:r>
            <a:r>
              <a:rPr sz="1800" spc="-10" dirty="0">
                <a:latin typeface="Carlito"/>
                <a:cs typeface="Carlito"/>
              </a:rPr>
              <a:t>Compute </a:t>
            </a:r>
            <a:r>
              <a:rPr sz="2400" dirty="0">
                <a:latin typeface="Carlito"/>
                <a:cs typeface="Carlito"/>
              </a:rPr>
              <a:t>ρ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spc="-10" dirty="0">
                <a:latin typeface="Carlito"/>
                <a:cs typeface="Carlito"/>
              </a:rPr>
              <a:t>Z-Score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Z-value</a:t>
            </a:r>
            <a:endParaRPr sz="1800">
              <a:latin typeface="Carlito"/>
              <a:cs typeface="Carlito"/>
            </a:endParaRPr>
          </a:p>
          <a:p>
            <a:pPr marL="26289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Carlito"/>
                <a:cs typeface="Carlito"/>
              </a:rPr>
              <a:t>ρ =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0.62%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520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Carlito</vt:lpstr>
      <vt:lpstr>Georgia</vt:lpstr>
      <vt:lpstr>Times New Roman</vt:lpstr>
      <vt:lpstr>Trebuchet MS</vt:lpstr>
      <vt:lpstr>Verdana</vt:lpstr>
      <vt:lpstr>Wingdings</vt:lpstr>
      <vt:lpstr>Office Theme</vt:lpstr>
      <vt:lpstr>PowerPoint Presentation</vt:lpstr>
      <vt:lpstr>Hypothesis Testing</vt:lpstr>
      <vt:lpstr>What is Hypothesis?</vt:lpstr>
      <vt:lpstr>What is Hypothesis?</vt:lpstr>
      <vt:lpstr>PowerPoint Presentation</vt:lpstr>
      <vt:lpstr>Statistical Significance</vt:lpstr>
      <vt:lpstr>Statistical Significance</vt:lpstr>
      <vt:lpstr>Important terms – Statistical Significance</vt:lpstr>
      <vt:lpstr>Hypothesis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Eslam Jekso</cp:lastModifiedBy>
  <cp:revision>5</cp:revision>
  <dcterms:created xsi:type="dcterms:W3CDTF">2020-06-08T02:10:40Z</dcterms:created>
  <dcterms:modified xsi:type="dcterms:W3CDTF">2020-06-08T02:20:10Z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2020-06-08T00:00:00Z</vt:filetime>
  </property>
</Properties>
</file>