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Roboto" panose="02000000000000000000" pitchFamily="2" charset="0"/>
      <p:regular r:id="rId17"/>
      <p:bold r:id="rId18"/>
      <p:italic r:id="rId19"/>
      <p:boldItalic r:id="rId20"/>
    </p:embeddedFont>
    <p:embeddedFont>
      <p:font typeface="Roboto Slab" pitchFamily="2"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4a1a16e0b2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4a1a16e0b2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4a1a16e0b2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4a1a16e0b2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4a1a16e0b2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4a1a16e0b2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4a1a16e0b2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4a1a16e0b2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4a1a16e0b2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4a1a16e0b2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4a1a16e0b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4a1a16e0b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4a1a16e0b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4a1a16e0b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4a1a16e0b2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4a1a16e0b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4a1a16e0b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4a1a16e0b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4a1a16e0b2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4a1a16e0b2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4a1a16e0b2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4a1a16e0b2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4a1a16e0b2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4a1a16e0b2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4a1a16e0b2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4a1a16e0b2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Computer Scams</a:t>
            </a:r>
            <a:endParaRPr/>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By Alrica Avila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Types of Scams: Ransomware/Malware</a:t>
            </a:r>
            <a:endParaRPr/>
          </a:p>
        </p:txBody>
      </p:sp>
      <p:sp>
        <p:nvSpPr>
          <p:cNvPr id="124" name="Google Shape;124;p22"/>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Tricking people into downloading harmful software that can overrun or take control of a person’s computer in order to get information</a:t>
            </a:r>
            <a:endParaRPr/>
          </a:p>
        </p:txBody>
      </p:sp>
      <p:pic>
        <p:nvPicPr>
          <p:cNvPr id="125" name="Google Shape;125;p22"/>
          <p:cNvPicPr preferRelativeResize="0"/>
          <p:nvPr/>
        </p:nvPicPr>
        <p:blipFill>
          <a:blip r:embed="rId3">
            <a:alphaModFix/>
          </a:blip>
          <a:stretch>
            <a:fillRect/>
          </a:stretch>
        </p:blipFill>
        <p:spPr>
          <a:xfrm>
            <a:off x="2263150" y="2442476"/>
            <a:ext cx="4315374" cy="2426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Effect of Scams on People</a:t>
            </a:r>
            <a:endParaRPr/>
          </a:p>
        </p:txBody>
      </p:sp>
      <p:sp>
        <p:nvSpPr>
          <p:cNvPr id="131" name="Google Shape;131;p23"/>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17500" algn="just" rtl="0">
              <a:lnSpc>
                <a:spcPct val="150000"/>
              </a:lnSpc>
              <a:spcBef>
                <a:spcPts val="0"/>
              </a:spcBef>
              <a:spcAft>
                <a:spcPts val="0"/>
              </a:spcAft>
              <a:buSzPts val="1400"/>
              <a:buChar char="●"/>
            </a:pPr>
            <a:r>
              <a:rPr lang="en" sz="1400"/>
              <a:t>Victims lose their money, livelihood, personal data like location, jobs or businesses.</a:t>
            </a:r>
            <a:endParaRPr sz="1400"/>
          </a:p>
          <a:p>
            <a:pPr marL="457200" lvl="0" indent="-317500" algn="just" rtl="0">
              <a:lnSpc>
                <a:spcPct val="150000"/>
              </a:lnSpc>
              <a:spcBef>
                <a:spcPts val="0"/>
              </a:spcBef>
              <a:spcAft>
                <a:spcPts val="0"/>
              </a:spcAft>
              <a:buSzPts val="1400"/>
              <a:buChar char="●"/>
            </a:pPr>
            <a:r>
              <a:rPr lang="en" sz="1400"/>
              <a:t>“Cybercrime… costs passing $1 trillion since 2018. This includes both the financial losses from cybercrime, estimated at $945 billion, and the $145 billion spent on cybersecurity annually.” (Adorjan &amp; Colaguori, 2023).</a:t>
            </a:r>
            <a:endParaRPr sz="1400"/>
          </a:p>
          <a:p>
            <a:pPr marL="457200" lvl="0" indent="-317500" algn="just" rtl="0">
              <a:lnSpc>
                <a:spcPct val="150000"/>
              </a:lnSpc>
              <a:spcBef>
                <a:spcPts val="0"/>
              </a:spcBef>
              <a:spcAft>
                <a:spcPts val="0"/>
              </a:spcAft>
              <a:buSzPts val="1400"/>
              <a:buChar char="●"/>
            </a:pPr>
            <a:r>
              <a:rPr lang="en" sz="1400"/>
              <a:t>Romance scams which take advantage of a person’s want or need for a romantic relationship/love can have a massive toll on someone giving them emotional trauma</a:t>
            </a:r>
            <a:endParaRPr sz="1400"/>
          </a:p>
        </p:txBody>
      </p:sp>
      <p:pic>
        <p:nvPicPr>
          <p:cNvPr id="132" name="Google Shape;132;p23"/>
          <p:cNvPicPr preferRelativeResize="0"/>
          <p:nvPr/>
        </p:nvPicPr>
        <p:blipFill>
          <a:blip r:embed="rId3">
            <a:alphaModFix/>
          </a:blip>
          <a:stretch>
            <a:fillRect/>
          </a:stretch>
        </p:blipFill>
        <p:spPr>
          <a:xfrm>
            <a:off x="6353675" y="3359175"/>
            <a:ext cx="2402425" cy="1459800"/>
          </a:xfrm>
          <a:prstGeom prst="rect">
            <a:avLst/>
          </a:prstGeom>
          <a:noFill/>
          <a:ln>
            <a:noFill/>
          </a:ln>
        </p:spPr>
      </p:pic>
      <p:pic>
        <p:nvPicPr>
          <p:cNvPr id="133" name="Google Shape;133;p23"/>
          <p:cNvPicPr preferRelativeResize="0"/>
          <p:nvPr/>
        </p:nvPicPr>
        <p:blipFill>
          <a:blip r:embed="rId4">
            <a:alphaModFix/>
          </a:blip>
          <a:stretch>
            <a:fillRect/>
          </a:stretch>
        </p:blipFill>
        <p:spPr>
          <a:xfrm>
            <a:off x="755650" y="3473616"/>
            <a:ext cx="2402425" cy="134535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Scam Prevention</a:t>
            </a:r>
            <a:endParaRPr/>
          </a:p>
        </p:txBody>
      </p:sp>
      <p:sp>
        <p:nvSpPr>
          <p:cNvPr id="139" name="Google Shape;139;p2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SzPts val="1400"/>
              <a:buChar char="●"/>
            </a:pPr>
            <a:r>
              <a:rPr lang="en" sz="1400"/>
              <a:t>Awareness is key to prevention, but it doesn’t mean you’re 100% safe</a:t>
            </a:r>
            <a:endParaRPr sz="1400"/>
          </a:p>
          <a:p>
            <a:pPr marL="457200" lvl="0" indent="-317500" algn="l" rtl="0">
              <a:spcBef>
                <a:spcPts val="0"/>
              </a:spcBef>
              <a:spcAft>
                <a:spcPts val="0"/>
              </a:spcAft>
              <a:buSzPts val="1400"/>
              <a:buChar char="●"/>
            </a:pPr>
            <a:r>
              <a:rPr lang="en" sz="1400"/>
              <a:t>There is always an opportunity to be caught off guard</a:t>
            </a:r>
            <a:endParaRPr sz="1400"/>
          </a:p>
          <a:p>
            <a:pPr marL="457200" lvl="0" indent="-317500" algn="l" rtl="0">
              <a:spcBef>
                <a:spcPts val="0"/>
              </a:spcBef>
              <a:spcAft>
                <a:spcPts val="0"/>
              </a:spcAft>
              <a:buSzPts val="1400"/>
              <a:buChar char="●"/>
            </a:pPr>
            <a:r>
              <a:rPr lang="en" sz="1400"/>
              <a:t>Don’t give out any personal information</a:t>
            </a:r>
            <a:endParaRPr sz="1400"/>
          </a:p>
          <a:p>
            <a:pPr marL="457200" lvl="0" indent="-317500" algn="l" rtl="0">
              <a:spcBef>
                <a:spcPts val="0"/>
              </a:spcBef>
              <a:spcAft>
                <a:spcPts val="0"/>
              </a:spcAft>
              <a:buSzPts val="1400"/>
              <a:buChar char="●"/>
            </a:pPr>
            <a:r>
              <a:rPr lang="en" sz="1400"/>
              <a:t>Don’t click on any links from suspicious emails or texts</a:t>
            </a:r>
            <a:endParaRPr sz="1400"/>
          </a:p>
          <a:p>
            <a:pPr marL="457200" lvl="0" indent="-317500" algn="l" rtl="0">
              <a:spcBef>
                <a:spcPts val="0"/>
              </a:spcBef>
              <a:spcAft>
                <a:spcPts val="0"/>
              </a:spcAft>
              <a:buSzPts val="1400"/>
              <a:buChar char="●"/>
            </a:pPr>
            <a:r>
              <a:rPr lang="en" sz="1400"/>
              <a:t>Report any suspected scams you come across to the appropriate authorities</a:t>
            </a:r>
            <a:endParaRPr sz="1400"/>
          </a:p>
        </p:txBody>
      </p:sp>
      <p:pic>
        <p:nvPicPr>
          <p:cNvPr id="140" name="Google Shape;140;p24"/>
          <p:cNvPicPr preferRelativeResize="0"/>
          <p:nvPr/>
        </p:nvPicPr>
        <p:blipFill>
          <a:blip r:embed="rId3">
            <a:alphaModFix/>
          </a:blip>
          <a:stretch>
            <a:fillRect/>
          </a:stretch>
        </p:blipFill>
        <p:spPr>
          <a:xfrm>
            <a:off x="4771475" y="2841613"/>
            <a:ext cx="2143125" cy="2143125"/>
          </a:xfrm>
          <a:prstGeom prst="rect">
            <a:avLst/>
          </a:prstGeom>
          <a:noFill/>
          <a:ln>
            <a:noFill/>
          </a:ln>
        </p:spPr>
      </p:pic>
      <p:pic>
        <p:nvPicPr>
          <p:cNvPr id="141" name="Google Shape;141;p24"/>
          <p:cNvPicPr preferRelativeResize="0"/>
          <p:nvPr/>
        </p:nvPicPr>
        <p:blipFill>
          <a:blip r:embed="rId4">
            <a:alphaModFix/>
          </a:blip>
          <a:stretch>
            <a:fillRect/>
          </a:stretch>
        </p:blipFill>
        <p:spPr>
          <a:xfrm>
            <a:off x="2071138" y="2879713"/>
            <a:ext cx="2209800" cy="2066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Conclusion</a:t>
            </a:r>
            <a:endParaRPr/>
          </a:p>
        </p:txBody>
      </p:sp>
      <p:sp>
        <p:nvSpPr>
          <p:cNvPr id="147" name="Google Shape;147;p2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17500" algn="just" rtl="0">
              <a:lnSpc>
                <a:spcPct val="150000"/>
              </a:lnSpc>
              <a:spcBef>
                <a:spcPts val="0"/>
              </a:spcBef>
              <a:spcAft>
                <a:spcPts val="0"/>
              </a:spcAft>
              <a:buSzPts val="1400"/>
              <a:buChar char="●"/>
            </a:pPr>
            <a:r>
              <a:rPr lang="en" sz="1400"/>
              <a:t>Whether it is phishing, romance hoax, or a ransomware attack, the effects of scams cause ruin on a personal, emotional, and financial level. The relationship between scams and computers is not just one of convenience for scammers—it reflects how much society now relies on digital platforms for everyday life.</a:t>
            </a:r>
            <a:endParaRPr sz="1400"/>
          </a:p>
          <a:p>
            <a:pPr marL="457200" lvl="0" indent="-317500" algn="just" rtl="0">
              <a:lnSpc>
                <a:spcPct val="150000"/>
              </a:lnSpc>
              <a:spcBef>
                <a:spcPts val="0"/>
              </a:spcBef>
              <a:spcAft>
                <a:spcPts val="0"/>
              </a:spcAft>
              <a:buSzPts val="1400"/>
              <a:buChar char="●"/>
            </a:pPr>
            <a:r>
              <a:rPr lang="en" sz="1400"/>
              <a:t>Be aware, be alert, be cautious</a:t>
            </a:r>
            <a:endParaRPr sz="1400"/>
          </a:p>
        </p:txBody>
      </p:sp>
      <p:pic>
        <p:nvPicPr>
          <p:cNvPr id="148" name="Google Shape;148;p25"/>
          <p:cNvPicPr preferRelativeResize="0"/>
          <p:nvPr/>
        </p:nvPicPr>
        <p:blipFill>
          <a:blip r:embed="rId3">
            <a:alphaModFix/>
          </a:blip>
          <a:stretch>
            <a:fillRect/>
          </a:stretch>
        </p:blipFill>
        <p:spPr>
          <a:xfrm>
            <a:off x="1458566" y="3374525"/>
            <a:ext cx="1547974" cy="1310950"/>
          </a:xfrm>
          <a:prstGeom prst="rect">
            <a:avLst/>
          </a:prstGeom>
          <a:noFill/>
          <a:ln>
            <a:noFill/>
          </a:ln>
        </p:spPr>
      </p:pic>
      <p:pic>
        <p:nvPicPr>
          <p:cNvPr id="1026" name="Picture 2" descr="45,900+ Thank You Sign Stock Photos ...">
            <a:extLst>
              <a:ext uri="{FF2B5EF4-FFF2-40B4-BE49-F238E27FC236}">
                <a16:creationId xmlns:a16="http://schemas.microsoft.com/office/drawing/2014/main" id="{752A8F34-F353-8E79-ADEF-3476417BBE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7934" y="2924814"/>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References</a:t>
            </a:r>
            <a:endParaRPr/>
          </a:p>
        </p:txBody>
      </p:sp>
      <p:sp>
        <p:nvSpPr>
          <p:cNvPr id="154" name="Google Shape;154;p2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1400"/>
              <a:t>Adorjan, M., &amp; Colaguori, C. (2023). Scams, fraud, and cybercrime in a globalized society. Crime, Deviance, and Social Control in the 21st Century: A Justice and Rights Perspective, 407, 407-437.</a:t>
            </a:r>
            <a:endParaRPr sz="1400"/>
          </a:p>
          <a:p>
            <a:pPr marL="0" lvl="0" indent="0" algn="l" rtl="0">
              <a:spcBef>
                <a:spcPts val="1200"/>
              </a:spcBef>
              <a:spcAft>
                <a:spcPts val="0"/>
              </a:spcAft>
              <a:buNone/>
            </a:pPr>
            <a:r>
              <a:rPr lang="en" sz="1400"/>
              <a:t>Federal Bureau of Investigation. (n.d.). Spoofing and phishing. FBI. https://www.fbi.gov/how-we-can-help-you/scams-and-safety/common-frauds-and-scams/spoofing-and-phishing</a:t>
            </a:r>
            <a:endParaRPr sz="1400"/>
          </a:p>
          <a:p>
            <a:pPr marL="0" lvl="0" indent="0" algn="l" rtl="0">
              <a:spcBef>
                <a:spcPts val="1200"/>
              </a:spcBef>
              <a:spcAft>
                <a:spcPts val="0"/>
              </a:spcAft>
              <a:buNone/>
            </a:pPr>
            <a:r>
              <a:rPr lang="en" sz="1400"/>
              <a:t>International, Fraud. com. (2022, July 30). The history and evolution of fraud. https://www.fraud.com/post/the-history-and-evolution-of-fraud  </a:t>
            </a:r>
            <a:endParaRPr sz="1400"/>
          </a:p>
          <a:p>
            <a:pPr marL="0" lvl="0" indent="0" algn="l" rtl="0">
              <a:spcBef>
                <a:spcPts val="1200"/>
              </a:spcBef>
              <a:spcAft>
                <a:spcPts val="0"/>
              </a:spcAft>
              <a:buNone/>
            </a:pPr>
            <a:r>
              <a:rPr lang="en" sz="1400"/>
              <a:t>Legal Information Institute. (n.d.). Computer and internet fraud. Cornell Law School. https://www.law.cornell.edu/wex/computer_and_internet_fraud</a:t>
            </a:r>
            <a:endParaRPr sz="1400"/>
          </a:p>
          <a:p>
            <a:pPr marL="0" lvl="0" indent="0" algn="l" rtl="0">
              <a:spcBef>
                <a:spcPts val="1200"/>
              </a:spcBef>
              <a:spcAft>
                <a:spcPts val="0"/>
              </a:spcAft>
              <a:buNone/>
            </a:pPr>
            <a:r>
              <a:rPr lang="en" sz="1400"/>
              <a:t>Mineo, L. (2024, September 27). You’d never fall for an online scam, right? Harvard Gazette. https://news.harvard.edu/gazette/story/2024/09/youd-never-fall-for-an-online-scam-right/  </a:t>
            </a:r>
            <a:endParaRPr sz="1400"/>
          </a:p>
          <a:p>
            <a:pPr marL="0" lvl="0" indent="0" algn="l" rtl="0">
              <a:spcBef>
                <a:spcPts val="1200"/>
              </a:spcBef>
              <a:spcAft>
                <a:spcPts val="0"/>
              </a:spcAft>
              <a:buNone/>
            </a:pPr>
            <a:r>
              <a:rPr lang="en" sz="1400"/>
              <a:t>Scamwatch. (2024, August 16). Types of scams. https://www.scamwatch.gov.au/types-of-scams  </a:t>
            </a:r>
            <a:endParaRPr sz="1400"/>
          </a:p>
          <a:p>
            <a:pPr marL="0" lvl="0" indent="0" algn="l" rtl="0">
              <a:spcBef>
                <a:spcPts val="1200"/>
              </a:spcBef>
              <a:spcAft>
                <a:spcPts val="1200"/>
              </a:spcAft>
              <a:buNone/>
            </a:pP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What is a Scam?</a:t>
            </a:r>
            <a:endParaRPr/>
          </a:p>
        </p:txBody>
      </p:sp>
      <p:sp>
        <p:nvSpPr>
          <p:cNvPr id="70" name="Google Shape;70;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17500" algn="just" rtl="0">
              <a:lnSpc>
                <a:spcPct val="150000"/>
              </a:lnSpc>
              <a:spcBef>
                <a:spcPts val="0"/>
              </a:spcBef>
              <a:spcAft>
                <a:spcPts val="0"/>
              </a:spcAft>
              <a:buSzPts val="1400"/>
              <a:buChar char="●"/>
            </a:pPr>
            <a:r>
              <a:rPr lang="en" sz="1400">
                <a:solidFill>
                  <a:schemeClr val="dk1"/>
                </a:solidFill>
              </a:rPr>
              <a:t>A scam is committed by a person known as a fraudster, a con artist, or a scammer. Scammers commit any action meant to fool their victim, then mark, and acquire illicit profit. A mark could be a singular individual or an entire organization.</a:t>
            </a:r>
            <a:endParaRPr sz="1400">
              <a:solidFill>
                <a:schemeClr val="dk1"/>
              </a:solidFill>
            </a:endParaRPr>
          </a:p>
          <a:p>
            <a:pPr marL="457200" lvl="0" indent="-317500" algn="just" rtl="0">
              <a:lnSpc>
                <a:spcPct val="150000"/>
              </a:lnSpc>
              <a:spcBef>
                <a:spcPts val="0"/>
              </a:spcBef>
              <a:spcAft>
                <a:spcPts val="0"/>
              </a:spcAft>
              <a:buSzPts val="1400"/>
              <a:buChar char="●"/>
            </a:pPr>
            <a:r>
              <a:rPr lang="en" sz="1400"/>
              <a:t>Typically targeted towards older people and people with disabilities</a:t>
            </a:r>
            <a:endParaRPr sz="1400"/>
          </a:p>
        </p:txBody>
      </p:sp>
      <p:pic>
        <p:nvPicPr>
          <p:cNvPr id="71" name="Google Shape;71;p14"/>
          <p:cNvPicPr preferRelativeResize="0"/>
          <p:nvPr/>
        </p:nvPicPr>
        <p:blipFill>
          <a:blip r:embed="rId3">
            <a:alphaModFix/>
          </a:blip>
          <a:stretch>
            <a:fillRect/>
          </a:stretch>
        </p:blipFill>
        <p:spPr>
          <a:xfrm>
            <a:off x="2881575" y="2916225"/>
            <a:ext cx="3380851" cy="2050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Scamming Through the Years</a:t>
            </a:r>
            <a:endParaRPr/>
          </a:p>
        </p:txBody>
      </p:sp>
      <p:sp>
        <p:nvSpPr>
          <p:cNvPr id="77" name="Google Shape;77;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30200" algn="just" rtl="0">
              <a:lnSpc>
                <a:spcPct val="150000"/>
              </a:lnSpc>
              <a:spcBef>
                <a:spcPts val="0"/>
              </a:spcBef>
              <a:spcAft>
                <a:spcPts val="0"/>
              </a:spcAft>
              <a:buSzPts val="1600"/>
              <a:buChar char="●"/>
            </a:pPr>
            <a:r>
              <a:rPr lang="en" sz="1400">
                <a:solidFill>
                  <a:schemeClr val="dk1"/>
                </a:solidFill>
              </a:rPr>
              <a:t>Scamming has changed throughout time; individuals deceived others with alterations of policies or identities to earn more than losses; thanks to the internet and fast-acting computers, there are more opportunities for these money-hungry tricksters to con.</a:t>
            </a:r>
            <a:endParaRPr sz="1400">
              <a:solidFill>
                <a:schemeClr val="dk1"/>
              </a:solidFill>
            </a:endParaRPr>
          </a:p>
          <a:p>
            <a:pPr marL="457200" lvl="0" indent="-317500" algn="just" rtl="0">
              <a:lnSpc>
                <a:spcPct val="150000"/>
              </a:lnSpc>
              <a:spcBef>
                <a:spcPts val="0"/>
              </a:spcBef>
              <a:spcAft>
                <a:spcPts val="0"/>
              </a:spcAft>
              <a:buClr>
                <a:schemeClr val="dk1"/>
              </a:buClr>
              <a:buSzPts val="1400"/>
              <a:buChar char="●"/>
            </a:pPr>
            <a:r>
              <a:rPr lang="en" sz="1400">
                <a:solidFill>
                  <a:schemeClr val="dk1"/>
                </a:solidFill>
              </a:rPr>
              <a:t>Two merchants from Greece forced people to give up their belongings if they forgot to settle their obligations with interest behind the sales they acquired as part of their insurance method. (Fraud.com, 2022)</a:t>
            </a:r>
            <a:endParaRPr sz="1400">
              <a:solidFill>
                <a:schemeClr val="dk1"/>
              </a:solidFill>
            </a:endParaRPr>
          </a:p>
          <a:p>
            <a:pPr marL="457200" lvl="0" indent="-317500" algn="just" rtl="0">
              <a:lnSpc>
                <a:spcPct val="150000"/>
              </a:lnSpc>
              <a:spcBef>
                <a:spcPts val="0"/>
              </a:spcBef>
              <a:spcAft>
                <a:spcPts val="0"/>
              </a:spcAft>
              <a:buClr>
                <a:schemeClr val="dk1"/>
              </a:buClr>
              <a:buSzPts val="1400"/>
              <a:buChar char="●"/>
            </a:pPr>
            <a:r>
              <a:rPr lang="en" sz="1400">
                <a:solidFill>
                  <a:schemeClr val="dk1"/>
                </a:solidFill>
              </a:rPr>
              <a:t>This deception was the first recorded scheme, approximately 400 years ago.</a:t>
            </a:r>
            <a:endParaRPr sz="1400">
              <a:solidFill>
                <a:schemeClr val="dk1"/>
              </a:solidFill>
            </a:endParaRPr>
          </a:p>
          <a:p>
            <a:pPr marL="457200" lvl="0" indent="-317500" algn="just" rtl="0">
              <a:lnSpc>
                <a:spcPct val="150000"/>
              </a:lnSpc>
              <a:spcBef>
                <a:spcPts val="0"/>
              </a:spcBef>
              <a:spcAft>
                <a:spcPts val="0"/>
              </a:spcAft>
              <a:buClr>
                <a:schemeClr val="dk1"/>
              </a:buClr>
              <a:buSzPts val="1400"/>
              <a:buChar char="●"/>
            </a:pPr>
            <a:r>
              <a:rPr lang="en" sz="1400">
                <a:solidFill>
                  <a:schemeClr val="dk1"/>
                </a:solidFill>
              </a:rPr>
              <a:t>a noteworthy example is that the Ponzi scheme peaked cheque and identity fraud. Charles Ponzi, a bank employee, utilized his position to execute illicit efforts</a:t>
            </a:r>
            <a:endParaRPr sz="14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The Early Days</a:t>
            </a:r>
            <a:endParaRPr/>
          </a:p>
        </p:txBody>
      </p:sp>
      <p:sp>
        <p:nvSpPr>
          <p:cNvPr id="83" name="Google Shape;83;p1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30200" algn="just" rtl="0">
              <a:lnSpc>
                <a:spcPct val="150000"/>
              </a:lnSpc>
              <a:spcBef>
                <a:spcPts val="0"/>
              </a:spcBef>
              <a:spcAft>
                <a:spcPts val="0"/>
              </a:spcAft>
              <a:buSzPts val="1600"/>
              <a:buChar char="●"/>
            </a:pPr>
            <a:r>
              <a:rPr lang="en" sz="1400">
                <a:solidFill>
                  <a:schemeClr val="dk1"/>
                </a:solidFill>
              </a:rPr>
              <a:t>Beforehand, tricksters would seemingly appear out of the blue in person and try to offer their false services or products</a:t>
            </a:r>
            <a:endParaRPr sz="1400">
              <a:solidFill>
                <a:schemeClr val="dk1"/>
              </a:solidFill>
            </a:endParaRPr>
          </a:p>
          <a:p>
            <a:pPr marL="457200" lvl="0" indent="-317500" algn="just" rtl="0">
              <a:lnSpc>
                <a:spcPct val="150000"/>
              </a:lnSpc>
              <a:spcBef>
                <a:spcPts val="0"/>
              </a:spcBef>
              <a:spcAft>
                <a:spcPts val="0"/>
              </a:spcAft>
              <a:buClr>
                <a:schemeClr val="dk1"/>
              </a:buClr>
              <a:buSzPts val="1400"/>
              <a:buChar char="●"/>
            </a:pPr>
            <a:r>
              <a:rPr lang="en" sz="1400">
                <a:solidFill>
                  <a:schemeClr val="dk1"/>
                </a:solidFill>
              </a:rPr>
              <a:t>With advanced technology, like printers, these criminals could publish their sham and reach more victims or print to forge a bogus identity</a:t>
            </a:r>
            <a:endParaRPr sz="1400">
              <a:solidFill>
                <a:schemeClr val="dk1"/>
              </a:solidFill>
            </a:endParaRPr>
          </a:p>
          <a:p>
            <a:pPr marL="457200" lvl="0" indent="-317500" algn="just" rtl="0">
              <a:lnSpc>
                <a:spcPct val="150000"/>
              </a:lnSpc>
              <a:spcBef>
                <a:spcPts val="0"/>
              </a:spcBef>
              <a:spcAft>
                <a:spcPts val="0"/>
              </a:spcAft>
              <a:buClr>
                <a:schemeClr val="dk1"/>
              </a:buClr>
              <a:buSzPts val="1400"/>
              <a:buChar char="●"/>
            </a:pPr>
            <a:r>
              <a:rPr lang="en" sz="1400">
                <a:solidFill>
                  <a:schemeClr val="dk1"/>
                </a:solidFill>
              </a:rPr>
              <a:t>when computers came, hackers would pop up advertisements, emails, and websites to hook their marks into surrendering their information without ever meeting in person</a:t>
            </a:r>
            <a:endParaRPr sz="1400">
              <a:solidFill>
                <a:schemeClr val="dk1"/>
              </a:solidFill>
            </a:endParaRPr>
          </a:p>
          <a:p>
            <a:pPr marL="457200" lvl="0" indent="-317500" algn="just" rtl="0">
              <a:lnSpc>
                <a:spcPct val="150000"/>
              </a:lnSpc>
              <a:spcBef>
                <a:spcPts val="0"/>
              </a:spcBef>
              <a:spcAft>
                <a:spcPts val="0"/>
              </a:spcAft>
              <a:buClr>
                <a:schemeClr val="dk1"/>
              </a:buClr>
              <a:buSzPts val="1400"/>
              <a:buChar char="●"/>
            </a:pPr>
            <a:r>
              <a:rPr lang="en" sz="1400">
                <a:solidFill>
                  <a:schemeClr val="dk1"/>
                </a:solidFill>
              </a:rPr>
              <a:t>Finally, the creation of phones produces more effortless routines for talking to people via calls or texts, which instantly accomplishes a hoax. (Mineo, 2024)</a:t>
            </a:r>
            <a:endParaRPr sz="14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Types of Scams: Phishing Scams</a:t>
            </a:r>
            <a:endParaRPr/>
          </a:p>
        </p:txBody>
      </p:sp>
      <p:sp>
        <p:nvSpPr>
          <p:cNvPr id="89" name="Google Shape;89;p1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Fake emails, websites, and links that look like trusted ones but can actually steal your information or login to accounts if clicked on</a:t>
            </a:r>
            <a:endParaRPr/>
          </a:p>
        </p:txBody>
      </p:sp>
      <p:pic>
        <p:nvPicPr>
          <p:cNvPr id="90" name="Google Shape;90;p17"/>
          <p:cNvPicPr preferRelativeResize="0"/>
          <p:nvPr/>
        </p:nvPicPr>
        <p:blipFill>
          <a:blip r:embed="rId3">
            <a:alphaModFix/>
          </a:blip>
          <a:stretch>
            <a:fillRect/>
          </a:stretch>
        </p:blipFill>
        <p:spPr>
          <a:xfrm>
            <a:off x="2416150" y="2387800"/>
            <a:ext cx="3758350" cy="23677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Types of Scams: Tech Support Scams</a:t>
            </a:r>
            <a:endParaRPr/>
          </a:p>
        </p:txBody>
      </p:sp>
      <p:sp>
        <p:nvSpPr>
          <p:cNvPr id="96" name="Google Shape;96;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Pretend to be from a large company like Microsoft or Amazon in order to get someone to call for “help” and obtain access to their computer and personal info</a:t>
            </a:r>
            <a:endParaRPr/>
          </a:p>
        </p:txBody>
      </p:sp>
      <p:pic>
        <p:nvPicPr>
          <p:cNvPr id="97" name="Google Shape;97;p18"/>
          <p:cNvPicPr preferRelativeResize="0"/>
          <p:nvPr/>
        </p:nvPicPr>
        <p:blipFill>
          <a:blip r:embed="rId3">
            <a:alphaModFix/>
          </a:blip>
          <a:stretch>
            <a:fillRect/>
          </a:stretch>
        </p:blipFill>
        <p:spPr>
          <a:xfrm>
            <a:off x="2320950" y="2571750"/>
            <a:ext cx="4149876" cy="2334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Types of Scams: Online Shopping Scams</a:t>
            </a:r>
            <a:endParaRPr/>
          </a:p>
        </p:txBody>
      </p:sp>
      <p:sp>
        <p:nvSpPr>
          <p:cNvPr id="103" name="Google Shape;103;p1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Websites that have fake products that can be purchased by consumers with no intention of the company sending out an item. </a:t>
            </a:r>
            <a:endParaRPr/>
          </a:p>
        </p:txBody>
      </p:sp>
      <p:pic>
        <p:nvPicPr>
          <p:cNvPr id="104" name="Google Shape;104;p19"/>
          <p:cNvPicPr preferRelativeResize="0"/>
          <p:nvPr/>
        </p:nvPicPr>
        <p:blipFill>
          <a:blip r:embed="rId3">
            <a:alphaModFix/>
          </a:blip>
          <a:stretch>
            <a:fillRect/>
          </a:stretch>
        </p:blipFill>
        <p:spPr>
          <a:xfrm>
            <a:off x="1791450" y="2454225"/>
            <a:ext cx="5137900" cy="2369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Types of Scams: Romance Scams</a:t>
            </a:r>
            <a:endParaRPr/>
          </a:p>
        </p:txBody>
      </p:sp>
      <p:sp>
        <p:nvSpPr>
          <p:cNvPr id="110" name="Google Shape;110;p20"/>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Using a fake profile to build trust and a romantic relationship with people and asking for money to help them out, guilt tripping them if needed</a:t>
            </a:r>
            <a:endParaRPr/>
          </a:p>
        </p:txBody>
      </p:sp>
      <p:pic>
        <p:nvPicPr>
          <p:cNvPr id="111" name="Google Shape;111;p20"/>
          <p:cNvPicPr preferRelativeResize="0"/>
          <p:nvPr/>
        </p:nvPicPr>
        <p:blipFill>
          <a:blip r:embed="rId3">
            <a:alphaModFix/>
          </a:blip>
          <a:stretch>
            <a:fillRect/>
          </a:stretch>
        </p:blipFill>
        <p:spPr>
          <a:xfrm>
            <a:off x="2396875" y="2468100"/>
            <a:ext cx="3776674" cy="23604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Types of Scams: Investment Scams</a:t>
            </a:r>
            <a:endParaRPr/>
          </a:p>
        </p:txBody>
      </p:sp>
      <p:sp>
        <p:nvSpPr>
          <p:cNvPr id="117" name="Google Shape;117;p21"/>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Fake crypto markets, Ponzi schemes, False stock market tips</a:t>
            </a:r>
            <a:endParaRPr/>
          </a:p>
          <a:p>
            <a:pPr marL="457200" lvl="0" indent="-342900" algn="l" rtl="0">
              <a:spcBef>
                <a:spcPts val="0"/>
              </a:spcBef>
              <a:spcAft>
                <a:spcPts val="0"/>
              </a:spcAft>
              <a:buSzPts val="1800"/>
              <a:buChar char="●"/>
            </a:pPr>
            <a:r>
              <a:rPr lang="en"/>
              <a:t>“Invest” in a fake website with fake numbers and then have to pay to take their money out</a:t>
            </a:r>
            <a:endParaRPr/>
          </a:p>
        </p:txBody>
      </p:sp>
      <p:pic>
        <p:nvPicPr>
          <p:cNvPr id="118" name="Google Shape;118;p21"/>
          <p:cNvPicPr preferRelativeResize="0"/>
          <p:nvPr/>
        </p:nvPicPr>
        <p:blipFill>
          <a:blip r:embed="rId3">
            <a:alphaModFix/>
          </a:blip>
          <a:stretch>
            <a:fillRect/>
          </a:stretch>
        </p:blipFill>
        <p:spPr>
          <a:xfrm>
            <a:off x="2502975" y="2626750"/>
            <a:ext cx="3785875" cy="2255900"/>
          </a:xfrm>
          <a:prstGeom prst="rect">
            <a:avLst/>
          </a:prstGeom>
          <a:noFill/>
          <a:ln>
            <a:noFill/>
          </a:ln>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912</Words>
  <Application>Microsoft Office PowerPoint</Application>
  <PresentationFormat>On-screen Show (16:9)</PresentationFormat>
  <Paragraphs>48</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Roboto Slab</vt:lpstr>
      <vt:lpstr>Roboto</vt:lpstr>
      <vt:lpstr>Marina</vt:lpstr>
      <vt:lpstr>Computer Scams</vt:lpstr>
      <vt:lpstr>What is a Scam?</vt:lpstr>
      <vt:lpstr>Scamming Through the Years</vt:lpstr>
      <vt:lpstr>The Early Days</vt:lpstr>
      <vt:lpstr>Types of Scams: Phishing Scams</vt:lpstr>
      <vt:lpstr>Types of Scams: Tech Support Scams</vt:lpstr>
      <vt:lpstr>Types of Scams: Online Shopping Scams</vt:lpstr>
      <vt:lpstr>Types of Scams: Romance Scams</vt:lpstr>
      <vt:lpstr>Types of Scams: Investment Scams</vt:lpstr>
      <vt:lpstr>Types of Scams: Ransomware/Malware</vt:lpstr>
      <vt:lpstr>Effect of Scams on People</vt:lpstr>
      <vt:lpstr>Scam Prevention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Owner</dc:creator>
  <cp:lastModifiedBy>Angelique A</cp:lastModifiedBy>
  <cp:revision>1</cp:revision>
  <dcterms:modified xsi:type="dcterms:W3CDTF">2025-04-09T21:01:26Z</dcterms:modified>
</cp:coreProperties>
</file>