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56" r:id="rId5"/>
    <p:sldId id="271" r:id="rId6"/>
    <p:sldId id="257" r:id="rId7"/>
    <p:sldId id="276" r:id="rId8"/>
    <p:sldId id="258" r:id="rId9"/>
    <p:sldId id="259" r:id="rId10"/>
    <p:sldId id="277" r:id="rId11"/>
    <p:sldId id="264" r:id="rId12"/>
    <p:sldId id="266" r:id="rId13"/>
    <p:sldId id="278" r:id="rId14"/>
    <p:sldId id="279" r:id="rId15"/>
    <p:sldId id="285" r:id="rId16"/>
    <p:sldId id="280" r:id="rId17"/>
    <p:sldId id="281" r:id="rId18"/>
    <p:sldId id="282" r:id="rId19"/>
    <p:sldId id="283" r:id="rId20"/>
    <p:sldId id="28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8FE81FEC-2664-411F-AEB3-065F29F52751}">
      <dgm:prSet custT="1"/>
      <dgm:spPr>
        <a:solidFill>
          <a:schemeClr val="accent1"/>
        </a:solidFill>
        <a:ln>
          <a:noFill/>
        </a:ln>
      </dgm:spPr>
      <dgm:t>
        <a:bodyPr lIns="182880" tIns="182880" rIns="182880" bIns="182880"/>
        <a:lstStyle/>
        <a:p>
          <a:pPr marL="0" algn="ctr" rtl="0">
            <a:buNone/>
          </a:pPr>
          <a:r>
            <a:rPr lang="en-US" sz="1400" dirty="0"/>
            <a:t>To exit from the program</a:t>
          </a:r>
          <a:endParaRPr lang="en-US" sz="1400" dirty="0">
            <a:latin typeface="Tenorite" pitchFamily="2" charset="0"/>
          </a:endParaRPr>
        </a:p>
      </dgm:t>
    </dgm:pt>
    <dgm:pt modelId="{BCBC007E-0269-421B-9C41-DE26D5C3A822}" type="parTrans" cxnId="{711E093C-AD42-45A4-8D40-A2D39702062E}">
      <dgm:prSet/>
      <dgm:spPr/>
      <dgm:t>
        <a:bodyPr/>
        <a:lstStyle/>
        <a:p>
          <a:endParaRPr lang="en-US">
            <a:latin typeface="Tenorite" pitchFamily="2" charset="0"/>
          </a:endParaRPr>
        </a:p>
      </dgm:t>
    </dgm:pt>
    <dgm:pt modelId="{80230EB7-7230-4881-A631-309C07417378}" type="sibTrans" cxnId="{711E093C-AD42-45A4-8D40-A2D39702062E}">
      <dgm:prSet/>
      <dgm:spPr/>
      <dgm:t>
        <a:bodyPr/>
        <a:lstStyle/>
        <a:p>
          <a:endParaRPr lang="en-US">
            <a:latin typeface="Tenorite" pitchFamily="2" charset="0"/>
          </a:endParaRPr>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Enter</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sz="1400" dirty="0"/>
            <a:t>allow user to choose an option from four  Main  5 options(each one Is a function) </a:t>
          </a:r>
          <a:endParaRPr lang="en-US" sz="1400" dirty="0">
            <a:latin typeface="Tenorite" pitchFamily="2" charset="0"/>
          </a:endParaRP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dirty="0"/>
            <a:t>Login</a:t>
          </a:r>
          <a:endParaRPr lang="en-US" sz="2000" dirty="0">
            <a:latin typeface="Tenorite" pitchFamily="2" charset="0"/>
          </a:endParaRP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US" sz="1400" dirty="0"/>
            <a:t>is a function to compare the entered data with the saved one in user file </a:t>
          </a:r>
          <a:endParaRPr lang="en-US" sz="1400" dirty="0">
            <a:latin typeface="Tenorite" pitchFamily="2" charset="0"/>
          </a:endParaRP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t>Register</a:t>
          </a:r>
          <a:endParaRPr lang="en-US" sz="2000" dirty="0">
            <a:latin typeface="Tenorite" pitchFamily="2" charset="0"/>
          </a:endParaRP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None/>
          </a:pPr>
          <a:r>
            <a:rPr lang="en-US" sz="1400" dirty="0"/>
            <a:t>Is a function which save the data in the user file</a:t>
          </a:r>
          <a:endParaRPr lang="en-US" sz="1400" dirty="0">
            <a:latin typeface="Tenorite" pitchFamily="2" charset="0"/>
          </a:endParaRP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FEB4A941-E9FA-4A86-A673-85FF34B35F20}">
      <dgm:prSet phldr="0" custT="1"/>
      <dgm:spPr>
        <a:solidFill>
          <a:schemeClr val="accent1"/>
        </a:solidFill>
        <a:ln>
          <a:noFill/>
        </a:ln>
      </dgm:spPr>
      <dgm:t>
        <a:bodyPr/>
        <a:lstStyle/>
        <a:p>
          <a:pPr marL="0" algn="ctr" rtl="0">
            <a:buNone/>
          </a:pPr>
          <a:r>
            <a:rPr lang="en-US" sz="1400" dirty="0"/>
            <a:t>which by entering your username it shows you your username and password if you forgot it</a:t>
          </a:r>
          <a:endParaRPr lang="en-US" sz="1400" dirty="0">
            <a:latin typeface="Tenorite" pitchFamily="2" charset="0"/>
          </a:endParaRPr>
        </a:p>
      </dgm:t>
    </dgm:pt>
    <dgm:pt modelId="{39522508-BC4E-4DD5-A744-AFEFFE36DB74}" type="parTrans" cxnId="{F942F56C-9025-4AA1-9B36-C5AE0A93B0F5}">
      <dgm:prSet/>
      <dgm:spPr/>
      <dgm:t>
        <a:bodyPr/>
        <a:lstStyle/>
        <a:p>
          <a:endParaRPr lang="en-US">
            <a:latin typeface="Tenorite" pitchFamily="2" charset="0"/>
          </a:endParaRPr>
        </a:p>
      </dgm:t>
    </dgm:pt>
    <dgm:pt modelId="{97624CC8-6315-4683-B26C-C30D552DA5A6}" type="sibTrans" cxnId="{F942F56C-9025-4AA1-9B36-C5AE0A93B0F5}">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dirty="0">
              <a:latin typeface="Tenorite" pitchFamily="2" charset="0"/>
            </a:rPr>
            <a:t>Exit</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dirty="0"/>
            <a:t>Forget password </a:t>
          </a:r>
          <a:endParaRPr lang="en-US" sz="2000" dirty="0">
            <a:latin typeface="Tenorite" pitchFamily="2" charset="0"/>
          </a:endParaRP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9263" custLinFactNeighborY="-6866"/>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112"/>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Tenorite" pitchFamily="2" charset="0"/>
            </a:rPr>
            <a:t>Enter</a:t>
          </a:r>
        </a:p>
        <a:p>
          <a:pPr marL="0" lvl="1" indent="-114300" algn="ctr" defTabSz="622300">
            <a:lnSpc>
              <a:spcPct val="90000"/>
            </a:lnSpc>
            <a:spcBef>
              <a:spcPct val="0"/>
            </a:spcBef>
            <a:spcAft>
              <a:spcPct val="15000"/>
            </a:spcAft>
            <a:buNone/>
          </a:pPr>
          <a:r>
            <a:rPr lang="en-US" sz="1400" kern="1200" dirty="0"/>
            <a:t>allow user to choose an option from four  Main  5 options(each one Is a function) </a:t>
          </a:r>
          <a:endParaRPr lang="en-US" sz="1400" kern="1200" dirty="0">
            <a:latin typeface="Tenorite" pitchFamily="2" charset="0"/>
          </a:endParaRP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t>Login</a:t>
          </a:r>
          <a:endParaRPr lang="en-US" sz="2000" kern="1200" dirty="0">
            <a:latin typeface="Tenorite" pitchFamily="2" charset="0"/>
          </a:endParaRPr>
        </a:p>
        <a:p>
          <a:pPr marL="0" lvl="1" indent="-114300" algn="ctr" defTabSz="622300">
            <a:lnSpc>
              <a:spcPct val="90000"/>
            </a:lnSpc>
            <a:spcBef>
              <a:spcPct val="0"/>
            </a:spcBef>
            <a:spcAft>
              <a:spcPct val="15000"/>
            </a:spcAft>
            <a:buNone/>
          </a:pPr>
          <a:r>
            <a:rPr lang="en-US" sz="1400" kern="1200" dirty="0"/>
            <a:t>is a function to compare the entered data with the saved one in user file </a:t>
          </a:r>
          <a:endParaRPr lang="en-US" sz="1400" kern="1200" dirty="0">
            <a:latin typeface="Tenorite" pitchFamily="2" charset="0"/>
          </a:endParaRP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t>Register</a:t>
          </a:r>
          <a:endParaRPr lang="en-US" sz="2000" kern="1200" dirty="0">
            <a:latin typeface="Tenorite" pitchFamily="2" charset="0"/>
          </a:endParaRPr>
        </a:p>
        <a:p>
          <a:pPr marL="0" lvl="1" indent="-114300" algn="ctr" defTabSz="622300">
            <a:lnSpc>
              <a:spcPct val="90000"/>
            </a:lnSpc>
            <a:spcBef>
              <a:spcPct val="0"/>
            </a:spcBef>
            <a:spcAft>
              <a:spcPct val="15000"/>
            </a:spcAft>
            <a:buNone/>
          </a:pPr>
          <a:r>
            <a:rPr lang="en-US" sz="1400" kern="1200" dirty="0"/>
            <a:t>Is a function which save the data in the user file</a:t>
          </a:r>
          <a:endParaRPr lang="en-US" sz="1400" kern="1200" dirty="0">
            <a:latin typeface="Tenorite" pitchFamily="2" charset="0"/>
          </a:endParaRP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t>Forget password </a:t>
          </a:r>
          <a:endParaRPr lang="en-US" sz="2000" kern="1200" dirty="0">
            <a:latin typeface="Tenorite" pitchFamily="2" charset="0"/>
          </a:endParaRPr>
        </a:p>
        <a:p>
          <a:pPr marL="0" lvl="1" indent="-114300" algn="ctr" defTabSz="622300" rtl="0">
            <a:lnSpc>
              <a:spcPct val="90000"/>
            </a:lnSpc>
            <a:spcBef>
              <a:spcPct val="0"/>
            </a:spcBef>
            <a:spcAft>
              <a:spcPct val="15000"/>
            </a:spcAft>
            <a:buNone/>
          </a:pPr>
          <a:r>
            <a:rPr lang="en-US" sz="1400" kern="1200" dirty="0"/>
            <a:t>which by entering your username it shows you your username and password if you forgot it</a:t>
          </a:r>
          <a:endParaRPr lang="en-US" sz="1400" kern="1200" dirty="0">
            <a:latin typeface="Tenorite" pitchFamily="2" charset="0"/>
          </a:endParaRP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479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Exit</a:t>
          </a:r>
        </a:p>
        <a:p>
          <a:pPr marL="0" lvl="1" indent="-114300" algn="ctr" defTabSz="622300" rtl="0">
            <a:lnSpc>
              <a:spcPct val="90000"/>
            </a:lnSpc>
            <a:spcBef>
              <a:spcPct val="0"/>
            </a:spcBef>
            <a:spcAft>
              <a:spcPct val="15000"/>
            </a:spcAft>
            <a:buNone/>
          </a:pPr>
          <a:r>
            <a:rPr lang="en-US" sz="1400" kern="1200" dirty="0"/>
            <a:t>To exit from the program</a:t>
          </a:r>
          <a:endParaRPr lang="en-US" sz="1400" kern="1200" dirty="0">
            <a:latin typeface="Tenorite" pitchFamily="2" charset="0"/>
          </a:endParaRPr>
        </a:p>
      </dsp:txBody>
      <dsp:txXfrm>
        <a:off x="7794799"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12/27/2022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12/27/2022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12/27/2022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12/27/2022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12/27/2022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8.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Project With C++</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b="0" i="0" dirty="0">
                <a:solidFill>
                  <a:srgbClr val="435059"/>
                </a:solidFill>
                <a:effectLst/>
                <a:latin typeface="Source Serif Pro" panose="020B0604020202020204" pitchFamily="18" charset="0"/>
              </a:rPr>
              <a:t>Online Restaurant</a:t>
            </a:r>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D31EEC-FF26-5E0F-3B09-E7A78FB4023E}"/>
              </a:ext>
            </a:extLst>
          </p:cNvPr>
          <p:cNvSpPr>
            <a:spLocks noGrp="1"/>
          </p:cNvSpPr>
          <p:nvPr>
            <p:ph idx="1"/>
          </p:nvPr>
        </p:nvSpPr>
        <p:spPr>
          <a:xfrm>
            <a:off x="1264557" y="955655"/>
            <a:ext cx="3218688" cy="2828613"/>
          </a:xfrm>
        </p:spPr>
        <p:txBody>
          <a:bodyPr/>
          <a:lstStyle/>
          <a:p>
            <a:r>
              <a:rPr lang="en-US" dirty="0"/>
              <a:t>Shows you </a:t>
            </a:r>
            <a:r>
              <a:rPr lang="en-US" sz="1800" dirty="0">
                <a:effectLst/>
                <a:latin typeface="Calibri" panose="020F0502020204030204" pitchFamily="34" charset="0"/>
                <a:ea typeface="Calibri" panose="020F0502020204030204" pitchFamily="34" charset="0"/>
                <a:cs typeface="Arial" panose="020B0604020202020204" pitchFamily="34" charset="0"/>
              </a:rPr>
              <a:t>the menu which allows you to choose your order</a:t>
            </a:r>
          </a:p>
          <a:p>
            <a:endParaRPr lang="en-US" sz="1800" dirty="0">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Every option of the shown 6 option is a function that will be used to show prices so you can make your order with the quantity you want and also show the prices  then it shows you the list of your order</a:t>
            </a:r>
          </a:p>
          <a:p>
            <a:endParaRPr lang="en-US" dirty="0"/>
          </a:p>
        </p:txBody>
      </p:sp>
      <p:sp>
        <p:nvSpPr>
          <p:cNvPr id="5" name="Footer Placeholder 4">
            <a:extLst>
              <a:ext uri="{FF2B5EF4-FFF2-40B4-BE49-F238E27FC236}">
                <a16:creationId xmlns:a16="http://schemas.microsoft.com/office/drawing/2014/main" id="{2F539CAA-6CA7-0BAC-6BEB-ECF658E08447}"/>
              </a:ext>
            </a:extLst>
          </p:cNvPr>
          <p:cNvSpPr>
            <a:spLocks noGrp="1"/>
          </p:cNvSpPr>
          <p:nvPr>
            <p:ph type="ftr" sz="quarter" idx="3"/>
          </p:nvPr>
        </p:nvSpPr>
        <p:spPr/>
        <p:txBody>
          <a:bodyPr/>
          <a:lstStyle/>
          <a:p>
            <a:r>
              <a:rPr lang="en-US" b="0" i="0" dirty="0">
                <a:solidFill>
                  <a:srgbClr val="435059"/>
                </a:solidFill>
                <a:effectLst/>
                <a:latin typeface="Source Serif Pro" panose="020B0604020202020204" pitchFamily="18" charset="0"/>
              </a:rPr>
              <a:t>Online Restaurant</a:t>
            </a:r>
            <a:endParaRPr lang="en-US" dirty="0"/>
          </a:p>
        </p:txBody>
      </p:sp>
      <p:sp>
        <p:nvSpPr>
          <p:cNvPr id="7" name="Content Placeholder 6">
            <a:extLst>
              <a:ext uri="{FF2B5EF4-FFF2-40B4-BE49-F238E27FC236}">
                <a16:creationId xmlns:a16="http://schemas.microsoft.com/office/drawing/2014/main" id="{24D53870-9D86-7CF0-8BD1-9D03667CACFC}"/>
              </a:ext>
            </a:extLst>
          </p:cNvPr>
          <p:cNvSpPr>
            <a:spLocks noGrp="1"/>
          </p:cNvSpPr>
          <p:nvPr>
            <p:ph idx="11"/>
          </p:nvPr>
        </p:nvSpPr>
        <p:spPr>
          <a:xfrm>
            <a:off x="1167491" y="433141"/>
            <a:ext cx="8508352" cy="522514"/>
          </a:xfrm>
        </p:spPr>
        <p:txBody>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After logging in or </a:t>
            </a:r>
            <a:r>
              <a:rPr lang="en-US" sz="2400" dirty="0" err="1">
                <a:effectLst/>
                <a:latin typeface="Calibri" panose="020F0502020204030204" pitchFamily="34" charset="0"/>
                <a:ea typeface="Calibri" panose="020F0502020204030204" pitchFamily="34" charset="0"/>
                <a:cs typeface="Arial" panose="020B0604020202020204" pitchFamily="34" charset="0"/>
              </a:rPr>
              <a:t>registeration</a:t>
            </a:r>
            <a:endParaRPr lang="en-US" dirty="0"/>
          </a:p>
        </p:txBody>
      </p:sp>
      <p:sp>
        <p:nvSpPr>
          <p:cNvPr id="11" name="Slide Number Placeholder 10">
            <a:extLst>
              <a:ext uri="{FF2B5EF4-FFF2-40B4-BE49-F238E27FC236}">
                <a16:creationId xmlns:a16="http://schemas.microsoft.com/office/drawing/2014/main" id="{F981CF89-A862-F29A-7C14-A4B9D4725FC5}"/>
              </a:ext>
            </a:extLst>
          </p:cNvPr>
          <p:cNvSpPr>
            <a:spLocks noGrp="1"/>
          </p:cNvSpPr>
          <p:nvPr>
            <p:ph type="sldNum" sz="quarter" idx="4"/>
          </p:nvPr>
        </p:nvSpPr>
        <p:spPr/>
        <p:txBody>
          <a:bodyPr/>
          <a:lstStyle/>
          <a:p>
            <a:fld id="{294A09A9-5501-47C1-A89A-A340965A2BE2}" type="slidenum">
              <a:rPr lang="en-US" smtClean="0"/>
              <a:pPr/>
              <a:t>10</a:t>
            </a:fld>
            <a:endParaRPr lang="en-US" dirty="0"/>
          </a:p>
        </p:txBody>
      </p:sp>
      <p:pic>
        <p:nvPicPr>
          <p:cNvPr id="13" name="Picture 12">
            <a:extLst>
              <a:ext uri="{FF2B5EF4-FFF2-40B4-BE49-F238E27FC236}">
                <a16:creationId xmlns:a16="http://schemas.microsoft.com/office/drawing/2014/main" id="{95BDEFAB-FE62-1B15-3D48-8EA1C4FF51F6}"/>
              </a:ext>
            </a:extLst>
          </p:cNvPr>
          <p:cNvPicPr>
            <a:picLocks noChangeAspect="1"/>
          </p:cNvPicPr>
          <p:nvPr/>
        </p:nvPicPr>
        <p:blipFill>
          <a:blip r:embed="rId2"/>
          <a:srcRect/>
          <a:stretch/>
        </p:blipFill>
        <p:spPr>
          <a:xfrm>
            <a:off x="5408779" y="938887"/>
            <a:ext cx="4808256" cy="4980224"/>
          </a:xfrm>
          <a:prstGeom prst="rect">
            <a:avLst/>
          </a:prstGeom>
        </p:spPr>
      </p:pic>
    </p:spTree>
    <p:extLst>
      <p:ext uri="{BB962C8B-B14F-4D97-AF65-F5344CB8AC3E}">
        <p14:creationId xmlns:p14="http://schemas.microsoft.com/office/powerpoint/2010/main" val="450739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87E02500-A194-3CD2-32C1-952D6DACF96E}"/>
              </a:ext>
            </a:extLst>
          </p:cNvPr>
          <p:cNvPicPr>
            <a:picLocks noGrp="1" noChangeAspect="1"/>
          </p:cNvPicPr>
          <p:nvPr>
            <p:ph idx="1"/>
          </p:nvPr>
        </p:nvPicPr>
        <p:blipFill>
          <a:blip r:embed="rId2"/>
          <a:srcRect/>
          <a:stretch/>
        </p:blipFill>
        <p:spPr>
          <a:xfrm>
            <a:off x="5542382" y="2108187"/>
            <a:ext cx="5054313" cy="2641626"/>
          </a:xfrm>
        </p:spPr>
      </p:pic>
      <p:sp>
        <p:nvSpPr>
          <p:cNvPr id="5" name="Footer Placeholder 4">
            <a:extLst>
              <a:ext uri="{FF2B5EF4-FFF2-40B4-BE49-F238E27FC236}">
                <a16:creationId xmlns:a16="http://schemas.microsoft.com/office/drawing/2014/main" id="{8BA08F7E-4930-C6F6-61E5-DA0B60327D01}"/>
              </a:ext>
            </a:extLst>
          </p:cNvPr>
          <p:cNvSpPr>
            <a:spLocks noGrp="1"/>
          </p:cNvSpPr>
          <p:nvPr>
            <p:ph type="ftr" sz="quarter" idx="3"/>
          </p:nvPr>
        </p:nvSpPr>
        <p:spPr/>
        <p:txBody>
          <a:bodyPr/>
          <a:lstStyle/>
          <a:p>
            <a:r>
              <a:rPr lang="en-US" b="0" i="0" dirty="0">
                <a:solidFill>
                  <a:srgbClr val="435059"/>
                </a:solidFill>
                <a:effectLst/>
                <a:latin typeface="Source Serif Pro" panose="020B0604020202020204" pitchFamily="18" charset="0"/>
              </a:rPr>
              <a:t>Online Restaurant</a:t>
            </a:r>
            <a:endParaRPr lang="en-US" dirty="0"/>
          </a:p>
        </p:txBody>
      </p:sp>
      <p:sp>
        <p:nvSpPr>
          <p:cNvPr id="7" name="Content Placeholder 6">
            <a:extLst>
              <a:ext uri="{FF2B5EF4-FFF2-40B4-BE49-F238E27FC236}">
                <a16:creationId xmlns:a16="http://schemas.microsoft.com/office/drawing/2014/main" id="{87B118F4-B333-39FD-8E4F-FB092895C46D}"/>
              </a:ext>
            </a:extLst>
          </p:cNvPr>
          <p:cNvSpPr>
            <a:spLocks noGrp="1"/>
          </p:cNvSpPr>
          <p:nvPr>
            <p:ph idx="11"/>
          </p:nvPr>
        </p:nvSpPr>
        <p:spPr>
          <a:xfrm>
            <a:off x="1167491" y="436262"/>
            <a:ext cx="4374891" cy="522514"/>
          </a:xfrm>
        </p:spPr>
        <p:txBody>
          <a:bodyPr/>
          <a:lstStyle/>
          <a:p>
            <a:r>
              <a:rPr lang="en-US" sz="18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For example </a:t>
            </a:r>
            <a:r>
              <a:rPr lang="en-US" sz="1800" dirty="0">
                <a:effectLst/>
                <a:latin typeface="Calibri" panose="020F0502020204030204" pitchFamily="34" charset="0"/>
                <a:ea typeface="Calibri" panose="020F0502020204030204" pitchFamily="34" charset="0"/>
                <a:cs typeface="Arial" panose="020B0604020202020204" pitchFamily="34" charset="0"/>
              </a:rPr>
              <a:t>we will work in </a:t>
            </a:r>
            <a:r>
              <a:rPr lang="en-US" sz="18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chicken meals</a:t>
            </a:r>
          </a:p>
          <a:p>
            <a:endParaRPr lang="en-US" dirty="0"/>
          </a:p>
        </p:txBody>
      </p:sp>
      <p:sp>
        <p:nvSpPr>
          <p:cNvPr id="11" name="Slide Number Placeholder 10">
            <a:extLst>
              <a:ext uri="{FF2B5EF4-FFF2-40B4-BE49-F238E27FC236}">
                <a16:creationId xmlns:a16="http://schemas.microsoft.com/office/drawing/2014/main" id="{9BE7ED93-AC05-8A57-C9BB-73D01F08FECF}"/>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14" name="TextBox 13">
            <a:extLst>
              <a:ext uri="{FF2B5EF4-FFF2-40B4-BE49-F238E27FC236}">
                <a16:creationId xmlns:a16="http://schemas.microsoft.com/office/drawing/2014/main" id="{54856C3C-FBC8-AFC7-745E-4C8E07EAC3A3}"/>
              </a:ext>
            </a:extLst>
          </p:cNvPr>
          <p:cNvSpPr txBox="1"/>
          <p:nvPr/>
        </p:nvSpPr>
        <p:spPr>
          <a:xfrm>
            <a:off x="1167491" y="1393536"/>
            <a:ext cx="4033934" cy="2461508"/>
          </a:xfrm>
          <a:prstGeom prst="rect">
            <a:avLst/>
          </a:prstGeom>
          <a:noFill/>
        </p:spPr>
        <p:txBody>
          <a:bodyPr wrap="square" rtlCol="0">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same list of order and prices will appear to you ,</a:t>
            </a:r>
            <a:r>
              <a:rPr lang="en-US" dirty="0">
                <a:latin typeface="Calibri" panose="020F0502020204030204" pitchFamily="34" charset="0"/>
                <a:ea typeface="Calibri" panose="020F0502020204030204" pitchFamily="34" charset="0"/>
                <a:cs typeface="Arial" panose="020B0604020202020204" pitchFamily="34" charset="0"/>
              </a:rPr>
              <a:t> you can choose what you want , the quantity you want and ask you if you want another things.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08017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Text&#10;&#10;Description automatically generated">
            <a:extLst>
              <a:ext uri="{FF2B5EF4-FFF2-40B4-BE49-F238E27FC236}">
                <a16:creationId xmlns:a16="http://schemas.microsoft.com/office/drawing/2014/main" id="{F866F4B5-6488-D3F5-4E49-9A90FFC19ACA}"/>
              </a:ext>
            </a:extLst>
          </p:cNvPr>
          <p:cNvPicPr>
            <a:picLocks noGrp="1" noChangeAspect="1"/>
          </p:cNvPicPr>
          <p:nvPr>
            <p:ph idx="1"/>
          </p:nvPr>
        </p:nvPicPr>
        <p:blipFill>
          <a:blip r:embed="rId2"/>
          <a:stretch>
            <a:fillRect/>
          </a:stretch>
        </p:blipFill>
        <p:spPr>
          <a:xfrm>
            <a:off x="4184656" y="1449334"/>
            <a:ext cx="7082179" cy="3803802"/>
          </a:xfrm>
        </p:spPr>
      </p:pic>
      <p:sp>
        <p:nvSpPr>
          <p:cNvPr id="4" name="Date Placeholder 3">
            <a:extLst>
              <a:ext uri="{FF2B5EF4-FFF2-40B4-BE49-F238E27FC236}">
                <a16:creationId xmlns:a16="http://schemas.microsoft.com/office/drawing/2014/main" id="{F91F200A-6E2A-3265-9204-38DADDBE55C4}"/>
              </a:ext>
            </a:extLst>
          </p:cNvPr>
          <p:cNvSpPr>
            <a:spLocks noGrp="1"/>
          </p:cNvSpPr>
          <p:nvPr>
            <p:ph type="dt" sz="half" idx="2"/>
          </p:nvPr>
        </p:nvSpPr>
        <p:spPr/>
        <p:txBody>
          <a:bodyPr/>
          <a:lstStyle/>
          <a:p>
            <a:fld id="{4B103E64-1627-9140-8127-1849FED275E1}" type="datetime1">
              <a:rPr lang="en-US" smtClean="0"/>
              <a:pPr/>
              <a:t>12/27/2022</a:t>
            </a:fld>
            <a:endParaRPr lang="en-US" dirty="0"/>
          </a:p>
        </p:txBody>
      </p:sp>
      <p:sp>
        <p:nvSpPr>
          <p:cNvPr id="5" name="Footer Placeholder 4">
            <a:extLst>
              <a:ext uri="{FF2B5EF4-FFF2-40B4-BE49-F238E27FC236}">
                <a16:creationId xmlns:a16="http://schemas.microsoft.com/office/drawing/2014/main" id="{5C4177ED-3416-252C-1EC1-9D15007AA071}"/>
              </a:ext>
            </a:extLst>
          </p:cNvPr>
          <p:cNvSpPr>
            <a:spLocks noGrp="1"/>
          </p:cNvSpPr>
          <p:nvPr>
            <p:ph type="ftr" sz="quarter" idx="3"/>
          </p:nvPr>
        </p:nvSpPr>
        <p:spPr/>
        <p:txBody>
          <a:bodyPr/>
          <a:lstStyle/>
          <a:p>
            <a:r>
              <a:rPr lang="en-US"/>
              <a:t>PRESENTATION TITLE</a:t>
            </a:r>
            <a:endParaRPr lang="en-US" dirty="0"/>
          </a:p>
        </p:txBody>
      </p:sp>
      <p:sp>
        <p:nvSpPr>
          <p:cNvPr id="11" name="Slide Number Placeholder 10">
            <a:extLst>
              <a:ext uri="{FF2B5EF4-FFF2-40B4-BE49-F238E27FC236}">
                <a16:creationId xmlns:a16="http://schemas.microsoft.com/office/drawing/2014/main" id="{EDBCCF91-13E4-77B2-673C-CA6C4F542B5B}"/>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
        <p:nvSpPr>
          <p:cNvPr id="17" name="Content Placeholder 16">
            <a:extLst>
              <a:ext uri="{FF2B5EF4-FFF2-40B4-BE49-F238E27FC236}">
                <a16:creationId xmlns:a16="http://schemas.microsoft.com/office/drawing/2014/main" id="{DB9AEBD5-2342-77A2-9D06-CA7C0DEE267F}"/>
              </a:ext>
            </a:extLst>
          </p:cNvPr>
          <p:cNvSpPr>
            <a:spLocks noGrp="1"/>
          </p:cNvSpPr>
          <p:nvPr>
            <p:ph idx="11"/>
          </p:nvPr>
        </p:nvSpPr>
        <p:spPr>
          <a:xfrm>
            <a:off x="205077" y="1084784"/>
            <a:ext cx="3886074" cy="2230016"/>
          </a:xfrm>
        </p:spPr>
        <p:txBody>
          <a:bodyPr/>
          <a:lstStyle/>
          <a:p>
            <a:r>
              <a:rPr lang="en-US" b="0" dirty="0"/>
              <a:t>There is a function called </a:t>
            </a:r>
            <a:r>
              <a:rPr lang="en-US" b="0" dirty="0">
                <a:solidFill>
                  <a:srgbClr val="FF0000"/>
                </a:solidFill>
              </a:rPr>
              <a:t>account</a:t>
            </a:r>
            <a:r>
              <a:rPr lang="en-US" b="0" dirty="0"/>
              <a:t> that shows the Items of your order , Price , number of items you ordered , discount and the sum price.</a:t>
            </a:r>
          </a:p>
        </p:txBody>
      </p:sp>
    </p:spTree>
    <p:extLst>
      <p:ext uri="{BB962C8B-B14F-4D97-AF65-F5344CB8AC3E}">
        <p14:creationId xmlns:p14="http://schemas.microsoft.com/office/powerpoint/2010/main" val="72787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74D1-B091-BD38-314E-C1B67EF124E5}"/>
              </a:ext>
            </a:extLst>
          </p:cNvPr>
          <p:cNvSpPr>
            <a:spLocks noGrp="1"/>
          </p:cNvSpPr>
          <p:nvPr>
            <p:ph type="title"/>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5) the last option is for admins only and it has </a:t>
            </a:r>
            <a:r>
              <a:rPr lang="ar-SA" sz="1800" dirty="0">
                <a:effectLst/>
                <a:latin typeface="Calibri" panose="020F0502020204030204" pitchFamily="34" charset="0"/>
                <a:ea typeface="Calibri" panose="020F0502020204030204" pitchFamily="34" charset="0"/>
                <a:cs typeface="Arial" panose="020B0604020202020204" pitchFamily="34" charset="0"/>
              </a:rPr>
              <a:t>5</a:t>
            </a:r>
            <a:r>
              <a:rPr lang="en-US" sz="1800" dirty="0">
                <a:effectLst/>
                <a:latin typeface="Calibri" panose="020F0502020204030204" pitchFamily="34" charset="0"/>
                <a:ea typeface="Calibri" panose="020F0502020204030204" pitchFamily="34" charset="0"/>
                <a:cs typeface="Arial" panose="020B0604020202020204" pitchFamily="34" charset="0"/>
              </a:rPr>
              <a:t> option which are</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5084A008-EE54-6674-265C-76F363F09F86}"/>
              </a:ext>
            </a:extLst>
          </p:cNvPr>
          <p:cNvSpPr>
            <a:spLocks noGrp="1"/>
          </p:cNvSpPr>
          <p:nvPr>
            <p:ph idx="1"/>
          </p:nvPr>
        </p:nvSpPr>
        <p:spPr>
          <a:xfrm>
            <a:off x="1167492" y="1378653"/>
            <a:ext cx="4850754" cy="2269617"/>
          </a:xfrm>
        </p:spPr>
        <p:txBody>
          <a:bodyPr/>
          <a:lstStyle/>
          <a:p>
            <a:r>
              <a:rPr lang="en-US"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1-Display all members : </a:t>
            </a:r>
            <a:r>
              <a:rPr lang="en-US" sz="2000" dirty="0">
                <a:effectLst/>
                <a:latin typeface="Calibri" panose="020F0502020204030204" pitchFamily="34" charset="0"/>
                <a:ea typeface="Calibri" panose="020F0502020204030204" pitchFamily="34" charset="0"/>
                <a:cs typeface="Arial" panose="020B0604020202020204" pitchFamily="34" charset="0"/>
              </a:rPr>
              <a:t>that shows all the names and passwords of users in the screen</a:t>
            </a:r>
          </a:p>
          <a:p>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It appears that four members have been registered in the program</a:t>
            </a:r>
          </a:p>
          <a:p>
            <a:br>
              <a:rPr lang="en-US" sz="20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5" name="Footer Placeholder 4">
            <a:extLst>
              <a:ext uri="{FF2B5EF4-FFF2-40B4-BE49-F238E27FC236}">
                <a16:creationId xmlns:a16="http://schemas.microsoft.com/office/drawing/2014/main" id="{E1C00B6E-080A-9800-FA23-98F2ABF85776}"/>
              </a:ext>
            </a:extLst>
          </p:cNvPr>
          <p:cNvSpPr>
            <a:spLocks noGrp="1"/>
          </p:cNvSpPr>
          <p:nvPr>
            <p:ph type="ftr" sz="quarter" idx="3"/>
          </p:nvPr>
        </p:nvSpPr>
        <p:spPr/>
        <p:txBody>
          <a:bodyPr/>
          <a:lstStyle/>
          <a:p>
            <a:r>
              <a:rPr lang="en-US" b="0" i="0" dirty="0">
                <a:solidFill>
                  <a:srgbClr val="435059"/>
                </a:solidFill>
                <a:effectLst/>
                <a:latin typeface="Source Serif Pro" panose="020B0604020202020204" pitchFamily="18" charset="0"/>
              </a:rPr>
              <a:t>Online Restaurant</a:t>
            </a:r>
            <a:endParaRPr lang="en-US" dirty="0"/>
          </a:p>
        </p:txBody>
      </p:sp>
      <p:sp>
        <p:nvSpPr>
          <p:cNvPr id="11" name="Slide Number Placeholder 10">
            <a:extLst>
              <a:ext uri="{FF2B5EF4-FFF2-40B4-BE49-F238E27FC236}">
                <a16:creationId xmlns:a16="http://schemas.microsoft.com/office/drawing/2014/main" id="{7C190CA8-31E4-ECFA-09D2-0CF073BC4488}"/>
              </a:ext>
            </a:extLst>
          </p:cNvPr>
          <p:cNvSpPr>
            <a:spLocks noGrp="1"/>
          </p:cNvSpPr>
          <p:nvPr>
            <p:ph type="sldNum" sz="quarter" idx="4"/>
          </p:nvPr>
        </p:nvSpPr>
        <p:spPr/>
        <p:txBody>
          <a:bodyPr/>
          <a:lstStyle/>
          <a:p>
            <a:fld id="{294A09A9-5501-47C1-A89A-A340965A2BE2}" type="slidenum">
              <a:rPr lang="en-US" smtClean="0"/>
              <a:pPr/>
              <a:t>13</a:t>
            </a:fld>
            <a:endParaRPr lang="en-US" dirty="0"/>
          </a:p>
        </p:txBody>
      </p:sp>
      <p:pic>
        <p:nvPicPr>
          <p:cNvPr id="15" name="Picture 14">
            <a:extLst>
              <a:ext uri="{FF2B5EF4-FFF2-40B4-BE49-F238E27FC236}">
                <a16:creationId xmlns:a16="http://schemas.microsoft.com/office/drawing/2014/main" id="{DB256DE1-74F7-337F-FC28-1693E693B8D6}"/>
              </a:ext>
            </a:extLst>
          </p:cNvPr>
          <p:cNvPicPr>
            <a:picLocks noChangeAspect="1"/>
          </p:cNvPicPr>
          <p:nvPr/>
        </p:nvPicPr>
        <p:blipFill>
          <a:blip r:embed="rId2"/>
          <a:srcRect/>
          <a:stretch/>
        </p:blipFill>
        <p:spPr>
          <a:xfrm>
            <a:off x="6243525" y="1043781"/>
            <a:ext cx="4494551" cy="4854552"/>
          </a:xfrm>
          <a:prstGeom prst="rect">
            <a:avLst/>
          </a:prstGeom>
        </p:spPr>
      </p:pic>
      <p:sp>
        <p:nvSpPr>
          <p:cNvPr id="16" name="TextBox 15">
            <a:extLst>
              <a:ext uri="{FF2B5EF4-FFF2-40B4-BE49-F238E27FC236}">
                <a16:creationId xmlns:a16="http://schemas.microsoft.com/office/drawing/2014/main" id="{A397CD1E-174F-135A-239A-AD4315CDE822}"/>
              </a:ext>
            </a:extLst>
          </p:cNvPr>
          <p:cNvSpPr txBox="1"/>
          <p:nvPr/>
        </p:nvSpPr>
        <p:spPr>
          <a:xfrm>
            <a:off x="1264557" y="3429000"/>
            <a:ext cx="4114800" cy="1200329"/>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Now we will go back by entering 1 which calls the screen before the one or we can exit by entering 2</a:t>
            </a:r>
          </a:p>
          <a:p>
            <a:endParaRPr lang="en-US" dirty="0"/>
          </a:p>
        </p:txBody>
      </p:sp>
    </p:spTree>
    <p:extLst>
      <p:ext uri="{BB962C8B-B14F-4D97-AF65-F5344CB8AC3E}">
        <p14:creationId xmlns:p14="http://schemas.microsoft.com/office/powerpoint/2010/main" val="2626410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76D57DCD-0C64-B743-89EC-FB9BEF7FC9ED}"/>
              </a:ext>
            </a:extLst>
          </p:cNvPr>
          <p:cNvSpPr>
            <a:spLocks noGrp="1"/>
          </p:cNvSpPr>
          <p:nvPr>
            <p:ph type="ftr" sz="quarter" idx="3"/>
          </p:nvPr>
        </p:nvSpPr>
        <p:spPr/>
        <p:txBody>
          <a:bodyPr/>
          <a:lstStyle/>
          <a:p>
            <a:r>
              <a:rPr lang="en-US" b="0" i="0" dirty="0">
                <a:solidFill>
                  <a:srgbClr val="435059"/>
                </a:solidFill>
                <a:effectLst/>
                <a:latin typeface="Source Serif Pro" panose="020B0604020202020204" pitchFamily="18" charset="0"/>
              </a:rPr>
              <a:t>Online Restaurant</a:t>
            </a:r>
            <a:endParaRPr lang="en-US" dirty="0"/>
          </a:p>
        </p:txBody>
      </p:sp>
      <p:sp>
        <p:nvSpPr>
          <p:cNvPr id="11" name="Slide Number Placeholder 10">
            <a:extLst>
              <a:ext uri="{FF2B5EF4-FFF2-40B4-BE49-F238E27FC236}">
                <a16:creationId xmlns:a16="http://schemas.microsoft.com/office/drawing/2014/main" id="{8EF56429-788C-1A02-CFC7-4E95CAD681A6}"/>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
        <p:nvSpPr>
          <p:cNvPr id="13" name="Content Placeholder 12">
            <a:extLst>
              <a:ext uri="{FF2B5EF4-FFF2-40B4-BE49-F238E27FC236}">
                <a16:creationId xmlns:a16="http://schemas.microsoft.com/office/drawing/2014/main" id="{785848CD-39C2-243D-6EF7-10796FCBAF1B}"/>
              </a:ext>
            </a:extLst>
          </p:cNvPr>
          <p:cNvSpPr>
            <a:spLocks noGrp="1"/>
          </p:cNvSpPr>
          <p:nvPr>
            <p:ph idx="11"/>
          </p:nvPr>
        </p:nvSpPr>
        <p:spPr>
          <a:xfrm>
            <a:off x="561003" y="520235"/>
            <a:ext cx="6287666" cy="522514"/>
          </a:xfrm>
        </p:spPr>
        <p:txBody>
          <a:bodyPr/>
          <a:lstStyle/>
          <a:p>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2- Search about member by name : </a:t>
            </a:r>
            <a:r>
              <a:rPr lang="en-US" sz="2400" b="0" dirty="0">
                <a:effectLst/>
                <a:latin typeface="Calibri" panose="020F0502020204030204" pitchFamily="34" charset="0"/>
                <a:ea typeface="Calibri" panose="020F0502020204030204" pitchFamily="34" charset="0"/>
                <a:cs typeface="Arial" panose="020B0604020202020204" pitchFamily="34" charset="0"/>
              </a:rPr>
              <a:t>is a function that ask user to enter name to search it in the file and tells user if the name is founded or not founded</a:t>
            </a:r>
            <a:br>
              <a:rPr lang="en-US" sz="2400" b="0" dirty="0">
                <a:effectLst/>
                <a:latin typeface="Calibri" panose="020F0502020204030204" pitchFamily="34" charset="0"/>
                <a:ea typeface="Calibri" panose="020F0502020204030204" pitchFamily="34" charset="0"/>
                <a:cs typeface="Arial" panose="020B0604020202020204" pitchFamily="34" charset="0"/>
              </a:rPr>
            </a:br>
            <a:endParaRPr lang="en-US" b="0" dirty="0"/>
          </a:p>
        </p:txBody>
      </p:sp>
      <p:pic>
        <p:nvPicPr>
          <p:cNvPr id="19" name="Picture 18" descr="Text&#10;&#10;Description automatically generated">
            <a:extLst>
              <a:ext uri="{FF2B5EF4-FFF2-40B4-BE49-F238E27FC236}">
                <a16:creationId xmlns:a16="http://schemas.microsoft.com/office/drawing/2014/main" id="{75B59DD8-0837-5860-AFC5-0198B9BF63BF}"/>
              </a:ext>
            </a:extLst>
          </p:cNvPr>
          <p:cNvPicPr>
            <a:picLocks noChangeAspect="1"/>
          </p:cNvPicPr>
          <p:nvPr/>
        </p:nvPicPr>
        <p:blipFill>
          <a:blip r:embed="rId2"/>
          <a:stretch>
            <a:fillRect/>
          </a:stretch>
        </p:blipFill>
        <p:spPr>
          <a:xfrm>
            <a:off x="4376642" y="1697712"/>
            <a:ext cx="5680544" cy="4255219"/>
          </a:xfrm>
          <a:prstGeom prst="rect">
            <a:avLst/>
          </a:prstGeom>
        </p:spPr>
      </p:pic>
    </p:spTree>
    <p:extLst>
      <p:ext uri="{BB962C8B-B14F-4D97-AF65-F5344CB8AC3E}">
        <p14:creationId xmlns:p14="http://schemas.microsoft.com/office/powerpoint/2010/main" val="2909943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4FB710-DE68-C72C-B87C-1D1CFA551CDB}"/>
              </a:ext>
            </a:extLst>
          </p:cNvPr>
          <p:cNvSpPr>
            <a:spLocks noGrp="1"/>
          </p:cNvSpPr>
          <p:nvPr>
            <p:ph idx="1"/>
          </p:nvPr>
        </p:nvSpPr>
        <p:spPr>
          <a:xfrm>
            <a:off x="381000" y="892414"/>
            <a:ext cx="5167995" cy="2642841"/>
          </a:xfrm>
        </p:spPr>
        <p:txBody>
          <a:bodyPr/>
          <a:lstStyle/>
          <a:p>
            <a:r>
              <a:rPr lang="ar-SA" sz="18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3</a:t>
            </a:r>
            <a:r>
              <a:rPr lang="en-US" sz="1800" b="1" dirty="0">
                <a:solidFill>
                  <a:srgbClr val="FF0000"/>
                </a:solidFill>
                <a:latin typeface="Calibri" panose="020F0502020204030204" pitchFamily="34" charset="0"/>
                <a:ea typeface="Calibri" panose="020F0502020204030204" pitchFamily="34" charset="0"/>
                <a:cs typeface="Arial" panose="020B0604020202020204" pitchFamily="34" charset="0"/>
              </a:rPr>
              <a:t>-</a:t>
            </a:r>
            <a:r>
              <a:rPr lang="en-US" sz="18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800" b="1" dirty="0">
                <a:solidFill>
                  <a:srgbClr val="FF0000"/>
                </a:solidFill>
                <a:latin typeface="Calibri" panose="020F0502020204030204" pitchFamily="34" charset="0"/>
                <a:ea typeface="Calibri" panose="020F0502020204030204" pitchFamily="34" charset="0"/>
                <a:cs typeface="Arial" panose="020B0604020202020204" pitchFamily="34" charset="0"/>
              </a:rPr>
              <a:t>D</a:t>
            </a:r>
            <a:r>
              <a:rPr lang="en-US" sz="18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elete member : </a:t>
            </a:r>
            <a:r>
              <a:rPr lang="en-US" sz="1800" dirty="0">
                <a:effectLst/>
                <a:latin typeface="Calibri" panose="020F0502020204030204" pitchFamily="34" charset="0"/>
                <a:ea typeface="Calibri" panose="020F0502020204030204" pitchFamily="34" charset="0"/>
                <a:cs typeface="Arial" panose="020B0604020202020204" pitchFamily="34" charset="0"/>
              </a:rPr>
              <a:t>that function allow the user to delete his account by asking the user to insert his name and password and compare to the data in the file if it’s found it will be deleted </a:t>
            </a:r>
          </a:p>
          <a:p>
            <a:endParaRPr lang="en-US" sz="1800" dirty="0">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Now let’s </a:t>
            </a:r>
            <a:r>
              <a:rPr lang="en-US" sz="18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display all members </a:t>
            </a:r>
            <a:r>
              <a:rPr lang="en-US" sz="1800" dirty="0">
                <a:effectLst/>
                <a:latin typeface="Calibri" panose="020F0502020204030204" pitchFamily="34" charset="0"/>
                <a:ea typeface="Calibri" panose="020F0502020204030204" pitchFamily="34" charset="0"/>
                <a:cs typeface="Arial" panose="020B0604020202020204" pitchFamily="34" charset="0"/>
              </a:rPr>
              <a:t>to make sure that the account has been deleted</a:t>
            </a:r>
          </a:p>
          <a:p>
            <a:endParaRPr lang="en-US" dirty="0"/>
          </a:p>
        </p:txBody>
      </p:sp>
      <p:sp>
        <p:nvSpPr>
          <p:cNvPr id="5" name="Footer Placeholder 4">
            <a:extLst>
              <a:ext uri="{FF2B5EF4-FFF2-40B4-BE49-F238E27FC236}">
                <a16:creationId xmlns:a16="http://schemas.microsoft.com/office/drawing/2014/main" id="{92215602-74F5-E896-E184-6039300E7E3D}"/>
              </a:ext>
            </a:extLst>
          </p:cNvPr>
          <p:cNvSpPr>
            <a:spLocks noGrp="1"/>
          </p:cNvSpPr>
          <p:nvPr>
            <p:ph type="ftr" sz="quarter" idx="3"/>
          </p:nvPr>
        </p:nvSpPr>
        <p:spPr/>
        <p:txBody>
          <a:bodyPr/>
          <a:lstStyle/>
          <a:p>
            <a:r>
              <a:rPr lang="en-US" b="0" i="0" dirty="0">
                <a:solidFill>
                  <a:srgbClr val="435059"/>
                </a:solidFill>
                <a:effectLst/>
                <a:latin typeface="Source Serif Pro" panose="020B0604020202020204" pitchFamily="18" charset="0"/>
              </a:rPr>
              <a:t>Online Restaurant</a:t>
            </a:r>
            <a:endParaRPr lang="en-US" dirty="0"/>
          </a:p>
        </p:txBody>
      </p:sp>
      <p:sp>
        <p:nvSpPr>
          <p:cNvPr id="11" name="Slide Number Placeholder 10">
            <a:extLst>
              <a:ext uri="{FF2B5EF4-FFF2-40B4-BE49-F238E27FC236}">
                <a16:creationId xmlns:a16="http://schemas.microsoft.com/office/drawing/2014/main" id="{6F8069B3-02EC-D241-9D2D-13B82F3E2283}"/>
              </a:ext>
            </a:extLst>
          </p:cNvPr>
          <p:cNvSpPr>
            <a:spLocks noGrp="1"/>
          </p:cNvSpPr>
          <p:nvPr>
            <p:ph type="sldNum" sz="quarter" idx="4"/>
          </p:nvPr>
        </p:nvSpPr>
        <p:spPr/>
        <p:txBody>
          <a:bodyPr/>
          <a:lstStyle/>
          <a:p>
            <a:fld id="{294A09A9-5501-47C1-A89A-A340965A2BE2}" type="slidenum">
              <a:rPr lang="en-US" smtClean="0"/>
              <a:pPr/>
              <a:t>15</a:t>
            </a:fld>
            <a:endParaRPr lang="en-US" dirty="0"/>
          </a:p>
        </p:txBody>
      </p:sp>
      <p:pic>
        <p:nvPicPr>
          <p:cNvPr id="15" name="Picture 14">
            <a:extLst>
              <a:ext uri="{FF2B5EF4-FFF2-40B4-BE49-F238E27FC236}">
                <a16:creationId xmlns:a16="http://schemas.microsoft.com/office/drawing/2014/main" id="{591D6DE3-E2F6-2B0E-967B-8BEC967FBD39}"/>
              </a:ext>
            </a:extLst>
          </p:cNvPr>
          <p:cNvPicPr>
            <a:picLocks noChangeAspect="1"/>
          </p:cNvPicPr>
          <p:nvPr/>
        </p:nvPicPr>
        <p:blipFill>
          <a:blip r:embed="rId2"/>
          <a:srcRect/>
          <a:stretch/>
        </p:blipFill>
        <p:spPr>
          <a:xfrm>
            <a:off x="5548995" y="712171"/>
            <a:ext cx="4854854" cy="5433656"/>
          </a:xfrm>
          <a:prstGeom prst="rect">
            <a:avLst/>
          </a:prstGeom>
        </p:spPr>
      </p:pic>
    </p:spTree>
    <p:extLst>
      <p:ext uri="{BB962C8B-B14F-4D97-AF65-F5344CB8AC3E}">
        <p14:creationId xmlns:p14="http://schemas.microsoft.com/office/powerpoint/2010/main" val="32233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304709-08A8-7E6A-08C8-15EED475A956}"/>
              </a:ext>
            </a:extLst>
          </p:cNvPr>
          <p:cNvSpPr>
            <a:spLocks noGrp="1"/>
          </p:cNvSpPr>
          <p:nvPr>
            <p:ph idx="1"/>
          </p:nvPr>
        </p:nvSpPr>
        <p:spPr>
          <a:xfrm>
            <a:off x="738283" y="600387"/>
            <a:ext cx="3218688" cy="2828613"/>
          </a:xfrm>
        </p:spPr>
        <p:txBody>
          <a:bodyPr/>
          <a:lstStyle/>
          <a:p>
            <a:r>
              <a:rPr lang="en-US" sz="18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4- Return back : </a:t>
            </a:r>
            <a:r>
              <a:rPr lang="en-US" sz="1800" dirty="0">
                <a:effectLst/>
                <a:latin typeface="Calibri" panose="020F0502020204030204" pitchFamily="34" charset="0"/>
                <a:ea typeface="Calibri" panose="020F0502020204030204" pitchFamily="34" charset="0"/>
                <a:cs typeface="Arial" panose="020B0604020202020204" pitchFamily="34" charset="0"/>
              </a:rPr>
              <a:t>which return to the screen before it</a:t>
            </a:r>
          </a:p>
          <a:p>
            <a:endParaRPr lang="en-US" dirty="0"/>
          </a:p>
          <a:p>
            <a:r>
              <a:rPr lang="en-US" dirty="0"/>
              <a:t>The user is shown the following options :</a:t>
            </a:r>
          </a:p>
          <a:p>
            <a:r>
              <a:rPr lang="en-US" b="1" dirty="0">
                <a:solidFill>
                  <a:srgbClr val="FF0000"/>
                </a:solidFill>
              </a:rPr>
              <a:t>1)Login</a:t>
            </a:r>
          </a:p>
          <a:p>
            <a:r>
              <a:rPr lang="en-US" b="1" dirty="0">
                <a:solidFill>
                  <a:srgbClr val="FF0000"/>
                </a:solidFill>
              </a:rPr>
              <a:t>2)Register</a:t>
            </a:r>
          </a:p>
          <a:p>
            <a:r>
              <a:rPr lang="en-US" b="1" dirty="0">
                <a:solidFill>
                  <a:srgbClr val="FF0000"/>
                </a:solidFill>
              </a:rPr>
              <a:t>3)Forget Password</a:t>
            </a:r>
          </a:p>
          <a:p>
            <a:r>
              <a:rPr lang="en-US" b="1" dirty="0">
                <a:solidFill>
                  <a:srgbClr val="FF0000"/>
                </a:solidFill>
              </a:rPr>
              <a:t>4)Exit</a:t>
            </a:r>
          </a:p>
          <a:p>
            <a:r>
              <a:rPr lang="en-US" b="1" dirty="0">
                <a:solidFill>
                  <a:srgbClr val="FF0000"/>
                </a:solidFill>
              </a:rPr>
              <a:t>5)For Admins Only</a:t>
            </a:r>
          </a:p>
        </p:txBody>
      </p:sp>
      <p:sp>
        <p:nvSpPr>
          <p:cNvPr id="5" name="Footer Placeholder 4">
            <a:extLst>
              <a:ext uri="{FF2B5EF4-FFF2-40B4-BE49-F238E27FC236}">
                <a16:creationId xmlns:a16="http://schemas.microsoft.com/office/drawing/2014/main" id="{BD255AB8-F15C-6BDB-A295-B7AF7846D262}"/>
              </a:ext>
            </a:extLst>
          </p:cNvPr>
          <p:cNvSpPr>
            <a:spLocks noGrp="1"/>
          </p:cNvSpPr>
          <p:nvPr>
            <p:ph type="ftr" sz="quarter" idx="3"/>
          </p:nvPr>
        </p:nvSpPr>
        <p:spPr/>
        <p:txBody>
          <a:bodyPr/>
          <a:lstStyle/>
          <a:p>
            <a:r>
              <a:rPr lang="en-US" b="0" i="0" dirty="0">
                <a:solidFill>
                  <a:srgbClr val="435059"/>
                </a:solidFill>
                <a:effectLst/>
                <a:latin typeface="Source Serif Pro" panose="020B0604020202020204" pitchFamily="18" charset="0"/>
              </a:rPr>
              <a:t>Online Restaurant</a:t>
            </a:r>
            <a:endParaRPr lang="en-US" dirty="0"/>
          </a:p>
        </p:txBody>
      </p:sp>
      <p:sp>
        <p:nvSpPr>
          <p:cNvPr id="11" name="Slide Number Placeholder 10">
            <a:extLst>
              <a:ext uri="{FF2B5EF4-FFF2-40B4-BE49-F238E27FC236}">
                <a16:creationId xmlns:a16="http://schemas.microsoft.com/office/drawing/2014/main" id="{77B93960-8881-07B5-C751-A771F070264A}"/>
              </a:ext>
            </a:extLst>
          </p:cNvPr>
          <p:cNvSpPr>
            <a:spLocks noGrp="1"/>
          </p:cNvSpPr>
          <p:nvPr>
            <p:ph type="sldNum" sz="quarter" idx="4"/>
          </p:nvPr>
        </p:nvSpPr>
        <p:spPr/>
        <p:txBody>
          <a:bodyPr/>
          <a:lstStyle/>
          <a:p>
            <a:fld id="{294A09A9-5501-47C1-A89A-A340965A2BE2}" type="slidenum">
              <a:rPr lang="en-US" smtClean="0"/>
              <a:pPr/>
              <a:t>16</a:t>
            </a:fld>
            <a:endParaRPr lang="en-US" dirty="0"/>
          </a:p>
        </p:txBody>
      </p:sp>
      <p:pic>
        <p:nvPicPr>
          <p:cNvPr id="13" name="Picture 12" descr="Text&#10;&#10;Description automatically generated">
            <a:extLst>
              <a:ext uri="{FF2B5EF4-FFF2-40B4-BE49-F238E27FC236}">
                <a16:creationId xmlns:a16="http://schemas.microsoft.com/office/drawing/2014/main" id="{CEDBE8ED-287D-40FE-6433-39A5E99D6DA7}"/>
              </a:ext>
            </a:extLst>
          </p:cNvPr>
          <p:cNvPicPr>
            <a:picLocks noChangeAspect="1"/>
          </p:cNvPicPr>
          <p:nvPr/>
        </p:nvPicPr>
        <p:blipFill>
          <a:blip r:embed="rId2"/>
          <a:stretch>
            <a:fillRect/>
          </a:stretch>
        </p:blipFill>
        <p:spPr>
          <a:xfrm>
            <a:off x="4529351" y="466813"/>
            <a:ext cx="5454403" cy="5269284"/>
          </a:xfrm>
          <a:prstGeom prst="rect">
            <a:avLst/>
          </a:prstGeom>
        </p:spPr>
      </p:pic>
    </p:spTree>
    <p:extLst>
      <p:ext uri="{BB962C8B-B14F-4D97-AF65-F5344CB8AC3E}">
        <p14:creationId xmlns:p14="http://schemas.microsoft.com/office/powerpoint/2010/main" val="1899533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9AB099-44EC-A060-911F-9840B6FD7D17}"/>
              </a:ext>
            </a:extLst>
          </p:cNvPr>
          <p:cNvSpPr>
            <a:spLocks noGrp="1"/>
          </p:cNvSpPr>
          <p:nvPr>
            <p:ph idx="1"/>
          </p:nvPr>
        </p:nvSpPr>
        <p:spPr>
          <a:xfrm>
            <a:off x="906234" y="688187"/>
            <a:ext cx="3749742" cy="2828613"/>
          </a:xfrm>
        </p:spPr>
        <p:txBody>
          <a:bodyPr/>
          <a:lstStyle/>
          <a:p>
            <a:r>
              <a:rPr lang="en-US" b="1" dirty="0">
                <a:solidFill>
                  <a:srgbClr val="FF0000"/>
                </a:solidFill>
              </a:rPr>
              <a:t>5- Exit : </a:t>
            </a:r>
            <a:r>
              <a:rPr lang="en-US" sz="2000" dirty="0">
                <a:effectLst/>
                <a:latin typeface="Calibri" panose="020F0502020204030204" pitchFamily="34" charset="0"/>
                <a:ea typeface="Calibri" panose="020F0502020204030204" pitchFamily="34" charset="0"/>
                <a:cs typeface="Arial" panose="020B0604020202020204" pitchFamily="34" charset="0"/>
              </a:rPr>
              <a:t>to close the program</a:t>
            </a:r>
          </a:p>
          <a:p>
            <a:endParaRPr lang="en-US" dirty="0">
              <a:latin typeface="Calibri" panose="020F0502020204030204" pitchFamily="34" charset="0"/>
              <a:ea typeface="Calibri" panose="020F0502020204030204" pitchFamily="34" charset="0"/>
              <a:cs typeface="Arial" panose="020B0604020202020204" pitchFamily="34" charset="0"/>
            </a:endParaRPr>
          </a:p>
          <a:p>
            <a:endParaRPr lang="en-US" dirty="0">
              <a:latin typeface="Calibri" panose="020F0502020204030204" pitchFamily="34" charset="0"/>
              <a:ea typeface="Calibri" panose="020F0502020204030204" pitchFamily="34" charset="0"/>
              <a:cs typeface="Arial" panose="020B0604020202020204" pitchFamily="34" charset="0"/>
            </a:endParaRPr>
          </a:p>
          <a:p>
            <a:r>
              <a:rPr lang="en-US" sz="2000" dirty="0">
                <a:effectLst/>
                <a:latin typeface="Calibri" panose="020F0502020204030204" pitchFamily="34" charset="0"/>
                <a:ea typeface="Calibri" panose="020F0502020204030204" pitchFamily="34" charset="0"/>
                <a:cs typeface="Arial" panose="020B0604020202020204" pitchFamily="34" charset="0"/>
              </a:rPr>
              <a:t>At this point , the program is </a:t>
            </a:r>
          </a:p>
          <a:p>
            <a:r>
              <a:rPr lang="en-US" sz="2000" dirty="0">
                <a:effectLst/>
                <a:latin typeface="Calibri" panose="020F0502020204030204" pitchFamily="34" charset="0"/>
                <a:ea typeface="Calibri" panose="020F0502020204030204" pitchFamily="34" charset="0"/>
                <a:cs typeface="Arial" panose="020B0604020202020204" pitchFamily="34" charset="0"/>
              </a:rPr>
              <a:t>over</a:t>
            </a:r>
          </a:p>
          <a:p>
            <a:endParaRPr lang="en-US" dirty="0"/>
          </a:p>
        </p:txBody>
      </p:sp>
      <p:sp>
        <p:nvSpPr>
          <p:cNvPr id="5" name="Footer Placeholder 4">
            <a:extLst>
              <a:ext uri="{FF2B5EF4-FFF2-40B4-BE49-F238E27FC236}">
                <a16:creationId xmlns:a16="http://schemas.microsoft.com/office/drawing/2014/main" id="{FA6932DE-0249-C04E-541A-94B1D6DDF990}"/>
              </a:ext>
            </a:extLst>
          </p:cNvPr>
          <p:cNvSpPr>
            <a:spLocks noGrp="1"/>
          </p:cNvSpPr>
          <p:nvPr>
            <p:ph type="ftr" sz="quarter" idx="3"/>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D764DE24-F79F-5BB2-6AB3-980A8AA2B760}"/>
              </a:ext>
            </a:extLst>
          </p:cNvPr>
          <p:cNvSpPr>
            <a:spLocks noGrp="1"/>
          </p:cNvSpPr>
          <p:nvPr>
            <p:ph type="sldNum" sz="quarter" idx="4"/>
          </p:nvPr>
        </p:nvSpPr>
        <p:spPr/>
        <p:txBody>
          <a:bodyPr/>
          <a:lstStyle/>
          <a:p>
            <a:fld id="{294A09A9-5501-47C1-A89A-A340965A2BE2}" type="slidenum">
              <a:rPr lang="en-US" smtClean="0"/>
              <a:pPr/>
              <a:t>17</a:t>
            </a:fld>
            <a:endParaRPr lang="en-US" dirty="0"/>
          </a:p>
        </p:txBody>
      </p:sp>
      <p:pic>
        <p:nvPicPr>
          <p:cNvPr id="13" name="Picture 12" descr="Text&#10;&#10;Description automatically generated">
            <a:extLst>
              <a:ext uri="{FF2B5EF4-FFF2-40B4-BE49-F238E27FC236}">
                <a16:creationId xmlns:a16="http://schemas.microsoft.com/office/drawing/2014/main" id="{7883697D-BE50-51FC-4133-A1A13C0535E2}"/>
              </a:ext>
            </a:extLst>
          </p:cNvPr>
          <p:cNvPicPr>
            <a:picLocks noChangeAspect="1"/>
          </p:cNvPicPr>
          <p:nvPr/>
        </p:nvPicPr>
        <p:blipFill>
          <a:blip r:embed="rId2"/>
          <a:stretch>
            <a:fillRect/>
          </a:stretch>
        </p:blipFill>
        <p:spPr>
          <a:xfrm>
            <a:off x="4326383" y="1148607"/>
            <a:ext cx="5826893" cy="4560786"/>
          </a:xfrm>
          <a:prstGeom prst="rect">
            <a:avLst/>
          </a:prstGeom>
        </p:spPr>
      </p:pic>
    </p:spTree>
    <p:extLst>
      <p:ext uri="{BB962C8B-B14F-4D97-AF65-F5344CB8AC3E}">
        <p14:creationId xmlns:p14="http://schemas.microsoft.com/office/powerpoint/2010/main" val="350761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r>
              <a:rPr lang="en-US" dirty="0"/>
              <a:t>Team Member</a:t>
            </a:r>
          </a:p>
        </p:txBody>
      </p:sp>
      <p:pic>
        <p:nvPicPr>
          <p:cNvPr id="42" name="Picture Placeholder 15">
            <a:extLst>
              <a:ext uri="{FF2B5EF4-FFF2-40B4-BE49-F238E27FC236}">
                <a16:creationId xmlns:a16="http://schemas.microsoft.com/office/drawing/2014/main" id="{8BDB1906-FF07-4447-9C68-585F54C5EED2}"/>
              </a:ext>
            </a:extLst>
          </p:cNvPr>
          <p:cNvPicPr>
            <a:picLocks noGrp="1" noChangeAspect="1"/>
          </p:cNvPicPr>
          <p:nvPr>
            <p:ph type="pic" sz="quarter" idx="13"/>
          </p:nvPr>
        </p:nvPicPr>
        <p:blipFill>
          <a:blip r:embed="rId2"/>
          <a:srcRect/>
          <a:stretch/>
        </p:blipFill>
        <p:spPr>
          <a:xfrm>
            <a:off x="750429" y="2228192"/>
            <a:ext cx="1200374" cy="1200374"/>
          </a:xfrm>
        </p:spPr>
      </p:pic>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1" y="2426400"/>
            <a:ext cx="2281237" cy="347662"/>
          </a:xfrm>
        </p:spPr>
        <p:txBody>
          <a:bodyPr/>
          <a:lstStyle/>
          <a:p>
            <a:r>
              <a:rPr lang="en-US" dirty="0"/>
              <a:t>Ahmed Mohamed Abdel-</a:t>
            </a:r>
            <a:r>
              <a:rPr lang="en-US" dirty="0" err="1"/>
              <a:t>Aty</a:t>
            </a:r>
            <a:endParaRPr lang="en-US" dirty="0"/>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2123350" y="2811646"/>
            <a:ext cx="2281237" cy="347662"/>
          </a:xfrm>
        </p:spPr>
        <p:txBody>
          <a:bodyPr/>
          <a:lstStyle/>
          <a:p>
            <a:r>
              <a:rPr lang="en-US" dirty="0"/>
              <a:t>Student</a:t>
            </a:r>
          </a:p>
        </p:txBody>
      </p:sp>
      <p:pic>
        <p:nvPicPr>
          <p:cNvPr id="43" name="Picture Placeholder 17">
            <a:extLst>
              <a:ext uri="{FF2B5EF4-FFF2-40B4-BE49-F238E27FC236}">
                <a16:creationId xmlns:a16="http://schemas.microsoft.com/office/drawing/2014/main" id="{A82F6AEE-FCBF-0245-BB71-E76973B3A97D}"/>
              </a:ext>
            </a:extLst>
          </p:cNvPr>
          <p:cNvPicPr>
            <a:picLocks noGrp="1" noChangeAspect="1"/>
          </p:cNvPicPr>
          <p:nvPr>
            <p:ph type="pic" sz="quarter" idx="14"/>
          </p:nvPr>
        </p:nvPicPr>
        <p:blipFill>
          <a:blip r:embed="rId3"/>
          <a:srcRect/>
          <a:stretch/>
        </p:blipFill>
        <p:spPr>
          <a:xfrm>
            <a:off x="5646003" y="2227758"/>
            <a:ext cx="899993" cy="1201242"/>
          </a:xfrm>
        </p:spPr>
      </p:pic>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870817" y="2422565"/>
            <a:ext cx="2281237" cy="347662"/>
          </a:xfrm>
        </p:spPr>
        <p:txBody>
          <a:bodyPr/>
          <a:lstStyle/>
          <a:p>
            <a:r>
              <a:rPr lang="en-US" dirty="0"/>
              <a:t>Anas Shaaban Ibrahim</a:t>
            </a:r>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6870816" y="2807811"/>
            <a:ext cx="2281237" cy="347662"/>
          </a:xfrm>
        </p:spPr>
        <p:txBody>
          <a:bodyPr/>
          <a:lstStyle/>
          <a:p>
            <a:r>
              <a:rPr lang="en-US" dirty="0"/>
              <a:t>Student</a:t>
            </a:r>
          </a:p>
        </p:txBody>
      </p:sp>
      <p:pic>
        <p:nvPicPr>
          <p:cNvPr id="44" name="Picture Placeholder 19">
            <a:extLst>
              <a:ext uri="{FF2B5EF4-FFF2-40B4-BE49-F238E27FC236}">
                <a16:creationId xmlns:a16="http://schemas.microsoft.com/office/drawing/2014/main" id="{C99B7845-619A-9F40-A5C3-4C122626044D}"/>
              </a:ext>
            </a:extLst>
          </p:cNvPr>
          <p:cNvPicPr>
            <a:picLocks noGrp="1" noChangeAspect="1"/>
          </p:cNvPicPr>
          <p:nvPr>
            <p:ph type="pic" sz="quarter" idx="15"/>
          </p:nvPr>
        </p:nvPicPr>
        <p:blipFill>
          <a:blip r:embed="rId4"/>
          <a:srcRect/>
          <a:stretch/>
        </p:blipFill>
        <p:spPr>
          <a:xfrm>
            <a:off x="755556" y="4254273"/>
            <a:ext cx="1190119" cy="1201242"/>
          </a:xfrm>
        </p:spPr>
      </p:pic>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2123351" y="4498793"/>
            <a:ext cx="2281237" cy="347662"/>
          </a:xfrm>
        </p:spPr>
        <p:txBody>
          <a:bodyPr/>
          <a:lstStyle/>
          <a:p>
            <a:r>
              <a:rPr lang="en-US" dirty="0"/>
              <a:t>Khaled Abdel-Naser</a:t>
            </a:r>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2123350" y="4884039"/>
            <a:ext cx="2281237" cy="347662"/>
          </a:xfrm>
        </p:spPr>
        <p:txBody>
          <a:bodyPr/>
          <a:lstStyle/>
          <a:p>
            <a:r>
              <a:rPr lang="en-US" dirty="0"/>
              <a:t>Student</a:t>
            </a:r>
          </a:p>
        </p:txBody>
      </p:sp>
      <p:pic>
        <p:nvPicPr>
          <p:cNvPr id="45" name="Picture Placeholder 21">
            <a:extLst>
              <a:ext uri="{FF2B5EF4-FFF2-40B4-BE49-F238E27FC236}">
                <a16:creationId xmlns:a16="http://schemas.microsoft.com/office/drawing/2014/main" id="{647F7FB2-8714-6449-A700-2E1B81F9DFB7}"/>
              </a:ext>
            </a:extLst>
          </p:cNvPr>
          <p:cNvPicPr>
            <a:picLocks noGrp="1" noChangeAspect="1"/>
          </p:cNvPicPr>
          <p:nvPr>
            <p:ph type="pic" sz="quarter" idx="16"/>
          </p:nvPr>
        </p:nvPicPr>
        <p:blipFill>
          <a:blip r:embed="rId5"/>
          <a:srcRect/>
          <a:stretch/>
        </p:blipFill>
        <p:spPr>
          <a:xfrm>
            <a:off x="5660080" y="4254273"/>
            <a:ext cx="871838" cy="1201242"/>
          </a:xfrm>
        </p:spPr>
      </p:pic>
      <p:sp>
        <p:nvSpPr>
          <p:cNvPr id="40" name="Text Placeholder 39">
            <a:extLst>
              <a:ext uri="{FF2B5EF4-FFF2-40B4-BE49-F238E27FC236}">
                <a16:creationId xmlns:a16="http://schemas.microsoft.com/office/drawing/2014/main" id="{9DC429C0-1DEB-1F4F-AE66-C503B31B7B48}"/>
              </a:ext>
            </a:extLst>
          </p:cNvPr>
          <p:cNvSpPr>
            <a:spLocks noGrp="1"/>
          </p:cNvSpPr>
          <p:nvPr>
            <p:ph type="body" sz="quarter" idx="23"/>
          </p:nvPr>
        </p:nvSpPr>
        <p:spPr>
          <a:xfrm>
            <a:off x="6870817" y="4498793"/>
            <a:ext cx="2281237" cy="347662"/>
          </a:xfrm>
        </p:spPr>
        <p:txBody>
          <a:bodyPr/>
          <a:lstStyle/>
          <a:p>
            <a:r>
              <a:rPr lang="en-US" dirty="0"/>
              <a:t>Khaled Ayman Farouk</a:t>
            </a:r>
          </a:p>
        </p:txBody>
      </p:sp>
      <p:sp>
        <p:nvSpPr>
          <p:cNvPr id="41" name="Text Placeholder 40">
            <a:extLst>
              <a:ext uri="{FF2B5EF4-FFF2-40B4-BE49-F238E27FC236}">
                <a16:creationId xmlns:a16="http://schemas.microsoft.com/office/drawing/2014/main" id="{31C0CCD4-2502-A14F-B520-7B57524EDF8E}"/>
              </a:ext>
            </a:extLst>
          </p:cNvPr>
          <p:cNvSpPr>
            <a:spLocks noGrp="1"/>
          </p:cNvSpPr>
          <p:nvPr>
            <p:ph type="body" sz="quarter" idx="24"/>
          </p:nvPr>
        </p:nvSpPr>
        <p:spPr>
          <a:xfrm>
            <a:off x="6870816" y="4884039"/>
            <a:ext cx="2281237" cy="347662"/>
          </a:xfrm>
        </p:spPr>
        <p:txBody>
          <a:bodyPr/>
          <a:lstStyle/>
          <a:p>
            <a:r>
              <a:rPr lang="en-US" dirty="0"/>
              <a:t>Student</a:t>
            </a:r>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b="0" i="0" dirty="0">
                <a:solidFill>
                  <a:srgbClr val="435059"/>
                </a:solidFill>
                <a:effectLst/>
                <a:latin typeface="Source Serif Pro" panose="020B0604020202020204" pitchFamily="18" charset="0"/>
              </a:rPr>
              <a:t>Online Restaurant</a:t>
            </a:r>
            <a:endParaRPr lang="en-US" dirty="0"/>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3335690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About Submission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b="1" dirty="0"/>
              <a:t>The Course Title : </a:t>
            </a:r>
            <a:r>
              <a:rPr lang="en-US" dirty="0"/>
              <a:t>Project With C++</a:t>
            </a:r>
          </a:p>
          <a:p>
            <a:r>
              <a:rPr lang="en-US" b="1" dirty="0"/>
              <a:t>The Group Number : </a:t>
            </a:r>
            <a:r>
              <a:rPr lang="en-US" dirty="0"/>
              <a:t>16</a:t>
            </a:r>
          </a:p>
          <a:p>
            <a:r>
              <a:rPr lang="en-US" b="1" dirty="0"/>
              <a:t>The Project Title : </a:t>
            </a:r>
            <a:r>
              <a:rPr lang="en-US" dirty="0"/>
              <a:t>Online Restaurant</a:t>
            </a:r>
          </a:p>
          <a:p>
            <a:r>
              <a:rPr lang="en-US" b="1" dirty="0"/>
              <a:t>The Submission Date</a:t>
            </a:r>
            <a:r>
              <a:rPr lang="en-US" dirty="0"/>
              <a:t> : 26/12/2022</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b="0" i="0" dirty="0">
                <a:solidFill>
                  <a:srgbClr val="435059"/>
                </a:solidFill>
                <a:effectLst/>
                <a:latin typeface="Source Serif Pro" panose="020B0604020202020204" pitchFamily="18" charset="0"/>
              </a:rPr>
              <a:t>Online Restaurant</a:t>
            </a:r>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B34F4-32C2-25D8-0E97-DB586026BAF2}"/>
              </a:ext>
            </a:extLst>
          </p:cNvPr>
          <p:cNvSpPr>
            <a:spLocks noGrp="1"/>
          </p:cNvSpPr>
          <p:nvPr>
            <p:ph type="ctrTitle"/>
          </p:nvPr>
        </p:nvSpPr>
        <p:spPr>
          <a:xfrm>
            <a:off x="1260091" y="1395066"/>
            <a:ext cx="6245912" cy="2387600"/>
          </a:xfrm>
        </p:spPr>
        <p:txBody>
          <a:bodyPr/>
          <a:lstStyle/>
          <a:p>
            <a:r>
              <a:rPr lang="en-US" dirty="0"/>
              <a:t>Introduction</a:t>
            </a:r>
          </a:p>
        </p:txBody>
      </p:sp>
    </p:spTree>
    <p:extLst>
      <p:ext uri="{BB962C8B-B14F-4D97-AF65-F5344CB8AC3E}">
        <p14:creationId xmlns:p14="http://schemas.microsoft.com/office/powerpoint/2010/main" val="2286646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62500" lnSpcReduction="20000"/>
          </a:bodyPr>
          <a:lstStyle/>
          <a:p>
            <a:r>
              <a:rPr lang="en-US" b="0" i="0" dirty="0">
                <a:solidFill>
                  <a:schemeClr val="tx1"/>
                </a:solidFill>
                <a:effectLst/>
                <a:latin typeface="Source Serif Pro" panose="020B0604020202020204" pitchFamily="18" charset="0"/>
              </a:rPr>
              <a:t>"Online Restaurant" is considered as an increasingly used application in restaurant management. Just a few years ago, people used to spend long time waiting for a table to be ready for them at a restaurant. And after that, they would wait longer time to order their food There was no surprise that the food took too long to be prepared. In short, the whole enjoyment of eating did eventually result in boredom and tiredness for customers. From another side, this is the restaurant management and staff who used to stand much pressure to handle a lot of customers at the same time. With great technology in general and the internet in specific, customers can be happy by using online food ordering and reservation. This facilitates the work of restaurant managers and staff. The system will make the entire process for the restaurant manager much easier and faster compared with traditional methods.</a:t>
            </a:r>
            <a:endParaRPr lang="en-US" dirty="0">
              <a:solidFill>
                <a:schemeClr val="tx1"/>
              </a:solidFill>
            </a:endParaRP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b="0" i="0" dirty="0">
                <a:solidFill>
                  <a:srgbClr val="435059"/>
                </a:solidFill>
                <a:effectLst/>
                <a:latin typeface="Source Serif Pro" panose="020B0604020202020204" pitchFamily="18" charset="0"/>
              </a:rPr>
              <a:t>Online Restaurant</a:t>
            </a: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225368" y="1487663"/>
            <a:ext cx="6245912" cy="2387600"/>
          </a:xfrm>
        </p:spPr>
        <p:txBody>
          <a:bodyPr/>
          <a:lstStyle/>
          <a:p>
            <a:r>
              <a:rPr lang="en-US" dirty="0"/>
              <a:t>Project goals</a:t>
            </a:r>
          </a:p>
        </p:txBody>
      </p:sp>
    </p:spTree>
    <p:extLst>
      <p:ext uri="{BB962C8B-B14F-4D97-AF65-F5344CB8AC3E}">
        <p14:creationId xmlns:p14="http://schemas.microsoft.com/office/powerpoint/2010/main" val="3446797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CC92-853E-62F3-0C8A-93D01592E46A}"/>
              </a:ext>
            </a:extLst>
          </p:cNvPr>
          <p:cNvSpPr>
            <a:spLocks noGrp="1"/>
          </p:cNvSpPr>
          <p:nvPr>
            <p:ph type="title"/>
          </p:nvPr>
        </p:nvSpPr>
        <p:spPr/>
        <p:txBody>
          <a:bodyPr/>
          <a:lstStyle/>
          <a:p>
            <a:r>
              <a:rPr lang="en-US" dirty="0"/>
              <a:t>Project goals</a:t>
            </a:r>
          </a:p>
        </p:txBody>
      </p:sp>
      <p:sp>
        <p:nvSpPr>
          <p:cNvPr id="3" name="Text Placeholder 2">
            <a:extLst>
              <a:ext uri="{FF2B5EF4-FFF2-40B4-BE49-F238E27FC236}">
                <a16:creationId xmlns:a16="http://schemas.microsoft.com/office/drawing/2014/main" id="{304EE110-6A7F-4291-1C03-42D73F8E97C5}"/>
              </a:ext>
            </a:extLst>
          </p:cNvPr>
          <p:cNvSpPr>
            <a:spLocks noGrp="1"/>
          </p:cNvSpPr>
          <p:nvPr>
            <p:ph type="body" idx="1"/>
          </p:nvPr>
        </p:nvSpPr>
        <p:spPr>
          <a:xfrm>
            <a:off x="276241" y="2366955"/>
            <a:ext cx="10245147" cy="4171957"/>
          </a:xfrm>
        </p:spPr>
        <p:txBody>
          <a:bodyPr/>
          <a:lstStyle/>
          <a:p>
            <a:pPr algn="l"/>
            <a:r>
              <a:rPr lang="en-US" b="1" i="0" dirty="0">
                <a:solidFill>
                  <a:schemeClr val="tx1"/>
                </a:solidFill>
                <a:effectLst/>
                <a:latin typeface="Open Sans" panose="020B0606030504020204" pitchFamily="34" charset="0"/>
              </a:rPr>
              <a:t> It’s just one click away</a:t>
            </a:r>
          </a:p>
          <a:p>
            <a:pPr algn="l"/>
            <a:r>
              <a:rPr lang="en-US" b="0" i="0" dirty="0">
                <a:solidFill>
                  <a:schemeClr val="tx1"/>
                </a:solidFill>
                <a:effectLst/>
                <a:latin typeface="Open Sans" panose="020B0606030504020204" pitchFamily="34" charset="0"/>
              </a:rPr>
              <a:t>Today, more than ever, people can easily order online thanks to the smartphones and tablets. Whether </a:t>
            </a:r>
            <a:r>
              <a:rPr lang="en-US" b="0" i="1" dirty="0">
                <a:solidFill>
                  <a:schemeClr val="tx1"/>
                </a:solidFill>
                <a:effectLst/>
                <a:latin typeface="Open Sans" panose="020B0606030504020204" pitchFamily="34" charset="0"/>
              </a:rPr>
              <a:t>on a break, stuck in traffic, or riding the bus,</a:t>
            </a:r>
            <a:r>
              <a:rPr lang="en-US" b="0" i="0" dirty="0">
                <a:solidFill>
                  <a:schemeClr val="tx1"/>
                </a:solidFill>
                <a:effectLst/>
                <a:latin typeface="Open Sans" panose="020B0606030504020204" pitchFamily="34" charset="0"/>
              </a:rPr>
              <a:t> virtually anyone will place an order </a:t>
            </a:r>
            <a:r>
              <a:rPr lang="en-US" i="0" dirty="0">
                <a:solidFill>
                  <a:schemeClr val="tx1"/>
                </a:solidFill>
                <a:effectLst/>
                <a:latin typeface="Open Sans" panose="020B0606030504020204" pitchFamily="34" charset="0"/>
              </a:rPr>
              <a:t>quickly</a:t>
            </a:r>
            <a:r>
              <a:rPr lang="en-US" b="0" i="0" dirty="0">
                <a:solidFill>
                  <a:schemeClr val="tx1"/>
                </a:solidFill>
                <a:effectLst/>
                <a:latin typeface="Open Sans" panose="020B0606030504020204" pitchFamily="34" charset="0"/>
              </a:rPr>
              <a:t> and </a:t>
            </a:r>
            <a:r>
              <a:rPr lang="en-US" i="0" dirty="0">
                <a:solidFill>
                  <a:schemeClr val="tx1"/>
                </a:solidFill>
                <a:effectLst/>
                <a:latin typeface="Open Sans" panose="020B0606030504020204" pitchFamily="34" charset="0"/>
              </a:rPr>
              <a:t>painlessly</a:t>
            </a:r>
            <a:r>
              <a:rPr lang="en-US" b="0" i="0" dirty="0">
                <a:solidFill>
                  <a:schemeClr val="tx1"/>
                </a:solidFill>
                <a:effectLst/>
                <a:latin typeface="Open Sans" panose="020B0606030504020204" pitchFamily="34" charset="0"/>
              </a:rPr>
              <a:t>.</a:t>
            </a:r>
          </a:p>
          <a:p>
            <a:pPr algn="l"/>
            <a:r>
              <a:rPr lang="en-US" b="0" i="0" dirty="0">
                <a:solidFill>
                  <a:schemeClr val="tx1"/>
                </a:solidFill>
                <a:effectLst/>
                <a:latin typeface="Open Sans" panose="020B0606030504020204" pitchFamily="34" charset="0"/>
              </a:rPr>
              <a:t>In fact, this is a </a:t>
            </a:r>
            <a:r>
              <a:rPr lang="en-US" b="0" i="1" dirty="0">
                <a:solidFill>
                  <a:schemeClr val="tx1"/>
                </a:solidFill>
                <a:effectLst/>
                <a:latin typeface="Open Sans" panose="020B0606030504020204" pitchFamily="34" charset="0"/>
              </a:rPr>
              <a:t>better, and highly desirable</a:t>
            </a:r>
            <a:r>
              <a:rPr lang="en-US" b="0" i="0" dirty="0">
                <a:solidFill>
                  <a:schemeClr val="tx1"/>
                </a:solidFill>
                <a:effectLst/>
                <a:latin typeface="Open Sans" panose="020B0606030504020204" pitchFamily="34" charset="0"/>
              </a:rPr>
              <a:t> alternative to waiting until getting home and placing the order over the phone.</a:t>
            </a:r>
          </a:p>
          <a:p>
            <a:pPr algn="l"/>
            <a:endParaRPr lang="en-US" b="1" i="0" dirty="0">
              <a:solidFill>
                <a:schemeClr val="tx1"/>
              </a:solidFill>
              <a:effectLst/>
              <a:latin typeface="Open Sans" panose="020B0606030504020204" pitchFamily="34" charset="0"/>
            </a:endParaRPr>
          </a:p>
          <a:p>
            <a:pPr algn="l"/>
            <a:endParaRPr lang="en-US" b="0" i="0" dirty="0">
              <a:solidFill>
                <a:schemeClr val="tx1"/>
              </a:solidFill>
              <a:effectLst/>
              <a:latin typeface="Open Sans" panose="020B0606030504020204" pitchFamily="34" charset="0"/>
            </a:endParaRPr>
          </a:p>
          <a:p>
            <a:br>
              <a:rPr lang="en-US" dirty="0">
                <a:solidFill>
                  <a:schemeClr val="tx1"/>
                </a:solidFill>
              </a:rPr>
            </a:br>
            <a:endParaRPr lang="en-US" dirty="0">
              <a:solidFill>
                <a:schemeClr val="tx1"/>
              </a:solidFill>
            </a:endParaRPr>
          </a:p>
        </p:txBody>
      </p:sp>
      <p:sp>
        <p:nvSpPr>
          <p:cNvPr id="5" name="Footer Placeholder 4">
            <a:extLst>
              <a:ext uri="{FF2B5EF4-FFF2-40B4-BE49-F238E27FC236}">
                <a16:creationId xmlns:a16="http://schemas.microsoft.com/office/drawing/2014/main" id="{DDC518D0-40A0-7B2F-BA9B-52A44C485C4D}"/>
              </a:ext>
            </a:extLst>
          </p:cNvPr>
          <p:cNvSpPr>
            <a:spLocks noGrp="1"/>
          </p:cNvSpPr>
          <p:nvPr>
            <p:ph type="ftr" sz="quarter" idx="11"/>
          </p:nvPr>
        </p:nvSpPr>
        <p:spPr/>
        <p:txBody>
          <a:bodyPr/>
          <a:lstStyle/>
          <a:p>
            <a:r>
              <a:rPr lang="en-US" b="0" i="0" dirty="0">
                <a:solidFill>
                  <a:srgbClr val="435059"/>
                </a:solidFill>
                <a:effectLst/>
                <a:latin typeface="Source Serif Pro" panose="020B0604020202020204" pitchFamily="18" charset="0"/>
              </a:rPr>
              <a:t>Online Restaurant</a:t>
            </a:r>
            <a:endParaRPr lang="en-US" dirty="0"/>
          </a:p>
        </p:txBody>
      </p:sp>
      <p:sp>
        <p:nvSpPr>
          <p:cNvPr id="6" name="Slide Number Placeholder 5">
            <a:extLst>
              <a:ext uri="{FF2B5EF4-FFF2-40B4-BE49-F238E27FC236}">
                <a16:creationId xmlns:a16="http://schemas.microsoft.com/office/drawing/2014/main" id="{0D12CF45-9B9A-47A7-CABD-1F20C4BD263B}"/>
              </a:ext>
            </a:extLst>
          </p:cNvPr>
          <p:cNvSpPr>
            <a:spLocks noGrp="1"/>
          </p:cNvSpPr>
          <p:nvPr>
            <p:ph type="sldNum" sz="quarter" idx="12"/>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591794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Basic Functions</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3954370858"/>
              </p:ext>
            </p:extLst>
          </p:nvPr>
        </p:nvGraphicFramePr>
        <p:xfrm>
          <a:off x="347045" y="1968697"/>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1127788" y="2525809"/>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3072703" y="2525810"/>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016634" y="253468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6959582" y="252581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8904497" y="2525812"/>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b="0" i="0" dirty="0">
                <a:solidFill>
                  <a:srgbClr val="435059"/>
                </a:solidFill>
                <a:effectLst/>
                <a:latin typeface="Source Serif Pro" panose="020B0604020202020204" pitchFamily="18" charset="0"/>
              </a:rPr>
              <a:t>Online Restaurant</a:t>
            </a:r>
            <a:endParaRPr lang="en-US" dirty="0"/>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grpSp>
        <p:nvGrpSpPr>
          <p:cNvPr id="5" name="Group 4">
            <a:extLst>
              <a:ext uri="{FF2B5EF4-FFF2-40B4-BE49-F238E27FC236}">
                <a16:creationId xmlns:a16="http://schemas.microsoft.com/office/drawing/2014/main" id="{B8853024-C3CF-055C-A35D-EBA9FD2AA2F3}"/>
              </a:ext>
            </a:extLst>
          </p:cNvPr>
          <p:cNvGrpSpPr/>
          <p:nvPr/>
        </p:nvGrpSpPr>
        <p:grpSpPr>
          <a:xfrm>
            <a:off x="10093417" y="1968697"/>
            <a:ext cx="1892456" cy="3940870"/>
            <a:chOff x="7796918" y="0"/>
            <a:chExt cx="1892456" cy="3940870"/>
          </a:xfrm>
        </p:grpSpPr>
        <p:sp>
          <p:nvSpPr>
            <p:cNvPr id="13" name="Rectangle 12">
              <a:extLst>
                <a:ext uri="{FF2B5EF4-FFF2-40B4-BE49-F238E27FC236}">
                  <a16:creationId xmlns:a16="http://schemas.microsoft.com/office/drawing/2014/main" id="{F66CBCAE-A511-25ED-8D82-D57A0D015F2C}"/>
                </a:ext>
              </a:extLst>
            </p:cNvPr>
            <p:cNvSpPr/>
            <p:nvPr/>
          </p:nvSpPr>
          <p:spPr>
            <a:xfrm>
              <a:off x="7796918" y="0"/>
              <a:ext cx="1892456" cy="3940870"/>
            </a:xfrm>
            <a:prstGeom prst="rect">
              <a:avLst/>
            </a:prstGeom>
            <a:solidFill>
              <a:schemeClr val="accent1"/>
            </a:solidFill>
            <a:ln>
              <a:noFill/>
            </a:ln>
          </p:spPr>
          <p:style>
            <a:lnRef idx="2">
              <a:scrgbClr r="0" g="0" b="0"/>
            </a:lnRef>
            <a:fillRef idx="1">
              <a:scrgbClr r="0" g="0" b="0"/>
            </a:fillRef>
            <a:effectRef idx="0">
              <a:schemeClr val="accent6">
                <a:hueOff val="0"/>
                <a:satOff val="0"/>
                <a:lumOff val="0"/>
                <a:alphaOff val="0"/>
              </a:schemeClr>
            </a:effectRef>
            <a:fontRef idx="minor">
              <a:schemeClr val="lt1"/>
            </a:fontRef>
          </p:style>
        </p:sp>
        <p:sp>
          <p:nvSpPr>
            <p:cNvPr id="14" name="TextBox 13">
              <a:extLst>
                <a:ext uri="{FF2B5EF4-FFF2-40B4-BE49-F238E27FC236}">
                  <a16:creationId xmlns:a16="http://schemas.microsoft.com/office/drawing/2014/main" id="{E86166AE-DC65-4420-4BCE-A466FF89AC12}"/>
                </a:ext>
              </a:extLst>
            </p:cNvPr>
            <p:cNvSpPr txBox="1"/>
            <p:nvPr/>
          </p:nvSpPr>
          <p:spPr>
            <a:xfrm>
              <a:off x="7796918" y="1576348"/>
              <a:ext cx="1892456" cy="15763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For admins only</a:t>
              </a:r>
            </a:p>
            <a:p>
              <a:pPr marL="0" lvl="1" indent="-114300" algn="ctr" defTabSz="622300" rtl="0">
                <a:lnSpc>
                  <a:spcPct val="90000"/>
                </a:lnSpc>
                <a:spcBef>
                  <a:spcPct val="0"/>
                </a:spcBef>
                <a:spcAft>
                  <a:spcPct val="15000"/>
                </a:spcAft>
                <a:buNone/>
              </a:pPr>
              <a:r>
                <a:rPr lang="en-US" sz="1400" kern="1200" dirty="0"/>
                <a:t>To delete , display and search about  member</a:t>
              </a:r>
              <a:endParaRPr lang="en-US" sz="1400" kern="1200" dirty="0">
                <a:latin typeface="Tenorite" pitchFamily="2" charset="0"/>
              </a:endParaRPr>
            </a:p>
          </p:txBody>
        </p:sp>
      </p:grpSp>
      <p:sp>
        <p:nvSpPr>
          <p:cNvPr id="15" name="Oval 14">
            <a:extLst>
              <a:ext uri="{FF2B5EF4-FFF2-40B4-BE49-F238E27FC236}">
                <a16:creationId xmlns:a16="http://schemas.microsoft.com/office/drawing/2014/main" id="{368E206A-D047-9B30-BAC1-BBC47707A348}"/>
              </a:ext>
            </a:extLst>
          </p:cNvPr>
          <p:cNvSpPr/>
          <p:nvPr/>
        </p:nvSpPr>
        <p:spPr>
          <a:xfrm>
            <a:off x="10624772" y="2415393"/>
            <a:ext cx="828146" cy="828146"/>
          </a:xfrm>
          <a:prstGeom prst="ellipse">
            <a:avLst/>
          </a:prstGeom>
          <a:solidFill>
            <a:schemeClr val="accent1">
              <a:lumMod val="60000"/>
              <a:lumOff val="40000"/>
            </a:schemeClr>
          </a:solidFill>
          <a:ln>
            <a:noFill/>
          </a:ln>
        </p:spPr>
        <p:style>
          <a:lnRef idx="2">
            <a:scrgbClr r="0" g="0" b="0"/>
          </a:lnRef>
          <a:fillRef idx="1">
            <a:scrgbClr r="0" g="0" b="0"/>
          </a:fillRef>
          <a:effectRef idx="0">
            <a:schemeClr val="accent6">
              <a:tint val="50000"/>
              <a:hueOff val="0"/>
              <a:satOff val="0"/>
              <a:lumOff val="0"/>
              <a:alphaOff val="0"/>
            </a:schemeClr>
          </a:effectRef>
          <a:fontRef idx="minor">
            <a:schemeClr val="lt1">
              <a:hueOff val="0"/>
              <a:satOff val="0"/>
              <a:lumOff val="0"/>
              <a:alphaOff val="0"/>
            </a:schemeClr>
          </a:fontRef>
        </p:style>
      </p:sp>
      <p:sp>
        <p:nvSpPr>
          <p:cNvPr id="17" name="TextBox 16">
            <a:extLst>
              <a:ext uri="{FF2B5EF4-FFF2-40B4-BE49-F238E27FC236}">
                <a16:creationId xmlns:a16="http://schemas.microsoft.com/office/drawing/2014/main" id="{A9A8EED1-07C0-E91A-B844-0E72CB466295}"/>
              </a:ext>
            </a:extLst>
          </p:cNvPr>
          <p:cNvSpPr txBox="1"/>
          <p:nvPr/>
        </p:nvSpPr>
        <p:spPr>
          <a:xfrm>
            <a:off x="10826349" y="2506300"/>
            <a:ext cx="2339731" cy="646331"/>
          </a:xfrm>
          <a:prstGeom prst="rect">
            <a:avLst/>
          </a:prstGeom>
          <a:noFill/>
        </p:spPr>
        <p:txBody>
          <a:bodyPr wrap="square" rtlCol="0">
            <a:spAutoFit/>
          </a:bodyPr>
          <a:lstStyle/>
          <a:p>
            <a:r>
              <a:rPr lang="en-US" sz="3600" b="1" dirty="0">
                <a:solidFill>
                  <a:schemeClr val="bg1"/>
                </a:solidFill>
              </a:rPr>
              <a:t>6</a:t>
            </a:r>
          </a:p>
        </p:txBody>
      </p:sp>
    </p:spTree>
    <p:extLst>
      <p:ext uri="{BB962C8B-B14F-4D97-AF65-F5344CB8AC3E}">
        <p14:creationId xmlns:p14="http://schemas.microsoft.com/office/powerpoint/2010/main" val="700209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1" y="689769"/>
            <a:ext cx="4315149" cy="522515"/>
          </a:xfrm>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The program start with function </a:t>
            </a:r>
            <a:r>
              <a:rPr lang="en-US" sz="18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(Enter) </a:t>
            </a:r>
            <a:endParaRPr lang="en-US" dirty="0">
              <a:solidFill>
                <a:srgbClr val="FF0000"/>
              </a:solidFill>
            </a:endParaRP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469830" y="1212284"/>
            <a:ext cx="3218688" cy="2828613"/>
          </a:xfrm>
        </p:spPr>
        <p:txBody>
          <a:bodyPr vert="horz" lIns="91440" tIns="45720" rIns="91440" bIns="45720" rtlCol="0" anchor="t">
            <a:noAutofit/>
          </a:bodyPr>
          <a:lstStyle/>
          <a:p>
            <a:r>
              <a:rPr lang="en-US" dirty="0"/>
              <a:t>We are shown 5 options</a:t>
            </a:r>
          </a:p>
          <a:p>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b="0" i="0" dirty="0">
                <a:solidFill>
                  <a:srgbClr val="435059"/>
                </a:solidFill>
                <a:effectLst/>
                <a:latin typeface="Source Serif Pro" panose="020B0604020202020204" pitchFamily="18" charset="0"/>
              </a:rPr>
              <a:t>Online Restaurant</a:t>
            </a:r>
            <a:endParaRPr lang="en-US" dirty="0"/>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pic>
        <p:nvPicPr>
          <p:cNvPr id="17" name="Picture 16" descr="Text&#10;&#10;Description automatically generated">
            <a:extLst>
              <a:ext uri="{FF2B5EF4-FFF2-40B4-BE49-F238E27FC236}">
                <a16:creationId xmlns:a16="http://schemas.microsoft.com/office/drawing/2014/main" id="{5C6774B0-9F95-F501-492E-EAB6FD7674A4}"/>
              </a:ext>
            </a:extLst>
          </p:cNvPr>
          <p:cNvPicPr>
            <a:picLocks noChangeAspect="1"/>
          </p:cNvPicPr>
          <p:nvPr/>
        </p:nvPicPr>
        <p:blipFill>
          <a:blip r:embed="rId2"/>
          <a:stretch>
            <a:fillRect/>
          </a:stretch>
        </p:blipFill>
        <p:spPr>
          <a:xfrm>
            <a:off x="1522133" y="1734799"/>
            <a:ext cx="6332769" cy="2438611"/>
          </a:xfrm>
          <a:prstGeom prst="rect">
            <a:avLst/>
          </a:prstGeom>
        </p:spPr>
      </p:pic>
      <p:sp>
        <p:nvSpPr>
          <p:cNvPr id="19" name="TextBox 18">
            <a:extLst>
              <a:ext uri="{FF2B5EF4-FFF2-40B4-BE49-F238E27FC236}">
                <a16:creationId xmlns:a16="http://schemas.microsoft.com/office/drawing/2014/main" id="{5F8A90C1-C4F2-74F4-00E6-613F1F337881}"/>
              </a:ext>
            </a:extLst>
          </p:cNvPr>
          <p:cNvSpPr txBox="1"/>
          <p:nvPr/>
        </p:nvSpPr>
        <p:spPr>
          <a:xfrm>
            <a:off x="1522133" y="4516016"/>
            <a:ext cx="6847426" cy="369332"/>
          </a:xfrm>
          <a:prstGeom prst="rect">
            <a:avLst/>
          </a:prstGeom>
          <a:noFill/>
        </p:spPr>
        <p:txBody>
          <a:bodyPr wrap="square" rtlCol="0">
            <a:spAutoFit/>
          </a:bodyPr>
          <a:lstStyle/>
          <a:p>
            <a:r>
              <a:rPr lang="en-US" dirty="0"/>
              <a:t>We have already explained the role of the </a:t>
            </a:r>
            <a:r>
              <a:rPr lang="en-US" dirty="0">
                <a:solidFill>
                  <a:srgbClr val="00B0F0"/>
                </a:solidFill>
              </a:rPr>
              <a:t>basic functions</a:t>
            </a:r>
            <a:r>
              <a:rPr lang="en-US" dirty="0"/>
              <a:t>.</a:t>
            </a:r>
          </a:p>
        </p:txBody>
      </p:sp>
    </p:spTree>
    <p:extLst>
      <p:ext uri="{BB962C8B-B14F-4D97-AF65-F5344CB8AC3E}">
        <p14:creationId xmlns:p14="http://schemas.microsoft.com/office/powerpoint/2010/main" val="272150859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352</TotalTime>
  <Words>786</Words>
  <Application>Microsoft Office PowerPoint</Application>
  <PresentationFormat>Widescreen</PresentationFormat>
  <Paragraphs>110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Open Sans</vt:lpstr>
      <vt:lpstr>Source Serif Pro</vt:lpstr>
      <vt:lpstr>Tenorite</vt:lpstr>
      <vt:lpstr>Office Theme</vt:lpstr>
      <vt:lpstr>Project With C++</vt:lpstr>
      <vt:lpstr>Team Member</vt:lpstr>
      <vt:lpstr>About Submission</vt:lpstr>
      <vt:lpstr>Introduction</vt:lpstr>
      <vt:lpstr>Introduction</vt:lpstr>
      <vt:lpstr>Project goals</vt:lpstr>
      <vt:lpstr>Project goals</vt:lpstr>
      <vt:lpstr>Basic Functions</vt:lpstr>
      <vt:lpstr>The program start with function (Enter) </vt:lpstr>
      <vt:lpstr>PowerPoint Presentation</vt:lpstr>
      <vt:lpstr>PowerPoint Presentation</vt:lpstr>
      <vt:lpstr>PowerPoint Presentation</vt:lpstr>
      <vt:lpstr>5) the last option is for admins only and it has 5 option which are </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With C++</dc:title>
  <dc:creator>Ahmed 3b3aty</dc:creator>
  <cp:lastModifiedBy>Ahmed 3b3aty</cp:lastModifiedBy>
  <cp:revision>6</cp:revision>
  <dcterms:created xsi:type="dcterms:W3CDTF">2022-12-24T20:38:31Z</dcterms:created>
  <dcterms:modified xsi:type="dcterms:W3CDTF">2022-12-27T00:14:45Z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