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8" r:id="rId5"/>
    <p:sldId id="419" r:id="rId6"/>
    <p:sldId id="420" r:id="rId7"/>
    <p:sldId id="421" r:id="rId8"/>
    <p:sldId id="422" r:id="rId9"/>
    <p:sldId id="423" r:id="rId10"/>
    <p:sldId id="424" r:id="rId11"/>
    <p:sldId id="435" r:id="rId12"/>
    <p:sldId id="425" r:id="rId13"/>
    <p:sldId id="426" r:id="rId14"/>
    <p:sldId id="428" r:id="rId15"/>
    <p:sldId id="429" r:id="rId16"/>
    <p:sldId id="430" r:id="rId17"/>
    <p:sldId id="427" r:id="rId18"/>
    <p:sldId id="431" r:id="rId19"/>
    <p:sldId id="432" r:id="rId20"/>
    <p:sldId id="433" r:id="rId21"/>
    <p:sldId id="4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B582C5-BECB-46BD-B9A8-7F971B027D28}">
          <p14:sldIdLst>
            <p14:sldId id="418"/>
            <p14:sldId id="419"/>
            <p14:sldId id="420"/>
            <p14:sldId id="421"/>
            <p14:sldId id="422"/>
            <p14:sldId id="423"/>
            <p14:sldId id="424"/>
            <p14:sldId id="435"/>
            <p14:sldId id="425"/>
            <p14:sldId id="426"/>
            <p14:sldId id="428"/>
            <p14:sldId id="429"/>
            <p14:sldId id="430"/>
            <p14:sldId id="427"/>
            <p14:sldId id="431"/>
            <p14:sldId id="432"/>
            <p14:sldId id="433"/>
            <p14:sldId id="4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9" d="100"/>
          <a:sy n="89" d="100"/>
        </p:scale>
        <p:origin x="4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8/20/2025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GB"/>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GB"/>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GB"/>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GB"/>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55AD-4FB5-6747-A196-B564291FF03F}"/>
              </a:ext>
            </a:extLst>
          </p:cNvPr>
          <p:cNvSpPr>
            <a:spLocks noGrp="1"/>
          </p:cNvSpPr>
          <p:nvPr>
            <p:ph type="ctrTitle"/>
          </p:nvPr>
        </p:nvSpPr>
        <p:spPr>
          <a:xfrm>
            <a:off x="6230471" y="411478"/>
            <a:ext cx="5782235" cy="3344734"/>
          </a:xfrm>
        </p:spPr>
        <p:txBody>
          <a:bodyPr/>
          <a:lstStyle/>
          <a:p>
            <a:br>
              <a:rPr lang="en-US" sz="4000" dirty="0"/>
            </a:br>
            <a:br>
              <a:rPr lang="en-US" sz="4000" dirty="0"/>
            </a:br>
            <a:r>
              <a:rPr lang="en-US" sz="4000" dirty="0"/>
              <a:t>Bike Sharing Analysis</a:t>
            </a:r>
          </a:p>
        </p:txBody>
      </p:sp>
    </p:spTree>
    <p:extLst>
      <p:ext uri="{BB962C8B-B14F-4D97-AF65-F5344CB8AC3E}">
        <p14:creationId xmlns:p14="http://schemas.microsoft.com/office/powerpoint/2010/main" val="254653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D4F8-D458-24E7-5B55-DE620E2A1500}"/>
              </a:ext>
            </a:extLst>
          </p:cNvPr>
          <p:cNvSpPr>
            <a:spLocks noGrp="1"/>
          </p:cNvSpPr>
          <p:nvPr>
            <p:ph type="title"/>
          </p:nvPr>
        </p:nvSpPr>
        <p:spPr/>
        <p:txBody>
          <a:bodyPr/>
          <a:lstStyle/>
          <a:p>
            <a:r>
              <a:rPr lang="en-US" sz="3000" dirty="0"/>
              <a:t>Hypothesis Testing, A/B Testing and Confidence intervals</a:t>
            </a:r>
          </a:p>
        </p:txBody>
      </p:sp>
      <p:sp>
        <p:nvSpPr>
          <p:cNvPr id="3" name="Content Placeholder 2">
            <a:extLst>
              <a:ext uri="{FF2B5EF4-FFF2-40B4-BE49-F238E27FC236}">
                <a16:creationId xmlns:a16="http://schemas.microsoft.com/office/drawing/2014/main" id="{172FA6C0-598A-25E4-7031-92EEF8801D63}"/>
              </a:ext>
            </a:extLst>
          </p:cNvPr>
          <p:cNvSpPr>
            <a:spLocks noGrp="1"/>
          </p:cNvSpPr>
          <p:nvPr>
            <p:ph sz="quarter" idx="15"/>
          </p:nvPr>
        </p:nvSpPr>
        <p:spPr>
          <a:xfrm>
            <a:off x="62754" y="2359689"/>
            <a:ext cx="4843123" cy="4220181"/>
          </a:xfrm>
        </p:spPr>
        <p:txBody>
          <a:bodyPr>
            <a:normAutofit/>
          </a:bodyPr>
          <a:lstStyle/>
          <a:p>
            <a:r>
              <a:rPr lang="en-US" sz="1600" b="1" dirty="0"/>
              <a:t>EX 1. </a:t>
            </a:r>
            <a:r>
              <a:rPr lang="en-US" sz="1600" dirty="0"/>
              <a:t>Registered Rides Distributions: Working vs Weekend Days</a:t>
            </a:r>
          </a:p>
          <a:p>
            <a:pPr marL="626364" lvl="1" indent="-342900"/>
            <a:r>
              <a:rPr lang="en-US" sz="1600" dirty="0"/>
              <a:t>H₀: average registered rides over weekdays-average registered rides over weekend=0</a:t>
            </a:r>
          </a:p>
          <a:p>
            <a:pPr marL="626364" lvl="1" indent="-342900"/>
            <a:r>
              <a:rPr lang="en-US" sz="1600" dirty="0"/>
              <a:t>H₁: average registered rides over weekdays-average registered rides over weekend≠0</a:t>
            </a:r>
          </a:p>
          <a:p>
            <a:r>
              <a:rPr lang="en-US" sz="1600" dirty="0"/>
              <a:t>We got p-value = 0.00, </a:t>
            </a:r>
            <a:r>
              <a:rPr lang="en-US" sz="1600" dirty="0">
                <a:latin typeface="Arial" panose="020B0604020202020204" pitchFamily="34" charset="0"/>
                <a:cs typeface="Arial" panose="020B0604020202020204" pitchFamily="34" charset="0"/>
              </a:rPr>
              <a:t>So we reject the null hypothesis.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The data strongly suggests that user behavior differs between weekdays and weekends likely because registered users are commuters who ride more on workdays.</a:t>
            </a:r>
          </a:p>
          <a:p>
            <a:pPr lvl="1" indent="0">
              <a:buNone/>
            </a:pPr>
            <a:endParaRPr lang="en-US" sz="1600" dirty="0"/>
          </a:p>
          <a:p>
            <a:pPr lvl="1" indent="0">
              <a:buNone/>
            </a:pPr>
            <a:endParaRPr lang="en-US" sz="1600" dirty="0"/>
          </a:p>
        </p:txBody>
      </p:sp>
      <p:pic>
        <p:nvPicPr>
          <p:cNvPr id="5122" name="Picture 2">
            <a:extLst>
              <a:ext uri="{FF2B5EF4-FFF2-40B4-BE49-F238E27FC236}">
                <a16:creationId xmlns:a16="http://schemas.microsoft.com/office/drawing/2014/main" id="{8F5A83DE-AE7F-05C1-FC43-85C679C1B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877" y="2426294"/>
            <a:ext cx="7286123" cy="43510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73FDCE-468B-1410-9512-D87396233ADA}"/>
              </a:ext>
            </a:extLst>
          </p:cNvPr>
          <p:cNvPicPr>
            <a:picLocks noChangeAspect="1"/>
          </p:cNvPicPr>
          <p:nvPr/>
        </p:nvPicPr>
        <p:blipFill>
          <a:blip r:embed="rId3"/>
          <a:stretch>
            <a:fillRect/>
          </a:stretch>
        </p:blipFill>
        <p:spPr>
          <a:xfrm>
            <a:off x="1270130" y="4675088"/>
            <a:ext cx="1381318" cy="219106"/>
          </a:xfrm>
          <a:prstGeom prst="rect">
            <a:avLst/>
          </a:prstGeom>
        </p:spPr>
      </p:pic>
    </p:spTree>
    <p:extLst>
      <p:ext uri="{BB962C8B-B14F-4D97-AF65-F5344CB8AC3E}">
        <p14:creationId xmlns:p14="http://schemas.microsoft.com/office/powerpoint/2010/main" val="400748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8FA49-3EC0-BBD3-89EB-341F7E656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9F743-EB52-B6CA-D958-6467D2D4FD8C}"/>
              </a:ext>
            </a:extLst>
          </p:cNvPr>
          <p:cNvSpPr>
            <a:spLocks noGrp="1"/>
          </p:cNvSpPr>
          <p:nvPr>
            <p:ph type="title"/>
          </p:nvPr>
        </p:nvSpPr>
        <p:spPr/>
        <p:txBody>
          <a:bodyPr/>
          <a:lstStyle/>
          <a:p>
            <a:r>
              <a:rPr lang="en-US" sz="3000" dirty="0"/>
              <a:t>Hypothesis Testing, A/B Testing and Confidence intervals</a:t>
            </a:r>
          </a:p>
        </p:txBody>
      </p:sp>
      <p:sp>
        <p:nvSpPr>
          <p:cNvPr id="3" name="Content Placeholder 2">
            <a:extLst>
              <a:ext uri="{FF2B5EF4-FFF2-40B4-BE49-F238E27FC236}">
                <a16:creationId xmlns:a16="http://schemas.microsoft.com/office/drawing/2014/main" id="{4880671A-5538-AED1-B68F-D51ECEC90227}"/>
              </a:ext>
            </a:extLst>
          </p:cNvPr>
          <p:cNvSpPr>
            <a:spLocks noGrp="1"/>
          </p:cNvSpPr>
          <p:nvPr>
            <p:ph sz="quarter" idx="15"/>
          </p:nvPr>
        </p:nvSpPr>
        <p:spPr>
          <a:xfrm>
            <a:off x="62754" y="2359689"/>
            <a:ext cx="4843123" cy="4220181"/>
          </a:xfrm>
        </p:spPr>
        <p:txBody>
          <a:bodyPr>
            <a:normAutofit/>
          </a:bodyPr>
          <a:lstStyle/>
          <a:p>
            <a:r>
              <a:rPr lang="en-US" sz="1600" b="1" dirty="0"/>
              <a:t>EX 1. </a:t>
            </a:r>
            <a:r>
              <a:rPr lang="en-US" sz="1600" b="1" dirty="0" err="1"/>
              <a:t>contd</a:t>
            </a:r>
            <a:endParaRPr lang="en-US" sz="1600" b="1" dirty="0"/>
          </a:p>
          <a:p>
            <a:pPr lvl="1"/>
            <a:r>
              <a:rPr lang="en-US" sz="1600" dirty="0"/>
              <a:t>We Calculate the confidence intervals for both groups and it gives us:</a:t>
            </a:r>
          </a:p>
          <a:p>
            <a:pPr marL="0" lvl="1" indent="0">
              <a:buNone/>
            </a:pPr>
            <a:endParaRPr lang="en-US" sz="1600" dirty="0"/>
          </a:p>
          <a:p>
            <a:pPr lvl="1"/>
            <a:r>
              <a:rPr lang="en-US" sz="1600" dirty="0"/>
              <a:t>This make sense because registered users are often commuters who use bikes for work or school during the week, while weekend usage drops or follows a different pattern. So, the rejection of the null hypothesis is true. </a:t>
            </a:r>
          </a:p>
        </p:txBody>
      </p:sp>
      <p:pic>
        <p:nvPicPr>
          <p:cNvPr id="5122" name="Picture 2">
            <a:extLst>
              <a:ext uri="{FF2B5EF4-FFF2-40B4-BE49-F238E27FC236}">
                <a16:creationId xmlns:a16="http://schemas.microsoft.com/office/drawing/2014/main" id="{21B783AD-F4A2-BE26-6231-ABB82ABD1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877" y="2426294"/>
            <a:ext cx="7286123" cy="43510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6B9120-FAA7-FAA4-A2EA-47FD6ECCA09E}"/>
              </a:ext>
            </a:extLst>
          </p:cNvPr>
          <p:cNvPicPr>
            <a:picLocks noChangeAspect="1"/>
          </p:cNvPicPr>
          <p:nvPr/>
        </p:nvPicPr>
        <p:blipFill>
          <a:blip r:embed="rId3"/>
          <a:stretch>
            <a:fillRect/>
          </a:stretch>
        </p:blipFill>
        <p:spPr>
          <a:xfrm>
            <a:off x="62754" y="3429000"/>
            <a:ext cx="4843123" cy="424297"/>
          </a:xfrm>
          <a:prstGeom prst="rect">
            <a:avLst/>
          </a:prstGeom>
        </p:spPr>
      </p:pic>
    </p:spTree>
    <p:extLst>
      <p:ext uri="{BB962C8B-B14F-4D97-AF65-F5344CB8AC3E}">
        <p14:creationId xmlns:p14="http://schemas.microsoft.com/office/powerpoint/2010/main" val="54916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85240-6EE0-0124-4A12-862DB5F27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7776A-FE7E-D30F-4FF6-84DEA550AC54}"/>
              </a:ext>
            </a:extLst>
          </p:cNvPr>
          <p:cNvSpPr>
            <a:spLocks noGrp="1"/>
          </p:cNvSpPr>
          <p:nvPr>
            <p:ph type="title"/>
          </p:nvPr>
        </p:nvSpPr>
        <p:spPr/>
        <p:txBody>
          <a:bodyPr/>
          <a:lstStyle/>
          <a:p>
            <a:r>
              <a:rPr lang="en-US" sz="3000" dirty="0"/>
              <a:t>Hypothesis Testing, A/B Testing and Confidence intervals</a:t>
            </a:r>
          </a:p>
        </p:txBody>
      </p:sp>
      <p:sp>
        <p:nvSpPr>
          <p:cNvPr id="3" name="Content Placeholder 2">
            <a:extLst>
              <a:ext uri="{FF2B5EF4-FFF2-40B4-BE49-F238E27FC236}">
                <a16:creationId xmlns:a16="http://schemas.microsoft.com/office/drawing/2014/main" id="{7AF64498-1589-0620-7F37-9FCBB845582F}"/>
              </a:ext>
            </a:extLst>
          </p:cNvPr>
          <p:cNvSpPr>
            <a:spLocks noGrp="1"/>
          </p:cNvSpPr>
          <p:nvPr>
            <p:ph sz="quarter" idx="15"/>
          </p:nvPr>
        </p:nvSpPr>
        <p:spPr>
          <a:xfrm>
            <a:off x="62754" y="2359689"/>
            <a:ext cx="4921622" cy="4220182"/>
          </a:xfrm>
        </p:spPr>
        <p:txBody>
          <a:bodyPr>
            <a:normAutofit/>
          </a:bodyPr>
          <a:lstStyle/>
          <a:p>
            <a:r>
              <a:rPr lang="en-US" sz="1600" b="1" dirty="0"/>
              <a:t>EX 2</a:t>
            </a:r>
            <a:r>
              <a:rPr lang="en-US" sz="1600" dirty="0"/>
              <a:t>. Registered Rides: Morning vs Evening</a:t>
            </a:r>
          </a:p>
          <a:p>
            <a:pPr marL="285750" indent="-285750">
              <a:buFont typeface="Arial" panose="020B0604020202020204" pitchFamily="34" charset="0"/>
              <a:buChar char="•"/>
            </a:pPr>
            <a:r>
              <a:rPr lang="en-US" sz="1600" dirty="0"/>
              <a:t>H₀: Mean registered rides in the morning = evening</a:t>
            </a:r>
          </a:p>
          <a:p>
            <a:pPr marL="285750" indent="-285750">
              <a:buFont typeface="Arial" panose="020B0604020202020204" pitchFamily="34" charset="0"/>
              <a:buChar char="•"/>
            </a:pPr>
            <a:r>
              <a:rPr lang="en-US" sz="1600" dirty="0"/>
              <a:t>H₁: Mean registered rides in the morning ≠ evening</a:t>
            </a:r>
          </a:p>
          <a:p>
            <a:r>
              <a:rPr lang="en-US" sz="1600" dirty="0">
                <a:latin typeface="Arial" panose="020B0604020202020204" pitchFamily="34" charset="0"/>
                <a:cs typeface="Arial" panose="020B0604020202020204" pitchFamily="34" charset="0"/>
              </a:rPr>
              <a:t>We again got p-value = 0.00, So we reject the null hypothesis.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suggests that registered riders use the service differently at different times of the day possibly due to commuting patterns (e.g., riding to work in the morning, riding home or for leisure in the evening).</a:t>
            </a:r>
          </a:p>
          <a:p>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CDA19C3-7A35-ADFF-2A28-1B898248BBE0}"/>
              </a:ext>
            </a:extLst>
          </p:cNvPr>
          <p:cNvPicPr>
            <a:picLocks noChangeAspect="1"/>
          </p:cNvPicPr>
          <p:nvPr/>
        </p:nvPicPr>
        <p:blipFill>
          <a:blip r:embed="rId2"/>
          <a:stretch>
            <a:fillRect/>
          </a:stretch>
        </p:blipFill>
        <p:spPr>
          <a:xfrm>
            <a:off x="5082987" y="2346857"/>
            <a:ext cx="7109011" cy="4390712"/>
          </a:xfrm>
          <a:prstGeom prst="rect">
            <a:avLst/>
          </a:prstGeom>
        </p:spPr>
      </p:pic>
    </p:spTree>
    <p:extLst>
      <p:ext uri="{BB962C8B-B14F-4D97-AF65-F5344CB8AC3E}">
        <p14:creationId xmlns:p14="http://schemas.microsoft.com/office/powerpoint/2010/main" val="319058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60FF8-9317-3FAB-E94A-8873579B1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6120A-98A7-2E12-B87B-3FFECC687E69}"/>
              </a:ext>
            </a:extLst>
          </p:cNvPr>
          <p:cNvSpPr>
            <a:spLocks noGrp="1"/>
          </p:cNvSpPr>
          <p:nvPr>
            <p:ph type="title"/>
          </p:nvPr>
        </p:nvSpPr>
        <p:spPr/>
        <p:txBody>
          <a:bodyPr/>
          <a:lstStyle/>
          <a:p>
            <a:r>
              <a:rPr lang="en-US" sz="3000" dirty="0"/>
              <a:t>Hypothesis Testing, A/B Testing and Confidence intervals</a:t>
            </a:r>
          </a:p>
        </p:txBody>
      </p:sp>
      <p:sp>
        <p:nvSpPr>
          <p:cNvPr id="3" name="Content Placeholder 2">
            <a:extLst>
              <a:ext uri="{FF2B5EF4-FFF2-40B4-BE49-F238E27FC236}">
                <a16:creationId xmlns:a16="http://schemas.microsoft.com/office/drawing/2014/main" id="{803E0B50-AB80-7030-D379-8734C5248A4D}"/>
              </a:ext>
            </a:extLst>
          </p:cNvPr>
          <p:cNvSpPr>
            <a:spLocks noGrp="1"/>
          </p:cNvSpPr>
          <p:nvPr>
            <p:ph sz="quarter" idx="15"/>
          </p:nvPr>
        </p:nvSpPr>
        <p:spPr>
          <a:xfrm>
            <a:off x="62754" y="2359689"/>
            <a:ext cx="4921622" cy="4220182"/>
          </a:xfrm>
        </p:spPr>
        <p:txBody>
          <a:bodyPr>
            <a:normAutofit/>
          </a:bodyPr>
          <a:lstStyle/>
          <a:p>
            <a:r>
              <a:rPr lang="en-US" sz="1600" b="1" dirty="0"/>
              <a:t>EX 2</a:t>
            </a:r>
            <a:r>
              <a:rPr lang="en-US" sz="1600" dirty="0"/>
              <a:t>. </a:t>
            </a:r>
            <a:r>
              <a:rPr lang="en-US" sz="1600" dirty="0" err="1"/>
              <a:t>contd</a:t>
            </a:r>
            <a:endParaRPr lang="en-US" sz="1600" dirty="0"/>
          </a:p>
          <a:p>
            <a:pPr marL="285750" indent="-285750">
              <a:buFont typeface="Arial" panose="020B0604020202020204" pitchFamily="34" charset="0"/>
              <a:buChar char="•"/>
            </a:pPr>
            <a:r>
              <a:rPr lang="en-US" sz="1600" dirty="0"/>
              <a:t> We Calculate the confidence intervals for both groups and it gives us:</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also a strong reason to reject the null hypothesis</a:t>
            </a:r>
          </a:p>
        </p:txBody>
      </p:sp>
      <p:pic>
        <p:nvPicPr>
          <p:cNvPr id="4" name="Picture 3">
            <a:extLst>
              <a:ext uri="{FF2B5EF4-FFF2-40B4-BE49-F238E27FC236}">
                <a16:creationId xmlns:a16="http://schemas.microsoft.com/office/drawing/2014/main" id="{E125957C-FEFD-87B7-A401-02544FF9551A}"/>
              </a:ext>
            </a:extLst>
          </p:cNvPr>
          <p:cNvPicPr>
            <a:picLocks noChangeAspect="1"/>
          </p:cNvPicPr>
          <p:nvPr/>
        </p:nvPicPr>
        <p:blipFill>
          <a:blip r:embed="rId2"/>
          <a:stretch>
            <a:fillRect/>
          </a:stretch>
        </p:blipFill>
        <p:spPr>
          <a:xfrm>
            <a:off x="5082987" y="2346857"/>
            <a:ext cx="7109011" cy="4390712"/>
          </a:xfrm>
          <a:prstGeom prst="rect">
            <a:avLst/>
          </a:prstGeom>
        </p:spPr>
      </p:pic>
      <p:pic>
        <p:nvPicPr>
          <p:cNvPr id="6" name="Picture 5">
            <a:extLst>
              <a:ext uri="{FF2B5EF4-FFF2-40B4-BE49-F238E27FC236}">
                <a16:creationId xmlns:a16="http://schemas.microsoft.com/office/drawing/2014/main" id="{0FC3C485-8A89-3AAF-224F-204D57042381}"/>
              </a:ext>
            </a:extLst>
          </p:cNvPr>
          <p:cNvPicPr>
            <a:picLocks noChangeAspect="1"/>
          </p:cNvPicPr>
          <p:nvPr/>
        </p:nvPicPr>
        <p:blipFill>
          <a:blip r:embed="rId3"/>
          <a:stretch>
            <a:fillRect/>
          </a:stretch>
        </p:blipFill>
        <p:spPr>
          <a:xfrm>
            <a:off x="1" y="3487272"/>
            <a:ext cx="4984376" cy="340568"/>
          </a:xfrm>
          <a:prstGeom prst="rect">
            <a:avLst/>
          </a:prstGeom>
        </p:spPr>
      </p:pic>
    </p:spTree>
    <p:extLst>
      <p:ext uri="{BB962C8B-B14F-4D97-AF65-F5344CB8AC3E}">
        <p14:creationId xmlns:p14="http://schemas.microsoft.com/office/powerpoint/2010/main" val="172678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632E-F5AB-FFD0-CEF4-92B3EB0D8BA6}"/>
              </a:ext>
            </a:extLst>
          </p:cNvPr>
          <p:cNvSpPr>
            <a:spLocks noGrp="1"/>
          </p:cNvSpPr>
          <p:nvPr>
            <p:ph type="title"/>
          </p:nvPr>
        </p:nvSpPr>
        <p:spPr/>
        <p:txBody>
          <a:bodyPr/>
          <a:lstStyle/>
          <a:p>
            <a:r>
              <a:rPr lang="en-US" sz="3000" dirty="0"/>
              <a:t>ANOVA Test</a:t>
            </a:r>
          </a:p>
        </p:txBody>
      </p:sp>
      <p:sp>
        <p:nvSpPr>
          <p:cNvPr id="3" name="Content Placeholder 2">
            <a:extLst>
              <a:ext uri="{FF2B5EF4-FFF2-40B4-BE49-F238E27FC236}">
                <a16:creationId xmlns:a16="http://schemas.microsoft.com/office/drawing/2014/main" id="{752F3C09-5586-460F-9817-7A288A9517E8}"/>
              </a:ext>
            </a:extLst>
          </p:cNvPr>
          <p:cNvSpPr>
            <a:spLocks noGrp="1"/>
          </p:cNvSpPr>
          <p:nvPr>
            <p:ph sz="quarter" idx="15"/>
          </p:nvPr>
        </p:nvSpPr>
        <p:spPr>
          <a:xfrm>
            <a:off x="89648" y="2297485"/>
            <a:ext cx="3702424" cy="2263029"/>
          </a:xfrm>
        </p:spPr>
        <p:txBody>
          <a:bodyPr>
            <a:normAutofit/>
          </a:bodyPr>
          <a:lstStyle/>
          <a:p>
            <a:r>
              <a:rPr lang="en-US" sz="1600" b="1" dirty="0">
                <a:latin typeface="Arial" panose="020B0604020202020204" pitchFamily="34" charset="0"/>
                <a:cs typeface="Arial" panose="020B0604020202020204" pitchFamily="34" charset="0"/>
              </a:rPr>
              <a:t>Ex 3. </a:t>
            </a:r>
            <a:r>
              <a:rPr lang="en-US" sz="1600" dirty="0">
                <a:latin typeface="Arial" panose="020B0604020202020204" pitchFamily="34" charset="0"/>
                <a:cs typeface="Arial" panose="020B0604020202020204" pitchFamily="34" charset="0"/>
              </a:rPr>
              <a:t>Registered Rides by Season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H₀: All seasons have the same mean number of registered rides.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H₁: no season has the same mean.</a:t>
            </a:r>
          </a:p>
          <a:p>
            <a:r>
              <a:rPr lang="en-US" sz="1600" dirty="0">
                <a:latin typeface="Arial" panose="020B0604020202020204" pitchFamily="34" charset="0"/>
                <a:cs typeface="Arial" panose="020B0604020202020204" pitchFamily="34" charset="0"/>
              </a:rPr>
              <a:t>We got p-value = 0.00, So we reject the null hypothesis.</a:t>
            </a:r>
          </a:p>
          <a:p>
            <a:endParaRPr lang="en-US" sz="1600" dirty="0"/>
          </a:p>
        </p:txBody>
      </p:sp>
      <p:pic>
        <p:nvPicPr>
          <p:cNvPr id="6146" name="Picture 2">
            <a:extLst>
              <a:ext uri="{FF2B5EF4-FFF2-40B4-BE49-F238E27FC236}">
                <a16:creationId xmlns:a16="http://schemas.microsoft.com/office/drawing/2014/main" id="{B8FC74B3-856E-2D48-6E1E-3CABC5BCF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718" y="2696976"/>
            <a:ext cx="8310282" cy="33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56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7E5F3-CD2B-759C-D6EC-77AA812BE7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0F206-8E56-EAE8-40DC-67B10AECC639}"/>
              </a:ext>
            </a:extLst>
          </p:cNvPr>
          <p:cNvSpPr>
            <a:spLocks noGrp="1"/>
          </p:cNvSpPr>
          <p:nvPr>
            <p:ph type="title"/>
          </p:nvPr>
        </p:nvSpPr>
        <p:spPr/>
        <p:txBody>
          <a:bodyPr/>
          <a:lstStyle/>
          <a:p>
            <a:r>
              <a:rPr lang="en-US" sz="3000" dirty="0"/>
              <a:t>ANOVA Test</a:t>
            </a:r>
          </a:p>
        </p:txBody>
      </p:sp>
      <p:sp>
        <p:nvSpPr>
          <p:cNvPr id="3" name="Content Placeholder 2">
            <a:extLst>
              <a:ext uri="{FF2B5EF4-FFF2-40B4-BE49-F238E27FC236}">
                <a16:creationId xmlns:a16="http://schemas.microsoft.com/office/drawing/2014/main" id="{D30C33F8-7B3D-4A1D-345E-F5536B1530E5}"/>
              </a:ext>
            </a:extLst>
          </p:cNvPr>
          <p:cNvSpPr>
            <a:spLocks noGrp="1"/>
          </p:cNvSpPr>
          <p:nvPr>
            <p:ph sz="quarter" idx="15"/>
          </p:nvPr>
        </p:nvSpPr>
        <p:spPr>
          <a:xfrm>
            <a:off x="116541" y="2297485"/>
            <a:ext cx="3863787" cy="3421997"/>
          </a:xfrm>
        </p:spPr>
        <p:txBody>
          <a:bodyPr>
            <a:normAutofit/>
          </a:bodyPr>
          <a:lstStyle/>
          <a:p>
            <a:r>
              <a:rPr lang="en-US" sz="1600" b="1" dirty="0">
                <a:latin typeface="Arial" panose="020B0604020202020204" pitchFamily="34" charset="0"/>
                <a:cs typeface="Arial" panose="020B0604020202020204" pitchFamily="34" charset="0"/>
              </a:rPr>
              <a:t>Ex 3. </a:t>
            </a:r>
            <a:r>
              <a:rPr lang="en-US" sz="1600" dirty="0" err="1">
                <a:latin typeface="Arial" panose="020B0604020202020204" pitchFamily="34" charset="0"/>
                <a:cs typeface="Arial" panose="020B0604020202020204" pitchFamily="34" charset="0"/>
              </a:rPr>
              <a:t>contd</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By using ANOVA test it tells us that not all seasonal means are equal. The box plot visually confirms this by showing:</a:t>
            </a:r>
          </a:p>
          <a:p>
            <a:pPr marL="342900" indent="-342900">
              <a:buFont typeface="+mj-lt"/>
              <a:buAutoNum type="arabicPeriod"/>
            </a:pPr>
            <a:r>
              <a:rPr lang="en-US" sz="1500" dirty="0">
                <a:latin typeface="Arial" panose="020B0604020202020204" pitchFamily="34" charset="0"/>
                <a:cs typeface="Arial" panose="020B0604020202020204" pitchFamily="34" charset="0"/>
              </a:rPr>
              <a:t>Different medians → strong evidence of mean differences</a:t>
            </a:r>
          </a:p>
          <a:p>
            <a:pPr marL="342900" indent="-342900">
              <a:buFont typeface="+mj-lt"/>
              <a:buAutoNum type="arabicPeriod"/>
            </a:pPr>
            <a:r>
              <a:rPr lang="en-US" sz="1500" dirty="0">
                <a:latin typeface="Arial" panose="020B0604020202020204" pitchFamily="34" charset="0"/>
                <a:cs typeface="Arial" panose="020B0604020202020204" pitchFamily="34" charset="0"/>
              </a:rPr>
              <a:t> Different spreads → varying variability across seasons</a:t>
            </a:r>
          </a:p>
          <a:p>
            <a:pPr marL="342900" indent="-342900">
              <a:buFont typeface="+mj-lt"/>
              <a:buAutoNum type="arabicPeriod"/>
            </a:pPr>
            <a:r>
              <a:rPr lang="en-US" sz="1500" dirty="0">
                <a:latin typeface="Arial" panose="020B0604020202020204" pitchFamily="34" charset="0"/>
                <a:cs typeface="Arial" panose="020B0604020202020204" pitchFamily="34" charset="0"/>
              </a:rPr>
              <a:t>Outliers → possibly interesting cases worth deeper investigation</a:t>
            </a:r>
          </a:p>
          <a:p>
            <a:endParaRPr lang="en-US" sz="1600" dirty="0"/>
          </a:p>
        </p:txBody>
      </p:sp>
      <p:pic>
        <p:nvPicPr>
          <p:cNvPr id="7170" name="Picture 2">
            <a:extLst>
              <a:ext uri="{FF2B5EF4-FFF2-40B4-BE49-F238E27FC236}">
                <a16:creationId xmlns:a16="http://schemas.microsoft.com/office/drawing/2014/main" id="{EC719FDC-084D-FAF3-AF32-B3FEB2CF1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789" y="1238250"/>
            <a:ext cx="75247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3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C5C-BA06-F96F-1311-395DC30F8EFF}"/>
              </a:ext>
            </a:extLst>
          </p:cNvPr>
          <p:cNvSpPr>
            <a:spLocks noGrp="1"/>
          </p:cNvSpPr>
          <p:nvPr>
            <p:ph type="title"/>
          </p:nvPr>
        </p:nvSpPr>
        <p:spPr/>
        <p:txBody>
          <a:bodyPr/>
          <a:lstStyle/>
          <a:p>
            <a:r>
              <a:rPr lang="en-US" sz="3000" dirty="0"/>
              <a:t>Linear Regression</a:t>
            </a:r>
          </a:p>
        </p:txBody>
      </p:sp>
      <p:sp>
        <p:nvSpPr>
          <p:cNvPr id="3" name="Content Placeholder 2">
            <a:extLst>
              <a:ext uri="{FF2B5EF4-FFF2-40B4-BE49-F238E27FC236}">
                <a16:creationId xmlns:a16="http://schemas.microsoft.com/office/drawing/2014/main" id="{B9C48F94-1F58-D81A-74FC-892A1F4F399F}"/>
              </a:ext>
            </a:extLst>
          </p:cNvPr>
          <p:cNvSpPr>
            <a:spLocks noGrp="1"/>
          </p:cNvSpPr>
          <p:nvPr>
            <p:ph sz="quarter" idx="15"/>
          </p:nvPr>
        </p:nvSpPr>
        <p:spPr>
          <a:xfrm>
            <a:off x="100742" y="2382667"/>
            <a:ext cx="4820882" cy="4340862"/>
          </a:xfrm>
        </p:spPr>
        <p:txBody>
          <a:bodyPr>
            <a:normAutofit lnSpcReduction="10000"/>
          </a:bodyPr>
          <a:lstStyle/>
          <a:p>
            <a:r>
              <a:rPr lang="en-US" b="1" dirty="0"/>
              <a:t>Ex 4</a:t>
            </a:r>
            <a:r>
              <a:rPr lang="en-US" dirty="0"/>
              <a:t>. </a:t>
            </a:r>
            <a:r>
              <a:rPr lang="en-US" sz="1600" dirty="0"/>
              <a:t>Does temperature have a linear relationship with the number of registered users?</a:t>
            </a:r>
          </a:p>
          <a:p>
            <a:r>
              <a:rPr lang="en-US" sz="1600" dirty="0"/>
              <a:t>We predict it doesn’t have relation. </a:t>
            </a:r>
          </a:p>
          <a:p>
            <a:pPr marL="285750" indent="-285750">
              <a:buFont typeface="Arial" panose="020B0604020202020204" pitchFamily="34" charset="0"/>
              <a:buChar char="•"/>
            </a:pPr>
            <a:r>
              <a:rPr lang="en-US" sz="1600" dirty="0"/>
              <a:t>We set the  variables:</a:t>
            </a:r>
          </a:p>
          <a:p>
            <a:pPr lvl="1" indent="0">
              <a:buNone/>
            </a:pPr>
            <a:r>
              <a:rPr lang="en-US" sz="1600" dirty="0"/>
              <a:t> Y = Registered Rides (Response variable)</a:t>
            </a:r>
          </a:p>
          <a:p>
            <a:pPr lvl="1" indent="0">
              <a:buNone/>
            </a:pPr>
            <a:r>
              <a:rPr lang="en-US" sz="1600" dirty="0"/>
              <a:t> X = Temperature (Explanatory variable)</a:t>
            </a:r>
          </a:p>
          <a:p>
            <a:pPr lvl="1" indent="0">
              <a:buNone/>
            </a:pPr>
            <a:r>
              <a:rPr lang="en-US" sz="1600" b="1" dirty="0"/>
              <a:t>Y</a:t>
            </a:r>
            <a:r>
              <a:rPr lang="en-US" sz="1600" dirty="0"/>
              <a:t> = </a:t>
            </a:r>
            <a:r>
              <a:rPr lang="el-GR" sz="1600" b="1" dirty="0"/>
              <a:t>β</a:t>
            </a:r>
            <a:r>
              <a:rPr lang="el-GR" sz="1400" dirty="0"/>
              <a:t>0</a:t>
            </a:r>
            <a:r>
              <a:rPr lang="en-US" sz="1600" dirty="0"/>
              <a:t> + </a:t>
            </a:r>
            <a:r>
              <a:rPr lang="el-GR" sz="1600" b="1" dirty="0"/>
              <a:t>β</a:t>
            </a:r>
            <a:r>
              <a:rPr lang="el-GR" sz="1400" dirty="0"/>
              <a:t>1</a:t>
            </a:r>
            <a:r>
              <a:rPr lang="en-US" sz="1400" dirty="0"/>
              <a:t> </a:t>
            </a:r>
            <a:r>
              <a:rPr lang="en-US" sz="1600" b="1" dirty="0"/>
              <a:t>X</a:t>
            </a:r>
          </a:p>
          <a:p>
            <a:pPr lvl="1" indent="0">
              <a:buNone/>
            </a:pPr>
            <a:endParaRPr lang="en-US" sz="1600" b="1" dirty="0"/>
          </a:p>
          <a:p>
            <a:pPr lvl="1" indent="0">
              <a:buNone/>
            </a:pPr>
            <a:r>
              <a:rPr lang="en-US" sz="1600" b="1" dirty="0"/>
              <a:t>Y= 23.9423 + 6.5658 X</a:t>
            </a:r>
          </a:p>
          <a:p>
            <a:pPr lvl="1" indent="0">
              <a:buNone/>
            </a:pPr>
            <a:r>
              <a:rPr lang="en-US" sz="1600" dirty="0"/>
              <a:t>The small value of R^2 says that our prediction wasn’t good</a:t>
            </a:r>
          </a:p>
          <a:p>
            <a:endParaRPr lang="en-US" sz="1600" dirty="0"/>
          </a:p>
          <a:p>
            <a:endParaRPr lang="en-US" sz="1600" dirty="0"/>
          </a:p>
        </p:txBody>
      </p:sp>
      <p:pic>
        <p:nvPicPr>
          <p:cNvPr id="8198" name="Picture 6">
            <a:extLst>
              <a:ext uri="{FF2B5EF4-FFF2-40B4-BE49-F238E27FC236}">
                <a16:creationId xmlns:a16="http://schemas.microsoft.com/office/drawing/2014/main" id="{0C7FB8CC-8668-ED91-3A33-F36EB5BEE69F}"/>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4993341" y="2239009"/>
            <a:ext cx="7204748" cy="4298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AE39B1C-FB8B-DFCC-CDA7-33EEFBCD42B4}"/>
              </a:ext>
            </a:extLst>
          </p:cNvPr>
          <p:cNvPicPr>
            <a:picLocks noChangeAspect="1"/>
          </p:cNvPicPr>
          <p:nvPr/>
        </p:nvPicPr>
        <p:blipFill>
          <a:blip r:embed="rId3"/>
          <a:stretch>
            <a:fillRect/>
          </a:stretch>
        </p:blipFill>
        <p:spPr>
          <a:xfrm>
            <a:off x="1838425" y="4656269"/>
            <a:ext cx="2562583" cy="790685"/>
          </a:xfrm>
          <a:prstGeom prst="rect">
            <a:avLst/>
          </a:prstGeom>
        </p:spPr>
      </p:pic>
    </p:spTree>
    <p:extLst>
      <p:ext uri="{BB962C8B-B14F-4D97-AF65-F5344CB8AC3E}">
        <p14:creationId xmlns:p14="http://schemas.microsoft.com/office/powerpoint/2010/main" val="184624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77E5-E26C-067F-B882-285A5619A1DE}"/>
              </a:ext>
            </a:extLst>
          </p:cNvPr>
          <p:cNvSpPr>
            <a:spLocks noGrp="1"/>
          </p:cNvSpPr>
          <p:nvPr>
            <p:ph type="title"/>
          </p:nvPr>
        </p:nvSpPr>
        <p:spPr/>
        <p:txBody>
          <a:bodyPr/>
          <a:lstStyle/>
          <a:p>
            <a:r>
              <a:rPr lang="en-US" sz="3000" dirty="0"/>
              <a:t>Linear Regression</a:t>
            </a:r>
          </a:p>
        </p:txBody>
      </p:sp>
      <p:sp>
        <p:nvSpPr>
          <p:cNvPr id="3" name="Content Placeholder 2">
            <a:extLst>
              <a:ext uri="{FF2B5EF4-FFF2-40B4-BE49-F238E27FC236}">
                <a16:creationId xmlns:a16="http://schemas.microsoft.com/office/drawing/2014/main" id="{648E69C8-A88B-F1E9-82E9-53BEBFF2A885}"/>
              </a:ext>
            </a:extLst>
          </p:cNvPr>
          <p:cNvSpPr>
            <a:spLocks noGrp="1"/>
          </p:cNvSpPr>
          <p:nvPr>
            <p:ph sz="quarter" idx="15"/>
          </p:nvPr>
        </p:nvSpPr>
        <p:spPr>
          <a:xfrm>
            <a:off x="594360" y="2380688"/>
            <a:ext cx="9365428" cy="3778063"/>
          </a:xfrm>
        </p:spPr>
        <p:txBody>
          <a:bodyPr/>
          <a:lstStyle/>
          <a:p>
            <a:r>
              <a:rPr lang="en-US" dirty="0"/>
              <a:t>What happen if use more than one e</a:t>
            </a:r>
            <a:r>
              <a:rPr lang="en-US" sz="2000" dirty="0"/>
              <a:t>xplanatory variable?</a:t>
            </a:r>
          </a:p>
          <a:p>
            <a:r>
              <a:rPr lang="en-US" dirty="0"/>
              <a:t> </a:t>
            </a:r>
          </a:p>
        </p:txBody>
      </p:sp>
      <p:pic>
        <p:nvPicPr>
          <p:cNvPr id="10" name="Picture 9">
            <a:extLst>
              <a:ext uri="{FF2B5EF4-FFF2-40B4-BE49-F238E27FC236}">
                <a16:creationId xmlns:a16="http://schemas.microsoft.com/office/drawing/2014/main" id="{A773BF77-198D-9C16-1B26-B0B7BBC10109}"/>
              </a:ext>
            </a:extLst>
          </p:cNvPr>
          <p:cNvPicPr>
            <a:picLocks noChangeAspect="1"/>
          </p:cNvPicPr>
          <p:nvPr/>
        </p:nvPicPr>
        <p:blipFill>
          <a:blip r:embed="rId2"/>
          <a:stretch>
            <a:fillRect/>
          </a:stretch>
        </p:blipFill>
        <p:spPr>
          <a:xfrm>
            <a:off x="594360" y="2998694"/>
            <a:ext cx="4550535" cy="2926977"/>
          </a:xfrm>
          <a:prstGeom prst="rect">
            <a:avLst/>
          </a:prstGeom>
        </p:spPr>
      </p:pic>
    </p:spTree>
    <p:extLst>
      <p:ext uri="{BB962C8B-B14F-4D97-AF65-F5344CB8AC3E}">
        <p14:creationId xmlns:p14="http://schemas.microsoft.com/office/powerpoint/2010/main" val="365856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C8EA-6389-DB93-98B8-D92C99A5DCF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93512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EFE39-B5A5-34E3-93FE-246ADD1D3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C72C9-77FE-99E7-4067-5C6A514A32E4}"/>
              </a:ext>
            </a:extLst>
          </p:cNvPr>
          <p:cNvSpPr>
            <a:spLocks noGrp="1"/>
          </p:cNvSpPr>
          <p:nvPr>
            <p:ph type="ctrTitle"/>
          </p:nvPr>
        </p:nvSpPr>
        <p:spPr>
          <a:xfrm>
            <a:off x="6230471" y="411478"/>
            <a:ext cx="5782235" cy="3344734"/>
          </a:xfrm>
        </p:spPr>
        <p:txBody>
          <a:bodyPr/>
          <a:lstStyle/>
          <a:p>
            <a:r>
              <a:rPr lang="en-US" sz="3300" dirty="0"/>
              <a:t>Defining the data analysis problem and statistical questions</a:t>
            </a:r>
          </a:p>
        </p:txBody>
      </p:sp>
    </p:spTree>
    <p:extLst>
      <p:ext uri="{BB962C8B-B14F-4D97-AF65-F5344CB8AC3E}">
        <p14:creationId xmlns:p14="http://schemas.microsoft.com/office/powerpoint/2010/main" val="92497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E99A-CF8B-153B-967D-CDA120C0B026}"/>
              </a:ext>
            </a:extLst>
          </p:cNvPr>
          <p:cNvSpPr>
            <a:spLocks noGrp="1"/>
          </p:cNvSpPr>
          <p:nvPr>
            <p:ph type="title"/>
          </p:nvPr>
        </p:nvSpPr>
        <p:spPr/>
        <p:txBody>
          <a:bodyPr/>
          <a:lstStyle/>
          <a:p>
            <a:r>
              <a:rPr lang="en-US" dirty="0"/>
              <a:t>Data Analysis Problem</a:t>
            </a:r>
          </a:p>
        </p:txBody>
      </p:sp>
      <p:sp>
        <p:nvSpPr>
          <p:cNvPr id="3" name="Content Placeholder 2">
            <a:extLst>
              <a:ext uri="{FF2B5EF4-FFF2-40B4-BE49-F238E27FC236}">
                <a16:creationId xmlns:a16="http://schemas.microsoft.com/office/drawing/2014/main" id="{016C831F-6D1A-71B3-EED5-79BA0933E3FC}"/>
              </a:ext>
            </a:extLst>
          </p:cNvPr>
          <p:cNvSpPr>
            <a:spLocks noGrp="1"/>
          </p:cNvSpPr>
          <p:nvPr>
            <p:ph sz="quarter" idx="15"/>
          </p:nvPr>
        </p:nvSpPr>
        <p:spPr>
          <a:xfrm>
            <a:off x="415066" y="2452408"/>
            <a:ext cx="11059758" cy="3849780"/>
          </a:xfrm>
        </p:spPr>
        <p:txBody>
          <a:bodyPr>
            <a:normAutofit/>
          </a:bodyPr>
          <a:lstStyle/>
          <a:p>
            <a:pPr>
              <a:buNone/>
            </a:pPr>
            <a:r>
              <a:rPr lang="en-US" dirty="0"/>
              <a:t>This chapter analyzes the </a:t>
            </a:r>
            <a:r>
              <a:rPr lang="en-US" b="1" dirty="0"/>
              <a:t>Capital Bikeshare hourly dataset (2011–2012)</a:t>
            </a:r>
            <a:r>
              <a:rPr lang="en-US" dirty="0"/>
              <a:t> to understand </a:t>
            </a:r>
            <a:r>
              <a:rPr lang="en-US" b="1" dirty="0"/>
              <a:t>what factors influence the number of bike rentals per hour</a:t>
            </a:r>
            <a:r>
              <a:rPr lang="en-US" dirty="0"/>
              <a:t>. </a:t>
            </a:r>
          </a:p>
          <a:p>
            <a:pPr>
              <a:buNone/>
            </a:pPr>
            <a:r>
              <a:rPr lang="en-US" dirty="0"/>
              <a:t>The dataset includes:</a:t>
            </a:r>
          </a:p>
          <a:p>
            <a:pPr lvl="2"/>
            <a:r>
              <a:rPr lang="en-US" b="1" dirty="0"/>
              <a:t>Temporal features</a:t>
            </a:r>
            <a:r>
              <a:rPr lang="en-US" dirty="0"/>
              <a:t> (e.g., hour, weekday, season, holiday)</a:t>
            </a:r>
          </a:p>
          <a:p>
            <a:pPr lvl="2"/>
            <a:r>
              <a:rPr lang="en-US" b="1" dirty="0"/>
              <a:t>Weather features</a:t>
            </a:r>
            <a:r>
              <a:rPr lang="en-US" dirty="0"/>
              <a:t> (e.g., temperature, humidity, windspeed)</a:t>
            </a:r>
          </a:p>
          <a:p>
            <a:pPr lvl="2"/>
            <a:r>
              <a:rPr lang="en-US" b="1" dirty="0"/>
              <a:t>User segmentation</a:t>
            </a:r>
            <a:r>
              <a:rPr lang="en-US" dirty="0"/>
              <a:t> (casual vs. registered users)</a:t>
            </a:r>
          </a:p>
          <a:p>
            <a:pPr marL="310896" lvl="2" indent="0">
              <a:buNone/>
            </a:pPr>
            <a:r>
              <a:rPr lang="en-US" dirty="0"/>
              <a:t>-The primary objective is to explore relationships between these features and bike rental demand, and potentially build predictive models.</a:t>
            </a:r>
          </a:p>
          <a:p>
            <a:endParaRPr lang="en-US" dirty="0"/>
          </a:p>
        </p:txBody>
      </p:sp>
    </p:spTree>
    <p:extLst>
      <p:ext uri="{BB962C8B-B14F-4D97-AF65-F5344CB8AC3E}">
        <p14:creationId xmlns:p14="http://schemas.microsoft.com/office/powerpoint/2010/main" val="27352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0ADA-33B2-9A52-1463-D2AC997C2E25}"/>
              </a:ext>
            </a:extLst>
          </p:cNvPr>
          <p:cNvSpPr>
            <a:spLocks noGrp="1"/>
          </p:cNvSpPr>
          <p:nvPr>
            <p:ph type="title"/>
          </p:nvPr>
        </p:nvSpPr>
        <p:spPr/>
        <p:txBody>
          <a:bodyPr/>
          <a:lstStyle/>
          <a:p>
            <a:r>
              <a:rPr lang="en-US" dirty="0"/>
              <a:t>Statistical Questions</a:t>
            </a:r>
          </a:p>
        </p:txBody>
      </p:sp>
      <p:sp>
        <p:nvSpPr>
          <p:cNvPr id="3" name="Content Placeholder 2">
            <a:extLst>
              <a:ext uri="{FF2B5EF4-FFF2-40B4-BE49-F238E27FC236}">
                <a16:creationId xmlns:a16="http://schemas.microsoft.com/office/drawing/2014/main" id="{4101525B-5895-B821-6293-7940682749AD}"/>
              </a:ext>
            </a:extLst>
          </p:cNvPr>
          <p:cNvSpPr>
            <a:spLocks noGrp="1"/>
          </p:cNvSpPr>
          <p:nvPr>
            <p:ph sz="quarter" idx="15"/>
          </p:nvPr>
        </p:nvSpPr>
        <p:spPr>
          <a:xfrm>
            <a:off x="143435" y="2268070"/>
            <a:ext cx="5620871" cy="4410635"/>
          </a:xfrm>
        </p:spPr>
        <p:txBody>
          <a:bodyPr>
            <a:normAutofit/>
          </a:bodyPr>
          <a:lstStyle/>
          <a:p>
            <a:pPr marL="0" lvl="1" indent="0">
              <a:buNone/>
            </a:pPr>
            <a:r>
              <a:rPr lang="en-US" dirty="0"/>
              <a:t>1. </a:t>
            </a:r>
            <a:r>
              <a:rPr lang="en-US" b="1" dirty="0"/>
              <a:t>Temporal Patterns</a:t>
            </a:r>
          </a:p>
          <a:p>
            <a:pPr lvl="3">
              <a:lnSpc>
                <a:spcPct val="100000"/>
              </a:lnSpc>
            </a:pPr>
            <a:r>
              <a:rPr lang="en-US" dirty="0"/>
              <a:t>How does bike demand vary by:</a:t>
            </a:r>
          </a:p>
          <a:p>
            <a:pPr lvl="4">
              <a:lnSpc>
                <a:spcPct val="100000"/>
              </a:lnSpc>
              <a:buFont typeface="Courier New" panose="02070309020205020404" pitchFamily="49" charset="0"/>
              <a:buChar char="o"/>
            </a:pPr>
            <a:r>
              <a:rPr lang="en-US" dirty="0"/>
              <a:t>Season</a:t>
            </a:r>
          </a:p>
          <a:p>
            <a:pPr lvl="4">
              <a:lnSpc>
                <a:spcPct val="100000"/>
              </a:lnSpc>
              <a:buFont typeface="Courier New" panose="02070309020205020404" pitchFamily="49" charset="0"/>
              <a:buChar char="o"/>
            </a:pPr>
            <a:r>
              <a:rPr lang="en-US" dirty="0"/>
              <a:t>Hour of the day </a:t>
            </a:r>
          </a:p>
          <a:p>
            <a:pPr lvl="4">
              <a:lnSpc>
                <a:spcPct val="100000"/>
              </a:lnSpc>
              <a:buFont typeface="Courier New" panose="02070309020205020404" pitchFamily="49" charset="0"/>
              <a:buChar char="o"/>
            </a:pPr>
            <a:r>
              <a:rPr lang="en-US" dirty="0"/>
              <a:t>Weekday vs. Weekend</a:t>
            </a:r>
          </a:p>
          <a:p>
            <a:pPr lvl="3">
              <a:lnSpc>
                <a:spcPct val="100000"/>
              </a:lnSpc>
            </a:pPr>
            <a:r>
              <a:rPr lang="en-US" dirty="0"/>
              <a:t>Are there specific hours or seasons when demand peaks?</a:t>
            </a:r>
          </a:p>
        </p:txBody>
      </p:sp>
      <p:sp>
        <p:nvSpPr>
          <p:cNvPr id="7" name="Content Placeholder 2">
            <a:extLst>
              <a:ext uri="{FF2B5EF4-FFF2-40B4-BE49-F238E27FC236}">
                <a16:creationId xmlns:a16="http://schemas.microsoft.com/office/drawing/2014/main" id="{0921ACEE-7C9F-0DF3-81DB-1E408F554743}"/>
              </a:ext>
            </a:extLst>
          </p:cNvPr>
          <p:cNvSpPr txBox="1">
            <a:spLocks/>
          </p:cNvSpPr>
          <p:nvPr/>
        </p:nvSpPr>
        <p:spPr>
          <a:xfrm>
            <a:off x="5764306" y="2268070"/>
            <a:ext cx="5620871" cy="4410635"/>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1800"/>
              </a:spcBef>
              <a:buNone/>
            </a:pPr>
            <a:r>
              <a:rPr lang="en-US" sz="1800" b="0" i="0" kern="1200" dirty="0">
                <a:solidFill>
                  <a:srgbClr val="000000"/>
                </a:solidFill>
                <a:effectLst/>
                <a:latin typeface="Franklin Gothic Book" panose="020B0503020102020204" pitchFamily="34" charset="0"/>
                <a:ea typeface="+mn-ea"/>
                <a:cs typeface="+mn-cs"/>
              </a:rPr>
              <a:t>2. </a:t>
            </a:r>
            <a:r>
              <a:rPr lang="en-US" sz="1800" b="1" i="0" kern="1200" dirty="0">
                <a:solidFill>
                  <a:srgbClr val="000000"/>
                </a:solidFill>
                <a:effectLst/>
                <a:latin typeface="Franklin Gothic Book" panose="020B0503020102020204" pitchFamily="34" charset="0"/>
                <a:ea typeface="+mn-ea"/>
                <a:cs typeface="+mn-cs"/>
              </a:rPr>
              <a:t>Weather Impact</a:t>
            </a:r>
            <a:endParaRPr lang="en-US" dirty="0">
              <a:effectLst/>
            </a:endParaRPr>
          </a:p>
          <a:p>
            <a:pPr marL="1008126" indent="-285750" algn="l" rtl="0" eaLnBrk="1" latinLnBrk="0" hangingPunct="1">
              <a:spcBef>
                <a:spcPts val="1800"/>
              </a:spcBef>
              <a:buFont typeface="Arial" panose="020B0604020202020204" pitchFamily="34" charset="0"/>
              <a:buChar char="•"/>
            </a:pPr>
            <a:r>
              <a:rPr lang="en-US" sz="1800" b="0" i="0" kern="1200" dirty="0">
                <a:solidFill>
                  <a:srgbClr val="000000"/>
                </a:solidFill>
                <a:effectLst/>
                <a:latin typeface="Franklin Gothic Book" panose="020B0503020102020204" pitchFamily="34" charset="0"/>
                <a:ea typeface="+mn-ea"/>
                <a:cs typeface="+mn-cs"/>
              </a:rPr>
              <a:t>How do variables like temperature, humidity, and windspeed influence total rentals ?</a:t>
            </a:r>
            <a:endParaRPr lang="en-US" dirty="0">
              <a:effectLst/>
            </a:endParaRPr>
          </a:p>
          <a:p>
            <a:pPr marL="0" indent="0" algn="l" rtl="0" eaLnBrk="1" latinLnBrk="0" hangingPunct="1">
              <a:spcBef>
                <a:spcPts val="1800"/>
              </a:spcBef>
              <a:buNone/>
            </a:pPr>
            <a:r>
              <a:rPr lang="en-US" sz="1800" b="0" i="0" kern="1200" dirty="0">
                <a:solidFill>
                  <a:srgbClr val="000000"/>
                </a:solidFill>
                <a:effectLst/>
                <a:latin typeface="Franklin Gothic Book" panose="020B0503020102020204" pitchFamily="34" charset="0"/>
                <a:ea typeface="+mn-ea"/>
                <a:cs typeface="+mn-cs"/>
              </a:rPr>
              <a:t>3. </a:t>
            </a:r>
            <a:r>
              <a:rPr lang="en-US" sz="1800" b="1" i="0" kern="1200" dirty="0">
                <a:solidFill>
                  <a:srgbClr val="000000"/>
                </a:solidFill>
                <a:effectLst/>
                <a:latin typeface="Franklin Gothic Book" panose="020B0503020102020204" pitchFamily="34" charset="0"/>
                <a:ea typeface="+mn-ea"/>
                <a:cs typeface="+mn-cs"/>
              </a:rPr>
              <a:t>Modeling and Prediction</a:t>
            </a:r>
            <a:endParaRPr lang="en-US" dirty="0">
              <a:effectLst/>
            </a:endParaRPr>
          </a:p>
          <a:p>
            <a:pPr marL="1008126" indent="-285750" algn="l" rtl="0" eaLnBrk="1" latinLnBrk="0" hangingPunct="1">
              <a:spcBef>
                <a:spcPts val="1800"/>
              </a:spcBef>
              <a:buFont typeface="Arial" panose="020B0604020202020204" pitchFamily="34" charset="0"/>
              <a:buChar char="•"/>
            </a:pPr>
            <a:r>
              <a:rPr lang="en-US" sz="1800" b="0" i="0" kern="1200" dirty="0">
                <a:solidFill>
                  <a:srgbClr val="000000"/>
                </a:solidFill>
                <a:effectLst/>
                <a:latin typeface="Franklin Gothic Book" panose="020B0503020102020204" pitchFamily="34" charset="0"/>
                <a:ea typeface="+mn-ea"/>
                <a:cs typeface="+mn-cs"/>
              </a:rPr>
              <a:t>Can we build a linear regression model to predict bike demand?</a:t>
            </a:r>
            <a:endParaRPr lang="en-US" dirty="0">
              <a:effectLst/>
            </a:endParaRPr>
          </a:p>
          <a:p>
            <a:pPr marL="1008126" indent="-285750" algn="l" rtl="0" eaLnBrk="1" latinLnBrk="0" hangingPunct="1">
              <a:spcBef>
                <a:spcPts val="1800"/>
              </a:spcBef>
              <a:buFont typeface="Arial" panose="020B0604020202020204" pitchFamily="34" charset="0"/>
              <a:buChar char="•"/>
            </a:pPr>
            <a:r>
              <a:rPr lang="en-US" sz="1800" b="0" i="0" kern="1200" dirty="0">
                <a:solidFill>
                  <a:srgbClr val="000000"/>
                </a:solidFill>
                <a:effectLst/>
                <a:latin typeface="Franklin Gothic Book" panose="020B0503020102020204" pitchFamily="34" charset="0"/>
                <a:ea typeface="+mn-ea"/>
                <a:cs typeface="+mn-cs"/>
              </a:rPr>
              <a:t>What is the model’s performance? (R², MSE)Which features are most predictive?</a:t>
            </a:r>
            <a:endParaRPr lang="en-US" dirty="0">
              <a:effectLst/>
            </a:endParaRPr>
          </a:p>
        </p:txBody>
      </p:sp>
    </p:spTree>
    <p:extLst>
      <p:ext uri="{BB962C8B-B14F-4D97-AF65-F5344CB8AC3E}">
        <p14:creationId xmlns:p14="http://schemas.microsoft.com/office/powerpoint/2010/main" val="413749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6D449-273A-5D18-B8A2-5296BD885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7D3BF-374A-97BB-280F-B5C4B95A0A2C}"/>
              </a:ext>
            </a:extLst>
          </p:cNvPr>
          <p:cNvSpPr>
            <a:spLocks noGrp="1"/>
          </p:cNvSpPr>
          <p:nvPr>
            <p:ph type="ctrTitle"/>
          </p:nvPr>
        </p:nvSpPr>
        <p:spPr>
          <a:xfrm>
            <a:off x="6230471" y="411478"/>
            <a:ext cx="5782235" cy="3344734"/>
          </a:xfrm>
        </p:spPr>
        <p:txBody>
          <a:bodyPr/>
          <a:lstStyle/>
          <a:p>
            <a:r>
              <a:rPr lang="en-US" sz="3300" dirty="0"/>
              <a:t>Relating The Data Analysis Project to The Course</a:t>
            </a:r>
          </a:p>
        </p:txBody>
      </p:sp>
    </p:spTree>
    <p:extLst>
      <p:ext uri="{BB962C8B-B14F-4D97-AF65-F5344CB8AC3E}">
        <p14:creationId xmlns:p14="http://schemas.microsoft.com/office/powerpoint/2010/main" val="412614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30EF-8166-D7A6-0CF0-D90532D7130A}"/>
              </a:ext>
            </a:extLst>
          </p:cNvPr>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2871EF1D-E0B0-E0A0-8052-6CED9544E5A9}"/>
              </a:ext>
            </a:extLst>
          </p:cNvPr>
          <p:cNvSpPr txBox="1"/>
          <p:nvPr/>
        </p:nvSpPr>
        <p:spPr>
          <a:xfrm>
            <a:off x="0" y="2330822"/>
            <a:ext cx="6096000" cy="3693459"/>
          </a:xfrm>
          <a:prstGeom prst="rect">
            <a:avLst/>
          </a:prstGeom>
          <a:noFill/>
        </p:spPr>
        <p:txBody>
          <a:bodyPr wrap="square" rtlCol="0">
            <a:spAutoFit/>
          </a:bodyPr>
          <a:lstStyle/>
          <a:p>
            <a:pPr marL="342900" indent="-342900">
              <a:buAutoNum type="arabicPeriod"/>
            </a:pPr>
            <a:r>
              <a:rPr lang="en-US" sz="1600" b="1" dirty="0">
                <a:solidFill>
                  <a:schemeClr val="bg1"/>
                </a:solidFill>
              </a:rPr>
              <a:t>Data Inspection</a:t>
            </a:r>
          </a:p>
          <a:p>
            <a:pPr marL="742950" lvl="1" indent="-285750">
              <a:buFont typeface="Arial" panose="020B0604020202020204" pitchFamily="34" charset="0"/>
              <a:buChar char="•"/>
            </a:pPr>
            <a:r>
              <a:rPr lang="en-US" sz="1600" dirty="0">
                <a:solidFill>
                  <a:schemeClr val="bg1"/>
                </a:solidFill>
              </a:rPr>
              <a:t>Loading the data and checking its shape </a:t>
            </a:r>
          </a:p>
          <a:p>
            <a:pPr marL="742950" lvl="1" indent="-285750">
              <a:buFont typeface="Arial" panose="020B0604020202020204" pitchFamily="34" charset="0"/>
              <a:buChar char="•"/>
            </a:pPr>
            <a:r>
              <a:rPr lang="en-US" sz="1600" dirty="0">
                <a:solidFill>
                  <a:schemeClr val="bg1"/>
                </a:solidFill>
              </a:rPr>
              <a:t>Checking for missing values</a:t>
            </a:r>
          </a:p>
          <a:p>
            <a:pPr marL="742950" lvl="1" indent="-285750">
              <a:buFont typeface="Arial" panose="020B0604020202020204" pitchFamily="34" charset="0"/>
              <a:buChar char="•"/>
            </a:pPr>
            <a:r>
              <a:rPr lang="en-US" sz="1600" dirty="0">
                <a:solidFill>
                  <a:schemeClr val="bg1"/>
                </a:solidFill>
              </a:rPr>
              <a:t>Getting summary statistics with .describe()</a:t>
            </a:r>
          </a:p>
          <a:p>
            <a:r>
              <a:rPr lang="en-US" sz="1600" dirty="0">
                <a:solidFill>
                  <a:schemeClr val="bg1"/>
                </a:solidFill>
              </a:rPr>
              <a:t>2. </a:t>
            </a:r>
            <a:r>
              <a:rPr lang="en-US" sz="1600" b="1" dirty="0">
                <a:solidFill>
                  <a:schemeClr val="bg1"/>
                </a:solidFill>
              </a:rPr>
              <a:t>Feature Understanding and Transformation </a:t>
            </a:r>
          </a:p>
          <a:p>
            <a:pPr marL="742950" lvl="1" indent="-285750">
              <a:buFont typeface="Arial" panose="020B0604020202020204" pitchFamily="34" charset="0"/>
              <a:buChar char="•"/>
            </a:pPr>
            <a:r>
              <a:rPr lang="en-US" sz="1600" dirty="0">
                <a:solidFill>
                  <a:schemeClr val="bg1"/>
                </a:solidFill>
              </a:rPr>
              <a:t>Mapping categorical codes to readable names (e.g., season from numbers to labels like winter, spring)</a:t>
            </a:r>
          </a:p>
          <a:p>
            <a:pPr marL="742950" lvl="1" indent="-285750">
              <a:buFont typeface="Arial" panose="020B0604020202020204" pitchFamily="34" charset="0"/>
              <a:buChar char="•"/>
            </a:pPr>
            <a:r>
              <a:rPr lang="en-US" sz="1600" dirty="0">
                <a:solidFill>
                  <a:schemeClr val="bg1"/>
                </a:solidFill>
              </a:rPr>
              <a:t>Understanding the roles of features like </a:t>
            </a:r>
            <a:r>
              <a:rPr lang="en-US" sz="1600" dirty="0" err="1">
                <a:solidFill>
                  <a:schemeClr val="bg1"/>
                </a:solidFill>
              </a:rPr>
              <a:t>hr</a:t>
            </a:r>
            <a:r>
              <a:rPr lang="en-US" sz="1600" dirty="0">
                <a:solidFill>
                  <a:schemeClr val="bg1"/>
                </a:solidFill>
              </a:rPr>
              <a:t>, weekday, holiday, temp, hum, windspeed, etc.</a:t>
            </a:r>
          </a:p>
          <a:p>
            <a:pPr>
              <a:buNone/>
            </a:pPr>
            <a:r>
              <a:rPr lang="en-US" sz="1600" b="1" dirty="0">
                <a:solidFill>
                  <a:schemeClr val="bg1"/>
                </a:solidFill>
              </a:rPr>
              <a:t>3. Distribution Analysis</a:t>
            </a:r>
          </a:p>
          <a:p>
            <a:pPr marL="742950" lvl="1" indent="-285750">
              <a:buFont typeface="Arial" panose="020B0604020202020204" pitchFamily="34" charset="0"/>
              <a:buChar char="•"/>
            </a:pPr>
            <a:r>
              <a:rPr lang="en-US" sz="1600" dirty="0">
                <a:solidFill>
                  <a:schemeClr val="bg1"/>
                </a:solidFill>
              </a:rPr>
              <a:t>Looking at how numerical variables (like temperature, humidity, count of users) are distributed</a:t>
            </a:r>
          </a:p>
          <a:p>
            <a:pPr marL="742950" lvl="1" indent="-285750">
              <a:buFont typeface="Arial" panose="020B0604020202020204" pitchFamily="34" charset="0"/>
              <a:buChar char="•"/>
            </a:pPr>
            <a:r>
              <a:rPr lang="en-US" sz="1600" dirty="0">
                <a:solidFill>
                  <a:schemeClr val="bg1"/>
                </a:solidFill>
              </a:rPr>
              <a:t>Possibly using </a:t>
            </a:r>
            <a:r>
              <a:rPr lang="en-US" sz="1600" b="1" dirty="0">
                <a:solidFill>
                  <a:schemeClr val="bg1"/>
                </a:solidFill>
              </a:rPr>
              <a:t>histograms</a:t>
            </a:r>
            <a:r>
              <a:rPr lang="en-US" sz="1600" dirty="0">
                <a:solidFill>
                  <a:schemeClr val="bg1"/>
                </a:solidFill>
              </a:rPr>
              <a:t>, </a:t>
            </a:r>
            <a:r>
              <a:rPr lang="en-US" sz="1600" b="1" dirty="0">
                <a:solidFill>
                  <a:schemeClr val="bg1"/>
                </a:solidFill>
              </a:rPr>
              <a:t>boxplots</a:t>
            </a:r>
            <a:r>
              <a:rPr lang="en-US" sz="1600" dirty="0">
                <a:solidFill>
                  <a:schemeClr val="bg1"/>
                </a:solidFill>
              </a:rPr>
              <a:t>, or </a:t>
            </a:r>
            <a:r>
              <a:rPr lang="en-US" sz="1600" b="1" dirty="0">
                <a:solidFill>
                  <a:schemeClr val="bg1"/>
                </a:solidFill>
              </a:rPr>
              <a:t>density plots</a:t>
            </a:r>
            <a:endParaRPr lang="en-US" sz="1600" dirty="0">
              <a:solidFill>
                <a:schemeClr val="bg1"/>
              </a:solidFill>
            </a:endParaRPr>
          </a:p>
          <a:p>
            <a:pPr lvl="1"/>
            <a:endParaRPr lang="en-US" dirty="0">
              <a:solidFill>
                <a:schemeClr val="bg1"/>
              </a:solidFill>
            </a:endParaRPr>
          </a:p>
        </p:txBody>
      </p:sp>
      <p:pic>
        <p:nvPicPr>
          <p:cNvPr id="7" name="Picture 6">
            <a:extLst>
              <a:ext uri="{FF2B5EF4-FFF2-40B4-BE49-F238E27FC236}">
                <a16:creationId xmlns:a16="http://schemas.microsoft.com/office/drawing/2014/main" id="{55711105-A0B4-DE8E-D927-B248B937B0E0}"/>
              </a:ext>
            </a:extLst>
          </p:cNvPr>
          <p:cNvPicPr>
            <a:picLocks noChangeAspect="1"/>
          </p:cNvPicPr>
          <p:nvPr/>
        </p:nvPicPr>
        <p:blipFill>
          <a:blip r:embed="rId2"/>
          <a:stretch>
            <a:fillRect/>
          </a:stretch>
        </p:blipFill>
        <p:spPr>
          <a:xfrm>
            <a:off x="6642846" y="2465294"/>
            <a:ext cx="3286584" cy="447737"/>
          </a:xfrm>
          <a:prstGeom prst="rect">
            <a:avLst/>
          </a:prstGeom>
        </p:spPr>
      </p:pic>
      <p:pic>
        <p:nvPicPr>
          <p:cNvPr id="3074" name="Picture 2">
            <a:extLst>
              <a:ext uri="{FF2B5EF4-FFF2-40B4-BE49-F238E27FC236}">
                <a16:creationId xmlns:a16="http://schemas.microsoft.com/office/drawing/2014/main" id="{760E61D8-4055-9FAA-D8F8-837FF4D6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634" y="3647437"/>
            <a:ext cx="6185648" cy="306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5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7F07BA5-76D5-5E70-165F-EABA2B5ED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554" y="365690"/>
            <a:ext cx="7876895" cy="32461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413F85-0EBD-5FDD-995D-7DD711F45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553" y="3611845"/>
            <a:ext cx="7876895" cy="3246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915892-F78B-36AC-9679-9BD3A3EF9271}"/>
              </a:ext>
            </a:extLst>
          </p:cNvPr>
          <p:cNvSpPr txBox="1"/>
          <p:nvPr/>
        </p:nvSpPr>
        <p:spPr>
          <a:xfrm>
            <a:off x="268942" y="1389529"/>
            <a:ext cx="2967318" cy="707886"/>
          </a:xfrm>
          <a:prstGeom prst="rect">
            <a:avLst/>
          </a:prstGeom>
          <a:noFill/>
        </p:spPr>
        <p:txBody>
          <a:bodyPr wrap="square" rtlCol="0">
            <a:spAutoFit/>
          </a:bodyPr>
          <a:lstStyle/>
          <a:p>
            <a:r>
              <a:rPr lang="en-US" sz="2000" b="1" dirty="0">
                <a:solidFill>
                  <a:schemeClr val="bg1"/>
                </a:solidFill>
              </a:rPr>
              <a:t>Distribution of users (Registered and casual)</a:t>
            </a:r>
          </a:p>
        </p:txBody>
      </p:sp>
    </p:spTree>
    <p:extLst>
      <p:ext uri="{BB962C8B-B14F-4D97-AF65-F5344CB8AC3E}">
        <p14:creationId xmlns:p14="http://schemas.microsoft.com/office/powerpoint/2010/main" val="374273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4B34-78EA-C2E1-6FFD-8D4DAD0FE2EB}"/>
              </a:ext>
            </a:extLst>
          </p:cNvPr>
          <p:cNvSpPr>
            <a:spLocks noGrp="1"/>
          </p:cNvSpPr>
          <p:nvPr>
            <p:ph type="title"/>
          </p:nvPr>
        </p:nvSpPr>
        <p:spPr/>
        <p:txBody>
          <a:bodyPr/>
          <a:lstStyle/>
          <a:p>
            <a:r>
              <a:rPr lang="en-US" sz="3500" dirty="0"/>
              <a:t>Q-Q plotting</a:t>
            </a:r>
          </a:p>
        </p:txBody>
      </p:sp>
      <p:pic>
        <p:nvPicPr>
          <p:cNvPr id="1026" name="Picture 2">
            <a:extLst>
              <a:ext uri="{FF2B5EF4-FFF2-40B4-BE49-F238E27FC236}">
                <a16:creationId xmlns:a16="http://schemas.microsoft.com/office/drawing/2014/main" id="{8395488A-6BF8-A10A-0C42-3E379D365A6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7618" y="2297726"/>
            <a:ext cx="5394971" cy="3566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32349F-7A0B-0D01-59B2-58D68D7AA085}"/>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527190" y="2297725"/>
            <a:ext cx="5385827" cy="35661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B585DB-4782-32DB-B2F9-75CE15DCC2B8}"/>
              </a:ext>
            </a:extLst>
          </p:cNvPr>
          <p:cNvSpPr txBox="1"/>
          <p:nvPr/>
        </p:nvSpPr>
        <p:spPr>
          <a:xfrm>
            <a:off x="594360" y="5863892"/>
            <a:ext cx="998399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Both registered and casual ride count distributions are significantly non-normal. This is consistent with the nature of bike-sharing data: many hours have low or zero rides, while certain peak hours have much higher activity.</a:t>
            </a:r>
          </a:p>
        </p:txBody>
      </p:sp>
    </p:spTree>
    <p:extLst>
      <p:ext uri="{BB962C8B-B14F-4D97-AF65-F5344CB8AC3E}">
        <p14:creationId xmlns:p14="http://schemas.microsoft.com/office/powerpoint/2010/main" val="397687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A1B9-DD03-694F-50AB-BBCF6CE1CCAE}"/>
              </a:ext>
            </a:extLst>
          </p:cNvPr>
          <p:cNvSpPr>
            <a:spLocks noGrp="1"/>
          </p:cNvSpPr>
          <p:nvPr>
            <p:ph type="title"/>
          </p:nvPr>
        </p:nvSpPr>
        <p:spPr/>
        <p:txBody>
          <a:bodyPr/>
          <a:lstStyle/>
          <a:p>
            <a:r>
              <a:rPr lang="en-US" sz="3000" dirty="0"/>
              <a:t>Comparing casual vs. registered user activity</a:t>
            </a:r>
            <a:br>
              <a:rPr lang="en-US" sz="3000" dirty="0"/>
            </a:br>
            <a:r>
              <a:rPr lang="en-US" sz="3000" dirty="0"/>
              <a:t>Behavior Across seasons</a:t>
            </a:r>
          </a:p>
        </p:txBody>
      </p:sp>
      <p:pic>
        <p:nvPicPr>
          <p:cNvPr id="4098" name="Picture 2">
            <a:extLst>
              <a:ext uri="{FF2B5EF4-FFF2-40B4-BE49-F238E27FC236}">
                <a16:creationId xmlns:a16="http://schemas.microsoft.com/office/drawing/2014/main" id="{239DD25E-CF86-423D-5F7B-7260F3E5D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869" y="1770438"/>
            <a:ext cx="7879977" cy="5083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1DA894-DF14-BBCB-9015-101D9186E6C5}"/>
              </a:ext>
            </a:extLst>
          </p:cNvPr>
          <p:cNvSpPr txBox="1"/>
          <p:nvPr/>
        </p:nvSpPr>
        <p:spPr>
          <a:xfrm>
            <a:off x="71718" y="2393576"/>
            <a:ext cx="3801035" cy="707886"/>
          </a:xfrm>
          <a:prstGeom prst="rect">
            <a:avLst/>
          </a:prstGeom>
          <a:noFill/>
        </p:spPr>
        <p:txBody>
          <a:bodyPr wrap="square" rtlCol="0">
            <a:spAutoFit/>
          </a:bodyPr>
          <a:lstStyle/>
          <a:p>
            <a:r>
              <a:rPr lang="en-US" sz="2000" dirty="0">
                <a:solidFill>
                  <a:schemeClr val="bg1"/>
                </a:solidFill>
              </a:rPr>
              <a:t>-seasons change doesn’t change the distribution too much</a:t>
            </a:r>
          </a:p>
        </p:txBody>
      </p:sp>
    </p:spTree>
    <p:extLst>
      <p:ext uri="{BB962C8B-B14F-4D97-AF65-F5344CB8AC3E}">
        <p14:creationId xmlns:p14="http://schemas.microsoft.com/office/powerpoint/2010/main" val="203211914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{849354E7-1105-49FA-9355-F0338E2463BA}tf78853419_win32</Template>
  <TotalTime>969</TotalTime>
  <Words>839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Franklin Gothic Book</vt:lpstr>
      <vt:lpstr>Franklin Gothic Demi</vt:lpstr>
      <vt:lpstr>Custom</vt:lpstr>
      <vt:lpstr>  Bike Sharing Analysis</vt:lpstr>
      <vt:lpstr>Defining the data analysis problem and statistical questions</vt:lpstr>
      <vt:lpstr>Data Analysis Problem</vt:lpstr>
      <vt:lpstr>Statistical Questions</vt:lpstr>
      <vt:lpstr>Relating The Data Analysis Project to The Course</vt:lpstr>
      <vt:lpstr>Exploratory data analysis</vt:lpstr>
      <vt:lpstr>PowerPoint Presentation</vt:lpstr>
      <vt:lpstr>Q-Q plotting</vt:lpstr>
      <vt:lpstr>Comparing casual vs. registered user activity Behavior Across seasons</vt:lpstr>
      <vt:lpstr>Hypothesis Testing, A/B Testing and Confidence intervals</vt:lpstr>
      <vt:lpstr>Hypothesis Testing, A/B Testing and Confidence intervals</vt:lpstr>
      <vt:lpstr>Hypothesis Testing, A/B Testing and Confidence intervals</vt:lpstr>
      <vt:lpstr>Hypothesis Testing, A/B Testing and Confidence intervals</vt:lpstr>
      <vt:lpstr>ANOVA Test</vt:lpstr>
      <vt:lpstr>ANOVA Test</vt:lpstr>
      <vt:lpstr>Linear Regression</vt:lpstr>
      <vt:lpstr>Linear Regression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Abdelhady Mohamed</dc:creator>
  <cp:lastModifiedBy>Abdelhady Mohamed</cp:lastModifiedBy>
  <cp:revision>8</cp:revision>
  <dcterms:created xsi:type="dcterms:W3CDTF">2025-05-03T12:37:09Z</dcterms:created>
  <dcterms:modified xsi:type="dcterms:W3CDTF">2025-08-20T16:00:46Z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