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6" r:id="rId1"/>
  </p:sldMasterIdLst>
  <p:notesMasterIdLst>
    <p:notesMasterId r:id="rId16"/>
  </p:notesMasterIdLst>
  <p:sldIdLst>
    <p:sldId id="259" r:id="rId2"/>
    <p:sldId id="260" r:id="rId3"/>
    <p:sldId id="261" r:id="rId4"/>
    <p:sldId id="256" r:id="rId5"/>
    <p:sldId id="262" r:id="rId6"/>
    <p:sldId id="263" r:id="rId7"/>
    <p:sldId id="264" r:id="rId8"/>
    <p:sldId id="271" r:id="rId9"/>
    <p:sldId id="270"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EAE3C-E3A0-4B5D-A9C5-765939F16D37}"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8C5D1-7DB3-47F4-90B8-F9DD128689F4}" type="slidenum">
              <a:rPr lang="en-US" smtClean="0"/>
              <a:t>‹#›</a:t>
            </a:fld>
            <a:endParaRPr lang="en-US"/>
          </a:p>
        </p:txBody>
      </p:sp>
    </p:spTree>
    <p:extLst>
      <p:ext uri="{BB962C8B-B14F-4D97-AF65-F5344CB8AC3E}">
        <p14:creationId xmlns:p14="http://schemas.microsoft.com/office/powerpoint/2010/main" val="108076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08C5D1-7DB3-47F4-90B8-F9DD128689F4}" type="slidenum">
              <a:rPr lang="en-US" smtClean="0"/>
              <a:t>2</a:t>
            </a:fld>
            <a:endParaRPr lang="en-US"/>
          </a:p>
        </p:txBody>
      </p:sp>
    </p:spTree>
    <p:extLst>
      <p:ext uri="{BB962C8B-B14F-4D97-AF65-F5344CB8AC3E}">
        <p14:creationId xmlns:p14="http://schemas.microsoft.com/office/powerpoint/2010/main" val="291431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08C5D1-7DB3-47F4-90B8-F9DD128689F4}" type="slidenum">
              <a:rPr lang="en-US" smtClean="0"/>
              <a:t>7</a:t>
            </a:fld>
            <a:endParaRPr lang="en-US"/>
          </a:p>
        </p:txBody>
      </p:sp>
    </p:spTree>
    <p:extLst>
      <p:ext uri="{BB962C8B-B14F-4D97-AF65-F5344CB8AC3E}">
        <p14:creationId xmlns:p14="http://schemas.microsoft.com/office/powerpoint/2010/main" val="281312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57464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08"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22895" y="2968505"/>
            <a:ext cx="8960219" cy="2765850"/>
          </a:xfrm>
        </p:spPr>
        <p:txBody>
          <a:bodyPr anchor="t" anchorCtr="0">
            <a:normAutofit fontScale="90000"/>
          </a:bodyPr>
          <a:lstStyle/>
          <a:p>
            <a:r>
              <a:rPr lang="en-GB" sz="7500" dirty="0"/>
              <a:t>WADEH: AI-POWERED ARABIC GRAMMAR TOOL</a:t>
            </a:r>
            <a:br>
              <a:rPr lang="en-GB" sz="7500" dirty="0"/>
            </a:br>
            <a:r>
              <a:rPr lang="en-GB" sz="7500" dirty="0"/>
              <a:t>  </a:t>
            </a:r>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WADEH: ARABIC GRAMMAR</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p:txBody>
          <a:bodyPr/>
          <a:lstStyle/>
          <a:p>
            <a:r>
              <a:rPr lang="en-US" dirty="0"/>
              <a:t>NAME: ABDULLAH AL-SHOBAKI / ABDULRAHMAN AL-AMOUDI
DATE: OCTOBER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57726" y="2968505"/>
            <a:ext cx="360947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AA37CF-6615-6526-9F63-B7F8A948D176}"/>
              </a:ext>
            </a:extLst>
          </p:cNvPr>
          <p:cNvSpPr txBox="1"/>
          <p:nvPr/>
        </p:nvSpPr>
        <p:spPr>
          <a:xfrm>
            <a:off x="4010526" y="5735288"/>
            <a:ext cx="5823285" cy="646331"/>
          </a:xfrm>
          <a:prstGeom prst="rect">
            <a:avLst/>
          </a:prstGeom>
          <a:noFill/>
        </p:spPr>
        <p:txBody>
          <a:bodyPr wrap="square" rtlCol="0">
            <a:spAutoFit/>
          </a:bodyPr>
          <a:lstStyle/>
          <a:p>
            <a:r>
              <a:rPr lang="en-US" sz="1800" dirty="0">
                <a:latin typeface="+mj-lt"/>
              </a:rPr>
              <a:t>ENHANCING ARABIC GRAMMAR EDUCATION THROUGH AI</a:t>
            </a:r>
            <a:endParaRPr lang="en-US" dirty="0">
              <a:latin typeface="+mj-lt"/>
            </a:endParaRPr>
          </a:p>
        </p:txBody>
      </p: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70B2EDE-B18A-3799-3929-9E4E86E844D1}"/>
              </a:ext>
            </a:extLst>
          </p:cNvPr>
          <p:cNvSpPr>
            <a:spLocks noGrp="1"/>
          </p:cNvSpPr>
          <p:nvPr>
            <p:ph type="title"/>
          </p:nvPr>
        </p:nvSpPr>
        <p:spPr/>
        <p:txBody>
          <a:bodyPr/>
          <a:lstStyle/>
          <a:p>
            <a:r>
              <a:rPr lang="en-US" dirty="0"/>
              <a:t>WHAT MAKES WADEH UNIQUE</a:t>
            </a:r>
          </a:p>
        </p:txBody>
      </p:sp>
      <p:sp>
        <p:nvSpPr>
          <p:cNvPr id="3" name="Footer Placeholder 2">
            <a:extLst>
              <a:ext uri="{FF2B5EF4-FFF2-40B4-BE49-F238E27FC236}">
                <a16:creationId xmlns:a16="http://schemas.microsoft.com/office/drawing/2014/main" id="{5C8371C0-9CC5-6EE2-060D-8FA86A5EE37E}"/>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49835E75-F63A-3CC0-270F-060B1F6AD7E6}"/>
              </a:ext>
            </a:extLst>
          </p:cNvPr>
          <p:cNvSpPr>
            <a:spLocks noGrp="1"/>
          </p:cNvSpPr>
          <p:nvPr>
            <p:ph type="sldNum" sz="quarter" idx="11"/>
          </p:nvPr>
        </p:nvSpPr>
        <p:spPr/>
        <p:txBody>
          <a:bodyPr/>
          <a:lstStyle/>
          <a:p>
            <a:fld id="{CF6F24BE-8BEB-403A-BDCC-38E201D0662D}" type="slidenum">
              <a:rPr lang="en-ID" smtClean="0"/>
              <a:pPr/>
              <a:t>10</a:t>
            </a:fld>
            <a:endParaRPr lang="en-ID"/>
          </a:p>
        </p:txBody>
      </p:sp>
      <p:sp>
        <p:nvSpPr>
          <p:cNvPr id="16" name="Text Placeholder 15">
            <a:extLst>
              <a:ext uri="{FF2B5EF4-FFF2-40B4-BE49-F238E27FC236}">
                <a16:creationId xmlns:a16="http://schemas.microsoft.com/office/drawing/2014/main" id="{6C89AC8C-64B1-C1A4-4694-919E21B6CD25}"/>
              </a:ext>
            </a:extLst>
          </p:cNvPr>
          <p:cNvSpPr>
            <a:spLocks noGrp="1"/>
          </p:cNvSpPr>
          <p:nvPr>
            <p:ph type="body" sz="quarter" idx="13"/>
          </p:nvPr>
        </p:nvSpPr>
        <p:spPr/>
        <p:txBody>
          <a:bodyPr/>
          <a:lstStyle/>
          <a:p>
            <a:r>
              <a:rPr lang="en-US" dirty="0" err="1"/>
              <a:t>Wadeh</a:t>
            </a:r>
            <a:r>
              <a:rPr lang="en-US" dirty="0"/>
              <a:t> stands out due to its use of Allam’s state-of-the-art NLP capabilities, offering a unique approach to Arabic grammar learning that is not available in traditional tools.</a:t>
            </a:r>
          </a:p>
          <a:p>
            <a:endParaRPr lang="en-US" dirty="0"/>
          </a:p>
          <a:p>
            <a:r>
              <a:rPr lang="en-US" sz="1250" b="1" dirty="0"/>
              <a:t>KEY FINDINGS</a:t>
            </a:r>
          </a:p>
          <a:p>
            <a:r>
              <a:rPr lang="en-US" dirty="0" err="1"/>
              <a:t>Wadeh</a:t>
            </a:r>
            <a:r>
              <a:rPr lang="en-US" dirty="0"/>
              <a:t> successfully identifies basic grammar components but faces challenges with colloquial expressions.</a:t>
            </a:r>
          </a:p>
        </p:txBody>
      </p:sp>
      <p:sp>
        <p:nvSpPr>
          <p:cNvPr id="17" name="Text Placeholder 16">
            <a:extLst>
              <a:ext uri="{FF2B5EF4-FFF2-40B4-BE49-F238E27FC236}">
                <a16:creationId xmlns:a16="http://schemas.microsoft.com/office/drawing/2014/main" id="{096DB768-BAF7-EAE9-FF61-89C38FFB794C}"/>
              </a:ext>
            </a:extLst>
          </p:cNvPr>
          <p:cNvSpPr>
            <a:spLocks noGrp="1"/>
          </p:cNvSpPr>
          <p:nvPr>
            <p:ph type="body" sz="quarter" idx="14"/>
          </p:nvPr>
        </p:nvSpPr>
        <p:spPr/>
        <p:txBody>
          <a:bodyPr/>
          <a:lstStyle/>
          <a:p>
            <a:r>
              <a:rPr lang="en-US" dirty="0"/>
              <a:t>Unlike other tools, </a:t>
            </a:r>
            <a:r>
              <a:rPr lang="en-US" dirty="0" err="1"/>
              <a:t>Wadeh</a:t>
            </a:r>
            <a:r>
              <a:rPr lang="en-US" dirty="0"/>
              <a:t> includes interactive quizzes that help users test their knowledge and retain grammar rules effectively.</a:t>
            </a:r>
          </a:p>
          <a:p>
            <a:endParaRPr lang="en-US" dirty="0"/>
          </a:p>
          <a:p>
            <a:endParaRPr lang="en-US" dirty="0"/>
          </a:p>
          <a:p>
            <a:r>
              <a:rPr lang="en-US" sz="1250" b="1" dirty="0"/>
              <a:t>TRENDS</a:t>
            </a:r>
          </a:p>
          <a:p>
            <a:r>
              <a:rPr lang="en-US" dirty="0"/>
              <a:t>Users often need help with verb conjugations and sentence agreement, an area we aim to improve.</a:t>
            </a:r>
          </a:p>
        </p:txBody>
      </p:sp>
      <p:sp>
        <p:nvSpPr>
          <p:cNvPr id="19" name="Text Placeholder 18">
            <a:extLst>
              <a:ext uri="{FF2B5EF4-FFF2-40B4-BE49-F238E27FC236}">
                <a16:creationId xmlns:a16="http://schemas.microsoft.com/office/drawing/2014/main" id="{81D1B798-402D-D76B-CB29-79F404CBB927}"/>
              </a:ext>
            </a:extLst>
          </p:cNvPr>
          <p:cNvSpPr>
            <a:spLocks noGrp="1"/>
          </p:cNvSpPr>
          <p:nvPr>
            <p:ph type="body" sz="quarter" idx="15"/>
          </p:nvPr>
        </p:nvSpPr>
        <p:spPr>
          <a:xfrm>
            <a:off x="599017" y="2304413"/>
            <a:ext cx="2702984" cy="369600"/>
          </a:xfrm>
        </p:spPr>
        <p:txBody>
          <a:bodyPr/>
          <a:lstStyle/>
          <a:p>
            <a:r>
              <a:rPr lang="en-US" dirty="0"/>
              <a:t>ADVANCED AI INTEGRATION</a:t>
            </a:r>
          </a:p>
        </p:txBody>
      </p:sp>
      <p:sp>
        <p:nvSpPr>
          <p:cNvPr id="20" name="Text Placeholder 19">
            <a:extLst>
              <a:ext uri="{FF2B5EF4-FFF2-40B4-BE49-F238E27FC236}">
                <a16:creationId xmlns:a16="http://schemas.microsoft.com/office/drawing/2014/main" id="{F1D027A3-448B-2B70-D0F4-34F15215C157}"/>
              </a:ext>
            </a:extLst>
          </p:cNvPr>
          <p:cNvSpPr>
            <a:spLocks noGrp="1"/>
          </p:cNvSpPr>
          <p:nvPr>
            <p:ph type="body" sz="quarter" idx="16"/>
          </p:nvPr>
        </p:nvSpPr>
        <p:spPr>
          <a:xfrm>
            <a:off x="4358771" y="2304413"/>
            <a:ext cx="2851200" cy="369600"/>
          </a:xfrm>
        </p:spPr>
        <p:txBody>
          <a:bodyPr/>
          <a:lstStyle/>
          <a:p>
            <a:r>
              <a:rPr lang="en-US" dirty="0"/>
              <a:t>INTERACTIVE LEARNING</a:t>
            </a:r>
          </a:p>
        </p:txBody>
      </p:sp>
      <p:sp>
        <p:nvSpPr>
          <p:cNvPr id="21" name="Text Placeholder 20">
            <a:extLst>
              <a:ext uri="{FF2B5EF4-FFF2-40B4-BE49-F238E27FC236}">
                <a16:creationId xmlns:a16="http://schemas.microsoft.com/office/drawing/2014/main" id="{CBC1B3A0-62CB-5AA5-7616-109F19A6A40A}"/>
              </a:ext>
            </a:extLst>
          </p:cNvPr>
          <p:cNvSpPr>
            <a:spLocks noGrp="1"/>
          </p:cNvSpPr>
          <p:nvPr>
            <p:ph type="body" sz="quarter" idx="17"/>
          </p:nvPr>
        </p:nvSpPr>
        <p:spPr/>
        <p:txBody>
          <a:bodyPr/>
          <a:lstStyle/>
          <a:p>
            <a:r>
              <a:rPr lang="en-US" dirty="0"/>
              <a:t>It has potential uses in education systems, online learning platforms, and corporate language training, making it a versatile tool for Arabic language learning."</a:t>
            </a:r>
          </a:p>
        </p:txBody>
      </p:sp>
      <p:sp>
        <p:nvSpPr>
          <p:cNvPr id="22" name="Text Placeholder 21">
            <a:extLst>
              <a:ext uri="{FF2B5EF4-FFF2-40B4-BE49-F238E27FC236}">
                <a16:creationId xmlns:a16="http://schemas.microsoft.com/office/drawing/2014/main" id="{9809D951-E292-15BE-0A16-7134422E4B33}"/>
              </a:ext>
            </a:extLst>
          </p:cNvPr>
          <p:cNvSpPr>
            <a:spLocks noGrp="1"/>
          </p:cNvSpPr>
          <p:nvPr>
            <p:ph type="body" sz="quarter" idx="18"/>
          </p:nvPr>
        </p:nvSpPr>
        <p:spPr>
          <a:xfrm>
            <a:off x="8117367" y="2304413"/>
            <a:ext cx="2851200" cy="369600"/>
          </a:xfrm>
        </p:spPr>
        <p:txBody>
          <a:bodyPr/>
          <a:lstStyle/>
          <a:p>
            <a:r>
              <a:rPr lang="en-US" dirty="0"/>
              <a:t>POTENTIAL APPLICATIONS</a:t>
            </a:r>
          </a:p>
        </p:txBody>
      </p:sp>
    </p:spTree>
    <p:extLst>
      <p:ext uri="{BB962C8B-B14F-4D97-AF65-F5344CB8AC3E}">
        <p14:creationId xmlns:p14="http://schemas.microsoft.com/office/powerpoint/2010/main" val="172812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8D0E-8856-E5D7-46BA-B998F0D176E5}"/>
              </a:ext>
            </a:extLst>
          </p:cNvPr>
          <p:cNvSpPr>
            <a:spLocks noGrp="1"/>
          </p:cNvSpPr>
          <p:nvPr>
            <p:ph type="title"/>
          </p:nvPr>
        </p:nvSpPr>
        <p:spPr/>
        <p:txBody>
          <a:bodyPr/>
          <a:lstStyle/>
          <a:p>
            <a:r>
              <a:rPr lang="en-US" dirty="0"/>
              <a:t>FUTURE ENHANCEMENTS</a:t>
            </a:r>
          </a:p>
        </p:txBody>
      </p:sp>
      <p:sp>
        <p:nvSpPr>
          <p:cNvPr id="3" name="Footer Placeholder 2">
            <a:extLst>
              <a:ext uri="{FF2B5EF4-FFF2-40B4-BE49-F238E27FC236}">
                <a16:creationId xmlns:a16="http://schemas.microsoft.com/office/drawing/2014/main" id="{7337121B-0B44-E927-B55F-6EC1E222C163}"/>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228DB281-0204-3C58-226E-928CDF95A5F8}"/>
              </a:ext>
            </a:extLst>
          </p:cNvPr>
          <p:cNvSpPr>
            <a:spLocks noGrp="1"/>
          </p:cNvSpPr>
          <p:nvPr>
            <p:ph type="sldNum" sz="quarter" idx="11"/>
          </p:nvPr>
        </p:nvSpPr>
        <p:spPr/>
        <p:txBody>
          <a:bodyPr/>
          <a:lstStyle/>
          <a:p>
            <a:fld id="{CF6F24BE-8BEB-403A-BDCC-38E201D0662D}" type="slidenum">
              <a:rPr lang="en-ID" smtClean="0"/>
              <a:pPr/>
              <a:t>11</a:t>
            </a:fld>
            <a:endParaRPr lang="en-ID"/>
          </a:p>
        </p:txBody>
      </p:sp>
      <p:sp>
        <p:nvSpPr>
          <p:cNvPr id="5" name="Text Placeholder 4">
            <a:extLst>
              <a:ext uri="{FF2B5EF4-FFF2-40B4-BE49-F238E27FC236}">
                <a16:creationId xmlns:a16="http://schemas.microsoft.com/office/drawing/2014/main" id="{F8F89236-31B8-83BF-D948-1A9FDBBA4949}"/>
              </a:ext>
            </a:extLst>
          </p:cNvPr>
          <p:cNvSpPr>
            <a:spLocks noGrp="1"/>
          </p:cNvSpPr>
          <p:nvPr>
            <p:ph type="body" sz="quarter" idx="13"/>
          </p:nvPr>
        </p:nvSpPr>
        <p:spPr>
          <a:xfrm>
            <a:off x="598729" y="2694470"/>
            <a:ext cx="2702983" cy="3669600"/>
          </a:xfrm>
        </p:spPr>
        <p:txBody>
          <a:bodyPr/>
          <a:lstStyle/>
          <a:p>
            <a:r>
              <a:rPr lang="en-US" dirty="0"/>
              <a:t>Plans include developing a mobile version of </a:t>
            </a:r>
            <a:r>
              <a:rPr lang="en-US" dirty="0" err="1"/>
              <a:t>Wadeh</a:t>
            </a:r>
            <a:r>
              <a:rPr lang="en-US" dirty="0"/>
              <a:t>, allowing users to access grammar learning on the go, making it more convenient and user-friendly.</a:t>
            </a:r>
          </a:p>
          <a:p>
            <a:endParaRPr lang="en-US" dirty="0"/>
          </a:p>
          <a:p>
            <a:r>
              <a:rPr lang="en-US" sz="1250" b="1" dirty="0"/>
              <a:t>IMMEDIATE FOCUS</a:t>
            </a:r>
          </a:p>
          <a:p>
            <a:r>
              <a:rPr lang="en-US" dirty="0"/>
              <a:t>Refine sentence analysis, expand sentence types, and improve UI for a smoother user experience.</a:t>
            </a:r>
          </a:p>
        </p:txBody>
      </p:sp>
      <p:sp>
        <p:nvSpPr>
          <p:cNvPr id="6" name="Text Placeholder 5">
            <a:extLst>
              <a:ext uri="{FF2B5EF4-FFF2-40B4-BE49-F238E27FC236}">
                <a16:creationId xmlns:a16="http://schemas.microsoft.com/office/drawing/2014/main" id="{6F030B8C-5000-F695-7B1D-55DD480994AB}"/>
              </a:ext>
            </a:extLst>
          </p:cNvPr>
          <p:cNvSpPr>
            <a:spLocks noGrp="1"/>
          </p:cNvSpPr>
          <p:nvPr>
            <p:ph type="body" sz="quarter" idx="14"/>
          </p:nvPr>
        </p:nvSpPr>
        <p:spPr/>
        <p:txBody>
          <a:bodyPr/>
          <a:lstStyle/>
          <a:p>
            <a:r>
              <a:rPr lang="en-US" dirty="0"/>
              <a:t>The next phase will introduce chat-based grammar support, transforming </a:t>
            </a:r>
            <a:r>
              <a:rPr lang="en-US" dirty="0" err="1"/>
              <a:t>Wadeh</a:t>
            </a:r>
            <a:r>
              <a:rPr lang="en-US" dirty="0"/>
              <a:t> into a virtual grammar tutor that provides instant corrections and feedback.</a:t>
            </a:r>
          </a:p>
          <a:p>
            <a:endParaRPr lang="en-US" dirty="0"/>
          </a:p>
          <a:p>
            <a:r>
              <a:rPr lang="en-US" sz="1250" b="1" dirty="0"/>
              <a:t>LONG-TERM GOALS</a:t>
            </a:r>
          </a:p>
          <a:p>
            <a:r>
              <a:rPr lang="en-US" dirty="0"/>
              <a:t>Incorporate user feedback, enhance model accuracy, and expand functionality.</a:t>
            </a:r>
          </a:p>
          <a:p>
            <a:endParaRPr lang="en-US" dirty="0"/>
          </a:p>
        </p:txBody>
      </p:sp>
      <p:sp>
        <p:nvSpPr>
          <p:cNvPr id="7" name="Text Placeholder 6">
            <a:extLst>
              <a:ext uri="{FF2B5EF4-FFF2-40B4-BE49-F238E27FC236}">
                <a16:creationId xmlns:a16="http://schemas.microsoft.com/office/drawing/2014/main" id="{F49CA24A-B503-3023-8BA7-6831D9866D1D}"/>
              </a:ext>
            </a:extLst>
          </p:cNvPr>
          <p:cNvSpPr>
            <a:spLocks noGrp="1"/>
          </p:cNvSpPr>
          <p:nvPr>
            <p:ph type="body" sz="quarter" idx="15"/>
          </p:nvPr>
        </p:nvSpPr>
        <p:spPr/>
        <p:txBody>
          <a:bodyPr/>
          <a:lstStyle/>
          <a:p>
            <a:r>
              <a:rPr lang="en-US" dirty="0"/>
              <a:t>MOBILE APP DEVELOPMENT</a:t>
            </a:r>
          </a:p>
        </p:txBody>
      </p:sp>
      <p:sp>
        <p:nvSpPr>
          <p:cNvPr id="8" name="Text Placeholder 7">
            <a:extLst>
              <a:ext uri="{FF2B5EF4-FFF2-40B4-BE49-F238E27FC236}">
                <a16:creationId xmlns:a16="http://schemas.microsoft.com/office/drawing/2014/main" id="{2C28B2BF-1864-F54D-AC58-5F6125692C65}"/>
              </a:ext>
            </a:extLst>
          </p:cNvPr>
          <p:cNvSpPr>
            <a:spLocks noGrp="1"/>
          </p:cNvSpPr>
          <p:nvPr>
            <p:ph type="body" sz="quarter" idx="16"/>
          </p:nvPr>
        </p:nvSpPr>
        <p:spPr>
          <a:xfrm>
            <a:off x="4358771" y="2273969"/>
            <a:ext cx="2851200" cy="369600"/>
          </a:xfrm>
        </p:spPr>
        <p:txBody>
          <a:bodyPr/>
          <a:lstStyle/>
          <a:p>
            <a:r>
              <a:rPr lang="en-US" dirty="0"/>
              <a:t>REAL-TIME CHAT ASSISTANCE</a:t>
            </a:r>
          </a:p>
        </p:txBody>
      </p:sp>
      <p:sp>
        <p:nvSpPr>
          <p:cNvPr id="9" name="Text Placeholder 8">
            <a:extLst>
              <a:ext uri="{FF2B5EF4-FFF2-40B4-BE49-F238E27FC236}">
                <a16:creationId xmlns:a16="http://schemas.microsoft.com/office/drawing/2014/main" id="{BAE42661-EB02-7406-35B1-68392F6845EF}"/>
              </a:ext>
            </a:extLst>
          </p:cNvPr>
          <p:cNvSpPr>
            <a:spLocks noGrp="1"/>
          </p:cNvSpPr>
          <p:nvPr>
            <p:ph type="body" sz="quarter" idx="17"/>
          </p:nvPr>
        </p:nvSpPr>
        <p:spPr>
          <a:xfrm>
            <a:off x="8119102" y="2643569"/>
            <a:ext cx="2850043" cy="3669600"/>
          </a:xfrm>
        </p:spPr>
        <p:txBody>
          <a:bodyPr/>
          <a:lstStyle/>
          <a:p>
            <a:r>
              <a:rPr lang="en-US" dirty="0"/>
              <a:t>Future updates will also focus on including more Arabic dialects, making </a:t>
            </a:r>
            <a:r>
              <a:rPr lang="en-US" dirty="0" err="1"/>
              <a:t>Wadeh</a:t>
            </a:r>
            <a:r>
              <a:rPr lang="en-US" dirty="0"/>
              <a:t> useful for both formal and informal language learning.</a:t>
            </a:r>
          </a:p>
        </p:txBody>
      </p:sp>
      <p:sp>
        <p:nvSpPr>
          <p:cNvPr id="10" name="Text Placeholder 9">
            <a:extLst>
              <a:ext uri="{FF2B5EF4-FFF2-40B4-BE49-F238E27FC236}">
                <a16:creationId xmlns:a16="http://schemas.microsoft.com/office/drawing/2014/main" id="{9B2792AB-5B3F-D929-68B4-E0E9AAACE25F}"/>
              </a:ext>
            </a:extLst>
          </p:cNvPr>
          <p:cNvSpPr>
            <a:spLocks noGrp="1"/>
          </p:cNvSpPr>
          <p:nvPr>
            <p:ph type="body" sz="quarter" idx="18"/>
          </p:nvPr>
        </p:nvSpPr>
        <p:spPr>
          <a:xfrm>
            <a:off x="8118524" y="2281057"/>
            <a:ext cx="2851200" cy="369600"/>
          </a:xfrm>
        </p:spPr>
        <p:txBody>
          <a:bodyPr/>
          <a:lstStyle/>
          <a:p>
            <a:r>
              <a:rPr lang="en-US" dirty="0"/>
              <a:t>EXPANDING TO DIALECTS</a:t>
            </a:r>
          </a:p>
        </p:txBody>
      </p:sp>
    </p:spTree>
    <p:extLst>
      <p:ext uri="{BB962C8B-B14F-4D97-AF65-F5344CB8AC3E}">
        <p14:creationId xmlns:p14="http://schemas.microsoft.com/office/powerpoint/2010/main" val="31267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F088-A9B9-16F0-288F-A01C03B9F571}"/>
              </a:ext>
            </a:extLst>
          </p:cNvPr>
          <p:cNvSpPr>
            <a:spLocks noGrp="1"/>
          </p:cNvSpPr>
          <p:nvPr>
            <p:ph type="title"/>
          </p:nvPr>
        </p:nvSpPr>
        <p:spPr/>
        <p:txBody>
          <a:bodyPr/>
          <a:lstStyle/>
          <a:p>
            <a:pPr algn="l"/>
            <a:r>
              <a:rPr lang="en-US" sz="3500" dirty="0"/>
              <a:t>USER GUIDE: STEP-BY-STEP TUTORIAL FOR USING WADEH’S FEATURES</a:t>
            </a:r>
          </a:p>
        </p:txBody>
      </p:sp>
      <p:sp>
        <p:nvSpPr>
          <p:cNvPr id="3" name="Footer Placeholder 2">
            <a:extLst>
              <a:ext uri="{FF2B5EF4-FFF2-40B4-BE49-F238E27FC236}">
                <a16:creationId xmlns:a16="http://schemas.microsoft.com/office/drawing/2014/main" id="{34A4050F-E6C9-EE37-8536-201436CDEA7F}"/>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6F893443-CB51-A1B5-6E73-653BE7D0AEAC}"/>
              </a:ext>
            </a:extLst>
          </p:cNvPr>
          <p:cNvSpPr>
            <a:spLocks noGrp="1"/>
          </p:cNvSpPr>
          <p:nvPr>
            <p:ph type="sldNum" sz="quarter" idx="11"/>
          </p:nvPr>
        </p:nvSpPr>
        <p:spPr/>
        <p:txBody>
          <a:bodyPr/>
          <a:lstStyle/>
          <a:p>
            <a:fld id="{CF6F24BE-8BEB-403A-BDCC-38E201D0662D}" type="slidenum">
              <a:rPr lang="en-ID" smtClean="0"/>
              <a:pPr/>
              <a:t>12</a:t>
            </a:fld>
            <a:endParaRPr lang="en-ID"/>
          </a:p>
        </p:txBody>
      </p:sp>
      <p:pic>
        <p:nvPicPr>
          <p:cNvPr id="15" name="Picture Placeholder 14" descr="A screenshot of a computer&#10;&#10;Description automatically generated">
            <a:extLst>
              <a:ext uri="{FF2B5EF4-FFF2-40B4-BE49-F238E27FC236}">
                <a16:creationId xmlns:a16="http://schemas.microsoft.com/office/drawing/2014/main" id="{B7E64F4B-3086-CD3D-48C7-D3D39D5610DD}"/>
              </a:ext>
            </a:extLst>
          </p:cNvPr>
          <p:cNvPicPr>
            <a:picLocks noGrp="1" noChangeAspect="1"/>
          </p:cNvPicPr>
          <p:nvPr>
            <p:ph type="pic" sz="quarter" idx="12"/>
          </p:nvPr>
        </p:nvPicPr>
        <p:blipFill>
          <a:blip r:embed="rId2"/>
          <a:srcRect l="72722" t="1995" r="240" b="-1995"/>
          <a:stretch/>
        </p:blipFill>
        <p:spPr>
          <a:xfrm>
            <a:off x="599017" y="619622"/>
            <a:ext cx="3279453" cy="3279453"/>
          </a:xfrm>
        </p:spPr>
      </p:pic>
      <p:pic>
        <p:nvPicPr>
          <p:cNvPr id="17" name="Picture Placeholder 16">
            <a:extLst>
              <a:ext uri="{FF2B5EF4-FFF2-40B4-BE49-F238E27FC236}">
                <a16:creationId xmlns:a16="http://schemas.microsoft.com/office/drawing/2014/main" id="{E259CBE3-1A0A-A2E9-4008-904A2CD28416}"/>
              </a:ext>
            </a:extLst>
          </p:cNvPr>
          <p:cNvPicPr>
            <a:picLocks noGrp="1" noChangeAspect="1"/>
          </p:cNvPicPr>
          <p:nvPr>
            <p:ph type="pic" sz="quarter" idx="14"/>
          </p:nvPr>
        </p:nvPicPr>
        <p:blipFill>
          <a:blip r:embed="rId3"/>
          <a:srcRect l="616" t="72" r="-1182"/>
          <a:stretch/>
        </p:blipFill>
        <p:spPr>
          <a:xfrm>
            <a:off x="7832076" y="4074532"/>
            <a:ext cx="3136491" cy="2276534"/>
          </a:xfrm>
        </p:spPr>
      </p:pic>
      <p:sp>
        <p:nvSpPr>
          <p:cNvPr id="7" name="Text Placeholder 6">
            <a:extLst>
              <a:ext uri="{FF2B5EF4-FFF2-40B4-BE49-F238E27FC236}">
                <a16:creationId xmlns:a16="http://schemas.microsoft.com/office/drawing/2014/main" id="{113191D8-8E65-0E89-A805-8556C80D72E8}"/>
              </a:ext>
            </a:extLst>
          </p:cNvPr>
          <p:cNvSpPr>
            <a:spLocks noGrp="1"/>
          </p:cNvSpPr>
          <p:nvPr>
            <p:ph type="body" sz="quarter" idx="15"/>
          </p:nvPr>
        </p:nvSpPr>
        <p:spPr/>
        <p:txBody>
          <a:bodyPr/>
          <a:lstStyle/>
          <a:p>
            <a:r>
              <a:rPr lang="en-US" sz="1250" b="1" dirty="0"/>
              <a:t>STEP 2: ENTERING A SENTENCE FOR ANALYSIS</a:t>
            </a:r>
          </a:p>
          <a:p>
            <a:r>
              <a:rPr lang="en-US" dirty="0"/>
              <a:t>Type or paste an Arabic sentence or use voice input to start the analysis.</a:t>
            </a:r>
          </a:p>
          <a:p>
            <a:r>
              <a:rPr lang="en-US" sz="1250" b="1" dirty="0"/>
              <a:t>STEP 3: VIEWING THE I'RAB ANALYSIS</a:t>
            </a:r>
          </a:p>
          <a:p>
            <a:r>
              <a:rPr lang="en-US" dirty="0" err="1"/>
              <a:t>Wadeh</a:t>
            </a:r>
            <a:r>
              <a:rPr lang="en-US" dirty="0"/>
              <a:t> will display the </a:t>
            </a:r>
            <a:r>
              <a:rPr lang="en-US" dirty="0" err="1"/>
              <a:t>i'rab</a:t>
            </a:r>
            <a:r>
              <a:rPr lang="en-US" dirty="0"/>
              <a:t> analysis with color-coded grammar components.</a:t>
            </a:r>
          </a:p>
        </p:txBody>
      </p:sp>
      <p:sp>
        <p:nvSpPr>
          <p:cNvPr id="8" name="Text Placeholder 7">
            <a:extLst>
              <a:ext uri="{FF2B5EF4-FFF2-40B4-BE49-F238E27FC236}">
                <a16:creationId xmlns:a16="http://schemas.microsoft.com/office/drawing/2014/main" id="{FD4FB2F0-3D99-7EDE-D587-E732B8F5F354}"/>
              </a:ext>
            </a:extLst>
          </p:cNvPr>
          <p:cNvSpPr>
            <a:spLocks noGrp="1"/>
          </p:cNvSpPr>
          <p:nvPr>
            <p:ph type="body" sz="quarter" idx="16"/>
          </p:nvPr>
        </p:nvSpPr>
        <p:spPr/>
        <p:txBody>
          <a:bodyPr/>
          <a:lstStyle/>
          <a:p>
            <a:r>
              <a:rPr lang="en-US" dirty="0"/>
              <a:t>Open the </a:t>
            </a:r>
            <a:r>
              <a:rPr lang="en-US" dirty="0" err="1"/>
              <a:t>Wadeh</a:t>
            </a:r>
            <a:r>
              <a:rPr lang="en-US" dirty="0"/>
              <a:t> website in your browser. Ensure that your internet connection is stable.</a:t>
            </a:r>
          </a:p>
        </p:txBody>
      </p:sp>
      <p:sp>
        <p:nvSpPr>
          <p:cNvPr id="10" name="Text Placeholder 9">
            <a:extLst>
              <a:ext uri="{FF2B5EF4-FFF2-40B4-BE49-F238E27FC236}">
                <a16:creationId xmlns:a16="http://schemas.microsoft.com/office/drawing/2014/main" id="{C37E9A25-03AE-6C98-07F3-51DBCB55EB1E}"/>
              </a:ext>
            </a:extLst>
          </p:cNvPr>
          <p:cNvSpPr>
            <a:spLocks noGrp="1"/>
          </p:cNvSpPr>
          <p:nvPr>
            <p:ph type="body" sz="quarter" idx="18"/>
          </p:nvPr>
        </p:nvSpPr>
        <p:spPr/>
        <p:txBody>
          <a:bodyPr/>
          <a:lstStyle/>
          <a:p>
            <a:r>
              <a:rPr lang="en-US" dirty="0"/>
              <a:t>STEP 1: ACCESSING WADEH</a:t>
            </a:r>
          </a:p>
        </p:txBody>
      </p:sp>
      <p:pic>
        <p:nvPicPr>
          <p:cNvPr id="19" name="Picture 18">
            <a:extLst>
              <a:ext uri="{FF2B5EF4-FFF2-40B4-BE49-F238E27FC236}">
                <a16:creationId xmlns:a16="http://schemas.microsoft.com/office/drawing/2014/main" id="{B25D60F6-B7F8-7C1C-517B-E3855D8A67F6}"/>
              </a:ext>
            </a:extLst>
          </p:cNvPr>
          <p:cNvPicPr>
            <a:picLocks noChangeAspect="1"/>
          </p:cNvPicPr>
          <p:nvPr/>
        </p:nvPicPr>
        <p:blipFill>
          <a:blip r:embed="rId4"/>
          <a:stretch>
            <a:fillRect/>
          </a:stretch>
        </p:blipFill>
        <p:spPr>
          <a:xfrm>
            <a:off x="599017" y="5854173"/>
            <a:ext cx="9114503" cy="768408"/>
          </a:xfrm>
          <a:prstGeom prst="rect">
            <a:avLst/>
          </a:prstGeom>
        </p:spPr>
      </p:pic>
    </p:spTree>
    <p:extLst>
      <p:ext uri="{BB962C8B-B14F-4D97-AF65-F5344CB8AC3E}">
        <p14:creationId xmlns:p14="http://schemas.microsoft.com/office/powerpoint/2010/main" val="89163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7B2BB7E-B26F-9A5A-EDA7-37633567D40F}"/>
              </a:ext>
            </a:extLst>
          </p:cNvPr>
          <p:cNvSpPr>
            <a:spLocks noGrp="1"/>
          </p:cNvSpPr>
          <p:nvPr>
            <p:ph type="title"/>
          </p:nvPr>
        </p:nvSpPr>
        <p:spPr/>
        <p:txBody>
          <a:bodyPr/>
          <a:lstStyle/>
          <a:p>
            <a:pPr algn="l"/>
            <a:r>
              <a:rPr lang="en-US" sz="3500" dirty="0"/>
              <a:t>USER GUIDE: INTERACTIVE QUIZZES, HISTORY, AND ADVANCED FEATURES</a:t>
            </a:r>
          </a:p>
        </p:txBody>
      </p:sp>
      <p:sp>
        <p:nvSpPr>
          <p:cNvPr id="3" name="Footer Placeholder 2">
            <a:extLst>
              <a:ext uri="{FF2B5EF4-FFF2-40B4-BE49-F238E27FC236}">
                <a16:creationId xmlns:a16="http://schemas.microsoft.com/office/drawing/2014/main" id="{3D0E2C19-053A-7F0A-D988-9F47330B4830}"/>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1FF136C6-D085-16D5-3928-32B0E8BDEED9}"/>
              </a:ext>
            </a:extLst>
          </p:cNvPr>
          <p:cNvSpPr>
            <a:spLocks noGrp="1"/>
          </p:cNvSpPr>
          <p:nvPr>
            <p:ph type="sldNum" sz="quarter" idx="11"/>
          </p:nvPr>
        </p:nvSpPr>
        <p:spPr/>
        <p:txBody>
          <a:bodyPr/>
          <a:lstStyle/>
          <a:p>
            <a:fld id="{CF6F24BE-8BEB-403A-BDCC-38E201D0662D}" type="slidenum">
              <a:rPr lang="en-ID" smtClean="0"/>
              <a:pPr/>
              <a:t>13</a:t>
            </a:fld>
            <a:endParaRPr lang="en-ID"/>
          </a:p>
        </p:txBody>
      </p:sp>
      <p:pic>
        <p:nvPicPr>
          <p:cNvPr id="5" name="Picture Placeholder 4">
            <a:extLst>
              <a:ext uri="{FF2B5EF4-FFF2-40B4-BE49-F238E27FC236}">
                <a16:creationId xmlns:a16="http://schemas.microsoft.com/office/drawing/2014/main" id="{F4AF9E1F-7992-4F60-BF6E-BCC170C1E6F8}"/>
              </a:ext>
            </a:extLst>
          </p:cNvPr>
          <p:cNvPicPr>
            <a:picLocks noGrp="1" noChangeAspect="1"/>
          </p:cNvPicPr>
          <p:nvPr>
            <p:ph type="pic" sz="quarter" idx="12"/>
          </p:nvPr>
        </p:nvPicPr>
        <p:blipFill>
          <a:blip r:embed="rId2"/>
          <a:srcRect l="7588" t="2693" r="7588" b="-1"/>
          <a:stretch/>
        </p:blipFill>
        <p:spPr>
          <a:xfrm>
            <a:off x="599017" y="707923"/>
            <a:ext cx="3279453" cy="3191152"/>
          </a:xfrm>
        </p:spPr>
      </p:pic>
      <p:sp>
        <p:nvSpPr>
          <p:cNvPr id="13" name="Text Placeholder 12">
            <a:extLst>
              <a:ext uri="{FF2B5EF4-FFF2-40B4-BE49-F238E27FC236}">
                <a16:creationId xmlns:a16="http://schemas.microsoft.com/office/drawing/2014/main" id="{DC85863C-CB10-E34D-A6F9-C2806D818954}"/>
              </a:ext>
            </a:extLst>
          </p:cNvPr>
          <p:cNvSpPr>
            <a:spLocks noGrp="1"/>
          </p:cNvSpPr>
          <p:nvPr>
            <p:ph type="body" sz="quarter" idx="15"/>
          </p:nvPr>
        </p:nvSpPr>
        <p:spPr/>
        <p:txBody>
          <a:bodyPr/>
          <a:lstStyle/>
          <a:p>
            <a:r>
              <a:rPr lang="en-US" dirty="0"/>
              <a:t>Visit the 'History' tab to review past analyses and learn from corrections.</a:t>
            </a:r>
          </a:p>
        </p:txBody>
      </p:sp>
      <p:sp>
        <p:nvSpPr>
          <p:cNvPr id="14" name="Text Placeholder 13">
            <a:extLst>
              <a:ext uri="{FF2B5EF4-FFF2-40B4-BE49-F238E27FC236}">
                <a16:creationId xmlns:a16="http://schemas.microsoft.com/office/drawing/2014/main" id="{DE8AF06C-8B4B-22FE-A7AB-60EB131127B7}"/>
              </a:ext>
            </a:extLst>
          </p:cNvPr>
          <p:cNvSpPr>
            <a:spLocks noGrp="1"/>
          </p:cNvSpPr>
          <p:nvPr>
            <p:ph type="body" sz="quarter" idx="16"/>
          </p:nvPr>
        </p:nvSpPr>
        <p:spPr/>
        <p:txBody>
          <a:bodyPr/>
          <a:lstStyle/>
          <a:p>
            <a:r>
              <a:rPr lang="en-US" dirty="0"/>
              <a:t>Click 'Quiz Mode' to test your grammar understanding with immediate feedback.</a:t>
            </a:r>
          </a:p>
        </p:txBody>
      </p:sp>
      <p:sp>
        <p:nvSpPr>
          <p:cNvPr id="15" name="Text Placeholder 14">
            <a:extLst>
              <a:ext uri="{FF2B5EF4-FFF2-40B4-BE49-F238E27FC236}">
                <a16:creationId xmlns:a16="http://schemas.microsoft.com/office/drawing/2014/main" id="{B301D12F-7414-FD88-E7AD-750760FD5238}"/>
              </a:ext>
            </a:extLst>
          </p:cNvPr>
          <p:cNvSpPr>
            <a:spLocks noGrp="1"/>
          </p:cNvSpPr>
          <p:nvPr>
            <p:ph type="body" sz="quarter" idx="17"/>
          </p:nvPr>
        </p:nvSpPr>
        <p:spPr/>
        <p:txBody>
          <a:bodyPr/>
          <a:lstStyle/>
          <a:p>
            <a:r>
              <a:rPr lang="en-US" b="1" dirty="0"/>
              <a:t>STEP 5: CHECKING RECENT ANALYSES</a:t>
            </a:r>
            <a:endParaRPr lang="en-US" dirty="0"/>
          </a:p>
        </p:txBody>
      </p:sp>
      <p:sp>
        <p:nvSpPr>
          <p:cNvPr id="16" name="Text Placeholder 15">
            <a:extLst>
              <a:ext uri="{FF2B5EF4-FFF2-40B4-BE49-F238E27FC236}">
                <a16:creationId xmlns:a16="http://schemas.microsoft.com/office/drawing/2014/main" id="{AF1F8764-A4D9-ECAB-52DF-9355506CA165}"/>
              </a:ext>
            </a:extLst>
          </p:cNvPr>
          <p:cNvSpPr>
            <a:spLocks noGrp="1"/>
          </p:cNvSpPr>
          <p:nvPr>
            <p:ph type="body" sz="quarter" idx="18"/>
          </p:nvPr>
        </p:nvSpPr>
        <p:spPr/>
        <p:txBody>
          <a:bodyPr/>
          <a:lstStyle/>
          <a:p>
            <a:r>
              <a:rPr lang="en-US" dirty="0"/>
              <a:t>STEP 4: USING INTERACTIVE QUIZZES: </a:t>
            </a:r>
          </a:p>
        </p:txBody>
      </p:sp>
      <p:pic>
        <p:nvPicPr>
          <p:cNvPr id="18" name="Picture Placeholder 17">
            <a:extLst>
              <a:ext uri="{FF2B5EF4-FFF2-40B4-BE49-F238E27FC236}">
                <a16:creationId xmlns:a16="http://schemas.microsoft.com/office/drawing/2014/main" id="{E5EFA371-CCD4-055A-9CD1-6D1817EEA5F3}"/>
              </a:ext>
            </a:extLst>
          </p:cNvPr>
          <p:cNvPicPr>
            <a:picLocks noGrp="1" noChangeAspect="1"/>
          </p:cNvPicPr>
          <p:nvPr>
            <p:ph type="pic" sz="quarter" idx="14"/>
          </p:nvPr>
        </p:nvPicPr>
        <p:blipFill>
          <a:blip r:embed="rId3"/>
          <a:srcRect l="-321" t="-1122" b="-2"/>
          <a:stretch/>
        </p:blipFill>
        <p:spPr>
          <a:xfrm>
            <a:off x="3307080" y="4861561"/>
            <a:ext cx="7661488" cy="1288516"/>
          </a:xfrm>
        </p:spPr>
      </p:pic>
    </p:spTree>
    <p:extLst>
      <p:ext uri="{BB962C8B-B14F-4D97-AF65-F5344CB8AC3E}">
        <p14:creationId xmlns:p14="http://schemas.microsoft.com/office/powerpoint/2010/main" val="98109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0B94-DA4E-F162-C59F-4D2E65773D45}"/>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7496563C-2798-C507-992F-3F9F7FF7E75C}"/>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C84F361B-32AC-478E-E889-86FC62AB54A2}"/>
              </a:ext>
            </a:extLst>
          </p:cNvPr>
          <p:cNvSpPr>
            <a:spLocks noGrp="1"/>
          </p:cNvSpPr>
          <p:nvPr>
            <p:ph type="sldNum" sz="quarter" idx="11"/>
          </p:nvPr>
        </p:nvSpPr>
        <p:spPr/>
        <p:txBody>
          <a:bodyPr/>
          <a:lstStyle/>
          <a:p>
            <a:fld id="{CF6F24BE-8BEB-403A-BDCC-38E201D0662D}" type="slidenum">
              <a:rPr lang="en-ID" smtClean="0"/>
              <a:pPr/>
              <a:t>14</a:t>
            </a:fld>
            <a:endParaRPr lang="en-ID"/>
          </a:p>
        </p:txBody>
      </p:sp>
      <p:sp>
        <p:nvSpPr>
          <p:cNvPr id="8" name="Text Placeholder 7">
            <a:extLst>
              <a:ext uri="{FF2B5EF4-FFF2-40B4-BE49-F238E27FC236}">
                <a16:creationId xmlns:a16="http://schemas.microsoft.com/office/drawing/2014/main" id="{6A7B5182-0654-AEDA-7BF2-664F39AFFB4E}"/>
              </a:ext>
            </a:extLst>
          </p:cNvPr>
          <p:cNvSpPr>
            <a:spLocks noGrp="1"/>
          </p:cNvSpPr>
          <p:nvPr>
            <p:ph type="body" sz="quarter" idx="24"/>
          </p:nvPr>
        </p:nvSpPr>
        <p:spPr>
          <a:xfrm>
            <a:off x="599017" y="1413302"/>
            <a:ext cx="10392833" cy="5083751"/>
          </a:xfrm>
        </p:spPr>
        <p:txBody>
          <a:bodyPr/>
          <a:lstStyle/>
          <a:p>
            <a:r>
              <a:rPr lang="en-US" sz="1250" b="1" dirty="0"/>
              <a:t>WADEH’S GOAL</a:t>
            </a:r>
            <a:endParaRPr lang="en-US" dirty="0"/>
          </a:p>
          <a:p>
            <a:r>
              <a:rPr lang="en-US" dirty="0" err="1"/>
              <a:t>Wadeh</a:t>
            </a:r>
            <a:r>
              <a:rPr lang="en-US" dirty="0"/>
              <a:t> is dedicated to making Arabic grammar learning accessible, engaging, and effective through AI.</a:t>
            </a:r>
          </a:p>
          <a:p>
            <a:r>
              <a:rPr lang="en-US" sz="1250" b="1" dirty="0"/>
              <a:t>MILESTONES</a:t>
            </a:r>
            <a:endParaRPr lang="en-US" dirty="0"/>
          </a:p>
          <a:p>
            <a:r>
              <a:rPr lang="en-US" dirty="0"/>
              <a:t>Completed backend development with Flask, integrated IBM </a:t>
            </a:r>
            <a:r>
              <a:rPr lang="en-US" dirty="0" err="1"/>
              <a:t>Watsonx</a:t>
            </a:r>
            <a:r>
              <a:rPr lang="en-US" dirty="0"/>
              <a:t> API for sentence analysis, and gathered initial user feedback.</a:t>
            </a:r>
          </a:p>
          <a:p>
            <a:r>
              <a:rPr lang="en-US" sz="1250" b="1" dirty="0"/>
              <a:t>CHALLENGES</a:t>
            </a:r>
            <a:endParaRPr lang="en-US" sz="1250" dirty="0"/>
          </a:p>
          <a:p>
            <a:r>
              <a:rPr lang="en-US" dirty="0"/>
              <a:t>Handling diverse Arabic sentence structures and ensuring accurate grammar analysis.</a:t>
            </a:r>
          </a:p>
          <a:p>
            <a:r>
              <a:rPr lang="en-US" sz="1250" b="1" dirty="0"/>
              <a:t>IMPACT ON ARABIC LANGUAGE LEARNING</a:t>
            </a:r>
          </a:p>
          <a:p>
            <a:r>
              <a:rPr lang="en-US" dirty="0" err="1"/>
              <a:t>Wadeh</a:t>
            </a:r>
            <a:r>
              <a:rPr lang="en-US" dirty="0"/>
              <a:t> aligns with Saudi Arabia’s AI goals, contributing to the digital transformation of Arabic language education and cultural preservation.</a:t>
            </a:r>
          </a:p>
          <a:p>
            <a:r>
              <a:rPr lang="en-US" sz="1250" b="1" dirty="0"/>
              <a:t>INVITATION FOR COLLABORATION</a:t>
            </a:r>
          </a:p>
          <a:p>
            <a:r>
              <a:rPr lang="en-US" dirty="0"/>
              <a:t>We encourage educators, researchers, and AI developers to collaborate with </a:t>
            </a:r>
            <a:r>
              <a:rPr lang="en-US" dirty="0" err="1"/>
              <a:t>Wadeh’s</a:t>
            </a:r>
            <a:r>
              <a:rPr lang="en-US" dirty="0"/>
              <a:t> team to enhance its features and broaden its reach, ensuring Arabic remains a digitally supported language.</a:t>
            </a:r>
          </a:p>
          <a:p>
            <a:r>
              <a:rPr lang="en-US" sz="1250" b="1" dirty="0"/>
              <a:t>LOOKING AHEAD</a:t>
            </a:r>
          </a:p>
          <a:p>
            <a:r>
              <a:rPr lang="en-US" dirty="0"/>
              <a:t>With ongoing updates and improvements, WADEH aims to become a leading AI tool for Arabic grammar learning, accessible to users worldwide.</a:t>
            </a:r>
          </a:p>
        </p:txBody>
      </p:sp>
    </p:spTree>
    <p:extLst>
      <p:ext uri="{BB962C8B-B14F-4D97-AF65-F5344CB8AC3E}">
        <p14:creationId xmlns:p14="http://schemas.microsoft.com/office/powerpoint/2010/main" val="314202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2268-C74F-23EB-D017-BF501CCACE88}"/>
              </a:ext>
            </a:extLst>
          </p:cNvPr>
          <p:cNvSpPr>
            <a:spLocks noGrp="1"/>
          </p:cNvSpPr>
          <p:nvPr>
            <p:ph type="title"/>
          </p:nvPr>
        </p:nvSpPr>
        <p:spPr/>
        <p:txBody>
          <a:bodyPr/>
          <a:lstStyle/>
          <a:p>
            <a:r>
              <a:rPr lang="en-US" dirty="0"/>
              <a:t>INTRODUCTION TO SDAIA</a:t>
            </a:r>
          </a:p>
        </p:txBody>
      </p:sp>
      <p:sp>
        <p:nvSpPr>
          <p:cNvPr id="3" name="Footer Placeholder 2">
            <a:extLst>
              <a:ext uri="{FF2B5EF4-FFF2-40B4-BE49-F238E27FC236}">
                <a16:creationId xmlns:a16="http://schemas.microsoft.com/office/drawing/2014/main" id="{14B35508-BCA8-978B-599D-F860EB99EB9A}"/>
              </a:ext>
            </a:extLst>
          </p:cNvPr>
          <p:cNvSpPr>
            <a:spLocks noGrp="1"/>
          </p:cNvSpPr>
          <p:nvPr>
            <p:ph type="ftr" sz="quarter" idx="10"/>
          </p:nvPr>
        </p:nvSpPr>
        <p:spPr/>
        <p:txBody>
          <a:bodyPr/>
          <a:lstStyle/>
          <a:p>
            <a:r>
              <a:rPr lang="en-ID"/>
              <a:t>WADEH: ARABIC GRAMMAR</a:t>
            </a:r>
            <a:endParaRPr lang="en-ID" dirty="0"/>
          </a:p>
        </p:txBody>
      </p:sp>
      <p:sp>
        <p:nvSpPr>
          <p:cNvPr id="4" name="Slide Number Placeholder 3">
            <a:extLst>
              <a:ext uri="{FF2B5EF4-FFF2-40B4-BE49-F238E27FC236}">
                <a16:creationId xmlns:a16="http://schemas.microsoft.com/office/drawing/2014/main" id="{F9EA605E-9CC0-F738-0EF7-4D81EF7D85C4}"/>
              </a:ext>
            </a:extLst>
          </p:cNvPr>
          <p:cNvSpPr>
            <a:spLocks noGrp="1"/>
          </p:cNvSpPr>
          <p:nvPr>
            <p:ph type="sldNum" sz="quarter" idx="11"/>
          </p:nvPr>
        </p:nvSpPr>
        <p:spPr/>
        <p:txBody>
          <a:bodyPr/>
          <a:lstStyle/>
          <a:p>
            <a:r>
              <a:rPr lang="en-ID"/>
              <a:t>2</a:t>
            </a:r>
            <a:endParaRPr lang="en-ID" dirty="0"/>
          </a:p>
        </p:txBody>
      </p:sp>
      <p:sp>
        <p:nvSpPr>
          <p:cNvPr id="6" name="Text Placeholder 5">
            <a:extLst>
              <a:ext uri="{FF2B5EF4-FFF2-40B4-BE49-F238E27FC236}">
                <a16:creationId xmlns:a16="http://schemas.microsoft.com/office/drawing/2014/main" id="{DACDDFD0-6C04-E600-F845-805F6355D4F0}"/>
              </a:ext>
            </a:extLst>
          </p:cNvPr>
          <p:cNvSpPr>
            <a:spLocks noGrp="1"/>
          </p:cNvSpPr>
          <p:nvPr>
            <p:ph type="body" sz="quarter" idx="13"/>
          </p:nvPr>
        </p:nvSpPr>
        <p:spPr>
          <a:xfrm>
            <a:off x="599016" y="2193924"/>
            <a:ext cx="4631139" cy="4258099"/>
          </a:xfrm>
        </p:spPr>
        <p:txBody>
          <a:bodyPr/>
          <a:lstStyle/>
          <a:p>
            <a:r>
              <a:rPr lang="en-US" sz="1250" b="1" dirty="0"/>
              <a:t>ESTABLISHMENT AND PURPOSE</a:t>
            </a:r>
            <a:r>
              <a:rPr lang="en-US" dirty="0"/>
              <a:t>
Founded in 2019, SDAIA leads Saudi Arabia's efforts in AI development, aligning with Vision 2030 to foster a data-driven economy. As a central authority, it sets strategic AI policies and oversees implementation across sectors.
</a:t>
            </a:r>
            <a:r>
              <a:rPr lang="en-US" sz="1250" b="1" dirty="0"/>
              <a:t>GLOBAL LEADERSHIP</a:t>
            </a:r>
            <a:r>
              <a:rPr lang="en-US" dirty="0"/>
              <a:t>
SDAIA collaborates internationally to position Saudi Arabia as a global AI hub. It engages with top AI firms and global research bodies to ensure advanced AI applications in fields like healthcare, education, and public services.</a:t>
            </a:r>
          </a:p>
          <a:p>
            <a:r>
              <a:rPr lang="en-US" sz="1250" b="1" dirty="0"/>
              <a:t>MAJOR ENTITIES</a:t>
            </a:r>
            <a:r>
              <a:rPr lang="en-US" dirty="0"/>
              <a:t>
SDAIA operates three main entities: the National Center for AI (NCAI), which drives AI research and deployment; the National Data Management Office (NDMO), focusing on data policies and regulations; and the National Information Center (NIC), responsible for digital infrastructure.</a:t>
            </a:r>
          </a:p>
        </p:txBody>
      </p:sp>
      <p:pic>
        <p:nvPicPr>
          <p:cNvPr id="29" name="Picture Placeholder 28" descr="A close-up of a sign&#10;&#10;Description automatically generated">
            <a:extLst>
              <a:ext uri="{FF2B5EF4-FFF2-40B4-BE49-F238E27FC236}">
                <a16:creationId xmlns:a16="http://schemas.microsoft.com/office/drawing/2014/main" id="{F3C29242-AD18-20E8-6BD8-F131F582C2E5}"/>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l="1" r="1"/>
          <a:stretch/>
        </p:blipFill>
        <p:spPr>
          <a:xfrm>
            <a:off x="6096000" y="0"/>
            <a:ext cx="5486399" cy="6858000"/>
          </a:xfrm>
        </p:spPr>
      </p:pic>
    </p:spTree>
    <p:extLst>
      <p:ext uri="{BB962C8B-B14F-4D97-AF65-F5344CB8AC3E}">
        <p14:creationId xmlns:p14="http://schemas.microsoft.com/office/powerpoint/2010/main" val="346959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logo with purple and grey letters">
            <a:extLst>
              <a:ext uri="{FF2B5EF4-FFF2-40B4-BE49-F238E27FC236}">
                <a16:creationId xmlns:a16="http://schemas.microsoft.com/office/drawing/2014/main" id="{13C23592-7CD9-758A-DDB0-8B62E111D581}"/>
              </a:ext>
            </a:extLst>
          </p:cNvPr>
          <p:cNvPicPr>
            <a:picLocks noGrp="1" noChangeAspect="1"/>
          </p:cNvPicPr>
          <p:nvPr>
            <p:ph type="pic" sz="quarter" idx="12"/>
          </p:nvPr>
        </p:nvPicPr>
        <p:blipFill>
          <a:blip r:embed="rId2"/>
          <a:srcRect l="21354" r="20603"/>
          <a:stretch/>
        </p:blipFill>
        <p:spPr>
          <a:xfrm>
            <a:off x="246277" y="1069065"/>
            <a:ext cx="3950548" cy="2573568"/>
          </a:xfrm>
        </p:spPr>
      </p:pic>
      <p:sp>
        <p:nvSpPr>
          <p:cNvPr id="2" name="Title 1">
            <a:extLst>
              <a:ext uri="{FF2B5EF4-FFF2-40B4-BE49-F238E27FC236}">
                <a16:creationId xmlns:a16="http://schemas.microsoft.com/office/drawing/2014/main" id="{BAD8A291-73B1-9C24-0848-B428EB1257B3}"/>
              </a:ext>
            </a:extLst>
          </p:cNvPr>
          <p:cNvSpPr>
            <a:spLocks noGrp="1"/>
          </p:cNvSpPr>
          <p:nvPr>
            <p:ph type="title"/>
          </p:nvPr>
        </p:nvSpPr>
        <p:spPr/>
        <p:txBody>
          <a:bodyPr/>
          <a:lstStyle/>
          <a:p>
            <a:pPr algn="l"/>
            <a:r>
              <a:rPr lang="en-US" dirty="0"/>
              <a:t>ABOUT ALLAM: SDAIA’S ARABIC LLM</a:t>
            </a:r>
          </a:p>
        </p:txBody>
      </p:sp>
      <p:sp>
        <p:nvSpPr>
          <p:cNvPr id="3" name="Footer Placeholder 2">
            <a:extLst>
              <a:ext uri="{FF2B5EF4-FFF2-40B4-BE49-F238E27FC236}">
                <a16:creationId xmlns:a16="http://schemas.microsoft.com/office/drawing/2014/main" id="{CDD1D130-9827-FE76-CA3F-721CA7F4D5FA}"/>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EFEDD806-C67B-045C-05A2-AA85CC927A81}"/>
              </a:ext>
            </a:extLst>
          </p:cNvPr>
          <p:cNvSpPr>
            <a:spLocks noGrp="1"/>
          </p:cNvSpPr>
          <p:nvPr>
            <p:ph type="sldNum" sz="quarter" idx="11"/>
          </p:nvPr>
        </p:nvSpPr>
        <p:spPr/>
        <p:txBody>
          <a:bodyPr/>
          <a:lstStyle/>
          <a:p>
            <a:fld id="{CF6F24BE-8BEB-403A-BDCC-38E201D0662D}" type="slidenum">
              <a:rPr lang="en-ID" smtClean="0"/>
              <a:pPr/>
              <a:t>3</a:t>
            </a:fld>
            <a:endParaRPr lang="en-ID"/>
          </a:p>
        </p:txBody>
      </p:sp>
      <p:sp>
        <p:nvSpPr>
          <p:cNvPr id="7" name="Text Placeholder 6">
            <a:extLst>
              <a:ext uri="{FF2B5EF4-FFF2-40B4-BE49-F238E27FC236}">
                <a16:creationId xmlns:a16="http://schemas.microsoft.com/office/drawing/2014/main" id="{F2DBF597-181E-BE03-9BC6-961F0843F4DF}"/>
              </a:ext>
            </a:extLst>
          </p:cNvPr>
          <p:cNvSpPr>
            <a:spLocks noGrp="1"/>
          </p:cNvSpPr>
          <p:nvPr>
            <p:ph type="body" sz="quarter" idx="15"/>
          </p:nvPr>
        </p:nvSpPr>
        <p:spPr>
          <a:xfrm>
            <a:off x="246277" y="3950127"/>
            <a:ext cx="7639203" cy="2573568"/>
          </a:xfrm>
        </p:spPr>
        <p:txBody>
          <a:bodyPr/>
          <a:lstStyle/>
          <a:p>
            <a:r>
              <a:rPr lang="en-US" sz="1250" b="1" dirty="0"/>
              <a:t>UNIQUE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rPr>
              <a:t> </a:t>
            </a:r>
            <a:r>
              <a:rPr kumimoji="0" lang="en-US" altLang="en-US" i="0" u="none" strike="noStrike" cap="none" normalizeH="0" baseline="0" dirty="0">
                <a:ln>
                  <a:noFill/>
                </a:ln>
                <a:solidFill>
                  <a:schemeClr val="tx1"/>
                </a:solidFill>
                <a:effectLst/>
              </a:rPr>
              <a:t>Understands Arabic grammar and syntax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rPr>
              <a:t> </a:t>
            </a:r>
            <a:r>
              <a:rPr kumimoji="0" lang="en-US" altLang="en-US" i="0" u="none" strike="noStrike" cap="none" normalizeH="0" baseline="0" dirty="0">
                <a:ln>
                  <a:noFill/>
                </a:ln>
                <a:solidFill>
                  <a:schemeClr val="tx1"/>
                </a:solidFill>
                <a:effectLst/>
              </a:rPr>
              <a:t>Supports multiple dialects and contextual language use</a:t>
            </a:r>
            <a:endParaRPr lang="en-US" dirty="0"/>
          </a:p>
          <a:p>
            <a:r>
              <a:rPr lang="en-US" sz="1250" b="1" dirty="0"/>
              <a:t>ALIGNMENT WITH VISION 2030</a:t>
            </a:r>
          </a:p>
          <a:p>
            <a:r>
              <a:rPr lang="en-US" dirty="0"/>
              <a:t>As part of Vision 2030’s digital transformation agenda, Allam not only contributes to technological innovation but also aligns with broader national efforts to enhance AI in education, healthcare, and governance.</a:t>
            </a:r>
          </a:p>
        </p:txBody>
      </p:sp>
      <p:sp>
        <p:nvSpPr>
          <p:cNvPr id="8" name="Text Placeholder 7">
            <a:extLst>
              <a:ext uri="{FF2B5EF4-FFF2-40B4-BE49-F238E27FC236}">
                <a16:creationId xmlns:a16="http://schemas.microsoft.com/office/drawing/2014/main" id="{984091CF-B256-3A64-DAB4-7F8F89B40EA1}"/>
              </a:ext>
            </a:extLst>
          </p:cNvPr>
          <p:cNvSpPr>
            <a:spLocks noGrp="1"/>
          </p:cNvSpPr>
          <p:nvPr>
            <p:ph type="body" sz="quarter" idx="16"/>
          </p:nvPr>
        </p:nvSpPr>
        <p:spPr>
          <a:xfrm>
            <a:off x="4276035" y="2607013"/>
            <a:ext cx="6692532" cy="1382400"/>
          </a:xfrm>
        </p:spPr>
        <p:txBody>
          <a:bodyPr/>
          <a:lstStyle/>
          <a:p>
            <a:r>
              <a:rPr lang="en-US" dirty="0"/>
              <a:t>Allam, developed by SDAIA in collaboration with IBM on the </a:t>
            </a:r>
            <a:r>
              <a:rPr lang="en-US" dirty="0" err="1"/>
              <a:t>Watsonx</a:t>
            </a:r>
            <a:r>
              <a:rPr lang="en-US" dirty="0"/>
              <a:t> platform, is an advanced language model specifically designed for Arabic. It empowers the digital future of Arabic by providing advanced natural language processing to understand Arabic grammar, enabling applications like </a:t>
            </a:r>
            <a:r>
              <a:rPr lang="en-US" dirty="0" err="1"/>
              <a:t>Wadeh</a:t>
            </a:r>
            <a:r>
              <a:rPr lang="en-US" dirty="0"/>
              <a:t>.</a:t>
            </a:r>
          </a:p>
        </p:txBody>
      </p:sp>
      <p:sp>
        <p:nvSpPr>
          <p:cNvPr id="10" name="Text Placeholder 9">
            <a:extLst>
              <a:ext uri="{FF2B5EF4-FFF2-40B4-BE49-F238E27FC236}">
                <a16:creationId xmlns:a16="http://schemas.microsoft.com/office/drawing/2014/main" id="{19DB7885-A401-D005-1830-E3060F016325}"/>
              </a:ext>
            </a:extLst>
          </p:cNvPr>
          <p:cNvSpPr>
            <a:spLocks noGrp="1"/>
          </p:cNvSpPr>
          <p:nvPr>
            <p:ph type="body" sz="quarter" idx="18"/>
          </p:nvPr>
        </p:nvSpPr>
        <p:spPr/>
        <p:txBody>
          <a:bodyPr/>
          <a:lstStyle/>
          <a:p>
            <a:r>
              <a:rPr lang="en-US" dirty="0"/>
              <a:t>PURPOSE AND DEVELOPMENT</a:t>
            </a:r>
          </a:p>
        </p:txBody>
      </p:sp>
      <p:pic>
        <p:nvPicPr>
          <p:cNvPr id="29" name="Picture Placeholder 28" descr="A black background with white text and colorful squares&#10;&#10;Description automatically generated">
            <a:extLst>
              <a:ext uri="{FF2B5EF4-FFF2-40B4-BE49-F238E27FC236}">
                <a16:creationId xmlns:a16="http://schemas.microsoft.com/office/drawing/2014/main" id="{9C115888-7216-CFBE-0108-68FE7CD0B0AA}"/>
              </a:ext>
            </a:extLst>
          </p:cNvPr>
          <p:cNvPicPr>
            <a:picLocks noGrp="1" noChangeAspect="1"/>
          </p:cNvPicPr>
          <p:nvPr>
            <p:ph type="pic" sz="quarter" idx="14"/>
          </p:nvPr>
        </p:nvPicPr>
        <p:blipFill>
          <a:blip r:embed="rId3"/>
          <a:srcRect l="-3939" t="-4063" r="-1549" b="-1"/>
          <a:stretch/>
        </p:blipFill>
        <p:spPr>
          <a:xfrm>
            <a:off x="7885480" y="4117460"/>
            <a:ext cx="3451121" cy="2278187"/>
          </a:xfrm>
        </p:spPr>
      </p:pic>
    </p:spTree>
    <p:extLst>
      <p:ext uri="{BB962C8B-B14F-4D97-AF65-F5344CB8AC3E}">
        <p14:creationId xmlns:p14="http://schemas.microsoft.com/office/powerpoint/2010/main" val="202768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WHY ALLAM MATTERS</a:t>
            </a: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25" name="Slide Number Placeholder 0"/>
          <p:cNvSpPr>
            <a:spLocks noGrp="1"/>
          </p:cNvSpPr>
          <p:nvPr>
            <p:ph type="sldNum" sz="quarter" idx="11"/>
          </p:nvPr>
        </p:nvSpPr>
        <p:spPr>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smtClean="0">
                <a:solidFill>
                  <a:srgbClr val="FFFFFF"/>
                </a:solidFill>
                <a:latin typeface="Open Sans"/>
                <a:ea typeface="Open Sans"/>
                <a:cs typeface="Open Sans"/>
              </a:rPr>
              <a:pPr algn="ctr"/>
              <a:t>4</a:t>
            </a:fld>
            <a:endParaRPr lang="en-US" sz="1210">
              <a:solidFill>
                <a:srgbClr val="FFFFFF"/>
              </a:solidFill>
              <a:latin typeface="Open Sans"/>
              <a:ea typeface="Open Sans"/>
              <a:cs typeface="Open Sans"/>
            </a:endParaRPr>
          </a:p>
        </p:txBody>
      </p:sp>
      <p:sp>
        <p:nvSpPr>
          <p:cNvPr id="19" name="Text Placeholder 18">
            <a:extLst>
              <a:ext uri="{FF2B5EF4-FFF2-40B4-BE49-F238E27FC236}">
                <a16:creationId xmlns:a16="http://schemas.microsoft.com/office/drawing/2014/main" id="{7DAE6C66-49F6-87C8-4B8B-13DE1F2FAD28}"/>
              </a:ext>
            </a:extLst>
          </p:cNvPr>
          <p:cNvSpPr>
            <a:spLocks noGrp="1"/>
          </p:cNvSpPr>
          <p:nvPr>
            <p:ph type="body" sz="quarter" idx="13"/>
          </p:nvPr>
        </p:nvSpPr>
        <p:spPr/>
        <p:txBody>
          <a:bodyPr/>
          <a:lstStyle/>
          <a:p>
            <a:r>
              <a:rPr lang="en-US" dirty="0"/>
              <a:t>Allam helps preserve and promote Arabic in the digital world by offering high-quality natural language processing (NLP) that caters specifically to Arabic's linguistic nuances.</a:t>
            </a:r>
          </a:p>
        </p:txBody>
      </p:sp>
      <p:sp>
        <p:nvSpPr>
          <p:cNvPr id="20" name="Text Placeholder 19">
            <a:extLst>
              <a:ext uri="{FF2B5EF4-FFF2-40B4-BE49-F238E27FC236}">
                <a16:creationId xmlns:a16="http://schemas.microsoft.com/office/drawing/2014/main" id="{A56768CF-DB8E-E967-60FA-969B46906148}"/>
              </a:ext>
            </a:extLst>
          </p:cNvPr>
          <p:cNvSpPr>
            <a:spLocks noGrp="1"/>
          </p:cNvSpPr>
          <p:nvPr>
            <p:ph type="body" sz="quarter" idx="14"/>
          </p:nvPr>
        </p:nvSpPr>
        <p:spPr/>
        <p:txBody>
          <a:bodyPr/>
          <a:lstStyle/>
          <a:p>
            <a:r>
              <a:rPr lang="en-US" dirty="0"/>
              <a:t>Allam’s NLP capabilities enhance services in education, government operations, and digital communication. It plays a vital role in improving automated translations, virtual assistants, and learning tools.</a:t>
            </a:r>
          </a:p>
        </p:txBody>
      </p:sp>
      <p:sp>
        <p:nvSpPr>
          <p:cNvPr id="21" name="Text Placeholder 20">
            <a:extLst>
              <a:ext uri="{FF2B5EF4-FFF2-40B4-BE49-F238E27FC236}">
                <a16:creationId xmlns:a16="http://schemas.microsoft.com/office/drawing/2014/main" id="{84F52023-6263-7679-DA5A-6A5F8D81D38C}"/>
              </a:ext>
            </a:extLst>
          </p:cNvPr>
          <p:cNvSpPr>
            <a:spLocks noGrp="1"/>
          </p:cNvSpPr>
          <p:nvPr>
            <p:ph type="body" sz="quarter" idx="15"/>
          </p:nvPr>
        </p:nvSpPr>
        <p:spPr>
          <a:xfrm>
            <a:off x="599016" y="2253600"/>
            <a:ext cx="2702984" cy="369600"/>
          </a:xfrm>
        </p:spPr>
        <p:txBody>
          <a:bodyPr/>
          <a:lstStyle/>
          <a:p>
            <a:r>
              <a:rPr lang="en-US" dirty="0"/>
              <a:t>PRESERVATION OF ARABIC</a:t>
            </a:r>
          </a:p>
        </p:txBody>
      </p:sp>
      <p:sp>
        <p:nvSpPr>
          <p:cNvPr id="22" name="Text Placeholder 21">
            <a:extLst>
              <a:ext uri="{FF2B5EF4-FFF2-40B4-BE49-F238E27FC236}">
                <a16:creationId xmlns:a16="http://schemas.microsoft.com/office/drawing/2014/main" id="{71350789-038D-929A-83AA-76104E57D28F}"/>
              </a:ext>
            </a:extLst>
          </p:cNvPr>
          <p:cNvSpPr>
            <a:spLocks noGrp="1"/>
          </p:cNvSpPr>
          <p:nvPr>
            <p:ph type="body" sz="quarter" idx="16"/>
          </p:nvPr>
        </p:nvSpPr>
        <p:spPr>
          <a:xfrm>
            <a:off x="4358771" y="2253600"/>
            <a:ext cx="2851200" cy="369600"/>
          </a:xfrm>
        </p:spPr>
        <p:txBody>
          <a:bodyPr/>
          <a:lstStyle/>
          <a:p>
            <a:r>
              <a:rPr lang="en-US" dirty="0"/>
              <a:t>APPLICATIONS ACROSS SECTORS</a:t>
            </a:r>
          </a:p>
        </p:txBody>
      </p:sp>
      <p:sp>
        <p:nvSpPr>
          <p:cNvPr id="23" name="Text Placeholder 22">
            <a:extLst>
              <a:ext uri="{FF2B5EF4-FFF2-40B4-BE49-F238E27FC236}">
                <a16:creationId xmlns:a16="http://schemas.microsoft.com/office/drawing/2014/main" id="{23361F95-BB3B-4F19-F7AE-160808259A60}"/>
              </a:ext>
            </a:extLst>
          </p:cNvPr>
          <p:cNvSpPr>
            <a:spLocks noGrp="1"/>
          </p:cNvSpPr>
          <p:nvPr>
            <p:ph type="body" sz="quarter" idx="17"/>
          </p:nvPr>
        </p:nvSpPr>
        <p:spPr/>
        <p:txBody>
          <a:bodyPr/>
          <a:lstStyle/>
          <a:p>
            <a:r>
              <a:rPr lang="en-US" dirty="0"/>
              <a:t>By supporting language preservation and enhancing digital communication, Allam contributes to the broader goal of making Arabic one of the most digitally accessible languages, fostering cultural heritage while enabling modern AI solutions.</a:t>
            </a:r>
          </a:p>
        </p:txBody>
      </p:sp>
      <p:sp>
        <p:nvSpPr>
          <p:cNvPr id="24" name="Text Placeholder 23">
            <a:extLst>
              <a:ext uri="{FF2B5EF4-FFF2-40B4-BE49-F238E27FC236}">
                <a16:creationId xmlns:a16="http://schemas.microsoft.com/office/drawing/2014/main" id="{D2A20235-4775-2120-2381-5A58718EE62A}"/>
              </a:ext>
            </a:extLst>
          </p:cNvPr>
          <p:cNvSpPr>
            <a:spLocks noGrp="1"/>
          </p:cNvSpPr>
          <p:nvPr>
            <p:ph type="body" sz="quarter" idx="18"/>
          </p:nvPr>
        </p:nvSpPr>
        <p:spPr>
          <a:xfrm>
            <a:off x="8118524" y="2253600"/>
            <a:ext cx="2851200" cy="369600"/>
          </a:xfrm>
        </p:spPr>
        <p:txBody>
          <a:bodyPr/>
          <a:lstStyle/>
          <a:p>
            <a:r>
              <a:rPr lang="en-US" dirty="0"/>
              <a:t>IMPACT ON ARABIC LANGUAGE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CA76-EE76-00B3-C90F-059E7E2D87CB}"/>
              </a:ext>
            </a:extLst>
          </p:cNvPr>
          <p:cNvSpPr>
            <a:spLocks noGrp="1"/>
          </p:cNvSpPr>
          <p:nvPr>
            <p:ph type="title"/>
          </p:nvPr>
        </p:nvSpPr>
        <p:spPr>
          <a:xfrm>
            <a:off x="5130962" y="48808"/>
            <a:ext cx="5514252" cy="1454400"/>
          </a:xfrm>
        </p:spPr>
        <p:txBody>
          <a:bodyPr/>
          <a:lstStyle/>
          <a:p>
            <a:r>
              <a:rPr lang="en-US" dirty="0"/>
              <a:t>OVERVIEW OF WADEH PROJECT</a:t>
            </a:r>
          </a:p>
        </p:txBody>
      </p:sp>
      <p:sp>
        <p:nvSpPr>
          <p:cNvPr id="3" name="Footer Placeholder 2">
            <a:extLst>
              <a:ext uri="{FF2B5EF4-FFF2-40B4-BE49-F238E27FC236}">
                <a16:creationId xmlns:a16="http://schemas.microsoft.com/office/drawing/2014/main" id="{053EFE89-56C8-6E02-0C5E-EC0784073965}"/>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DE8CA44C-CA81-1DCB-FF75-48CC3A93A0BB}"/>
              </a:ext>
            </a:extLst>
          </p:cNvPr>
          <p:cNvSpPr>
            <a:spLocks noGrp="1"/>
          </p:cNvSpPr>
          <p:nvPr>
            <p:ph type="sldNum" sz="quarter" idx="11"/>
          </p:nvPr>
        </p:nvSpPr>
        <p:spPr/>
        <p:txBody>
          <a:bodyPr/>
          <a:lstStyle/>
          <a:p>
            <a:fld id="{CF6F24BE-8BEB-403A-BDCC-38E201D0662D}" type="slidenum">
              <a:rPr lang="en-ID" smtClean="0"/>
              <a:pPr/>
              <a:t>5</a:t>
            </a:fld>
            <a:endParaRPr lang="en-ID" dirty="0"/>
          </a:p>
        </p:txBody>
      </p:sp>
      <p:pic>
        <p:nvPicPr>
          <p:cNvPr id="13" name="Picture Placeholder 12">
            <a:extLst>
              <a:ext uri="{FF2B5EF4-FFF2-40B4-BE49-F238E27FC236}">
                <a16:creationId xmlns:a16="http://schemas.microsoft.com/office/drawing/2014/main" id="{0CDA87A6-5527-254A-17B6-70C04D2CB4CF}"/>
              </a:ext>
            </a:extLst>
          </p:cNvPr>
          <p:cNvPicPr>
            <a:picLocks noGrp="1" noChangeAspect="1"/>
          </p:cNvPicPr>
          <p:nvPr>
            <p:ph type="pic" sz="quarter" idx="12"/>
          </p:nvPr>
        </p:nvPicPr>
        <p:blipFill>
          <a:blip r:embed="rId2"/>
          <a:srcRect l="23118" r="23307"/>
          <a:stretch/>
        </p:blipFill>
        <p:spPr>
          <a:xfrm>
            <a:off x="199586" y="1203465"/>
            <a:ext cx="4931376" cy="4341930"/>
          </a:xfrm>
        </p:spPr>
      </p:pic>
      <p:sp>
        <p:nvSpPr>
          <p:cNvPr id="6" name="Text Placeholder 5">
            <a:extLst>
              <a:ext uri="{FF2B5EF4-FFF2-40B4-BE49-F238E27FC236}">
                <a16:creationId xmlns:a16="http://schemas.microsoft.com/office/drawing/2014/main" id="{54442139-4B2A-F054-61C7-76C7A9EFAF5B}"/>
              </a:ext>
            </a:extLst>
          </p:cNvPr>
          <p:cNvSpPr>
            <a:spLocks noGrp="1"/>
          </p:cNvSpPr>
          <p:nvPr>
            <p:ph type="body" sz="quarter" idx="13"/>
          </p:nvPr>
        </p:nvSpPr>
        <p:spPr>
          <a:xfrm>
            <a:off x="5161935" y="1504336"/>
            <a:ext cx="6420464" cy="5353664"/>
          </a:xfrm>
        </p:spPr>
        <p:txBody>
          <a:bodyPr/>
          <a:lstStyle/>
          <a:p>
            <a:r>
              <a:rPr lang="en-US" sz="1250" b="1" dirty="0"/>
              <a:t>WADEH'S PURPOSE</a:t>
            </a:r>
          </a:p>
          <a:p>
            <a:r>
              <a:rPr lang="en-US" dirty="0" err="1"/>
              <a:t>Wadeh</a:t>
            </a:r>
            <a:r>
              <a:rPr lang="en-US" dirty="0"/>
              <a:t> is an educational tool that aims to simplify and enhance Arabic grammar learning through AI-driven tools.</a:t>
            </a:r>
          </a:p>
          <a:p>
            <a:r>
              <a:rPr lang="en-US" sz="1250" b="1" dirty="0"/>
              <a:t>CHALLENGE</a:t>
            </a:r>
          </a:p>
          <a:p>
            <a:r>
              <a:rPr lang="en-US" dirty="0"/>
              <a:t>Arabic grammar complexity poses challenges, especially for non-native speakers. </a:t>
            </a:r>
            <a:r>
              <a:rPr lang="en-US" dirty="0" err="1"/>
              <a:t>Wadeh</a:t>
            </a:r>
            <a:r>
              <a:rPr lang="en-US" dirty="0"/>
              <a:t> aims to bridge this gap through simplified, AI-backed grammar tools.</a:t>
            </a:r>
          </a:p>
          <a:p>
            <a:r>
              <a:rPr lang="en-US" sz="1250" b="1" dirty="0"/>
              <a:t>Goals</a:t>
            </a:r>
          </a:p>
          <a:p>
            <a:r>
              <a:rPr lang="en-US" dirty="0"/>
              <a:t>Enhance user understanding of grammar with AI-driven analysis, targeting students and Arabic learners.</a:t>
            </a:r>
          </a:p>
          <a:p>
            <a:r>
              <a:rPr lang="en-US" sz="1250" b="1" dirty="0"/>
              <a:t>CORE FEATURES</a:t>
            </a:r>
          </a:p>
          <a:p>
            <a:r>
              <a:rPr lang="en-US" dirty="0"/>
              <a:t>It offers features that makes it suitable for students, educators, and language enthusiasts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Interactive Quizzes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Voice Input for Sentence Parsing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Instant Feedback on Grammar</a:t>
            </a:r>
            <a:endParaRPr lang="en-US" dirty="0"/>
          </a:p>
          <a:p>
            <a:r>
              <a:rPr lang="en-US" sz="1250" b="1" dirty="0"/>
              <a:t>TARGET USERS</a:t>
            </a:r>
          </a:p>
          <a:p>
            <a:r>
              <a:rPr lang="en-US" dirty="0" err="1"/>
              <a:t>Wadeh</a:t>
            </a:r>
            <a:r>
              <a:rPr lang="en-US" dirty="0"/>
              <a:t> serves Arabic learners of all levels, from students and educators to professional linguists.</a:t>
            </a:r>
          </a:p>
        </p:txBody>
      </p:sp>
      <p:sp>
        <p:nvSpPr>
          <p:cNvPr id="7" name="Text Placeholder 6">
            <a:extLst>
              <a:ext uri="{FF2B5EF4-FFF2-40B4-BE49-F238E27FC236}">
                <a16:creationId xmlns:a16="http://schemas.microsoft.com/office/drawing/2014/main" id="{23BB7D3D-D7A6-9F90-C9DD-52B0136A82A8}"/>
              </a:ext>
            </a:extLst>
          </p:cNvPr>
          <p:cNvSpPr>
            <a:spLocks noGrp="1"/>
          </p:cNvSpPr>
          <p:nvPr>
            <p:ph type="body" sz="quarter" idx="14"/>
          </p:nvPr>
        </p:nvSpPr>
        <p:spPr>
          <a:xfrm>
            <a:off x="5130962" y="1207395"/>
            <a:ext cx="4307417" cy="333600"/>
          </a:xfrm>
        </p:spPr>
        <p:txBody>
          <a:bodyPr/>
          <a:lstStyle/>
          <a:p>
            <a:r>
              <a:rPr lang="en-US" sz="1400" dirty="0"/>
              <a:t>INTRODUCING WADEH:</a:t>
            </a:r>
          </a:p>
        </p:txBody>
      </p:sp>
    </p:spTree>
    <p:extLst>
      <p:ext uri="{BB962C8B-B14F-4D97-AF65-F5344CB8AC3E}">
        <p14:creationId xmlns:p14="http://schemas.microsoft.com/office/powerpoint/2010/main" val="265352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F62B-901A-54CB-0A0F-722F1FE6089F}"/>
              </a:ext>
            </a:extLst>
          </p:cNvPr>
          <p:cNvSpPr>
            <a:spLocks noGrp="1"/>
          </p:cNvSpPr>
          <p:nvPr>
            <p:ph type="title"/>
          </p:nvPr>
        </p:nvSpPr>
        <p:spPr/>
        <p:txBody>
          <a:bodyPr/>
          <a:lstStyle/>
          <a:p>
            <a:r>
              <a:rPr lang="en-US" dirty="0"/>
              <a:t>HOW WADEH USES ALLAM</a:t>
            </a:r>
          </a:p>
        </p:txBody>
      </p:sp>
      <p:sp>
        <p:nvSpPr>
          <p:cNvPr id="3" name="Footer Placeholder 2">
            <a:extLst>
              <a:ext uri="{FF2B5EF4-FFF2-40B4-BE49-F238E27FC236}">
                <a16:creationId xmlns:a16="http://schemas.microsoft.com/office/drawing/2014/main" id="{EF6E58DD-D101-7F97-D491-A380D5B3B167}"/>
              </a:ext>
            </a:extLst>
          </p:cNvPr>
          <p:cNvSpPr>
            <a:spLocks noGrp="1"/>
          </p:cNvSpPr>
          <p:nvPr>
            <p:ph type="ftr" sz="quarter" idx="10"/>
          </p:nvPr>
        </p:nvSpPr>
        <p:spPr/>
        <p:txBody>
          <a:bodyPr/>
          <a:lstStyle/>
          <a:p>
            <a:r>
              <a:rPr lang="en-ID"/>
              <a:t>WADEH: ARABIC GRAMMAR</a:t>
            </a:r>
            <a:endParaRPr lang="en-ID" dirty="0"/>
          </a:p>
        </p:txBody>
      </p:sp>
      <p:sp>
        <p:nvSpPr>
          <p:cNvPr id="4" name="Slide Number Placeholder 3">
            <a:extLst>
              <a:ext uri="{FF2B5EF4-FFF2-40B4-BE49-F238E27FC236}">
                <a16:creationId xmlns:a16="http://schemas.microsoft.com/office/drawing/2014/main" id="{34440B08-47D9-6E0F-E8C0-CFA2C8FD330A}"/>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Text Placeholder 4">
            <a:extLst>
              <a:ext uri="{FF2B5EF4-FFF2-40B4-BE49-F238E27FC236}">
                <a16:creationId xmlns:a16="http://schemas.microsoft.com/office/drawing/2014/main" id="{7F664B78-D179-4DF0-32A8-67A9163A7D26}"/>
              </a:ext>
            </a:extLst>
          </p:cNvPr>
          <p:cNvSpPr>
            <a:spLocks noGrp="1"/>
          </p:cNvSpPr>
          <p:nvPr>
            <p:ph type="body" sz="quarter" idx="13"/>
          </p:nvPr>
        </p:nvSpPr>
        <p:spPr/>
        <p:txBody>
          <a:bodyPr/>
          <a:lstStyle/>
          <a:p>
            <a:r>
              <a:rPr lang="en-US" dirty="0" err="1"/>
              <a:t>Wadeh</a:t>
            </a:r>
            <a:r>
              <a:rPr lang="en-US" dirty="0"/>
              <a:t> utilizes Allam’s advanced NLP capabilities to provide accurate parsing of Arabic grammar. This integration allows WADEH to deliver precise analysis, catering to a variety of Arabic dialects and formal Arabic. Allam’s NLP capabilities enable </a:t>
            </a:r>
            <a:r>
              <a:rPr lang="en-US" dirty="0" err="1"/>
              <a:t>Wadeh</a:t>
            </a:r>
            <a:r>
              <a:rPr lang="en-US" dirty="0"/>
              <a:t> to process complex Arabic grammar, ensuring users have a precise, AI-backed language learning experience.</a:t>
            </a:r>
          </a:p>
        </p:txBody>
      </p:sp>
      <p:sp>
        <p:nvSpPr>
          <p:cNvPr id="6" name="Text Placeholder 5">
            <a:extLst>
              <a:ext uri="{FF2B5EF4-FFF2-40B4-BE49-F238E27FC236}">
                <a16:creationId xmlns:a16="http://schemas.microsoft.com/office/drawing/2014/main" id="{BECE5014-036E-6F18-8F90-7BC7C6E1ECB7}"/>
              </a:ext>
            </a:extLst>
          </p:cNvPr>
          <p:cNvSpPr>
            <a:spLocks noGrp="1"/>
          </p:cNvSpPr>
          <p:nvPr>
            <p:ph type="body" sz="quarter" idx="14"/>
          </p:nvPr>
        </p:nvSpPr>
        <p:spPr>
          <a:xfrm>
            <a:off x="4458237" y="2694470"/>
            <a:ext cx="2850043" cy="3669600"/>
          </a:xfrm>
        </p:spPr>
        <p:txBody>
          <a:bodyPr/>
          <a:lstStyle/>
          <a:p>
            <a:r>
              <a:rPr lang="en-US" dirty="0"/>
              <a:t>With real-time grammar correction, </a:t>
            </a:r>
            <a:r>
              <a:rPr lang="en-US" dirty="0" err="1"/>
              <a:t>Wadeh</a:t>
            </a:r>
            <a:r>
              <a:rPr lang="en-US" dirty="0"/>
              <a:t> uses Allam’s power to quickly identify grammatical errors and suggest correct forms, enhancing the learning experience.</a:t>
            </a:r>
          </a:p>
        </p:txBody>
      </p:sp>
      <p:sp>
        <p:nvSpPr>
          <p:cNvPr id="7" name="Text Placeholder 6">
            <a:extLst>
              <a:ext uri="{FF2B5EF4-FFF2-40B4-BE49-F238E27FC236}">
                <a16:creationId xmlns:a16="http://schemas.microsoft.com/office/drawing/2014/main" id="{9CCD6A11-B8ED-9D0A-23E1-3C62AE441DB2}"/>
              </a:ext>
            </a:extLst>
          </p:cNvPr>
          <p:cNvSpPr>
            <a:spLocks noGrp="1"/>
          </p:cNvSpPr>
          <p:nvPr>
            <p:ph type="body" sz="quarter" idx="15"/>
          </p:nvPr>
        </p:nvSpPr>
        <p:spPr/>
        <p:txBody>
          <a:bodyPr/>
          <a:lstStyle/>
          <a:p>
            <a:r>
              <a:rPr lang="en-US" dirty="0"/>
              <a:t>INTEGRATION WITH ALLAM</a:t>
            </a:r>
          </a:p>
        </p:txBody>
      </p:sp>
      <p:sp>
        <p:nvSpPr>
          <p:cNvPr id="8" name="Text Placeholder 7">
            <a:extLst>
              <a:ext uri="{FF2B5EF4-FFF2-40B4-BE49-F238E27FC236}">
                <a16:creationId xmlns:a16="http://schemas.microsoft.com/office/drawing/2014/main" id="{602770CF-0A99-D3FF-AEE0-5BEB36F65083}"/>
              </a:ext>
            </a:extLst>
          </p:cNvPr>
          <p:cNvSpPr>
            <a:spLocks noGrp="1"/>
          </p:cNvSpPr>
          <p:nvPr>
            <p:ph type="body" sz="quarter" idx="16"/>
          </p:nvPr>
        </p:nvSpPr>
        <p:spPr>
          <a:xfrm>
            <a:off x="4443856" y="2275974"/>
            <a:ext cx="2851200" cy="369600"/>
          </a:xfrm>
        </p:spPr>
        <p:txBody>
          <a:bodyPr/>
          <a:lstStyle/>
          <a:p>
            <a:r>
              <a:rPr lang="en-US" dirty="0"/>
              <a:t>Real-Time Analysis</a:t>
            </a:r>
          </a:p>
        </p:txBody>
      </p:sp>
      <p:sp>
        <p:nvSpPr>
          <p:cNvPr id="9" name="Text Placeholder 8">
            <a:extLst>
              <a:ext uri="{FF2B5EF4-FFF2-40B4-BE49-F238E27FC236}">
                <a16:creationId xmlns:a16="http://schemas.microsoft.com/office/drawing/2014/main" id="{79DB303D-118B-A11C-3D86-DCDA649F68DC}"/>
              </a:ext>
            </a:extLst>
          </p:cNvPr>
          <p:cNvSpPr>
            <a:spLocks noGrp="1"/>
          </p:cNvSpPr>
          <p:nvPr>
            <p:ph type="body" sz="quarter" idx="17"/>
          </p:nvPr>
        </p:nvSpPr>
        <p:spPr/>
        <p:txBody>
          <a:bodyPr/>
          <a:lstStyle/>
          <a:p>
            <a:r>
              <a:rPr lang="en-US" dirty="0" err="1"/>
              <a:t>Wadeh</a:t>
            </a:r>
            <a:r>
              <a:rPr lang="en-US" dirty="0"/>
              <a:t> not only corrects errors but also educates users by providing explanations for grammatical rules, making it an effective learning tool.</a:t>
            </a:r>
          </a:p>
        </p:txBody>
      </p:sp>
      <p:sp>
        <p:nvSpPr>
          <p:cNvPr id="10" name="Text Placeholder 9">
            <a:extLst>
              <a:ext uri="{FF2B5EF4-FFF2-40B4-BE49-F238E27FC236}">
                <a16:creationId xmlns:a16="http://schemas.microsoft.com/office/drawing/2014/main" id="{866A7EE4-92BE-FF16-3879-8AE5B5BD1D66}"/>
              </a:ext>
            </a:extLst>
          </p:cNvPr>
          <p:cNvSpPr>
            <a:spLocks noGrp="1"/>
          </p:cNvSpPr>
          <p:nvPr>
            <p:ph type="body" sz="quarter" idx="18"/>
          </p:nvPr>
        </p:nvSpPr>
        <p:spPr>
          <a:xfrm>
            <a:off x="8118524" y="2275974"/>
            <a:ext cx="2851200" cy="369600"/>
          </a:xfrm>
        </p:spPr>
        <p:txBody>
          <a:bodyPr/>
          <a:lstStyle/>
          <a:p>
            <a:r>
              <a:rPr lang="en-US" dirty="0"/>
              <a:t>EDUCATIONAL VALUE</a:t>
            </a:r>
          </a:p>
        </p:txBody>
      </p:sp>
      <p:pic>
        <p:nvPicPr>
          <p:cNvPr id="12" name="Graphic 11" descr="Circular flowchart with solid fill">
            <a:extLst>
              <a:ext uri="{FF2B5EF4-FFF2-40B4-BE49-F238E27FC236}">
                <a16:creationId xmlns:a16="http://schemas.microsoft.com/office/drawing/2014/main" id="{8B95BC89-9595-F22C-AE49-E1634B03B4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3975" y="4313454"/>
            <a:ext cx="2602282" cy="2602282"/>
          </a:xfrm>
          <a:prstGeom prst="rect">
            <a:avLst/>
          </a:prstGeom>
        </p:spPr>
      </p:pic>
      <p:sp>
        <p:nvSpPr>
          <p:cNvPr id="13" name="TextBox 12">
            <a:extLst>
              <a:ext uri="{FF2B5EF4-FFF2-40B4-BE49-F238E27FC236}">
                <a16:creationId xmlns:a16="http://schemas.microsoft.com/office/drawing/2014/main" id="{A84FAD65-DE21-DC5F-04FF-A49A1C3BC24E}"/>
              </a:ext>
            </a:extLst>
          </p:cNvPr>
          <p:cNvSpPr txBox="1"/>
          <p:nvPr/>
        </p:nvSpPr>
        <p:spPr>
          <a:xfrm>
            <a:off x="8269306" y="4404174"/>
            <a:ext cx="1603324" cy="369332"/>
          </a:xfrm>
          <a:prstGeom prst="rect">
            <a:avLst/>
          </a:prstGeom>
          <a:noFill/>
        </p:spPr>
        <p:txBody>
          <a:bodyPr wrap="none" rtlCol="0">
            <a:spAutoFit/>
          </a:bodyPr>
          <a:lstStyle/>
          <a:p>
            <a:r>
              <a:rPr lang="en-US" b="1" dirty="0"/>
              <a:t>USER INPUT </a:t>
            </a:r>
          </a:p>
        </p:txBody>
      </p:sp>
      <p:sp>
        <p:nvSpPr>
          <p:cNvPr id="14" name="TextBox 13">
            <a:extLst>
              <a:ext uri="{FF2B5EF4-FFF2-40B4-BE49-F238E27FC236}">
                <a16:creationId xmlns:a16="http://schemas.microsoft.com/office/drawing/2014/main" id="{92BE3865-3770-BD9F-399C-A5C5D4A4829E}"/>
              </a:ext>
            </a:extLst>
          </p:cNvPr>
          <p:cNvSpPr txBox="1"/>
          <p:nvPr/>
        </p:nvSpPr>
        <p:spPr>
          <a:xfrm>
            <a:off x="9755747" y="6116250"/>
            <a:ext cx="1627369" cy="646331"/>
          </a:xfrm>
          <a:prstGeom prst="rect">
            <a:avLst/>
          </a:prstGeom>
          <a:noFill/>
        </p:spPr>
        <p:txBody>
          <a:bodyPr wrap="none" rtlCol="0">
            <a:spAutoFit/>
          </a:bodyPr>
          <a:lstStyle/>
          <a:p>
            <a:r>
              <a:rPr lang="en-US" b="1" dirty="0"/>
              <a:t>ALLAM NLP </a:t>
            </a:r>
          </a:p>
          <a:p>
            <a:r>
              <a:rPr lang="en-US" b="1" dirty="0"/>
              <a:t>PROCESSING</a:t>
            </a:r>
          </a:p>
        </p:txBody>
      </p:sp>
      <p:sp>
        <p:nvSpPr>
          <p:cNvPr id="15" name="TextBox 14">
            <a:extLst>
              <a:ext uri="{FF2B5EF4-FFF2-40B4-BE49-F238E27FC236}">
                <a16:creationId xmlns:a16="http://schemas.microsoft.com/office/drawing/2014/main" id="{63A38817-CDB4-8363-D930-1E6051C9BCB6}"/>
              </a:ext>
            </a:extLst>
          </p:cNvPr>
          <p:cNvSpPr txBox="1"/>
          <p:nvPr/>
        </p:nvSpPr>
        <p:spPr>
          <a:xfrm>
            <a:off x="7115686" y="6072054"/>
            <a:ext cx="1348831" cy="646331"/>
          </a:xfrm>
          <a:prstGeom prst="rect">
            <a:avLst/>
          </a:prstGeom>
          <a:noFill/>
        </p:spPr>
        <p:txBody>
          <a:bodyPr wrap="none" rtlCol="0">
            <a:spAutoFit/>
          </a:bodyPr>
          <a:lstStyle/>
          <a:p>
            <a:r>
              <a:rPr lang="en-US" b="1" dirty="0"/>
              <a:t>WADEH </a:t>
            </a:r>
          </a:p>
          <a:p>
            <a:r>
              <a:rPr lang="en-US" b="1" dirty="0"/>
              <a:t>FEEDBACK</a:t>
            </a:r>
          </a:p>
        </p:txBody>
      </p:sp>
    </p:spTree>
    <p:extLst>
      <p:ext uri="{BB962C8B-B14F-4D97-AF65-F5344CB8AC3E}">
        <p14:creationId xmlns:p14="http://schemas.microsoft.com/office/powerpoint/2010/main" val="82585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4DAE-B495-C94C-6BBC-FAEFF06BEB29}"/>
              </a:ext>
            </a:extLst>
          </p:cNvPr>
          <p:cNvSpPr>
            <a:spLocks noGrp="1"/>
          </p:cNvSpPr>
          <p:nvPr>
            <p:ph type="title"/>
          </p:nvPr>
        </p:nvSpPr>
        <p:spPr>
          <a:xfrm>
            <a:off x="6231997" y="266002"/>
            <a:ext cx="5054297" cy="1968969"/>
          </a:xfrm>
        </p:spPr>
        <p:txBody>
          <a:bodyPr/>
          <a:lstStyle/>
          <a:p>
            <a:r>
              <a:rPr lang="en-US" sz="4300" dirty="0"/>
              <a:t>PROJECT DEVELOPMENT PROCESS</a:t>
            </a:r>
          </a:p>
        </p:txBody>
      </p:sp>
      <p:sp>
        <p:nvSpPr>
          <p:cNvPr id="3" name="Footer Placeholder 2">
            <a:extLst>
              <a:ext uri="{FF2B5EF4-FFF2-40B4-BE49-F238E27FC236}">
                <a16:creationId xmlns:a16="http://schemas.microsoft.com/office/drawing/2014/main" id="{D484B957-171F-CF86-B59D-2B50DB46A2F2}"/>
              </a:ext>
            </a:extLst>
          </p:cNvPr>
          <p:cNvSpPr>
            <a:spLocks noGrp="1"/>
          </p:cNvSpPr>
          <p:nvPr>
            <p:ph type="ftr" sz="quarter" idx="10"/>
          </p:nvPr>
        </p:nvSpPr>
        <p:spPr/>
        <p:txBody>
          <a:bodyPr/>
          <a:lstStyle/>
          <a:p>
            <a:r>
              <a:rPr lang="en-ID"/>
              <a:t>WADEH: ARABIC GRAMMAR</a:t>
            </a:r>
            <a:endParaRPr lang="en-ID" dirty="0"/>
          </a:p>
        </p:txBody>
      </p:sp>
      <p:sp>
        <p:nvSpPr>
          <p:cNvPr id="4" name="Slide Number Placeholder 3">
            <a:extLst>
              <a:ext uri="{FF2B5EF4-FFF2-40B4-BE49-F238E27FC236}">
                <a16:creationId xmlns:a16="http://schemas.microsoft.com/office/drawing/2014/main" id="{48C22CC6-27F8-E3C4-4AD9-EB8C1C649FC5}"/>
              </a:ext>
            </a:extLst>
          </p:cNvPr>
          <p:cNvSpPr>
            <a:spLocks noGrp="1"/>
          </p:cNvSpPr>
          <p:nvPr>
            <p:ph type="sldNum" sz="quarter" idx="11"/>
          </p:nvPr>
        </p:nvSpPr>
        <p:spPr/>
        <p:txBody>
          <a:bodyPr/>
          <a:lstStyle/>
          <a:p>
            <a:fld id="{CF6F24BE-8BEB-403A-BDCC-38E201D0662D}" type="slidenum">
              <a:rPr lang="en-ID" smtClean="0"/>
              <a:pPr/>
              <a:t>7</a:t>
            </a:fld>
            <a:endParaRPr lang="en-ID"/>
          </a:p>
        </p:txBody>
      </p:sp>
      <p:sp>
        <p:nvSpPr>
          <p:cNvPr id="6" name="Text Placeholder 5">
            <a:extLst>
              <a:ext uri="{FF2B5EF4-FFF2-40B4-BE49-F238E27FC236}">
                <a16:creationId xmlns:a16="http://schemas.microsoft.com/office/drawing/2014/main" id="{83CAACB7-6218-E681-8C8A-4FF3CD617137}"/>
              </a:ext>
            </a:extLst>
          </p:cNvPr>
          <p:cNvSpPr>
            <a:spLocks noGrp="1"/>
          </p:cNvSpPr>
          <p:nvPr>
            <p:ph type="body" sz="quarter" idx="23"/>
          </p:nvPr>
        </p:nvSpPr>
        <p:spPr>
          <a:xfrm>
            <a:off x="176213" y="4251325"/>
            <a:ext cx="5208058" cy="2470149"/>
          </a:xfrm>
        </p:spPr>
        <p:txBody>
          <a:bodyPr/>
          <a:lstStyle/>
          <a:p>
            <a:r>
              <a:rPr lang="en-US" sz="1250" b="1" dirty="0"/>
              <a:t>MILESTONES</a:t>
            </a:r>
          </a:p>
          <a:p>
            <a:r>
              <a:rPr lang="en-US" dirty="0"/>
              <a:t>Initial development of user interface, integration with IBM </a:t>
            </a:r>
            <a:r>
              <a:rPr lang="en-US" dirty="0" err="1"/>
              <a:t>Watsonx</a:t>
            </a:r>
            <a:r>
              <a:rPr lang="en-US" dirty="0"/>
              <a:t>.</a:t>
            </a:r>
          </a:p>
          <a:p>
            <a:r>
              <a:rPr lang="en-US" sz="1250" b="1" dirty="0"/>
              <a:t>CHALLENGES</a:t>
            </a:r>
          </a:p>
          <a:p>
            <a:r>
              <a:rPr lang="en-US" dirty="0"/>
              <a:t>Handling complex sentence structures and dialect variations.</a:t>
            </a:r>
          </a:p>
          <a:p>
            <a:r>
              <a:rPr lang="en-US" sz="1250" b="1" dirty="0"/>
              <a:t>NEXT STEPS</a:t>
            </a:r>
          </a:p>
          <a:p>
            <a:r>
              <a:rPr lang="en-US" dirty="0"/>
              <a:t>User testing to enhance accuracy and additional grammar types.</a:t>
            </a:r>
          </a:p>
        </p:txBody>
      </p:sp>
      <p:sp>
        <p:nvSpPr>
          <p:cNvPr id="7" name="Text Placeholder 6">
            <a:extLst>
              <a:ext uri="{FF2B5EF4-FFF2-40B4-BE49-F238E27FC236}">
                <a16:creationId xmlns:a16="http://schemas.microsoft.com/office/drawing/2014/main" id="{3AD760B7-2B67-6D27-9842-88865978392C}"/>
              </a:ext>
            </a:extLst>
          </p:cNvPr>
          <p:cNvSpPr>
            <a:spLocks noGrp="1"/>
          </p:cNvSpPr>
          <p:nvPr>
            <p:ph type="body" sz="quarter" idx="24"/>
          </p:nvPr>
        </p:nvSpPr>
        <p:spPr>
          <a:xfrm>
            <a:off x="6231997" y="2193922"/>
            <a:ext cx="5054298" cy="4527553"/>
          </a:xfrm>
        </p:spPr>
        <p:txBody>
          <a:bodyPr/>
          <a:lstStyle/>
          <a:p>
            <a:r>
              <a:rPr lang="en-US" sz="1250" b="1" dirty="0"/>
              <a:t>STEP 1: RESEARCH AND PLANNING</a:t>
            </a:r>
          </a:p>
          <a:p>
            <a:r>
              <a:rPr lang="en-US" dirty="0" err="1"/>
              <a:t>Wadeh’s</a:t>
            </a:r>
            <a:r>
              <a:rPr lang="en-US" dirty="0"/>
              <a:t> development began with extensive research into Arabic grammar and AI applications, aiming to create a tool that is both accurate and user-friendly.</a:t>
            </a:r>
          </a:p>
          <a:p>
            <a:r>
              <a:rPr lang="en-US" sz="1250" b="1" dirty="0"/>
              <a:t>STEP 2: INTEGRATION </a:t>
            </a:r>
          </a:p>
          <a:p>
            <a:r>
              <a:rPr lang="en-US" dirty="0"/>
              <a:t>Integrating Allam via IBM’s </a:t>
            </a:r>
            <a:r>
              <a:rPr lang="en-US" dirty="0" err="1"/>
              <a:t>watsonx</a:t>
            </a:r>
            <a:r>
              <a:rPr lang="en-US" dirty="0"/>
              <a:t> for robust natural language processing.</a:t>
            </a:r>
          </a:p>
          <a:p>
            <a:r>
              <a:rPr lang="en-US" sz="1250" b="1" dirty="0"/>
              <a:t>STEP 3: TESTING AND FEEDBACK</a:t>
            </a:r>
          </a:p>
          <a:p>
            <a:r>
              <a:rPr lang="en-US" dirty="0"/>
              <a:t>The tool was tested with a wide range of Arabic texts, from classical literature to modern dialogues. User feedback was crucial, helping refine </a:t>
            </a:r>
            <a:r>
              <a:rPr lang="en-US" dirty="0" err="1"/>
              <a:t>Wadeh’s</a:t>
            </a:r>
            <a:r>
              <a:rPr lang="en-US" dirty="0"/>
              <a:t> features and accuracy.</a:t>
            </a:r>
          </a:p>
          <a:p>
            <a:r>
              <a:rPr lang="en-US" sz="1250" b="1" dirty="0"/>
              <a:t>STEP 4: ITERATIVE IMPROVEMENTS</a:t>
            </a:r>
            <a:endParaRPr lang="en-US" dirty="0"/>
          </a:p>
          <a:p>
            <a:r>
              <a:rPr lang="en-US" dirty="0"/>
              <a:t>Based on feedback, </a:t>
            </a:r>
            <a:r>
              <a:rPr lang="en-US" dirty="0" err="1"/>
              <a:t>Wadeh’s</a:t>
            </a:r>
            <a:r>
              <a:rPr lang="en-US" dirty="0"/>
              <a:t> interface and algorithms were improved to ensure optimal user experience and effective grammar learning outcomes.</a:t>
            </a:r>
          </a:p>
          <a:p>
            <a:endParaRPr lang="en-US" dirty="0"/>
          </a:p>
        </p:txBody>
      </p:sp>
      <p:pic>
        <p:nvPicPr>
          <p:cNvPr id="15" name="Picture Placeholder 14">
            <a:extLst>
              <a:ext uri="{FF2B5EF4-FFF2-40B4-BE49-F238E27FC236}">
                <a16:creationId xmlns:a16="http://schemas.microsoft.com/office/drawing/2014/main" id="{3D51C525-D40F-1B17-FFBF-C4055AAC06D6}"/>
              </a:ext>
            </a:extLst>
          </p:cNvPr>
          <p:cNvPicPr>
            <a:picLocks noGrp="1" noChangeAspect="1"/>
          </p:cNvPicPr>
          <p:nvPr>
            <p:ph type="pic" sz="quarter" idx="12"/>
          </p:nvPr>
        </p:nvPicPr>
        <p:blipFill>
          <a:blip r:embed="rId3"/>
          <a:srcRect t="12438" b="12438"/>
          <a:stretch/>
        </p:blipFill>
        <p:spPr>
          <a:xfrm>
            <a:off x="176213" y="266002"/>
            <a:ext cx="5783792" cy="3855843"/>
          </a:xfrm>
        </p:spPr>
      </p:pic>
    </p:spTree>
    <p:extLst>
      <p:ext uri="{BB962C8B-B14F-4D97-AF65-F5344CB8AC3E}">
        <p14:creationId xmlns:p14="http://schemas.microsoft.com/office/powerpoint/2010/main" val="157531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8115-60CD-F09A-98AC-7D69AB0B2A76}"/>
              </a:ext>
            </a:extLst>
          </p:cNvPr>
          <p:cNvSpPr>
            <a:spLocks noGrp="1"/>
          </p:cNvSpPr>
          <p:nvPr>
            <p:ph type="title"/>
          </p:nvPr>
        </p:nvSpPr>
        <p:spPr/>
        <p:txBody>
          <a:bodyPr/>
          <a:lstStyle/>
          <a:p>
            <a:r>
              <a:rPr lang="en-US" dirty="0"/>
              <a:t>TECHNICAL DETAILS</a:t>
            </a:r>
          </a:p>
        </p:txBody>
      </p:sp>
      <p:sp>
        <p:nvSpPr>
          <p:cNvPr id="3" name="Footer Placeholder 2">
            <a:extLst>
              <a:ext uri="{FF2B5EF4-FFF2-40B4-BE49-F238E27FC236}">
                <a16:creationId xmlns:a16="http://schemas.microsoft.com/office/drawing/2014/main" id="{01DFF22C-B121-2610-562E-473E59C5AB0E}"/>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6253BE4D-B00F-39EF-7640-021B54AAD87A}"/>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5" name="Text Placeholder 4">
            <a:extLst>
              <a:ext uri="{FF2B5EF4-FFF2-40B4-BE49-F238E27FC236}">
                <a16:creationId xmlns:a16="http://schemas.microsoft.com/office/drawing/2014/main" id="{62B324F6-F310-8A63-AB4D-F25C9B1BF33C}"/>
              </a:ext>
            </a:extLst>
          </p:cNvPr>
          <p:cNvSpPr>
            <a:spLocks noGrp="1"/>
          </p:cNvSpPr>
          <p:nvPr>
            <p:ph type="body" sz="quarter" idx="13"/>
          </p:nvPr>
        </p:nvSpPr>
        <p:spPr/>
        <p:txBody>
          <a:bodyPr/>
          <a:lstStyle/>
          <a:p>
            <a:r>
              <a:rPr lang="en-US" dirty="0"/>
              <a:t>Backend: Python with Flask Framework</a:t>
            </a:r>
          </a:p>
          <a:p>
            <a:r>
              <a:rPr lang="en-US" dirty="0"/>
              <a:t>Frontend: HTML, CSS, JavaScript</a:t>
            </a:r>
          </a:p>
          <a:p>
            <a:r>
              <a:rPr lang="en-US" dirty="0"/>
              <a:t>Integration: IBM </a:t>
            </a:r>
            <a:r>
              <a:rPr lang="en-US" dirty="0" err="1"/>
              <a:t>Watsonx</a:t>
            </a:r>
            <a:r>
              <a:rPr lang="en-US" dirty="0"/>
              <a:t> for NLP Processing</a:t>
            </a:r>
          </a:p>
        </p:txBody>
      </p:sp>
      <p:sp>
        <p:nvSpPr>
          <p:cNvPr id="6" name="Text Placeholder 5">
            <a:extLst>
              <a:ext uri="{FF2B5EF4-FFF2-40B4-BE49-F238E27FC236}">
                <a16:creationId xmlns:a16="http://schemas.microsoft.com/office/drawing/2014/main" id="{602A5305-9097-8751-9075-B65429578D13}"/>
              </a:ext>
            </a:extLst>
          </p:cNvPr>
          <p:cNvSpPr>
            <a:spLocks noGrp="1"/>
          </p:cNvSpPr>
          <p:nvPr>
            <p:ph type="body" sz="quarter" idx="14"/>
          </p:nvPr>
        </p:nvSpPr>
        <p:spPr/>
        <p:txBody>
          <a:bodyPr/>
          <a:lstStyle/>
          <a:p>
            <a:r>
              <a:rPr lang="en-US" dirty="0"/>
              <a:t>Python is used for backend development, with Flask as the framework.</a:t>
            </a:r>
          </a:p>
        </p:txBody>
      </p:sp>
      <p:sp>
        <p:nvSpPr>
          <p:cNvPr id="7" name="Text Placeholder 6">
            <a:extLst>
              <a:ext uri="{FF2B5EF4-FFF2-40B4-BE49-F238E27FC236}">
                <a16:creationId xmlns:a16="http://schemas.microsoft.com/office/drawing/2014/main" id="{C1AF5847-7A6A-78A2-C594-700F9C89B0B1}"/>
              </a:ext>
            </a:extLst>
          </p:cNvPr>
          <p:cNvSpPr>
            <a:spLocks noGrp="1"/>
          </p:cNvSpPr>
          <p:nvPr>
            <p:ph type="body" sz="quarter" idx="15"/>
          </p:nvPr>
        </p:nvSpPr>
        <p:spPr/>
        <p:txBody>
          <a:bodyPr/>
          <a:lstStyle/>
          <a:p>
            <a:r>
              <a:rPr lang="en-US" b="1" dirty="0"/>
              <a:t>TOOLS</a:t>
            </a:r>
            <a:endParaRPr lang="en-US" dirty="0"/>
          </a:p>
        </p:txBody>
      </p:sp>
      <p:sp>
        <p:nvSpPr>
          <p:cNvPr id="8" name="Text Placeholder 7">
            <a:extLst>
              <a:ext uri="{FF2B5EF4-FFF2-40B4-BE49-F238E27FC236}">
                <a16:creationId xmlns:a16="http://schemas.microsoft.com/office/drawing/2014/main" id="{53DF94BE-F8EF-AE98-D5AB-7A734D0C9BDC}"/>
              </a:ext>
            </a:extLst>
          </p:cNvPr>
          <p:cNvSpPr>
            <a:spLocks noGrp="1"/>
          </p:cNvSpPr>
          <p:nvPr>
            <p:ph type="body" sz="quarter" idx="16"/>
          </p:nvPr>
        </p:nvSpPr>
        <p:spPr/>
        <p:txBody>
          <a:bodyPr/>
          <a:lstStyle/>
          <a:p>
            <a:r>
              <a:rPr lang="en-US" dirty="0"/>
              <a:t>PROGRAMMING LANGUAGES</a:t>
            </a:r>
          </a:p>
        </p:txBody>
      </p:sp>
      <p:sp>
        <p:nvSpPr>
          <p:cNvPr id="9" name="Text Placeholder 8">
            <a:extLst>
              <a:ext uri="{FF2B5EF4-FFF2-40B4-BE49-F238E27FC236}">
                <a16:creationId xmlns:a16="http://schemas.microsoft.com/office/drawing/2014/main" id="{6A2505A7-D2EB-94D4-F8C4-2D91EC426AF5}"/>
              </a:ext>
            </a:extLst>
          </p:cNvPr>
          <p:cNvSpPr>
            <a:spLocks noGrp="1"/>
          </p:cNvSpPr>
          <p:nvPr>
            <p:ph type="body" sz="quarter" idx="17"/>
          </p:nvPr>
        </p:nvSpPr>
        <p:spPr/>
        <p:txBody>
          <a:bodyPr/>
          <a:lstStyle/>
          <a:p>
            <a:r>
              <a:rPr lang="en-US" dirty="0"/>
              <a:t>Planning to set up a GitHub repository for team collaboration and version control.</a:t>
            </a:r>
          </a:p>
        </p:txBody>
      </p:sp>
      <p:sp>
        <p:nvSpPr>
          <p:cNvPr id="10" name="Text Placeholder 9">
            <a:extLst>
              <a:ext uri="{FF2B5EF4-FFF2-40B4-BE49-F238E27FC236}">
                <a16:creationId xmlns:a16="http://schemas.microsoft.com/office/drawing/2014/main" id="{20FF1408-E173-AE25-3E24-867398592046}"/>
              </a:ext>
            </a:extLst>
          </p:cNvPr>
          <p:cNvSpPr>
            <a:spLocks noGrp="1"/>
          </p:cNvSpPr>
          <p:nvPr>
            <p:ph type="body" sz="quarter" idx="18"/>
          </p:nvPr>
        </p:nvSpPr>
        <p:spPr/>
        <p:txBody>
          <a:bodyPr/>
          <a:lstStyle/>
          <a:p>
            <a:r>
              <a:rPr lang="en-US" dirty="0"/>
              <a:t>FUTURE GITHUB REPOSITORY</a:t>
            </a:r>
          </a:p>
        </p:txBody>
      </p:sp>
    </p:spTree>
    <p:extLst>
      <p:ext uri="{BB962C8B-B14F-4D97-AF65-F5344CB8AC3E}">
        <p14:creationId xmlns:p14="http://schemas.microsoft.com/office/powerpoint/2010/main" val="385552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4104046-6181-19C3-A851-2A575ED1A583}"/>
              </a:ext>
            </a:extLst>
          </p:cNvPr>
          <p:cNvSpPr>
            <a:spLocks noGrp="1"/>
          </p:cNvSpPr>
          <p:nvPr>
            <p:ph type="title"/>
          </p:nvPr>
        </p:nvSpPr>
        <p:spPr/>
        <p:txBody>
          <a:bodyPr/>
          <a:lstStyle/>
          <a:p>
            <a:r>
              <a:rPr lang="en-US" dirty="0"/>
              <a:t>DATA USED FOR TRAINING/EVALUATION</a:t>
            </a:r>
          </a:p>
        </p:txBody>
      </p:sp>
      <p:sp>
        <p:nvSpPr>
          <p:cNvPr id="3" name="Footer Placeholder 2">
            <a:extLst>
              <a:ext uri="{FF2B5EF4-FFF2-40B4-BE49-F238E27FC236}">
                <a16:creationId xmlns:a16="http://schemas.microsoft.com/office/drawing/2014/main" id="{C165E62D-28AA-E3AA-3470-3A62F7D91EE8}"/>
              </a:ext>
            </a:extLst>
          </p:cNvPr>
          <p:cNvSpPr>
            <a:spLocks noGrp="1"/>
          </p:cNvSpPr>
          <p:nvPr>
            <p:ph type="ftr" sz="quarter" idx="10"/>
          </p:nvPr>
        </p:nvSpPr>
        <p:spPr/>
        <p:txBody>
          <a:bodyPr/>
          <a:lstStyle/>
          <a:p>
            <a:r>
              <a:rPr lang="en-ID" dirty="0"/>
              <a:t>WADEH: ARABIC GRAMMAR</a:t>
            </a:r>
          </a:p>
        </p:txBody>
      </p:sp>
      <p:sp>
        <p:nvSpPr>
          <p:cNvPr id="4" name="Slide Number Placeholder 3">
            <a:extLst>
              <a:ext uri="{FF2B5EF4-FFF2-40B4-BE49-F238E27FC236}">
                <a16:creationId xmlns:a16="http://schemas.microsoft.com/office/drawing/2014/main" id="{D09FC77A-D902-0B97-6351-266728981DDC}"/>
              </a:ext>
            </a:extLst>
          </p:cNvPr>
          <p:cNvSpPr>
            <a:spLocks noGrp="1"/>
          </p:cNvSpPr>
          <p:nvPr>
            <p:ph type="sldNum" sz="quarter" idx="11"/>
          </p:nvPr>
        </p:nvSpPr>
        <p:spPr/>
        <p:txBody>
          <a:bodyPr/>
          <a:lstStyle/>
          <a:p>
            <a:fld id="{CF6F24BE-8BEB-403A-BDCC-38E201D0662D}" type="slidenum">
              <a:rPr lang="en-ID" smtClean="0"/>
              <a:pPr/>
              <a:t>9</a:t>
            </a:fld>
            <a:endParaRPr lang="en-ID"/>
          </a:p>
        </p:txBody>
      </p:sp>
      <p:sp>
        <p:nvSpPr>
          <p:cNvPr id="11" name="Text Placeholder 10">
            <a:extLst>
              <a:ext uri="{FF2B5EF4-FFF2-40B4-BE49-F238E27FC236}">
                <a16:creationId xmlns:a16="http://schemas.microsoft.com/office/drawing/2014/main" id="{3A11B17F-E261-702B-748E-9379315C6BED}"/>
              </a:ext>
            </a:extLst>
          </p:cNvPr>
          <p:cNvSpPr>
            <a:spLocks noGrp="1"/>
          </p:cNvSpPr>
          <p:nvPr>
            <p:ph type="body" sz="quarter" idx="13"/>
          </p:nvPr>
        </p:nvSpPr>
        <p:spPr/>
        <p:txBody>
          <a:bodyPr/>
          <a:lstStyle/>
          <a:p>
            <a:r>
              <a:rPr lang="en-US" dirty="0"/>
              <a:t>Sample sentences represent different grammatical structures in Arabic, used to refine analysis capabilities. 40+ Arabic sentences used to validate and fine-tune grammar analysis capabilities. No formal datasets are used; sample sentences demonstrate contextual accuracy.</a:t>
            </a:r>
          </a:p>
        </p:txBody>
      </p:sp>
      <p:sp>
        <p:nvSpPr>
          <p:cNvPr id="12" name="Text Placeholder 11">
            <a:extLst>
              <a:ext uri="{FF2B5EF4-FFF2-40B4-BE49-F238E27FC236}">
                <a16:creationId xmlns:a16="http://schemas.microsoft.com/office/drawing/2014/main" id="{CAC82C0B-362E-6522-A3CB-7A8C25FAF0E0}"/>
              </a:ext>
            </a:extLst>
          </p:cNvPr>
          <p:cNvSpPr>
            <a:spLocks noGrp="1"/>
          </p:cNvSpPr>
          <p:nvPr>
            <p:ph type="body" sz="quarter" idx="14"/>
          </p:nvPr>
        </p:nvSpPr>
        <p:spPr/>
        <p:txBody>
          <a:bodyPr/>
          <a:lstStyle/>
          <a:p>
            <a:r>
              <a:rPr lang="en-US" dirty="0"/>
              <a:t>Sentences are tested through </a:t>
            </a:r>
            <a:r>
              <a:rPr lang="en-US" dirty="0" err="1"/>
              <a:t>Watsonx</a:t>
            </a:r>
            <a:r>
              <a:rPr lang="en-US" dirty="0"/>
              <a:t> and categorized to highlight correct and incorrect grammatical forms.</a:t>
            </a:r>
          </a:p>
        </p:txBody>
      </p:sp>
      <p:sp>
        <p:nvSpPr>
          <p:cNvPr id="13" name="Text Placeholder 12">
            <a:extLst>
              <a:ext uri="{FF2B5EF4-FFF2-40B4-BE49-F238E27FC236}">
                <a16:creationId xmlns:a16="http://schemas.microsoft.com/office/drawing/2014/main" id="{01DFAB8B-F8AF-3544-7E52-F31B5EBEC72F}"/>
              </a:ext>
            </a:extLst>
          </p:cNvPr>
          <p:cNvSpPr>
            <a:spLocks noGrp="1"/>
          </p:cNvSpPr>
          <p:nvPr>
            <p:ph type="body" sz="quarter" idx="15"/>
          </p:nvPr>
        </p:nvSpPr>
        <p:spPr/>
        <p:txBody>
          <a:bodyPr/>
          <a:lstStyle/>
          <a:p>
            <a:r>
              <a:rPr lang="en-US" dirty="0"/>
              <a:t>DATA</a:t>
            </a:r>
          </a:p>
        </p:txBody>
      </p:sp>
      <p:sp>
        <p:nvSpPr>
          <p:cNvPr id="14" name="Text Placeholder 13">
            <a:extLst>
              <a:ext uri="{FF2B5EF4-FFF2-40B4-BE49-F238E27FC236}">
                <a16:creationId xmlns:a16="http://schemas.microsoft.com/office/drawing/2014/main" id="{60239B02-6505-FDF3-012E-C6E54CCD25AF}"/>
              </a:ext>
            </a:extLst>
          </p:cNvPr>
          <p:cNvSpPr>
            <a:spLocks noGrp="1"/>
          </p:cNvSpPr>
          <p:nvPr>
            <p:ph type="body" sz="quarter" idx="16"/>
          </p:nvPr>
        </p:nvSpPr>
        <p:spPr/>
        <p:txBody>
          <a:bodyPr/>
          <a:lstStyle/>
          <a:p>
            <a:r>
              <a:rPr lang="en-US" dirty="0"/>
              <a:t>PREPARATION</a:t>
            </a:r>
          </a:p>
        </p:txBody>
      </p:sp>
      <p:sp>
        <p:nvSpPr>
          <p:cNvPr id="15" name="Text Placeholder 14">
            <a:extLst>
              <a:ext uri="{FF2B5EF4-FFF2-40B4-BE49-F238E27FC236}">
                <a16:creationId xmlns:a16="http://schemas.microsoft.com/office/drawing/2014/main" id="{0E4B2490-C469-F010-B6D0-7AF4D69DFF45}"/>
              </a:ext>
            </a:extLst>
          </p:cNvPr>
          <p:cNvSpPr>
            <a:spLocks noGrp="1"/>
          </p:cNvSpPr>
          <p:nvPr>
            <p:ph type="body" sz="quarter" idx="17"/>
          </p:nvPr>
        </p:nvSpPr>
        <p:spPr/>
        <p:txBody>
          <a:bodyPr/>
          <a:lstStyle/>
          <a:p>
            <a:r>
              <a:rPr lang="en-US" dirty="0"/>
              <a:t>Future plans include expanding the sentence library to include more complex sentence types for improving the accuracy and coverage.</a:t>
            </a:r>
          </a:p>
        </p:txBody>
      </p:sp>
      <p:sp>
        <p:nvSpPr>
          <p:cNvPr id="16" name="Text Placeholder 15">
            <a:extLst>
              <a:ext uri="{FF2B5EF4-FFF2-40B4-BE49-F238E27FC236}">
                <a16:creationId xmlns:a16="http://schemas.microsoft.com/office/drawing/2014/main" id="{49371355-508F-01C6-1A17-3F0B5F1C0462}"/>
              </a:ext>
            </a:extLst>
          </p:cNvPr>
          <p:cNvSpPr>
            <a:spLocks noGrp="1"/>
          </p:cNvSpPr>
          <p:nvPr>
            <p:ph type="body" sz="quarter" idx="18"/>
          </p:nvPr>
        </p:nvSpPr>
        <p:spPr/>
        <p:txBody>
          <a:bodyPr/>
          <a:lstStyle/>
          <a:p>
            <a:r>
              <a:rPr lang="en-US" dirty="0"/>
              <a:t>FUTURE PLANS</a:t>
            </a:r>
          </a:p>
        </p:txBody>
      </p:sp>
    </p:spTree>
    <p:extLst>
      <p:ext uri="{BB962C8B-B14F-4D97-AF65-F5344CB8AC3E}">
        <p14:creationId xmlns:p14="http://schemas.microsoft.com/office/powerpoint/2010/main" val="2178981938"/>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3FC035-127F-4D4D-B4CC-6B9EAF2CEC7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TM10001115[[fn=Parcel]]</Template>
  <TotalTime>257</TotalTime>
  <Words>1475</Words>
  <Application>Microsoft Office PowerPoint</Application>
  <PresentationFormat>Widescreen</PresentationFormat>
  <Paragraphs>161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Cascadia Mono SemiBold</vt:lpstr>
      <vt:lpstr>Montserrat ExtraBold</vt:lpstr>
      <vt:lpstr>Open Sans</vt:lpstr>
      <vt:lpstr>Ocean</vt:lpstr>
      <vt:lpstr>WADEH: AI-POWERED ARABIC GRAMMAR TOOL   </vt:lpstr>
      <vt:lpstr>INTRODUCTION TO SDAIA</vt:lpstr>
      <vt:lpstr>ABOUT ALLAM: SDAIA’S ARABIC LLM</vt:lpstr>
      <vt:lpstr>PowerPoint Presentation</vt:lpstr>
      <vt:lpstr>OVERVIEW OF WADEH PROJECT</vt:lpstr>
      <vt:lpstr>HOW WADEH USES ALLAM</vt:lpstr>
      <vt:lpstr>PROJECT DEVELOPMENT PROCESS</vt:lpstr>
      <vt:lpstr>TECHNICAL DETAILS</vt:lpstr>
      <vt:lpstr>DATA USED FOR TRAINING/EVALUATION</vt:lpstr>
      <vt:lpstr>WHAT MAKES WADEH UNIQUE</vt:lpstr>
      <vt:lpstr>FUTURE ENHANCEMENTS</vt:lpstr>
      <vt:lpstr>USER GUIDE: STEP-BY-STEP TUTORIAL FOR USING WADEH’S FEATURES</vt:lpstr>
      <vt:lpstr>USER GUIDE: INTERACTIVE QUIZZES, HISTORY, AND ADVANCED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ABDULLAH HANI ABDELLATIF AL-SHOBAKI</dc:creator>
  <cp:lastModifiedBy>ABDULLAH HANI ABDELLATIF AL-SHOBAKI</cp:lastModifiedBy>
  <cp:revision>10</cp:revision>
  <dcterms:created xsi:type="dcterms:W3CDTF">2024-10-25T18:33:04Z</dcterms:created>
  <dcterms:modified xsi:type="dcterms:W3CDTF">2024-10-29T19:35:26Z</dcterms:modified>
</cp:coreProperties>
</file>