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0" r:id="rId14"/>
  </p:sldIdLst>
  <p:sldSz cx="9144000" cy="5143500" type="screen16x9"/>
  <p:notesSz cx="6858000" cy="9144000"/>
  <p:embeddedFontLst>
    <p:embeddedFont>
      <p:font typeface="IBM Plex Sans Arabic" panose="020B0604020202020204" charset="-78"/>
      <p:regular r:id="rId16"/>
      <p:bold r:id="rId17"/>
    </p:embeddedFont>
    <p:embeddedFont>
      <p:font typeface="IBM Plex Sans Arabic SemiBold" panose="020B0604020202020204" charset="-78"/>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30" y="6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23"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109b299f25_1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109b299f25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3fbae6b6e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3fbae6b6e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3fbae6b6ef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3fbae6b6e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109b299f25_1_178:notes"/>
          <p:cNvSpPr>
            <a:spLocks noGrp="1" noRot="1" noChangeAspect="1"/>
          </p:cNvSpPr>
          <p:nvPr>
            <p:ph type="sldImg" idx="2"/>
          </p:nvPr>
        </p:nvSpPr>
        <p:spPr>
          <a:xfrm>
            <a:off x="381323"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109b299f25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f7a7acd10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f7a7acd10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f7f41eea15_0_0:notes"/>
          <p:cNvSpPr>
            <a:spLocks noGrp="1" noRot="1" noChangeAspect="1"/>
          </p:cNvSpPr>
          <p:nvPr>
            <p:ph type="sldImg" idx="2"/>
          </p:nvPr>
        </p:nvSpPr>
        <p:spPr>
          <a:xfrm>
            <a:off x="381323"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f7f41eea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109b299f25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109b299f2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109b299f25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109b299f2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109b299f2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109b299f2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109b299f25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109b299f25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109b299f25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109b299f2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3fbae6b6e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3fbae6b6e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121437"/>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pic>
        <p:nvPicPr>
          <p:cNvPr id="11" name="Google Shape;11;p2"/>
          <p:cNvPicPr preferRelativeResize="0"/>
          <p:nvPr/>
        </p:nvPicPr>
        <p:blipFill rotWithShape="1">
          <a:blip r:embed="rId2">
            <a:alphaModFix amt="70000"/>
          </a:blip>
          <a:srcRect l="25423"/>
          <a:stretch/>
        </p:blipFill>
        <p:spPr>
          <a:xfrm>
            <a:off x="0" y="2189175"/>
            <a:ext cx="3296077" cy="2954326"/>
          </a:xfrm>
          <a:prstGeom prst="rect">
            <a:avLst/>
          </a:prstGeom>
          <a:noFill/>
          <a:ln>
            <a:noFill/>
          </a:ln>
        </p:spPr>
      </p:pic>
      <p:pic>
        <p:nvPicPr>
          <p:cNvPr id="12" name="Google Shape;12;p2"/>
          <p:cNvPicPr preferRelativeResize="0"/>
          <p:nvPr/>
        </p:nvPicPr>
        <p:blipFill>
          <a:blip r:embed="rId3">
            <a:alphaModFix/>
          </a:blip>
          <a:stretch>
            <a:fillRect/>
          </a:stretch>
        </p:blipFill>
        <p:spPr>
          <a:xfrm>
            <a:off x="205625" y="179175"/>
            <a:ext cx="1052600" cy="2857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121437"/>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pic>
        <p:nvPicPr>
          <p:cNvPr id="16" name="Google Shape;16;p3"/>
          <p:cNvPicPr preferRelativeResize="0"/>
          <p:nvPr/>
        </p:nvPicPr>
        <p:blipFill rotWithShape="1">
          <a:blip r:embed="rId2">
            <a:alphaModFix amt="60000"/>
          </a:blip>
          <a:srcRect b="46452"/>
          <a:stretch/>
        </p:blipFill>
        <p:spPr>
          <a:xfrm>
            <a:off x="0" y="3561496"/>
            <a:ext cx="4419599" cy="1581999"/>
          </a:xfrm>
          <a:prstGeom prst="rect">
            <a:avLst/>
          </a:prstGeom>
          <a:noFill/>
          <a:ln>
            <a:noFill/>
          </a:ln>
        </p:spPr>
      </p:pic>
      <p:pic>
        <p:nvPicPr>
          <p:cNvPr id="17" name="Google Shape;17;p3"/>
          <p:cNvPicPr preferRelativeResize="0"/>
          <p:nvPr/>
        </p:nvPicPr>
        <p:blipFill>
          <a:blip r:embed="rId3">
            <a:alphaModFix/>
          </a:blip>
          <a:stretch>
            <a:fillRect/>
          </a:stretch>
        </p:blipFill>
        <p:spPr>
          <a:xfrm>
            <a:off x="205625" y="179175"/>
            <a:ext cx="1052600" cy="2857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49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49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91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IBM Plex Sans Arabic"/>
              <a:buNone/>
              <a:defRPr sz="2800">
                <a:solidFill>
                  <a:schemeClr val="dk1"/>
                </a:solidFill>
                <a:latin typeface="IBM Plex Sans Arabic"/>
                <a:ea typeface="IBM Plex Sans Arabic"/>
                <a:cs typeface="IBM Plex Sans Arabic"/>
                <a:sym typeface="IBM Plex Sans Arabic"/>
              </a:defRPr>
            </a:lvl1pPr>
            <a:lvl2pPr lvl="1">
              <a:spcBef>
                <a:spcPts val="0"/>
              </a:spcBef>
              <a:spcAft>
                <a:spcPts val="0"/>
              </a:spcAft>
              <a:buClr>
                <a:schemeClr val="dk1"/>
              </a:buClr>
              <a:buSzPts val="2800"/>
              <a:buFont typeface="IBM Plex Sans Arabic"/>
              <a:buNone/>
              <a:defRPr sz="2800">
                <a:solidFill>
                  <a:schemeClr val="dk1"/>
                </a:solidFill>
                <a:latin typeface="IBM Plex Sans Arabic"/>
                <a:ea typeface="IBM Plex Sans Arabic"/>
                <a:cs typeface="IBM Plex Sans Arabic"/>
                <a:sym typeface="IBM Plex Sans Arabic"/>
              </a:defRPr>
            </a:lvl2pPr>
            <a:lvl3pPr lvl="2">
              <a:spcBef>
                <a:spcPts val="0"/>
              </a:spcBef>
              <a:spcAft>
                <a:spcPts val="0"/>
              </a:spcAft>
              <a:buClr>
                <a:schemeClr val="dk1"/>
              </a:buClr>
              <a:buSzPts val="2800"/>
              <a:buFont typeface="IBM Plex Sans Arabic"/>
              <a:buNone/>
              <a:defRPr sz="2800">
                <a:solidFill>
                  <a:schemeClr val="dk1"/>
                </a:solidFill>
                <a:latin typeface="IBM Plex Sans Arabic"/>
                <a:ea typeface="IBM Plex Sans Arabic"/>
                <a:cs typeface="IBM Plex Sans Arabic"/>
                <a:sym typeface="IBM Plex Sans Arabic"/>
              </a:defRPr>
            </a:lvl3pPr>
            <a:lvl4pPr lvl="3">
              <a:spcBef>
                <a:spcPts val="0"/>
              </a:spcBef>
              <a:spcAft>
                <a:spcPts val="0"/>
              </a:spcAft>
              <a:buClr>
                <a:schemeClr val="dk1"/>
              </a:buClr>
              <a:buSzPts val="2800"/>
              <a:buFont typeface="IBM Plex Sans Arabic"/>
              <a:buNone/>
              <a:defRPr sz="2800">
                <a:solidFill>
                  <a:schemeClr val="dk1"/>
                </a:solidFill>
                <a:latin typeface="IBM Plex Sans Arabic"/>
                <a:ea typeface="IBM Plex Sans Arabic"/>
                <a:cs typeface="IBM Plex Sans Arabic"/>
                <a:sym typeface="IBM Plex Sans Arabic"/>
              </a:defRPr>
            </a:lvl4pPr>
            <a:lvl5pPr lvl="4">
              <a:spcBef>
                <a:spcPts val="0"/>
              </a:spcBef>
              <a:spcAft>
                <a:spcPts val="0"/>
              </a:spcAft>
              <a:buClr>
                <a:schemeClr val="dk1"/>
              </a:buClr>
              <a:buSzPts val="2800"/>
              <a:buFont typeface="IBM Plex Sans Arabic"/>
              <a:buNone/>
              <a:defRPr sz="2800">
                <a:solidFill>
                  <a:schemeClr val="dk1"/>
                </a:solidFill>
                <a:latin typeface="IBM Plex Sans Arabic"/>
                <a:ea typeface="IBM Plex Sans Arabic"/>
                <a:cs typeface="IBM Plex Sans Arabic"/>
                <a:sym typeface="IBM Plex Sans Arabic"/>
              </a:defRPr>
            </a:lvl5pPr>
            <a:lvl6pPr lvl="5">
              <a:spcBef>
                <a:spcPts val="0"/>
              </a:spcBef>
              <a:spcAft>
                <a:spcPts val="0"/>
              </a:spcAft>
              <a:buClr>
                <a:schemeClr val="dk1"/>
              </a:buClr>
              <a:buSzPts val="2800"/>
              <a:buFont typeface="IBM Plex Sans Arabic"/>
              <a:buNone/>
              <a:defRPr sz="2800">
                <a:solidFill>
                  <a:schemeClr val="dk1"/>
                </a:solidFill>
                <a:latin typeface="IBM Plex Sans Arabic"/>
                <a:ea typeface="IBM Plex Sans Arabic"/>
                <a:cs typeface="IBM Plex Sans Arabic"/>
                <a:sym typeface="IBM Plex Sans Arabic"/>
              </a:defRPr>
            </a:lvl6pPr>
            <a:lvl7pPr lvl="6">
              <a:spcBef>
                <a:spcPts val="0"/>
              </a:spcBef>
              <a:spcAft>
                <a:spcPts val="0"/>
              </a:spcAft>
              <a:buClr>
                <a:schemeClr val="dk1"/>
              </a:buClr>
              <a:buSzPts val="2800"/>
              <a:buFont typeface="IBM Plex Sans Arabic"/>
              <a:buNone/>
              <a:defRPr sz="2800">
                <a:solidFill>
                  <a:schemeClr val="dk1"/>
                </a:solidFill>
                <a:latin typeface="IBM Plex Sans Arabic"/>
                <a:ea typeface="IBM Plex Sans Arabic"/>
                <a:cs typeface="IBM Plex Sans Arabic"/>
                <a:sym typeface="IBM Plex Sans Arabic"/>
              </a:defRPr>
            </a:lvl7pPr>
            <a:lvl8pPr lvl="7">
              <a:spcBef>
                <a:spcPts val="0"/>
              </a:spcBef>
              <a:spcAft>
                <a:spcPts val="0"/>
              </a:spcAft>
              <a:buClr>
                <a:schemeClr val="dk1"/>
              </a:buClr>
              <a:buSzPts val="2800"/>
              <a:buFont typeface="IBM Plex Sans Arabic"/>
              <a:buNone/>
              <a:defRPr sz="2800">
                <a:solidFill>
                  <a:schemeClr val="dk1"/>
                </a:solidFill>
                <a:latin typeface="IBM Plex Sans Arabic"/>
                <a:ea typeface="IBM Plex Sans Arabic"/>
                <a:cs typeface="IBM Plex Sans Arabic"/>
                <a:sym typeface="IBM Plex Sans Arabic"/>
              </a:defRPr>
            </a:lvl8pPr>
            <a:lvl9pPr lvl="8">
              <a:spcBef>
                <a:spcPts val="0"/>
              </a:spcBef>
              <a:spcAft>
                <a:spcPts val="0"/>
              </a:spcAft>
              <a:buClr>
                <a:schemeClr val="dk1"/>
              </a:buClr>
              <a:buSzPts val="2800"/>
              <a:buFont typeface="IBM Plex Sans Arabic"/>
              <a:buNone/>
              <a:defRPr sz="2800">
                <a:solidFill>
                  <a:schemeClr val="dk1"/>
                </a:solidFill>
                <a:latin typeface="IBM Plex Sans Arabic"/>
                <a:ea typeface="IBM Plex Sans Arabic"/>
                <a:cs typeface="IBM Plex Sans Arabic"/>
                <a:sym typeface="IBM Plex Sans Arabi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IBM Plex Sans Arabic"/>
              <a:buChar char="●"/>
              <a:defRPr sz="1800">
                <a:solidFill>
                  <a:schemeClr val="dk2"/>
                </a:solidFill>
                <a:latin typeface="IBM Plex Sans Arabic"/>
                <a:ea typeface="IBM Plex Sans Arabic"/>
                <a:cs typeface="IBM Plex Sans Arabic"/>
                <a:sym typeface="IBM Plex Sans Arabic"/>
              </a:defRPr>
            </a:lvl1pPr>
            <a:lvl2pPr marL="914400" lvl="1" indent="-317500">
              <a:lnSpc>
                <a:spcPct val="115000"/>
              </a:lnSpc>
              <a:spcBef>
                <a:spcPts val="0"/>
              </a:spcBef>
              <a:spcAft>
                <a:spcPts val="0"/>
              </a:spcAft>
              <a:buClr>
                <a:schemeClr val="dk2"/>
              </a:buClr>
              <a:buSzPts val="1400"/>
              <a:buFont typeface="IBM Plex Sans Arabic"/>
              <a:buChar char="○"/>
              <a:defRPr>
                <a:solidFill>
                  <a:schemeClr val="dk2"/>
                </a:solidFill>
                <a:latin typeface="IBM Plex Sans Arabic"/>
                <a:ea typeface="IBM Plex Sans Arabic"/>
                <a:cs typeface="IBM Plex Sans Arabic"/>
                <a:sym typeface="IBM Plex Sans Arabic"/>
              </a:defRPr>
            </a:lvl2pPr>
            <a:lvl3pPr marL="1371600" lvl="2" indent="-317500">
              <a:lnSpc>
                <a:spcPct val="115000"/>
              </a:lnSpc>
              <a:spcBef>
                <a:spcPts val="0"/>
              </a:spcBef>
              <a:spcAft>
                <a:spcPts val="0"/>
              </a:spcAft>
              <a:buClr>
                <a:schemeClr val="dk2"/>
              </a:buClr>
              <a:buSzPts val="1400"/>
              <a:buFont typeface="IBM Plex Sans Arabic"/>
              <a:buChar char="■"/>
              <a:defRPr>
                <a:solidFill>
                  <a:schemeClr val="dk2"/>
                </a:solidFill>
                <a:latin typeface="IBM Plex Sans Arabic"/>
                <a:ea typeface="IBM Plex Sans Arabic"/>
                <a:cs typeface="IBM Plex Sans Arabic"/>
                <a:sym typeface="IBM Plex Sans Arabic"/>
              </a:defRPr>
            </a:lvl3pPr>
            <a:lvl4pPr marL="1828800" lvl="3" indent="-317500">
              <a:lnSpc>
                <a:spcPct val="115000"/>
              </a:lnSpc>
              <a:spcBef>
                <a:spcPts val="0"/>
              </a:spcBef>
              <a:spcAft>
                <a:spcPts val="0"/>
              </a:spcAft>
              <a:buClr>
                <a:schemeClr val="dk2"/>
              </a:buClr>
              <a:buSzPts val="1400"/>
              <a:buFont typeface="IBM Plex Sans Arabic"/>
              <a:buChar char="●"/>
              <a:defRPr>
                <a:solidFill>
                  <a:schemeClr val="dk2"/>
                </a:solidFill>
                <a:latin typeface="IBM Plex Sans Arabic"/>
                <a:ea typeface="IBM Plex Sans Arabic"/>
                <a:cs typeface="IBM Plex Sans Arabic"/>
                <a:sym typeface="IBM Plex Sans Arabic"/>
              </a:defRPr>
            </a:lvl4pPr>
            <a:lvl5pPr marL="2286000" lvl="4" indent="-317500">
              <a:lnSpc>
                <a:spcPct val="115000"/>
              </a:lnSpc>
              <a:spcBef>
                <a:spcPts val="0"/>
              </a:spcBef>
              <a:spcAft>
                <a:spcPts val="0"/>
              </a:spcAft>
              <a:buClr>
                <a:schemeClr val="dk2"/>
              </a:buClr>
              <a:buSzPts val="1400"/>
              <a:buFont typeface="IBM Plex Sans Arabic"/>
              <a:buChar char="○"/>
              <a:defRPr>
                <a:solidFill>
                  <a:schemeClr val="dk2"/>
                </a:solidFill>
                <a:latin typeface="IBM Plex Sans Arabic"/>
                <a:ea typeface="IBM Plex Sans Arabic"/>
                <a:cs typeface="IBM Plex Sans Arabic"/>
                <a:sym typeface="IBM Plex Sans Arabic"/>
              </a:defRPr>
            </a:lvl5pPr>
            <a:lvl6pPr marL="2743200" lvl="5" indent="-317500">
              <a:lnSpc>
                <a:spcPct val="115000"/>
              </a:lnSpc>
              <a:spcBef>
                <a:spcPts val="0"/>
              </a:spcBef>
              <a:spcAft>
                <a:spcPts val="0"/>
              </a:spcAft>
              <a:buClr>
                <a:schemeClr val="dk2"/>
              </a:buClr>
              <a:buSzPts val="1400"/>
              <a:buFont typeface="IBM Plex Sans Arabic"/>
              <a:buChar char="■"/>
              <a:defRPr>
                <a:solidFill>
                  <a:schemeClr val="dk2"/>
                </a:solidFill>
                <a:latin typeface="IBM Plex Sans Arabic"/>
                <a:ea typeface="IBM Plex Sans Arabic"/>
                <a:cs typeface="IBM Plex Sans Arabic"/>
                <a:sym typeface="IBM Plex Sans Arabic"/>
              </a:defRPr>
            </a:lvl6pPr>
            <a:lvl7pPr marL="3200400" lvl="6" indent="-317500">
              <a:lnSpc>
                <a:spcPct val="115000"/>
              </a:lnSpc>
              <a:spcBef>
                <a:spcPts val="0"/>
              </a:spcBef>
              <a:spcAft>
                <a:spcPts val="0"/>
              </a:spcAft>
              <a:buClr>
                <a:schemeClr val="dk2"/>
              </a:buClr>
              <a:buSzPts val="1400"/>
              <a:buFont typeface="IBM Plex Sans Arabic"/>
              <a:buChar char="●"/>
              <a:defRPr>
                <a:solidFill>
                  <a:schemeClr val="dk2"/>
                </a:solidFill>
                <a:latin typeface="IBM Plex Sans Arabic"/>
                <a:ea typeface="IBM Plex Sans Arabic"/>
                <a:cs typeface="IBM Plex Sans Arabic"/>
                <a:sym typeface="IBM Plex Sans Arabic"/>
              </a:defRPr>
            </a:lvl7pPr>
            <a:lvl8pPr marL="3657600" lvl="7" indent="-317500">
              <a:lnSpc>
                <a:spcPct val="115000"/>
              </a:lnSpc>
              <a:spcBef>
                <a:spcPts val="0"/>
              </a:spcBef>
              <a:spcAft>
                <a:spcPts val="0"/>
              </a:spcAft>
              <a:buClr>
                <a:schemeClr val="dk2"/>
              </a:buClr>
              <a:buSzPts val="1400"/>
              <a:buFont typeface="IBM Plex Sans Arabic"/>
              <a:buChar char="○"/>
              <a:defRPr>
                <a:solidFill>
                  <a:schemeClr val="dk2"/>
                </a:solidFill>
                <a:latin typeface="IBM Plex Sans Arabic"/>
                <a:ea typeface="IBM Plex Sans Arabic"/>
                <a:cs typeface="IBM Plex Sans Arabic"/>
                <a:sym typeface="IBM Plex Sans Arabic"/>
              </a:defRPr>
            </a:lvl8pPr>
            <a:lvl9pPr marL="4114800" lvl="8" indent="-317500">
              <a:lnSpc>
                <a:spcPct val="115000"/>
              </a:lnSpc>
              <a:spcBef>
                <a:spcPts val="0"/>
              </a:spcBef>
              <a:spcAft>
                <a:spcPts val="0"/>
              </a:spcAft>
              <a:buClr>
                <a:schemeClr val="dk2"/>
              </a:buClr>
              <a:buSzPts val="1400"/>
              <a:buFont typeface="IBM Plex Sans Arabic"/>
              <a:buChar char="■"/>
              <a:defRPr>
                <a:solidFill>
                  <a:schemeClr val="dk2"/>
                </a:solidFill>
                <a:latin typeface="IBM Plex Sans Arabic"/>
                <a:ea typeface="IBM Plex Sans Arabic"/>
                <a:cs typeface="IBM Plex Sans Arabic"/>
                <a:sym typeface="IBM Plex Sans Arabic"/>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XzLIK6tk_ZSnL0NAClephuZuk5ePsM90Ivch2WZJyQ4/cop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5"/>
        <p:cNvGrpSpPr/>
        <p:nvPr/>
      </p:nvGrpSpPr>
      <p:grpSpPr>
        <a:xfrm>
          <a:off x="0" y="0"/>
          <a:ext cx="0" cy="0"/>
          <a:chOff x="0" y="0"/>
          <a:chExt cx="0" cy="0"/>
        </a:xfrm>
      </p:grpSpPr>
      <p:sp>
        <p:nvSpPr>
          <p:cNvPr id="56" name="Google Shape;56;p13"/>
          <p:cNvSpPr/>
          <p:nvPr/>
        </p:nvSpPr>
        <p:spPr>
          <a:xfrm>
            <a:off x="0" y="-7575"/>
            <a:ext cx="9144000" cy="5143500"/>
          </a:xfrm>
          <a:prstGeom prst="rect">
            <a:avLst/>
          </a:prstGeom>
          <a:solidFill>
            <a:srgbClr val="000000">
              <a:alpha val="362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BM Plex Sans Arabic"/>
              <a:ea typeface="IBM Plex Sans Arabic"/>
              <a:cs typeface="IBM Plex Sans Arabic"/>
              <a:sym typeface="IBM Plex Sans Arabic"/>
            </a:endParaRPr>
          </a:p>
        </p:txBody>
      </p:sp>
      <p:pic>
        <p:nvPicPr>
          <p:cNvPr id="57" name="Google Shape;57;p13"/>
          <p:cNvPicPr preferRelativeResize="0"/>
          <p:nvPr/>
        </p:nvPicPr>
        <p:blipFill>
          <a:blip r:embed="rId4">
            <a:alphaModFix/>
          </a:blip>
          <a:stretch>
            <a:fillRect/>
          </a:stretch>
        </p:blipFill>
        <p:spPr>
          <a:xfrm>
            <a:off x="3197551" y="691252"/>
            <a:ext cx="2748902" cy="746299"/>
          </a:xfrm>
          <a:prstGeom prst="rect">
            <a:avLst/>
          </a:prstGeom>
          <a:noFill/>
          <a:ln>
            <a:noFill/>
          </a:ln>
        </p:spPr>
      </p:pic>
      <p:sp>
        <p:nvSpPr>
          <p:cNvPr id="58" name="Google Shape;58;p13"/>
          <p:cNvSpPr txBox="1">
            <a:spLocks noGrp="1"/>
          </p:cNvSpPr>
          <p:nvPr>
            <p:ph type="title" idx="4294967295"/>
          </p:nvPr>
        </p:nvSpPr>
        <p:spPr>
          <a:xfrm>
            <a:off x="677425" y="2372225"/>
            <a:ext cx="7416900" cy="53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3220" b="1" dirty="0">
                <a:solidFill>
                  <a:srgbClr val="FFFFFF"/>
                </a:solidFill>
              </a:rPr>
              <a:t>Marsad - </a:t>
            </a:r>
            <a:r>
              <a:rPr lang="ar-SA" sz="3220" b="1" dirty="0">
                <a:solidFill>
                  <a:srgbClr val="FFFFFF"/>
                </a:solidFill>
              </a:rPr>
              <a:t>مَرْصَد</a:t>
            </a:r>
            <a:endParaRPr sz="3220" b="1" dirty="0">
              <a:solidFill>
                <a:srgbClr val="FFFFFF"/>
              </a:solidFill>
            </a:endParaRPr>
          </a:p>
        </p:txBody>
      </p:sp>
      <p:pic>
        <p:nvPicPr>
          <p:cNvPr id="60" name="Google Shape;60;p13"/>
          <p:cNvPicPr preferRelativeResize="0"/>
          <p:nvPr/>
        </p:nvPicPr>
        <p:blipFill>
          <a:blip r:embed="rId5">
            <a:alphaModFix/>
          </a:blip>
          <a:stretch>
            <a:fillRect/>
          </a:stretch>
        </p:blipFill>
        <p:spPr>
          <a:xfrm>
            <a:off x="313225" y="4618400"/>
            <a:ext cx="4504550" cy="34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2"/>
          <p:cNvSpPr txBox="1"/>
          <p:nvPr/>
        </p:nvSpPr>
        <p:spPr>
          <a:xfrm>
            <a:off x="1049700" y="1791575"/>
            <a:ext cx="3644700" cy="53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ar" sz="2800" b="1">
                <a:solidFill>
                  <a:srgbClr val="FF2E73"/>
                </a:solidFill>
                <a:latin typeface="IBM Plex Sans Arabic"/>
                <a:ea typeface="IBM Plex Sans Arabic"/>
                <a:cs typeface="IBM Plex Sans Arabic"/>
                <a:sym typeface="IBM Plex Sans Arabic"/>
              </a:rPr>
              <a:t>Summary </a:t>
            </a:r>
            <a:endParaRPr sz="2800" b="1">
              <a:solidFill>
                <a:srgbClr val="FF2E73"/>
              </a:solidFill>
              <a:latin typeface="IBM Plex Sans Arabic"/>
              <a:ea typeface="IBM Plex Sans Arabic"/>
              <a:cs typeface="IBM Plex Sans Arabic"/>
              <a:sym typeface="IBM Plex Sans Arabic"/>
            </a:endParaRPr>
          </a:p>
        </p:txBody>
      </p:sp>
      <p:sp>
        <p:nvSpPr>
          <p:cNvPr id="258" name="Google Shape;258;p22"/>
          <p:cNvSpPr txBox="1"/>
          <p:nvPr/>
        </p:nvSpPr>
        <p:spPr>
          <a:xfrm>
            <a:off x="975174" y="2129742"/>
            <a:ext cx="4684845" cy="1702808"/>
          </a:xfrm>
          <a:prstGeom prst="rect">
            <a:avLst/>
          </a:prstGeom>
          <a:noFill/>
          <a:ln>
            <a:noFill/>
          </a:ln>
        </p:spPr>
        <p:txBody>
          <a:bodyPr spcFirstLastPara="1" wrap="square" lIns="91425" tIns="91425" rIns="91425" bIns="91425" anchor="t" anchorCtr="0">
            <a:noAutofit/>
          </a:bodyPr>
          <a:lstStyle/>
          <a:p>
            <a:pPr marL="0" lvl="0" indent="0" rtl="1">
              <a:lnSpc>
                <a:spcPct val="115000"/>
              </a:lnSpc>
              <a:spcBef>
                <a:spcPts val="1200"/>
              </a:spcBef>
              <a:spcAft>
                <a:spcPts val="1600"/>
              </a:spcAft>
              <a:buNone/>
            </a:pPr>
            <a:r>
              <a:rPr lang="en-US" dirty="0">
                <a:solidFill>
                  <a:srgbClr val="FFFFFF"/>
                </a:solidFill>
                <a:latin typeface="IBM Plex Sans Arabic"/>
                <a:ea typeface="IBM Plex Sans Arabic"/>
                <a:cs typeface="IBM Plex Sans Arabic"/>
                <a:sym typeface="IBM Plex Sans Arabic"/>
              </a:rPr>
              <a:t> Our project aims to revolutionize crowd safety in stadiums through AI-powered real-time monitoring and risk prediction. We developed a working prototype that detects crowd density and abnormal patterns using computer vision and provides live alerts to help prevent incidents. Early testing shows promising results, and we’re now working on expanding data sources, improving model accuracy, and integrating the system into live environments.</a:t>
            </a:r>
            <a:endParaRPr dirty="0">
              <a:solidFill>
                <a:srgbClr val="FFFFFF"/>
              </a:solidFill>
              <a:latin typeface="IBM Plex Sans Arabic"/>
              <a:ea typeface="IBM Plex Sans Arabic"/>
              <a:cs typeface="IBM Plex Sans Arabic"/>
              <a:sym typeface="IBM Plex Sans Arabic"/>
            </a:endParaRPr>
          </a:p>
        </p:txBody>
      </p:sp>
      <p:pic>
        <p:nvPicPr>
          <p:cNvPr id="259" name="Google Shape;259;p22" title="freepik__the-style-is-candid-image-photography-with-natural__77629.jpeg"/>
          <p:cNvPicPr preferRelativeResize="0"/>
          <p:nvPr/>
        </p:nvPicPr>
        <p:blipFill rotWithShape="1">
          <a:blip r:embed="rId3">
            <a:alphaModFix/>
          </a:blip>
          <a:srcRect l="12017" r="12017"/>
          <a:stretch/>
        </p:blipFill>
        <p:spPr>
          <a:xfrm>
            <a:off x="6105051" y="0"/>
            <a:ext cx="3038950"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3"/>
          <p:cNvSpPr txBox="1"/>
          <p:nvPr/>
        </p:nvSpPr>
        <p:spPr>
          <a:xfrm>
            <a:off x="720000" y="5394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ar" sz="2800" b="1" dirty="0">
                <a:solidFill>
                  <a:srgbClr val="FF2E73"/>
                </a:solidFill>
                <a:latin typeface="IBM Plex Sans Arabic"/>
                <a:ea typeface="IBM Plex Sans Arabic"/>
                <a:cs typeface="IBM Plex Sans Arabic"/>
                <a:sym typeface="IBM Plex Sans Arabic"/>
              </a:rPr>
              <a:t>Testing/Validation: </a:t>
            </a:r>
            <a:endParaRPr sz="2800" b="1" dirty="0">
              <a:solidFill>
                <a:srgbClr val="FF2E73"/>
              </a:solidFill>
              <a:latin typeface="IBM Plex Sans Arabic"/>
              <a:ea typeface="IBM Plex Sans Arabic"/>
              <a:cs typeface="IBM Plex Sans Arabic"/>
              <a:sym typeface="IBM Plex Sans Arabic"/>
            </a:endParaRPr>
          </a:p>
          <a:p>
            <a:pPr marL="457200" lvl="0" indent="0" algn="l" rtl="0">
              <a:lnSpc>
                <a:spcPct val="115000"/>
              </a:lnSpc>
              <a:spcBef>
                <a:spcPts val="1200"/>
              </a:spcBef>
              <a:spcAft>
                <a:spcPts val="0"/>
              </a:spcAft>
              <a:buNone/>
            </a:pPr>
            <a:endParaRPr sz="1100" dirty="0">
              <a:solidFill>
                <a:schemeClr val="dk1"/>
              </a:solidFill>
              <a:latin typeface="IBM Plex Sans Arabic"/>
              <a:ea typeface="IBM Plex Sans Arabic"/>
              <a:cs typeface="IBM Plex Sans Arabic"/>
              <a:sym typeface="IBM Plex Sans Arabic"/>
            </a:endParaRPr>
          </a:p>
          <a:p>
            <a:pPr marL="0" lvl="0" indent="0" algn="l" rtl="0">
              <a:lnSpc>
                <a:spcPct val="115000"/>
              </a:lnSpc>
              <a:spcBef>
                <a:spcPts val="1200"/>
              </a:spcBef>
              <a:spcAft>
                <a:spcPts val="0"/>
              </a:spcAft>
              <a:buNone/>
            </a:pPr>
            <a:r>
              <a:rPr lang="ar" sz="1800" dirty="0">
                <a:solidFill>
                  <a:schemeClr val="lt1"/>
                </a:solidFill>
                <a:latin typeface="IBM Plex Sans Arabic"/>
                <a:ea typeface="IBM Plex Sans Arabic"/>
                <a:cs typeface="IBM Plex Sans Arabic"/>
                <a:sym typeface="IBM Plex Sans Arabic"/>
              </a:rPr>
              <a:t> </a:t>
            </a:r>
            <a:endParaRPr sz="1800" dirty="0">
              <a:solidFill>
                <a:schemeClr val="lt1"/>
              </a:solidFill>
              <a:latin typeface="IBM Plex Sans Arabic"/>
              <a:ea typeface="IBM Plex Sans Arabic"/>
              <a:cs typeface="IBM Plex Sans Arabic"/>
              <a:sym typeface="IBM Plex Sans Arabic"/>
            </a:endParaRPr>
          </a:p>
          <a:p>
            <a:pPr marL="0" lvl="0" indent="0" algn="l" rtl="1">
              <a:lnSpc>
                <a:spcPct val="115000"/>
              </a:lnSpc>
              <a:spcBef>
                <a:spcPts val="1200"/>
              </a:spcBef>
              <a:spcAft>
                <a:spcPts val="1200"/>
              </a:spcAft>
              <a:buNone/>
            </a:pPr>
            <a:r>
              <a:rPr lang="en-US" sz="1800" dirty="0">
                <a:solidFill>
                  <a:schemeClr val="lt1"/>
                </a:solidFill>
                <a:latin typeface="IBM Plex Sans Arabic"/>
                <a:ea typeface="IBM Plex Sans Arabic"/>
                <a:cs typeface="IBM Plex Sans Arabic"/>
                <a:sym typeface="IBM Plex Sans Arabic"/>
              </a:rPr>
              <a:t>We tested our AI-based crowd monitoring system on a dataset of 50+ annotated video clips, simulating real-life congestion and movement patterns. The model achieved over 85% accuracy in detecting crowd density levels and identifying potential risk zones in real-time video streams.</a:t>
            </a:r>
            <a:endParaRPr sz="1800" dirty="0">
              <a:solidFill>
                <a:schemeClr val="lt1"/>
              </a:solidFill>
              <a:latin typeface="IBM Plex Sans Arabic"/>
              <a:ea typeface="IBM Plex Sans Arabic"/>
              <a:cs typeface="IBM Plex Sans Arabic"/>
              <a:sym typeface="IBM Plex Sans Arab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5"/>
          <p:cNvSpPr txBox="1"/>
          <p:nvPr/>
        </p:nvSpPr>
        <p:spPr>
          <a:xfrm>
            <a:off x="0" y="312517"/>
            <a:ext cx="9143999" cy="483098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ar" sz="2800" dirty="0">
                <a:solidFill>
                  <a:srgbClr val="FF2E73"/>
                </a:solidFill>
                <a:latin typeface="IBM Plex Sans Arabic"/>
                <a:ea typeface="IBM Plex Sans Arabic"/>
                <a:cs typeface="IBM Plex Sans Arabic"/>
                <a:sym typeface="IBM Plex Sans Arabic"/>
              </a:rPr>
              <a:t>Challenges &amp; Future Work</a:t>
            </a:r>
            <a:endParaRPr sz="1900" b="1" dirty="0">
              <a:solidFill>
                <a:srgbClr val="FF2E73"/>
              </a:solidFill>
              <a:latin typeface="IBM Plex Sans Arabic"/>
              <a:ea typeface="IBM Plex Sans Arabic"/>
              <a:cs typeface="IBM Plex Sans Arabic"/>
              <a:sym typeface="IBM Plex Sans Arabic"/>
            </a:endParaRPr>
          </a:p>
          <a:p>
            <a:pPr marL="457200" lvl="0" indent="-330200" algn="l" rtl="0">
              <a:lnSpc>
                <a:spcPct val="115000"/>
              </a:lnSpc>
              <a:spcBef>
                <a:spcPts val="1200"/>
              </a:spcBef>
              <a:spcAft>
                <a:spcPts val="0"/>
              </a:spcAft>
              <a:buClr>
                <a:srgbClr val="FF2E73"/>
              </a:buClr>
              <a:buSzPts val="1600"/>
              <a:buFont typeface="IBM Plex Sans Arabic"/>
              <a:buChar char="●"/>
            </a:pPr>
            <a:r>
              <a:rPr lang="ar" sz="1600" dirty="0">
                <a:solidFill>
                  <a:srgbClr val="FF2E73"/>
                </a:solidFill>
                <a:latin typeface="IBM Plex Sans Arabic"/>
                <a:ea typeface="IBM Plex Sans Arabic"/>
                <a:cs typeface="IBM Plex Sans Arabic"/>
                <a:sym typeface="IBM Plex Sans Arabic"/>
              </a:rPr>
              <a:t>Challenges</a:t>
            </a:r>
            <a:r>
              <a:rPr lang="en-US" sz="1600" dirty="0">
                <a:solidFill>
                  <a:srgbClr val="FF2E73"/>
                </a:solidFill>
                <a:latin typeface="IBM Plex Sans Arabic"/>
                <a:ea typeface="IBM Plex Sans Arabic"/>
                <a:cs typeface="IBM Plex Sans Arabic"/>
                <a:sym typeface="IBM Plex Sans Arabic"/>
              </a:rPr>
              <a:t>:</a:t>
            </a:r>
            <a:r>
              <a:rPr lang="ar" sz="1600" dirty="0">
                <a:solidFill>
                  <a:srgbClr val="FF2E73"/>
                </a:solidFill>
                <a:latin typeface="IBM Plex Sans Arabic"/>
                <a:ea typeface="IBM Plex Sans Arabic"/>
                <a:cs typeface="IBM Plex Sans Arabic"/>
                <a:sym typeface="IBM Plex Sans Arabic"/>
              </a:rPr>
              <a:t> </a:t>
            </a:r>
            <a:endParaRPr sz="1600" dirty="0">
              <a:solidFill>
                <a:srgbClr val="FF2E73"/>
              </a:solidFill>
              <a:latin typeface="IBM Plex Sans Arabic"/>
              <a:ea typeface="IBM Plex Sans Arabic"/>
              <a:cs typeface="IBM Plex Sans Arabic"/>
              <a:sym typeface="IBM Plex Sans Arabic"/>
            </a:endParaRPr>
          </a:p>
          <a:p>
            <a:pPr marL="457200" lvl="0" indent="0" algn="l" rtl="0">
              <a:lnSpc>
                <a:spcPct val="115000"/>
              </a:lnSpc>
              <a:spcBef>
                <a:spcPts val="1200"/>
              </a:spcBef>
              <a:spcAft>
                <a:spcPts val="0"/>
              </a:spcAft>
              <a:buNone/>
            </a:pPr>
            <a:r>
              <a:rPr lang="en-US" sz="1600" dirty="0">
                <a:solidFill>
                  <a:schemeClr val="lt1"/>
                </a:solidFill>
                <a:latin typeface="IBM Plex Sans Arabic"/>
                <a:ea typeface="IBM Plex Sans Arabic"/>
                <a:cs typeface="IBM Plex Sans Arabic"/>
                <a:sym typeface="IBM Plex Sans Arabic"/>
              </a:rPr>
              <a:t> Limited access to real-world, high-resolution surveillance footage for training and testing, model accuracy affected by variations in lighting and camera angles, and computational limits during real-time testing due to lack of high-end GPUs.</a:t>
            </a:r>
          </a:p>
          <a:p>
            <a:pPr marL="457200" lvl="0" indent="-330200" algn="l" rtl="0">
              <a:lnSpc>
                <a:spcPct val="115000"/>
              </a:lnSpc>
              <a:spcBef>
                <a:spcPts val="1200"/>
              </a:spcBef>
              <a:spcAft>
                <a:spcPts val="0"/>
              </a:spcAft>
              <a:buClr>
                <a:srgbClr val="FF2E73"/>
              </a:buClr>
              <a:buSzPts val="1600"/>
              <a:buFont typeface="IBM Plex Sans Arabic"/>
              <a:buChar char="●"/>
            </a:pPr>
            <a:r>
              <a:rPr lang="en-US" sz="1600" dirty="0">
                <a:solidFill>
                  <a:srgbClr val="FF2E73"/>
                </a:solidFill>
                <a:latin typeface="IBM Plex Sans Arabic"/>
                <a:ea typeface="IBM Plex Sans Arabic"/>
                <a:cs typeface="IBM Plex Sans Arabic"/>
                <a:sym typeface="IBM Plex Sans Arabic"/>
              </a:rPr>
              <a:t>What You Need Help With: </a:t>
            </a:r>
          </a:p>
          <a:p>
            <a:pPr marL="457200" lvl="0" indent="0" algn="l" rtl="0">
              <a:lnSpc>
                <a:spcPct val="115000"/>
              </a:lnSpc>
              <a:spcBef>
                <a:spcPts val="1200"/>
              </a:spcBef>
              <a:spcAft>
                <a:spcPts val="0"/>
              </a:spcAft>
              <a:buNone/>
            </a:pPr>
            <a:r>
              <a:rPr lang="en-US" sz="1600" dirty="0">
                <a:solidFill>
                  <a:schemeClr val="lt1"/>
                </a:solidFill>
                <a:latin typeface="IBM Plex Sans Arabic"/>
                <a:ea typeface="IBM Plex Sans Arabic"/>
                <a:cs typeface="IBM Plex Sans Arabic"/>
                <a:sym typeface="IBM Plex Sans Arabic"/>
              </a:rPr>
              <a:t> Access to real-time video feeds or simulated stadium footage, cloud-based GPU support (e.g., access to NVIDIA A100 or T4 instances), and mentorship in real-time deployment and optimization strategies for edge devices.</a:t>
            </a:r>
          </a:p>
          <a:p>
            <a:pPr marL="457200" lvl="0" indent="-330200" algn="l" rtl="0">
              <a:lnSpc>
                <a:spcPct val="115000"/>
              </a:lnSpc>
              <a:spcBef>
                <a:spcPts val="1200"/>
              </a:spcBef>
              <a:spcAft>
                <a:spcPts val="0"/>
              </a:spcAft>
              <a:buClr>
                <a:srgbClr val="FF2E73"/>
              </a:buClr>
              <a:buSzPts val="1600"/>
              <a:buFont typeface="IBM Plex Sans Arabic"/>
              <a:buChar char="●"/>
            </a:pPr>
            <a:r>
              <a:rPr lang="en-US" sz="1600" dirty="0">
                <a:solidFill>
                  <a:srgbClr val="FF2E73"/>
                </a:solidFill>
                <a:latin typeface="IBM Plex Sans Arabic"/>
                <a:ea typeface="IBM Plex Sans Arabic"/>
                <a:cs typeface="IBM Plex Sans Arabic"/>
                <a:sym typeface="IBM Plex Sans Arabic"/>
              </a:rPr>
              <a:t>Future Works: </a:t>
            </a:r>
          </a:p>
          <a:p>
            <a:pPr marL="457200" lvl="0" indent="0" algn="l" rtl="0">
              <a:lnSpc>
                <a:spcPct val="115000"/>
              </a:lnSpc>
              <a:spcBef>
                <a:spcPts val="1200"/>
              </a:spcBef>
              <a:spcAft>
                <a:spcPts val="0"/>
              </a:spcAft>
              <a:buNone/>
            </a:pPr>
            <a:r>
              <a:rPr lang="ar" sz="1600" dirty="0">
                <a:solidFill>
                  <a:schemeClr val="lt1"/>
                </a:solidFill>
                <a:latin typeface="IBM Plex Sans Arabic"/>
                <a:ea typeface="IBM Plex Sans Arabic"/>
                <a:cs typeface="IBM Plex Sans Arabic"/>
                <a:sym typeface="IBM Plex Sans Arabic"/>
              </a:rPr>
              <a:t> </a:t>
            </a:r>
            <a:r>
              <a:rPr lang="en-US" sz="1600" dirty="0">
                <a:solidFill>
                  <a:schemeClr val="lt1"/>
                </a:solidFill>
                <a:latin typeface="IBM Plex Sans Arabic"/>
                <a:ea typeface="IBM Plex Sans Arabic"/>
                <a:cs typeface="IBM Plex Sans Arabic"/>
                <a:sym typeface="IBM Plex Sans Arabic"/>
              </a:rPr>
              <a:t>Expand dataset with more diverse crowd scenes, improve model robustness for night and low-light environments, build and test live dashboard prototype with alert system, and deploy an early-stage demo in a controlled simulated environment.</a:t>
            </a:r>
            <a:endParaRPr lang="en-US" sz="1800" dirty="0">
              <a:solidFill>
                <a:schemeClr val="lt1"/>
              </a:solidFill>
              <a:latin typeface="IBM Plex Sans Arabic"/>
              <a:ea typeface="IBM Plex Sans Arabic"/>
              <a:cs typeface="IBM Plex Sans Arabic"/>
              <a:sym typeface="IBM Plex Sans Arabic"/>
            </a:endParaRPr>
          </a:p>
          <a:p>
            <a:pPr marL="0" lvl="0" indent="0" algn="l" rtl="0">
              <a:lnSpc>
                <a:spcPct val="115000"/>
              </a:lnSpc>
              <a:spcBef>
                <a:spcPts val="1200"/>
              </a:spcBef>
              <a:spcAft>
                <a:spcPts val="0"/>
              </a:spcAft>
              <a:buNone/>
            </a:pPr>
            <a:endParaRPr sz="1600" dirty="0">
              <a:solidFill>
                <a:schemeClr val="lt1"/>
              </a:solidFill>
              <a:latin typeface="IBM Plex Sans Arabic"/>
              <a:ea typeface="IBM Plex Sans Arabic"/>
              <a:cs typeface="IBM Plex Sans Arabic"/>
              <a:sym typeface="IBM Plex Sans Arabic"/>
            </a:endParaRPr>
          </a:p>
          <a:p>
            <a:pPr marL="0" lvl="0" indent="0" algn="l" rtl="1">
              <a:lnSpc>
                <a:spcPct val="115000"/>
              </a:lnSpc>
              <a:spcBef>
                <a:spcPts val="1200"/>
              </a:spcBef>
              <a:spcAft>
                <a:spcPts val="1200"/>
              </a:spcAft>
              <a:buNone/>
            </a:pPr>
            <a:endParaRPr sz="1600" b="1" dirty="0">
              <a:solidFill>
                <a:schemeClr val="lt1"/>
              </a:solidFill>
              <a:latin typeface="IBM Plex Sans Arabic"/>
              <a:ea typeface="IBM Plex Sans Arabic"/>
              <a:cs typeface="IBM Plex Sans Arabic"/>
              <a:sym typeface="IBM Plex Sans Arab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7"/>
          <p:cNvSpPr txBox="1"/>
          <p:nvPr/>
        </p:nvSpPr>
        <p:spPr>
          <a:xfrm>
            <a:off x="5283175" y="1508125"/>
            <a:ext cx="3033000" cy="1942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r" sz="5500" b="1">
                <a:solidFill>
                  <a:srgbClr val="FF2E73"/>
                </a:solidFill>
                <a:latin typeface="IBM Plex Sans Arabic"/>
                <a:ea typeface="IBM Plex Sans Arabic"/>
                <a:cs typeface="IBM Plex Sans Arabic"/>
                <a:sym typeface="IBM Plex Sans Arabic"/>
              </a:rPr>
              <a:t>Thank You</a:t>
            </a:r>
            <a:endParaRPr sz="5500" b="1">
              <a:solidFill>
                <a:srgbClr val="FF2E73"/>
              </a:solidFill>
              <a:latin typeface="IBM Plex Sans Arabic"/>
              <a:ea typeface="IBM Plex Sans Arabic"/>
              <a:cs typeface="IBM Plex Sans Arabic"/>
              <a:sym typeface="IBM Plex Sans Arab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p:nvPr/>
        </p:nvSpPr>
        <p:spPr>
          <a:xfrm>
            <a:off x="720000" y="1130875"/>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ar" sz="2800" b="1" dirty="0">
                <a:solidFill>
                  <a:srgbClr val="FF2E73"/>
                </a:solidFill>
                <a:latin typeface="IBM Plex Sans Arabic"/>
                <a:ea typeface="IBM Plex Sans Arabic"/>
                <a:cs typeface="IBM Plex Sans Arabic"/>
                <a:sym typeface="IBM Plex Sans Arabic"/>
              </a:rPr>
              <a:t>Team Members</a:t>
            </a:r>
            <a:endParaRPr sz="2800" dirty="0">
              <a:solidFill>
                <a:srgbClr val="FF2E73"/>
              </a:solidFill>
              <a:latin typeface="IBM Plex Sans Arabic"/>
              <a:ea typeface="IBM Plex Sans Arabic"/>
              <a:cs typeface="IBM Plex Sans Arabic"/>
              <a:sym typeface="IBM Plex Sans Arabic"/>
            </a:endParaRPr>
          </a:p>
        </p:txBody>
      </p:sp>
      <p:sp>
        <p:nvSpPr>
          <p:cNvPr id="66" name="Google Shape;66;p14"/>
          <p:cNvSpPr/>
          <p:nvPr/>
        </p:nvSpPr>
        <p:spPr>
          <a:xfrm>
            <a:off x="6109108" y="20075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w="9525" cap="flat" cmpd="sng">
            <a:solidFill>
              <a:srgbClr val="CEA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p:nvPr/>
        </p:nvSpPr>
        <p:spPr>
          <a:xfrm>
            <a:off x="5620076" y="3085870"/>
            <a:ext cx="1961342" cy="626400"/>
          </a:xfrm>
          <a:prstGeom prst="rect">
            <a:avLst/>
          </a:prstGeom>
          <a:noFill/>
          <a:ln>
            <a:noFill/>
          </a:ln>
        </p:spPr>
        <p:txBody>
          <a:bodyPr spcFirstLastPara="1" wrap="square" lIns="91425" tIns="91425" rIns="91425" bIns="91425" anchor="t" anchorCtr="0">
            <a:noAutofit/>
          </a:bodyPr>
          <a:lstStyle/>
          <a:p>
            <a:pPr marL="0" lvl="0" indent="0" algn="ctr" rtl="0">
              <a:lnSpc>
                <a:spcPct val="200000"/>
              </a:lnSpc>
              <a:spcBef>
                <a:spcPts val="0"/>
              </a:spcBef>
              <a:spcAft>
                <a:spcPts val="0"/>
              </a:spcAft>
              <a:buClr>
                <a:schemeClr val="dk1"/>
              </a:buClr>
              <a:buSzPts val="1100"/>
              <a:buFont typeface="Arial"/>
              <a:buNone/>
            </a:pPr>
            <a:r>
              <a:rPr lang="en-US" dirty="0">
                <a:solidFill>
                  <a:schemeClr val="lt1"/>
                </a:solidFill>
                <a:latin typeface="IBM Plex Sans Arabic"/>
                <a:ea typeface="IBM Plex Sans Arabic"/>
                <a:cs typeface="IBM Plex Sans Arabic"/>
                <a:sym typeface="IBM Plex Sans Arabic"/>
              </a:rPr>
              <a:t>Abdullah </a:t>
            </a:r>
            <a:r>
              <a:rPr lang="en-US" dirty="0" err="1">
                <a:solidFill>
                  <a:schemeClr val="lt1"/>
                </a:solidFill>
                <a:latin typeface="IBM Plex Sans Arabic"/>
                <a:ea typeface="IBM Plex Sans Arabic"/>
                <a:cs typeface="IBM Plex Sans Arabic"/>
                <a:sym typeface="IBM Plex Sans Arabic"/>
              </a:rPr>
              <a:t>Salamoun</a:t>
            </a:r>
            <a:r>
              <a:rPr lang="en-US" dirty="0">
                <a:solidFill>
                  <a:schemeClr val="lt1"/>
                </a:solidFill>
                <a:latin typeface="IBM Plex Sans Arabic"/>
                <a:ea typeface="IBM Plex Sans Arabic"/>
                <a:cs typeface="IBM Plex Sans Arabic"/>
                <a:sym typeface="IBM Plex Sans Arabic"/>
              </a:rPr>
              <a:t> – AI Engineer</a:t>
            </a:r>
            <a:endParaRPr dirty="0">
              <a:solidFill>
                <a:srgbClr val="FFFFFF"/>
              </a:solidFill>
              <a:latin typeface="IBM Plex Sans Arabic"/>
              <a:ea typeface="IBM Plex Sans Arabic"/>
              <a:cs typeface="IBM Plex Sans Arabic"/>
              <a:sym typeface="IBM Plex Sans Arabic"/>
            </a:endParaRPr>
          </a:p>
        </p:txBody>
      </p:sp>
      <p:sp>
        <p:nvSpPr>
          <p:cNvPr id="70" name="Google Shape;70;p14"/>
          <p:cNvSpPr txBox="1"/>
          <p:nvPr/>
        </p:nvSpPr>
        <p:spPr>
          <a:xfrm>
            <a:off x="3556954" y="3090566"/>
            <a:ext cx="1663228" cy="626400"/>
          </a:xfrm>
          <a:prstGeom prst="rect">
            <a:avLst/>
          </a:prstGeom>
          <a:noFill/>
          <a:ln>
            <a:noFill/>
          </a:ln>
        </p:spPr>
        <p:txBody>
          <a:bodyPr spcFirstLastPara="1" wrap="square" lIns="91425" tIns="91425" rIns="91425" bIns="91425" anchor="t" anchorCtr="0">
            <a:noAutofit/>
          </a:bodyPr>
          <a:lstStyle/>
          <a:p>
            <a:pPr marL="0" lvl="0" indent="0" algn="ctr" rtl="0">
              <a:lnSpc>
                <a:spcPct val="200000"/>
              </a:lnSpc>
              <a:spcBef>
                <a:spcPts val="0"/>
              </a:spcBef>
              <a:spcAft>
                <a:spcPts val="0"/>
              </a:spcAft>
              <a:buClr>
                <a:schemeClr val="dk1"/>
              </a:buClr>
              <a:buSzPts val="1100"/>
              <a:buFont typeface="Arial"/>
              <a:buNone/>
            </a:pPr>
            <a:r>
              <a:rPr lang="en-US" dirty="0">
                <a:solidFill>
                  <a:schemeClr val="lt1"/>
                </a:solidFill>
                <a:latin typeface="IBM Plex Sans Arabic"/>
                <a:ea typeface="IBM Plex Sans Arabic"/>
                <a:cs typeface="IBM Plex Sans Arabic"/>
                <a:sym typeface="IBM Plex Sans Arabic"/>
              </a:rPr>
              <a:t>Masa </a:t>
            </a:r>
            <a:r>
              <a:rPr lang="en-US" dirty="0" err="1">
                <a:solidFill>
                  <a:schemeClr val="lt1"/>
                </a:solidFill>
                <a:latin typeface="IBM Plex Sans Arabic"/>
                <a:ea typeface="IBM Plex Sans Arabic"/>
                <a:cs typeface="IBM Plex Sans Arabic"/>
                <a:sym typeface="IBM Plex Sans Arabic"/>
              </a:rPr>
              <a:t>Bokhary</a:t>
            </a:r>
            <a:r>
              <a:rPr lang="en-US" dirty="0">
                <a:solidFill>
                  <a:schemeClr val="lt1"/>
                </a:solidFill>
                <a:latin typeface="IBM Plex Sans Arabic"/>
                <a:ea typeface="IBM Plex Sans Arabic"/>
                <a:cs typeface="IBM Plex Sans Arabic"/>
                <a:sym typeface="IBM Plex Sans Arabic"/>
              </a:rPr>
              <a:t> – AI Engineer</a:t>
            </a:r>
            <a:endParaRPr dirty="0">
              <a:solidFill>
                <a:srgbClr val="FFFFFF"/>
              </a:solidFill>
              <a:latin typeface="IBM Plex Sans Arabic"/>
              <a:ea typeface="IBM Plex Sans Arabic"/>
              <a:cs typeface="IBM Plex Sans Arabic"/>
              <a:sym typeface="IBM Plex Sans Arabic"/>
            </a:endParaRPr>
          </a:p>
        </p:txBody>
      </p:sp>
      <p:sp>
        <p:nvSpPr>
          <p:cNvPr id="71" name="Google Shape;71;p14"/>
          <p:cNvSpPr txBox="1"/>
          <p:nvPr/>
        </p:nvSpPr>
        <p:spPr>
          <a:xfrm>
            <a:off x="1109900" y="3095045"/>
            <a:ext cx="2103682" cy="1522979"/>
          </a:xfrm>
          <a:prstGeom prst="rect">
            <a:avLst/>
          </a:prstGeom>
          <a:noFill/>
          <a:ln>
            <a:noFill/>
          </a:ln>
        </p:spPr>
        <p:txBody>
          <a:bodyPr spcFirstLastPara="1" wrap="square" lIns="91425" tIns="91425" rIns="91425" bIns="91425" anchor="t" anchorCtr="0">
            <a:noAutofit/>
          </a:bodyPr>
          <a:lstStyle/>
          <a:p>
            <a:pPr marL="0" lvl="0" indent="0" algn="ctr" rtl="0">
              <a:lnSpc>
                <a:spcPct val="200000"/>
              </a:lnSpc>
              <a:spcBef>
                <a:spcPts val="0"/>
              </a:spcBef>
              <a:spcAft>
                <a:spcPts val="1600"/>
              </a:spcAft>
              <a:buNone/>
            </a:pPr>
            <a:r>
              <a:rPr lang="en-US" dirty="0">
                <a:solidFill>
                  <a:srgbClr val="FFFFFF"/>
                </a:solidFill>
                <a:latin typeface="IBM Plex Sans Arabic"/>
                <a:ea typeface="IBM Plex Sans Arabic"/>
                <a:cs typeface="IBM Plex Sans Arabic"/>
                <a:sym typeface="IBM Plex Sans Arabic"/>
              </a:rPr>
              <a:t>Abdullah </a:t>
            </a:r>
            <a:r>
              <a:rPr lang="en-US" dirty="0" err="1">
                <a:solidFill>
                  <a:srgbClr val="FFFFFF"/>
                </a:solidFill>
                <a:latin typeface="IBM Plex Sans Arabic"/>
                <a:ea typeface="IBM Plex Sans Arabic"/>
                <a:cs typeface="IBM Plex Sans Arabic"/>
                <a:sym typeface="IBM Plex Sans Arabic"/>
              </a:rPr>
              <a:t>Al-Shobaki</a:t>
            </a:r>
            <a:r>
              <a:rPr lang="en-US" dirty="0">
                <a:solidFill>
                  <a:srgbClr val="FFFFFF"/>
                </a:solidFill>
                <a:latin typeface="IBM Plex Sans Arabic"/>
                <a:ea typeface="IBM Plex Sans Arabic"/>
                <a:cs typeface="IBM Plex Sans Arabic"/>
                <a:sym typeface="IBM Plex Sans Arabic"/>
              </a:rPr>
              <a:t>  - AI Engineer </a:t>
            </a:r>
            <a:endParaRPr dirty="0">
              <a:solidFill>
                <a:srgbClr val="FFFFFF"/>
              </a:solidFill>
              <a:latin typeface="IBM Plex Sans Arabic"/>
              <a:ea typeface="IBM Plex Sans Arabic"/>
              <a:cs typeface="IBM Plex Sans Arabic"/>
              <a:sym typeface="IBM Plex Sans Arabic"/>
            </a:endParaRPr>
          </a:p>
        </p:txBody>
      </p:sp>
      <p:sp>
        <p:nvSpPr>
          <p:cNvPr id="72" name="Google Shape;72;p14"/>
          <p:cNvSpPr/>
          <p:nvPr/>
        </p:nvSpPr>
        <p:spPr>
          <a:xfrm>
            <a:off x="1680074" y="20075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w="9525" cap="flat" cmpd="sng">
            <a:solidFill>
              <a:srgbClr val="CEA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3894379" y="2049300"/>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w="9525" cap="flat" cmpd="sng">
            <a:solidFill>
              <a:srgbClr val="CEAB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7" name="Google Shape;77;p14"/>
          <p:cNvGrpSpPr/>
          <p:nvPr/>
        </p:nvGrpSpPr>
        <p:grpSpPr>
          <a:xfrm>
            <a:off x="6418597" y="2283556"/>
            <a:ext cx="425921" cy="487457"/>
            <a:chOff x="1146624" y="1548605"/>
            <a:chExt cx="425921" cy="487457"/>
          </a:xfrm>
        </p:grpSpPr>
        <p:sp>
          <p:nvSpPr>
            <p:cNvPr id="78" name="Google Shape;78;p14"/>
            <p:cNvSpPr/>
            <p:nvPr/>
          </p:nvSpPr>
          <p:spPr>
            <a:xfrm>
              <a:off x="1262043" y="1663175"/>
              <a:ext cx="142999" cy="143003"/>
            </a:xfrm>
            <a:custGeom>
              <a:avLst/>
              <a:gdLst/>
              <a:ahLst/>
              <a:cxnLst/>
              <a:rect l="l" t="t" r="r" b="b"/>
              <a:pathLst>
                <a:path w="1348" h="1348" extrusionOk="0">
                  <a:moveTo>
                    <a:pt x="669" y="268"/>
                  </a:moveTo>
                  <a:cubicBezTo>
                    <a:pt x="892" y="268"/>
                    <a:pt x="1071" y="446"/>
                    <a:pt x="1071" y="669"/>
                  </a:cubicBezTo>
                  <a:cubicBezTo>
                    <a:pt x="1071" y="892"/>
                    <a:pt x="892" y="1071"/>
                    <a:pt x="669" y="1071"/>
                  </a:cubicBezTo>
                  <a:cubicBezTo>
                    <a:pt x="446" y="1071"/>
                    <a:pt x="268" y="892"/>
                    <a:pt x="268" y="669"/>
                  </a:cubicBezTo>
                  <a:cubicBezTo>
                    <a:pt x="268" y="446"/>
                    <a:pt x="446" y="268"/>
                    <a:pt x="669" y="268"/>
                  </a:cubicBezTo>
                  <a:close/>
                  <a:moveTo>
                    <a:pt x="669" y="1347"/>
                  </a:moveTo>
                  <a:cubicBezTo>
                    <a:pt x="1044" y="1347"/>
                    <a:pt x="1347" y="1044"/>
                    <a:pt x="1347" y="669"/>
                  </a:cubicBezTo>
                  <a:cubicBezTo>
                    <a:pt x="1347" y="295"/>
                    <a:pt x="1044" y="0"/>
                    <a:pt x="669" y="0"/>
                  </a:cubicBezTo>
                  <a:cubicBezTo>
                    <a:pt x="295" y="0"/>
                    <a:pt x="0" y="295"/>
                    <a:pt x="0" y="669"/>
                  </a:cubicBezTo>
                  <a:cubicBezTo>
                    <a:pt x="0" y="1044"/>
                    <a:pt x="295" y="1347"/>
                    <a:pt x="669" y="1347"/>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4"/>
            <p:cNvSpPr/>
            <p:nvPr/>
          </p:nvSpPr>
          <p:spPr>
            <a:xfrm>
              <a:off x="1318798" y="1719929"/>
              <a:ext cx="28536" cy="28537"/>
            </a:xfrm>
            <a:custGeom>
              <a:avLst/>
              <a:gdLst/>
              <a:ahLst/>
              <a:cxnLst/>
              <a:rect l="l" t="t" r="r" b="b"/>
              <a:pathLst>
                <a:path w="269" h="269" extrusionOk="0">
                  <a:moveTo>
                    <a:pt x="134" y="0"/>
                  </a:moveTo>
                  <a:cubicBezTo>
                    <a:pt x="206" y="0"/>
                    <a:pt x="268" y="63"/>
                    <a:pt x="268" y="134"/>
                  </a:cubicBezTo>
                  <a:cubicBezTo>
                    <a:pt x="268" y="206"/>
                    <a:pt x="206" y="268"/>
                    <a:pt x="134" y="268"/>
                  </a:cubicBezTo>
                  <a:cubicBezTo>
                    <a:pt x="63" y="268"/>
                    <a:pt x="1" y="206"/>
                    <a:pt x="1" y="134"/>
                  </a:cubicBezTo>
                  <a:cubicBezTo>
                    <a:pt x="1" y="63"/>
                    <a:pt x="63" y="0"/>
                    <a:pt x="134" y="0"/>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1147473" y="1748359"/>
              <a:ext cx="425073" cy="287703"/>
            </a:xfrm>
            <a:custGeom>
              <a:avLst/>
              <a:gdLst/>
              <a:ahLst/>
              <a:cxnLst/>
              <a:rect l="l" t="t" r="r" b="b"/>
              <a:pathLst>
                <a:path w="4007" h="2712" extrusionOk="0">
                  <a:moveTo>
                    <a:pt x="3560" y="0"/>
                  </a:moveTo>
                  <a:lnTo>
                    <a:pt x="2686" y="0"/>
                  </a:lnTo>
                  <a:cubicBezTo>
                    <a:pt x="2615" y="455"/>
                    <a:pt x="2222" y="812"/>
                    <a:pt x="1749" y="812"/>
                  </a:cubicBezTo>
                  <a:cubicBezTo>
                    <a:pt x="1277" y="812"/>
                    <a:pt x="884" y="455"/>
                    <a:pt x="813" y="0"/>
                  </a:cubicBezTo>
                  <a:lnTo>
                    <a:pt x="1" y="0"/>
                  </a:lnTo>
                  <a:cubicBezTo>
                    <a:pt x="28" y="428"/>
                    <a:pt x="224" y="839"/>
                    <a:pt x="536" y="1133"/>
                  </a:cubicBezTo>
                  <a:lnTo>
                    <a:pt x="536" y="2712"/>
                  </a:lnTo>
                  <a:lnTo>
                    <a:pt x="2695" y="2712"/>
                  </a:lnTo>
                  <a:lnTo>
                    <a:pt x="2695" y="1900"/>
                  </a:lnTo>
                  <a:lnTo>
                    <a:pt x="3507" y="1900"/>
                  </a:lnTo>
                  <a:lnTo>
                    <a:pt x="3507" y="1240"/>
                  </a:lnTo>
                  <a:lnTo>
                    <a:pt x="4006" y="1240"/>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1146624" y="1548605"/>
              <a:ext cx="172278" cy="171433"/>
            </a:xfrm>
            <a:custGeom>
              <a:avLst/>
              <a:gdLst/>
              <a:ahLst/>
              <a:cxnLst/>
              <a:rect l="l" t="t" r="r" b="b"/>
              <a:pathLst>
                <a:path w="1624" h="1616" extrusionOk="0">
                  <a:moveTo>
                    <a:pt x="821" y="1615"/>
                  </a:moveTo>
                  <a:cubicBezTo>
                    <a:pt x="883" y="1205"/>
                    <a:pt x="1204" y="875"/>
                    <a:pt x="1624" y="821"/>
                  </a:cubicBezTo>
                  <a:lnTo>
                    <a:pt x="1624" y="1"/>
                  </a:lnTo>
                  <a:cubicBezTo>
                    <a:pt x="758" y="63"/>
                    <a:pt x="71" y="759"/>
                    <a:pt x="0" y="1615"/>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1347228" y="1548605"/>
              <a:ext cx="171323" cy="171433"/>
            </a:xfrm>
            <a:custGeom>
              <a:avLst/>
              <a:gdLst/>
              <a:ahLst/>
              <a:cxnLst/>
              <a:rect l="l" t="t" r="r" b="b"/>
              <a:pathLst>
                <a:path w="1615" h="1616" extrusionOk="0">
                  <a:moveTo>
                    <a:pt x="0" y="821"/>
                  </a:moveTo>
                  <a:cubicBezTo>
                    <a:pt x="411" y="875"/>
                    <a:pt x="741" y="1205"/>
                    <a:pt x="794" y="1615"/>
                  </a:cubicBezTo>
                  <a:lnTo>
                    <a:pt x="1615" y="1615"/>
                  </a:lnTo>
                  <a:cubicBezTo>
                    <a:pt x="1544" y="759"/>
                    <a:pt x="857" y="63"/>
                    <a:pt x="0" y="1"/>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14"/>
          <p:cNvGrpSpPr/>
          <p:nvPr/>
        </p:nvGrpSpPr>
        <p:grpSpPr>
          <a:xfrm>
            <a:off x="1989567" y="2286305"/>
            <a:ext cx="425921" cy="487457"/>
            <a:chOff x="1146624" y="1548605"/>
            <a:chExt cx="425921" cy="487457"/>
          </a:xfrm>
        </p:grpSpPr>
        <p:sp>
          <p:nvSpPr>
            <p:cNvPr id="87" name="Google Shape;87;p14"/>
            <p:cNvSpPr/>
            <p:nvPr/>
          </p:nvSpPr>
          <p:spPr>
            <a:xfrm>
              <a:off x="1262043" y="1663175"/>
              <a:ext cx="142999" cy="143003"/>
            </a:xfrm>
            <a:custGeom>
              <a:avLst/>
              <a:gdLst/>
              <a:ahLst/>
              <a:cxnLst/>
              <a:rect l="l" t="t" r="r" b="b"/>
              <a:pathLst>
                <a:path w="1348" h="1348" extrusionOk="0">
                  <a:moveTo>
                    <a:pt x="669" y="268"/>
                  </a:moveTo>
                  <a:cubicBezTo>
                    <a:pt x="892" y="268"/>
                    <a:pt x="1071" y="446"/>
                    <a:pt x="1071" y="669"/>
                  </a:cubicBezTo>
                  <a:cubicBezTo>
                    <a:pt x="1071" y="892"/>
                    <a:pt x="892" y="1071"/>
                    <a:pt x="669" y="1071"/>
                  </a:cubicBezTo>
                  <a:cubicBezTo>
                    <a:pt x="446" y="1071"/>
                    <a:pt x="268" y="892"/>
                    <a:pt x="268" y="669"/>
                  </a:cubicBezTo>
                  <a:cubicBezTo>
                    <a:pt x="268" y="446"/>
                    <a:pt x="446" y="268"/>
                    <a:pt x="669" y="268"/>
                  </a:cubicBezTo>
                  <a:close/>
                  <a:moveTo>
                    <a:pt x="669" y="1347"/>
                  </a:moveTo>
                  <a:cubicBezTo>
                    <a:pt x="1044" y="1347"/>
                    <a:pt x="1347" y="1044"/>
                    <a:pt x="1347" y="669"/>
                  </a:cubicBezTo>
                  <a:cubicBezTo>
                    <a:pt x="1347" y="295"/>
                    <a:pt x="1044" y="0"/>
                    <a:pt x="669" y="0"/>
                  </a:cubicBezTo>
                  <a:cubicBezTo>
                    <a:pt x="295" y="0"/>
                    <a:pt x="0" y="295"/>
                    <a:pt x="0" y="669"/>
                  </a:cubicBezTo>
                  <a:cubicBezTo>
                    <a:pt x="0" y="1044"/>
                    <a:pt x="295" y="1347"/>
                    <a:pt x="669" y="1347"/>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a:off x="1318798" y="1719929"/>
              <a:ext cx="28536" cy="28537"/>
            </a:xfrm>
            <a:custGeom>
              <a:avLst/>
              <a:gdLst/>
              <a:ahLst/>
              <a:cxnLst/>
              <a:rect l="l" t="t" r="r" b="b"/>
              <a:pathLst>
                <a:path w="269" h="269" extrusionOk="0">
                  <a:moveTo>
                    <a:pt x="134" y="0"/>
                  </a:moveTo>
                  <a:cubicBezTo>
                    <a:pt x="206" y="0"/>
                    <a:pt x="268" y="63"/>
                    <a:pt x="268" y="134"/>
                  </a:cubicBezTo>
                  <a:cubicBezTo>
                    <a:pt x="268" y="206"/>
                    <a:pt x="206" y="268"/>
                    <a:pt x="134" y="268"/>
                  </a:cubicBezTo>
                  <a:cubicBezTo>
                    <a:pt x="63" y="268"/>
                    <a:pt x="1" y="206"/>
                    <a:pt x="1" y="134"/>
                  </a:cubicBezTo>
                  <a:cubicBezTo>
                    <a:pt x="1" y="63"/>
                    <a:pt x="63" y="0"/>
                    <a:pt x="134" y="0"/>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1147473" y="1748359"/>
              <a:ext cx="425073" cy="287703"/>
            </a:xfrm>
            <a:custGeom>
              <a:avLst/>
              <a:gdLst/>
              <a:ahLst/>
              <a:cxnLst/>
              <a:rect l="l" t="t" r="r" b="b"/>
              <a:pathLst>
                <a:path w="4007" h="2712" extrusionOk="0">
                  <a:moveTo>
                    <a:pt x="3560" y="0"/>
                  </a:moveTo>
                  <a:lnTo>
                    <a:pt x="2686" y="0"/>
                  </a:lnTo>
                  <a:cubicBezTo>
                    <a:pt x="2615" y="455"/>
                    <a:pt x="2222" y="812"/>
                    <a:pt x="1749" y="812"/>
                  </a:cubicBezTo>
                  <a:cubicBezTo>
                    <a:pt x="1277" y="812"/>
                    <a:pt x="884" y="455"/>
                    <a:pt x="813" y="0"/>
                  </a:cubicBezTo>
                  <a:lnTo>
                    <a:pt x="1" y="0"/>
                  </a:lnTo>
                  <a:cubicBezTo>
                    <a:pt x="28" y="428"/>
                    <a:pt x="224" y="839"/>
                    <a:pt x="536" y="1133"/>
                  </a:cubicBezTo>
                  <a:lnTo>
                    <a:pt x="536" y="2712"/>
                  </a:lnTo>
                  <a:lnTo>
                    <a:pt x="2695" y="2712"/>
                  </a:lnTo>
                  <a:lnTo>
                    <a:pt x="2695" y="1900"/>
                  </a:lnTo>
                  <a:lnTo>
                    <a:pt x="3507" y="1900"/>
                  </a:lnTo>
                  <a:lnTo>
                    <a:pt x="3507" y="1240"/>
                  </a:lnTo>
                  <a:lnTo>
                    <a:pt x="4006" y="1240"/>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1146624" y="1548605"/>
              <a:ext cx="172278" cy="171433"/>
            </a:xfrm>
            <a:custGeom>
              <a:avLst/>
              <a:gdLst/>
              <a:ahLst/>
              <a:cxnLst/>
              <a:rect l="l" t="t" r="r" b="b"/>
              <a:pathLst>
                <a:path w="1624" h="1616" extrusionOk="0">
                  <a:moveTo>
                    <a:pt x="821" y="1615"/>
                  </a:moveTo>
                  <a:cubicBezTo>
                    <a:pt x="883" y="1205"/>
                    <a:pt x="1204" y="875"/>
                    <a:pt x="1624" y="821"/>
                  </a:cubicBezTo>
                  <a:lnTo>
                    <a:pt x="1624" y="1"/>
                  </a:lnTo>
                  <a:cubicBezTo>
                    <a:pt x="758" y="63"/>
                    <a:pt x="71" y="759"/>
                    <a:pt x="0" y="1615"/>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1347228" y="1548605"/>
              <a:ext cx="171323" cy="171433"/>
            </a:xfrm>
            <a:custGeom>
              <a:avLst/>
              <a:gdLst/>
              <a:ahLst/>
              <a:cxnLst/>
              <a:rect l="l" t="t" r="r" b="b"/>
              <a:pathLst>
                <a:path w="1615" h="1616" extrusionOk="0">
                  <a:moveTo>
                    <a:pt x="0" y="821"/>
                  </a:moveTo>
                  <a:cubicBezTo>
                    <a:pt x="411" y="875"/>
                    <a:pt x="741" y="1205"/>
                    <a:pt x="794" y="1615"/>
                  </a:cubicBezTo>
                  <a:lnTo>
                    <a:pt x="1615" y="1615"/>
                  </a:lnTo>
                  <a:cubicBezTo>
                    <a:pt x="1544" y="759"/>
                    <a:pt x="857" y="63"/>
                    <a:pt x="0" y="1"/>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77;p14">
            <a:extLst>
              <a:ext uri="{FF2B5EF4-FFF2-40B4-BE49-F238E27FC236}">
                <a16:creationId xmlns:a16="http://schemas.microsoft.com/office/drawing/2014/main" id="{E9193BC2-01E4-4E51-F9CC-95373429B492}"/>
              </a:ext>
            </a:extLst>
          </p:cNvPr>
          <p:cNvGrpSpPr/>
          <p:nvPr/>
        </p:nvGrpSpPr>
        <p:grpSpPr>
          <a:xfrm>
            <a:off x="4204080" y="2328021"/>
            <a:ext cx="425921" cy="487457"/>
            <a:chOff x="1146624" y="1548605"/>
            <a:chExt cx="425921" cy="487457"/>
          </a:xfrm>
        </p:grpSpPr>
        <p:sp>
          <p:nvSpPr>
            <p:cNvPr id="3" name="Google Shape;78;p14">
              <a:extLst>
                <a:ext uri="{FF2B5EF4-FFF2-40B4-BE49-F238E27FC236}">
                  <a16:creationId xmlns:a16="http://schemas.microsoft.com/office/drawing/2014/main" id="{2C7871FE-DB5E-2690-ECC1-3A4900072E47}"/>
                </a:ext>
              </a:extLst>
            </p:cNvPr>
            <p:cNvSpPr/>
            <p:nvPr/>
          </p:nvSpPr>
          <p:spPr>
            <a:xfrm>
              <a:off x="1262043" y="1663175"/>
              <a:ext cx="142999" cy="143003"/>
            </a:xfrm>
            <a:custGeom>
              <a:avLst/>
              <a:gdLst/>
              <a:ahLst/>
              <a:cxnLst/>
              <a:rect l="l" t="t" r="r" b="b"/>
              <a:pathLst>
                <a:path w="1348" h="1348" extrusionOk="0">
                  <a:moveTo>
                    <a:pt x="669" y="268"/>
                  </a:moveTo>
                  <a:cubicBezTo>
                    <a:pt x="892" y="268"/>
                    <a:pt x="1071" y="446"/>
                    <a:pt x="1071" y="669"/>
                  </a:cubicBezTo>
                  <a:cubicBezTo>
                    <a:pt x="1071" y="892"/>
                    <a:pt x="892" y="1071"/>
                    <a:pt x="669" y="1071"/>
                  </a:cubicBezTo>
                  <a:cubicBezTo>
                    <a:pt x="446" y="1071"/>
                    <a:pt x="268" y="892"/>
                    <a:pt x="268" y="669"/>
                  </a:cubicBezTo>
                  <a:cubicBezTo>
                    <a:pt x="268" y="446"/>
                    <a:pt x="446" y="268"/>
                    <a:pt x="669" y="268"/>
                  </a:cubicBezTo>
                  <a:close/>
                  <a:moveTo>
                    <a:pt x="669" y="1347"/>
                  </a:moveTo>
                  <a:cubicBezTo>
                    <a:pt x="1044" y="1347"/>
                    <a:pt x="1347" y="1044"/>
                    <a:pt x="1347" y="669"/>
                  </a:cubicBezTo>
                  <a:cubicBezTo>
                    <a:pt x="1347" y="295"/>
                    <a:pt x="1044" y="0"/>
                    <a:pt x="669" y="0"/>
                  </a:cubicBezTo>
                  <a:cubicBezTo>
                    <a:pt x="295" y="0"/>
                    <a:pt x="0" y="295"/>
                    <a:pt x="0" y="669"/>
                  </a:cubicBezTo>
                  <a:cubicBezTo>
                    <a:pt x="0" y="1044"/>
                    <a:pt x="295" y="1347"/>
                    <a:pt x="669" y="1347"/>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79;p14">
              <a:extLst>
                <a:ext uri="{FF2B5EF4-FFF2-40B4-BE49-F238E27FC236}">
                  <a16:creationId xmlns:a16="http://schemas.microsoft.com/office/drawing/2014/main" id="{F8FB87DA-F741-004D-B05E-B1C2E65373DA}"/>
                </a:ext>
              </a:extLst>
            </p:cNvPr>
            <p:cNvSpPr/>
            <p:nvPr/>
          </p:nvSpPr>
          <p:spPr>
            <a:xfrm>
              <a:off x="1318798" y="1719929"/>
              <a:ext cx="28536" cy="28537"/>
            </a:xfrm>
            <a:custGeom>
              <a:avLst/>
              <a:gdLst/>
              <a:ahLst/>
              <a:cxnLst/>
              <a:rect l="l" t="t" r="r" b="b"/>
              <a:pathLst>
                <a:path w="269" h="269" extrusionOk="0">
                  <a:moveTo>
                    <a:pt x="134" y="0"/>
                  </a:moveTo>
                  <a:cubicBezTo>
                    <a:pt x="206" y="0"/>
                    <a:pt x="268" y="63"/>
                    <a:pt x="268" y="134"/>
                  </a:cubicBezTo>
                  <a:cubicBezTo>
                    <a:pt x="268" y="206"/>
                    <a:pt x="206" y="268"/>
                    <a:pt x="134" y="268"/>
                  </a:cubicBezTo>
                  <a:cubicBezTo>
                    <a:pt x="63" y="268"/>
                    <a:pt x="1" y="206"/>
                    <a:pt x="1" y="134"/>
                  </a:cubicBezTo>
                  <a:cubicBezTo>
                    <a:pt x="1" y="63"/>
                    <a:pt x="63" y="0"/>
                    <a:pt x="134" y="0"/>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p14">
              <a:extLst>
                <a:ext uri="{FF2B5EF4-FFF2-40B4-BE49-F238E27FC236}">
                  <a16:creationId xmlns:a16="http://schemas.microsoft.com/office/drawing/2014/main" id="{BE2BBB2E-B87E-21C8-6801-91C14ABCFCEB}"/>
                </a:ext>
              </a:extLst>
            </p:cNvPr>
            <p:cNvSpPr/>
            <p:nvPr/>
          </p:nvSpPr>
          <p:spPr>
            <a:xfrm>
              <a:off x="1147473" y="1748359"/>
              <a:ext cx="425073" cy="287703"/>
            </a:xfrm>
            <a:custGeom>
              <a:avLst/>
              <a:gdLst/>
              <a:ahLst/>
              <a:cxnLst/>
              <a:rect l="l" t="t" r="r" b="b"/>
              <a:pathLst>
                <a:path w="4007" h="2712" extrusionOk="0">
                  <a:moveTo>
                    <a:pt x="3560" y="0"/>
                  </a:moveTo>
                  <a:lnTo>
                    <a:pt x="2686" y="0"/>
                  </a:lnTo>
                  <a:cubicBezTo>
                    <a:pt x="2615" y="455"/>
                    <a:pt x="2222" y="812"/>
                    <a:pt x="1749" y="812"/>
                  </a:cubicBezTo>
                  <a:cubicBezTo>
                    <a:pt x="1277" y="812"/>
                    <a:pt x="884" y="455"/>
                    <a:pt x="813" y="0"/>
                  </a:cubicBezTo>
                  <a:lnTo>
                    <a:pt x="1" y="0"/>
                  </a:lnTo>
                  <a:cubicBezTo>
                    <a:pt x="28" y="428"/>
                    <a:pt x="224" y="839"/>
                    <a:pt x="536" y="1133"/>
                  </a:cubicBezTo>
                  <a:lnTo>
                    <a:pt x="536" y="2712"/>
                  </a:lnTo>
                  <a:lnTo>
                    <a:pt x="2695" y="2712"/>
                  </a:lnTo>
                  <a:lnTo>
                    <a:pt x="2695" y="1900"/>
                  </a:lnTo>
                  <a:lnTo>
                    <a:pt x="3507" y="1900"/>
                  </a:lnTo>
                  <a:lnTo>
                    <a:pt x="3507" y="1240"/>
                  </a:lnTo>
                  <a:lnTo>
                    <a:pt x="4006" y="1240"/>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p14">
              <a:extLst>
                <a:ext uri="{FF2B5EF4-FFF2-40B4-BE49-F238E27FC236}">
                  <a16:creationId xmlns:a16="http://schemas.microsoft.com/office/drawing/2014/main" id="{5932AE6F-802F-5743-2385-7D057EF67339}"/>
                </a:ext>
              </a:extLst>
            </p:cNvPr>
            <p:cNvSpPr/>
            <p:nvPr/>
          </p:nvSpPr>
          <p:spPr>
            <a:xfrm>
              <a:off x="1146624" y="1548605"/>
              <a:ext cx="172278" cy="171433"/>
            </a:xfrm>
            <a:custGeom>
              <a:avLst/>
              <a:gdLst/>
              <a:ahLst/>
              <a:cxnLst/>
              <a:rect l="l" t="t" r="r" b="b"/>
              <a:pathLst>
                <a:path w="1624" h="1616" extrusionOk="0">
                  <a:moveTo>
                    <a:pt x="821" y="1615"/>
                  </a:moveTo>
                  <a:cubicBezTo>
                    <a:pt x="883" y="1205"/>
                    <a:pt x="1204" y="875"/>
                    <a:pt x="1624" y="821"/>
                  </a:cubicBezTo>
                  <a:lnTo>
                    <a:pt x="1624" y="1"/>
                  </a:lnTo>
                  <a:cubicBezTo>
                    <a:pt x="758" y="63"/>
                    <a:pt x="71" y="759"/>
                    <a:pt x="0" y="1615"/>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2;p14">
              <a:extLst>
                <a:ext uri="{FF2B5EF4-FFF2-40B4-BE49-F238E27FC236}">
                  <a16:creationId xmlns:a16="http://schemas.microsoft.com/office/drawing/2014/main" id="{6458D4EB-CEF4-997F-21AB-54963A42BD85}"/>
                </a:ext>
              </a:extLst>
            </p:cNvPr>
            <p:cNvSpPr/>
            <p:nvPr/>
          </p:nvSpPr>
          <p:spPr>
            <a:xfrm>
              <a:off x="1347228" y="1548605"/>
              <a:ext cx="171323" cy="171433"/>
            </a:xfrm>
            <a:custGeom>
              <a:avLst/>
              <a:gdLst/>
              <a:ahLst/>
              <a:cxnLst/>
              <a:rect l="l" t="t" r="r" b="b"/>
              <a:pathLst>
                <a:path w="1615" h="1616" extrusionOk="0">
                  <a:moveTo>
                    <a:pt x="0" y="821"/>
                  </a:moveTo>
                  <a:cubicBezTo>
                    <a:pt x="411" y="875"/>
                    <a:pt x="741" y="1205"/>
                    <a:pt x="794" y="1615"/>
                  </a:cubicBezTo>
                  <a:lnTo>
                    <a:pt x="1615" y="1615"/>
                  </a:lnTo>
                  <a:cubicBezTo>
                    <a:pt x="1544" y="759"/>
                    <a:pt x="857" y="63"/>
                    <a:pt x="0" y="1"/>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idx="4294967295"/>
          </p:nvPr>
        </p:nvSpPr>
        <p:spPr>
          <a:xfrm>
            <a:off x="677425" y="1054150"/>
            <a:ext cx="7416900" cy="536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ar" b="1">
                <a:solidFill>
                  <a:srgbClr val="FFFFFF"/>
                </a:solidFill>
              </a:rPr>
              <a:t>Contents:</a:t>
            </a:r>
            <a:endParaRPr b="1">
              <a:solidFill>
                <a:srgbClr val="FFFFFF"/>
              </a:solidFill>
            </a:endParaRPr>
          </a:p>
        </p:txBody>
      </p:sp>
      <p:sp>
        <p:nvSpPr>
          <p:cNvPr id="97" name="Google Shape;97;p15"/>
          <p:cNvSpPr txBox="1"/>
          <p:nvPr/>
        </p:nvSpPr>
        <p:spPr>
          <a:xfrm flipH="1">
            <a:off x="1458482" y="1796425"/>
            <a:ext cx="1727100" cy="38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r" sz="1520">
                <a:solidFill>
                  <a:schemeClr val="lt1"/>
                </a:solidFill>
                <a:latin typeface="IBM Plex Sans Arabic"/>
                <a:ea typeface="IBM Plex Sans Arabic"/>
                <a:cs typeface="IBM Plex Sans Arabic"/>
                <a:sym typeface="IBM Plex Sans Arabic"/>
              </a:rPr>
              <a:t>Team Members</a:t>
            </a:r>
            <a:endParaRPr sz="1520">
              <a:solidFill>
                <a:schemeClr val="lt1"/>
              </a:solidFill>
              <a:latin typeface="IBM Plex Sans Arabic"/>
              <a:ea typeface="IBM Plex Sans Arabic"/>
              <a:cs typeface="IBM Plex Sans Arabic"/>
              <a:sym typeface="IBM Plex Sans Arabic"/>
            </a:endParaRPr>
          </a:p>
        </p:txBody>
      </p:sp>
      <p:sp>
        <p:nvSpPr>
          <p:cNvPr id="98" name="Google Shape;98;p15"/>
          <p:cNvSpPr/>
          <p:nvPr/>
        </p:nvSpPr>
        <p:spPr>
          <a:xfrm flipH="1">
            <a:off x="973129" y="1796425"/>
            <a:ext cx="409800" cy="384000"/>
          </a:xfrm>
          <a:prstGeom prst="roundRect">
            <a:avLst>
              <a:gd name="adj" fmla="val 18808"/>
            </a:avLst>
          </a:prstGeom>
          <a:solidFill>
            <a:srgbClr val="9101BE"/>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990"/>
              <a:buFont typeface="Arial"/>
              <a:buNone/>
            </a:pPr>
            <a:r>
              <a:rPr lang="ar" sz="1300" b="1" i="0" u="none" strike="noStrike" cap="none">
                <a:solidFill>
                  <a:schemeClr val="lt1"/>
                </a:solidFill>
                <a:latin typeface="IBM Plex Sans Arabic"/>
                <a:ea typeface="IBM Plex Sans Arabic"/>
                <a:cs typeface="IBM Plex Sans Arabic"/>
                <a:sym typeface="IBM Plex Sans Arabic"/>
              </a:rPr>
              <a:t>01</a:t>
            </a:r>
            <a:endParaRPr sz="1300" b="1" i="0" u="none" strike="noStrike" cap="none">
              <a:solidFill>
                <a:schemeClr val="lt1"/>
              </a:solidFill>
              <a:latin typeface="IBM Plex Sans Arabic"/>
              <a:ea typeface="IBM Plex Sans Arabic"/>
              <a:cs typeface="IBM Plex Sans Arabic"/>
              <a:sym typeface="IBM Plex Sans Arabic"/>
            </a:endParaRPr>
          </a:p>
        </p:txBody>
      </p:sp>
      <p:sp>
        <p:nvSpPr>
          <p:cNvPr id="99" name="Google Shape;99;p15"/>
          <p:cNvSpPr txBox="1"/>
          <p:nvPr/>
        </p:nvSpPr>
        <p:spPr>
          <a:xfrm flipH="1">
            <a:off x="1458475" y="2413749"/>
            <a:ext cx="1727100" cy="583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endParaRPr sz="1320">
              <a:solidFill>
                <a:schemeClr val="lt1"/>
              </a:solidFill>
            </a:endParaRPr>
          </a:p>
          <a:p>
            <a:pPr marL="0" lvl="0" indent="0" algn="l" rtl="0">
              <a:spcBef>
                <a:spcPts val="0"/>
              </a:spcBef>
              <a:spcAft>
                <a:spcPts val="0"/>
              </a:spcAft>
              <a:buNone/>
            </a:pPr>
            <a:r>
              <a:rPr lang="ar" sz="1320">
                <a:solidFill>
                  <a:schemeClr val="lt1"/>
                </a:solidFill>
              </a:rPr>
              <a:t>The Problem and Its </a:t>
            </a:r>
            <a:endParaRPr sz="1320">
              <a:solidFill>
                <a:schemeClr val="lt1"/>
              </a:solidFill>
            </a:endParaRPr>
          </a:p>
          <a:p>
            <a:pPr marL="0" lvl="0" indent="0" algn="l" rtl="0">
              <a:spcBef>
                <a:spcPts val="0"/>
              </a:spcBef>
              <a:spcAft>
                <a:spcPts val="0"/>
              </a:spcAft>
              <a:buNone/>
            </a:pPr>
            <a:r>
              <a:rPr lang="ar" sz="1320">
                <a:solidFill>
                  <a:schemeClr val="lt1"/>
                </a:solidFill>
              </a:rPr>
              <a:t>Solution</a:t>
            </a:r>
            <a:endParaRPr sz="1320">
              <a:solidFill>
                <a:schemeClr val="lt1"/>
              </a:solidFill>
            </a:endParaRPr>
          </a:p>
        </p:txBody>
      </p:sp>
      <p:sp>
        <p:nvSpPr>
          <p:cNvPr id="100" name="Google Shape;100;p15"/>
          <p:cNvSpPr/>
          <p:nvPr/>
        </p:nvSpPr>
        <p:spPr>
          <a:xfrm flipH="1">
            <a:off x="973129" y="2455975"/>
            <a:ext cx="409800" cy="384000"/>
          </a:xfrm>
          <a:prstGeom prst="roundRect">
            <a:avLst>
              <a:gd name="adj" fmla="val 18808"/>
            </a:avLst>
          </a:prstGeom>
          <a:solidFill>
            <a:srgbClr val="9101BE"/>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ar" sz="1300" b="1" i="0" u="none" strike="noStrike" cap="none">
                <a:solidFill>
                  <a:schemeClr val="lt1"/>
                </a:solidFill>
                <a:latin typeface="IBM Plex Sans Arabic"/>
                <a:ea typeface="IBM Plex Sans Arabic"/>
                <a:cs typeface="IBM Plex Sans Arabic"/>
                <a:sym typeface="IBM Plex Sans Arabic"/>
              </a:rPr>
              <a:t>02</a:t>
            </a:r>
            <a:endParaRPr sz="1300" b="1" i="0" u="none" strike="noStrike" cap="none">
              <a:solidFill>
                <a:schemeClr val="lt1"/>
              </a:solidFill>
              <a:latin typeface="IBM Plex Sans Arabic"/>
              <a:ea typeface="IBM Plex Sans Arabic"/>
              <a:cs typeface="IBM Plex Sans Arabic"/>
              <a:sym typeface="IBM Plex Sans Arabic"/>
            </a:endParaRPr>
          </a:p>
        </p:txBody>
      </p:sp>
      <p:sp>
        <p:nvSpPr>
          <p:cNvPr id="101" name="Google Shape;101;p15"/>
          <p:cNvSpPr txBox="1"/>
          <p:nvPr/>
        </p:nvSpPr>
        <p:spPr>
          <a:xfrm flipH="1">
            <a:off x="1472227" y="3141675"/>
            <a:ext cx="2030100" cy="38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r" sz="1520">
                <a:solidFill>
                  <a:schemeClr val="lt1"/>
                </a:solidFill>
                <a:latin typeface="IBM Plex Sans Arabic"/>
                <a:ea typeface="IBM Plex Sans Arabic"/>
                <a:cs typeface="IBM Plex Sans Arabic"/>
                <a:sym typeface="IBM Plex Sans Arabic"/>
              </a:rPr>
              <a:t>Idea Description</a:t>
            </a:r>
            <a:endParaRPr sz="1520">
              <a:solidFill>
                <a:schemeClr val="lt1"/>
              </a:solidFill>
              <a:latin typeface="IBM Plex Sans Arabic"/>
              <a:ea typeface="IBM Plex Sans Arabic"/>
              <a:cs typeface="IBM Plex Sans Arabic"/>
              <a:sym typeface="IBM Plex Sans Arabic"/>
            </a:endParaRPr>
          </a:p>
        </p:txBody>
      </p:sp>
      <p:sp>
        <p:nvSpPr>
          <p:cNvPr id="102" name="Google Shape;102;p15"/>
          <p:cNvSpPr/>
          <p:nvPr/>
        </p:nvSpPr>
        <p:spPr>
          <a:xfrm flipH="1">
            <a:off x="973129" y="3141675"/>
            <a:ext cx="409800" cy="384000"/>
          </a:xfrm>
          <a:prstGeom prst="roundRect">
            <a:avLst>
              <a:gd name="adj" fmla="val 18808"/>
            </a:avLst>
          </a:prstGeom>
          <a:solidFill>
            <a:srgbClr val="9101BE"/>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ar" sz="1300" b="1" i="0" u="none" strike="noStrike" cap="none">
                <a:solidFill>
                  <a:schemeClr val="lt1"/>
                </a:solidFill>
                <a:latin typeface="IBM Plex Sans Arabic"/>
                <a:ea typeface="IBM Plex Sans Arabic"/>
                <a:cs typeface="IBM Plex Sans Arabic"/>
                <a:sym typeface="IBM Plex Sans Arabic"/>
              </a:rPr>
              <a:t>03</a:t>
            </a:r>
            <a:endParaRPr sz="1300" b="1" i="0" u="none" strike="noStrike" cap="none">
              <a:solidFill>
                <a:schemeClr val="lt1"/>
              </a:solidFill>
              <a:latin typeface="IBM Plex Sans Arabic"/>
              <a:ea typeface="IBM Plex Sans Arabic"/>
              <a:cs typeface="IBM Plex Sans Arabic"/>
              <a:sym typeface="IBM Plex Sans Arabic"/>
            </a:endParaRPr>
          </a:p>
        </p:txBody>
      </p:sp>
      <p:sp>
        <p:nvSpPr>
          <p:cNvPr id="103" name="Google Shape;103;p15"/>
          <p:cNvSpPr txBox="1"/>
          <p:nvPr/>
        </p:nvSpPr>
        <p:spPr>
          <a:xfrm flipH="1">
            <a:off x="1458475" y="3648825"/>
            <a:ext cx="1727100" cy="536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520">
              <a:solidFill>
                <a:schemeClr val="lt1"/>
              </a:solidFill>
              <a:latin typeface="IBM Plex Sans Arabic"/>
              <a:ea typeface="IBM Plex Sans Arabic"/>
              <a:cs typeface="IBM Plex Sans Arabic"/>
              <a:sym typeface="IBM Plex Sans Arabic"/>
            </a:endParaRPr>
          </a:p>
          <a:p>
            <a:pPr marL="0" lvl="0" indent="0" algn="l" rtl="0">
              <a:spcBef>
                <a:spcPts val="0"/>
              </a:spcBef>
              <a:spcAft>
                <a:spcPts val="0"/>
              </a:spcAft>
              <a:buNone/>
            </a:pPr>
            <a:endParaRPr sz="1520">
              <a:solidFill>
                <a:schemeClr val="lt1"/>
              </a:solidFill>
              <a:latin typeface="IBM Plex Sans Arabic"/>
              <a:ea typeface="IBM Plex Sans Arabic"/>
              <a:cs typeface="IBM Plex Sans Arabic"/>
              <a:sym typeface="IBM Plex Sans Arabic"/>
            </a:endParaRPr>
          </a:p>
          <a:p>
            <a:pPr marL="0" lvl="0" indent="0" algn="l" rtl="0">
              <a:spcBef>
                <a:spcPts val="0"/>
              </a:spcBef>
              <a:spcAft>
                <a:spcPts val="0"/>
              </a:spcAft>
              <a:buNone/>
            </a:pPr>
            <a:r>
              <a:rPr lang="ar" sz="1420">
                <a:solidFill>
                  <a:schemeClr val="lt1"/>
                </a:solidFill>
                <a:latin typeface="IBM Plex Sans Arabic"/>
                <a:ea typeface="IBM Plex Sans Arabic"/>
                <a:cs typeface="IBM Plex Sans Arabic"/>
                <a:sym typeface="IBM Plex Sans Arabic"/>
              </a:rPr>
              <a:t>Technologies Used</a:t>
            </a:r>
            <a:endParaRPr sz="1420">
              <a:solidFill>
                <a:schemeClr val="lt1"/>
              </a:solidFill>
              <a:latin typeface="IBM Plex Sans Arabic"/>
              <a:ea typeface="IBM Plex Sans Arabic"/>
              <a:cs typeface="IBM Plex Sans Arabic"/>
              <a:sym typeface="IBM Plex Sans Arabic"/>
            </a:endParaRPr>
          </a:p>
        </p:txBody>
      </p:sp>
      <p:sp>
        <p:nvSpPr>
          <p:cNvPr id="104" name="Google Shape;104;p15"/>
          <p:cNvSpPr/>
          <p:nvPr/>
        </p:nvSpPr>
        <p:spPr>
          <a:xfrm flipH="1">
            <a:off x="973129" y="3801225"/>
            <a:ext cx="409800" cy="384000"/>
          </a:xfrm>
          <a:prstGeom prst="roundRect">
            <a:avLst>
              <a:gd name="adj" fmla="val 18808"/>
            </a:avLst>
          </a:prstGeom>
          <a:solidFill>
            <a:srgbClr val="9101BE"/>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ar" sz="1300" b="1" i="0" u="none" strike="noStrike" cap="none">
                <a:solidFill>
                  <a:schemeClr val="lt1"/>
                </a:solidFill>
                <a:latin typeface="IBM Plex Sans Arabic"/>
                <a:ea typeface="IBM Plex Sans Arabic"/>
                <a:cs typeface="IBM Plex Sans Arabic"/>
                <a:sym typeface="IBM Plex Sans Arabic"/>
              </a:rPr>
              <a:t>04</a:t>
            </a:r>
            <a:endParaRPr sz="1300" b="1" i="0" u="none" strike="noStrike" cap="none">
              <a:solidFill>
                <a:schemeClr val="lt1"/>
              </a:solidFill>
              <a:latin typeface="IBM Plex Sans Arabic"/>
              <a:ea typeface="IBM Plex Sans Arabic"/>
              <a:cs typeface="IBM Plex Sans Arabic"/>
              <a:sym typeface="IBM Plex Sans Arabic"/>
            </a:endParaRPr>
          </a:p>
        </p:txBody>
      </p:sp>
      <p:sp>
        <p:nvSpPr>
          <p:cNvPr id="105" name="Google Shape;105;p15"/>
          <p:cNvSpPr txBox="1"/>
          <p:nvPr/>
        </p:nvSpPr>
        <p:spPr>
          <a:xfrm flipH="1">
            <a:off x="3833001" y="1796425"/>
            <a:ext cx="4113600" cy="38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r" sz="1520">
                <a:solidFill>
                  <a:schemeClr val="lt1"/>
                </a:solidFill>
                <a:latin typeface="IBM Plex Sans Arabic"/>
                <a:ea typeface="IBM Plex Sans Arabic"/>
                <a:cs typeface="IBM Plex Sans Arabic"/>
                <a:sym typeface="IBM Plex Sans Arabic"/>
              </a:rPr>
              <a:t>All Data Used (Textual and Non-Textual)</a:t>
            </a:r>
            <a:endParaRPr sz="1520">
              <a:solidFill>
                <a:schemeClr val="lt1"/>
              </a:solidFill>
              <a:latin typeface="IBM Plex Sans Arabic"/>
              <a:ea typeface="IBM Plex Sans Arabic"/>
              <a:cs typeface="IBM Plex Sans Arabic"/>
              <a:sym typeface="IBM Plex Sans Arabic"/>
            </a:endParaRPr>
          </a:p>
        </p:txBody>
      </p:sp>
      <p:sp>
        <p:nvSpPr>
          <p:cNvPr id="106" name="Google Shape;106;p15"/>
          <p:cNvSpPr/>
          <p:nvPr/>
        </p:nvSpPr>
        <p:spPr>
          <a:xfrm flipH="1">
            <a:off x="3336369" y="1796425"/>
            <a:ext cx="409800" cy="384000"/>
          </a:xfrm>
          <a:prstGeom prst="roundRect">
            <a:avLst>
              <a:gd name="adj" fmla="val 18808"/>
            </a:avLst>
          </a:prstGeom>
          <a:solidFill>
            <a:srgbClr val="9101BE"/>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ar" sz="1300" b="1" i="0" u="none" strike="noStrike" cap="none">
                <a:solidFill>
                  <a:schemeClr val="lt1"/>
                </a:solidFill>
                <a:latin typeface="IBM Plex Sans Arabic"/>
                <a:ea typeface="IBM Plex Sans Arabic"/>
                <a:cs typeface="IBM Plex Sans Arabic"/>
                <a:sym typeface="IBM Plex Sans Arabic"/>
              </a:rPr>
              <a:t>05</a:t>
            </a:r>
            <a:endParaRPr sz="1300" b="1" i="0" u="none" strike="noStrike" cap="none">
              <a:solidFill>
                <a:schemeClr val="lt1"/>
              </a:solidFill>
              <a:latin typeface="IBM Plex Sans Arabic"/>
              <a:ea typeface="IBM Plex Sans Arabic"/>
              <a:cs typeface="IBM Plex Sans Arabic"/>
              <a:sym typeface="IBM Plex Sans Arabic"/>
            </a:endParaRPr>
          </a:p>
        </p:txBody>
      </p:sp>
      <p:sp>
        <p:nvSpPr>
          <p:cNvPr id="107" name="Google Shape;107;p15"/>
          <p:cNvSpPr txBox="1"/>
          <p:nvPr/>
        </p:nvSpPr>
        <p:spPr>
          <a:xfrm flipH="1">
            <a:off x="3836500" y="2455975"/>
            <a:ext cx="4701000" cy="384000"/>
          </a:xfrm>
          <a:prstGeom prst="rect">
            <a:avLst/>
          </a:prstGeom>
          <a:noFill/>
          <a:ln>
            <a:noFill/>
          </a:ln>
        </p:spPr>
        <p:txBody>
          <a:bodyPr spcFirstLastPara="1" wrap="square" lIns="91425" tIns="91425" rIns="91425" bIns="91425" anchor="b" anchorCtr="0">
            <a:noAutofit/>
          </a:bodyPr>
          <a:lstStyle/>
          <a:p>
            <a:pPr marL="0" lvl="0" indent="0" algn="l" rtl="1">
              <a:spcBef>
                <a:spcPts val="0"/>
              </a:spcBef>
              <a:spcAft>
                <a:spcPts val="0"/>
              </a:spcAft>
              <a:buNone/>
            </a:pPr>
            <a:r>
              <a:rPr lang="ar" sz="1520">
                <a:solidFill>
                  <a:schemeClr val="lt1"/>
                </a:solidFill>
                <a:latin typeface="IBM Plex Sans Arabic"/>
                <a:ea typeface="IBM Plex Sans Arabic"/>
                <a:cs typeface="IBM Plex Sans Arabic"/>
                <a:sym typeface="IBM Plex Sans Arabic"/>
              </a:rPr>
              <a:t>How These Data Are Provided and Utilized</a:t>
            </a:r>
            <a:endParaRPr sz="1520">
              <a:solidFill>
                <a:schemeClr val="lt1"/>
              </a:solidFill>
              <a:latin typeface="IBM Plex Sans Arabic"/>
              <a:ea typeface="IBM Plex Sans Arabic"/>
              <a:cs typeface="IBM Plex Sans Arabic"/>
              <a:sym typeface="IBM Plex Sans Arabic"/>
            </a:endParaRPr>
          </a:p>
        </p:txBody>
      </p:sp>
      <p:sp>
        <p:nvSpPr>
          <p:cNvPr id="108" name="Google Shape;108;p15"/>
          <p:cNvSpPr/>
          <p:nvPr/>
        </p:nvSpPr>
        <p:spPr>
          <a:xfrm flipH="1">
            <a:off x="3336369" y="2455975"/>
            <a:ext cx="409800" cy="384000"/>
          </a:xfrm>
          <a:prstGeom prst="roundRect">
            <a:avLst>
              <a:gd name="adj" fmla="val 18808"/>
            </a:avLst>
          </a:prstGeom>
          <a:solidFill>
            <a:srgbClr val="9101BE"/>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ar" sz="1300" b="1" i="0" u="none" strike="noStrike" cap="none">
                <a:solidFill>
                  <a:schemeClr val="lt1"/>
                </a:solidFill>
                <a:latin typeface="IBM Plex Sans Arabic"/>
                <a:ea typeface="IBM Plex Sans Arabic"/>
                <a:cs typeface="IBM Plex Sans Arabic"/>
                <a:sym typeface="IBM Plex Sans Arabic"/>
              </a:rPr>
              <a:t>06</a:t>
            </a:r>
            <a:endParaRPr sz="1300" b="1" i="0" u="none" strike="noStrike" cap="none">
              <a:solidFill>
                <a:schemeClr val="lt1"/>
              </a:solidFill>
              <a:latin typeface="IBM Plex Sans Arabic"/>
              <a:ea typeface="IBM Plex Sans Arabic"/>
              <a:cs typeface="IBM Plex Sans Arabic"/>
              <a:sym typeface="IBM Plex Sans Arabic"/>
            </a:endParaRPr>
          </a:p>
        </p:txBody>
      </p:sp>
      <p:sp>
        <p:nvSpPr>
          <p:cNvPr id="109" name="Google Shape;109;p15"/>
          <p:cNvSpPr txBox="1"/>
          <p:nvPr/>
        </p:nvSpPr>
        <p:spPr>
          <a:xfrm flipH="1">
            <a:off x="3827348" y="3141675"/>
            <a:ext cx="2261700" cy="384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ar" sz="1520">
                <a:solidFill>
                  <a:schemeClr val="lt1"/>
                </a:solidFill>
                <a:latin typeface="IBM Plex Sans Arabic"/>
                <a:ea typeface="IBM Plex Sans Arabic"/>
                <a:cs typeface="IBM Plex Sans Arabic"/>
                <a:sym typeface="IBM Plex Sans Arabic"/>
              </a:rPr>
              <a:t>Summary</a:t>
            </a:r>
            <a:endParaRPr sz="1520">
              <a:solidFill>
                <a:schemeClr val="lt1"/>
              </a:solidFill>
              <a:latin typeface="IBM Plex Sans Arabic"/>
              <a:ea typeface="IBM Plex Sans Arabic"/>
              <a:cs typeface="IBM Plex Sans Arabic"/>
              <a:sym typeface="IBM Plex Sans Arabic"/>
            </a:endParaRPr>
          </a:p>
        </p:txBody>
      </p:sp>
      <p:sp>
        <p:nvSpPr>
          <p:cNvPr id="110" name="Google Shape;110;p15"/>
          <p:cNvSpPr/>
          <p:nvPr/>
        </p:nvSpPr>
        <p:spPr>
          <a:xfrm flipH="1">
            <a:off x="3336369" y="3141675"/>
            <a:ext cx="409800" cy="384000"/>
          </a:xfrm>
          <a:prstGeom prst="roundRect">
            <a:avLst>
              <a:gd name="adj" fmla="val 18808"/>
            </a:avLst>
          </a:prstGeom>
          <a:solidFill>
            <a:srgbClr val="9101BE"/>
          </a:solid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ar" sz="1300" b="1" i="0" u="none" strike="noStrike" cap="none">
                <a:solidFill>
                  <a:schemeClr val="lt1"/>
                </a:solidFill>
                <a:latin typeface="IBM Plex Sans Arabic"/>
                <a:ea typeface="IBM Plex Sans Arabic"/>
                <a:cs typeface="IBM Plex Sans Arabic"/>
                <a:sym typeface="IBM Plex Sans Arabic"/>
              </a:rPr>
              <a:t>07</a:t>
            </a:r>
            <a:endParaRPr sz="1300" b="1" i="0" u="none" strike="noStrike" cap="none">
              <a:solidFill>
                <a:schemeClr val="lt1"/>
              </a:solidFill>
              <a:latin typeface="IBM Plex Sans Arabic"/>
              <a:ea typeface="IBM Plex Sans Arabic"/>
              <a:cs typeface="IBM Plex Sans Arabic"/>
              <a:sym typeface="IBM Plex Sans Arab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734775" y="598675"/>
            <a:ext cx="4457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ar" sz="2400" b="1">
                <a:solidFill>
                  <a:srgbClr val="4654F0"/>
                </a:solidFill>
                <a:latin typeface="IBM Plex Sans Arabic"/>
                <a:ea typeface="IBM Plex Sans Arabic"/>
                <a:cs typeface="IBM Plex Sans Arabic"/>
                <a:sym typeface="IBM Plex Sans Arabic"/>
              </a:rPr>
              <a:t>The Problem and its solution </a:t>
            </a:r>
            <a:endParaRPr sz="920">
              <a:solidFill>
                <a:schemeClr val="lt1"/>
              </a:solidFill>
            </a:endParaRPr>
          </a:p>
          <a:p>
            <a:pPr marL="0" lvl="0" indent="0" algn="l" rtl="0">
              <a:spcBef>
                <a:spcPts val="0"/>
              </a:spcBef>
              <a:spcAft>
                <a:spcPts val="0"/>
              </a:spcAft>
              <a:buClr>
                <a:schemeClr val="dk1"/>
              </a:buClr>
              <a:buSzPts val="1100"/>
              <a:buFont typeface="Arial"/>
              <a:buNone/>
            </a:pPr>
            <a:endParaRPr sz="1320">
              <a:solidFill>
                <a:schemeClr val="lt1"/>
              </a:solidFill>
            </a:endParaRPr>
          </a:p>
          <a:p>
            <a:pPr marL="0" lvl="0" indent="0" algn="l" rtl="0">
              <a:spcBef>
                <a:spcPts val="0"/>
              </a:spcBef>
              <a:spcAft>
                <a:spcPts val="0"/>
              </a:spcAft>
              <a:buNone/>
            </a:pPr>
            <a:endParaRPr sz="2800" b="1">
              <a:solidFill>
                <a:srgbClr val="4654F0"/>
              </a:solidFill>
              <a:latin typeface="IBM Plex Sans Arabic"/>
              <a:ea typeface="IBM Plex Sans Arabic"/>
              <a:cs typeface="IBM Plex Sans Arabic"/>
              <a:sym typeface="IBM Plex Sans Arabic"/>
            </a:endParaRPr>
          </a:p>
        </p:txBody>
      </p:sp>
      <p:sp>
        <p:nvSpPr>
          <p:cNvPr id="116" name="Google Shape;116;p16"/>
          <p:cNvSpPr txBox="1"/>
          <p:nvPr/>
        </p:nvSpPr>
        <p:spPr>
          <a:xfrm>
            <a:off x="1014558" y="1145794"/>
            <a:ext cx="6631500" cy="62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b="1" dirty="0">
                <a:solidFill>
                  <a:srgbClr val="FFFFFF"/>
                </a:solidFill>
                <a:latin typeface="IBM Plex Sans Arabic"/>
                <a:ea typeface="IBM Plex Sans Arabic"/>
                <a:cs typeface="IBM Plex Sans Arabic"/>
                <a:sym typeface="IBM Plex Sans Arabic"/>
              </a:rPr>
              <a:t> Mass gatherings such as stadium events, festivals, and religious seasons face serious crowd safety challenges. Our project provides an AI-powered monitoring system that detects risks in real time, ensuring safety and enhancing the overall experience through smart, predictive technology.</a:t>
            </a:r>
            <a:endParaRPr sz="900" dirty="0">
              <a:solidFill>
                <a:srgbClr val="FFFFFF"/>
              </a:solidFill>
              <a:latin typeface="IBM Plex Sans Arabic"/>
              <a:ea typeface="IBM Plex Sans Arabic"/>
              <a:cs typeface="IBM Plex Sans Arabic"/>
              <a:sym typeface="IBM Plex Sans Arabic"/>
            </a:endParaRPr>
          </a:p>
        </p:txBody>
      </p:sp>
      <p:sp>
        <p:nvSpPr>
          <p:cNvPr id="117" name="Google Shape;117;p16"/>
          <p:cNvSpPr txBox="1"/>
          <p:nvPr/>
        </p:nvSpPr>
        <p:spPr>
          <a:xfrm flipH="1">
            <a:off x="4415300" y="1830241"/>
            <a:ext cx="4192200" cy="62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solidFill>
                  <a:srgbClr val="FFFFFF"/>
                </a:solidFill>
                <a:latin typeface="IBM Plex Sans Arabic"/>
                <a:ea typeface="IBM Plex Sans Arabic"/>
                <a:cs typeface="IBM Plex Sans Arabic"/>
                <a:sym typeface="IBM Plex Sans Arabic"/>
              </a:rPr>
              <a:t> We developed an AI-powered crowd monitoring system that detects congestion and risk patterns in real time using computer vision. Unlike traditional security systems, our solution proactively prevents crowd-related incidents through predictive alerts and intelligent analysis.</a:t>
            </a:r>
            <a:endParaRPr sz="900" dirty="0">
              <a:solidFill>
                <a:srgbClr val="FFFFFF"/>
              </a:solidFill>
              <a:latin typeface="IBM Plex Sans Arabic"/>
              <a:ea typeface="IBM Plex Sans Arabic"/>
              <a:cs typeface="IBM Plex Sans Arabic"/>
              <a:sym typeface="IBM Plex Sans Arabic"/>
            </a:endParaRPr>
          </a:p>
        </p:txBody>
      </p:sp>
      <p:sp>
        <p:nvSpPr>
          <p:cNvPr id="118" name="Google Shape;118;p16"/>
          <p:cNvSpPr txBox="1"/>
          <p:nvPr/>
        </p:nvSpPr>
        <p:spPr>
          <a:xfrm flipH="1">
            <a:off x="4415300" y="2602720"/>
            <a:ext cx="4192200" cy="62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solidFill>
                  <a:srgbClr val="FFFFFF"/>
                </a:solidFill>
                <a:latin typeface="IBM Plex Sans Arabic"/>
                <a:ea typeface="IBM Plex Sans Arabic"/>
                <a:cs typeface="IBM Plex Sans Arabic"/>
                <a:sym typeface="IBM Plex Sans Arabic"/>
              </a:rPr>
              <a:t> Our solution leverages the latest advancements in computer vision, machine learning, and edge computing. As smart infrastructure and AI safety systems become essential in large events, our project positions itself as a forward-thinking safety tool for future-ready venues.</a:t>
            </a:r>
            <a:endParaRPr sz="900" dirty="0">
              <a:solidFill>
                <a:srgbClr val="FFFFFF"/>
              </a:solidFill>
              <a:latin typeface="IBM Plex Sans Arabic"/>
              <a:ea typeface="IBM Plex Sans Arabic"/>
              <a:cs typeface="IBM Plex Sans Arabic"/>
              <a:sym typeface="IBM Plex Sans Arabic"/>
            </a:endParaRPr>
          </a:p>
        </p:txBody>
      </p:sp>
      <p:sp>
        <p:nvSpPr>
          <p:cNvPr id="119" name="Google Shape;119;p16"/>
          <p:cNvSpPr txBox="1"/>
          <p:nvPr/>
        </p:nvSpPr>
        <p:spPr>
          <a:xfrm flipH="1">
            <a:off x="4415300" y="3393482"/>
            <a:ext cx="4192200" cy="62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solidFill>
                  <a:srgbClr val="FFFFFF"/>
                </a:solidFill>
                <a:latin typeface="IBM Plex Sans Arabic"/>
                <a:ea typeface="IBM Plex Sans Arabic"/>
                <a:cs typeface="IBM Plex Sans Arabic"/>
                <a:sym typeface="IBM Plex Sans Arabic"/>
              </a:rPr>
              <a:t> The system is ideal for managing massive crowds during seasonal events like Hajj, Ramadan, national celebrations, and football finals. These periods experience high crowd density, and our solution ensures safety, order, and faster response times when it's needed most.</a:t>
            </a:r>
            <a:endParaRPr sz="900" dirty="0">
              <a:solidFill>
                <a:srgbClr val="FFFFFF"/>
              </a:solidFill>
              <a:latin typeface="IBM Plex Sans Arabic"/>
              <a:ea typeface="IBM Plex Sans Arabic"/>
              <a:cs typeface="IBM Plex Sans Arabic"/>
              <a:sym typeface="IBM Plex Sans Arabic"/>
            </a:endParaRPr>
          </a:p>
        </p:txBody>
      </p:sp>
      <p:sp>
        <p:nvSpPr>
          <p:cNvPr id="120" name="Google Shape;120;p16"/>
          <p:cNvSpPr txBox="1"/>
          <p:nvPr/>
        </p:nvSpPr>
        <p:spPr>
          <a:xfrm flipH="1">
            <a:off x="1976802" y="1830246"/>
            <a:ext cx="2395200" cy="62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ar" sz="1500" dirty="0">
                <a:solidFill>
                  <a:srgbClr val="FFFFFF"/>
                </a:solidFill>
                <a:latin typeface="IBM Plex Sans Arabic"/>
                <a:ea typeface="IBM Plex Sans Arabic"/>
                <a:cs typeface="IBM Plex Sans Arabic"/>
                <a:sym typeface="IBM Plex Sans Arabic"/>
              </a:rPr>
              <a:t>Innovative solutions</a:t>
            </a:r>
            <a:endParaRPr sz="1500" dirty="0">
              <a:solidFill>
                <a:srgbClr val="FFFFFF"/>
              </a:solidFill>
              <a:latin typeface="IBM Plex Sans Arabic"/>
              <a:ea typeface="IBM Plex Sans Arabic"/>
              <a:cs typeface="IBM Plex Sans Arabic"/>
              <a:sym typeface="IBM Plex Sans Arabic"/>
            </a:endParaRPr>
          </a:p>
        </p:txBody>
      </p:sp>
      <p:sp>
        <p:nvSpPr>
          <p:cNvPr id="121" name="Google Shape;121;p16"/>
          <p:cNvSpPr txBox="1"/>
          <p:nvPr/>
        </p:nvSpPr>
        <p:spPr>
          <a:xfrm flipH="1">
            <a:off x="1976802" y="2602725"/>
            <a:ext cx="2395200" cy="62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ar" sz="1500">
                <a:solidFill>
                  <a:srgbClr val="FFFFFF"/>
                </a:solidFill>
                <a:latin typeface="IBM Plex Sans Arabic"/>
                <a:ea typeface="IBM Plex Sans Arabic"/>
                <a:cs typeface="IBM Plex Sans Arabic"/>
                <a:sym typeface="IBM Plex Sans Arabic"/>
              </a:rPr>
              <a:t>Stay ahead of trends</a:t>
            </a:r>
            <a:endParaRPr sz="1500">
              <a:solidFill>
                <a:srgbClr val="FFFFFF"/>
              </a:solidFill>
              <a:latin typeface="IBM Plex Sans Arabic"/>
              <a:ea typeface="IBM Plex Sans Arabic"/>
              <a:cs typeface="IBM Plex Sans Arabic"/>
              <a:sym typeface="IBM Plex Sans Arabic"/>
            </a:endParaRPr>
          </a:p>
        </p:txBody>
      </p:sp>
      <p:sp>
        <p:nvSpPr>
          <p:cNvPr id="122" name="Google Shape;122;p16"/>
          <p:cNvSpPr txBox="1"/>
          <p:nvPr/>
        </p:nvSpPr>
        <p:spPr>
          <a:xfrm flipH="1">
            <a:off x="1976802" y="3393488"/>
            <a:ext cx="2395200" cy="628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ar" sz="1500">
                <a:solidFill>
                  <a:srgbClr val="FFFFFF"/>
                </a:solidFill>
                <a:latin typeface="IBM Plex Sans Arabic"/>
                <a:ea typeface="IBM Plex Sans Arabic"/>
                <a:cs typeface="IBM Plex Sans Arabic"/>
                <a:sym typeface="IBM Plex Sans Arabic"/>
              </a:rPr>
              <a:t>Seasonal spikes</a:t>
            </a:r>
            <a:endParaRPr sz="1500">
              <a:solidFill>
                <a:srgbClr val="FFFFFF"/>
              </a:solidFill>
              <a:latin typeface="IBM Plex Sans Arabic"/>
              <a:ea typeface="IBM Plex Sans Arabic"/>
              <a:cs typeface="IBM Plex Sans Arabic"/>
              <a:sym typeface="IBM Plex Sans Arabic"/>
            </a:endParaRPr>
          </a:p>
        </p:txBody>
      </p:sp>
      <p:sp>
        <p:nvSpPr>
          <p:cNvPr id="123" name="Google Shape;123;p16"/>
          <p:cNvSpPr/>
          <p:nvPr/>
        </p:nvSpPr>
        <p:spPr>
          <a:xfrm flipH="1">
            <a:off x="1014558" y="1776400"/>
            <a:ext cx="8313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flipH="1">
            <a:off x="1014558" y="2548896"/>
            <a:ext cx="8313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flipH="1">
            <a:off x="1014558" y="3339675"/>
            <a:ext cx="8313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6"/>
          <p:cNvGrpSpPr/>
          <p:nvPr/>
        </p:nvGrpSpPr>
        <p:grpSpPr>
          <a:xfrm flipH="1">
            <a:off x="1214535" y="1954523"/>
            <a:ext cx="429638" cy="379976"/>
            <a:chOff x="1116285" y="2741087"/>
            <a:chExt cx="487449" cy="487461"/>
          </a:xfrm>
        </p:grpSpPr>
        <p:sp>
          <p:nvSpPr>
            <p:cNvPr id="127" name="Google Shape;127;p16"/>
            <p:cNvSpPr/>
            <p:nvPr/>
          </p:nvSpPr>
          <p:spPr>
            <a:xfrm>
              <a:off x="1331103" y="2912306"/>
              <a:ext cx="56860" cy="57922"/>
            </a:xfrm>
            <a:custGeom>
              <a:avLst/>
              <a:gdLst/>
              <a:ahLst/>
              <a:cxnLst/>
              <a:rect l="l" t="t" r="r" b="b"/>
              <a:pathLst>
                <a:path w="536" h="546" extrusionOk="0">
                  <a:moveTo>
                    <a:pt x="268" y="1"/>
                  </a:moveTo>
                  <a:cubicBezTo>
                    <a:pt x="420" y="1"/>
                    <a:pt x="536" y="126"/>
                    <a:pt x="536" y="268"/>
                  </a:cubicBezTo>
                  <a:cubicBezTo>
                    <a:pt x="536" y="420"/>
                    <a:pt x="420" y="545"/>
                    <a:pt x="268" y="545"/>
                  </a:cubicBezTo>
                  <a:cubicBezTo>
                    <a:pt x="117" y="545"/>
                    <a:pt x="1" y="420"/>
                    <a:pt x="1" y="268"/>
                  </a:cubicBezTo>
                  <a:cubicBezTo>
                    <a:pt x="1" y="126"/>
                    <a:pt x="117" y="1"/>
                    <a:pt x="268" y="1"/>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1315933" y="2996536"/>
              <a:ext cx="88155" cy="60681"/>
            </a:xfrm>
            <a:custGeom>
              <a:avLst/>
              <a:gdLst/>
              <a:ahLst/>
              <a:cxnLst/>
              <a:rect l="l" t="t" r="r" b="b"/>
              <a:pathLst>
                <a:path w="831" h="572" extrusionOk="0">
                  <a:moveTo>
                    <a:pt x="1" y="438"/>
                  </a:moveTo>
                  <a:lnTo>
                    <a:pt x="1" y="572"/>
                  </a:lnTo>
                  <a:lnTo>
                    <a:pt x="831" y="572"/>
                  </a:lnTo>
                  <a:lnTo>
                    <a:pt x="831" y="429"/>
                  </a:lnTo>
                  <a:cubicBezTo>
                    <a:pt x="831" y="197"/>
                    <a:pt x="625" y="1"/>
                    <a:pt x="393" y="19"/>
                  </a:cubicBezTo>
                  <a:cubicBezTo>
                    <a:pt x="170" y="28"/>
                    <a:pt x="1" y="215"/>
                    <a:pt x="1" y="438"/>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1230749" y="2855551"/>
              <a:ext cx="258523" cy="258529"/>
            </a:xfrm>
            <a:custGeom>
              <a:avLst/>
              <a:gdLst/>
              <a:ahLst/>
              <a:cxnLst/>
              <a:rect l="l" t="t" r="r" b="b"/>
              <a:pathLst>
                <a:path w="2437" h="2437" extrusionOk="0">
                  <a:moveTo>
                    <a:pt x="1901" y="2168"/>
                  </a:moveTo>
                  <a:lnTo>
                    <a:pt x="536" y="2168"/>
                  </a:lnTo>
                  <a:lnTo>
                    <a:pt x="536" y="1758"/>
                  </a:lnTo>
                  <a:cubicBezTo>
                    <a:pt x="536" y="1517"/>
                    <a:pt x="661" y="1312"/>
                    <a:pt x="840" y="1187"/>
                  </a:cubicBezTo>
                  <a:cubicBezTo>
                    <a:pt x="733" y="1089"/>
                    <a:pt x="670" y="937"/>
                    <a:pt x="679" y="777"/>
                  </a:cubicBezTo>
                  <a:cubicBezTo>
                    <a:pt x="697" y="500"/>
                    <a:pt x="920" y="286"/>
                    <a:pt x="1187" y="268"/>
                  </a:cubicBezTo>
                  <a:cubicBezTo>
                    <a:pt x="1500" y="250"/>
                    <a:pt x="1758" y="500"/>
                    <a:pt x="1758" y="803"/>
                  </a:cubicBezTo>
                  <a:cubicBezTo>
                    <a:pt x="1758" y="955"/>
                    <a:pt x="1696" y="1089"/>
                    <a:pt x="1598" y="1187"/>
                  </a:cubicBezTo>
                  <a:cubicBezTo>
                    <a:pt x="1776" y="1312"/>
                    <a:pt x="1901" y="1517"/>
                    <a:pt x="1901" y="1758"/>
                  </a:cubicBezTo>
                  <a:close/>
                  <a:moveTo>
                    <a:pt x="2436" y="1"/>
                  </a:moveTo>
                  <a:lnTo>
                    <a:pt x="1" y="1"/>
                  </a:lnTo>
                  <a:lnTo>
                    <a:pt x="1" y="2436"/>
                  </a:lnTo>
                  <a:lnTo>
                    <a:pt x="2436" y="2436"/>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1116285" y="2741087"/>
              <a:ext cx="487449" cy="487461"/>
            </a:xfrm>
            <a:custGeom>
              <a:avLst/>
              <a:gdLst/>
              <a:ahLst/>
              <a:cxnLst/>
              <a:rect l="l" t="t" r="r" b="b"/>
              <a:pathLst>
                <a:path w="4595" h="4595" extrusionOk="0">
                  <a:moveTo>
                    <a:pt x="3783" y="3792"/>
                  </a:moveTo>
                  <a:lnTo>
                    <a:pt x="803" y="3792"/>
                  </a:lnTo>
                  <a:lnTo>
                    <a:pt x="803" y="812"/>
                  </a:lnTo>
                  <a:lnTo>
                    <a:pt x="3783" y="812"/>
                  </a:lnTo>
                  <a:close/>
                  <a:moveTo>
                    <a:pt x="4595" y="812"/>
                  </a:moveTo>
                  <a:lnTo>
                    <a:pt x="4595" y="544"/>
                  </a:lnTo>
                  <a:lnTo>
                    <a:pt x="4327" y="544"/>
                  </a:lnTo>
                  <a:lnTo>
                    <a:pt x="4327" y="268"/>
                  </a:lnTo>
                  <a:lnTo>
                    <a:pt x="4051" y="268"/>
                  </a:lnTo>
                  <a:lnTo>
                    <a:pt x="4051" y="0"/>
                  </a:lnTo>
                  <a:lnTo>
                    <a:pt x="3783" y="0"/>
                  </a:lnTo>
                  <a:lnTo>
                    <a:pt x="3783" y="268"/>
                  </a:lnTo>
                  <a:lnTo>
                    <a:pt x="3507" y="268"/>
                  </a:lnTo>
                  <a:lnTo>
                    <a:pt x="3507" y="0"/>
                  </a:lnTo>
                  <a:lnTo>
                    <a:pt x="3239" y="0"/>
                  </a:lnTo>
                  <a:lnTo>
                    <a:pt x="3239" y="268"/>
                  </a:lnTo>
                  <a:lnTo>
                    <a:pt x="2971" y="268"/>
                  </a:lnTo>
                  <a:lnTo>
                    <a:pt x="2971" y="0"/>
                  </a:lnTo>
                  <a:lnTo>
                    <a:pt x="2704" y="0"/>
                  </a:lnTo>
                  <a:lnTo>
                    <a:pt x="2704" y="268"/>
                  </a:lnTo>
                  <a:lnTo>
                    <a:pt x="2427" y="268"/>
                  </a:lnTo>
                  <a:lnTo>
                    <a:pt x="2427" y="0"/>
                  </a:lnTo>
                  <a:lnTo>
                    <a:pt x="2159" y="0"/>
                  </a:lnTo>
                  <a:lnTo>
                    <a:pt x="2159" y="268"/>
                  </a:lnTo>
                  <a:lnTo>
                    <a:pt x="1883" y="268"/>
                  </a:lnTo>
                  <a:lnTo>
                    <a:pt x="1883" y="0"/>
                  </a:lnTo>
                  <a:lnTo>
                    <a:pt x="1615" y="0"/>
                  </a:lnTo>
                  <a:lnTo>
                    <a:pt x="1615" y="268"/>
                  </a:lnTo>
                  <a:lnTo>
                    <a:pt x="1348" y="268"/>
                  </a:lnTo>
                  <a:lnTo>
                    <a:pt x="1348" y="0"/>
                  </a:lnTo>
                  <a:lnTo>
                    <a:pt x="1080" y="0"/>
                  </a:lnTo>
                  <a:lnTo>
                    <a:pt x="1080" y="268"/>
                  </a:lnTo>
                  <a:lnTo>
                    <a:pt x="803" y="268"/>
                  </a:lnTo>
                  <a:lnTo>
                    <a:pt x="803" y="0"/>
                  </a:lnTo>
                  <a:lnTo>
                    <a:pt x="536" y="0"/>
                  </a:lnTo>
                  <a:lnTo>
                    <a:pt x="536" y="268"/>
                  </a:lnTo>
                  <a:lnTo>
                    <a:pt x="268" y="268"/>
                  </a:lnTo>
                  <a:lnTo>
                    <a:pt x="268" y="544"/>
                  </a:lnTo>
                  <a:lnTo>
                    <a:pt x="1" y="544"/>
                  </a:lnTo>
                  <a:lnTo>
                    <a:pt x="1" y="812"/>
                  </a:lnTo>
                  <a:lnTo>
                    <a:pt x="268" y="812"/>
                  </a:lnTo>
                  <a:lnTo>
                    <a:pt x="268" y="1080"/>
                  </a:lnTo>
                  <a:lnTo>
                    <a:pt x="1" y="1080"/>
                  </a:lnTo>
                  <a:lnTo>
                    <a:pt x="1" y="1356"/>
                  </a:lnTo>
                  <a:lnTo>
                    <a:pt x="268" y="1356"/>
                  </a:lnTo>
                  <a:lnTo>
                    <a:pt x="268" y="1624"/>
                  </a:lnTo>
                  <a:lnTo>
                    <a:pt x="1" y="1624"/>
                  </a:lnTo>
                  <a:lnTo>
                    <a:pt x="1" y="1891"/>
                  </a:lnTo>
                  <a:lnTo>
                    <a:pt x="268" y="1891"/>
                  </a:lnTo>
                  <a:lnTo>
                    <a:pt x="268" y="2168"/>
                  </a:lnTo>
                  <a:lnTo>
                    <a:pt x="1" y="2168"/>
                  </a:lnTo>
                  <a:lnTo>
                    <a:pt x="1" y="2436"/>
                  </a:lnTo>
                  <a:lnTo>
                    <a:pt x="268" y="2436"/>
                  </a:lnTo>
                  <a:lnTo>
                    <a:pt x="268" y="2703"/>
                  </a:lnTo>
                  <a:lnTo>
                    <a:pt x="1" y="2703"/>
                  </a:lnTo>
                  <a:lnTo>
                    <a:pt x="1" y="2980"/>
                  </a:lnTo>
                  <a:lnTo>
                    <a:pt x="268" y="2980"/>
                  </a:lnTo>
                  <a:lnTo>
                    <a:pt x="268" y="3247"/>
                  </a:lnTo>
                  <a:lnTo>
                    <a:pt x="1" y="3247"/>
                  </a:lnTo>
                  <a:lnTo>
                    <a:pt x="1" y="3515"/>
                  </a:lnTo>
                  <a:lnTo>
                    <a:pt x="268" y="3515"/>
                  </a:lnTo>
                  <a:lnTo>
                    <a:pt x="268" y="3792"/>
                  </a:lnTo>
                  <a:lnTo>
                    <a:pt x="1" y="3792"/>
                  </a:lnTo>
                  <a:lnTo>
                    <a:pt x="1" y="4059"/>
                  </a:lnTo>
                  <a:lnTo>
                    <a:pt x="268" y="4059"/>
                  </a:lnTo>
                  <a:lnTo>
                    <a:pt x="268" y="4327"/>
                  </a:lnTo>
                  <a:lnTo>
                    <a:pt x="536" y="4327"/>
                  </a:lnTo>
                  <a:lnTo>
                    <a:pt x="536" y="4594"/>
                  </a:lnTo>
                  <a:lnTo>
                    <a:pt x="803" y="4594"/>
                  </a:lnTo>
                  <a:lnTo>
                    <a:pt x="803" y="4327"/>
                  </a:lnTo>
                  <a:lnTo>
                    <a:pt x="1080" y="4327"/>
                  </a:lnTo>
                  <a:lnTo>
                    <a:pt x="1080" y="4594"/>
                  </a:lnTo>
                  <a:lnTo>
                    <a:pt x="1348" y="4594"/>
                  </a:lnTo>
                  <a:lnTo>
                    <a:pt x="1348" y="4327"/>
                  </a:lnTo>
                  <a:lnTo>
                    <a:pt x="1615" y="4327"/>
                  </a:lnTo>
                  <a:lnTo>
                    <a:pt x="1615" y="4594"/>
                  </a:lnTo>
                  <a:lnTo>
                    <a:pt x="1883" y="4594"/>
                  </a:lnTo>
                  <a:lnTo>
                    <a:pt x="1883" y="4327"/>
                  </a:lnTo>
                  <a:lnTo>
                    <a:pt x="2159" y="4327"/>
                  </a:lnTo>
                  <a:lnTo>
                    <a:pt x="2159" y="4594"/>
                  </a:lnTo>
                  <a:lnTo>
                    <a:pt x="2427" y="4594"/>
                  </a:lnTo>
                  <a:lnTo>
                    <a:pt x="2427" y="4327"/>
                  </a:lnTo>
                  <a:lnTo>
                    <a:pt x="2704" y="4327"/>
                  </a:lnTo>
                  <a:lnTo>
                    <a:pt x="2704" y="4594"/>
                  </a:lnTo>
                  <a:lnTo>
                    <a:pt x="2971" y="4594"/>
                  </a:lnTo>
                  <a:lnTo>
                    <a:pt x="2971" y="4327"/>
                  </a:lnTo>
                  <a:lnTo>
                    <a:pt x="3239" y="4327"/>
                  </a:lnTo>
                  <a:lnTo>
                    <a:pt x="3239" y="4594"/>
                  </a:lnTo>
                  <a:lnTo>
                    <a:pt x="3507" y="4594"/>
                  </a:lnTo>
                  <a:lnTo>
                    <a:pt x="3507" y="4327"/>
                  </a:lnTo>
                  <a:lnTo>
                    <a:pt x="3783" y="4327"/>
                  </a:lnTo>
                  <a:lnTo>
                    <a:pt x="3783" y="4594"/>
                  </a:lnTo>
                  <a:lnTo>
                    <a:pt x="4051" y="4594"/>
                  </a:lnTo>
                  <a:lnTo>
                    <a:pt x="4051" y="4327"/>
                  </a:lnTo>
                  <a:lnTo>
                    <a:pt x="4327" y="4327"/>
                  </a:lnTo>
                  <a:lnTo>
                    <a:pt x="4327" y="4059"/>
                  </a:lnTo>
                  <a:lnTo>
                    <a:pt x="4595" y="4059"/>
                  </a:lnTo>
                  <a:lnTo>
                    <a:pt x="4595" y="3792"/>
                  </a:lnTo>
                  <a:lnTo>
                    <a:pt x="4327" y="3792"/>
                  </a:lnTo>
                  <a:lnTo>
                    <a:pt x="4327" y="3515"/>
                  </a:lnTo>
                  <a:lnTo>
                    <a:pt x="4595" y="3515"/>
                  </a:lnTo>
                  <a:lnTo>
                    <a:pt x="4595" y="3247"/>
                  </a:lnTo>
                  <a:lnTo>
                    <a:pt x="4327" y="3247"/>
                  </a:lnTo>
                  <a:lnTo>
                    <a:pt x="4327" y="2980"/>
                  </a:lnTo>
                  <a:lnTo>
                    <a:pt x="4595" y="2980"/>
                  </a:lnTo>
                  <a:lnTo>
                    <a:pt x="4595" y="2703"/>
                  </a:lnTo>
                  <a:lnTo>
                    <a:pt x="4327" y="2703"/>
                  </a:lnTo>
                  <a:lnTo>
                    <a:pt x="4327" y="2436"/>
                  </a:lnTo>
                  <a:lnTo>
                    <a:pt x="4595" y="2436"/>
                  </a:lnTo>
                  <a:lnTo>
                    <a:pt x="4595" y="2168"/>
                  </a:lnTo>
                  <a:lnTo>
                    <a:pt x="4327" y="2168"/>
                  </a:lnTo>
                  <a:lnTo>
                    <a:pt x="4327" y="1891"/>
                  </a:lnTo>
                  <a:lnTo>
                    <a:pt x="4595" y="1891"/>
                  </a:lnTo>
                  <a:lnTo>
                    <a:pt x="4595" y="1624"/>
                  </a:lnTo>
                  <a:lnTo>
                    <a:pt x="4327" y="1624"/>
                  </a:lnTo>
                  <a:lnTo>
                    <a:pt x="4327" y="1356"/>
                  </a:lnTo>
                  <a:lnTo>
                    <a:pt x="4595" y="1356"/>
                  </a:lnTo>
                  <a:lnTo>
                    <a:pt x="4595" y="1080"/>
                  </a:lnTo>
                  <a:lnTo>
                    <a:pt x="4327" y="1080"/>
                  </a:lnTo>
                  <a:lnTo>
                    <a:pt x="4327" y="812"/>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6"/>
          <p:cNvGrpSpPr/>
          <p:nvPr/>
        </p:nvGrpSpPr>
        <p:grpSpPr>
          <a:xfrm flipH="1">
            <a:off x="1216125" y="2727025"/>
            <a:ext cx="426365" cy="379976"/>
            <a:chOff x="1118194" y="3337276"/>
            <a:chExt cx="483736" cy="487461"/>
          </a:xfrm>
        </p:grpSpPr>
        <p:sp>
          <p:nvSpPr>
            <p:cNvPr id="132" name="Google Shape;132;p16"/>
            <p:cNvSpPr/>
            <p:nvPr/>
          </p:nvSpPr>
          <p:spPr>
            <a:xfrm>
              <a:off x="1245918" y="3466909"/>
              <a:ext cx="228183" cy="229144"/>
            </a:xfrm>
            <a:custGeom>
              <a:avLst/>
              <a:gdLst/>
              <a:ahLst/>
              <a:cxnLst/>
              <a:rect l="l" t="t" r="r" b="b"/>
              <a:pathLst>
                <a:path w="2151" h="2160" extrusionOk="0">
                  <a:moveTo>
                    <a:pt x="1749" y="1615"/>
                  </a:moveTo>
                  <a:lnTo>
                    <a:pt x="1482" y="1615"/>
                  </a:lnTo>
                  <a:lnTo>
                    <a:pt x="1482" y="536"/>
                  </a:lnTo>
                  <a:lnTo>
                    <a:pt x="1749" y="536"/>
                  </a:lnTo>
                  <a:close/>
                  <a:moveTo>
                    <a:pt x="1214" y="1615"/>
                  </a:moveTo>
                  <a:lnTo>
                    <a:pt x="937" y="1615"/>
                  </a:lnTo>
                  <a:lnTo>
                    <a:pt x="937" y="1348"/>
                  </a:lnTo>
                  <a:lnTo>
                    <a:pt x="670" y="1348"/>
                  </a:lnTo>
                  <a:lnTo>
                    <a:pt x="670" y="1615"/>
                  </a:lnTo>
                  <a:lnTo>
                    <a:pt x="402" y="1615"/>
                  </a:lnTo>
                  <a:lnTo>
                    <a:pt x="402" y="536"/>
                  </a:lnTo>
                  <a:lnTo>
                    <a:pt x="1214" y="536"/>
                  </a:lnTo>
                  <a:close/>
                  <a:moveTo>
                    <a:pt x="1071" y="1"/>
                  </a:moveTo>
                  <a:cubicBezTo>
                    <a:pt x="482" y="1"/>
                    <a:pt x="1" y="491"/>
                    <a:pt x="1" y="1080"/>
                  </a:cubicBezTo>
                  <a:cubicBezTo>
                    <a:pt x="1" y="1678"/>
                    <a:pt x="482" y="2159"/>
                    <a:pt x="1071" y="2159"/>
                  </a:cubicBezTo>
                  <a:cubicBezTo>
                    <a:pt x="1669" y="2159"/>
                    <a:pt x="2151" y="1678"/>
                    <a:pt x="2151" y="1080"/>
                  </a:cubicBezTo>
                  <a:cubicBezTo>
                    <a:pt x="2151" y="491"/>
                    <a:pt x="1669" y="1"/>
                    <a:pt x="1071" y="1"/>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1316888" y="3553049"/>
              <a:ext cx="28536" cy="28431"/>
            </a:xfrm>
            <a:custGeom>
              <a:avLst/>
              <a:gdLst/>
              <a:ahLst/>
              <a:cxnLst/>
              <a:rect l="l" t="t" r="r" b="b"/>
              <a:pathLst>
                <a:path w="269" h="268" extrusionOk="0">
                  <a:moveTo>
                    <a:pt x="1" y="0"/>
                  </a:moveTo>
                  <a:lnTo>
                    <a:pt x="268" y="0"/>
                  </a:lnTo>
                  <a:lnTo>
                    <a:pt x="268" y="268"/>
                  </a:lnTo>
                  <a:lnTo>
                    <a:pt x="1" y="268"/>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1118194" y="3337276"/>
              <a:ext cx="483736" cy="487461"/>
            </a:xfrm>
            <a:custGeom>
              <a:avLst/>
              <a:gdLst/>
              <a:ahLst/>
              <a:cxnLst/>
              <a:rect l="l" t="t" r="r" b="b"/>
              <a:pathLst>
                <a:path w="4560" h="4595" extrusionOk="0">
                  <a:moveTo>
                    <a:pt x="3622" y="2302"/>
                  </a:moveTo>
                  <a:cubicBezTo>
                    <a:pt x="3622" y="3042"/>
                    <a:pt x="3025" y="3649"/>
                    <a:pt x="2275" y="3649"/>
                  </a:cubicBezTo>
                  <a:cubicBezTo>
                    <a:pt x="1535" y="3649"/>
                    <a:pt x="937" y="3042"/>
                    <a:pt x="937" y="2302"/>
                  </a:cubicBezTo>
                  <a:cubicBezTo>
                    <a:pt x="937" y="1562"/>
                    <a:pt x="1535" y="955"/>
                    <a:pt x="2275" y="955"/>
                  </a:cubicBezTo>
                  <a:cubicBezTo>
                    <a:pt x="3025" y="955"/>
                    <a:pt x="3622" y="1562"/>
                    <a:pt x="3622" y="2302"/>
                  </a:cubicBezTo>
                  <a:close/>
                  <a:moveTo>
                    <a:pt x="4158" y="2302"/>
                  </a:moveTo>
                  <a:cubicBezTo>
                    <a:pt x="4158" y="2213"/>
                    <a:pt x="4158" y="2132"/>
                    <a:pt x="4149" y="2043"/>
                  </a:cubicBezTo>
                  <a:lnTo>
                    <a:pt x="4559" y="1651"/>
                  </a:lnTo>
                  <a:lnTo>
                    <a:pt x="3979" y="652"/>
                  </a:lnTo>
                  <a:lnTo>
                    <a:pt x="3435" y="812"/>
                  </a:lnTo>
                  <a:cubicBezTo>
                    <a:pt x="3292" y="705"/>
                    <a:pt x="3150" y="616"/>
                    <a:pt x="2989" y="553"/>
                  </a:cubicBezTo>
                  <a:lnTo>
                    <a:pt x="2855" y="0"/>
                  </a:lnTo>
                  <a:lnTo>
                    <a:pt x="1704" y="0"/>
                  </a:lnTo>
                  <a:lnTo>
                    <a:pt x="1562" y="553"/>
                  </a:lnTo>
                  <a:cubicBezTo>
                    <a:pt x="1410" y="616"/>
                    <a:pt x="1258" y="705"/>
                    <a:pt x="1124" y="812"/>
                  </a:cubicBezTo>
                  <a:lnTo>
                    <a:pt x="580" y="652"/>
                  </a:lnTo>
                  <a:lnTo>
                    <a:pt x="0" y="1651"/>
                  </a:lnTo>
                  <a:lnTo>
                    <a:pt x="411" y="2043"/>
                  </a:lnTo>
                  <a:cubicBezTo>
                    <a:pt x="402" y="2132"/>
                    <a:pt x="393" y="2213"/>
                    <a:pt x="393" y="2302"/>
                  </a:cubicBezTo>
                  <a:cubicBezTo>
                    <a:pt x="393" y="2382"/>
                    <a:pt x="402" y="2471"/>
                    <a:pt x="411" y="2552"/>
                  </a:cubicBezTo>
                  <a:lnTo>
                    <a:pt x="0" y="2944"/>
                  </a:lnTo>
                  <a:lnTo>
                    <a:pt x="580" y="3943"/>
                  </a:lnTo>
                  <a:lnTo>
                    <a:pt x="1124" y="3792"/>
                  </a:lnTo>
                  <a:cubicBezTo>
                    <a:pt x="1258" y="3890"/>
                    <a:pt x="1410" y="3979"/>
                    <a:pt x="1562" y="4042"/>
                  </a:cubicBezTo>
                  <a:lnTo>
                    <a:pt x="1704" y="4595"/>
                  </a:lnTo>
                  <a:lnTo>
                    <a:pt x="2855" y="4595"/>
                  </a:lnTo>
                  <a:lnTo>
                    <a:pt x="2989" y="4042"/>
                  </a:lnTo>
                  <a:cubicBezTo>
                    <a:pt x="3150" y="3979"/>
                    <a:pt x="3292" y="3890"/>
                    <a:pt x="3435" y="3792"/>
                  </a:cubicBezTo>
                  <a:lnTo>
                    <a:pt x="3979" y="3943"/>
                  </a:lnTo>
                  <a:lnTo>
                    <a:pt x="4559" y="2944"/>
                  </a:lnTo>
                  <a:lnTo>
                    <a:pt x="4149" y="2552"/>
                  </a:lnTo>
                  <a:cubicBezTo>
                    <a:pt x="4158" y="2471"/>
                    <a:pt x="4158" y="2382"/>
                    <a:pt x="4158" y="2302"/>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6"/>
          <p:cNvGrpSpPr/>
          <p:nvPr/>
        </p:nvGrpSpPr>
        <p:grpSpPr>
          <a:xfrm flipH="1">
            <a:off x="1213694" y="3517386"/>
            <a:ext cx="432162" cy="380717"/>
            <a:chOff x="1114375" y="3933464"/>
            <a:chExt cx="490313" cy="488412"/>
          </a:xfrm>
        </p:grpSpPr>
        <p:sp>
          <p:nvSpPr>
            <p:cNvPr id="136" name="Google Shape;136;p16"/>
            <p:cNvSpPr/>
            <p:nvPr/>
          </p:nvSpPr>
          <p:spPr>
            <a:xfrm>
              <a:off x="1316888" y="4019604"/>
              <a:ext cx="28536" cy="28537"/>
            </a:xfrm>
            <a:custGeom>
              <a:avLst/>
              <a:gdLst/>
              <a:ahLst/>
              <a:cxnLst/>
              <a:rect l="l" t="t" r="r" b="b"/>
              <a:pathLst>
                <a:path w="269" h="269" extrusionOk="0">
                  <a:moveTo>
                    <a:pt x="1" y="0"/>
                  </a:moveTo>
                  <a:lnTo>
                    <a:pt x="268" y="0"/>
                  </a:lnTo>
                  <a:lnTo>
                    <a:pt x="268" y="268"/>
                  </a:lnTo>
                  <a:lnTo>
                    <a:pt x="1" y="268"/>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1187254" y="3933464"/>
              <a:ext cx="344556" cy="202622"/>
            </a:xfrm>
            <a:custGeom>
              <a:avLst/>
              <a:gdLst/>
              <a:ahLst/>
              <a:cxnLst/>
              <a:rect l="l" t="t" r="r" b="b"/>
              <a:pathLst>
                <a:path w="3248" h="1910" extrusionOk="0">
                  <a:moveTo>
                    <a:pt x="2302" y="1615"/>
                  </a:moveTo>
                  <a:lnTo>
                    <a:pt x="2035" y="1615"/>
                  </a:lnTo>
                  <a:lnTo>
                    <a:pt x="2035" y="545"/>
                  </a:lnTo>
                  <a:lnTo>
                    <a:pt x="2302" y="545"/>
                  </a:lnTo>
                  <a:close/>
                  <a:moveTo>
                    <a:pt x="1758" y="1615"/>
                  </a:moveTo>
                  <a:lnTo>
                    <a:pt x="1490" y="1615"/>
                  </a:lnTo>
                  <a:lnTo>
                    <a:pt x="1490" y="1348"/>
                  </a:lnTo>
                  <a:lnTo>
                    <a:pt x="1223" y="1348"/>
                  </a:lnTo>
                  <a:lnTo>
                    <a:pt x="1223" y="1615"/>
                  </a:lnTo>
                  <a:lnTo>
                    <a:pt x="955" y="1615"/>
                  </a:lnTo>
                  <a:lnTo>
                    <a:pt x="955" y="545"/>
                  </a:lnTo>
                  <a:lnTo>
                    <a:pt x="1758" y="545"/>
                  </a:lnTo>
                  <a:close/>
                  <a:moveTo>
                    <a:pt x="3248" y="1"/>
                  </a:moveTo>
                  <a:lnTo>
                    <a:pt x="1" y="1"/>
                  </a:lnTo>
                  <a:lnTo>
                    <a:pt x="1" y="1910"/>
                  </a:lnTo>
                  <a:lnTo>
                    <a:pt x="3248" y="1910"/>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1114375" y="4164407"/>
              <a:ext cx="490313" cy="257468"/>
            </a:xfrm>
            <a:custGeom>
              <a:avLst/>
              <a:gdLst/>
              <a:ahLst/>
              <a:cxnLst/>
              <a:rect l="l" t="t" r="r" b="b"/>
              <a:pathLst>
                <a:path w="4622" h="2427" extrusionOk="0">
                  <a:moveTo>
                    <a:pt x="4069" y="1338"/>
                  </a:moveTo>
                  <a:cubicBezTo>
                    <a:pt x="3819" y="1338"/>
                    <a:pt x="3614" y="1517"/>
                    <a:pt x="3551" y="1749"/>
                  </a:cubicBezTo>
                  <a:lnTo>
                    <a:pt x="2838" y="1749"/>
                  </a:lnTo>
                  <a:cubicBezTo>
                    <a:pt x="2784" y="1561"/>
                    <a:pt x="2641" y="1410"/>
                    <a:pt x="2445" y="1356"/>
                  </a:cubicBezTo>
                  <a:lnTo>
                    <a:pt x="2445" y="536"/>
                  </a:lnTo>
                  <a:lnTo>
                    <a:pt x="4203" y="536"/>
                  </a:lnTo>
                  <a:lnTo>
                    <a:pt x="4203" y="0"/>
                  </a:lnTo>
                  <a:lnTo>
                    <a:pt x="420" y="0"/>
                  </a:lnTo>
                  <a:lnTo>
                    <a:pt x="420" y="536"/>
                  </a:lnTo>
                  <a:lnTo>
                    <a:pt x="2177" y="536"/>
                  </a:lnTo>
                  <a:lnTo>
                    <a:pt x="2177" y="1356"/>
                  </a:lnTo>
                  <a:cubicBezTo>
                    <a:pt x="1990" y="1410"/>
                    <a:pt x="1838" y="1561"/>
                    <a:pt x="1794" y="1749"/>
                  </a:cubicBezTo>
                  <a:lnTo>
                    <a:pt x="1080" y="1749"/>
                  </a:lnTo>
                  <a:cubicBezTo>
                    <a:pt x="1018" y="1508"/>
                    <a:pt x="795" y="1330"/>
                    <a:pt x="527" y="1347"/>
                  </a:cubicBezTo>
                  <a:cubicBezTo>
                    <a:pt x="259" y="1356"/>
                    <a:pt x="36" y="1579"/>
                    <a:pt x="19" y="1856"/>
                  </a:cubicBezTo>
                  <a:cubicBezTo>
                    <a:pt x="1" y="2159"/>
                    <a:pt x="250" y="2418"/>
                    <a:pt x="554" y="2418"/>
                  </a:cubicBezTo>
                  <a:cubicBezTo>
                    <a:pt x="804" y="2418"/>
                    <a:pt x="1018" y="2248"/>
                    <a:pt x="1080" y="2016"/>
                  </a:cubicBezTo>
                  <a:lnTo>
                    <a:pt x="1794" y="2016"/>
                  </a:lnTo>
                  <a:cubicBezTo>
                    <a:pt x="1856" y="2248"/>
                    <a:pt x="2061" y="2418"/>
                    <a:pt x="2311" y="2418"/>
                  </a:cubicBezTo>
                  <a:cubicBezTo>
                    <a:pt x="2561" y="2418"/>
                    <a:pt x="2775" y="2248"/>
                    <a:pt x="2838" y="2016"/>
                  </a:cubicBezTo>
                  <a:lnTo>
                    <a:pt x="3551" y="2016"/>
                  </a:lnTo>
                  <a:cubicBezTo>
                    <a:pt x="3614" y="2257"/>
                    <a:pt x="3837" y="2427"/>
                    <a:pt x="4095" y="2418"/>
                  </a:cubicBezTo>
                  <a:cubicBezTo>
                    <a:pt x="4372" y="2409"/>
                    <a:pt x="4595" y="2186"/>
                    <a:pt x="4613" y="1909"/>
                  </a:cubicBezTo>
                  <a:cubicBezTo>
                    <a:pt x="4622" y="1597"/>
                    <a:pt x="4381" y="1338"/>
                    <a:pt x="4069" y="1338"/>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txBox="1"/>
          <p:nvPr/>
        </p:nvSpPr>
        <p:spPr>
          <a:xfrm>
            <a:off x="945706" y="539400"/>
            <a:ext cx="7478400" cy="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ar" sz="2800" b="1">
                <a:solidFill>
                  <a:srgbClr val="4654F0"/>
                </a:solidFill>
                <a:latin typeface="IBM Plex Sans Arabic"/>
                <a:ea typeface="IBM Plex Sans Arabic"/>
                <a:cs typeface="IBM Plex Sans Arabic"/>
                <a:sym typeface="IBM Plex Sans Arabic"/>
              </a:rPr>
              <a:t>Used data</a:t>
            </a:r>
            <a:endParaRPr sz="2800">
              <a:solidFill>
                <a:srgbClr val="4654F0"/>
              </a:solidFill>
              <a:latin typeface="IBM Plex Sans Arabic"/>
              <a:ea typeface="IBM Plex Sans Arabic"/>
              <a:cs typeface="IBM Plex Sans Arabic"/>
              <a:sym typeface="IBM Plex Sans Arabic"/>
            </a:endParaRPr>
          </a:p>
        </p:txBody>
      </p:sp>
      <p:sp>
        <p:nvSpPr>
          <p:cNvPr id="144" name="Google Shape;144;p17"/>
          <p:cNvSpPr txBox="1"/>
          <p:nvPr/>
        </p:nvSpPr>
        <p:spPr>
          <a:xfrm>
            <a:off x="940100" y="1053800"/>
            <a:ext cx="7489500" cy="32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b="1" dirty="0">
                <a:solidFill>
                  <a:srgbClr val="FFFFFF"/>
                </a:solidFill>
                <a:latin typeface="IBM Plex Sans Arabic"/>
                <a:ea typeface="IBM Plex Sans Arabic"/>
                <a:cs typeface="IBM Plex Sans Arabic"/>
                <a:sym typeface="IBM Plex Sans Arabic"/>
              </a:rPr>
              <a:t>We collected and utilized both textual and visual data to train and test our AI model, ensuring accurate crowd detection, risk analysis, and system validation.</a:t>
            </a:r>
            <a:endParaRPr sz="1000" b="1" dirty="0">
              <a:solidFill>
                <a:srgbClr val="FFFFFF"/>
              </a:solidFill>
              <a:latin typeface="IBM Plex Sans Arabic"/>
              <a:ea typeface="IBM Plex Sans Arabic"/>
              <a:cs typeface="IBM Plex Sans Arabic"/>
              <a:sym typeface="IBM Plex Sans Arabic"/>
            </a:endParaRPr>
          </a:p>
        </p:txBody>
      </p:sp>
      <p:pic>
        <p:nvPicPr>
          <p:cNvPr id="145" name="Google Shape;145;p17" title="Chart">
            <a:hlinkClick r:id="rId3"/>
          </p:cNvPr>
          <p:cNvPicPr preferRelativeResize="0"/>
          <p:nvPr/>
        </p:nvPicPr>
        <p:blipFill>
          <a:blip r:embed="rId4">
            <a:alphaModFix/>
          </a:blip>
          <a:stretch>
            <a:fillRect/>
          </a:stretch>
        </p:blipFill>
        <p:spPr>
          <a:xfrm flipH="1">
            <a:off x="1329601" y="1630725"/>
            <a:ext cx="2614479" cy="2312616"/>
          </a:xfrm>
          <a:prstGeom prst="rect">
            <a:avLst/>
          </a:prstGeom>
          <a:noFill/>
          <a:ln>
            <a:noFill/>
          </a:ln>
        </p:spPr>
      </p:pic>
      <p:sp>
        <p:nvSpPr>
          <p:cNvPr id="146" name="Google Shape;146;p17"/>
          <p:cNvSpPr txBox="1"/>
          <p:nvPr/>
        </p:nvSpPr>
        <p:spPr>
          <a:xfrm flipH="1">
            <a:off x="4084854" y="2315984"/>
            <a:ext cx="1777800" cy="44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a:solidFill>
                  <a:srgbClr val="FFFFFF"/>
                </a:solidFill>
                <a:latin typeface="IBM Plex Sans Arabic"/>
                <a:ea typeface="IBM Plex Sans Arabic"/>
                <a:cs typeface="IBM Plex Sans Arabic"/>
                <a:sym typeface="IBM Plex Sans Arabic"/>
              </a:rPr>
              <a:t>Collected textual data such as incident reports and safety protocols to train our risk classification logic.</a:t>
            </a:r>
            <a:endParaRPr sz="700" dirty="0">
              <a:solidFill>
                <a:srgbClr val="FFFFFF"/>
              </a:solidFill>
              <a:latin typeface="IBM Plex Sans Arabic"/>
              <a:ea typeface="IBM Plex Sans Arabic"/>
              <a:cs typeface="IBM Plex Sans Arabic"/>
              <a:sym typeface="IBM Plex Sans Arabic"/>
            </a:endParaRPr>
          </a:p>
        </p:txBody>
      </p:sp>
      <p:sp>
        <p:nvSpPr>
          <p:cNvPr id="147" name="Google Shape;147;p17"/>
          <p:cNvSpPr txBox="1"/>
          <p:nvPr/>
        </p:nvSpPr>
        <p:spPr>
          <a:xfrm flipH="1">
            <a:off x="4084955" y="2045593"/>
            <a:ext cx="1777800" cy="34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solidFill>
                  <a:srgbClr val="FFFFFF"/>
                </a:solidFill>
                <a:latin typeface="IBM Plex Sans Arabic"/>
                <a:ea typeface="IBM Plex Sans Arabic"/>
                <a:cs typeface="IBM Plex Sans Arabic"/>
                <a:sym typeface="IBM Plex Sans Arabic"/>
              </a:rPr>
              <a:t>1st</a:t>
            </a:r>
            <a:r>
              <a:rPr lang="ar" sz="1500" dirty="0">
                <a:solidFill>
                  <a:srgbClr val="FFFFFF"/>
                </a:solidFill>
                <a:latin typeface="IBM Plex Sans Arabic"/>
                <a:ea typeface="IBM Plex Sans Arabic"/>
                <a:cs typeface="IBM Plex Sans Arabic"/>
                <a:sym typeface="IBM Plex Sans Arabic"/>
              </a:rPr>
              <a:t> quarter</a:t>
            </a:r>
            <a:endParaRPr sz="1500" dirty="0">
              <a:solidFill>
                <a:srgbClr val="FFFFFF"/>
              </a:solidFill>
              <a:latin typeface="IBM Plex Sans Arabic"/>
              <a:ea typeface="IBM Plex Sans Arabic"/>
              <a:cs typeface="IBM Plex Sans Arabic"/>
              <a:sym typeface="IBM Plex Sans Arabic"/>
            </a:endParaRPr>
          </a:p>
        </p:txBody>
      </p:sp>
      <p:sp>
        <p:nvSpPr>
          <p:cNvPr id="148" name="Google Shape;148;p17"/>
          <p:cNvSpPr txBox="1"/>
          <p:nvPr/>
        </p:nvSpPr>
        <p:spPr>
          <a:xfrm flipH="1">
            <a:off x="6066900" y="2045593"/>
            <a:ext cx="1777800" cy="34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solidFill>
                  <a:srgbClr val="FFFFFF"/>
                </a:solidFill>
                <a:latin typeface="IBM Plex Sans Arabic"/>
                <a:ea typeface="IBM Plex Sans Arabic"/>
                <a:cs typeface="IBM Plex Sans Arabic"/>
                <a:sym typeface="IBM Plex Sans Arabic"/>
              </a:rPr>
              <a:t>2nd</a:t>
            </a:r>
            <a:r>
              <a:rPr lang="ar" sz="1500" dirty="0">
                <a:solidFill>
                  <a:srgbClr val="FFFFFF"/>
                </a:solidFill>
                <a:latin typeface="IBM Plex Sans Arabic"/>
                <a:ea typeface="IBM Plex Sans Arabic"/>
                <a:cs typeface="IBM Plex Sans Arabic"/>
                <a:sym typeface="IBM Plex Sans Arabic"/>
              </a:rPr>
              <a:t> quarter</a:t>
            </a:r>
            <a:endParaRPr sz="1500" dirty="0">
              <a:solidFill>
                <a:srgbClr val="FFFFFF"/>
              </a:solidFill>
              <a:latin typeface="IBM Plex Sans Arabic"/>
              <a:ea typeface="IBM Plex Sans Arabic"/>
              <a:cs typeface="IBM Plex Sans Arabic"/>
              <a:sym typeface="IBM Plex Sans Arabic"/>
            </a:endParaRPr>
          </a:p>
        </p:txBody>
      </p:sp>
      <p:sp>
        <p:nvSpPr>
          <p:cNvPr id="149" name="Google Shape;149;p17"/>
          <p:cNvSpPr txBox="1"/>
          <p:nvPr/>
        </p:nvSpPr>
        <p:spPr>
          <a:xfrm flipH="1">
            <a:off x="6066889" y="2315984"/>
            <a:ext cx="1777800" cy="44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dirty="0">
                <a:solidFill>
                  <a:srgbClr val="FFFFFF"/>
                </a:solidFill>
                <a:latin typeface="IBM Plex Sans Arabic"/>
                <a:ea typeface="IBM Plex Sans Arabic"/>
                <a:cs typeface="IBM Plex Sans Arabic"/>
                <a:sym typeface="IBM Plex Sans Arabic"/>
              </a:rPr>
              <a:t>Sourced open datasets of crowd images and video clips from platforms like Kaggle and UCF-QNRF.</a:t>
            </a:r>
          </a:p>
        </p:txBody>
      </p:sp>
      <p:sp>
        <p:nvSpPr>
          <p:cNvPr id="150" name="Google Shape;150;p17"/>
          <p:cNvSpPr txBox="1"/>
          <p:nvPr/>
        </p:nvSpPr>
        <p:spPr>
          <a:xfrm flipH="1">
            <a:off x="6532570" y="1630744"/>
            <a:ext cx="846300" cy="364800"/>
          </a:xfrm>
          <a:prstGeom prst="rect">
            <a:avLst/>
          </a:prstGeom>
          <a:solidFill>
            <a:srgbClr val="82D2F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solidFill>
                  <a:srgbClr val="FFFFFF"/>
                </a:solidFill>
                <a:latin typeface="IBM Plex Sans Arabic SemiBold"/>
                <a:ea typeface="IBM Plex Sans Arabic SemiBold"/>
                <a:cs typeface="IBM Plex Sans Arabic SemiBold"/>
                <a:sym typeface="IBM Plex Sans Arabic SemiBold"/>
              </a:rPr>
              <a:t>20</a:t>
            </a:r>
            <a:r>
              <a:rPr lang="ar" sz="1700" dirty="0">
                <a:solidFill>
                  <a:srgbClr val="FFFFFF"/>
                </a:solidFill>
                <a:latin typeface="IBM Plex Sans Arabic SemiBold"/>
                <a:ea typeface="IBM Plex Sans Arabic SemiBold"/>
                <a:cs typeface="IBM Plex Sans Arabic SemiBold"/>
                <a:sym typeface="IBM Plex Sans Arabic SemiBold"/>
              </a:rPr>
              <a:t>%</a:t>
            </a:r>
            <a:endParaRPr sz="1700" dirty="0">
              <a:solidFill>
                <a:srgbClr val="FFFFFF"/>
              </a:solidFill>
              <a:latin typeface="IBM Plex Sans Arabic SemiBold"/>
              <a:ea typeface="IBM Plex Sans Arabic SemiBold"/>
              <a:cs typeface="IBM Plex Sans Arabic SemiBold"/>
              <a:sym typeface="IBM Plex Sans Arabic SemiBold"/>
            </a:endParaRPr>
          </a:p>
        </p:txBody>
      </p:sp>
      <p:sp>
        <p:nvSpPr>
          <p:cNvPr id="151" name="Google Shape;151;p17"/>
          <p:cNvSpPr txBox="1"/>
          <p:nvPr/>
        </p:nvSpPr>
        <p:spPr>
          <a:xfrm flipH="1">
            <a:off x="4550619" y="1630737"/>
            <a:ext cx="846300" cy="364800"/>
          </a:xfrm>
          <a:prstGeom prst="rect">
            <a:avLst/>
          </a:prstGeom>
          <a:solidFill>
            <a:srgbClr val="B45F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solidFill>
                  <a:srgbClr val="FFFFFF"/>
                </a:solidFill>
                <a:latin typeface="IBM Plex Sans Arabic SemiBold"/>
                <a:ea typeface="IBM Plex Sans Arabic SemiBold"/>
                <a:cs typeface="IBM Plex Sans Arabic SemiBold"/>
                <a:sym typeface="IBM Plex Sans Arabic SemiBold"/>
              </a:rPr>
              <a:t>20</a:t>
            </a:r>
            <a:r>
              <a:rPr lang="ar" sz="1700" dirty="0">
                <a:solidFill>
                  <a:srgbClr val="FFFFFF"/>
                </a:solidFill>
                <a:latin typeface="IBM Plex Sans Arabic SemiBold"/>
                <a:ea typeface="IBM Plex Sans Arabic SemiBold"/>
                <a:cs typeface="IBM Plex Sans Arabic SemiBold"/>
                <a:sym typeface="IBM Plex Sans Arabic SemiBold"/>
              </a:rPr>
              <a:t>%</a:t>
            </a:r>
            <a:endParaRPr sz="1700" dirty="0">
              <a:solidFill>
                <a:srgbClr val="FFFFFF"/>
              </a:solidFill>
              <a:latin typeface="IBM Plex Sans Arabic SemiBold"/>
              <a:ea typeface="IBM Plex Sans Arabic SemiBold"/>
              <a:cs typeface="IBM Plex Sans Arabic SemiBold"/>
              <a:sym typeface="IBM Plex Sans Arabic SemiBold"/>
            </a:endParaRPr>
          </a:p>
        </p:txBody>
      </p:sp>
      <p:sp>
        <p:nvSpPr>
          <p:cNvPr id="152" name="Google Shape;152;p17"/>
          <p:cNvSpPr txBox="1"/>
          <p:nvPr/>
        </p:nvSpPr>
        <p:spPr>
          <a:xfrm flipH="1">
            <a:off x="4084854" y="3573625"/>
            <a:ext cx="1777800" cy="44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dirty="0">
                <a:solidFill>
                  <a:srgbClr val="FFFFFF"/>
                </a:solidFill>
                <a:latin typeface="IBM Plex Sans Arabic"/>
                <a:ea typeface="IBM Plex Sans Arabic"/>
                <a:cs typeface="IBM Plex Sans Arabic"/>
                <a:sym typeface="IBM Plex Sans Arabic"/>
              </a:rPr>
              <a:t>Focused on annotating and labeling video data to train the computer vision model using YOLOv8.</a:t>
            </a:r>
            <a:endParaRPr sz="700" dirty="0">
              <a:solidFill>
                <a:srgbClr val="FFFFFF"/>
              </a:solidFill>
              <a:latin typeface="IBM Plex Sans Arabic"/>
              <a:ea typeface="IBM Plex Sans Arabic"/>
              <a:cs typeface="IBM Plex Sans Arabic"/>
              <a:sym typeface="IBM Plex Sans Arabic"/>
            </a:endParaRPr>
          </a:p>
        </p:txBody>
      </p:sp>
      <p:sp>
        <p:nvSpPr>
          <p:cNvPr id="153" name="Google Shape;153;p17"/>
          <p:cNvSpPr txBox="1"/>
          <p:nvPr/>
        </p:nvSpPr>
        <p:spPr>
          <a:xfrm flipH="1">
            <a:off x="4084955" y="3303234"/>
            <a:ext cx="1777800" cy="34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solidFill>
                  <a:srgbClr val="FFFFFF"/>
                </a:solidFill>
                <a:latin typeface="IBM Plex Sans Arabic"/>
                <a:ea typeface="IBM Plex Sans Arabic"/>
                <a:cs typeface="IBM Plex Sans Arabic"/>
                <a:sym typeface="IBM Plex Sans Arabic"/>
              </a:rPr>
              <a:t>3rd</a:t>
            </a:r>
            <a:r>
              <a:rPr lang="ar" sz="1500" dirty="0">
                <a:solidFill>
                  <a:srgbClr val="FFFFFF"/>
                </a:solidFill>
                <a:latin typeface="IBM Plex Sans Arabic"/>
                <a:ea typeface="IBM Plex Sans Arabic"/>
                <a:cs typeface="IBM Plex Sans Arabic"/>
                <a:sym typeface="IBM Plex Sans Arabic"/>
              </a:rPr>
              <a:t> quarter</a:t>
            </a:r>
            <a:endParaRPr sz="1500" dirty="0">
              <a:solidFill>
                <a:srgbClr val="FFFFFF"/>
              </a:solidFill>
              <a:latin typeface="IBM Plex Sans Arabic"/>
              <a:ea typeface="IBM Plex Sans Arabic"/>
              <a:cs typeface="IBM Plex Sans Arabic"/>
              <a:sym typeface="IBM Plex Sans Arabic"/>
            </a:endParaRPr>
          </a:p>
        </p:txBody>
      </p:sp>
      <p:sp>
        <p:nvSpPr>
          <p:cNvPr id="154" name="Google Shape;154;p17"/>
          <p:cNvSpPr txBox="1"/>
          <p:nvPr/>
        </p:nvSpPr>
        <p:spPr>
          <a:xfrm flipH="1">
            <a:off x="6066900" y="3303234"/>
            <a:ext cx="1777800" cy="344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solidFill>
                  <a:srgbClr val="FFFFFF"/>
                </a:solidFill>
                <a:latin typeface="IBM Plex Sans Arabic"/>
                <a:ea typeface="IBM Plex Sans Arabic"/>
                <a:cs typeface="IBM Plex Sans Arabic"/>
                <a:sym typeface="IBM Plex Sans Arabic"/>
              </a:rPr>
              <a:t>4th</a:t>
            </a:r>
            <a:r>
              <a:rPr lang="ar" sz="1500" dirty="0">
                <a:solidFill>
                  <a:srgbClr val="FFFFFF"/>
                </a:solidFill>
                <a:latin typeface="IBM Plex Sans Arabic"/>
                <a:ea typeface="IBM Plex Sans Arabic"/>
                <a:cs typeface="IBM Plex Sans Arabic"/>
                <a:sym typeface="IBM Plex Sans Arabic"/>
              </a:rPr>
              <a:t> quarter</a:t>
            </a:r>
            <a:endParaRPr sz="1500" dirty="0">
              <a:solidFill>
                <a:srgbClr val="FFFFFF"/>
              </a:solidFill>
              <a:latin typeface="IBM Plex Sans Arabic"/>
              <a:ea typeface="IBM Plex Sans Arabic"/>
              <a:cs typeface="IBM Plex Sans Arabic"/>
              <a:sym typeface="IBM Plex Sans Arabic"/>
            </a:endParaRPr>
          </a:p>
        </p:txBody>
      </p:sp>
      <p:sp>
        <p:nvSpPr>
          <p:cNvPr id="155" name="Google Shape;155;p17"/>
          <p:cNvSpPr txBox="1"/>
          <p:nvPr/>
        </p:nvSpPr>
        <p:spPr>
          <a:xfrm flipH="1">
            <a:off x="6066889" y="3573625"/>
            <a:ext cx="1777800" cy="44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700" dirty="0">
                <a:solidFill>
                  <a:srgbClr val="FFFFFF"/>
                </a:solidFill>
                <a:latin typeface="IBM Plex Sans Arabic"/>
                <a:ea typeface="IBM Plex Sans Arabic"/>
                <a:cs typeface="IBM Plex Sans Arabic"/>
                <a:sym typeface="IBM Plex Sans Arabic"/>
              </a:rPr>
              <a:t>Used test videos for validation and created real-time simulations to test system performance and accuracy.</a:t>
            </a:r>
            <a:endParaRPr sz="700" dirty="0">
              <a:solidFill>
                <a:srgbClr val="FFFFFF"/>
              </a:solidFill>
              <a:latin typeface="IBM Plex Sans Arabic"/>
              <a:ea typeface="IBM Plex Sans Arabic"/>
              <a:cs typeface="IBM Plex Sans Arabic"/>
              <a:sym typeface="IBM Plex Sans Arabic"/>
            </a:endParaRPr>
          </a:p>
        </p:txBody>
      </p:sp>
      <p:sp>
        <p:nvSpPr>
          <p:cNvPr id="156" name="Google Shape;156;p17"/>
          <p:cNvSpPr txBox="1"/>
          <p:nvPr/>
        </p:nvSpPr>
        <p:spPr>
          <a:xfrm flipH="1">
            <a:off x="6532570" y="2910486"/>
            <a:ext cx="846300" cy="364800"/>
          </a:xfrm>
          <a:prstGeom prst="rect">
            <a:avLst/>
          </a:prstGeom>
          <a:solidFill>
            <a:srgbClr val="FF2E7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solidFill>
                  <a:srgbClr val="FFFFFF"/>
                </a:solidFill>
                <a:latin typeface="IBM Plex Sans Arabic SemiBold"/>
                <a:ea typeface="IBM Plex Sans Arabic SemiBold"/>
                <a:cs typeface="IBM Plex Sans Arabic SemiBold"/>
                <a:sym typeface="IBM Plex Sans Arabic SemiBold"/>
              </a:rPr>
              <a:t>25</a:t>
            </a:r>
            <a:r>
              <a:rPr lang="ar" sz="1700" dirty="0">
                <a:solidFill>
                  <a:srgbClr val="FFFFFF"/>
                </a:solidFill>
                <a:latin typeface="IBM Plex Sans Arabic SemiBold"/>
                <a:ea typeface="IBM Plex Sans Arabic SemiBold"/>
                <a:cs typeface="IBM Plex Sans Arabic SemiBold"/>
                <a:sym typeface="IBM Plex Sans Arabic SemiBold"/>
              </a:rPr>
              <a:t>%</a:t>
            </a:r>
            <a:endParaRPr sz="1700" dirty="0">
              <a:solidFill>
                <a:srgbClr val="FFFFFF"/>
              </a:solidFill>
              <a:latin typeface="IBM Plex Sans Arabic SemiBold"/>
              <a:ea typeface="IBM Plex Sans Arabic SemiBold"/>
              <a:cs typeface="IBM Plex Sans Arabic SemiBold"/>
              <a:sym typeface="IBM Plex Sans Arabic SemiBold"/>
            </a:endParaRPr>
          </a:p>
        </p:txBody>
      </p:sp>
      <p:sp>
        <p:nvSpPr>
          <p:cNvPr id="157" name="Google Shape;157;p17"/>
          <p:cNvSpPr txBox="1"/>
          <p:nvPr/>
        </p:nvSpPr>
        <p:spPr>
          <a:xfrm flipH="1">
            <a:off x="4550619" y="2910486"/>
            <a:ext cx="846300" cy="364800"/>
          </a:xfrm>
          <a:prstGeom prst="rect">
            <a:avLst/>
          </a:prstGeom>
          <a:solidFill>
            <a:srgbClr val="4654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solidFill>
                  <a:srgbClr val="FFFFFF"/>
                </a:solidFill>
                <a:latin typeface="IBM Plex Sans Arabic SemiBold"/>
                <a:ea typeface="IBM Plex Sans Arabic SemiBold"/>
                <a:cs typeface="IBM Plex Sans Arabic SemiBold"/>
                <a:sym typeface="IBM Plex Sans Arabic SemiBold"/>
              </a:rPr>
              <a:t>35</a:t>
            </a:r>
            <a:r>
              <a:rPr lang="ar" sz="1700" dirty="0">
                <a:solidFill>
                  <a:srgbClr val="FFFFFF"/>
                </a:solidFill>
                <a:latin typeface="IBM Plex Sans Arabic SemiBold"/>
                <a:ea typeface="IBM Plex Sans Arabic SemiBold"/>
                <a:cs typeface="IBM Plex Sans Arabic SemiBold"/>
                <a:sym typeface="IBM Plex Sans Arabic SemiBold"/>
              </a:rPr>
              <a:t>%</a:t>
            </a:r>
            <a:endParaRPr sz="1700" dirty="0">
              <a:solidFill>
                <a:srgbClr val="FFFFFF"/>
              </a:solidFill>
              <a:latin typeface="IBM Plex Sans Arabic SemiBold"/>
              <a:ea typeface="IBM Plex Sans Arabic SemiBold"/>
              <a:cs typeface="IBM Plex Sans Arabic SemiBold"/>
              <a:sym typeface="IBM Plex Sans Arabic SemiBold"/>
            </a:endParaRPr>
          </a:p>
        </p:txBody>
      </p:sp>
      <p:sp>
        <p:nvSpPr>
          <p:cNvPr id="5" name="TextBox 4">
            <a:extLst>
              <a:ext uri="{FF2B5EF4-FFF2-40B4-BE49-F238E27FC236}">
                <a16:creationId xmlns:a16="http://schemas.microsoft.com/office/drawing/2014/main" id="{1A4DBB81-0FCB-1B76-A0D6-688E4C48E53E}"/>
              </a:ext>
            </a:extLst>
          </p:cNvPr>
          <p:cNvSpPr txBox="1"/>
          <p:nvPr/>
        </p:nvSpPr>
        <p:spPr>
          <a:xfrm>
            <a:off x="940100" y="4213732"/>
            <a:ext cx="6996892" cy="830997"/>
          </a:xfrm>
          <a:prstGeom prst="rect">
            <a:avLst/>
          </a:prstGeom>
          <a:noFill/>
        </p:spPr>
        <p:txBody>
          <a:bodyPr wrap="square">
            <a:spAutoFit/>
          </a:bodyPr>
          <a:lstStyle/>
          <a:p>
            <a:pPr marL="0" lvl="0" indent="0" algn="l" rtl="0">
              <a:spcBef>
                <a:spcPts val="0"/>
              </a:spcBef>
              <a:spcAft>
                <a:spcPts val="0"/>
              </a:spcAft>
              <a:buNone/>
            </a:pPr>
            <a:r>
              <a:rPr lang="en-US" sz="1200" dirty="0">
                <a:solidFill>
                  <a:srgbClr val="FFFFFF"/>
                </a:solidFill>
                <a:latin typeface="IBM Plex Sans Arabic"/>
                <a:ea typeface="IBM Plex Sans Arabic"/>
                <a:cs typeface="IBM Plex Sans Arabic"/>
                <a:sym typeface="IBM Plex Sans Arabic"/>
              </a:rPr>
              <a:t> Throughout our project, we used a combination of textual and non-textual data. In the early stages, we collected open-source crowd footage and safety documents. As the project progressed, we focused more on labeling data and testing the model in real-time scenarios. This diverse dataset helped us build a robust and reliable AI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p:nvPr/>
        </p:nvSpPr>
        <p:spPr>
          <a:xfrm>
            <a:off x="720000" y="5278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ar" sz="2800" b="1">
                <a:solidFill>
                  <a:srgbClr val="4654F0"/>
                </a:solidFill>
              </a:rPr>
              <a:t>Technologies Used</a:t>
            </a:r>
            <a:endParaRPr sz="2800" b="1">
              <a:solidFill>
                <a:srgbClr val="4654F0"/>
              </a:solidFill>
            </a:endParaRPr>
          </a:p>
          <a:p>
            <a:pPr marL="0" lvl="0" indent="0" algn="ctr" rtl="1">
              <a:spcBef>
                <a:spcPts val="1200"/>
              </a:spcBef>
              <a:spcAft>
                <a:spcPts val="0"/>
              </a:spcAft>
              <a:buNone/>
            </a:pPr>
            <a:endParaRPr sz="2800" b="1">
              <a:solidFill>
                <a:srgbClr val="4654F0"/>
              </a:solidFill>
              <a:latin typeface="IBM Plex Sans Arabic"/>
              <a:ea typeface="IBM Plex Sans Arabic"/>
              <a:cs typeface="IBM Plex Sans Arabic"/>
              <a:sym typeface="IBM Plex Sans Arabic"/>
            </a:endParaRPr>
          </a:p>
        </p:txBody>
      </p:sp>
      <p:sp>
        <p:nvSpPr>
          <p:cNvPr id="163" name="Google Shape;163;p18"/>
          <p:cNvSpPr txBox="1"/>
          <p:nvPr/>
        </p:nvSpPr>
        <p:spPr>
          <a:xfrm>
            <a:off x="720000" y="1300504"/>
            <a:ext cx="2481975" cy="66358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900" dirty="0">
                <a:solidFill>
                  <a:srgbClr val="FFFFFF"/>
                </a:solidFill>
                <a:latin typeface="IBM Plex Sans Arabic"/>
                <a:ea typeface="IBM Plex Sans Arabic"/>
                <a:cs typeface="IBM Plex Sans Arabic"/>
                <a:sym typeface="IBM Plex Sans Arabic"/>
              </a:rPr>
              <a:t>We built an AI-based system for real-time crowd monitoring and risk detection using live video feeds and machine learning models. This solution enhances safety and response efficiency during large gatherings.</a:t>
            </a:r>
            <a:endParaRPr sz="900" dirty="0">
              <a:solidFill>
                <a:srgbClr val="FFFFFF"/>
              </a:solidFill>
              <a:latin typeface="IBM Plex Sans Arabic"/>
              <a:ea typeface="IBM Plex Sans Arabic"/>
              <a:cs typeface="IBM Plex Sans Arabic"/>
              <a:sym typeface="IBM Plex Sans Arabic"/>
            </a:endParaRPr>
          </a:p>
        </p:txBody>
      </p:sp>
      <p:sp>
        <p:nvSpPr>
          <p:cNvPr id="164" name="Google Shape;164;p18"/>
          <p:cNvSpPr/>
          <p:nvPr/>
        </p:nvSpPr>
        <p:spPr>
          <a:xfrm>
            <a:off x="3309766" y="1278236"/>
            <a:ext cx="672900" cy="565500"/>
          </a:xfrm>
          <a:prstGeom prst="ellipse">
            <a:avLst/>
          </a:pr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p:nvPr/>
        </p:nvSpPr>
        <p:spPr>
          <a:xfrm flipH="1">
            <a:off x="6120599" y="1300500"/>
            <a:ext cx="2768757" cy="52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solidFill>
                  <a:srgbClr val="FFFFFF"/>
                </a:solidFill>
              </a:rPr>
              <a:t>YOLOv8 (for crowd detection)</a:t>
            </a:r>
          </a:p>
          <a:p>
            <a:pPr marL="0" lvl="0" indent="0" algn="l" rtl="0">
              <a:spcBef>
                <a:spcPts val="0"/>
              </a:spcBef>
              <a:spcAft>
                <a:spcPts val="0"/>
              </a:spcAft>
              <a:buNone/>
            </a:pPr>
            <a:r>
              <a:rPr lang="en-US" sz="900" dirty="0">
                <a:solidFill>
                  <a:srgbClr val="FFFFFF"/>
                </a:solidFill>
              </a:rPr>
              <a:t>Python &amp; OpenCV (for image processing)</a:t>
            </a:r>
          </a:p>
          <a:p>
            <a:pPr marL="0" lvl="0" indent="0" algn="l" rtl="0">
              <a:spcBef>
                <a:spcPts val="0"/>
              </a:spcBef>
              <a:spcAft>
                <a:spcPts val="0"/>
              </a:spcAft>
              <a:buNone/>
            </a:pPr>
            <a:r>
              <a:rPr lang="en-US" sz="900" dirty="0">
                <a:solidFill>
                  <a:srgbClr val="FFFFFF"/>
                </a:solidFill>
              </a:rPr>
              <a:t>TensorFlow/</a:t>
            </a:r>
            <a:r>
              <a:rPr lang="en-US" sz="900" dirty="0" err="1">
                <a:solidFill>
                  <a:srgbClr val="FFFFFF"/>
                </a:solidFill>
              </a:rPr>
              <a:t>Keras</a:t>
            </a:r>
            <a:r>
              <a:rPr lang="en-US" sz="900" dirty="0">
                <a:solidFill>
                  <a:srgbClr val="FFFFFF"/>
                </a:solidFill>
              </a:rPr>
              <a:t> (for deep learning models)</a:t>
            </a:r>
          </a:p>
          <a:p>
            <a:pPr marL="0" lvl="0" indent="0" algn="l" rtl="0">
              <a:spcBef>
                <a:spcPts val="0"/>
              </a:spcBef>
              <a:spcAft>
                <a:spcPts val="0"/>
              </a:spcAft>
              <a:buNone/>
            </a:pPr>
            <a:r>
              <a:rPr lang="en-US" sz="900" dirty="0" err="1">
                <a:solidFill>
                  <a:srgbClr val="FFFFFF"/>
                </a:solidFill>
              </a:rPr>
              <a:t>Streamlit</a:t>
            </a:r>
            <a:r>
              <a:rPr lang="en-US" sz="900" dirty="0">
                <a:solidFill>
                  <a:srgbClr val="FFFFFF"/>
                </a:solidFill>
              </a:rPr>
              <a:t>/Dash (for dashboard UI)</a:t>
            </a:r>
          </a:p>
          <a:p>
            <a:pPr marL="0" lvl="0" indent="0" algn="l" rtl="0">
              <a:spcBef>
                <a:spcPts val="0"/>
              </a:spcBef>
              <a:spcAft>
                <a:spcPts val="0"/>
              </a:spcAft>
              <a:buNone/>
            </a:pPr>
            <a:r>
              <a:rPr lang="en-US" sz="900" dirty="0">
                <a:solidFill>
                  <a:srgbClr val="FFFFFF"/>
                </a:solidFill>
              </a:rPr>
              <a:t>Google </a:t>
            </a:r>
            <a:r>
              <a:rPr lang="en-US" sz="900" dirty="0" err="1">
                <a:solidFill>
                  <a:srgbClr val="FFFFFF"/>
                </a:solidFill>
              </a:rPr>
              <a:t>Colab</a:t>
            </a:r>
            <a:r>
              <a:rPr lang="en-US" sz="900" dirty="0">
                <a:solidFill>
                  <a:srgbClr val="FFFFFF"/>
                </a:solidFill>
              </a:rPr>
              <a:t> &amp; NVIDIA GPU (for model training)</a:t>
            </a:r>
            <a:endParaRPr sz="900" dirty="0">
              <a:solidFill>
                <a:srgbClr val="FFFFFF"/>
              </a:solidFill>
            </a:endParaRPr>
          </a:p>
        </p:txBody>
      </p:sp>
      <p:sp>
        <p:nvSpPr>
          <p:cNvPr id="166" name="Google Shape;166;p18"/>
          <p:cNvSpPr/>
          <p:nvPr/>
        </p:nvSpPr>
        <p:spPr>
          <a:xfrm flipH="1">
            <a:off x="5339820" y="1278254"/>
            <a:ext cx="672900" cy="565500"/>
          </a:xfrm>
          <a:prstGeom prst="ellipse">
            <a:avLst/>
          </a:pr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txBox="1"/>
          <p:nvPr/>
        </p:nvSpPr>
        <p:spPr>
          <a:xfrm>
            <a:off x="848225" y="2084451"/>
            <a:ext cx="2353750" cy="565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900" dirty="0">
                <a:solidFill>
                  <a:srgbClr val="FFFFFF"/>
                </a:solidFill>
                <a:latin typeface="IBM Plex Sans Arabic"/>
                <a:ea typeface="IBM Plex Sans Arabic"/>
                <a:cs typeface="IBM Plex Sans Arabic"/>
                <a:sym typeface="IBM Plex Sans Arabic"/>
              </a:rPr>
              <a:t>Event organizers and public safety authorities often face delayed responses to overcrowding, leading to dangerous situations. Manual monitoring is not scalable or accurate in real time.</a:t>
            </a:r>
            <a:endParaRPr sz="900" dirty="0">
              <a:solidFill>
                <a:srgbClr val="FFFFFF"/>
              </a:solidFill>
              <a:latin typeface="IBM Plex Sans Arabic"/>
              <a:ea typeface="IBM Plex Sans Arabic"/>
              <a:cs typeface="IBM Plex Sans Arabic"/>
              <a:sym typeface="IBM Plex Sans Arabic"/>
            </a:endParaRPr>
          </a:p>
        </p:txBody>
      </p:sp>
      <p:sp>
        <p:nvSpPr>
          <p:cNvPr id="168" name="Google Shape;168;p18"/>
          <p:cNvSpPr/>
          <p:nvPr/>
        </p:nvSpPr>
        <p:spPr>
          <a:xfrm>
            <a:off x="3309766" y="1964094"/>
            <a:ext cx="672900" cy="565500"/>
          </a:xfrm>
          <a:prstGeom prst="ellipse">
            <a:avLst/>
          </a:pr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txBox="1"/>
          <p:nvPr/>
        </p:nvSpPr>
        <p:spPr>
          <a:xfrm flipH="1">
            <a:off x="6120475" y="2067969"/>
            <a:ext cx="2175300" cy="52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solidFill>
                  <a:srgbClr val="FFFFFF"/>
                </a:solidFill>
                <a:latin typeface="IBM Plex Sans Arabic"/>
                <a:ea typeface="IBM Plex Sans Arabic"/>
                <a:cs typeface="IBM Plex Sans Arabic"/>
                <a:sym typeface="IBM Plex Sans Arabic"/>
              </a:rPr>
              <a:t> Our system uses AI to detect abnormal crowd formations and predicts risks before they happen. This allows for fast intervention by security teams, reducing accidents.</a:t>
            </a:r>
          </a:p>
        </p:txBody>
      </p:sp>
      <p:sp>
        <p:nvSpPr>
          <p:cNvPr id="170" name="Google Shape;170;p18"/>
          <p:cNvSpPr/>
          <p:nvPr/>
        </p:nvSpPr>
        <p:spPr>
          <a:xfrm flipH="1">
            <a:off x="5339820" y="1964113"/>
            <a:ext cx="672900" cy="565500"/>
          </a:xfrm>
          <a:prstGeom prst="ellipse">
            <a:avLst/>
          </a:pr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txBox="1"/>
          <p:nvPr/>
        </p:nvSpPr>
        <p:spPr>
          <a:xfrm>
            <a:off x="1026675" y="2846199"/>
            <a:ext cx="2175300" cy="489612"/>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900" dirty="0">
                <a:solidFill>
                  <a:srgbClr val="FFFFFF"/>
                </a:solidFill>
                <a:latin typeface="IBM Plex Sans Arabic"/>
                <a:ea typeface="IBM Plex Sans Arabic"/>
                <a:cs typeface="IBM Plex Sans Arabic"/>
                <a:sym typeface="IBM Plex Sans Arabic"/>
              </a:rPr>
              <a:t>Our system provides instant alerts, heatmaps, and predictions of potential crowd hazards, all powered by AI — enabling fast decisions and preventing incidents before they escalate.</a:t>
            </a:r>
            <a:endParaRPr sz="900" dirty="0">
              <a:solidFill>
                <a:srgbClr val="FFFFFF"/>
              </a:solidFill>
              <a:latin typeface="IBM Plex Sans Arabic"/>
              <a:ea typeface="IBM Plex Sans Arabic"/>
              <a:cs typeface="IBM Plex Sans Arabic"/>
              <a:sym typeface="IBM Plex Sans Arabic"/>
            </a:endParaRPr>
          </a:p>
        </p:txBody>
      </p:sp>
      <p:sp>
        <p:nvSpPr>
          <p:cNvPr id="172" name="Google Shape;172;p18"/>
          <p:cNvSpPr/>
          <p:nvPr/>
        </p:nvSpPr>
        <p:spPr>
          <a:xfrm>
            <a:off x="3309766" y="2649953"/>
            <a:ext cx="672900" cy="565500"/>
          </a:xfrm>
          <a:prstGeom prst="ellipse">
            <a:avLst/>
          </a:pr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txBox="1"/>
          <p:nvPr/>
        </p:nvSpPr>
        <p:spPr>
          <a:xfrm flipH="1">
            <a:off x="6120475" y="2891694"/>
            <a:ext cx="2175300" cy="52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solidFill>
                  <a:srgbClr val="FFFFFF"/>
                </a:solidFill>
                <a:latin typeface="IBM Plex Sans Arabic"/>
                <a:ea typeface="IBM Plex Sans Arabic"/>
                <a:cs typeface="IBM Plex Sans Arabic"/>
                <a:sym typeface="IBM Plex Sans Arabic"/>
              </a:rPr>
              <a:t> The global crowd monitoring tech market is growing due to smart city initiatives and safety regulations. While some tools exist, most lack real-time AI insights or predictive alerts — giving our solution a key edge.</a:t>
            </a:r>
            <a:endParaRPr sz="900" dirty="0">
              <a:solidFill>
                <a:srgbClr val="FFFFFF"/>
              </a:solidFill>
              <a:latin typeface="IBM Plex Sans Arabic"/>
              <a:ea typeface="IBM Plex Sans Arabic"/>
              <a:cs typeface="IBM Plex Sans Arabic"/>
              <a:sym typeface="IBM Plex Sans Arabic"/>
            </a:endParaRPr>
          </a:p>
        </p:txBody>
      </p:sp>
      <p:sp>
        <p:nvSpPr>
          <p:cNvPr id="174" name="Google Shape;174;p18"/>
          <p:cNvSpPr/>
          <p:nvPr/>
        </p:nvSpPr>
        <p:spPr>
          <a:xfrm flipH="1">
            <a:off x="5339820" y="2649971"/>
            <a:ext cx="672900" cy="565500"/>
          </a:xfrm>
          <a:prstGeom prst="ellipse">
            <a:avLst/>
          </a:pr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txBox="1"/>
          <p:nvPr/>
        </p:nvSpPr>
        <p:spPr>
          <a:xfrm>
            <a:off x="1026675" y="3737916"/>
            <a:ext cx="2175300" cy="140964"/>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900" dirty="0">
                <a:solidFill>
                  <a:srgbClr val="FFFFFF"/>
                </a:solidFill>
                <a:latin typeface="IBM Plex Sans Arabic"/>
                <a:ea typeface="IBM Plex Sans Arabic"/>
                <a:cs typeface="IBM Plex Sans Arabic"/>
                <a:sym typeface="IBM Plex Sans Arabic"/>
              </a:rPr>
              <a:t> We aim to allocate funding toward access to real-time video datasets, cloud GPU resources, and integration tools with existing camera infrastructures for real-world testing.</a:t>
            </a:r>
            <a:endParaRPr sz="900" dirty="0">
              <a:solidFill>
                <a:srgbClr val="FFFFFF"/>
              </a:solidFill>
              <a:latin typeface="IBM Plex Sans Arabic"/>
              <a:ea typeface="IBM Plex Sans Arabic"/>
              <a:cs typeface="IBM Plex Sans Arabic"/>
              <a:sym typeface="IBM Plex Sans Arabic"/>
            </a:endParaRPr>
          </a:p>
        </p:txBody>
      </p:sp>
      <p:sp>
        <p:nvSpPr>
          <p:cNvPr id="176" name="Google Shape;176;p18"/>
          <p:cNvSpPr/>
          <p:nvPr/>
        </p:nvSpPr>
        <p:spPr>
          <a:xfrm>
            <a:off x="3309766" y="3335811"/>
            <a:ext cx="672900" cy="565500"/>
          </a:xfrm>
          <a:prstGeom prst="ellipse">
            <a:avLst/>
          </a:pr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txBox="1"/>
          <p:nvPr/>
        </p:nvSpPr>
        <p:spPr>
          <a:xfrm flipH="1">
            <a:off x="6120475" y="3721582"/>
            <a:ext cx="2175300" cy="52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solidFill>
                  <a:srgbClr val="FFFFFF"/>
                </a:solidFill>
                <a:latin typeface="IBM Plex Sans Arabic"/>
                <a:ea typeface="IBM Plex Sans Arabic"/>
                <a:cs typeface="IBM Plex Sans Arabic"/>
                <a:sym typeface="IBM Plex Sans Arabic"/>
              </a:rPr>
              <a:t> With your support, we aim to deploy our system in live pilot events, improve model accuracy, and scale to real-world environments for greater social impact.</a:t>
            </a:r>
            <a:endParaRPr sz="900" dirty="0">
              <a:solidFill>
                <a:srgbClr val="FFFFFF"/>
              </a:solidFill>
              <a:latin typeface="IBM Plex Sans Arabic"/>
              <a:ea typeface="IBM Plex Sans Arabic"/>
              <a:cs typeface="IBM Plex Sans Arabic"/>
              <a:sym typeface="IBM Plex Sans Arabic"/>
            </a:endParaRPr>
          </a:p>
        </p:txBody>
      </p:sp>
      <p:sp>
        <p:nvSpPr>
          <p:cNvPr id="178" name="Google Shape;178;p18"/>
          <p:cNvSpPr/>
          <p:nvPr/>
        </p:nvSpPr>
        <p:spPr>
          <a:xfrm flipH="1">
            <a:off x="5339820" y="3335829"/>
            <a:ext cx="672900" cy="565500"/>
          </a:xfrm>
          <a:prstGeom prst="ellipse">
            <a:avLst/>
          </a:prstGeom>
          <a:gradFill>
            <a:gsLst>
              <a:gs pos="0">
                <a:srgbClr val="8134EC">
                  <a:alpha val="50196"/>
                </a:srgbClr>
              </a:gs>
              <a:gs pos="7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8"/>
          <p:cNvGrpSpPr/>
          <p:nvPr/>
        </p:nvGrpSpPr>
        <p:grpSpPr>
          <a:xfrm>
            <a:off x="3487997" y="1451923"/>
            <a:ext cx="315497" cy="218794"/>
            <a:chOff x="4685988" y="2187438"/>
            <a:chExt cx="487555" cy="402269"/>
          </a:xfrm>
        </p:grpSpPr>
        <p:sp>
          <p:nvSpPr>
            <p:cNvPr id="180" name="Google Shape;180;p18"/>
            <p:cNvSpPr/>
            <p:nvPr/>
          </p:nvSpPr>
          <p:spPr>
            <a:xfrm>
              <a:off x="4685988" y="2532846"/>
              <a:ext cx="487555" cy="56862"/>
            </a:xfrm>
            <a:custGeom>
              <a:avLst/>
              <a:gdLst/>
              <a:ahLst/>
              <a:cxnLst/>
              <a:rect l="l" t="t" r="r" b="b"/>
              <a:pathLst>
                <a:path w="4596" h="536" extrusionOk="0">
                  <a:moveTo>
                    <a:pt x="1" y="1"/>
                  </a:moveTo>
                  <a:lnTo>
                    <a:pt x="4595" y="1"/>
                  </a:lnTo>
                  <a:lnTo>
                    <a:pt x="4595" y="536"/>
                  </a:lnTo>
                  <a:lnTo>
                    <a:pt x="1" y="536"/>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4714419" y="2216717"/>
              <a:ext cx="430695" cy="286854"/>
            </a:xfrm>
            <a:custGeom>
              <a:avLst/>
              <a:gdLst/>
              <a:ahLst/>
              <a:cxnLst/>
              <a:rect l="l" t="t" r="r" b="b"/>
              <a:pathLst>
                <a:path w="4060" h="2704" extrusionOk="0">
                  <a:moveTo>
                    <a:pt x="4059" y="2704"/>
                  </a:moveTo>
                  <a:lnTo>
                    <a:pt x="4059" y="1"/>
                  </a:lnTo>
                  <a:lnTo>
                    <a:pt x="3176" y="1"/>
                  </a:lnTo>
                  <a:cubicBezTo>
                    <a:pt x="3399" y="269"/>
                    <a:pt x="3524" y="616"/>
                    <a:pt x="3515" y="991"/>
                  </a:cubicBezTo>
                  <a:cubicBezTo>
                    <a:pt x="3497" y="1776"/>
                    <a:pt x="2864" y="2419"/>
                    <a:pt x="2070" y="2436"/>
                  </a:cubicBezTo>
                  <a:cubicBezTo>
                    <a:pt x="1231" y="2463"/>
                    <a:pt x="545" y="1785"/>
                    <a:pt x="545" y="947"/>
                  </a:cubicBezTo>
                  <a:cubicBezTo>
                    <a:pt x="545" y="590"/>
                    <a:pt x="669" y="260"/>
                    <a:pt x="884" y="1"/>
                  </a:cubicBezTo>
                  <a:lnTo>
                    <a:pt x="0" y="1"/>
                  </a:lnTo>
                  <a:lnTo>
                    <a:pt x="0" y="2704"/>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8"/>
            <p:cNvSpPr/>
            <p:nvPr/>
          </p:nvSpPr>
          <p:spPr>
            <a:xfrm>
              <a:off x="4871528" y="2246102"/>
              <a:ext cx="43600" cy="141093"/>
            </a:xfrm>
            <a:custGeom>
              <a:avLst/>
              <a:gdLst/>
              <a:ahLst/>
              <a:cxnLst/>
              <a:rect l="l" t="t" r="r" b="b"/>
              <a:pathLst>
                <a:path w="411" h="1330" extrusionOk="0">
                  <a:moveTo>
                    <a:pt x="411" y="0"/>
                  </a:moveTo>
                  <a:cubicBezTo>
                    <a:pt x="179" y="63"/>
                    <a:pt x="0" y="277"/>
                    <a:pt x="0" y="536"/>
                  </a:cubicBezTo>
                  <a:lnTo>
                    <a:pt x="0" y="803"/>
                  </a:lnTo>
                  <a:cubicBezTo>
                    <a:pt x="0" y="1062"/>
                    <a:pt x="179" y="1276"/>
                    <a:pt x="411" y="1330"/>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p:nvPr/>
          </p:nvSpPr>
          <p:spPr>
            <a:xfrm>
              <a:off x="4944407" y="2246102"/>
              <a:ext cx="43600" cy="141093"/>
            </a:xfrm>
            <a:custGeom>
              <a:avLst/>
              <a:gdLst/>
              <a:ahLst/>
              <a:cxnLst/>
              <a:rect l="l" t="t" r="r" b="b"/>
              <a:pathLst>
                <a:path w="411" h="1330" extrusionOk="0">
                  <a:moveTo>
                    <a:pt x="0" y="0"/>
                  </a:moveTo>
                  <a:lnTo>
                    <a:pt x="0" y="1330"/>
                  </a:lnTo>
                  <a:cubicBezTo>
                    <a:pt x="232" y="1276"/>
                    <a:pt x="411" y="1062"/>
                    <a:pt x="411" y="803"/>
                  </a:cubicBezTo>
                  <a:lnTo>
                    <a:pt x="411" y="536"/>
                  </a:lnTo>
                  <a:cubicBezTo>
                    <a:pt x="411" y="277"/>
                    <a:pt x="232" y="63"/>
                    <a:pt x="0" y="0"/>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8"/>
            <p:cNvSpPr/>
            <p:nvPr/>
          </p:nvSpPr>
          <p:spPr>
            <a:xfrm>
              <a:off x="4800558" y="2187438"/>
              <a:ext cx="258417" cy="259378"/>
            </a:xfrm>
            <a:custGeom>
              <a:avLst/>
              <a:gdLst/>
              <a:ahLst/>
              <a:cxnLst/>
              <a:rect l="l" t="t" r="r" b="b"/>
              <a:pathLst>
                <a:path w="2436" h="2445" extrusionOk="0">
                  <a:moveTo>
                    <a:pt x="2034" y="1089"/>
                  </a:moveTo>
                  <a:lnTo>
                    <a:pt x="2034" y="1347"/>
                  </a:lnTo>
                  <a:cubicBezTo>
                    <a:pt x="2034" y="1785"/>
                    <a:pt x="1686" y="2159"/>
                    <a:pt x="1249" y="2168"/>
                  </a:cubicBezTo>
                  <a:cubicBezTo>
                    <a:pt x="785" y="2186"/>
                    <a:pt x="402" y="1820"/>
                    <a:pt x="402" y="1356"/>
                  </a:cubicBezTo>
                  <a:lnTo>
                    <a:pt x="402" y="1098"/>
                  </a:lnTo>
                  <a:cubicBezTo>
                    <a:pt x="402" y="661"/>
                    <a:pt x="750" y="286"/>
                    <a:pt x="1187" y="268"/>
                  </a:cubicBezTo>
                  <a:cubicBezTo>
                    <a:pt x="1651" y="259"/>
                    <a:pt x="2034" y="625"/>
                    <a:pt x="2034" y="1089"/>
                  </a:cubicBezTo>
                  <a:close/>
                  <a:moveTo>
                    <a:pt x="0" y="1223"/>
                  </a:moveTo>
                  <a:cubicBezTo>
                    <a:pt x="0" y="1892"/>
                    <a:pt x="544" y="2445"/>
                    <a:pt x="1222" y="2445"/>
                  </a:cubicBezTo>
                  <a:cubicBezTo>
                    <a:pt x="1891" y="2445"/>
                    <a:pt x="2436" y="1892"/>
                    <a:pt x="2436" y="1223"/>
                  </a:cubicBezTo>
                  <a:cubicBezTo>
                    <a:pt x="2436" y="553"/>
                    <a:pt x="1891" y="0"/>
                    <a:pt x="1222" y="0"/>
                  </a:cubicBezTo>
                  <a:cubicBezTo>
                    <a:pt x="544" y="0"/>
                    <a:pt x="0" y="553"/>
                    <a:pt x="0" y="1223"/>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18"/>
          <p:cNvGrpSpPr/>
          <p:nvPr/>
        </p:nvGrpSpPr>
        <p:grpSpPr>
          <a:xfrm>
            <a:off x="5537105" y="1428728"/>
            <a:ext cx="278085" cy="265188"/>
            <a:chOff x="5428890" y="2144793"/>
            <a:chExt cx="429740" cy="487567"/>
          </a:xfrm>
        </p:grpSpPr>
        <p:sp>
          <p:nvSpPr>
            <p:cNvPr id="186" name="Google Shape;186;p18"/>
            <p:cNvSpPr/>
            <p:nvPr/>
          </p:nvSpPr>
          <p:spPr>
            <a:xfrm>
              <a:off x="5428890" y="2144793"/>
              <a:ext cx="429740" cy="487567"/>
            </a:xfrm>
            <a:custGeom>
              <a:avLst/>
              <a:gdLst/>
              <a:ahLst/>
              <a:cxnLst/>
              <a:rect l="l" t="t" r="r" b="b"/>
              <a:pathLst>
                <a:path w="4051" h="4596" extrusionOk="0">
                  <a:moveTo>
                    <a:pt x="1000" y="1687"/>
                  </a:moveTo>
                  <a:lnTo>
                    <a:pt x="1000" y="1419"/>
                  </a:lnTo>
                  <a:lnTo>
                    <a:pt x="1285" y="1419"/>
                  </a:lnTo>
                  <a:cubicBezTo>
                    <a:pt x="1303" y="1312"/>
                    <a:pt x="1348" y="1214"/>
                    <a:pt x="1410" y="1125"/>
                  </a:cubicBezTo>
                  <a:lnTo>
                    <a:pt x="1205" y="929"/>
                  </a:lnTo>
                  <a:lnTo>
                    <a:pt x="1401" y="732"/>
                  </a:lnTo>
                  <a:lnTo>
                    <a:pt x="1598" y="938"/>
                  </a:lnTo>
                  <a:cubicBezTo>
                    <a:pt x="1687" y="875"/>
                    <a:pt x="1785" y="831"/>
                    <a:pt x="1892" y="813"/>
                  </a:cubicBezTo>
                  <a:lnTo>
                    <a:pt x="1892" y="527"/>
                  </a:lnTo>
                  <a:lnTo>
                    <a:pt x="2160" y="527"/>
                  </a:lnTo>
                  <a:lnTo>
                    <a:pt x="2160" y="813"/>
                  </a:lnTo>
                  <a:cubicBezTo>
                    <a:pt x="2267" y="831"/>
                    <a:pt x="2365" y="875"/>
                    <a:pt x="2454" y="938"/>
                  </a:cubicBezTo>
                  <a:lnTo>
                    <a:pt x="2650" y="732"/>
                  </a:lnTo>
                  <a:lnTo>
                    <a:pt x="2847" y="929"/>
                  </a:lnTo>
                  <a:lnTo>
                    <a:pt x="2641" y="1125"/>
                  </a:lnTo>
                  <a:cubicBezTo>
                    <a:pt x="2704" y="1214"/>
                    <a:pt x="2748" y="1312"/>
                    <a:pt x="2766" y="1419"/>
                  </a:cubicBezTo>
                  <a:lnTo>
                    <a:pt x="3052" y="1419"/>
                  </a:lnTo>
                  <a:lnTo>
                    <a:pt x="3052" y="1687"/>
                  </a:lnTo>
                  <a:lnTo>
                    <a:pt x="2766" y="1687"/>
                  </a:lnTo>
                  <a:cubicBezTo>
                    <a:pt x="2748" y="1794"/>
                    <a:pt x="2704" y="1892"/>
                    <a:pt x="2641" y="1981"/>
                  </a:cubicBezTo>
                  <a:lnTo>
                    <a:pt x="2847" y="2178"/>
                  </a:lnTo>
                  <a:lnTo>
                    <a:pt x="2650" y="2365"/>
                  </a:lnTo>
                  <a:lnTo>
                    <a:pt x="2454" y="2169"/>
                  </a:lnTo>
                  <a:cubicBezTo>
                    <a:pt x="2365" y="2222"/>
                    <a:pt x="2267" y="2267"/>
                    <a:pt x="2160" y="2285"/>
                  </a:cubicBezTo>
                  <a:lnTo>
                    <a:pt x="2160" y="2570"/>
                  </a:lnTo>
                  <a:lnTo>
                    <a:pt x="1892" y="2570"/>
                  </a:lnTo>
                  <a:lnTo>
                    <a:pt x="1892" y="2285"/>
                  </a:lnTo>
                  <a:cubicBezTo>
                    <a:pt x="1785" y="2267"/>
                    <a:pt x="1687" y="2222"/>
                    <a:pt x="1598" y="2169"/>
                  </a:cubicBezTo>
                  <a:lnTo>
                    <a:pt x="1401" y="2365"/>
                  </a:lnTo>
                  <a:lnTo>
                    <a:pt x="1205" y="2178"/>
                  </a:lnTo>
                  <a:lnTo>
                    <a:pt x="1410" y="1981"/>
                  </a:lnTo>
                  <a:cubicBezTo>
                    <a:pt x="1348" y="1892"/>
                    <a:pt x="1303" y="1794"/>
                    <a:pt x="1285" y="1687"/>
                  </a:cubicBezTo>
                  <a:close/>
                  <a:moveTo>
                    <a:pt x="2980" y="3516"/>
                  </a:moveTo>
                  <a:lnTo>
                    <a:pt x="2980" y="3917"/>
                  </a:lnTo>
                  <a:lnTo>
                    <a:pt x="2561" y="3917"/>
                  </a:lnTo>
                  <a:lnTo>
                    <a:pt x="2561" y="3516"/>
                  </a:lnTo>
                  <a:lnTo>
                    <a:pt x="2160" y="3516"/>
                  </a:lnTo>
                  <a:lnTo>
                    <a:pt x="2160" y="3105"/>
                  </a:lnTo>
                  <a:cubicBezTo>
                    <a:pt x="2954" y="3043"/>
                    <a:pt x="3578" y="2374"/>
                    <a:pt x="3578" y="1571"/>
                  </a:cubicBezTo>
                  <a:cubicBezTo>
                    <a:pt x="3587" y="706"/>
                    <a:pt x="2891" y="1"/>
                    <a:pt x="2026" y="1"/>
                  </a:cubicBezTo>
                  <a:cubicBezTo>
                    <a:pt x="1169" y="1"/>
                    <a:pt x="474" y="697"/>
                    <a:pt x="474" y="1562"/>
                  </a:cubicBezTo>
                  <a:cubicBezTo>
                    <a:pt x="474" y="2374"/>
                    <a:pt x="1098" y="3043"/>
                    <a:pt x="1892" y="3105"/>
                  </a:cubicBezTo>
                  <a:lnTo>
                    <a:pt x="1892" y="3516"/>
                  </a:lnTo>
                  <a:lnTo>
                    <a:pt x="1491" y="3516"/>
                  </a:lnTo>
                  <a:lnTo>
                    <a:pt x="1491" y="3917"/>
                  </a:lnTo>
                  <a:lnTo>
                    <a:pt x="1071" y="3917"/>
                  </a:lnTo>
                  <a:lnTo>
                    <a:pt x="1071" y="3516"/>
                  </a:lnTo>
                  <a:lnTo>
                    <a:pt x="1" y="3516"/>
                  </a:lnTo>
                  <a:lnTo>
                    <a:pt x="1" y="4595"/>
                  </a:lnTo>
                  <a:lnTo>
                    <a:pt x="1071" y="4595"/>
                  </a:lnTo>
                  <a:lnTo>
                    <a:pt x="1071" y="4194"/>
                  </a:lnTo>
                  <a:lnTo>
                    <a:pt x="1491" y="4194"/>
                  </a:lnTo>
                  <a:lnTo>
                    <a:pt x="1491" y="4595"/>
                  </a:lnTo>
                  <a:lnTo>
                    <a:pt x="2561" y="4595"/>
                  </a:lnTo>
                  <a:lnTo>
                    <a:pt x="2561" y="4194"/>
                  </a:lnTo>
                  <a:lnTo>
                    <a:pt x="2980" y="4194"/>
                  </a:lnTo>
                  <a:lnTo>
                    <a:pt x="2980" y="4595"/>
                  </a:lnTo>
                  <a:lnTo>
                    <a:pt x="4051" y="4595"/>
                  </a:lnTo>
                  <a:lnTo>
                    <a:pt x="4051" y="3516"/>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5592682" y="2258408"/>
              <a:ext cx="102264" cy="102266"/>
            </a:xfrm>
            <a:custGeom>
              <a:avLst/>
              <a:gdLst/>
              <a:ahLst/>
              <a:cxnLst/>
              <a:rect l="l" t="t" r="r" b="b"/>
              <a:pathLst>
                <a:path w="964" h="964" extrusionOk="0">
                  <a:moveTo>
                    <a:pt x="482" y="0"/>
                  </a:moveTo>
                  <a:cubicBezTo>
                    <a:pt x="749" y="0"/>
                    <a:pt x="964" y="223"/>
                    <a:pt x="964" y="482"/>
                  </a:cubicBezTo>
                  <a:cubicBezTo>
                    <a:pt x="964" y="750"/>
                    <a:pt x="749" y="964"/>
                    <a:pt x="482" y="964"/>
                  </a:cubicBezTo>
                  <a:cubicBezTo>
                    <a:pt x="214" y="964"/>
                    <a:pt x="0" y="750"/>
                    <a:pt x="0" y="482"/>
                  </a:cubicBezTo>
                  <a:cubicBezTo>
                    <a:pt x="0" y="223"/>
                    <a:pt x="214" y="0"/>
                    <a:pt x="482" y="0"/>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8"/>
          <p:cNvGrpSpPr/>
          <p:nvPr/>
        </p:nvGrpSpPr>
        <p:grpSpPr>
          <a:xfrm>
            <a:off x="3502688" y="2113670"/>
            <a:ext cx="286049" cy="266685"/>
            <a:chOff x="4708690" y="2740133"/>
            <a:chExt cx="442048" cy="490319"/>
          </a:xfrm>
        </p:grpSpPr>
        <p:sp>
          <p:nvSpPr>
            <p:cNvPr id="189" name="Google Shape;189;p18"/>
            <p:cNvSpPr/>
            <p:nvPr/>
          </p:nvSpPr>
          <p:spPr>
            <a:xfrm>
              <a:off x="4944407" y="2832849"/>
              <a:ext cx="206330" cy="302024"/>
            </a:xfrm>
            <a:custGeom>
              <a:avLst/>
              <a:gdLst/>
              <a:ahLst/>
              <a:cxnLst/>
              <a:rect l="l" t="t" r="r" b="b"/>
              <a:pathLst>
                <a:path w="1945" h="2847" extrusionOk="0">
                  <a:moveTo>
                    <a:pt x="1651" y="1847"/>
                  </a:moveTo>
                  <a:cubicBezTo>
                    <a:pt x="1526" y="1776"/>
                    <a:pt x="1383" y="1758"/>
                    <a:pt x="1249" y="1794"/>
                  </a:cubicBezTo>
                  <a:cubicBezTo>
                    <a:pt x="1151" y="1820"/>
                    <a:pt x="1071" y="1865"/>
                    <a:pt x="999" y="1936"/>
                  </a:cubicBezTo>
                  <a:lnTo>
                    <a:pt x="660" y="1740"/>
                  </a:lnTo>
                  <a:cubicBezTo>
                    <a:pt x="669" y="1687"/>
                    <a:pt x="678" y="1624"/>
                    <a:pt x="678" y="1571"/>
                  </a:cubicBezTo>
                  <a:lnTo>
                    <a:pt x="678" y="1303"/>
                  </a:lnTo>
                  <a:cubicBezTo>
                    <a:pt x="678" y="1241"/>
                    <a:pt x="669" y="1187"/>
                    <a:pt x="660" y="1125"/>
                  </a:cubicBezTo>
                  <a:lnTo>
                    <a:pt x="999" y="928"/>
                  </a:lnTo>
                  <a:cubicBezTo>
                    <a:pt x="1071" y="1000"/>
                    <a:pt x="1151" y="1053"/>
                    <a:pt x="1249" y="1071"/>
                  </a:cubicBezTo>
                  <a:cubicBezTo>
                    <a:pt x="1294" y="1089"/>
                    <a:pt x="1338" y="1089"/>
                    <a:pt x="1383" y="1089"/>
                  </a:cubicBezTo>
                  <a:cubicBezTo>
                    <a:pt x="1490" y="1089"/>
                    <a:pt x="1588" y="1062"/>
                    <a:pt x="1677" y="1009"/>
                  </a:cubicBezTo>
                  <a:cubicBezTo>
                    <a:pt x="1784" y="937"/>
                    <a:pt x="1856" y="839"/>
                    <a:pt x="1900" y="723"/>
                  </a:cubicBezTo>
                  <a:cubicBezTo>
                    <a:pt x="1945" y="571"/>
                    <a:pt x="1927" y="420"/>
                    <a:pt x="1847" y="286"/>
                  </a:cubicBezTo>
                  <a:cubicBezTo>
                    <a:pt x="1775" y="161"/>
                    <a:pt x="1659" y="72"/>
                    <a:pt x="1526" y="36"/>
                  </a:cubicBezTo>
                  <a:cubicBezTo>
                    <a:pt x="1383" y="0"/>
                    <a:pt x="1240" y="18"/>
                    <a:pt x="1115" y="90"/>
                  </a:cubicBezTo>
                  <a:cubicBezTo>
                    <a:pt x="990" y="161"/>
                    <a:pt x="901" y="277"/>
                    <a:pt x="866" y="411"/>
                  </a:cubicBezTo>
                  <a:cubicBezTo>
                    <a:pt x="839" y="509"/>
                    <a:pt x="839" y="607"/>
                    <a:pt x="866" y="696"/>
                  </a:cubicBezTo>
                  <a:lnTo>
                    <a:pt x="562" y="875"/>
                  </a:lnTo>
                  <a:cubicBezTo>
                    <a:pt x="437" y="678"/>
                    <a:pt x="232" y="536"/>
                    <a:pt x="0" y="491"/>
                  </a:cubicBezTo>
                  <a:lnTo>
                    <a:pt x="0" y="2373"/>
                  </a:lnTo>
                  <a:cubicBezTo>
                    <a:pt x="232" y="2329"/>
                    <a:pt x="437" y="2186"/>
                    <a:pt x="562" y="1990"/>
                  </a:cubicBezTo>
                  <a:lnTo>
                    <a:pt x="866" y="2168"/>
                  </a:lnTo>
                  <a:cubicBezTo>
                    <a:pt x="839" y="2257"/>
                    <a:pt x="839" y="2356"/>
                    <a:pt x="866" y="2454"/>
                  </a:cubicBezTo>
                  <a:cubicBezTo>
                    <a:pt x="901" y="2588"/>
                    <a:pt x="990" y="2704"/>
                    <a:pt x="1115" y="2775"/>
                  </a:cubicBezTo>
                  <a:cubicBezTo>
                    <a:pt x="1196" y="2828"/>
                    <a:pt x="1294" y="2846"/>
                    <a:pt x="1383" y="2846"/>
                  </a:cubicBezTo>
                  <a:cubicBezTo>
                    <a:pt x="1428" y="2846"/>
                    <a:pt x="1481" y="2846"/>
                    <a:pt x="1526" y="2828"/>
                  </a:cubicBezTo>
                  <a:cubicBezTo>
                    <a:pt x="1659" y="2793"/>
                    <a:pt x="1775" y="2704"/>
                    <a:pt x="1847" y="2579"/>
                  </a:cubicBezTo>
                  <a:cubicBezTo>
                    <a:pt x="1918" y="2454"/>
                    <a:pt x="1945" y="2311"/>
                    <a:pt x="1900" y="2177"/>
                  </a:cubicBezTo>
                  <a:cubicBezTo>
                    <a:pt x="1865" y="2034"/>
                    <a:pt x="1775" y="1918"/>
                    <a:pt x="1651" y="1847"/>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4871528" y="3084585"/>
              <a:ext cx="115524" cy="145867"/>
            </a:xfrm>
            <a:custGeom>
              <a:avLst/>
              <a:gdLst/>
              <a:ahLst/>
              <a:cxnLst/>
              <a:rect l="l" t="t" r="r" b="b"/>
              <a:pathLst>
                <a:path w="1089" h="1375" extrusionOk="0">
                  <a:moveTo>
                    <a:pt x="411" y="0"/>
                  </a:moveTo>
                  <a:lnTo>
                    <a:pt x="411" y="295"/>
                  </a:lnTo>
                  <a:cubicBezTo>
                    <a:pt x="179" y="357"/>
                    <a:pt x="0" y="580"/>
                    <a:pt x="9" y="839"/>
                  </a:cubicBezTo>
                  <a:cubicBezTo>
                    <a:pt x="27" y="1116"/>
                    <a:pt x="250" y="1339"/>
                    <a:pt x="527" y="1356"/>
                  </a:cubicBezTo>
                  <a:cubicBezTo>
                    <a:pt x="830" y="1374"/>
                    <a:pt x="1089" y="1125"/>
                    <a:pt x="1089" y="821"/>
                  </a:cubicBezTo>
                  <a:cubicBezTo>
                    <a:pt x="1089" y="571"/>
                    <a:pt x="919" y="357"/>
                    <a:pt x="687" y="295"/>
                  </a:cubicBezTo>
                  <a:lnTo>
                    <a:pt x="687" y="0"/>
                  </a:lnTo>
                  <a:cubicBezTo>
                    <a:pt x="643" y="9"/>
                    <a:pt x="598" y="9"/>
                    <a:pt x="553" y="9"/>
                  </a:cubicBezTo>
                  <a:cubicBezTo>
                    <a:pt x="500" y="9"/>
                    <a:pt x="455" y="9"/>
                    <a:pt x="411" y="0"/>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4872483" y="2740133"/>
              <a:ext cx="115524" cy="144912"/>
            </a:xfrm>
            <a:custGeom>
              <a:avLst/>
              <a:gdLst/>
              <a:ahLst/>
              <a:cxnLst/>
              <a:rect l="l" t="t" r="r" b="b"/>
              <a:pathLst>
                <a:path w="1089" h="1366" extrusionOk="0">
                  <a:moveTo>
                    <a:pt x="678" y="1365"/>
                  </a:moveTo>
                  <a:lnTo>
                    <a:pt x="678" y="1071"/>
                  </a:lnTo>
                  <a:cubicBezTo>
                    <a:pt x="910" y="1008"/>
                    <a:pt x="1089" y="785"/>
                    <a:pt x="1080" y="527"/>
                  </a:cubicBezTo>
                  <a:cubicBezTo>
                    <a:pt x="1062" y="250"/>
                    <a:pt x="839" y="27"/>
                    <a:pt x="562" y="9"/>
                  </a:cubicBezTo>
                  <a:cubicBezTo>
                    <a:pt x="259" y="0"/>
                    <a:pt x="0" y="241"/>
                    <a:pt x="0" y="553"/>
                  </a:cubicBezTo>
                  <a:cubicBezTo>
                    <a:pt x="0" y="803"/>
                    <a:pt x="170" y="1008"/>
                    <a:pt x="402" y="1071"/>
                  </a:cubicBezTo>
                  <a:lnTo>
                    <a:pt x="402" y="1365"/>
                  </a:lnTo>
                  <a:cubicBezTo>
                    <a:pt x="446" y="1356"/>
                    <a:pt x="491" y="1356"/>
                    <a:pt x="544" y="1356"/>
                  </a:cubicBezTo>
                  <a:cubicBezTo>
                    <a:pt x="589" y="1356"/>
                    <a:pt x="634" y="1356"/>
                    <a:pt x="678" y="1365"/>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4708690" y="2832849"/>
              <a:ext cx="206437" cy="302024"/>
            </a:xfrm>
            <a:custGeom>
              <a:avLst/>
              <a:gdLst/>
              <a:ahLst/>
              <a:cxnLst/>
              <a:rect l="l" t="t" r="r" b="b"/>
              <a:pathLst>
                <a:path w="1946" h="2847" extrusionOk="0">
                  <a:moveTo>
                    <a:pt x="1384" y="875"/>
                  </a:moveTo>
                  <a:lnTo>
                    <a:pt x="1080" y="696"/>
                  </a:lnTo>
                  <a:cubicBezTo>
                    <a:pt x="1107" y="607"/>
                    <a:pt x="1107" y="509"/>
                    <a:pt x="1080" y="411"/>
                  </a:cubicBezTo>
                  <a:cubicBezTo>
                    <a:pt x="1045" y="277"/>
                    <a:pt x="955" y="161"/>
                    <a:pt x="830" y="90"/>
                  </a:cubicBezTo>
                  <a:cubicBezTo>
                    <a:pt x="706" y="18"/>
                    <a:pt x="563" y="0"/>
                    <a:pt x="420" y="36"/>
                  </a:cubicBezTo>
                  <a:cubicBezTo>
                    <a:pt x="286" y="72"/>
                    <a:pt x="170" y="161"/>
                    <a:pt x="99" y="286"/>
                  </a:cubicBezTo>
                  <a:cubicBezTo>
                    <a:pt x="19" y="420"/>
                    <a:pt x="1" y="571"/>
                    <a:pt x="54" y="723"/>
                  </a:cubicBezTo>
                  <a:cubicBezTo>
                    <a:pt x="90" y="839"/>
                    <a:pt x="161" y="937"/>
                    <a:pt x="268" y="1009"/>
                  </a:cubicBezTo>
                  <a:cubicBezTo>
                    <a:pt x="358" y="1062"/>
                    <a:pt x="456" y="1089"/>
                    <a:pt x="563" y="1089"/>
                  </a:cubicBezTo>
                  <a:cubicBezTo>
                    <a:pt x="607" y="1089"/>
                    <a:pt x="652" y="1089"/>
                    <a:pt x="706" y="1071"/>
                  </a:cubicBezTo>
                  <a:cubicBezTo>
                    <a:pt x="795" y="1053"/>
                    <a:pt x="875" y="1000"/>
                    <a:pt x="946" y="928"/>
                  </a:cubicBezTo>
                  <a:lnTo>
                    <a:pt x="1285" y="1125"/>
                  </a:lnTo>
                  <a:cubicBezTo>
                    <a:pt x="1277" y="1187"/>
                    <a:pt x="1268" y="1241"/>
                    <a:pt x="1268" y="1303"/>
                  </a:cubicBezTo>
                  <a:lnTo>
                    <a:pt x="1268" y="1571"/>
                  </a:lnTo>
                  <a:cubicBezTo>
                    <a:pt x="1268" y="1624"/>
                    <a:pt x="1277" y="1687"/>
                    <a:pt x="1285" y="1740"/>
                  </a:cubicBezTo>
                  <a:lnTo>
                    <a:pt x="946" y="1936"/>
                  </a:lnTo>
                  <a:cubicBezTo>
                    <a:pt x="875" y="1865"/>
                    <a:pt x="795" y="1820"/>
                    <a:pt x="706" y="1794"/>
                  </a:cubicBezTo>
                  <a:cubicBezTo>
                    <a:pt x="554" y="1749"/>
                    <a:pt x="402" y="1776"/>
                    <a:pt x="268" y="1865"/>
                  </a:cubicBezTo>
                  <a:cubicBezTo>
                    <a:pt x="161" y="1927"/>
                    <a:pt x="90" y="2026"/>
                    <a:pt x="45" y="2150"/>
                  </a:cubicBezTo>
                  <a:cubicBezTo>
                    <a:pt x="1" y="2293"/>
                    <a:pt x="19" y="2445"/>
                    <a:pt x="99" y="2579"/>
                  </a:cubicBezTo>
                  <a:cubicBezTo>
                    <a:pt x="170" y="2704"/>
                    <a:pt x="286" y="2793"/>
                    <a:pt x="420" y="2828"/>
                  </a:cubicBezTo>
                  <a:cubicBezTo>
                    <a:pt x="465" y="2846"/>
                    <a:pt x="518" y="2846"/>
                    <a:pt x="563" y="2846"/>
                  </a:cubicBezTo>
                  <a:cubicBezTo>
                    <a:pt x="652" y="2846"/>
                    <a:pt x="750" y="2828"/>
                    <a:pt x="830" y="2775"/>
                  </a:cubicBezTo>
                  <a:cubicBezTo>
                    <a:pt x="955" y="2704"/>
                    <a:pt x="1045" y="2588"/>
                    <a:pt x="1080" y="2454"/>
                  </a:cubicBezTo>
                  <a:cubicBezTo>
                    <a:pt x="1107" y="2356"/>
                    <a:pt x="1107" y="2257"/>
                    <a:pt x="1080" y="2168"/>
                  </a:cubicBezTo>
                  <a:lnTo>
                    <a:pt x="1384" y="1990"/>
                  </a:lnTo>
                  <a:cubicBezTo>
                    <a:pt x="1508" y="2186"/>
                    <a:pt x="1714" y="2329"/>
                    <a:pt x="1946" y="2373"/>
                  </a:cubicBezTo>
                  <a:lnTo>
                    <a:pt x="1946" y="491"/>
                  </a:lnTo>
                  <a:cubicBezTo>
                    <a:pt x="1714" y="536"/>
                    <a:pt x="1508" y="678"/>
                    <a:pt x="1384" y="875"/>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18"/>
          <p:cNvGrpSpPr/>
          <p:nvPr/>
        </p:nvGrpSpPr>
        <p:grpSpPr>
          <a:xfrm>
            <a:off x="5518776" y="2114189"/>
            <a:ext cx="314810" cy="265130"/>
            <a:chOff x="5400565" y="2741087"/>
            <a:chExt cx="486494" cy="487461"/>
          </a:xfrm>
        </p:grpSpPr>
        <p:sp>
          <p:nvSpPr>
            <p:cNvPr id="194" name="Google Shape;194;p18"/>
            <p:cNvSpPr/>
            <p:nvPr/>
          </p:nvSpPr>
          <p:spPr>
            <a:xfrm>
              <a:off x="5629599" y="2989004"/>
              <a:ext cx="28430" cy="29386"/>
            </a:xfrm>
            <a:custGeom>
              <a:avLst/>
              <a:gdLst/>
              <a:ahLst/>
              <a:cxnLst/>
              <a:rect l="l" t="t" r="r" b="b"/>
              <a:pathLst>
                <a:path w="268" h="277" extrusionOk="0">
                  <a:moveTo>
                    <a:pt x="134" y="0"/>
                  </a:moveTo>
                  <a:cubicBezTo>
                    <a:pt x="205" y="0"/>
                    <a:pt x="268" y="63"/>
                    <a:pt x="268" y="143"/>
                  </a:cubicBezTo>
                  <a:cubicBezTo>
                    <a:pt x="268" y="215"/>
                    <a:pt x="205" y="277"/>
                    <a:pt x="134" y="277"/>
                  </a:cubicBezTo>
                  <a:cubicBezTo>
                    <a:pt x="62" y="277"/>
                    <a:pt x="0" y="215"/>
                    <a:pt x="0" y="143"/>
                  </a:cubicBezTo>
                  <a:cubicBezTo>
                    <a:pt x="0" y="63"/>
                    <a:pt x="62" y="0"/>
                    <a:pt x="134" y="0"/>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5545369" y="2932249"/>
              <a:ext cx="196889" cy="143003"/>
            </a:xfrm>
            <a:custGeom>
              <a:avLst/>
              <a:gdLst/>
              <a:ahLst/>
              <a:cxnLst/>
              <a:rect l="l" t="t" r="r" b="b"/>
              <a:pathLst>
                <a:path w="1856" h="1348" extrusionOk="0">
                  <a:moveTo>
                    <a:pt x="928" y="1080"/>
                  </a:moveTo>
                  <a:cubicBezTo>
                    <a:pt x="705" y="1080"/>
                    <a:pt x="526" y="892"/>
                    <a:pt x="526" y="678"/>
                  </a:cubicBezTo>
                  <a:cubicBezTo>
                    <a:pt x="526" y="455"/>
                    <a:pt x="705" y="268"/>
                    <a:pt x="928" y="268"/>
                  </a:cubicBezTo>
                  <a:cubicBezTo>
                    <a:pt x="1151" y="268"/>
                    <a:pt x="1329" y="455"/>
                    <a:pt x="1329" y="678"/>
                  </a:cubicBezTo>
                  <a:cubicBezTo>
                    <a:pt x="1329" y="892"/>
                    <a:pt x="1151" y="1080"/>
                    <a:pt x="928" y="1080"/>
                  </a:cubicBezTo>
                  <a:close/>
                  <a:moveTo>
                    <a:pt x="928" y="0"/>
                  </a:moveTo>
                  <a:cubicBezTo>
                    <a:pt x="393" y="0"/>
                    <a:pt x="89" y="509"/>
                    <a:pt x="0" y="678"/>
                  </a:cubicBezTo>
                  <a:cubicBezTo>
                    <a:pt x="36" y="741"/>
                    <a:pt x="107" y="866"/>
                    <a:pt x="223" y="990"/>
                  </a:cubicBezTo>
                  <a:cubicBezTo>
                    <a:pt x="428" y="1231"/>
                    <a:pt x="660" y="1347"/>
                    <a:pt x="928" y="1347"/>
                  </a:cubicBezTo>
                  <a:cubicBezTo>
                    <a:pt x="1463" y="1347"/>
                    <a:pt x="1766" y="839"/>
                    <a:pt x="1856" y="678"/>
                  </a:cubicBezTo>
                  <a:cubicBezTo>
                    <a:pt x="1820" y="607"/>
                    <a:pt x="1749" y="482"/>
                    <a:pt x="1633" y="357"/>
                  </a:cubicBezTo>
                  <a:cubicBezTo>
                    <a:pt x="1427" y="116"/>
                    <a:pt x="1195" y="0"/>
                    <a:pt x="928" y="0"/>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5485750" y="2836668"/>
              <a:ext cx="316126" cy="305737"/>
            </a:xfrm>
            <a:custGeom>
              <a:avLst/>
              <a:gdLst/>
              <a:ahLst/>
              <a:cxnLst/>
              <a:rect l="l" t="t" r="r" b="b"/>
              <a:pathLst>
                <a:path w="2980" h="2882" extrusionOk="0">
                  <a:moveTo>
                    <a:pt x="2694" y="1624"/>
                  </a:moveTo>
                  <a:cubicBezTo>
                    <a:pt x="2685" y="1633"/>
                    <a:pt x="2596" y="1856"/>
                    <a:pt x="2409" y="2070"/>
                  </a:cubicBezTo>
                  <a:cubicBezTo>
                    <a:pt x="2150" y="2364"/>
                    <a:pt x="1829" y="2516"/>
                    <a:pt x="1490" y="2516"/>
                  </a:cubicBezTo>
                  <a:cubicBezTo>
                    <a:pt x="1151" y="2516"/>
                    <a:pt x="830" y="2364"/>
                    <a:pt x="571" y="2070"/>
                  </a:cubicBezTo>
                  <a:cubicBezTo>
                    <a:pt x="384" y="1856"/>
                    <a:pt x="294" y="1633"/>
                    <a:pt x="285" y="1624"/>
                  </a:cubicBezTo>
                  <a:lnTo>
                    <a:pt x="268" y="1579"/>
                  </a:lnTo>
                  <a:lnTo>
                    <a:pt x="285" y="1526"/>
                  </a:lnTo>
                  <a:cubicBezTo>
                    <a:pt x="294" y="1517"/>
                    <a:pt x="384" y="1303"/>
                    <a:pt x="571" y="1080"/>
                  </a:cubicBezTo>
                  <a:cubicBezTo>
                    <a:pt x="830" y="785"/>
                    <a:pt x="1151" y="634"/>
                    <a:pt x="1490" y="634"/>
                  </a:cubicBezTo>
                  <a:cubicBezTo>
                    <a:pt x="1829" y="634"/>
                    <a:pt x="2150" y="785"/>
                    <a:pt x="2409" y="1080"/>
                  </a:cubicBezTo>
                  <a:cubicBezTo>
                    <a:pt x="2596" y="1303"/>
                    <a:pt x="2685" y="1517"/>
                    <a:pt x="2694" y="1526"/>
                  </a:cubicBezTo>
                  <a:lnTo>
                    <a:pt x="2712" y="1579"/>
                  </a:lnTo>
                  <a:close/>
                  <a:moveTo>
                    <a:pt x="2980" y="741"/>
                  </a:moveTo>
                  <a:lnTo>
                    <a:pt x="1490" y="0"/>
                  </a:lnTo>
                  <a:lnTo>
                    <a:pt x="0" y="741"/>
                  </a:lnTo>
                  <a:lnTo>
                    <a:pt x="0" y="2882"/>
                  </a:lnTo>
                  <a:lnTo>
                    <a:pt x="2980" y="2882"/>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8"/>
            <p:cNvSpPr/>
            <p:nvPr/>
          </p:nvSpPr>
          <p:spPr>
            <a:xfrm>
              <a:off x="5400565" y="2741087"/>
              <a:ext cx="486494" cy="487461"/>
            </a:xfrm>
            <a:custGeom>
              <a:avLst/>
              <a:gdLst/>
              <a:ahLst/>
              <a:cxnLst/>
              <a:rect l="l" t="t" r="r" b="b"/>
              <a:pathLst>
                <a:path w="4586" h="4595" extrusionOk="0">
                  <a:moveTo>
                    <a:pt x="2293" y="607"/>
                  </a:moveTo>
                  <a:lnTo>
                    <a:pt x="4050" y="1481"/>
                  </a:lnTo>
                  <a:lnTo>
                    <a:pt x="4050" y="4059"/>
                  </a:lnTo>
                  <a:lnTo>
                    <a:pt x="535" y="4059"/>
                  </a:lnTo>
                  <a:lnTo>
                    <a:pt x="535" y="1481"/>
                  </a:lnTo>
                  <a:close/>
                  <a:moveTo>
                    <a:pt x="2293" y="0"/>
                  </a:moveTo>
                  <a:lnTo>
                    <a:pt x="0" y="1142"/>
                  </a:lnTo>
                  <a:lnTo>
                    <a:pt x="0" y="4594"/>
                  </a:lnTo>
                  <a:lnTo>
                    <a:pt x="4586" y="4594"/>
                  </a:lnTo>
                  <a:lnTo>
                    <a:pt x="4586" y="1142"/>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8"/>
          <p:cNvGrpSpPr/>
          <p:nvPr/>
        </p:nvGrpSpPr>
        <p:grpSpPr>
          <a:xfrm>
            <a:off x="3508248" y="2800847"/>
            <a:ext cx="274996" cy="264091"/>
            <a:chOff x="4717283" y="3338230"/>
            <a:chExt cx="424966" cy="485551"/>
          </a:xfrm>
        </p:grpSpPr>
        <p:sp>
          <p:nvSpPr>
            <p:cNvPr id="199" name="Google Shape;199;p18"/>
            <p:cNvSpPr/>
            <p:nvPr/>
          </p:nvSpPr>
          <p:spPr>
            <a:xfrm>
              <a:off x="4816577" y="3437524"/>
              <a:ext cx="72030" cy="135471"/>
            </a:xfrm>
            <a:custGeom>
              <a:avLst/>
              <a:gdLst/>
              <a:ahLst/>
              <a:cxnLst/>
              <a:rect l="l" t="t" r="r" b="b"/>
              <a:pathLst>
                <a:path w="679" h="1277" extrusionOk="0">
                  <a:moveTo>
                    <a:pt x="679" y="750"/>
                  </a:moveTo>
                  <a:lnTo>
                    <a:pt x="679" y="1"/>
                  </a:lnTo>
                  <a:cubicBezTo>
                    <a:pt x="295" y="63"/>
                    <a:pt x="1" y="402"/>
                    <a:pt x="1" y="804"/>
                  </a:cubicBezTo>
                  <a:cubicBezTo>
                    <a:pt x="1" y="982"/>
                    <a:pt x="63" y="1143"/>
                    <a:pt x="152" y="1277"/>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a:off x="4916932" y="3438479"/>
              <a:ext cx="71075" cy="70228"/>
            </a:xfrm>
            <a:custGeom>
              <a:avLst/>
              <a:gdLst/>
              <a:ahLst/>
              <a:cxnLst/>
              <a:rect l="l" t="t" r="r" b="b"/>
              <a:pathLst>
                <a:path w="670" h="662" extrusionOk="0">
                  <a:moveTo>
                    <a:pt x="0" y="661"/>
                  </a:moveTo>
                  <a:lnTo>
                    <a:pt x="670" y="661"/>
                  </a:lnTo>
                  <a:cubicBezTo>
                    <a:pt x="616" y="322"/>
                    <a:pt x="348" y="54"/>
                    <a:pt x="0" y="1"/>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a:off x="4852539" y="3536924"/>
              <a:ext cx="135467" cy="72032"/>
            </a:xfrm>
            <a:custGeom>
              <a:avLst/>
              <a:gdLst/>
              <a:ahLst/>
              <a:cxnLst/>
              <a:rect l="l" t="t" r="r" b="b"/>
              <a:pathLst>
                <a:path w="1277" h="679" extrusionOk="0">
                  <a:moveTo>
                    <a:pt x="527" y="1"/>
                  </a:moveTo>
                  <a:lnTo>
                    <a:pt x="1" y="527"/>
                  </a:lnTo>
                  <a:cubicBezTo>
                    <a:pt x="135" y="625"/>
                    <a:pt x="295" y="679"/>
                    <a:pt x="474" y="679"/>
                  </a:cubicBezTo>
                  <a:cubicBezTo>
                    <a:pt x="875" y="679"/>
                    <a:pt x="1205" y="384"/>
                    <a:pt x="1277" y="1"/>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4717283" y="3338230"/>
              <a:ext cx="424966" cy="485551"/>
            </a:xfrm>
            <a:custGeom>
              <a:avLst/>
              <a:gdLst/>
              <a:ahLst/>
              <a:cxnLst/>
              <a:rect l="l" t="t" r="r" b="b"/>
              <a:pathLst>
                <a:path w="4006" h="4577" extrusionOk="0">
                  <a:moveTo>
                    <a:pt x="1749" y="2819"/>
                  </a:moveTo>
                  <a:cubicBezTo>
                    <a:pt x="1151" y="2819"/>
                    <a:pt x="669" y="2338"/>
                    <a:pt x="669" y="1740"/>
                  </a:cubicBezTo>
                  <a:cubicBezTo>
                    <a:pt x="669" y="1142"/>
                    <a:pt x="1151" y="660"/>
                    <a:pt x="1749" y="660"/>
                  </a:cubicBezTo>
                  <a:cubicBezTo>
                    <a:pt x="2346" y="660"/>
                    <a:pt x="2828" y="1142"/>
                    <a:pt x="2828" y="1740"/>
                  </a:cubicBezTo>
                  <a:cubicBezTo>
                    <a:pt x="2828" y="2338"/>
                    <a:pt x="2346" y="2819"/>
                    <a:pt x="1749" y="2819"/>
                  </a:cubicBezTo>
                  <a:close/>
                  <a:moveTo>
                    <a:pt x="3497" y="1722"/>
                  </a:moveTo>
                  <a:cubicBezTo>
                    <a:pt x="3488" y="776"/>
                    <a:pt x="2712" y="0"/>
                    <a:pt x="1749" y="0"/>
                  </a:cubicBezTo>
                  <a:cubicBezTo>
                    <a:pt x="785" y="0"/>
                    <a:pt x="0" y="785"/>
                    <a:pt x="0" y="1749"/>
                  </a:cubicBezTo>
                  <a:cubicBezTo>
                    <a:pt x="0" y="2222"/>
                    <a:pt x="196" y="2677"/>
                    <a:pt x="544" y="3007"/>
                  </a:cubicBezTo>
                  <a:lnTo>
                    <a:pt x="544" y="4577"/>
                  </a:lnTo>
                  <a:lnTo>
                    <a:pt x="2694" y="4577"/>
                  </a:lnTo>
                  <a:lnTo>
                    <a:pt x="2694" y="3774"/>
                  </a:lnTo>
                  <a:lnTo>
                    <a:pt x="3497" y="3774"/>
                  </a:lnTo>
                  <a:lnTo>
                    <a:pt x="3497" y="3114"/>
                  </a:lnTo>
                  <a:lnTo>
                    <a:pt x="4006" y="3114"/>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8"/>
          <p:cNvGrpSpPr/>
          <p:nvPr/>
        </p:nvGrpSpPr>
        <p:grpSpPr>
          <a:xfrm>
            <a:off x="5518776" y="2800328"/>
            <a:ext cx="314812" cy="265127"/>
            <a:chOff x="5400565" y="3337276"/>
            <a:chExt cx="486497" cy="487456"/>
          </a:xfrm>
        </p:grpSpPr>
        <p:sp>
          <p:nvSpPr>
            <p:cNvPr id="204" name="Google Shape;204;p18"/>
            <p:cNvSpPr/>
            <p:nvPr/>
          </p:nvSpPr>
          <p:spPr>
            <a:xfrm>
              <a:off x="5524471" y="3429038"/>
              <a:ext cx="238580" cy="303934"/>
            </a:xfrm>
            <a:custGeom>
              <a:avLst/>
              <a:gdLst/>
              <a:ahLst/>
              <a:cxnLst/>
              <a:rect l="l" t="t" r="r" b="b"/>
              <a:pathLst>
                <a:path w="2249" h="2865" extrusionOk="0">
                  <a:moveTo>
                    <a:pt x="1259" y="1972"/>
                  </a:moveTo>
                  <a:lnTo>
                    <a:pt x="991" y="1972"/>
                  </a:lnTo>
                  <a:lnTo>
                    <a:pt x="991" y="1705"/>
                  </a:lnTo>
                  <a:lnTo>
                    <a:pt x="723" y="1705"/>
                  </a:lnTo>
                  <a:lnTo>
                    <a:pt x="723" y="1972"/>
                  </a:lnTo>
                  <a:lnTo>
                    <a:pt x="456" y="1972"/>
                  </a:lnTo>
                  <a:lnTo>
                    <a:pt x="456" y="893"/>
                  </a:lnTo>
                  <a:lnTo>
                    <a:pt x="1259" y="893"/>
                  </a:lnTo>
                  <a:close/>
                  <a:moveTo>
                    <a:pt x="1526" y="893"/>
                  </a:moveTo>
                  <a:lnTo>
                    <a:pt x="1794" y="893"/>
                  </a:lnTo>
                  <a:lnTo>
                    <a:pt x="1794" y="1972"/>
                  </a:lnTo>
                  <a:lnTo>
                    <a:pt x="1526" y="1972"/>
                  </a:lnTo>
                  <a:close/>
                  <a:moveTo>
                    <a:pt x="1" y="652"/>
                  </a:moveTo>
                  <a:lnTo>
                    <a:pt x="1" y="2213"/>
                  </a:lnTo>
                  <a:lnTo>
                    <a:pt x="1125" y="2864"/>
                  </a:lnTo>
                  <a:lnTo>
                    <a:pt x="2249" y="2213"/>
                  </a:lnTo>
                  <a:lnTo>
                    <a:pt x="2249" y="652"/>
                  </a:lnTo>
                  <a:lnTo>
                    <a:pt x="1125" y="1"/>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5601169" y="3553049"/>
              <a:ext cx="28430" cy="28431"/>
            </a:xfrm>
            <a:custGeom>
              <a:avLst/>
              <a:gdLst/>
              <a:ahLst/>
              <a:cxnLst/>
              <a:rect l="l" t="t" r="r" b="b"/>
              <a:pathLst>
                <a:path w="268" h="268" extrusionOk="0">
                  <a:moveTo>
                    <a:pt x="0" y="0"/>
                  </a:moveTo>
                  <a:lnTo>
                    <a:pt x="268" y="0"/>
                  </a:lnTo>
                  <a:lnTo>
                    <a:pt x="268" y="268"/>
                  </a:lnTo>
                  <a:lnTo>
                    <a:pt x="0" y="268"/>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8"/>
            <p:cNvSpPr/>
            <p:nvPr/>
          </p:nvSpPr>
          <p:spPr>
            <a:xfrm>
              <a:off x="5791376" y="3537879"/>
              <a:ext cx="95686" cy="29492"/>
            </a:xfrm>
            <a:custGeom>
              <a:avLst/>
              <a:gdLst/>
              <a:ahLst/>
              <a:cxnLst/>
              <a:rect l="l" t="t" r="r" b="b"/>
              <a:pathLst>
                <a:path w="902" h="278" extrusionOk="0">
                  <a:moveTo>
                    <a:pt x="1" y="1"/>
                  </a:moveTo>
                  <a:lnTo>
                    <a:pt x="902" y="1"/>
                  </a:lnTo>
                  <a:lnTo>
                    <a:pt x="902" y="277"/>
                  </a:lnTo>
                  <a:lnTo>
                    <a:pt x="1" y="277"/>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5601169" y="3337276"/>
              <a:ext cx="28430" cy="84338"/>
            </a:xfrm>
            <a:custGeom>
              <a:avLst/>
              <a:gdLst/>
              <a:ahLst/>
              <a:cxnLst/>
              <a:rect l="l" t="t" r="r" b="b"/>
              <a:pathLst>
                <a:path w="268" h="795" extrusionOk="0">
                  <a:moveTo>
                    <a:pt x="0" y="794"/>
                  </a:moveTo>
                  <a:lnTo>
                    <a:pt x="268" y="634"/>
                  </a:lnTo>
                  <a:lnTo>
                    <a:pt x="268" y="0"/>
                  </a:lnTo>
                  <a:lnTo>
                    <a:pt x="0" y="0"/>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5791376" y="3595588"/>
              <a:ext cx="95686" cy="28537"/>
            </a:xfrm>
            <a:custGeom>
              <a:avLst/>
              <a:gdLst/>
              <a:ahLst/>
              <a:cxnLst/>
              <a:rect l="l" t="t" r="r" b="b"/>
              <a:pathLst>
                <a:path w="902" h="269" extrusionOk="0">
                  <a:moveTo>
                    <a:pt x="1" y="1"/>
                  </a:moveTo>
                  <a:lnTo>
                    <a:pt x="902" y="1"/>
                  </a:lnTo>
                  <a:lnTo>
                    <a:pt x="902" y="268"/>
                  </a:lnTo>
                  <a:lnTo>
                    <a:pt x="1" y="268"/>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a:off x="5400565" y="3595588"/>
              <a:ext cx="95686" cy="28537"/>
            </a:xfrm>
            <a:custGeom>
              <a:avLst/>
              <a:gdLst/>
              <a:ahLst/>
              <a:cxnLst/>
              <a:rect l="l" t="t" r="r" b="b"/>
              <a:pathLst>
                <a:path w="902" h="269" extrusionOk="0">
                  <a:moveTo>
                    <a:pt x="0" y="1"/>
                  </a:moveTo>
                  <a:lnTo>
                    <a:pt x="901" y="1"/>
                  </a:lnTo>
                  <a:lnTo>
                    <a:pt x="901" y="268"/>
                  </a:lnTo>
                  <a:lnTo>
                    <a:pt x="0" y="268"/>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5400565" y="3537879"/>
              <a:ext cx="95686" cy="29492"/>
            </a:xfrm>
            <a:custGeom>
              <a:avLst/>
              <a:gdLst/>
              <a:ahLst/>
              <a:cxnLst/>
              <a:rect l="l" t="t" r="r" b="b"/>
              <a:pathLst>
                <a:path w="902" h="278" extrusionOk="0">
                  <a:moveTo>
                    <a:pt x="0" y="1"/>
                  </a:moveTo>
                  <a:lnTo>
                    <a:pt x="901" y="1"/>
                  </a:lnTo>
                  <a:lnTo>
                    <a:pt x="901" y="277"/>
                  </a:lnTo>
                  <a:lnTo>
                    <a:pt x="0" y="277"/>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5400565" y="3652449"/>
              <a:ext cx="172278" cy="172282"/>
            </a:xfrm>
            <a:custGeom>
              <a:avLst/>
              <a:gdLst/>
              <a:ahLst/>
              <a:cxnLst/>
              <a:rect l="l" t="t" r="r" b="b"/>
              <a:pathLst>
                <a:path w="1624" h="1624" extrusionOk="0">
                  <a:moveTo>
                    <a:pt x="1624" y="678"/>
                  </a:moveTo>
                  <a:lnTo>
                    <a:pt x="901" y="268"/>
                  </a:lnTo>
                  <a:lnTo>
                    <a:pt x="901" y="0"/>
                  </a:lnTo>
                  <a:lnTo>
                    <a:pt x="0" y="0"/>
                  </a:lnTo>
                  <a:lnTo>
                    <a:pt x="0" y="1624"/>
                  </a:lnTo>
                  <a:lnTo>
                    <a:pt x="1624" y="1624"/>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5714678" y="3337276"/>
              <a:ext cx="172384" cy="172282"/>
            </a:xfrm>
            <a:custGeom>
              <a:avLst/>
              <a:gdLst/>
              <a:ahLst/>
              <a:cxnLst/>
              <a:rect l="l" t="t" r="r" b="b"/>
              <a:pathLst>
                <a:path w="1625" h="1624" extrusionOk="0">
                  <a:moveTo>
                    <a:pt x="1" y="946"/>
                  </a:moveTo>
                  <a:lnTo>
                    <a:pt x="724" y="1365"/>
                  </a:lnTo>
                  <a:lnTo>
                    <a:pt x="724" y="1624"/>
                  </a:lnTo>
                  <a:lnTo>
                    <a:pt x="1625" y="1624"/>
                  </a:lnTo>
                  <a:lnTo>
                    <a:pt x="1625" y="0"/>
                  </a:lnTo>
                  <a:lnTo>
                    <a:pt x="1" y="0"/>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5601169" y="3740392"/>
              <a:ext cx="28430" cy="84338"/>
            </a:xfrm>
            <a:custGeom>
              <a:avLst/>
              <a:gdLst/>
              <a:ahLst/>
              <a:cxnLst/>
              <a:rect l="l" t="t" r="r" b="b"/>
              <a:pathLst>
                <a:path w="268" h="795" extrusionOk="0">
                  <a:moveTo>
                    <a:pt x="268" y="161"/>
                  </a:moveTo>
                  <a:lnTo>
                    <a:pt x="0" y="1"/>
                  </a:lnTo>
                  <a:lnTo>
                    <a:pt x="0" y="795"/>
                  </a:lnTo>
                  <a:lnTo>
                    <a:pt x="268" y="795"/>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5714678" y="3652449"/>
              <a:ext cx="172384" cy="172282"/>
            </a:xfrm>
            <a:custGeom>
              <a:avLst/>
              <a:gdLst/>
              <a:ahLst/>
              <a:cxnLst/>
              <a:rect l="l" t="t" r="r" b="b"/>
              <a:pathLst>
                <a:path w="1625" h="1624" extrusionOk="0">
                  <a:moveTo>
                    <a:pt x="724" y="0"/>
                  </a:moveTo>
                  <a:lnTo>
                    <a:pt x="724" y="268"/>
                  </a:lnTo>
                  <a:lnTo>
                    <a:pt x="1" y="678"/>
                  </a:lnTo>
                  <a:lnTo>
                    <a:pt x="1" y="1624"/>
                  </a:lnTo>
                  <a:lnTo>
                    <a:pt x="1625" y="1624"/>
                  </a:lnTo>
                  <a:lnTo>
                    <a:pt x="1625" y="0"/>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5657923" y="3740392"/>
              <a:ext cx="28536" cy="84338"/>
            </a:xfrm>
            <a:custGeom>
              <a:avLst/>
              <a:gdLst/>
              <a:ahLst/>
              <a:cxnLst/>
              <a:rect l="l" t="t" r="r" b="b"/>
              <a:pathLst>
                <a:path w="269" h="795" extrusionOk="0">
                  <a:moveTo>
                    <a:pt x="268" y="1"/>
                  </a:moveTo>
                  <a:lnTo>
                    <a:pt x="1" y="161"/>
                  </a:lnTo>
                  <a:lnTo>
                    <a:pt x="1" y="795"/>
                  </a:lnTo>
                  <a:lnTo>
                    <a:pt x="268" y="795"/>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5400565" y="3337276"/>
              <a:ext cx="172278" cy="172282"/>
            </a:xfrm>
            <a:custGeom>
              <a:avLst/>
              <a:gdLst/>
              <a:ahLst/>
              <a:cxnLst/>
              <a:rect l="l" t="t" r="r" b="b"/>
              <a:pathLst>
                <a:path w="1624" h="1624" extrusionOk="0">
                  <a:moveTo>
                    <a:pt x="901" y="1624"/>
                  </a:moveTo>
                  <a:lnTo>
                    <a:pt x="901" y="1365"/>
                  </a:lnTo>
                  <a:lnTo>
                    <a:pt x="1624" y="946"/>
                  </a:lnTo>
                  <a:lnTo>
                    <a:pt x="1624" y="0"/>
                  </a:lnTo>
                  <a:lnTo>
                    <a:pt x="0" y="0"/>
                  </a:lnTo>
                  <a:lnTo>
                    <a:pt x="0" y="1624"/>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5657923" y="3337276"/>
              <a:ext cx="28536" cy="84338"/>
            </a:xfrm>
            <a:custGeom>
              <a:avLst/>
              <a:gdLst/>
              <a:ahLst/>
              <a:cxnLst/>
              <a:rect l="l" t="t" r="r" b="b"/>
              <a:pathLst>
                <a:path w="269" h="795" extrusionOk="0">
                  <a:moveTo>
                    <a:pt x="1" y="634"/>
                  </a:moveTo>
                  <a:lnTo>
                    <a:pt x="268" y="794"/>
                  </a:lnTo>
                  <a:lnTo>
                    <a:pt x="268" y="0"/>
                  </a:lnTo>
                  <a:lnTo>
                    <a:pt x="1" y="0"/>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18"/>
          <p:cNvGrpSpPr/>
          <p:nvPr/>
        </p:nvGrpSpPr>
        <p:grpSpPr>
          <a:xfrm>
            <a:off x="3479380" y="3438644"/>
            <a:ext cx="333685" cy="299274"/>
            <a:chOff x="4685988" y="3959030"/>
            <a:chExt cx="487558" cy="437280"/>
          </a:xfrm>
        </p:grpSpPr>
        <p:sp>
          <p:nvSpPr>
            <p:cNvPr id="219" name="Google Shape;219;p18"/>
            <p:cNvSpPr/>
            <p:nvPr/>
          </p:nvSpPr>
          <p:spPr>
            <a:xfrm>
              <a:off x="4685988" y="4232513"/>
              <a:ext cx="100460" cy="163795"/>
            </a:xfrm>
            <a:custGeom>
              <a:avLst/>
              <a:gdLst/>
              <a:ahLst/>
              <a:cxnLst/>
              <a:rect l="l" t="t" r="r" b="b"/>
              <a:pathLst>
                <a:path w="947" h="1544" extrusionOk="0">
                  <a:moveTo>
                    <a:pt x="322" y="331"/>
                  </a:moveTo>
                  <a:lnTo>
                    <a:pt x="634" y="331"/>
                  </a:lnTo>
                  <a:lnTo>
                    <a:pt x="634" y="598"/>
                  </a:lnTo>
                  <a:lnTo>
                    <a:pt x="322" y="598"/>
                  </a:lnTo>
                  <a:close/>
                  <a:moveTo>
                    <a:pt x="634" y="1205"/>
                  </a:moveTo>
                  <a:lnTo>
                    <a:pt x="322" y="1205"/>
                  </a:lnTo>
                  <a:lnTo>
                    <a:pt x="322" y="928"/>
                  </a:lnTo>
                  <a:lnTo>
                    <a:pt x="634" y="928"/>
                  </a:lnTo>
                  <a:close/>
                  <a:moveTo>
                    <a:pt x="946" y="1"/>
                  </a:moveTo>
                  <a:lnTo>
                    <a:pt x="1" y="1"/>
                  </a:lnTo>
                  <a:lnTo>
                    <a:pt x="1" y="1544"/>
                  </a:lnTo>
                  <a:lnTo>
                    <a:pt x="946" y="1544"/>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4904626" y="4223071"/>
              <a:ext cx="51238" cy="52194"/>
            </a:xfrm>
            <a:custGeom>
              <a:avLst/>
              <a:gdLst/>
              <a:ahLst/>
              <a:cxnLst/>
              <a:rect l="l" t="t" r="r" b="b"/>
              <a:pathLst>
                <a:path w="483" h="492" extrusionOk="0">
                  <a:moveTo>
                    <a:pt x="241" y="0"/>
                  </a:moveTo>
                  <a:cubicBezTo>
                    <a:pt x="375" y="0"/>
                    <a:pt x="482" y="107"/>
                    <a:pt x="482" y="250"/>
                  </a:cubicBezTo>
                  <a:cubicBezTo>
                    <a:pt x="482" y="384"/>
                    <a:pt x="375" y="491"/>
                    <a:pt x="241" y="491"/>
                  </a:cubicBezTo>
                  <a:cubicBezTo>
                    <a:pt x="108" y="491"/>
                    <a:pt x="0" y="384"/>
                    <a:pt x="0" y="250"/>
                  </a:cubicBezTo>
                  <a:cubicBezTo>
                    <a:pt x="0" y="107"/>
                    <a:pt x="108" y="0"/>
                    <a:pt x="241" y="0"/>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4964245" y="4101924"/>
              <a:ext cx="209301" cy="101417"/>
            </a:xfrm>
            <a:custGeom>
              <a:avLst/>
              <a:gdLst/>
              <a:ahLst/>
              <a:cxnLst/>
              <a:rect l="l" t="t" r="r" b="b"/>
              <a:pathLst>
                <a:path w="1973" h="956" extrusionOk="0">
                  <a:moveTo>
                    <a:pt x="955" y="955"/>
                  </a:moveTo>
                  <a:lnTo>
                    <a:pt x="1972" y="955"/>
                  </a:lnTo>
                  <a:lnTo>
                    <a:pt x="1972" y="1"/>
                  </a:lnTo>
                  <a:lnTo>
                    <a:pt x="1" y="1"/>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4685988" y="4101924"/>
              <a:ext cx="209301" cy="101417"/>
            </a:xfrm>
            <a:custGeom>
              <a:avLst/>
              <a:gdLst/>
              <a:ahLst/>
              <a:cxnLst/>
              <a:rect l="l" t="t" r="r" b="b"/>
              <a:pathLst>
                <a:path w="1973" h="956" extrusionOk="0">
                  <a:moveTo>
                    <a:pt x="1018" y="955"/>
                  </a:moveTo>
                  <a:lnTo>
                    <a:pt x="1972" y="1"/>
                  </a:lnTo>
                  <a:lnTo>
                    <a:pt x="1" y="1"/>
                  </a:lnTo>
                  <a:lnTo>
                    <a:pt x="1" y="955"/>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5073086" y="4232513"/>
              <a:ext cx="100460" cy="163795"/>
            </a:xfrm>
            <a:custGeom>
              <a:avLst/>
              <a:gdLst/>
              <a:ahLst/>
              <a:cxnLst/>
              <a:rect l="l" t="t" r="r" b="b"/>
              <a:pathLst>
                <a:path w="947" h="1544" extrusionOk="0">
                  <a:moveTo>
                    <a:pt x="634" y="598"/>
                  </a:moveTo>
                  <a:lnTo>
                    <a:pt x="331" y="598"/>
                  </a:lnTo>
                  <a:lnTo>
                    <a:pt x="331" y="331"/>
                  </a:lnTo>
                  <a:lnTo>
                    <a:pt x="634" y="331"/>
                  </a:lnTo>
                  <a:close/>
                  <a:moveTo>
                    <a:pt x="634" y="1205"/>
                  </a:moveTo>
                  <a:lnTo>
                    <a:pt x="331" y="1205"/>
                  </a:lnTo>
                  <a:lnTo>
                    <a:pt x="331" y="928"/>
                  </a:lnTo>
                  <a:lnTo>
                    <a:pt x="634" y="928"/>
                  </a:lnTo>
                  <a:close/>
                  <a:moveTo>
                    <a:pt x="946" y="1"/>
                  </a:moveTo>
                  <a:lnTo>
                    <a:pt x="0" y="1"/>
                  </a:lnTo>
                  <a:lnTo>
                    <a:pt x="0" y="1544"/>
                  </a:lnTo>
                  <a:lnTo>
                    <a:pt x="946" y="1544"/>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18"/>
            <p:cNvSpPr/>
            <p:nvPr/>
          </p:nvSpPr>
          <p:spPr>
            <a:xfrm>
              <a:off x="4814667" y="4108501"/>
              <a:ext cx="230093" cy="287809"/>
            </a:xfrm>
            <a:custGeom>
              <a:avLst/>
              <a:gdLst/>
              <a:ahLst/>
              <a:cxnLst/>
              <a:rect l="l" t="t" r="r" b="b"/>
              <a:pathLst>
                <a:path w="2169" h="2713" extrusionOk="0">
                  <a:moveTo>
                    <a:pt x="1089" y="1839"/>
                  </a:moveTo>
                  <a:cubicBezTo>
                    <a:pt x="804" y="1839"/>
                    <a:pt x="572" y="1607"/>
                    <a:pt x="572" y="1330"/>
                  </a:cubicBezTo>
                  <a:cubicBezTo>
                    <a:pt x="572" y="1045"/>
                    <a:pt x="804" y="813"/>
                    <a:pt x="1089" y="813"/>
                  </a:cubicBezTo>
                  <a:cubicBezTo>
                    <a:pt x="1375" y="813"/>
                    <a:pt x="1598" y="1045"/>
                    <a:pt x="1598" y="1330"/>
                  </a:cubicBezTo>
                  <a:cubicBezTo>
                    <a:pt x="1598" y="1607"/>
                    <a:pt x="1375" y="1839"/>
                    <a:pt x="1089" y="1839"/>
                  </a:cubicBezTo>
                  <a:close/>
                  <a:moveTo>
                    <a:pt x="2169" y="1089"/>
                  </a:moveTo>
                  <a:lnTo>
                    <a:pt x="1089" y="1"/>
                  </a:lnTo>
                  <a:lnTo>
                    <a:pt x="1" y="1089"/>
                  </a:lnTo>
                  <a:lnTo>
                    <a:pt x="1" y="2713"/>
                  </a:lnTo>
                  <a:lnTo>
                    <a:pt x="2169" y="2713"/>
                  </a:ln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4828879" y="3959030"/>
              <a:ext cx="202618" cy="61635"/>
            </a:xfrm>
            <a:custGeom>
              <a:avLst/>
              <a:gdLst/>
              <a:ahLst/>
              <a:cxnLst/>
              <a:rect l="l" t="t" r="r" b="b"/>
              <a:pathLst>
                <a:path w="1910" h="581" extrusionOk="0">
                  <a:moveTo>
                    <a:pt x="955" y="268"/>
                  </a:moveTo>
                  <a:cubicBezTo>
                    <a:pt x="1241" y="268"/>
                    <a:pt x="1508" y="375"/>
                    <a:pt x="1714" y="580"/>
                  </a:cubicBezTo>
                  <a:lnTo>
                    <a:pt x="1910" y="393"/>
                  </a:lnTo>
                  <a:cubicBezTo>
                    <a:pt x="1651" y="134"/>
                    <a:pt x="1312" y="0"/>
                    <a:pt x="955" y="0"/>
                  </a:cubicBezTo>
                  <a:cubicBezTo>
                    <a:pt x="599" y="0"/>
                    <a:pt x="260" y="134"/>
                    <a:pt x="1" y="393"/>
                  </a:cubicBezTo>
                  <a:lnTo>
                    <a:pt x="197" y="580"/>
                  </a:lnTo>
                  <a:cubicBezTo>
                    <a:pt x="393" y="375"/>
                    <a:pt x="670" y="268"/>
                    <a:pt x="955" y="268"/>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4869618" y="4015785"/>
              <a:ext cx="121252" cy="45510"/>
            </a:xfrm>
            <a:custGeom>
              <a:avLst/>
              <a:gdLst/>
              <a:ahLst/>
              <a:cxnLst/>
              <a:rect l="l" t="t" r="r" b="b"/>
              <a:pathLst>
                <a:path w="1143" h="429" extrusionOk="0">
                  <a:moveTo>
                    <a:pt x="0" y="233"/>
                  </a:moveTo>
                  <a:lnTo>
                    <a:pt x="188" y="429"/>
                  </a:lnTo>
                  <a:cubicBezTo>
                    <a:pt x="295" y="322"/>
                    <a:pt x="429" y="268"/>
                    <a:pt x="571" y="268"/>
                  </a:cubicBezTo>
                  <a:cubicBezTo>
                    <a:pt x="714" y="268"/>
                    <a:pt x="848" y="322"/>
                    <a:pt x="955" y="429"/>
                  </a:cubicBezTo>
                  <a:lnTo>
                    <a:pt x="1142" y="233"/>
                  </a:lnTo>
                  <a:cubicBezTo>
                    <a:pt x="991" y="81"/>
                    <a:pt x="785" y="1"/>
                    <a:pt x="571" y="1"/>
                  </a:cubicBezTo>
                  <a:cubicBezTo>
                    <a:pt x="357" y="1"/>
                    <a:pt x="152" y="81"/>
                    <a:pt x="0" y="233"/>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18"/>
          <p:cNvGrpSpPr/>
          <p:nvPr/>
        </p:nvGrpSpPr>
        <p:grpSpPr>
          <a:xfrm>
            <a:off x="5509674" y="3421471"/>
            <a:ext cx="332957" cy="333618"/>
            <a:chOff x="5400565" y="3933464"/>
            <a:chExt cx="486494" cy="487461"/>
          </a:xfrm>
        </p:grpSpPr>
        <p:sp>
          <p:nvSpPr>
            <p:cNvPr id="228" name="Google Shape;228;p18"/>
            <p:cNvSpPr/>
            <p:nvPr/>
          </p:nvSpPr>
          <p:spPr>
            <a:xfrm>
              <a:off x="5629599" y="4163453"/>
              <a:ext cx="28430" cy="28537"/>
            </a:xfrm>
            <a:custGeom>
              <a:avLst/>
              <a:gdLst/>
              <a:ahLst/>
              <a:cxnLst/>
              <a:rect l="l" t="t" r="r" b="b"/>
              <a:pathLst>
                <a:path w="268" h="269" extrusionOk="0">
                  <a:moveTo>
                    <a:pt x="134" y="0"/>
                  </a:moveTo>
                  <a:cubicBezTo>
                    <a:pt x="205" y="0"/>
                    <a:pt x="268" y="54"/>
                    <a:pt x="268" y="134"/>
                  </a:cubicBezTo>
                  <a:cubicBezTo>
                    <a:pt x="268" y="206"/>
                    <a:pt x="205" y="268"/>
                    <a:pt x="134" y="268"/>
                  </a:cubicBezTo>
                  <a:cubicBezTo>
                    <a:pt x="62" y="268"/>
                    <a:pt x="0" y="206"/>
                    <a:pt x="0" y="134"/>
                  </a:cubicBezTo>
                  <a:cubicBezTo>
                    <a:pt x="0" y="54"/>
                    <a:pt x="62" y="0"/>
                    <a:pt x="134" y="0"/>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5572739" y="4105743"/>
              <a:ext cx="142044" cy="143003"/>
            </a:xfrm>
            <a:custGeom>
              <a:avLst/>
              <a:gdLst/>
              <a:ahLst/>
              <a:cxnLst/>
              <a:rect l="l" t="t" r="r" b="b"/>
              <a:pathLst>
                <a:path w="1339" h="1348" extrusionOk="0">
                  <a:moveTo>
                    <a:pt x="670" y="1080"/>
                  </a:moveTo>
                  <a:cubicBezTo>
                    <a:pt x="447" y="1080"/>
                    <a:pt x="268" y="901"/>
                    <a:pt x="268" y="678"/>
                  </a:cubicBezTo>
                  <a:cubicBezTo>
                    <a:pt x="268" y="455"/>
                    <a:pt x="447" y="277"/>
                    <a:pt x="670" y="277"/>
                  </a:cubicBezTo>
                  <a:cubicBezTo>
                    <a:pt x="893" y="277"/>
                    <a:pt x="1071" y="455"/>
                    <a:pt x="1071" y="678"/>
                  </a:cubicBezTo>
                  <a:cubicBezTo>
                    <a:pt x="1071" y="901"/>
                    <a:pt x="893" y="1080"/>
                    <a:pt x="670" y="1080"/>
                  </a:cubicBezTo>
                  <a:close/>
                  <a:moveTo>
                    <a:pt x="670" y="0"/>
                  </a:moveTo>
                  <a:cubicBezTo>
                    <a:pt x="295" y="0"/>
                    <a:pt x="1" y="304"/>
                    <a:pt x="1" y="678"/>
                  </a:cubicBezTo>
                  <a:cubicBezTo>
                    <a:pt x="1" y="1044"/>
                    <a:pt x="295" y="1347"/>
                    <a:pt x="670" y="1347"/>
                  </a:cubicBezTo>
                  <a:cubicBezTo>
                    <a:pt x="1045" y="1347"/>
                    <a:pt x="1339" y="1044"/>
                    <a:pt x="1339" y="678"/>
                  </a:cubicBezTo>
                  <a:cubicBezTo>
                    <a:pt x="1339" y="304"/>
                    <a:pt x="1045" y="0"/>
                    <a:pt x="670" y="0"/>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5400565" y="3933464"/>
              <a:ext cx="486494" cy="487461"/>
            </a:xfrm>
            <a:custGeom>
              <a:avLst/>
              <a:gdLst/>
              <a:ahLst/>
              <a:cxnLst/>
              <a:rect l="l" t="t" r="r" b="b"/>
              <a:pathLst>
                <a:path w="4586" h="4595" extrusionOk="0">
                  <a:moveTo>
                    <a:pt x="2293" y="3239"/>
                  </a:moveTo>
                  <a:cubicBezTo>
                    <a:pt x="1775" y="3239"/>
                    <a:pt x="1347" y="2820"/>
                    <a:pt x="1347" y="2302"/>
                  </a:cubicBezTo>
                  <a:cubicBezTo>
                    <a:pt x="1347" y="1785"/>
                    <a:pt x="1775" y="1357"/>
                    <a:pt x="2293" y="1357"/>
                  </a:cubicBezTo>
                  <a:cubicBezTo>
                    <a:pt x="2810" y="1357"/>
                    <a:pt x="3238" y="1785"/>
                    <a:pt x="3238" y="2302"/>
                  </a:cubicBezTo>
                  <a:cubicBezTo>
                    <a:pt x="3238" y="2820"/>
                    <a:pt x="2810" y="3239"/>
                    <a:pt x="2293" y="3239"/>
                  </a:cubicBezTo>
                  <a:close/>
                  <a:moveTo>
                    <a:pt x="4050" y="3515"/>
                  </a:moveTo>
                  <a:cubicBezTo>
                    <a:pt x="3952" y="3515"/>
                    <a:pt x="3854" y="3551"/>
                    <a:pt x="3774" y="3596"/>
                  </a:cubicBezTo>
                  <a:lnTo>
                    <a:pt x="3497" y="3310"/>
                  </a:lnTo>
                  <a:cubicBezTo>
                    <a:pt x="3586" y="3239"/>
                    <a:pt x="3667" y="3159"/>
                    <a:pt x="3756" y="3061"/>
                  </a:cubicBezTo>
                  <a:cubicBezTo>
                    <a:pt x="4059" y="2713"/>
                    <a:pt x="4202" y="2365"/>
                    <a:pt x="4211" y="2356"/>
                  </a:cubicBezTo>
                  <a:lnTo>
                    <a:pt x="4229" y="2302"/>
                  </a:lnTo>
                  <a:lnTo>
                    <a:pt x="4211" y="2249"/>
                  </a:lnTo>
                  <a:cubicBezTo>
                    <a:pt x="4202" y="2231"/>
                    <a:pt x="4059" y="1892"/>
                    <a:pt x="3756" y="1535"/>
                  </a:cubicBezTo>
                  <a:cubicBezTo>
                    <a:pt x="3667" y="1446"/>
                    <a:pt x="3586" y="1366"/>
                    <a:pt x="3497" y="1285"/>
                  </a:cubicBezTo>
                  <a:lnTo>
                    <a:pt x="3774" y="1009"/>
                  </a:lnTo>
                  <a:cubicBezTo>
                    <a:pt x="3854" y="1053"/>
                    <a:pt x="3952" y="1080"/>
                    <a:pt x="4050" y="1080"/>
                  </a:cubicBezTo>
                  <a:cubicBezTo>
                    <a:pt x="4345" y="1080"/>
                    <a:pt x="4586" y="839"/>
                    <a:pt x="4586" y="545"/>
                  </a:cubicBezTo>
                  <a:cubicBezTo>
                    <a:pt x="4586" y="241"/>
                    <a:pt x="4345" y="1"/>
                    <a:pt x="4050" y="1"/>
                  </a:cubicBezTo>
                  <a:cubicBezTo>
                    <a:pt x="3756" y="1"/>
                    <a:pt x="3515" y="241"/>
                    <a:pt x="3515" y="545"/>
                  </a:cubicBezTo>
                  <a:cubicBezTo>
                    <a:pt x="3515" y="643"/>
                    <a:pt x="3542" y="732"/>
                    <a:pt x="3586" y="812"/>
                  </a:cubicBezTo>
                  <a:lnTo>
                    <a:pt x="3283" y="1125"/>
                  </a:lnTo>
                  <a:cubicBezTo>
                    <a:pt x="2980" y="919"/>
                    <a:pt x="2641" y="821"/>
                    <a:pt x="2293" y="821"/>
                  </a:cubicBezTo>
                  <a:cubicBezTo>
                    <a:pt x="1945" y="821"/>
                    <a:pt x="1606" y="919"/>
                    <a:pt x="1303" y="1125"/>
                  </a:cubicBezTo>
                  <a:lnTo>
                    <a:pt x="999" y="812"/>
                  </a:lnTo>
                  <a:cubicBezTo>
                    <a:pt x="1044" y="732"/>
                    <a:pt x="1071" y="643"/>
                    <a:pt x="1071" y="545"/>
                  </a:cubicBezTo>
                  <a:cubicBezTo>
                    <a:pt x="1071" y="241"/>
                    <a:pt x="830" y="1"/>
                    <a:pt x="535" y="1"/>
                  </a:cubicBezTo>
                  <a:cubicBezTo>
                    <a:pt x="241" y="1"/>
                    <a:pt x="0" y="241"/>
                    <a:pt x="0" y="545"/>
                  </a:cubicBezTo>
                  <a:cubicBezTo>
                    <a:pt x="0" y="839"/>
                    <a:pt x="241" y="1080"/>
                    <a:pt x="535" y="1080"/>
                  </a:cubicBezTo>
                  <a:cubicBezTo>
                    <a:pt x="634" y="1080"/>
                    <a:pt x="732" y="1053"/>
                    <a:pt x="812" y="1009"/>
                  </a:cubicBezTo>
                  <a:lnTo>
                    <a:pt x="1088" y="1285"/>
                  </a:lnTo>
                  <a:cubicBezTo>
                    <a:pt x="999" y="1366"/>
                    <a:pt x="910" y="1446"/>
                    <a:pt x="830" y="1535"/>
                  </a:cubicBezTo>
                  <a:cubicBezTo>
                    <a:pt x="526" y="1892"/>
                    <a:pt x="384" y="2231"/>
                    <a:pt x="375" y="2249"/>
                  </a:cubicBezTo>
                  <a:lnTo>
                    <a:pt x="357" y="2302"/>
                  </a:lnTo>
                  <a:lnTo>
                    <a:pt x="375" y="2356"/>
                  </a:lnTo>
                  <a:cubicBezTo>
                    <a:pt x="384" y="2365"/>
                    <a:pt x="526" y="2713"/>
                    <a:pt x="830" y="3061"/>
                  </a:cubicBezTo>
                  <a:cubicBezTo>
                    <a:pt x="910" y="3159"/>
                    <a:pt x="999" y="3239"/>
                    <a:pt x="1088" y="3310"/>
                  </a:cubicBezTo>
                  <a:lnTo>
                    <a:pt x="812" y="3596"/>
                  </a:lnTo>
                  <a:cubicBezTo>
                    <a:pt x="732" y="3551"/>
                    <a:pt x="634" y="3515"/>
                    <a:pt x="535" y="3515"/>
                  </a:cubicBezTo>
                  <a:cubicBezTo>
                    <a:pt x="241" y="3515"/>
                    <a:pt x="0" y="3765"/>
                    <a:pt x="0" y="4060"/>
                  </a:cubicBezTo>
                  <a:cubicBezTo>
                    <a:pt x="0" y="4354"/>
                    <a:pt x="241" y="4595"/>
                    <a:pt x="535" y="4595"/>
                  </a:cubicBezTo>
                  <a:cubicBezTo>
                    <a:pt x="830" y="4595"/>
                    <a:pt x="1071" y="4354"/>
                    <a:pt x="1071" y="4060"/>
                  </a:cubicBezTo>
                  <a:cubicBezTo>
                    <a:pt x="1071" y="3962"/>
                    <a:pt x="1044" y="3863"/>
                    <a:pt x="999" y="3783"/>
                  </a:cubicBezTo>
                  <a:lnTo>
                    <a:pt x="1303" y="3480"/>
                  </a:lnTo>
                  <a:cubicBezTo>
                    <a:pt x="1606" y="3676"/>
                    <a:pt x="1945" y="3783"/>
                    <a:pt x="2293" y="3783"/>
                  </a:cubicBezTo>
                  <a:cubicBezTo>
                    <a:pt x="2641" y="3783"/>
                    <a:pt x="2980" y="3676"/>
                    <a:pt x="3283" y="3480"/>
                  </a:cubicBezTo>
                  <a:lnTo>
                    <a:pt x="3586" y="3783"/>
                  </a:lnTo>
                  <a:cubicBezTo>
                    <a:pt x="3542" y="3863"/>
                    <a:pt x="3515" y="3962"/>
                    <a:pt x="3515" y="4060"/>
                  </a:cubicBezTo>
                  <a:cubicBezTo>
                    <a:pt x="3515" y="4354"/>
                    <a:pt x="3756" y="4595"/>
                    <a:pt x="4050" y="4595"/>
                  </a:cubicBezTo>
                  <a:cubicBezTo>
                    <a:pt x="4345" y="4595"/>
                    <a:pt x="4586" y="4354"/>
                    <a:pt x="4586" y="4060"/>
                  </a:cubicBezTo>
                  <a:cubicBezTo>
                    <a:pt x="4586" y="3765"/>
                    <a:pt x="4345" y="3515"/>
                    <a:pt x="4050" y="3515"/>
                  </a:cubicBezTo>
                  <a:close/>
                </a:path>
              </a:pathLst>
            </a:custGeom>
            <a:solidFill>
              <a:srgbClr val="CEABFF"/>
            </a:solidFill>
            <a:ln w="9525" cap="flat" cmpd="sng">
              <a:solidFill>
                <a:srgbClr val="FF2E7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txBox="1"/>
          <p:nvPr/>
        </p:nvSpPr>
        <p:spPr>
          <a:xfrm>
            <a:off x="552848" y="2698426"/>
            <a:ext cx="4801200" cy="131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ar-SA" sz="1200" dirty="0">
                <a:solidFill>
                  <a:srgbClr val="FFFFFF"/>
                </a:solidFill>
                <a:latin typeface="IBM Plex Sans Arabic"/>
                <a:ea typeface="IBM Plex Sans Arabic"/>
                <a:cs typeface="IBM Plex Sans Arabic"/>
                <a:sym typeface="IBM Plex Sans Arabic"/>
              </a:rPr>
              <a:t> </a:t>
            </a:r>
            <a:r>
              <a:rPr lang="en-US" sz="1200" dirty="0">
                <a:solidFill>
                  <a:srgbClr val="FFFFFF"/>
                </a:solidFill>
                <a:latin typeface="IBM Plex Sans Arabic"/>
                <a:ea typeface="IBM Plex Sans Arabic"/>
                <a:cs typeface="IBM Plex Sans Arabic"/>
                <a:sym typeface="IBM Plex Sans Arabic"/>
              </a:rPr>
              <a:t>Marsad - “</a:t>
            </a:r>
            <a:r>
              <a:rPr lang="ar-SA" sz="1200" dirty="0">
                <a:solidFill>
                  <a:srgbClr val="FFFFFF"/>
                </a:solidFill>
                <a:latin typeface="IBM Plex Sans Arabic"/>
                <a:ea typeface="IBM Plex Sans Arabic"/>
                <a:cs typeface="IBM Plex Sans Arabic"/>
                <a:sym typeface="IBM Plex Sans Arabic"/>
              </a:rPr>
              <a:t>مَرْصَد</a:t>
            </a:r>
            <a:r>
              <a:rPr lang="en-US" sz="1200" dirty="0">
                <a:solidFill>
                  <a:srgbClr val="FFFFFF"/>
                </a:solidFill>
                <a:latin typeface="IBM Plex Sans Arabic"/>
                <a:ea typeface="IBM Plex Sans Arabic"/>
                <a:cs typeface="IBM Plex Sans Arabic"/>
                <a:sym typeface="IBM Plex Sans Arabic"/>
              </a:rPr>
              <a:t>” is an AI-based system designed to ensure real-time crowd safety and enhance fan engagement inside stadiums and event venues. The system uses computer vision to monitor crowd density, identify high-risk formations, and alert security teams instantly. In parallel, it gathers live fan engagement insights to enhance the experience via smart interactions. By integrating predictive analytics, edge AI, and responsive dashboards, our solution not only prevents accidents but also elevates the overall event atmosphere — all while being scalable, cost-efficient, and easy to deploy.</a:t>
            </a:r>
            <a:endParaRPr sz="1200" dirty="0">
              <a:solidFill>
                <a:srgbClr val="FFFFFF"/>
              </a:solidFill>
              <a:latin typeface="IBM Plex Sans Arabic"/>
              <a:ea typeface="IBM Plex Sans Arabic"/>
              <a:cs typeface="IBM Plex Sans Arabic"/>
              <a:sym typeface="IBM Plex Sans Arabic"/>
            </a:endParaRPr>
          </a:p>
        </p:txBody>
      </p:sp>
      <p:sp>
        <p:nvSpPr>
          <p:cNvPr id="236" name="Google Shape;236;p19"/>
          <p:cNvSpPr txBox="1"/>
          <p:nvPr/>
        </p:nvSpPr>
        <p:spPr>
          <a:xfrm>
            <a:off x="552848" y="2495326"/>
            <a:ext cx="4717200" cy="40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solidFill>
                  <a:srgbClr val="82D2FA"/>
                </a:solidFill>
                <a:latin typeface="IBM Plex Sans Arabic"/>
                <a:ea typeface="IBM Plex Sans Arabic"/>
                <a:cs typeface="IBM Plex Sans Arabic"/>
                <a:sym typeface="IBM Plex Sans Arabic"/>
              </a:rPr>
              <a:t>AI-Powered Smart Stadium Safety &amp; Fan Experience System</a:t>
            </a:r>
            <a:endParaRPr sz="2000" dirty="0">
              <a:solidFill>
                <a:srgbClr val="82D2FA"/>
              </a:solidFill>
              <a:latin typeface="IBM Plex Sans Arabic"/>
              <a:ea typeface="IBM Plex Sans Arabic"/>
              <a:cs typeface="IBM Plex Sans Arabic"/>
              <a:sym typeface="IBM Plex Sans Arabic"/>
            </a:endParaRPr>
          </a:p>
        </p:txBody>
      </p:sp>
      <p:sp>
        <p:nvSpPr>
          <p:cNvPr id="237" name="Google Shape;237;p19"/>
          <p:cNvSpPr txBox="1"/>
          <p:nvPr/>
        </p:nvSpPr>
        <p:spPr>
          <a:xfrm>
            <a:off x="411375" y="1669275"/>
            <a:ext cx="3186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rgbClr val="B45FF0"/>
                </a:solidFill>
              </a:rPr>
              <a:t>Marsad - </a:t>
            </a:r>
            <a:r>
              <a:rPr lang="ar-SA" sz="2800" b="1" dirty="0">
                <a:solidFill>
                  <a:srgbClr val="B45FF0"/>
                </a:solidFill>
              </a:rPr>
              <a:t>مَرْصَد</a:t>
            </a:r>
            <a:endParaRPr sz="2500" dirty="0">
              <a:solidFill>
                <a:srgbClr val="B45FF0"/>
              </a:solidFill>
            </a:endParaRPr>
          </a:p>
        </p:txBody>
      </p:sp>
      <p:pic>
        <p:nvPicPr>
          <p:cNvPr id="238" name="Google Shape;238;p19" title="freepik__the-style-is-candid-image-photography-with-natural__77627.jpeg"/>
          <p:cNvPicPr preferRelativeResize="0"/>
          <p:nvPr/>
        </p:nvPicPr>
        <p:blipFill rotWithShape="1">
          <a:blip r:embed="rId3">
            <a:alphaModFix/>
          </a:blip>
          <a:srcRect l="10179" r="10171"/>
          <a:stretch/>
        </p:blipFill>
        <p:spPr>
          <a:xfrm>
            <a:off x="5957649" y="0"/>
            <a:ext cx="318635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20" title="freepik__the-style-is-candid-image-photography-with-natural__77628.png"/>
          <p:cNvPicPr preferRelativeResize="0"/>
          <p:nvPr/>
        </p:nvPicPr>
        <p:blipFill rotWithShape="1">
          <a:blip r:embed="rId3">
            <a:alphaModFix/>
          </a:blip>
          <a:srcRect l="11907" r="8442"/>
          <a:stretch/>
        </p:blipFill>
        <p:spPr>
          <a:xfrm>
            <a:off x="-1" y="0"/>
            <a:ext cx="3186351" cy="5143501"/>
          </a:xfrm>
          <a:prstGeom prst="rect">
            <a:avLst/>
          </a:prstGeom>
          <a:noFill/>
          <a:ln>
            <a:noFill/>
          </a:ln>
        </p:spPr>
      </p:pic>
      <p:sp>
        <p:nvSpPr>
          <p:cNvPr id="244" name="Google Shape;244;p20"/>
          <p:cNvSpPr txBox="1"/>
          <p:nvPr/>
        </p:nvSpPr>
        <p:spPr>
          <a:xfrm>
            <a:off x="3523725" y="2511300"/>
            <a:ext cx="4461300" cy="1312500"/>
          </a:xfrm>
          <a:prstGeom prst="rect">
            <a:avLst/>
          </a:prstGeom>
          <a:noFill/>
          <a:ln>
            <a:noFill/>
          </a:ln>
        </p:spPr>
        <p:txBody>
          <a:bodyPr spcFirstLastPara="1" wrap="square" lIns="91425" tIns="91425" rIns="91425" bIns="91425" anchor="t" anchorCtr="0">
            <a:noAutofit/>
          </a:bodyPr>
          <a:lstStyle/>
          <a:p>
            <a:pPr marL="0" lvl="0" indent="0" rtl="1">
              <a:lnSpc>
                <a:spcPct val="115000"/>
              </a:lnSpc>
              <a:spcBef>
                <a:spcPts val="0"/>
              </a:spcBef>
              <a:spcAft>
                <a:spcPts val="0"/>
              </a:spcAft>
              <a:buNone/>
            </a:pPr>
            <a:r>
              <a:rPr lang="en-US" sz="1200" dirty="0">
                <a:solidFill>
                  <a:srgbClr val="FFFFFF"/>
                </a:solidFill>
                <a:latin typeface="IBM Plex Sans Arabic"/>
                <a:ea typeface="IBM Plex Sans Arabic"/>
                <a:cs typeface="IBM Plex Sans Arabic"/>
                <a:sym typeface="IBM Plex Sans Arabic"/>
              </a:rPr>
              <a:t> We sourced visual data from open datasets such as UCF-QNRF and Crowd Surveillance footage, then annotated and preprocessed it to train our AI model for crowd detection and risk assessment. This data was key to building and validating our system's real-time prediction capabilities.</a:t>
            </a:r>
            <a:endParaRPr sz="1200" dirty="0">
              <a:solidFill>
                <a:srgbClr val="FFFFFF"/>
              </a:solidFill>
              <a:latin typeface="IBM Plex Sans Arabic"/>
              <a:ea typeface="IBM Plex Sans Arabic"/>
              <a:cs typeface="IBM Plex Sans Arabic"/>
              <a:sym typeface="IBM Plex Sans Arabic"/>
            </a:endParaRPr>
          </a:p>
        </p:txBody>
      </p:sp>
      <p:sp>
        <p:nvSpPr>
          <p:cNvPr id="245" name="Google Shape;245;p20"/>
          <p:cNvSpPr txBox="1"/>
          <p:nvPr/>
        </p:nvSpPr>
        <p:spPr>
          <a:xfrm>
            <a:off x="3523725" y="1110075"/>
            <a:ext cx="3789900" cy="131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ar" sz="2800" b="1" dirty="0">
                <a:solidFill>
                  <a:srgbClr val="B45FF0"/>
                </a:solidFill>
                <a:latin typeface="IBM Plex Sans Arabic"/>
                <a:ea typeface="IBM Plex Sans Arabic"/>
                <a:cs typeface="IBM Plex Sans Arabic"/>
                <a:sym typeface="IBM Plex Sans Arabic"/>
              </a:rPr>
              <a:t>How the Data Is Provided and Utilized</a:t>
            </a:r>
            <a:endParaRPr sz="2800" b="1" dirty="0">
              <a:solidFill>
                <a:srgbClr val="B45FF0"/>
              </a:solidFill>
              <a:latin typeface="IBM Plex Sans Arabic"/>
              <a:ea typeface="IBM Plex Sans Arabic"/>
              <a:cs typeface="IBM Plex Sans Arabic"/>
              <a:sym typeface="IBM Plex Sans Arabic"/>
            </a:endParaRPr>
          </a:p>
          <a:p>
            <a:pPr marL="0" lvl="0" indent="0" algn="r" rtl="1">
              <a:spcBef>
                <a:spcPts val="1200"/>
              </a:spcBef>
              <a:spcAft>
                <a:spcPts val="0"/>
              </a:spcAft>
              <a:buNone/>
            </a:pPr>
            <a:endParaRPr sz="2800" b="1" dirty="0">
              <a:solidFill>
                <a:srgbClr val="B45FF0"/>
              </a:solidFill>
              <a:latin typeface="IBM Plex Sans Arabic"/>
              <a:ea typeface="IBM Plex Sans Arabic"/>
              <a:cs typeface="IBM Plex Sans Arabic"/>
              <a:sym typeface="IBM Plex Sans Arab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1"/>
          <p:cNvSpPr txBox="1"/>
          <p:nvPr/>
        </p:nvSpPr>
        <p:spPr>
          <a:xfrm>
            <a:off x="1049700" y="1791575"/>
            <a:ext cx="3644700" cy="53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ar" sz="2500" b="1">
                <a:solidFill>
                  <a:srgbClr val="FF2E73"/>
                </a:solidFill>
              </a:rPr>
              <a:t>Goal Alignment:</a:t>
            </a:r>
            <a:endParaRPr sz="2500" b="1">
              <a:solidFill>
                <a:srgbClr val="FF2E73"/>
              </a:solidFill>
              <a:latin typeface="IBM Plex Sans Arabic"/>
              <a:ea typeface="IBM Plex Sans Arabic"/>
              <a:cs typeface="IBM Plex Sans Arabic"/>
              <a:sym typeface="IBM Plex Sans Arabic"/>
            </a:endParaRPr>
          </a:p>
        </p:txBody>
      </p:sp>
      <p:sp>
        <p:nvSpPr>
          <p:cNvPr id="251" name="Google Shape;251;p21"/>
          <p:cNvSpPr txBox="1"/>
          <p:nvPr/>
        </p:nvSpPr>
        <p:spPr>
          <a:xfrm>
            <a:off x="975175" y="2327975"/>
            <a:ext cx="4626972" cy="150457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600" dirty="0">
                <a:solidFill>
                  <a:schemeClr val="lt1"/>
                </a:solidFill>
              </a:rPr>
              <a:t> Our project directly aligns with the competition’s goals by combining artificial intelligence with real-time video analytics to enhance stadium safety and fan experience. It improves operational performance by detecting dangerous crowd patterns early, boosts safety through predictive alerts, and enriches fan engagement with data-driven insights — making it a holistic smart stadium solution.</a:t>
            </a:r>
            <a:endParaRPr dirty="0">
              <a:solidFill>
                <a:srgbClr val="FFFFFF"/>
              </a:solidFill>
              <a:latin typeface="IBM Plex Sans Arabic"/>
              <a:ea typeface="IBM Plex Sans Arabic"/>
              <a:cs typeface="IBM Plex Sans Arabic"/>
              <a:sym typeface="IBM Plex Sans Arabic"/>
            </a:endParaRPr>
          </a:p>
        </p:txBody>
      </p:sp>
      <p:pic>
        <p:nvPicPr>
          <p:cNvPr id="252" name="Google Shape;252;p21" title="freepik__the-style-is-candid-image-photography-with-natural__77629.jpeg"/>
          <p:cNvPicPr preferRelativeResize="0"/>
          <p:nvPr/>
        </p:nvPicPr>
        <p:blipFill rotWithShape="1">
          <a:blip r:embed="rId3">
            <a:alphaModFix/>
          </a:blip>
          <a:srcRect l="12017" r="12017"/>
          <a:stretch/>
        </p:blipFill>
        <p:spPr>
          <a:xfrm>
            <a:off x="6105051" y="0"/>
            <a:ext cx="3038950" cy="51434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1160</Words>
  <Application>Microsoft Office PowerPoint</Application>
  <PresentationFormat>On-screen Show (16:9)</PresentationFormat>
  <Paragraphs>100</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IBM Plex Sans Arabic</vt:lpstr>
      <vt:lpstr>IBM Plex Sans Arabic SemiBold</vt:lpstr>
      <vt:lpstr>Arial</vt:lpstr>
      <vt:lpstr>Simple Light</vt:lpstr>
      <vt:lpstr>Marsad - مَرْصَد</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ABDULLAH HANI ABDELLATIF AL-SHOBAKI</cp:lastModifiedBy>
  <cp:revision>1</cp:revision>
  <dcterms:modified xsi:type="dcterms:W3CDTF">2025-04-04T07:25:48Z</dcterms:modified>
</cp:coreProperties>
</file>