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60" r:id="rId3"/>
    <p:sldId id="261" r:id="rId4"/>
    <p:sldId id="311" r:id="rId5"/>
    <p:sldId id="288" r:id="rId6"/>
    <p:sldId id="286" r:id="rId7"/>
    <p:sldId id="309" r:id="rId8"/>
    <p:sldId id="287" r:id="rId9"/>
    <p:sldId id="289" r:id="rId10"/>
    <p:sldId id="262" r:id="rId11"/>
    <p:sldId id="308" r:id="rId12"/>
    <p:sldId id="264" r:id="rId13"/>
    <p:sldId id="310" r:id="rId14"/>
    <p:sldId id="370" r:id="rId15"/>
    <p:sldId id="265" r:id="rId16"/>
    <p:sldId id="275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oppins Medium" panose="000006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aleway Medium" pitchFamily="2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Viga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FD5D3-072A-4D31-BC9F-6F6016E2E87A}">
  <a:tblStyle styleId="{45BFD5D3-072A-4D31-BC9F-6F6016E2E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4" autoAdjust="0"/>
  </p:normalViewPr>
  <p:slideViewPr>
    <p:cSldViewPr snapToGrid="0">
      <p:cViewPr varScale="1">
        <p:scale>
          <a:sx n="126" d="100"/>
          <a:sy n="126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356526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356526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44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908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27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0e793126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0e793126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25dd8fc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125dd8fc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92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23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4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0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75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8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avLst/>
            <a:gdLst/>
            <a:ahLst/>
            <a:cxnLst/>
            <a:rect l="l" t="t" r="r" b="b"/>
            <a:pathLst>
              <a:path w="210418" h="175559" extrusionOk="0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5683950" y="-130225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14164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14164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387986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3387981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avLst/>
            <a:gdLst/>
            <a:ahLst/>
            <a:cxnLst/>
            <a:rect l="l" t="t" r="r" b="b"/>
            <a:pathLst>
              <a:path w="74754" h="75060" extrusionOk="0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52817" flipH="1">
            <a:off x="-655913" y="286302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090175" y="-1361775"/>
            <a:ext cx="3319332" cy="2908270"/>
          </a:xfrm>
          <a:custGeom>
            <a:avLst/>
            <a:gdLst/>
            <a:ahLst/>
            <a:cxnLst/>
            <a:rect l="l" t="t" r="r" b="b"/>
            <a:pathLst>
              <a:path w="106877" h="93649" extrusionOk="0">
                <a:moveTo>
                  <a:pt x="52589" y="0"/>
                </a:moveTo>
                <a:cubicBezTo>
                  <a:pt x="46643" y="0"/>
                  <a:pt x="40692" y="1034"/>
                  <a:pt x="35125" y="3047"/>
                </a:cubicBezTo>
                <a:cubicBezTo>
                  <a:pt x="31890" y="4215"/>
                  <a:pt x="28821" y="5682"/>
                  <a:pt x="25885" y="7450"/>
                </a:cubicBezTo>
                <a:cubicBezTo>
                  <a:pt x="25018" y="8017"/>
                  <a:pt x="24151" y="8551"/>
                  <a:pt x="23317" y="9118"/>
                </a:cubicBezTo>
                <a:cubicBezTo>
                  <a:pt x="19781" y="11586"/>
                  <a:pt x="16545" y="14522"/>
                  <a:pt x="13777" y="17758"/>
                </a:cubicBezTo>
                <a:cubicBezTo>
                  <a:pt x="6105" y="26731"/>
                  <a:pt x="1501" y="38739"/>
                  <a:pt x="467" y="50714"/>
                </a:cubicBezTo>
                <a:cubicBezTo>
                  <a:pt x="0" y="56285"/>
                  <a:pt x="100" y="62089"/>
                  <a:pt x="1701" y="67426"/>
                </a:cubicBezTo>
                <a:cubicBezTo>
                  <a:pt x="3136" y="71796"/>
                  <a:pt x="5638" y="75899"/>
                  <a:pt x="9340" y="78601"/>
                </a:cubicBezTo>
                <a:cubicBezTo>
                  <a:pt x="18580" y="85373"/>
                  <a:pt x="30322" y="81570"/>
                  <a:pt x="40696" y="83938"/>
                </a:cubicBezTo>
                <a:cubicBezTo>
                  <a:pt x="44832" y="84906"/>
                  <a:pt x="48568" y="86807"/>
                  <a:pt x="52338" y="88708"/>
                </a:cubicBezTo>
                <a:lnTo>
                  <a:pt x="52571" y="88808"/>
                </a:lnTo>
                <a:cubicBezTo>
                  <a:pt x="57968" y="91507"/>
                  <a:pt x="63969" y="93649"/>
                  <a:pt x="70060" y="93649"/>
                </a:cubicBezTo>
                <a:cubicBezTo>
                  <a:pt x="71123" y="93649"/>
                  <a:pt x="72188" y="93584"/>
                  <a:pt x="73252" y="93445"/>
                </a:cubicBezTo>
                <a:cubicBezTo>
                  <a:pt x="79857" y="92611"/>
                  <a:pt x="86228" y="89609"/>
                  <a:pt x="91199" y="85273"/>
                </a:cubicBezTo>
                <a:cubicBezTo>
                  <a:pt x="104008" y="74098"/>
                  <a:pt x="106877" y="54384"/>
                  <a:pt x="102707" y="38606"/>
                </a:cubicBezTo>
                <a:cubicBezTo>
                  <a:pt x="96903" y="16623"/>
                  <a:pt x="76388" y="412"/>
                  <a:pt x="53672" y="12"/>
                </a:cubicBezTo>
                <a:cubicBezTo>
                  <a:pt x="53311" y="4"/>
                  <a:pt x="52950" y="0"/>
                  <a:pt x="525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272314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2"/>
          </p:nvPr>
        </p:nvSpPr>
        <p:spPr>
          <a:xfrm>
            <a:off x="1272315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3"/>
          </p:nvPr>
        </p:nvSpPr>
        <p:spPr>
          <a:xfrm>
            <a:off x="3596560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4"/>
          </p:nvPr>
        </p:nvSpPr>
        <p:spPr>
          <a:xfrm>
            <a:off x="3596555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5"/>
          </p:nvPr>
        </p:nvSpPr>
        <p:spPr>
          <a:xfrm>
            <a:off x="5920786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6"/>
          </p:nvPr>
        </p:nvSpPr>
        <p:spPr>
          <a:xfrm>
            <a:off x="5920781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251025" y="273820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4519150" y="1003606"/>
            <a:ext cx="6262576" cy="6473967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62" r:id="rId6"/>
    <p:sldLayoutId id="2147483666" r:id="rId7"/>
    <p:sldLayoutId id="2147483667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ctrTitle"/>
          </p:nvPr>
        </p:nvSpPr>
        <p:spPr>
          <a:xfrm>
            <a:off x="641064" y="857242"/>
            <a:ext cx="5074563" cy="233635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</a:t>
            </a:r>
            <a:br>
              <a:rPr lang="en" dirty="0"/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(ES6)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Eng. Reem Hassan Ahmed</a:t>
            </a:r>
            <a:endParaRPr dirty="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" name="Google Shape;289;p32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290" name="Google Shape;290;p32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64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768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2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293" name="Google Shape;293;p32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633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76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32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32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299" name="Google Shape;299;p32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734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32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302" name="Google Shape;302;p32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5" h="735" extrusionOk="0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32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17713" extrusionOk="0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36461" extrusionOk="0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avLst/>
                <a:gdLst/>
                <a:ahLst/>
                <a:cxnLst/>
                <a:rect l="l" t="t" r="r" b="b"/>
                <a:pathLst>
                  <a:path w="42131" h="27654" extrusionOk="0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3010" extrusionOk="0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fill="none" extrusionOk="0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" fill="none" extrusionOk="0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8" fill="none" extrusionOk="0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9" fill="none" extrusionOk="0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2" fill="none" extrusionOk="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3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– </a:t>
            </a:r>
            <a:r>
              <a:rPr lang="en-US" dirty="0"/>
              <a:t>ES6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 literals (backticks)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B801D-F2B9-0086-9817-F4F6CBE3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86" y="1425566"/>
            <a:ext cx="3766672" cy="3175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53686" y="3145192"/>
            <a:ext cx="3162228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Spread and rest operators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ES6</a:t>
            </a:r>
          </a:p>
        </p:txBody>
      </p:sp>
    </p:spTree>
    <p:extLst>
      <p:ext uri="{BB962C8B-B14F-4D97-AF65-F5344CB8AC3E}">
        <p14:creationId xmlns:p14="http://schemas.microsoft.com/office/powerpoint/2010/main" val="155763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6025884" y="1695582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 operator</a:t>
            </a:r>
            <a:endParaRPr dirty="0"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1"/>
          </p:nvPr>
        </p:nvSpPr>
        <p:spPr>
          <a:xfrm>
            <a:off x="714175" y="1219610"/>
            <a:ext cx="5986733" cy="296998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operator (…) is used as rest operator and as spread operator.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1- 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Rest operator takes number of values and represents an array containing these values.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used as rest operator in the function declaration as parameters (Destructing).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cannot have more than one rest operator.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must appear at last position in the parameter list.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098" name="Picture 2" descr="Deep Dive into JavaScript's Spread and Rest Operators with Real World  Examples | by Rehmat Sayany | Medium">
            <a:extLst>
              <a:ext uri="{FF2B5EF4-FFF2-40B4-BE49-F238E27FC236}">
                <a16:creationId xmlns:a16="http://schemas.microsoft.com/office/drawing/2014/main" id="{7354B10C-8D19-25A0-F2B0-04BE9F990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4" r="4307"/>
          <a:stretch/>
        </p:blipFill>
        <p:spPr bwMode="auto">
          <a:xfrm>
            <a:off x="6641729" y="1948018"/>
            <a:ext cx="2106476" cy="29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6025884" y="1695582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Spread operator</a:t>
            </a:r>
            <a:endParaRPr dirty="0"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1"/>
          </p:nvPr>
        </p:nvSpPr>
        <p:spPr>
          <a:xfrm>
            <a:off x="714174" y="1219610"/>
            <a:ext cx="5800317" cy="208232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operator (…) is used as rest operator and as spread operator.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2- Spread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Spread operator takes and array and returns its values separated.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3074" name="Picture 2" descr="Deep Dive into JavaScript's Spread and Rest Operators with Real World  Examples | by Rehmat Sayany | Medium">
            <a:extLst>
              <a:ext uri="{FF2B5EF4-FFF2-40B4-BE49-F238E27FC236}">
                <a16:creationId xmlns:a16="http://schemas.microsoft.com/office/drawing/2014/main" id="{798CE5F8-F5CA-3B10-655B-F7B33941A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68"/>
          <a:stretch/>
        </p:blipFill>
        <p:spPr bwMode="auto">
          <a:xfrm>
            <a:off x="6514492" y="1974218"/>
            <a:ext cx="2316011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0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54324" y="3224144"/>
            <a:ext cx="3160952" cy="99066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Arrow functions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</a:t>
            </a:r>
            <a:r>
              <a:rPr lang="en-US"/>
              <a:t>–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Arrow function</a:t>
            </a:r>
            <a:endParaRPr dirty="0"/>
          </a:p>
        </p:txBody>
      </p:sp>
      <p:sp>
        <p:nvSpPr>
          <p:cNvPr id="20" name="Google Shape;553;p38">
            <a:extLst>
              <a:ext uri="{FF2B5EF4-FFF2-40B4-BE49-F238E27FC236}">
                <a16:creationId xmlns:a16="http://schemas.microsoft.com/office/drawing/2014/main" id="{D786A705-3807-10A0-6755-E568B5C67D79}"/>
              </a:ext>
            </a:extLst>
          </p:cNvPr>
          <p:cNvSpPr txBox="1"/>
          <p:nvPr/>
        </p:nvSpPr>
        <p:spPr>
          <a:xfrm>
            <a:off x="647175" y="1128446"/>
            <a:ext cx="5269240" cy="9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Arrow function characteristics: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Must be declared as a function expression.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Not hoisted.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3" name="Google Shape;553;p38">
            <a:extLst>
              <a:ext uri="{FF2B5EF4-FFF2-40B4-BE49-F238E27FC236}">
                <a16:creationId xmlns:a16="http://schemas.microsoft.com/office/drawing/2014/main" id="{C551B486-DFF4-35A1-CA32-4D01B15E7B38}"/>
              </a:ext>
            </a:extLst>
          </p:cNvPr>
          <p:cNvSpPr txBox="1"/>
          <p:nvPr/>
        </p:nvSpPr>
        <p:spPr>
          <a:xfrm>
            <a:off x="612576" y="2171597"/>
            <a:ext cx="4182800" cy="28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1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1169" name="Google Shape;1169;p51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1" extrusionOk="0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669" extrusionOk="0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1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607" extrusionOk="0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668" extrusionOk="0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51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1176" name="Google Shape;1176;p51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739" extrusionOk="0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768" extrusionOk="0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1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1179" name="Google Shape;1179;p51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75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69" extrusionOk="0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51"/>
            <p:cNvSpPr/>
            <p:nvPr/>
          </p:nvSpPr>
          <p:spPr>
            <a:xfrm>
              <a:off x="1045661" y="3714599"/>
              <a:ext cx="260460" cy="234434"/>
            </a:xfrm>
            <a:custGeom>
              <a:avLst/>
              <a:gdLst/>
              <a:ahLst/>
              <a:cxnLst/>
              <a:rect l="l" t="t" r="r" b="b"/>
              <a:pathLst>
                <a:path w="13010" h="11710" extrusionOk="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1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1183" name="Google Shape;1183;p51"/>
            <p:cNvSpPr/>
            <p:nvPr/>
          </p:nvSpPr>
          <p:spPr>
            <a:xfrm>
              <a:off x="2983298" y="4189381"/>
              <a:ext cx="14987" cy="103313"/>
            </a:xfrm>
            <a:custGeom>
              <a:avLst/>
              <a:gdLst/>
              <a:ahLst/>
              <a:cxnLst/>
              <a:rect l="l" t="t" r="r" b="b"/>
              <a:pathLst>
                <a:path w="668" h="4605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38383" y="4232792"/>
              <a:ext cx="104794" cy="14987"/>
            </a:xfrm>
            <a:custGeom>
              <a:avLst/>
              <a:gdLst/>
              <a:ahLst/>
              <a:cxnLst/>
              <a:rect l="l" t="t" r="r" b="b"/>
              <a:pathLst>
                <a:path w="4671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</a:t>
            </a:r>
          </a:p>
        </p:txBody>
      </p:sp>
      <p:sp>
        <p:nvSpPr>
          <p:cNvPr id="6" name="Google Shape;1405;p58">
            <a:extLst>
              <a:ext uri="{FF2B5EF4-FFF2-40B4-BE49-F238E27FC236}">
                <a16:creationId xmlns:a16="http://schemas.microsoft.com/office/drawing/2014/main" id="{821F66FB-86B9-E661-D331-4F84A075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6" name="Google Shape;1406;p58"/>
          <p:cNvSpPr txBox="1">
            <a:spLocks noGrp="1"/>
          </p:cNvSpPr>
          <p:nvPr>
            <p:ph type="subTitle" idx="1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lang="ar-EG" sz="20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ReemHassan160299@gmail.com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+201092427577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653925" y="3181663"/>
            <a:ext cx="2961750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ECMAScript versions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ES6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Versions</a:t>
            </a:r>
          </a:p>
        </p:txBody>
      </p:sp>
      <p:pic>
        <p:nvPicPr>
          <p:cNvPr id="1026" name="Picture 2" descr="JavaScript Versions - GeeksforGeeks">
            <a:extLst>
              <a:ext uri="{FF2B5EF4-FFF2-40B4-BE49-F238E27FC236}">
                <a16:creationId xmlns:a16="http://schemas.microsoft.com/office/drawing/2014/main" id="{77D132B0-B716-3621-89FF-2326E6BC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84" y="1379437"/>
            <a:ext cx="6475912" cy="323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Es6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E0D0C-0A37-8CEB-3AC1-223AC2FE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9" y="1586786"/>
            <a:ext cx="7834184" cy="28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395174" y="3122233"/>
            <a:ext cx="3479251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Hoisting 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ES6</a:t>
            </a:r>
          </a:p>
        </p:txBody>
      </p:sp>
    </p:spTree>
    <p:extLst>
      <p:ext uri="{BB962C8B-B14F-4D97-AF65-F5344CB8AC3E}">
        <p14:creationId xmlns:p14="http://schemas.microsoft.com/office/powerpoint/2010/main" val="37371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Hoisting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5C242F6-9C0D-C937-33AF-5E54E7EF8BA8}"/>
              </a:ext>
            </a:extLst>
          </p:cNvPr>
          <p:cNvSpPr txBox="1"/>
          <p:nvPr/>
        </p:nvSpPr>
        <p:spPr>
          <a:xfrm>
            <a:off x="523420" y="1122056"/>
            <a:ext cx="8097160" cy="8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Function types: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Function statement </a:t>
            </a: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Wingdings" panose="05000000000000000000" pitchFamily="2" charset="2"/>
              </a:rPr>
              <a:t> Hoisted</a:t>
            </a:r>
            <a:endParaRPr lang="en"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Function expression </a:t>
            </a: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Wingdings" panose="05000000000000000000" pitchFamily="2" charset="2"/>
              </a:rPr>
              <a:t> Not hoisted</a:t>
            </a:r>
            <a:endParaRPr lang="en"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C4CB-3F5C-2AEE-2E97-ADB9D758D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13"/>
          <a:stretch/>
        </p:blipFill>
        <p:spPr>
          <a:xfrm>
            <a:off x="607031" y="2311344"/>
            <a:ext cx="4963218" cy="117861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6828286-AD92-B648-9C6A-3D1FFA666897}"/>
              </a:ext>
            </a:extLst>
          </p:cNvPr>
          <p:cNvSpPr/>
          <p:nvPr/>
        </p:nvSpPr>
        <p:spPr>
          <a:xfrm flipH="1">
            <a:off x="5648960" y="2748280"/>
            <a:ext cx="949960" cy="269240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4D8E75-4543-77A8-E9A2-62B9DE29F8BF}"/>
              </a:ext>
            </a:extLst>
          </p:cNvPr>
          <p:cNvSpPr/>
          <p:nvPr/>
        </p:nvSpPr>
        <p:spPr>
          <a:xfrm flipH="1">
            <a:off x="5648960" y="3996044"/>
            <a:ext cx="949960" cy="269240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53;p38">
            <a:extLst>
              <a:ext uri="{FF2B5EF4-FFF2-40B4-BE49-F238E27FC236}">
                <a16:creationId xmlns:a16="http://schemas.microsoft.com/office/drawing/2014/main" id="{17981BFC-5E0B-E426-8FB6-E3D65B951532}"/>
              </a:ext>
            </a:extLst>
          </p:cNvPr>
          <p:cNvSpPr txBox="1"/>
          <p:nvPr/>
        </p:nvSpPr>
        <p:spPr>
          <a:xfrm>
            <a:off x="6611415" y="2748280"/>
            <a:ext cx="1818460" cy="26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Function statement </a:t>
            </a:r>
          </a:p>
        </p:txBody>
      </p:sp>
      <p:sp>
        <p:nvSpPr>
          <p:cNvPr id="11" name="Google Shape;553;p38">
            <a:extLst>
              <a:ext uri="{FF2B5EF4-FFF2-40B4-BE49-F238E27FC236}">
                <a16:creationId xmlns:a16="http://schemas.microsoft.com/office/drawing/2014/main" id="{FEC748D5-4330-1154-B51B-B500FB635C33}"/>
              </a:ext>
            </a:extLst>
          </p:cNvPr>
          <p:cNvSpPr txBox="1"/>
          <p:nvPr/>
        </p:nvSpPr>
        <p:spPr>
          <a:xfrm>
            <a:off x="6611415" y="3995732"/>
            <a:ext cx="2034331" cy="26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Function expression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986BA7-32BC-C8F7-066E-A9DBDAAE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1" y="3684178"/>
            <a:ext cx="4963218" cy="11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395174" y="3122233"/>
            <a:ext cx="3479251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Block-Scope</a:t>
            </a:r>
            <a:br>
              <a:rPr lang="en" dirty="0"/>
            </a:br>
            <a:r>
              <a:rPr lang="en" dirty="0"/>
              <a:t>(let and const) 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ES6</a:t>
            </a:r>
          </a:p>
        </p:txBody>
      </p:sp>
    </p:spTree>
    <p:extLst>
      <p:ext uri="{BB962C8B-B14F-4D97-AF65-F5344CB8AC3E}">
        <p14:creationId xmlns:p14="http://schemas.microsoft.com/office/powerpoint/2010/main" val="269306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Block-Scope (let and const) 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30E79D54-17FA-C593-85A4-92C0BD14DB64}"/>
              </a:ext>
            </a:extLst>
          </p:cNvPr>
          <p:cNvSpPr txBox="1"/>
          <p:nvPr/>
        </p:nvSpPr>
        <p:spPr>
          <a:xfrm>
            <a:off x="783050" y="2517573"/>
            <a:ext cx="8097160" cy="1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L</a:t>
            </a: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et and const characteristics: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Not hoisted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Block scope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C</a:t>
            </a:r>
            <a:r>
              <a:rPr lang="en" dirty="0">
                <a:solidFill>
                  <a:schemeClr val="tx1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annot declare a variable with the same name using let or const or var within the same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371CDB-3D32-1981-E7B7-74802FE5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50" y="1801960"/>
            <a:ext cx="710506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allows you to declare a constant (a JavaScript variable with a constant value).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Constants are similar to let variables, except that the value cannot be changed.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553;p38">
            <a:extLst>
              <a:ext uri="{FF2B5EF4-FFF2-40B4-BE49-F238E27FC236}">
                <a16:creationId xmlns:a16="http://schemas.microsoft.com/office/drawing/2014/main" id="{BCA41CE2-A7DF-679E-4225-F7B81FD339C1}"/>
              </a:ext>
            </a:extLst>
          </p:cNvPr>
          <p:cNvSpPr txBox="1"/>
          <p:nvPr/>
        </p:nvSpPr>
        <p:spPr>
          <a:xfrm>
            <a:off x="714125" y="1019950"/>
            <a:ext cx="8097160" cy="308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L</a:t>
            </a: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et and const: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8786F7-FB8D-AA49-30E8-225FC5FA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50" y="1402130"/>
            <a:ext cx="4940776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allows you to declare a variable with block scope.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54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literals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HTML</a:t>
            </a:r>
          </a:p>
        </p:txBody>
      </p:sp>
    </p:spTree>
    <p:extLst>
      <p:ext uri="{BB962C8B-B14F-4D97-AF65-F5344CB8AC3E}">
        <p14:creationId xmlns:p14="http://schemas.microsoft.com/office/powerpoint/2010/main" val="1999804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333</Words>
  <Application>Microsoft Office PowerPoint</Application>
  <PresentationFormat>On-screen Show (16:9)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Verdana</vt:lpstr>
      <vt:lpstr>Arial</vt:lpstr>
      <vt:lpstr>Viga</vt:lpstr>
      <vt:lpstr>Consolas</vt:lpstr>
      <vt:lpstr>Raleway Medium</vt:lpstr>
      <vt:lpstr>Poppins Medium</vt:lpstr>
      <vt:lpstr>Montserrat</vt:lpstr>
      <vt:lpstr>Raleway</vt:lpstr>
      <vt:lpstr>Web Design Marketing Plan for a Health Care Center by Slidesgo</vt:lpstr>
      <vt:lpstr>Front-End Web Development Using React  (ES6)</vt:lpstr>
      <vt:lpstr>ECMAScript versions</vt:lpstr>
      <vt:lpstr>JavaScript Versions</vt:lpstr>
      <vt:lpstr>Es6 features</vt:lpstr>
      <vt:lpstr>Hoisting </vt:lpstr>
      <vt:lpstr>Hoisting</vt:lpstr>
      <vt:lpstr>Block-Scope (let and const) </vt:lpstr>
      <vt:lpstr>Block-Scope (let and const) </vt:lpstr>
      <vt:lpstr>String literals</vt:lpstr>
      <vt:lpstr>String literals (backticks)</vt:lpstr>
      <vt:lpstr>Spread and rest operators</vt:lpstr>
      <vt:lpstr>Rest operator</vt:lpstr>
      <vt:lpstr>Spread operator</vt:lpstr>
      <vt:lpstr>Arrow functions</vt:lpstr>
      <vt:lpstr>Arrow function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hassan</cp:lastModifiedBy>
  <cp:revision>238</cp:revision>
  <dcterms:modified xsi:type="dcterms:W3CDTF">2024-09-23T17:35:36Z</dcterms:modified>
</cp:coreProperties>
</file>