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308" r:id="rId4"/>
    <p:sldId id="258" r:id="rId5"/>
    <p:sldId id="300" r:id="rId6"/>
    <p:sldId id="298" r:id="rId7"/>
    <p:sldId id="299" r:id="rId8"/>
    <p:sldId id="304" r:id="rId9"/>
    <p:sldId id="280" r:id="rId10"/>
    <p:sldId id="302" r:id="rId11"/>
    <p:sldId id="305" r:id="rId12"/>
    <p:sldId id="306" r:id="rId13"/>
    <p:sldId id="307" r:id="rId14"/>
    <p:sldId id="266" r:id="rId15"/>
    <p:sldId id="275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Medium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Vig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FD5D3-072A-4D31-BC9F-6F6016E2E87A}">
  <a:tblStyle styleId="{45BFD5D3-072A-4D31-BC9F-6F6016E2E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4" autoAdjust="0"/>
  </p:normalViewPr>
  <p:slideViewPr>
    <p:cSldViewPr snapToGrid="0">
      <p:cViewPr varScale="1">
        <p:scale>
          <a:sx n="129" d="100"/>
          <a:sy n="129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356526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356526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125dd8fc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125dd8fc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83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125dd8fc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125dd8fc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49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cea9f7dc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cea9f7dc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23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cea9f7dc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cea9f7dc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35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cea9f7dc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cea9f7dc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25dd8fc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125dd8fc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0356526a4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0356526a4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44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030e1742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030e1742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125dd8fc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125dd8fc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10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125dd8fc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125dd8fc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65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125dd8fc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125dd8fc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5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125dd8fce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125dd8fce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24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3125dd8fce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3125dd8fce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avLst/>
            <a:gdLst/>
            <a:ahLst/>
            <a:cxnLst/>
            <a:rect l="l" t="t" r="r" b="b"/>
            <a:pathLst>
              <a:path w="210418" h="175559" extrusionOk="0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4275738" y="3548775"/>
            <a:ext cx="5265450" cy="4392325"/>
          </a:xfrm>
          <a:custGeom>
            <a:avLst/>
            <a:gdLst/>
            <a:ahLst/>
            <a:cxnLst/>
            <a:rect l="l" t="t" r="r" b="b"/>
            <a:pathLst>
              <a:path w="210618" h="175693" extrusionOk="0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avLst/>
            <a:gdLst/>
            <a:ahLst/>
            <a:cxnLst/>
            <a:rect l="l" t="t" r="r" b="b"/>
            <a:pathLst>
              <a:path w="74754" h="75060" extrusionOk="0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10800000">
            <a:off x="-4219799" y="-26935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026413" y="16395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"/>
          </p:nvPr>
        </p:nvSpPr>
        <p:spPr>
          <a:xfrm>
            <a:off x="2026413" y="13155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2026413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8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1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rot="10800000" flipH="1">
            <a:off x="4275738" y="3548775"/>
            <a:ext cx="5265450" cy="4392325"/>
          </a:xfrm>
          <a:custGeom>
            <a:avLst/>
            <a:gdLst/>
            <a:ahLst/>
            <a:cxnLst/>
            <a:rect l="l" t="t" r="r" b="b"/>
            <a:pathLst>
              <a:path w="210618" h="175693" extrusionOk="0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 flipH="1">
            <a:off x="-1361750" y="-17898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2034744" y="3838450"/>
            <a:ext cx="1950900" cy="67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2"/>
          </p:nvPr>
        </p:nvSpPr>
        <p:spPr>
          <a:xfrm>
            <a:off x="2034727" y="3470025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3"/>
          </p:nvPr>
        </p:nvSpPr>
        <p:spPr>
          <a:xfrm>
            <a:off x="5158369" y="3838450"/>
            <a:ext cx="1950900" cy="67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5158352" y="3470025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 flipH="1">
            <a:off x="-1612650" y="2442856"/>
            <a:ext cx="6262576" cy="6473967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491000" y="-2595675"/>
            <a:ext cx="4265575" cy="3682475"/>
          </a:xfrm>
          <a:custGeom>
            <a:avLst/>
            <a:gdLst/>
            <a:ahLst/>
            <a:cxnLst/>
            <a:rect l="l" t="t" r="r" b="b"/>
            <a:pathLst>
              <a:path w="170623" h="147299" extrusionOk="0">
                <a:moveTo>
                  <a:pt x="56856" y="1"/>
                </a:moveTo>
                <a:cubicBezTo>
                  <a:pt x="53690" y="1"/>
                  <a:pt x="50526" y="320"/>
                  <a:pt x="47401" y="1039"/>
                </a:cubicBezTo>
                <a:cubicBezTo>
                  <a:pt x="37060" y="3374"/>
                  <a:pt x="27353" y="9211"/>
                  <a:pt x="20081" y="16917"/>
                </a:cubicBezTo>
                <a:cubicBezTo>
                  <a:pt x="1468" y="36764"/>
                  <a:pt x="0" y="68687"/>
                  <a:pt x="9140" y="93171"/>
                </a:cubicBezTo>
                <a:cubicBezTo>
                  <a:pt x="21108" y="125338"/>
                  <a:pt x="53132" y="147299"/>
                  <a:pt x="87189" y="147299"/>
                </a:cubicBezTo>
                <a:cubicBezTo>
                  <a:pt x="89298" y="147299"/>
                  <a:pt x="91414" y="147214"/>
                  <a:pt x="93534" y="147043"/>
                </a:cubicBezTo>
                <a:cubicBezTo>
                  <a:pt x="103574" y="146276"/>
                  <a:pt x="113481" y="143641"/>
                  <a:pt x="122621" y="139271"/>
                </a:cubicBezTo>
                <a:cubicBezTo>
                  <a:pt x="127558" y="136936"/>
                  <a:pt x="132262" y="134034"/>
                  <a:pt x="136631" y="130732"/>
                </a:cubicBezTo>
                <a:cubicBezTo>
                  <a:pt x="137932" y="129731"/>
                  <a:pt x="139233" y="128697"/>
                  <a:pt x="140467" y="127663"/>
                </a:cubicBezTo>
                <a:cubicBezTo>
                  <a:pt x="145738" y="123193"/>
                  <a:pt x="150408" y="118056"/>
                  <a:pt x="154344" y="112385"/>
                </a:cubicBezTo>
                <a:cubicBezTo>
                  <a:pt x="165152" y="96907"/>
                  <a:pt x="170622" y="76960"/>
                  <a:pt x="170355" y="57713"/>
                </a:cubicBezTo>
                <a:cubicBezTo>
                  <a:pt x="170289" y="48739"/>
                  <a:pt x="169155" y="39466"/>
                  <a:pt x="165685" y="31227"/>
                </a:cubicBezTo>
                <a:cubicBezTo>
                  <a:pt x="162783" y="24455"/>
                  <a:pt x="158113" y="18318"/>
                  <a:pt x="151775" y="14615"/>
                </a:cubicBezTo>
                <a:cubicBezTo>
                  <a:pt x="145562" y="10953"/>
                  <a:pt x="139001" y="9947"/>
                  <a:pt x="132297" y="9947"/>
                </a:cubicBezTo>
                <a:cubicBezTo>
                  <a:pt x="124132" y="9947"/>
                  <a:pt x="115757" y="11439"/>
                  <a:pt x="107545" y="11439"/>
                </a:cubicBezTo>
                <a:cubicBezTo>
                  <a:pt x="105306" y="11439"/>
                  <a:pt x="103079" y="11328"/>
                  <a:pt x="100872" y="11046"/>
                </a:cubicBezTo>
                <a:cubicBezTo>
                  <a:pt x="94134" y="10145"/>
                  <a:pt x="87796" y="7710"/>
                  <a:pt x="81559" y="5275"/>
                </a:cubicBezTo>
                <a:cubicBezTo>
                  <a:pt x="81425" y="5242"/>
                  <a:pt x="81258" y="5142"/>
                  <a:pt x="81125" y="5108"/>
                </a:cubicBezTo>
                <a:cubicBezTo>
                  <a:pt x="73449" y="2188"/>
                  <a:pt x="65145" y="1"/>
                  <a:pt x="568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1354149" y="2091112"/>
            <a:ext cx="19509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2"/>
          </p:nvPr>
        </p:nvSpPr>
        <p:spPr>
          <a:xfrm>
            <a:off x="1354151" y="1730088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3"/>
          </p:nvPr>
        </p:nvSpPr>
        <p:spPr>
          <a:xfrm>
            <a:off x="1354149" y="3356187"/>
            <a:ext cx="19509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4"/>
          </p:nvPr>
        </p:nvSpPr>
        <p:spPr>
          <a:xfrm>
            <a:off x="1354151" y="2995163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5"/>
          </p:nvPr>
        </p:nvSpPr>
        <p:spPr>
          <a:xfrm>
            <a:off x="5838949" y="2091112"/>
            <a:ext cx="19509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6"/>
          </p:nvPr>
        </p:nvSpPr>
        <p:spPr>
          <a:xfrm>
            <a:off x="5838951" y="1730088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7"/>
          </p:nvPr>
        </p:nvSpPr>
        <p:spPr>
          <a:xfrm>
            <a:off x="5838949" y="3356187"/>
            <a:ext cx="1950900" cy="47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8"/>
          </p:nvPr>
        </p:nvSpPr>
        <p:spPr>
          <a:xfrm>
            <a:off x="5838951" y="2995163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64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vidfy.com/?utm_source=slidesgo_template&amp;utm_medium=referral-link&amp;utm_campaign=promo-slide&amp;utm_term=slidesgo&amp;utm_content=vidfy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ctrTitle"/>
          </p:nvPr>
        </p:nvSpPr>
        <p:spPr>
          <a:xfrm>
            <a:off x="641064" y="857242"/>
            <a:ext cx="5074563" cy="233635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</a:t>
            </a:r>
            <a:br>
              <a:rPr lang="en" dirty="0"/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(Client Side Technologies-HTML)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Eng. Reem Hassan Ahmed</a:t>
            </a:r>
            <a:endParaRPr dirty="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" name="Google Shape;289;p32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290" name="Google Shape;290;p32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64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768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2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293" name="Google Shape;293;p32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633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76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32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32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299" name="Google Shape;299;p32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734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32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302" name="Google Shape;302;p32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5" h="735" extrusionOk="0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32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17713" extrusionOk="0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36461" extrusionOk="0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avLst/>
                <a:gdLst/>
                <a:ahLst/>
                <a:cxnLst/>
                <a:rect l="l" t="t" r="r" b="b"/>
                <a:pathLst>
                  <a:path w="42131" h="27654" extrusionOk="0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3010" extrusionOk="0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fill="none" extrusionOk="0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" fill="none" extrusionOk="0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8" fill="none" extrusionOk="0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9" fill="none" extrusionOk="0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2" fill="none" extrusionOk="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3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– </a:t>
            </a:r>
            <a:r>
              <a:rPr lang="en-US" dirty="0"/>
              <a:t>HTML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iframe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1FC9-7C42-FE21-395A-2DC74C43821E}"/>
              </a:ext>
            </a:extLst>
          </p:cNvPr>
          <p:cNvSpPr txBox="1"/>
          <p:nvPr/>
        </p:nvSpPr>
        <p:spPr>
          <a:xfrm>
            <a:off x="714175" y="1087052"/>
            <a:ext cx="580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I</a:t>
            </a:r>
            <a:r>
              <a:rPr lang="en-US" b="0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frame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is used to display a web page within a web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B5FD-01CF-87F4-C995-F1FE6FE13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75"/>
          <a:stretch/>
        </p:blipFill>
        <p:spPr>
          <a:xfrm>
            <a:off x="1526007" y="1495134"/>
            <a:ext cx="4634162" cy="46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31631-5465-5D1D-664F-08921DFA57F2}"/>
              </a:ext>
            </a:extLst>
          </p:cNvPr>
          <p:cNvSpPr txBox="1"/>
          <p:nvPr/>
        </p:nvSpPr>
        <p:spPr>
          <a:xfrm>
            <a:off x="714176" y="2129782"/>
            <a:ext cx="8258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 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Raleway Medium" pitchFamily="2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Raleway Medium" pitchFamily="2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aleway Medium" pitchFamily="2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aleway Medium" pitchFamily="2" charset="0"/>
              </a:rPr>
              <a:t>https://iti.gov.eg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Raleway Medium" pitchFamily="2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Raleway Medium" pitchFamily="2" charset="0"/>
              </a:rPr>
              <a:t>iframe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Raleway Medium" pitchFamily="2" charset="0"/>
              </a:rPr>
              <a:t> title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Raleway Medium" pitchFamily="2" charset="0"/>
              </a:rPr>
              <a:t>Iframe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 Example"&gt;&lt;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Raleway Medium" pitchFamily="2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Raleway Medium" pitchFamily="2" charset="0"/>
              </a:rPr>
              <a:t>iframe</a:t>
            </a:r>
            <a:r>
              <a:rPr lang="en-US" b="0" i="0" dirty="0">
                <a:solidFill>
                  <a:srgbClr val="0000CD"/>
                </a:solidFill>
                <a:effectLst/>
                <a:latin typeface="Raleway Medium" pitchFamily="2" charset="0"/>
              </a:rPr>
              <a:t>&gt;</a:t>
            </a:r>
            <a:endParaRPr lang="en-US" dirty="0">
              <a:latin typeface="Raleway Medium" pitchFamily="2" charset="0"/>
            </a:endParaRPr>
          </a:p>
        </p:txBody>
      </p:sp>
      <p:sp>
        <p:nvSpPr>
          <p:cNvPr id="7" name="Google Shape;553;p38">
            <a:extLst>
              <a:ext uri="{FF2B5EF4-FFF2-40B4-BE49-F238E27FC236}">
                <a16:creationId xmlns:a16="http://schemas.microsoft.com/office/drawing/2014/main" id="{F3798C65-ACEB-2EEB-2CCC-C2924401A21C}"/>
              </a:ext>
            </a:extLst>
          </p:cNvPr>
          <p:cNvSpPr txBox="1"/>
          <p:nvPr/>
        </p:nvSpPr>
        <p:spPr>
          <a:xfrm>
            <a:off x="714175" y="1635703"/>
            <a:ext cx="6419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Syntax:</a:t>
            </a: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56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tables</a:t>
            </a:r>
            <a:endParaRPr dirty="0"/>
          </a:p>
        </p:txBody>
      </p:sp>
      <p:pic>
        <p:nvPicPr>
          <p:cNvPr id="11268" name="Picture 4" descr="Mastering The Table Tag In HTML: A Comprehensive Guide, 42% OFF">
            <a:extLst>
              <a:ext uri="{FF2B5EF4-FFF2-40B4-BE49-F238E27FC236}">
                <a16:creationId xmlns:a16="http://schemas.microsoft.com/office/drawing/2014/main" id="{BD9F4C42-1BC9-737C-8CAF-48ACB475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74" y="2526922"/>
            <a:ext cx="4376738" cy="23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D25499A6-7A4B-9C11-A7C7-752C24D5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33" y="1496451"/>
            <a:ext cx="386516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table cell is defined by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D6F0B98-AF70-97E4-65B5-E25E6218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5" y="1090651"/>
            <a:ext cx="447750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table row starts with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&lt;tr&gt;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&lt;/tr&gt;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6CAAC79-6A50-C8FB-8115-6BFD5AC0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75" y="1902251"/>
            <a:ext cx="818365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Sometimes you want your cells to be table header cells. In those cases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instead of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744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Forms</a:t>
            </a:r>
            <a:endParaRPr dirty="0"/>
          </a:p>
        </p:txBody>
      </p:sp>
      <p:grpSp>
        <p:nvGrpSpPr>
          <p:cNvPr id="579" name="Google Shape;579;p39"/>
          <p:cNvGrpSpPr/>
          <p:nvPr/>
        </p:nvGrpSpPr>
        <p:grpSpPr>
          <a:xfrm>
            <a:off x="1377249" y="1114716"/>
            <a:ext cx="6847025" cy="281100"/>
            <a:chOff x="1223875" y="1077900"/>
            <a:chExt cx="5978400" cy="281100"/>
          </a:xfrm>
        </p:grpSpPr>
        <p:sp>
          <p:nvSpPr>
            <p:cNvPr id="580" name="Google Shape;580;p39"/>
            <p:cNvSpPr/>
            <p:nvPr/>
          </p:nvSpPr>
          <p:spPr>
            <a:xfrm>
              <a:off x="1223875" y="1077900"/>
              <a:ext cx="5978400" cy="28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39"/>
            <p:cNvGrpSpPr/>
            <p:nvPr/>
          </p:nvGrpSpPr>
          <p:grpSpPr>
            <a:xfrm flipH="1">
              <a:off x="1394725" y="1148100"/>
              <a:ext cx="575950" cy="140700"/>
              <a:chOff x="8416025" y="66500"/>
              <a:chExt cx="575950" cy="140700"/>
            </a:xfrm>
          </p:grpSpPr>
          <p:sp>
            <p:nvSpPr>
              <p:cNvPr id="582" name="Google Shape;582;p39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5" name="Google Shape;585;p39"/>
          <p:cNvSpPr/>
          <p:nvPr/>
        </p:nvSpPr>
        <p:spPr>
          <a:xfrm>
            <a:off x="1377249" y="1395816"/>
            <a:ext cx="6847025" cy="319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4077-B7FA-ED9E-CDD2-FD398E1E8F56}"/>
              </a:ext>
            </a:extLst>
          </p:cNvPr>
          <p:cNvSpPr txBox="1"/>
          <p:nvPr/>
        </p:nvSpPr>
        <p:spPr>
          <a:xfrm>
            <a:off x="1486569" y="1849608"/>
            <a:ext cx="6684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F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orms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are used to collect user input. The user input is most often sent to a server for processing.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C5E0C-68EC-6782-B795-1F95370A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67" y="2408101"/>
            <a:ext cx="627126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 Medium" pitchFamily="2" charset="0"/>
              </a:rPr>
              <a:t>&lt;form&gt;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 element is used to create an HTML form for user input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ADE19-EB77-62C6-6505-A9B3502C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14" y="2847492"/>
            <a:ext cx="664321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 Medium" pitchFamily="2" charset="0"/>
              </a:rPr>
              <a:t>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 attribute defines the action to be performed when the form is submitted.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20BD-A174-4F7B-672F-8596EBC6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67" y="3505564"/>
            <a:ext cx="664321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 Medium" pitchFamily="2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 attribute specifies the HTTP method to be used when submitting the form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8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Forms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3852F-CC0D-5A89-9F44-AF660701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5" y="1218646"/>
            <a:ext cx="7497011" cy="36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Forms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44077-B7FA-ED9E-CDD2-FD398E1E8F56}"/>
              </a:ext>
            </a:extLst>
          </p:cNvPr>
          <p:cNvSpPr txBox="1"/>
          <p:nvPr/>
        </p:nvSpPr>
        <p:spPr>
          <a:xfrm>
            <a:off x="714174" y="1177957"/>
            <a:ext cx="4012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Input element types and attributes:</a:t>
            </a:r>
            <a:endParaRPr lang="en-US" b="0" i="0" dirty="0">
              <a:solidFill>
                <a:schemeClr val="tx2"/>
              </a:solidFill>
              <a:effectLst/>
              <a:highlight>
                <a:srgbClr val="FFFFFF"/>
              </a:highlight>
              <a:latin typeface="Raleway Medium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FFAA5-1440-4161-D7DB-8F7C7770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13" y="1032800"/>
            <a:ext cx="2697210" cy="3891456"/>
          </a:xfrm>
          <a:prstGeom prst="rect">
            <a:avLst/>
          </a:prstGeom>
        </p:spPr>
      </p:pic>
      <p:sp>
        <p:nvSpPr>
          <p:cNvPr id="25" name="Google Shape;553;p38">
            <a:extLst>
              <a:ext uri="{FF2B5EF4-FFF2-40B4-BE49-F238E27FC236}">
                <a16:creationId xmlns:a16="http://schemas.microsoft.com/office/drawing/2014/main" id="{15313781-AB98-6B90-DA76-834DAD550742}"/>
              </a:ext>
            </a:extLst>
          </p:cNvPr>
          <p:cNvSpPr txBox="1"/>
          <p:nvPr/>
        </p:nvSpPr>
        <p:spPr>
          <a:xfrm>
            <a:off x="714174" y="1632427"/>
            <a:ext cx="3392605" cy="173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value Attribute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aleway Medium" pitchFamily="2" charset="0"/>
              <a:sym typeface="Raleway Mediu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readonly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Attribute</a:t>
            </a:r>
            <a:endParaRPr lang="en-US" dirty="0">
              <a:highlight>
                <a:srgbClr val="FFFFFF"/>
              </a:highlight>
              <a:latin typeface="Raleway Medium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disabled Attribute</a:t>
            </a:r>
            <a:endParaRPr lang="en-US" dirty="0">
              <a:highlight>
                <a:srgbClr val="FFFFFF"/>
              </a:highlight>
              <a:latin typeface="Raleway Medium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size Attribute</a:t>
            </a:r>
            <a:endParaRPr lang="en-US" dirty="0">
              <a:highlight>
                <a:srgbClr val="FFFFFF"/>
              </a:highlight>
              <a:latin typeface="Raleway Medium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maxlength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Attribute</a:t>
            </a:r>
            <a:endParaRPr lang="en-US" dirty="0">
              <a:highlight>
                <a:srgbClr val="FFFFFF"/>
              </a:highlight>
              <a:latin typeface="Raleway Medium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placeholder Attribute</a:t>
            </a:r>
            <a:br>
              <a:rPr lang="en-US" dirty="0">
                <a:latin typeface="Raleway Medium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The required Attribute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1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1169" name="Google Shape;1169;p51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1" extrusionOk="0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669" extrusionOk="0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1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607" extrusionOk="0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668" extrusionOk="0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51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1176" name="Google Shape;1176;p51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739" extrusionOk="0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768" extrusionOk="0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1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1179" name="Google Shape;1179;p51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75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69" extrusionOk="0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51"/>
            <p:cNvSpPr/>
            <p:nvPr/>
          </p:nvSpPr>
          <p:spPr>
            <a:xfrm>
              <a:off x="1045661" y="3714599"/>
              <a:ext cx="260460" cy="234434"/>
            </a:xfrm>
            <a:custGeom>
              <a:avLst/>
              <a:gdLst/>
              <a:ahLst/>
              <a:cxnLst/>
              <a:rect l="l" t="t" r="r" b="b"/>
              <a:pathLst>
                <a:path w="13010" h="11710" extrusionOk="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1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1183" name="Google Shape;1183;p51"/>
            <p:cNvSpPr/>
            <p:nvPr/>
          </p:nvSpPr>
          <p:spPr>
            <a:xfrm>
              <a:off x="2983298" y="4189381"/>
              <a:ext cx="14987" cy="103313"/>
            </a:xfrm>
            <a:custGeom>
              <a:avLst/>
              <a:gdLst/>
              <a:ahLst/>
              <a:cxnLst/>
              <a:rect l="l" t="t" r="r" b="b"/>
              <a:pathLst>
                <a:path w="668" h="4605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38383" y="4232792"/>
              <a:ext cx="104794" cy="14987"/>
            </a:xfrm>
            <a:custGeom>
              <a:avLst/>
              <a:gdLst/>
              <a:ahLst/>
              <a:cxnLst/>
              <a:rect l="l" t="t" r="r" b="b"/>
              <a:pathLst>
                <a:path w="4671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</a:t>
            </a:r>
          </a:p>
        </p:txBody>
      </p:sp>
      <p:sp>
        <p:nvSpPr>
          <p:cNvPr id="6" name="Google Shape;1405;p58">
            <a:extLst>
              <a:ext uri="{FF2B5EF4-FFF2-40B4-BE49-F238E27FC236}">
                <a16:creationId xmlns:a16="http://schemas.microsoft.com/office/drawing/2014/main" id="{821F66FB-86B9-E661-D331-4F84A075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6" name="Google Shape;1406;p58"/>
          <p:cNvSpPr txBox="1">
            <a:spLocks noGrp="1"/>
          </p:cNvSpPr>
          <p:nvPr>
            <p:ph type="subTitle" idx="1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lang="ar-EG" sz="20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ReemHassan160299@gmail.com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+201092427577</a:t>
            </a:r>
            <a:endParaRPr dirty="0"/>
          </a:p>
        </p:txBody>
      </p:sp>
      <p:sp>
        <p:nvSpPr>
          <p:cNvPr id="1407" name="Google Shape;1407;p58"/>
          <p:cNvSpPr/>
          <p:nvPr/>
        </p:nvSpPr>
        <p:spPr>
          <a:xfrm>
            <a:off x="2840803" y="4200861"/>
            <a:ext cx="38082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714150" y="1584250"/>
            <a:ext cx="7715700" cy="281100"/>
            <a:chOff x="714175" y="1591475"/>
            <a:chExt cx="7715700" cy="281100"/>
          </a:xfrm>
        </p:grpSpPr>
        <p:sp>
          <p:nvSpPr>
            <p:cNvPr id="320" name="Google Shape;320;p33"/>
            <p:cNvSpPr/>
            <p:nvPr/>
          </p:nvSpPr>
          <p:spPr>
            <a:xfrm>
              <a:off x="714175" y="1591475"/>
              <a:ext cx="7715700" cy="28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33"/>
            <p:cNvGrpSpPr/>
            <p:nvPr/>
          </p:nvGrpSpPr>
          <p:grpSpPr>
            <a:xfrm flipH="1">
              <a:off x="885025" y="1661675"/>
              <a:ext cx="575950" cy="140700"/>
              <a:chOff x="8416025" y="66500"/>
              <a:chExt cx="575950" cy="140700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33"/>
          <p:cNvSpPr/>
          <p:nvPr/>
        </p:nvSpPr>
        <p:spPr>
          <a:xfrm>
            <a:off x="714150" y="1865350"/>
            <a:ext cx="7715700" cy="225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title"/>
          </p:nvPr>
        </p:nvSpPr>
        <p:spPr>
          <a:xfrm>
            <a:off x="714150" y="6862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lecture</a:t>
            </a:r>
            <a:endParaRPr dirty="0"/>
          </a:p>
        </p:txBody>
      </p:sp>
      <p:graphicFrame>
        <p:nvGraphicFramePr>
          <p:cNvPr id="328" name="Google Shape;328;p33"/>
          <p:cNvGraphicFramePr/>
          <p:nvPr>
            <p:extLst>
              <p:ext uri="{D42A27DB-BD31-4B8C-83A1-F6EECF244321}">
                <p14:modId xmlns:p14="http://schemas.microsoft.com/office/powerpoint/2010/main" val="4121685359"/>
              </p:ext>
            </p:extLst>
          </p:nvPr>
        </p:nvGraphicFramePr>
        <p:xfrm>
          <a:off x="849488" y="1943350"/>
          <a:ext cx="6807950" cy="1051500"/>
        </p:xfrm>
        <a:graphic>
          <a:graphicData uri="http://schemas.openxmlformats.org/drawingml/2006/table">
            <a:tbl>
              <a:tblPr>
                <a:noFill/>
                <a:tableStyleId>{45BFD5D3-072A-4D31-BC9F-6F6016E2E87A}</a:tableStyleId>
              </a:tblPr>
              <a:tblGrid>
                <a:gridCol w="17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Introduction to Web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What is web development?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Web page creation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larification on how web pages are created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Client-Side technologies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Client-side languages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9" name="Google Shape;329;p33"/>
          <p:cNvSpPr txBox="1"/>
          <p:nvPr/>
        </p:nvSpPr>
        <p:spPr>
          <a:xfrm>
            <a:off x="1147950" y="4275000"/>
            <a:ext cx="30000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 more info:</a:t>
            </a:r>
            <a:b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9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 | 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9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  | 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4635150" y="4275000"/>
            <a:ext cx="3360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You can visit our sister projects:</a:t>
            </a:r>
            <a:br>
              <a:rPr lang="en"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 |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 |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9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 |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9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| </a:t>
            </a:r>
            <a:r>
              <a:rPr lang="en" sz="900" b="1">
                <a:solidFill>
                  <a:schemeClr val="accent2"/>
                </a:solidFill>
                <a:uFill>
                  <a:noFill/>
                </a:uFill>
                <a:latin typeface="Viga"/>
                <a:ea typeface="Viga"/>
                <a:cs typeface="Viga"/>
                <a:sym typeface="Vig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VIDFY</a:t>
            </a: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HTML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</a:t>
            </a:r>
          </a:p>
        </p:txBody>
      </p:sp>
    </p:spTree>
    <p:extLst>
      <p:ext uri="{BB962C8B-B14F-4D97-AF65-F5344CB8AC3E}">
        <p14:creationId xmlns:p14="http://schemas.microsoft.com/office/powerpoint/2010/main" val="155763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4838488" y="3531325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4838488" y="2388175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4838488" y="1245025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961413" y="3531325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961413" y="2388175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961413" y="1245025"/>
            <a:ext cx="912600" cy="9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3"/>
          </p:nvPr>
        </p:nvSpPr>
        <p:spPr>
          <a:xfrm>
            <a:off x="2026412" y="1315513"/>
            <a:ext cx="2812075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Client-side languages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 idx="4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5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6"/>
          </p:nvPr>
        </p:nvSpPr>
        <p:spPr>
          <a:xfrm>
            <a:off x="2026412" y="2458663"/>
            <a:ext cx="2700661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basics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title" idx="7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8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9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tables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13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4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5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intro</a:t>
            </a:r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 idx="16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34"/>
          <p:cNvSpPr txBox="1">
            <a:spLocks noGrp="1"/>
          </p:cNvSpPr>
          <p:nvPr>
            <p:ph type="subTitle" idx="17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18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iframe</a:t>
            </a:r>
            <a:endParaRPr dirty="0"/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19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ubTitle" idx="20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subTitle" idx="21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forms</a:t>
            </a:r>
            <a:endParaRPr dirty="0"/>
          </a:p>
        </p:txBody>
      </p:sp>
      <p:sp>
        <p:nvSpPr>
          <p:cNvPr id="4" name="Google Shape;346;p34">
            <a:extLst>
              <a:ext uri="{FF2B5EF4-FFF2-40B4-BE49-F238E27FC236}">
                <a16:creationId xmlns:a16="http://schemas.microsoft.com/office/drawing/2014/main" id="{32AD981A-377E-71B9-50FD-EEBEC508A3E1}"/>
              </a:ext>
            </a:extLst>
          </p:cNvPr>
          <p:cNvSpPr txBox="1">
            <a:spLocks/>
          </p:cNvSpPr>
          <p:nvPr/>
        </p:nvSpPr>
        <p:spPr>
          <a:xfrm>
            <a:off x="2026413" y="1683944"/>
            <a:ext cx="2279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en-US" dirty="0"/>
              <a:t>What happens when we browse a website?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Links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4D471-2B29-7610-CBD4-59BB9F951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05" y="1246196"/>
            <a:ext cx="4894705" cy="397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837E52-D315-71BB-E75B-FA645F5DAEE3}"/>
              </a:ext>
            </a:extLst>
          </p:cNvPr>
          <p:cNvSpPr txBox="1"/>
          <p:nvPr/>
        </p:nvSpPr>
        <p:spPr>
          <a:xfrm>
            <a:off x="714175" y="1925815"/>
            <a:ext cx="7253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 &lt;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="https://www.google.com/"&gt;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Google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D6E9E-BF6E-9575-7065-600D1ED3D602}"/>
              </a:ext>
            </a:extLst>
          </p:cNvPr>
          <p:cNvSpPr txBox="1"/>
          <p:nvPr/>
        </p:nvSpPr>
        <p:spPr>
          <a:xfrm>
            <a:off x="714175" y="3259716"/>
            <a:ext cx="7253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 &lt;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="https://www.google.com/"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="_blank"&gt;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Google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Google Shape;553;p38">
            <a:extLst>
              <a:ext uri="{FF2B5EF4-FFF2-40B4-BE49-F238E27FC236}">
                <a16:creationId xmlns:a16="http://schemas.microsoft.com/office/drawing/2014/main" id="{8928A82F-A6D1-A142-4F77-4F8903215809}"/>
              </a:ext>
            </a:extLst>
          </p:cNvPr>
          <p:cNvSpPr txBox="1"/>
          <p:nvPr/>
        </p:nvSpPr>
        <p:spPr>
          <a:xfrm>
            <a:off x="714174" y="2471053"/>
            <a:ext cx="6419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target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 attribute:</a:t>
            </a:r>
            <a:r>
              <a:rPr lang="en-US" dirty="0">
                <a:solidFill>
                  <a:schemeClr val="dk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attribute specifies where to open the linked document</a:t>
            </a:r>
            <a:r>
              <a:rPr lang="en-US" dirty="0">
                <a:solidFill>
                  <a:schemeClr val="dk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.</a:t>
            </a: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" name="Google Shape;553;p38">
            <a:extLst>
              <a:ext uri="{FF2B5EF4-FFF2-40B4-BE49-F238E27FC236}">
                <a16:creationId xmlns:a16="http://schemas.microsoft.com/office/drawing/2014/main" id="{166A39A9-5985-27EC-930B-96D5FBEB1BBF}"/>
              </a:ext>
            </a:extLst>
          </p:cNvPr>
          <p:cNvSpPr txBox="1"/>
          <p:nvPr/>
        </p:nvSpPr>
        <p:spPr>
          <a:xfrm>
            <a:off x="714175" y="2890758"/>
            <a:ext cx="6419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_blank </a:t>
            </a: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value:</a:t>
            </a:r>
            <a:r>
              <a:rPr lang="en-US" dirty="0">
                <a:solidFill>
                  <a:schemeClr val="dk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Opens the document in a new window or tab</a:t>
            </a:r>
            <a:r>
              <a:rPr lang="en-US" dirty="0">
                <a:solidFill>
                  <a:schemeClr val="dk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.</a:t>
            </a: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" name="Google Shape;553;p38">
            <a:extLst>
              <a:ext uri="{FF2B5EF4-FFF2-40B4-BE49-F238E27FC236}">
                <a16:creationId xmlns:a16="http://schemas.microsoft.com/office/drawing/2014/main" id="{E7691DF9-4958-02E0-1FA8-FD88FC93EC3E}"/>
              </a:ext>
            </a:extLst>
          </p:cNvPr>
          <p:cNvSpPr txBox="1"/>
          <p:nvPr/>
        </p:nvSpPr>
        <p:spPr>
          <a:xfrm>
            <a:off x="714173" y="1345419"/>
            <a:ext cx="6419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Syntax:</a:t>
            </a: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6603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Classes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F95414-4CB3-E7B9-2B81-B8CFCDA32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2" y="1113438"/>
            <a:ext cx="63145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The HTML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aleway Medium" pitchFamily="2" charset="0"/>
              </a:rPr>
              <a:t>class attribute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is used to specify a class for an HTML element.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 Medium" pitchFamily="2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E5C4B5-2DF7-C781-5A6A-A8CB235D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2" y="1501853"/>
            <a:ext cx="44486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Multiple HTML elements can share the same class.</a:t>
            </a:r>
          </a:p>
        </p:txBody>
      </p:sp>
      <p:pic>
        <p:nvPicPr>
          <p:cNvPr id="9220" name="Picture 4" descr="Classes in HTML with Examples - Dot Net Tutorials">
            <a:extLst>
              <a:ext uri="{FF2B5EF4-FFF2-40B4-BE49-F238E27FC236}">
                <a16:creationId xmlns:a16="http://schemas.microsoft.com/office/drawing/2014/main" id="{3DE4492C-9951-BD67-6481-A44A06C3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4" y="2290617"/>
            <a:ext cx="3791535" cy="17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5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id</a:t>
            </a:r>
            <a:endParaRPr dirty="0"/>
          </a:p>
        </p:txBody>
      </p:sp>
      <p:sp>
        <p:nvSpPr>
          <p:cNvPr id="4" name="Google Shape;553;p38">
            <a:extLst>
              <a:ext uri="{FF2B5EF4-FFF2-40B4-BE49-F238E27FC236}">
                <a16:creationId xmlns:a16="http://schemas.microsoft.com/office/drawing/2014/main" id="{22A6BFA4-0282-98CB-DD9E-5D6D0D3ED36B}"/>
              </a:ext>
            </a:extLst>
          </p:cNvPr>
          <p:cNvSpPr txBox="1"/>
          <p:nvPr/>
        </p:nvSpPr>
        <p:spPr>
          <a:xfrm>
            <a:off x="714175" y="1205835"/>
            <a:ext cx="6419213" cy="33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aleway Medium" pitchFamily="2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aleway Medium" pitchFamily="2" charset="0"/>
              </a:rPr>
              <a:t>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 is used to specify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aleway Medium" pitchFamily="2" charset="0"/>
              </a:rPr>
              <a:t>unique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 id for an HTML 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Medium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CE2B6-1D7B-2D55-D2B8-2CAF62A9724C}"/>
              </a:ext>
            </a:extLst>
          </p:cNvPr>
          <p:cNvSpPr txBox="1"/>
          <p:nvPr/>
        </p:nvSpPr>
        <p:spPr>
          <a:xfrm>
            <a:off x="714175" y="1540042"/>
            <a:ext cx="7360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You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cannot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have more than one element with the same id in an HTML document.</a:t>
            </a:r>
          </a:p>
        </p:txBody>
      </p:sp>
      <p:pic>
        <p:nvPicPr>
          <p:cNvPr id="10243" name="Picture 3" descr="Ids in HTML with Examples - Dot Net Tutorials">
            <a:extLst>
              <a:ext uri="{FF2B5EF4-FFF2-40B4-BE49-F238E27FC236}">
                <a16:creationId xmlns:a16="http://schemas.microsoft.com/office/drawing/2014/main" id="{2E95096A-6852-9539-EAF9-2002FE502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63" y="2355061"/>
            <a:ext cx="4849813" cy="23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4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file path types</a:t>
            </a:r>
            <a:endParaRPr dirty="0"/>
          </a:p>
        </p:txBody>
      </p:sp>
      <p:sp>
        <p:nvSpPr>
          <p:cNvPr id="8" name="Google Shape;553;p38">
            <a:extLst>
              <a:ext uri="{FF2B5EF4-FFF2-40B4-BE49-F238E27FC236}">
                <a16:creationId xmlns:a16="http://schemas.microsoft.com/office/drawing/2014/main" id="{6B941BDE-D6BA-4E0A-47C3-838E36E8AA05}"/>
              </a:ext>
            </a:extLst>
          </p:cNvPr>
          <p:cNvSpPr txBox="1"/>
          <p:nvPr/>
        </p:nvSpPr>
        <p:spPr>
          <a:xfrm>
            <a:off x="714175" y="1183526"/>
            <a:ext cx="7451257" cy="114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Absolute</a:t>
            </a:r>
            <a:r>
              <a:rPr lang="en-US" dirty="0">
                <a:latin typeface="Raleway Medium" pitchFamily="2" charset="0"/>
                <a:ea typeface="Raleway Medium"/>
                <a:cs typeface="Raleway Medium"/>
                <a:sym typeface="Raleway Medium"/>
              </a:rPr>
              <a:t> : S</a:t>
            </a:r>
            <a:r>
              <a:rPr lang="en-US" dirty="0">
                <a:latin typeface="Raleway Medium" pitchFamily="2" charset="0"/>
              </a:rPr>
              <a:t>pecify the complete location of a file in a system, starting from the root directory. They include the full directory path, ensuring precise file identification regardless of the current directory location.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aleway Medium" pitchFamily="2" charset="0"/>
              <a:sym typeface="Raleway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Relative</a:t>
            </a:r>
            <a:r>
              <a:rPr lang="en-US" dirty="0">
                <a:latin typeface="Raleway Medium" pitchFamily="2" charset="0"/>
                <a:ea typeface="Raleway Medium"/>
                <a:cs typeface="Raleway Medium"/>
                <a:sym typeface="Raleway Medium"/>
              </a:rPr>
              <a:t> : R</a:t>
            </a:r>
            <a:r>
              <a:rPr lang="en-US" dirty="0">
                <a:latin typeface="Raleway Medium" pitchFamily="2" charset="0"/>
              </a:rPr>
              <a:t>efers to the location of a file relative to the current web page’s location.</a:t>
            </a: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931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lists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960C51-810E-1628-310D-AB53CDEC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37" y="1144089"/>
            <a:ext cx="7058526" cy="1623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9127FE-519E-944B-E822-7C358D6D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27" y="3183820"/>
            <a:ext cx="2025249" cy="1433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927B5A-4989-67B3-0292-E4BFFFF69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2" r="20249"/>
          <a:stretch/>
        </p:blipFill>
        <p:spPr>
          <a:xfrm>
            <a:off x="5053262" y="3183820"/>
            <a:ext cx="2203115" cy="1439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591</Words>
  <Application>Microsoft Office PowerPoint</Application>
  <PresentationFormat>On-screen Show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Raleway Medium</vt:lpstr>
      <vt:lpstr>Verdana</vt:lpstr>
      <vt:lpstr>Raleway</vt:lpstr>
      <vt:lpstr>Viga</vt:lpstr>
      <vt:lpstr>Poppins Medium</vt:lpstr>
      <vt:lpstr>Montserrat</vt:lpstr>
      <vt:lpstr>Consolas</vt:lpstr>
      <vt:lpstr>Arial</vt:lpstr>
      <vt:lpstr>Web Design Marketing Plan for a Health Care Center by Slidesgo</vt:lpstr>
      <vt:lpstr>Front-End Web Development Using React  (Client Side Technologies-HTML)</vt:lpstr>
      <vt:lpstr>Contents of this lecture</vt:lpstr>
      <vt:lpstr>Intro to HTML</vt:lpstr>
      <vt:lpstr>Table of contents</vt:lpstr>
      <vt:lpstr>HTML Links</vt:lpstr>
      <vt:lpstr>HTML Classes</vt:lpstr>
      <vt:lpstr>HTML id</vt:lpstr>
      <vt:lpstr>HTML file path types</vt:lpstr>
      <vt:lpstr>HTML lists</vt:lpstr>
      <vt:lpstr>HTML iframe</vt:lpstr>
      <vt:lpstr>HTML tables</vt:lpstr>
      <vt:lpstr>HTML Forms</vt:lpstr>
      <vt:lpstr>HTML Forms</vt:lpstr>
      <vt:lpstr>HTML Forms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hassan</cp:lastModifiedBy>
  <cp:revision>180</cp:revision>
  <dcterms:modified xsi:type="dcterms:W3CDTF">2024-07-22T18:20:10Z</dcterms:modified>
</cp:coreProperties>
</file>