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88" r:id="rId6"/>
    <p:sldId id="287" r:id="rId7"/>
    <p:sldId id="377" r:id="rId8"/>
    <p:sldId id="289" r:id="rId9"/>
    <p:sldId id="367" r:id="rId10"/>
    <p:sldId id="308" r:id="rId11"/>
    <p:sldId id="264" r:id="rId12"/>
    <p:sldId id="376" r:id="rId13"/>
    <p:sldId id="262" r:id="rId14"/>
    <p:sldId id="370" r:id="rId15"/>
    <p:sldId id="366" r:id="rId16"/>
    <p:sldId id="323" r:id="rId17"/>
    <p:sldId id="369" r:id="rId18"/>
    <p:sldId id="267" r:id="rId19"/>
    <p:sldId id="275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Poppins Medium" panose="000006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aleway Medium" pitchFamily="2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Vig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FD5D3-072A-4D31-BC9F-6F6016E2E87A}">
  <a:tblStyle styleId="{45BFD5D3-072A-4D31-BC9F-6F6016E2E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4" autoAdjust="0"/>
  </p:normalViewPr>
  <p:slideViewPr>
    <p:cSldViewPr snapToGrid="0">
      <p:cViewPr varScale="1">
        <p:scale>
          <a:sx n="126" d="100"/>
          <a:sy n="126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356526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356526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44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939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27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0e793126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0e793126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03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4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55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cea9f7dc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1cea9f7dc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25dd8fc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125dd8fc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030e1742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030e1742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23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75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47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8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0e793126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0e793126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2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avLst/>
            <a:gdLst/>
            <a:ahLst/>
            <a:cxnLst/>
            <a:rect l="l" t="t" r="r" b="b"/>
            <a:pathLst>
              <a:path w="210418" h="175559" extrusionOk="0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4519150" y="1003606"/>
            <a:ext cx="6262576" cy="6473967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5683950" y="-130225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14164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14164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387986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3387981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avLst/>
            <a:gdLst/>
            <a:ahLst/>
            <a:cxnLst/>
            <a:rect l="l" t="t" r="r" b="b"/>
            <a:pathLst>
              <a:path w="74754" h="75060" extrusionOk="0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10800000">
            <a:off x="-4219799" y="-26935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026413" y="16395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"/>
          </p:nvPr>
        </p:nvSpPr>
        <p:spPr>
          <a:xfrm>
            <a:off x="2026413" y="13155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2026413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8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1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52817" flipH="1">
            <a:off x="-655913" y="286302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090175" y="-1361775"/>
            <a:ext cx="3319332" cy="2908270"/>
          </a:xfrm>
          <a:custGeom>
            <a:avLst/>
            <a:gdLst/>
            <a:ahLst/>
            <a:cxnLst/>
            <a:rect l="l" t="t" r="r" b="b"/>
            <a:pathLst>
              <a:path w="106877" h="93649" extrusionOk="0">
                <a:moveTo>
                  <a:pt x="52589" y="0"/>
                </a:moveTo>
                <a:cubicBezTo>
                  <a:pt x="46643" y="0"/>
                  <a:pt x="40692" y="1034"/>
                  <a:pt x="35125" y="3047"/>
                </a:cubicBezTo>
                <a:cubicBezTo>
                  <a:pt x="31890" y="4215"/>
                  <a:pt x="28821" y="5682"/>
                  <a:pt x="25885" y="7450"/>
                </a:cubicBezTo>
                <a:cubicBezTo>
                  <a:pt x="25018" y="8017"/>
                  <a:pt x="24151" y="8551"/>
                  <a:pt x="23317" y="9118"/>
                </a:cubicBezTo>
                <a:cubicBezTo>
                  <a:pt x="19781" y="11586"/>
                  <a:pt x="16545" y="14522"/>
                  <a:pt x="13777" y="17758"/>
                </a:cubicBezTo>
                <a:cubicBezTo>
                  <a:pt x="6105" y="26731"/>
                  <a:pt x="1501" y="38739"/>
                  <a:pt x="467" y="50714"/>
                </a:cubicBezTo>
                <a:cubicBezTo>
                  <a:pt x="0" y="56285"/>
                  <a:pt x="100" y="62089"/>
                  <a:pt x="1701" y="67426"/>
                </a:cubicBezTo>
                <a:cubicBezTo>
                  <a:pt x="3136" y="71796"/>
                  <a:pt x="5638" y="75899"/>
                  <a:pt x="9340" y="78601"/>
                </a:cubicBezTo>
                <a:cubicBezTo>
                  <a:pt x="18580" y="85373"/>
                  <a:pt x="30322" y="81570"/>
                  <a:pt x="40696" y="83938"/>
                </a:cubicBezTo>
                <a:cubicBezTo>
                  <a:pt x="44832" y="84906"/>
                  <a:pt x="48568" y="86807"/>
                  <a:pt x="52338" y="88708"/>
                </a:cubicBezTo>
                <a:lnTo>
                  <a:pt x="52571" y="88808"/>
                </a:lnTo>
                <a:cubicBezTo>
                  <a:pt x="57968" y="91507"/>
                  <a:pt x="63969" y="93649"/>
                  <a:pt x="70060" y="93649"/>
                </a:cubicBezTo>
                <a:cubicBezTo>
                  <a:pt x="71123" y="93649"/>
                  <a:pt x="72188" y="93584"/>
                  <a:pt x="73252" y="93445"/>
                </a:cubicBezTo>
                <a:cubicBezTo>
                  <a:pt x="79857" y="92611"/>
                  <a:pt x="86228" y="89609"/>
                  <a:pt x="91199" y="85273"/>
                </a:cubicBezTo>
                <a:cubicBezTo>
                  <a:pt x="104008" y="74098"/>
                  <a:pt x="106877" y="54384"/>
                  <a:pt x="102707" y="38606"/>
                </a:cubicBezTo>
                <a:cubicBezTo>
                  <a:pt x="96903" y="16623"/>
                  <a:pt x="76388" y="412"/>
                  <a:pt x="53672" y="12"/>
                </a:cubicBezTo>
                <a:cubicBezTo>
                  <a:pt x="53311" y="4"/>
                  <a:pt x="52950" y="0"/>
                  <a:pt x="525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272314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2"/>
          </p:nvPr>
        </p:nvSpPr>
        <p:spPr>
          <a:xfrm>
            <a:off x="1272315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3"/>
          </p:nvPr>
        </p:nvSpPr>
        <p:spPr>
          <a:xfrm>
            <a:off x="3596560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4"/>
          </p:nvPr>
        </p:nvSpPr>
        <p:spPr>
          <a:xfrm>
            <a:off x="3596555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5"/>
          </p:nvPr>
        </p:nvSpPr>
        <p:spPr>
          <a:xfrm>
            <a:off x="5920786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6"/>
          </p:nvPr>
        </p:nvSpPr>
        <p:spPr>
          <a:xfrm>
            <a:off x="5920781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rot="10800000" flipH="1">
            <a:off x="5486376" y="-26935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>
            <a:off x="1457175" y="1653385"/>
            <a:ext cx="16251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2"/>
          </p:nvPr>
        </p:nvSpPr>
        <p:spPr>
          <a:xfrm>
            <a:off x="1457177" y="1295963"/>
            <a:ext cx="1625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3"/>
          </p:nvPr>
        </p:nvSpPr>
        <p:spPr>
          <a:xfrm>
            <a:off x="1457274" y="3869397"/>
            <a:ext cx="16251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4"/>
          </p:nvPr>
        </p:nvSpPr>
        <p:spPr>
          <a:xfrm>
            <a:off x="1457276" y="3511975"/>
            <a:ext cx="1625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5"/>
          </p:nvPr>
        </p:nvSpPr>
        <p:spPr>
          <a:xfrm>
            <a:off x="4079174" y="1656772"/>
            <a:ext cx="16251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6"/>
          </p:nvPr>
        </p:nvSpPr>
        <p:spPr>
          <a:xfrm>
            <a:off x="4079176" y="1299350"/>
            <a:ext cx="1625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1457274" y="2764977"/>
            <a:ext cx="16251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8"/>
          </p:nvPr>
        </p:nvSpPr>
        <p:spPr>
          <a:xfrm>
            <a:off x="1457277" y="2403963"/>
            <a:ext cx="1625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9"/>
          </p:nvPr>
        </p:nvSpPr>
        <p:spPr>
          <a:xfrm>
            <a:off x="4079173" y="3872052"/>
            <a:ext cx="16251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3"/>
          </p:nvPr>
        </p:nvSpPr>
        <p:spPr>
          <a:xfrm>
            <a:off x="4079176" y="3511038"/>
            <a:ext cx="1625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4"/>
          </p:nvPr>
        </p:nvSpPr>
        <p:spPr>
          <a:xfrm>
            <a:off x="4079173" y="2764977"/>
            <a:ext cx="16251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5"/>
          </p:nvPr>
        </p:nvSpPr>
        <p:spPr>
          <a:xfrm>
            <a:off x="4079176" y="2403963"/>
            <a:ext cx="1625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251025" y="273820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59" r:id="rId6"/>
    <p:sldLayoutId id="2147483662" r:id="rId7"/>
    <p:sldLayoutId id="2147483665" r:id="rId8"/>
    <p:sldLayoutId id="2147483666" r:id="rId9"/>
    <p:sldLayoutId id="2147483667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ctrTitle"/>
          </p:nvPr>
        </p:nvSpPr>
        <p:spPr>
          <a:xfrm>
            <a:off x="641064" y="857242"/>
            <a:ext cx="5074563" cy="233635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</a:t>
            </a:r>
            <a:br>
              <a:rPr lang="en" dirty="0"/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(HTML5)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Eng. Reem Hassan Ahmed</a:t>
            </a:r>
            <a:endParaRPr dirty="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" name="Google Shape;289;p32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290" name="Google Shape;290;p32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64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768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2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293" name="Google Shape;293;p32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633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76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32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32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299" name="Google Shape;299;p32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734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32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302" name="Google Shape;302;p32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5" h="735" extrusionOk="0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32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17713" extrusionOk="0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36461" extrusionOk="0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avLst/>
                <a:gdLst/>
                <a:ahLst/>
                <a:cxnLst/>
                <a:rect l="l" t="t" r="r" b="b"/>
                <a:pathLst>
                  <a:path w="42131" h="27654" extrusionOk="0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3010" extrusionOk="0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fill="none" extrusionOk="0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" fill="none" extrusionOk="0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8" fill="none" extrusionOk="0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9" fill="none" extrusionOk="0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2" fill="none" extrusionOk="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3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– </a:t>
            </a:r>
            <a:r>
              <a:rPr lang="en-US" dirty="0"/>
              <a:t>HTML5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53686" y="3145192"/>
            <a:ext cx="3162228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Geolocation API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  <p:extLst>
      <p:ext uri="{BB962C8B-B14F-4D97-AF65-F5344CB8AC3E}">
        <p14:creationId xmlns:p14="http://schemas.microsoft.com/office/powerpoint/2010/main" val="155763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6025884" y="1695582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Geolocation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5604E-FB2E-02D1-2D01-FAE9FAE74A6D}"/>
              </a:ext>
            </a:extLst>
          </p:cNvPr>
          <p:cNvSpPr txBox="1"/>
          <p:nvPr/>
        </p:nvSpPr>
        <p:spPr>
          <a:xfrm>
            <a:off x="745408" y="956918"/>
            <a:ext cx="62565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aleway Medium" pitchFamily="2" charset="0"/>
              </a:rPr>
              <a:t>The 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</a:rPr>
              <a:t>Geolocation API </a:t>
            </a:r>
            <a:r>
              <a:rPr lang="en-US" dirty="0">
                <a:latin typeface="Raleway Medium" pitchFamily="2" charset="0"/>
              </a:rPr>
              <a:t>is an HTML feature that is used to access the geographical position of a user, however, it is not accessed unless the user approves of it</a:t>
            </a:r>
          </a:p>
        </p:txBody>
      </p:sp>
      <p:pic>
        <p:nvPicPr>
          <p:cNvPr id="3074" name="Picture 2" descr="HTML5 Geolocation API Tutorial in Hindi | Fetch User's Coordinates  (Longitude &amp; Latitude) - YouTube">
            <a:extLst>
              <a:ext uri="{FF2B5EF4-FFF2-40B4-BE49-F238E27FC236}">
                <a16:creationId xmlns:a16="http://schemas.microsoft.com/office/drawing/2014/main" id="{27A9EF26-3258-3873-D8E6-686EE72AE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91"/>
          <a:stretch/>
        </p:blipFill>
        <p:spPr bwMode="auto">
          <a:xfrm>
            <a:off x="4929521" y="2721361"/>
            <a:ext cx="4039345" cy="22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EB1C709-7B37-FDCE-097C-BE0CEE5E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08" y="1843731"/>
            <a:ext cx="525496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getCurrentPosition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is used to return the user's position.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1030500" y="3437209"/>
            <a:ext cx="2232279" cy="52446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  <p:extLst>
      <p:ext uri="{BB962C8B-B14F-4D97-AF65-F5344CB8AC3E}">
        <p14:creationId xmlns:p14="http://schemas.microsoft.com/office/powerpoint/2010/main" val="363385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Canvas API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00678-4FB4-1442-0FFF-81F8C2C045DC}"/>
              </a:ext>
            </a:extLst>
          </p:cNvPr>
          <p:cNvSpPr txBox="1"/>
          <p:nvPr/>
        </p:nvSpPr>
        <p:spPr>
          <a:xfrm>
            <a:off x="714174" y="1068839"/>
            <a:ext cx="6606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Raleway Medium" pitchFamily="2" charset="0"/>
              </a:rPr>
              <a:t>The Canvas API allows JavaScript to draw graphics on the canvas.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C1BB2-BD16-CD5F-C24F-24CE32768D91}"/>
              </a:ext>
            </a:extLst>
          </p:cNvPr>
          <p:cNvSpPr txBox="1"/>
          <p:nvPr/>
        </p:nvSpPr>
        <p:spPr>
          <a:xfrm>
            <a:off x="714174" y="1412655"/>
            <a:ext cx="6439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aleway Medium" pitchFamily="2" charset="0"/>
              </a:rPr>
              <a:t>The Canvas API can draw shapes, lines, curves, boxes, text, and images, with colors, rotations, transparencies, and other pixel manipulations.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C7FB22-00E3-994A-28C0-98214C12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4" y="2018079"/>
            <a:ext cx="607057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&lt;canvas&gt;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only a container for graphics. You must use JavaScript to actually draw the graphics.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04353" y="3278697"/>
            <a:ext cx="3260894" cy="99066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enhancements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  <p:extLst>
      <p:ext uri="{BB962C8B-B14F-4D97-AF65-F5344CB8AC3E}">
        <p14:creationId xmlns:p14="http://schemas.microsoft.com/office/powerpoint/2010/main" val="36000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enhancements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7DC23-7620-DCC6-3264-CB457EE7C182}"/>
              </a:ext>
            </a:extLst>
          </p:cNvPr>
          <p:cNvSpPr txBox="1"/>
          <p:nvPr/>
        </p:nvSpPr>
        <p:spPr>
          <a:xfrm>
            <a:off x="714125" y="1032800"/>
            <a:ext cx="6850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Medium" pitchFamily="2" charset="0"/>
              </a:rPr>
              <a:t>New input types (email, date, time, </a:t>
            </a:r>
            <a:r>
              <a:rPr lang="en-US" dirty="0" err="1">
                <a:latin typeface="Raleway Medium" pitchFamily="2" charset="0"/>
              </a:rPr>
              <a:t>url</a:t>
            </a:r>
            <a:r>
              <a:rPr lang="en-US" dirty="0">
                <a:latin typeface="Raleway Medium" pitchFamily="2" charset="0"/>
              </a:rPr>
              <a:t>, number, etc.), new attributes (placeholder, autofocus, required,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Medium" pitchFamily="2" charset="0"/>
              </a:rPr>
              <a:t>New form elements (&lt;</a:t>
            </a:r>
            <a:r>
              <a:rPr lang="en-US" dirty="0" err="1">
                <a:latin typeface="Raleway Medium" pitchFamily="2" charset="0"/>
              </a:rPr>
              <a:t>datalist</a:t>
            </a:r>
            <a:r>
              <a:rPr lang="en-US" dirty="0">
                <a:latin typeface="Raleway Medium" pitchFamily="2" charset="0"/>
              </a:rPr>
              <a:t>&gt;, &lt;output&gt;, &lt;progress&gt;, &lt;meter&gt;).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343CEB2-724A-F908-04BA-BB3F3C6A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2284825"/>
            <a:ext cx="6040436" cy="415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for input fields that should contain a URL address.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highlight>
                  <a:srgbClr val="FFFFFF"/>
                </a:highlight>
                <a:latin typeface="Verdana" panose="020B0604030504040204" pitchFamily="34" charset="0"/>
              </a:rPr>
              <a:t>T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he </a:t>
            </a:r>
            <a:r>
              <a:rPr lang="en-US" sz="1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url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field is automatically validated when submitted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122AD6-B670-CE85-25A7-4D504186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1871089"/>
            <a:ext cx="6452407" cy="415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type="email"&gt;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for input fields that should contain an e-mail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he e-mail address is automatically validated when submitted.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8F51B79-B802-D67D-7C5E-47BF6062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2698561"/>
            <a:ext cx="559800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type="date"&gt;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for input fields that should contain a date.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date picker can show up in the input field.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5919466-D306-FFDC-9E61-99235816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3110535"/>
            <a:ext cx="53783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type="time"&gt;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allows the user to select a time (no time zone).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time picker can show up in the input field.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83135B5-BEA0-0BB1-25F9-2EDCC0DF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3512527"/>
            <a:ext cx="8020144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&lt;input type="number"&gt;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defines a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numeric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input field. (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set restrictions on what numbers are accepted).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C936945-31E4-863A-1A5D-CB71FF37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3758748"/>
            <a:ext cx="7326044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input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autofocus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 specifies that an input field should automatically get focus when the page loads.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4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bar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D43EB-AF02-C1E2-AE1A-E28D63C3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99" y="1038869"/>
            <a:ext cx="483177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&lt;progress&gt;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represents the completion progress of a task.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FBA5C-A1E7-3952-F0A9-50056E34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5" y="1660754"/>
            <a:ext cx="6858225" cy="826191"/>
          </a:xfrm>
          <a:prstGeom prst="rect">
            <a:avLst/>
          </a:prstGeom>
        </p:spPr>
      </p:pic>
      <p:pic>
        <p:nvPicPr>
          <p:cNvPr id="5123" name="Picture 3" descr="12 Best Bootstrap Progress Bar Widgets - Flatlogic Blog">
            <a:extLst>
              <a:ext uri="{FF2B5EF4-FFF2-40B4-BE49-F238E27FC236}">
                <a16:creationId xmlns:a16="http://schemas.microsoft.com/office/drawing/2014/main" id="{E78AE931-E07B-4006-ECF5-2A900B4D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65" y="3000194"/>
            <a:ext cx="4506430" cy="18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53686" y="3409777"/>
            <a:ext cx="3162228" cy="52917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storage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  <p:extLst>
      <p:ext uri="{BB962C8B-B14F-4D97-AF65-F5344CB8AC3E}">
        <p14:creationId xmlns:p14="http://schemas.microsoft.com/office/powerpoint/2010/main" val="375536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 storage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53FF80-2608-5C7E-78F3-75B4B7A7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49" y="1032800"/>
            <a:ext cx="716895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allows you to save key/value pairs in the browser with no expiration date.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71" name="Picture 3" descr="Local Storage vs. Session Storage vs. Cookies">
            <a:extLst>
              <a:ext uri="{FF2B5EF4-FFF2-40B4-BE49-F238E27FC236}">
                <a16:creationId xmlns:a16="http://schemas.microsoft.com/office/drawing/2014/main" id="{C0B56D3A-3C51-E4E0-426E-9B60A729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67" y="2441561"/>
            <a:ext cx="2703626" cy="18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Local Storage vs. Session Storage vs. Cookies">
            <a:extLst>
              <a:ext uri="{FF2B5EF4-FFF2-40B4-BE49-F238E27FC236}">
                <a16:creationId xmlns:a16="http://schemas.microsoft.com/office/drawing/2014/main" id="{D2532026-0C10-89CB-B130-17243242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85" y="1801052"/>
            <a:ext cx="4109748" cy="308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1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1169" name="Google Shape;1169;p51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1" extrusionOk="0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669" extrusionOk="0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1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607" extrusionOk="0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668" extrusionOk="0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51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1176" name="Google Shape;1176;p51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739" extrusionOk="0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768" extrusionOk="0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1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1179" name="Google Shape;1179;p51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75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69" extrusionOk="0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51"/>
            <p:cNvSpPr/>
            <p:nvPr/>
          </p:nvSpPr>
          <p:spPr>
            <a:xfrm>
              <a:off x="1045661" y="3714599"/>
              <a:ext cx="260460" cy="234434"/>
            </a:xfrm>
            <a:custGeom>
              <a:avLst/>
              <a:gdLst/>
              <a:ahLst/>
              <a:cxnLst/>
              <a:rect l="l" t="t" r="r" b="b"/>
              <a:pathLst>
                <a:path w="13010" h="11710" extrusionOk="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1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1183" name="Google Shape;1183;p51"/>
            <p:cNvSpPr/>
            <p:nvPr/>
          </p:nvSpPr>
          <p:spPr>
            <a:xfrm>
              <a:off x="2983298" y="4189381"/>
              <a:ext cx="14987" cy="103313"/>
            </a:xfrm>
            <a:custGeom>
              <a:avLst/>
              <a:gdLst/>
              <a:ahLst/>
              <a:cxnLst/>
              <a:rect l="l" t="t" r="r" b="b"/>
              <a:pathLst>
                <a:path w="668" h="4605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38383" y="4232792"/>
              <a:ext cx="104794" cy="14987"/>
            </a:xfrm>
            <a:custGeom>
              <a:avLst/>
              <a:gdLst/>
              <a:ahLst/>
              <a:cxnLst/>
              <a:rect l="l" t="t" r="r" b="b"/>
              <a:pathLst>
                <a:path w="4671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  <p:sp>
        <p:nvSpPr>
          <p:cNvPr id="6" name="Google Shape;1405;p58">
            <a:extLst>
              <a:ext uri="{FF2B5EF4-FFF2-40B4-BE49-F238E27FC236}">
                <a16:creationId xmlns:a16="http://schemas.microsoft.com/office/drawing/2014/main" id="{821F66FB-86B9-E661-D331-4F84A075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6" name="Google Shape;1406;p58"/>
          <p:cNvSpPr txBox="1">
            <a:spLocks noGrp="1"/>
          </p:cNvSpPr>
          <p:nvPr>
            <p:ph type="subTitle" idx="1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lang="ar-EG" sz="20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ReemHassan160299@gmail.com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+201092427577</a:t>
            </a:r>
            <a:endParaRPr dirty="0"/>
          </a:p>
        </p:txBody>
      </p:sp>
      <p:sp>
        <p:nvSpPr>
          <p:cNvPr id="1407" name="Google Shape;1407;p58"/>
          <p:cNvSpPr/>
          <p:nvPr/>
        </p:nvSpPr>
        <p:spPr>
          <a:xfrm>
            <a:off x="2840803" y="4200861"/>
            <a:ext cx="38082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2158861" y="3588072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2158861" y="2444922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2158861" y="1301772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-1099776" y="360710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-1099776" y="246395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-1099776" y="132080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-1347014" y="535879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-1058076" y="1514604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3"/>
          </p:nvPr>
        </p:nvSpPr>
        <p:spPr>
          <a:xfrm>
            <a:off x="-86580" y="1494125"/>
            <a:ext cx="2127561" cy="72024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elements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 idx="4"/>
          </p:nvPr>
        </p:nvSpPr>
        <p:spPr>
          <a:xfrm>
            <a:off x="-1058076" y="2657754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6"/>
          </p:nvPr>
        </p:nvSpPr>
        <p:spPr>
          <a:xfrm>
            <a:off x="-97141" y="2800801"/>
            <a:ext cx="912600" cy="3531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/>
              <a:t>Media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title" idx="7"/>
          </p:nvPr>
        </p:nvSpPr>
        <p:spPr>
          <a:xfrm>
            <a:off x="-1058076" y="3800904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9"/>
          </p:nvPr>
        </p:nvSpPr>
        <p:spPr>
          <a:xfrm>
            <a:off x="-86580" y="3901417"/>
            <a:ext cx="2154365" cy="3531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/>
              <a:t>Canvas API</a:t>
            </a:r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13"/>
          </p:nvPr>
        </p:nvSpPr>
        <p:spPr>
          <a:xfrm>
            <a:off x="2200561" y="1495572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5"/>
          </p:nvPr>
        </p:nvSpPr>
        <p:spPr>
          <a:xfrm>
            <a:off x="3271092" y="1555446"/>
            <a:ext cx="2279100" cy="63731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Geolocation API</a:t>
            </a:r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 idx="16"/>
          </p:nvPr>
        </p:nvSpPr>
        <p:spPr>
          <a:xfrm>
            <a:off x="2200561" y="2638722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18"/>
          </p:nvPr>
        </p:nvSpPr>
        <p:spPr>
          <a:xfrm>
            <a:off x="3309745" y="2638722"/>
            <a:ext cx="1903851" cy="63731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Drag/Drop API </a:t>
            </a: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19"/>
          </p:nvPr>
        </p:nvSpPr>
        <p:spPr>
          <a:xfrm>
            <a:off x="2200561" y="3781872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subTitle" idx="21"/>
          </p:nvPr>
        </p:nvSpPr>
        <p:spPr>
          <a:xfrm>
            <a:off x="3271092" y="3799527"/>
            <a:ext cx="2279100" cy="6182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 enhancements</a:t>
            </a:r>
          </a:p>
        </p:txBody>
      </p:sp>
      <p:sp>
        <p:nvSpPr>
          <p:cNvPr id="28" name="Google Shape;336;p34">
            <a:extLst>
              <a:ext uri="{FF2B5EF4-FFF2-40B4-BE49-F238E27FC236}">
                <a16:creationId xmlns:a16="http://schemas.microsoft.com/office/drawing/2014/main" id="{CDD8D8B8-CD5C-51A4-4D16-8B3BBC921226}"/>
              </a:ext>
            </a:extLst>
          </p:cNvPr>
          <p:cNvSpPr/>
          <p:nvPr/>
        </p:nvSpPr>
        <p:spPr>
          <a:xfrm>
            <a:off x="5529342" y="246395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54;p34">
            <a:extLst>
              <a:ext uri="{FF2B5EF4-FFF2-40B4-BE49-F238E27FC236}">
                <a16:creationId xmlns:a16="http://schemas.microsoft.com/office/drawing/2014/main" id="{B705AB8C-FFD7-8C04-EA54-8BA427475074}"/>
              </a:ext>
            </a:extLst>
          </p:cNvPr>
          <p:cNvSpPr txBox="1">
            <a:spLocks/>
          </p:cNvSpPr>
          <p:nvPr/>
        </p:nvSpPr>
        <p:spPr>
          <a:xfrm>
            <a:off x="5571042" y="265775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3" name="Google Shape;356;p34">
            <a:extLst>
              <a:ext uri="{FF2B5EF4-FFF2-40B4-BE49-F238E27FC236}">
                <a16:creationId xmlns:a16="http://schemas.microsoft.com/office/drawing/2014/main" id="{3F95F580-2651-1F4E-6DA8-9782109231E5}"/>
              </a:ext>
            </a:extLst>
          </p:cNvPr>
          <p:cNvSpPr txBox="1">
            <a:spLocks/>
          </p:cNvSpPr>
          <p:nvPr/>
        </p:nvSpPr>
        <p:spPr>
          <a:xfrm>
            <a:off x="6644862" y="2758267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dirty="0"/>
              <a:t>Local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653925" y="3181663"/>
            <a:ext cx="2961750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elements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elements</a:t>
            </a:r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CAC0C125-67F2-C487-6D43-3A47FF732302}"/>
              </a:ext>
            </a:extLst>
          </p:cNvPr>
          <p:cNvSpPr txBox="1"/>
          <p:nvPr/>
        </p:nvSpPr>
        <p:spPr>
          <a:xfrm>
            <a:off x="714175" y="1103960"/>
            <a:ext cx="8097160" cy="1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" name="Google Shape;553;p38">
            <a:extLst>
              <a:ext uri="{FF2B5EF4-FFF2-40B4-BE49-F238E27FC236}">
                <a16:creationId xmlns:a16="http://schemas.microsoft.com/office/drawing/2014/main" id="{083BEDBB-9D35-D2D7-9764-F9E5EF6EBDFC}"/>
              </a:ext>
            </a:extLst>
          </p:cNvPr>
          <p:cNvSpPr txBox="1"/>
          <p:nvPr/>
        </p:nvSpPr>
        <p:spPr>
          <a:xfrm>
            <a:off x="787992" y="1103960"/>
            <a:ext cx="8097160" cy="28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It is the use of HTML tags that accurately reflect the content they contain.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028" name="Picture 4" descr="Zoomed ">
            <a:extLst>
              <a:ext uri="{FF2B5EF4-FFF2-40B4-BE49-F238E27FC236}">
                <a16:creationId xmlns:a16="http://schemas.microsoft.com/office/drawing/2014/main" id="{CCF7E318-4D80-C403-30A9-8394105D9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1" b="8945"/>
          <a:stretch/>
        </p:blipFill>
        <p:spPr bwMode="auto">
          <a:xfrm>
            <a:off x="6128951" y="2794080"/>
            <a:ext cx="2884711" cy="22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8F1D86E-7DA8-0D0D-C866-B0935573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8" y="1740845"/>
            <a:ext cx="416652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&lt;section&gt;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section in a document.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D86FD1-4A0E-FB24-CAA5-3159F91A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8" y="2037198"/>
            <a:ext cx="512351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&lt;article&gt;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independent, self-contained content.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9C4AB0A-EFDF-A992-F1C5-4E11D1DC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8" y="1440893"/>
            <a:ext cx="724108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&lt;header&gt;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represents a container for introductory content or a set of navigational links.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Google Shape;553;p38">
            <a:extLst>
              <a:ext uri="{FF2B5EF4-FFF2-40B4-BE49-F238E27FC236}">
                <a16:creationId xmlns:a16="http://schemas.microsoft.com/office/drawing/2014/main" id="{8983DACE-AFC2-FCCD-DE84-A60A699851E8}"/>
              </a:ext>
            </a:extLst>
          </p:cNvPr>
          <p:cNvSpPr txBox="1"/>
          <p:nvPr/>
        </p:nvSpPr>
        <p:spPr>
          <a:xfrm>
            <a:off x="852248" y="3091523"/>
            <a:ext cx="4235723" cy="27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All semantic elements are block-level elements. </a:t>
            </a:r>
            <a:endParaRPr lang="en"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2C8CAC4-BD00-1705-3E88-2B81F7DF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8" y="2630982"/>
            <a:ext cx="3852337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&lt;nav&gt;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set of navigation links.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3F8005D-4E1E-2DC4-C5A2-A5DB0FB3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48" y="2334090"/>
            <a:ext cx="7053534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&lt;aside&gt;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some content aside from the content it is placed in (like a sidebar).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638356" y="3377575"/>
            <a:ext cx="2992887" cy="56996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  <p:extLst>
      <p:ext uri="{BB962C8B-B14F-4D97-AF65-F5344CB8AC3E}">
        <p14:creationId xmlns:p14="http://schemas.microsoft.com/office/powerpoint/2010/main" val="37371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 (Audio and Video)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AA0ED-FBE1-C815-0C89-BC7D27414535}"/>
              </a:ext>
            </a:extLst>
          </p:cNvPr>
          <p:cNvSpPr txBox="1"/>
          <p:nvPr/>
        </p:nvSpPr>
        <p:spPr>
          <a:xfrm>
            <a:off x="714125" y="1032800"/>
            <a:ext cx="600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Media are supported in HTML5 using 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&lt;audio&gt;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&lt;video&gt;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 tags. </a:t>
            </a:r>
            <a:endParaRPr lang="en-US" dirty="0">
              <a:latin typeface="Raleway Medium" pitchFamily="2" charset="0"/>
            </a:endParaRPr>
          </a:p>
        </p:txBody>
      </p:sp>
      <p:pic>
        <p:nvPicPr>
          <p:cNvPr id="2050" name="Picture 2" descr="Html5 Multimedia - HTML5">
            <a:extLst>
              <a:ext uri="{FF2B5EF4-FFF2-40B4-BE49-F238E27FC236}">
                <a16:creationId xmlns:a16="http://schemas.microsoft.com/office/drawing/2014/main" id="{2E47266D-5C98-384E-25B5-CC7330B8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59" y="2318990"/>
            <a:ext cx="2555532" cy="25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02EF0B5-03E6-A358-07CF-EF3AFA16F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" y="1467000"/>
            <a:ext cx="539602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&lt;video&gt;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used to show a video on a web page.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E9371A-F304-BFB7-7451-8A97C608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" y="1862728"/>
            <a:ext cx="464582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play an audio file in HTML, use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&lt;audio&gt;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element.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4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669666" y="1330016"/>
            <a:ext cx="7715700" cy="18184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chemeClr val="tx1"/>
                </a:solidFill>
                <a:latin typeface="Raleway Medium" pitchFamily="2" charset="0"/>
              </a:rPr>
              <a:t>APIs in HTML5</a:t>
            </a:r>
            <a:br>
              <a:rPr lang="en-US" sz="1400" b="0" dirty="0">
                <a:solidFill>
                  <a:schemeClr val="tx1"/>
                </a:solidFill>
                <a:latin typeface="Raleway Medium" pitchFamily="2" charset="0"/>
              </a:rPr>
            </a:br>
            <a:r>
              <a:rPr lang="en-US" sz="1400" b="0" dirty="0">
                <a:solidFill>
                  <a:schemeClr val="tx1"/>
                </a:solidFill>
                <a:latin typeface="Raleway Medium" pitchFamily="2" charset="0"/>
              </a:rPr>
              <a:t>API stands for Application Programming Interface. An API is a set of pre-built programs that can be used with the help of JavaScript. </a:t>
            </a:r>
            <a:br>
              <a:rPr lang="en-US" sz="1400" b="0" dirty="0">
                <a:solidFill>
                  <a:schemeClr val="tx1"/>
                </a:solidFill>
                <a:latin typeface="Raleway Medium" pitchFamily="2" charset="0"/>
              </a:rPr>
            </a:br>
            <a:r>
              <a:rPr lang="en-US" sz="1400" b="0" dirty="0">
                <a:solidFill>
                  <a:schemeClr val="tx1"/>
                </a:solidFill>
                <a:latin typeface="Raleway Medium" pitchFamily="2" charset="0"/>
              </a:rPr>
              <a:t>APIs are used to implement </a:t>
            </a:r>
            <a:r>
              <a:rPr lang="en-US" sz="1400" b="0" dirty="0">
                <a:solidFill>
                  <a:srgbClr val="FF0000"/>
                </a:solidFill>
                <a:latin typeface="Raleway Medium" pitchFamily="2" charset="0"/>
              </a:rPr>
              <a:t>already written </a:t>
            </a:r>
            <a:r>
              <a:rPr lang="en-US" sz="1400" b="0" dirty="0">
                <a:solidFill>
                  <a:schemeClr val="tx1"/>
                </a:solidFill>
                <a:latin typeface="Raleway Medium" pitchFamily="2" charset="0"/>
              </a:rPr>
              <a:t>code to fulfill the needs of the project you are working on.</a:t>
            </a:r>
          </a:p>
        </p:txBody>
      </p:sp>
    </p:spTree>
    <p:extLst>
      <p:ext uri="{BB962C8B-B14F-4D97-AF65-F5344CB8AC3E}">
        <p14:creationId xmlns:p14="http://schemas.microsoft.com/office/powerpoint/2010/main" val="15808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1030500" y="3437209"/>
            <a:ext cx="2445230" cy="52446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Drag/Drop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HTML5</a:t>
            </a:r>
          </a:p>
        </p:txBody>
      </p:sp>
    </p:spTree>
    <p:extLst>
      <p:ext uri="{BB962C8B-B14F-4D97-AF65-F5344CB8AC3E}">
        <p14:creationId xmlns:p14="http://schemas.microsoft.com/office/powerpoint/2010/main" val="199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Drag and Drop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F670E-36B7-FD25-D88E-7FA23FBB6570}"/>
              </a:ext>
            </a:extLst>
          </p:cNvPr>
          <p:cNvSpPr txBox="1"/>
          <p:nvPr/>
        </p:nvSpPr>
        <p:spPr>
          <a:xfrm>
            <a:off x="714125" y="939031"/>
            <a:ext cx="74215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aleway Medium" pitchFamily="2" charset="0"/>
              </a:rPr>
              <a:t>Drag/Drop API allows you to grab any element in the DOM and drop it to a different location. </a:t>
            </a:r>
          </a:p>
          <a:p>
            <a:endParaRPr lang="en-US" dirty="0">
              <a:latin typeface="Raleway Medium" pitchFamily="2" charset="0"/>
            </a:endParaRPr>
          </a:p>
          <a:p>
            <a:r>
              <a:rPr lang="en-US" dirty="0">
                <a:latin typeface="Raleway Medium" pitchFamily="2" charset="0"/>
              </a:rPr>
              <a:t>To create an element able to drag and drop, set the attribute “</a:t>
            </a:r>
            <a:r>
              <a:rPr lang="en-US" dirty="0">
                <a:solidFill>
                  <a:srgbClr val="FF0000"/>
                </a:solidFill>
                <a:latin typeface="Raleway Medium" pitchFamily="2" charset="0"/>
              </a:rPr>
              <a:t>draggable</a:t>
            </a:r>
            <a:r>
              <a:rPr lang="en-US" dirty="0">
                <a:latin typeface="Raleway Medium" pitchFamily="2" charset="0"/>
              </a:rPr>
              <a:t>” on the tag and put its value to true. </a:t>
            </a:r>
          </a:p>
        </p:txBody>
      </p:sp>
    </p:spTree>
    <p:extLst>
      <p:ext uri="{BB962C8B-B14F-4D97-AF65-F5344CB8AC3E}">
        <p14:creationId xmlns:p14="http://schemas.microsoft.com/office/powerpoint/2010/main" val="32916864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10840</TotalTime>
  <Words>741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Poppins Medium</vt:lpstr>
      <vt:lpstr>Raleway</vt:lpstr>
      <vt:lpstr>Verdana</vt:lpstr>
      <vt:lpstr>Consolas</vt:lpstr>
      <vt:lpstr>Arial</vt:lpstr>
      <vt:lpstr>Raleway Medium</vt:lpstr>
      <vt:lpstr>Viga</vt:lpstr>
      <vt:lpstr>Montserrat</vt:lpstr>
      <vt:lpstr>Web Design Marketing Plan for a Health Care Center by Slidesgo</vt:lpstr>
      <vt:lpstr>Front-End Web Development Using React  (HTML5)</vt:lpstr>
      <vt:lpstr>Table of contents</vt:lpstr>
      <vt:lpstr>Semantic elements</vt:lpstr>
      <vt:lpstr>Semantic elements</vt:lpstr>
      <vt:lpstr>media</vt:lpstr>
      <vt:lpstr>Media (Audio and Video)</vt:lpstr>
      <vt:lpstr>APIs in HTML5 API stands for Application Programming Interface. An API is a set of pre-built programs that can be used with the help of JavaScript.  APIs are used to implement already written code to fulfill the needs of the project you are working on.</vt:lpstr>
      <vt:lpstr>Drag/Drop</vt:lpstr>
      <vt:lpstr>Drag and Drop</vt:lpstr>
      <vt:lpstr>Geolocation API</vt:lpstr>
      <vt:lpstr>Geolocation</vt:lpstr>
      <vt:lpstr>Canvas</vt:lpstr>
      <vt:lpstr>Canvas API</vt:lpstr>
      <vt:lpstr>Form enhancements</vt:lpstr>
      <vt:lpstr>Form enhancements</vt:lpstr>
      <vt:lpstr>Progress bar</vt:lpstr>
      <vt:lpstr>Local storage</vt:lpstr>
      <vt:lpstr>Local storage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hassan</cp:lastModifiedBy>
  <cp:revision>345</cp:revision>
  <dcterms:modified xsi:type="dcterms:W3CDTF">2024-08-08T15:34:29Z</dcterms:modified>
</cp:coreProperties>
</file>