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Arimo Bold" charset="1" panose="020B0704020202020204"/>
      <p:regular r:id="rId14"/>
    </p:embeddedFont>
    <p:embeddedFont>
      <p:font typeface="Roboto" charset="1" panose="02000000000000000000"/>
      <p:regular r:id="rId15"/>
    </p:embeddedFont>
    <p:embeddedFont>
      <p:font typeface="Garet" charset="1" panose="00000000000000000000"/>
      <p:regular r:id="rId16"/>
    </p:embeddedFont>
    <p:embeddedFont>
      <p:font typeface="Garet Bold" charset="1" panose="0000000000000000000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png" Type="http://schemas.openxmlformats.org/officeDocument/2006/relationships/image"/><Relationship Id="rId6" Target="../media/image11.svg" Type="http://schemas.openxmlformats.org/officeDocument/2006/relationships/image"/><Relationship Id="rId7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3.png" Type="http://schemas.openxmlformats.org/officeDocument/2006/relationships/image"/><Relationship Id="rId4" Target="../media/image14.svg" Type="http://schemas.openxmlformats.org/officeDocument/2006/relationships/image"/><Relationship Id="rId5" Target="../media/image15.png" Type="http://schemas.openxmlformats.org/officeDocument/2006/relationships/image"/><Relationship Id="rId6" Target="../media/image16.sv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7.png" Type="http://schemas.openxmlformats.org/officeDocument/2006/relationships/image"/><Relationship Id="rId3" Target="../media/image18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1.png" Type="http://schemas.openxmlformats.org/officeDocument/2006/relationships/image"/><Relationship Id="rId7" Target="../media/image22.svg" Type="http://schemas.openxmlformats.org/officeDocument/2006/relationships/image"/><Relationship Id="rId8" Target="../media/image23.png" Type="http://schemas.openxmlformats.org/officeDocument/2006/relationships/image"/><Relationship Id="rId9" Target="../media/image24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1.png" Type="http://schemas.openxmlformats.org/officeDocument/2006/relationships/image"/><Relationship Id="rId11" Target="../media/image32.svg" Type="http://schemas.openxmlformats.org/officeDocument/2006/relationships/image"/><Relationship Id="rId2" Target="../media/image25.png" Type="http://schemas.openxmlformats.org/officeDocument/2006/relationships/image"/><Relationship Id="rId3" Target="../media/image26.svg" Type="http://schemas.openxmlformats.org/officeDocument/2006/relationships/image"/><Relationship Id="rId4" Target="../media/image19.png" Type="http://schemas.openxmlformats.org/officeDocument/2006/relationships/image"/><Relationship Id="rId5" Target="../media/image20.svg" Type="http://schemas.openxmlformats.org/officeDocument/2006/relationships/image"/><Relationship Id="rId6" Target="../media/image27.png" Type="http://schemas.openxmlformats.org/officeDocument/2006/relationships/image"/><Relationship Id="rId7" Target="../media/image28.svg" Type="http://schemas.openxmlformats.org/officeDocument/2006/relationships/image"/><Relationship Id="rId8" Target="../media/image29.png" Type="http://schemas.openxmlformats.org/officeDocument/2006/relationships/image"/><Relationship Id="rId9" Target="../media/image30.sv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3.png" Type="http://schemas.openxmlformats.org/officeDocument/2006/relationships/image"/><Relationship Id="rId3" Target="../media/image34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775E7">
                <a:alpha val="100000"/>
              </a:srgbClr>
            </a:gs>
            <a:gs pos="100000">
              <a:srgbClr val="4EA6D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8205864"/>
            <a:ext cx="816198" cy="1844563"/>
            <a:chOff x="0" y="0"/>
            <a:chExt cx="214966" cy="4858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4966" cy="485811"/>
            </a:xfrm>
            <a:custGeom>
              <a:avLst/>
              <a:gdLst/>
              <a:ahLst/>
              <a:cxnLst/>
              <a:rect r="r" b="b" t="t" l="l"/>
              <a:pathLst>
                <a:path h="485811" w="214966">
                  <a:moveTo>
                    <a:pt x="107483" y="0"/>
                  </a:moveTo>
                  <a:lnTo>
                    <a:pt x="107483" y="0"/>
                  </a:lnTo>
                  <a:cubicBezTo>
                    <a:pt x="166844" y="0"/>
                    <a:pt x="214966" y="48122"/>
                    <a:pt x="214966" y="107483"/>
                  </a:cubicBezTo>
                  <a:lnTo>
                    <a:pt x="214966" y="378328"/>
                  </a:lnTo>
                  <a:cubicBezTo>
                    <a:pt x="214966" y="406834"/>
                    <a:pt x="203642" y="434173"/>
                    <a:pt x="183485" y="454330"/>
                  </a:cubicBezTo>
                  <a:cubicBezTo>
                    <a:pt x="163328" y="474487"/>
                    <a:pt x="135989" y="485811"/>
                    <a:pt x="107483" y="485811"/>
                  </a:cubicBezTo>
                  <a:lnTo>
                    <a:pt x="107483" y="485811"/>
                  </a:lnTo>
                  <a:cubicBezTo>
                    <a:pt x="78977" y="485811"/>
                    <a:pt x="51638" y="474487"/>
                    <a:pt x="31481" y="454330"/>
                  </a:cubicBezTo>
                  <a:cubicBezTo>
                    <a:pt x="11324" y="434173"/>
                    <a:pt x="0" y="406834"/>
                    <a:pt x="0" y="378328"/>
                  </a:cubicBezTo>
                  <a:lnTo>
                    <a:pt x="0" y="107483"/>
                  </a:lnTo>
                  <a:cubicBezTo>
                    <a:pt x="0" y="78977"/>
                    <a:pt x="11324" y="51638"/>
                    <a:pt x="31481" y="31481"/>
                  </a:cubicBezTo>
                  <a:cubicBezTo>
                    <a:pt x="51638" y="11324"/>
                    <a:pt x="78977" y="0"/>
                    <a:pt x="1074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14966" cy="514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389945" y="8511013"/>
            <a:ext cx="554908" cy="55490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47625" cap="sq">
              <a:gradFill>
                <a:gsLst>
                  <a:gs pos="0">
                    <a:srgbClr val="4775E7">
                      <a:alpha val="100000"/>
                    </a:srgbClr>
                  </a:gs>
                  <a:gs pos="100000">
                    <a:srgbClr val="4EA6DC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389945" y="9190371"/>
            <a:ext cx="554908" cy="55490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gradFill>
                <a:gsLst>
                  <a:gs pos="0">
                    <a:srgbClr val="4775E7">
                      <a:alpha val="100000"/>
                    </a:srgbClr>
                  </a:gs>
                  <a:gs pos="100000">
                    <a:srgbClr val="4EA6DC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2813168" y="4031790"/>
            <a:ext cx="2009944" cy="1151150"/>
          </a:xfrm>
          <a:custGeom>
            <a:avLst/>
            <a:gdLst/>
            <a:ahLst/>
            <a:cxnLst/>
            <a:rect r="r" b="b" t="t" l="l"/>
            <a:pathLst>
              <a:path h="1151150" w="2009944">
                <a:moveTo>
                  <a:pt x="0" y="0"/>
                </a:moveTo>
                <a:lnTo>
                  <a:pt x="2009943" y="0"/>
                </a:lnTo>
                <a:lnTo>
                  <a:pt x="2009943" y="1151149"/>
                </a:lnTo>
                <a:lnTo>
                  <a:pt x="0" y="115114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-1412730">
            <a:off x="-18221" y="4062302"/>
            <a:ext cx="5602145" cy="7821863"/>
          </a:xfrm>
          <a:custGeom>
            <a:avLst/>
            <a:gdLst/>
            <a:ahLst/>
            <a:cxnLst/>
            <a:rect r="r" b="b" t="t" l="l"/>
            <a:pathLst>
              <a:path h="7821863" w="5602145">
                <a:moveTo>
                  <a:pt x="0" y="0"/>
                </a:moveTo>
                <a:lnTo>
                  <a:pt x="5602145" y="0"/>
                </a:lnTo>
                <a:lnTo>
                  <a:pt x="5602145" y="7821863"/>
                </a:lnTo>
                <a:lnTo>
                  <a:pt x="0" y="78218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0">
            <a:off x="2278332" y="2737360"/>
            <a:ext cx="104469" cy="2120224"/>
            <a:chOff x="0" y="0"/>
            <a:chExt cx="27515" cy="558413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7515" cy="558413"/>
            </a:xfrm>
            <a:custGeom>
              <a:avLst/>
              <a:gdLst/>
              <a:ahLst/>
              <a:cxnLst/>
              <a:rect r="r" b="b" t="t" l="l"/>
              <a:pathLst>
                <a:path h="558413" w="27515">
                  <a:moveTo>
                    <a:pt x="13757" y="0"/>
                  </a:moveTo>
                  <a:lnTo>
                    <a:pt x="13757" y="0"/>
                  </a:lnTo>
                  <a:cubicBezTo>
                    <a:pt x="17406" y="0"/>
                    <a:pt x="20905" y="1449"/>
                    <a:pt x="23485" y="4029"/>
                  </a:cubicBezTo>
                  <a:cubicBezTo>
                    <a:pt x="26065" y="6609"/>
                    <a:pt x="27515" y="10109"/>
                    <a:pt x="27515" y="13757"/>
                  </a:cubicBezTo>
                  <a:lnTo>
                    <a:pt x="27515" y="544656"/>
                  </a:lnTo>
                  <a:cubicBezTo>
                    <a:pt x="27515" y="552254"/>
                    <a:pt x="21355" y="558413"/>
                    <a:pt x="13757" y="558413"/>
                  </a:cubicBezTo>
                  <a:lnTo>
                    <a:pt x="13757" y="558413"/>
                  </a:lnTo>
                  <a:cubicBezTo>
                    <a:pt x="10109" y="558413"/>
                    <a:pt x="6609" y="556963"/>
                    <a:pt x="4029" y="554383"/>
                  </a:cubicBezTo>
                  <a:cubicBezTo>
                    <a:pt x="1449" y="551803"/>
                    <a:pt x="0" y="548304"/>
                    <a:pt x="0" y="544656"/>
                  </a:cubicBezTo>
                  <a:lnTo>
                    <a:pt x="0" y="13757"/>
                  </a:lnTo>
                  <a:cubicBezTo>
                    <a:pt x="0" y="6159"/>
                    <a:pt x="6159" y="0"/>
                    <a:pt x="13757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8575"/>
              <a:ext cx="27515" cy="5869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0548169" y="8512425"/>
            <a:ext cx="4973314" cy="4973314"/>
            <a:chOff x="0" y="0"/>
            <a:chExt cx="812800" cy="81280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274733" y="211546"/>
            <a:ext cx="4007199" cy="817154"/>
          </a:xfrm>
          <a:custGeom>
            <a:avLst/>
            <a:gdLst/>
            <a:ahLst/>
            <a:cxnLst/>
            <a:rect r="r" b="b" t="t" l="l"/>
            <a:pathLst>
              <a:path h="817154" w="4007199">
                <a:moveTo>
                  <a:pt x="0" y="0"/>
                </a:moveTo>
                <a:lnTo>
                  <a:pt x="4007199" y="0"/>
                </a:lnTo>
                <a:lnTo>
                  <a:pt x="4007199" y="817154"/>
                </a:lnTo>
                <a:lnTo>
                  <a:pt x="0" y="81715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20" id="20"/>
          <p:cNvSpPr/>
          <p:nvPr/>
        </p:nvSpPr>
        <p:spPr>
          <a:xfrm flipH="false" flipV="false" rot="0">
            <a:off x="15521483" y="211546"/>
            <a:ext cx="2554015" cy="2340116"/>
          </a:xfrm>
          <a:custGeom>
            <a:avLst/>
            <a:gdLst/>
            <a:ahLst/>
            <a:cxnLst/>
            <a:rect r="r" b="b" t="t" l="l"/>
            <a:pathLst>
              <a:path h="2340116" w="2554015">
                <a:moveTo>
                  <a:pt x="0" y="0"/>
                </a:moveTo>
                <a:lnTo>
                  <a:pt x="2554015" y="0"/>
                </a:lnTo>
                <a:lnTo>
                  <a:pt x="2554015" y="2340116"/>
                </a:lnTo>
                <a:lnTo>
                  <a:pt x="0" y="23401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3257581" y="2271410"/>
            <a:ext cx="10501639" cy="25219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1907"/>
              </a:lnSpc>
            </a:pPr>
            <a:r>
              <a:rPr lang="en-US" sz="10824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Final Project </a:t>
            </a:r>
          </a:p>
          <a:p>
            <a:pPr algn="l">
              <a:lnSpc>
                <a:spcPts val="7508"/>
              </a:lnSpc>
            </a:pPr>
            <a:r>
              <a:rPr lang="en-US" sz="6825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Elevation Bikes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7492060" y="8667109"/>
            <a:ext cx="350677" cy="25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4"/>
              </a:lnSpc>
            </a:pPr>
            <a:r>
              <a:rPr lang="en-US" sz="1722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01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3257581" y="5922987"/>
            <a:ext cx="8984087" cy="16179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89"/>
              </a:lnSpc>
            </a:pPr>
            <a:r>
              <a:rPr lang="en-US" sz="28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group 2 </a:t>
            </a:r>
          </a:p>
          <a:p>
            <a:pPr algn="l">
              <a:lnSpc>
                <a:spcPts val="3189"/>
              </a:lnSpc>
            </a:pPr>
          </a:p>
          <a:p>
            <a:pPr algn="l">
              <a:lnSpc>
                <a:spcPts val="3189"/>
              </a:lnSpc>
            </a:pPr>
            <a:r>
              <a:rPr lang="en-US" sz="28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Rami Abu Srihan </a:t>
            </a:r>
          </a:p>
          <a:p>
            <a:pPr algn="l">
              <a:lnSpc>
                <a:spcPts val="3189"/>
              </a:lnSpc>
            </a:pPr>
            <a:r>
              <a:rPr lang="en-US" sz="2899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AbedAlla alhmamda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8205864"/>
            <a:ext cx="816198" cy="1844563"/>
            <a:chOff x="0" y="0"/>
            <a:chExt cx="214966" cy="4858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4966" cy="485811"/>
            </a:xfrm>
            <a:custGeom>
              <a:avLst/>
              <a:gdLst/>
              <a:ahLst/>
              <a:cxnLst/>
              <a:rect r="r" b="b" t="t" l="l"/>
              <a:pathLst>
                <a:path h="485811" w="214966">
                  <a:moveTo>
                    <a:pt x="107483" y="0"/>
                  </a:moveTo>
                  <a:lnTo>
                    <a:pt x="107483" y="0"/>
                  </a:lnTo>
                  <a:cubicBezTo>
                    <a:pt x="166844" y="0"/>
                    <a:pt x="214966" y="48122"/>
                    <a:pt x="214966" y="107483"/>
                  </a:cubicBezTo>
                  <a:lnTo>
                    <a:pt x="214966" y="378328"/>
                  </a:lnTo>
                  <a:cubicBezTo>
                    <a:pt x="214966" y="406834"/>
                    <a:pt x="203642" y="434173"/>
                    <a:pt x="183485" y="454330"/>
                  </a:cubicBezTo>
                  <a:cubicBezTo>
                    <a:pt x="163328" y="474487"/>
                    <a:pt x="135989" y="485811"/>
                    <a:pt x="107483" y="485811"/>
                  </a:cubicBezTo>
                  <a:lnTo>
                    <a:pt x="107483" y="485811"/>
                  </a:lnTo>
                  <a:cubicBezTo>
                    <a:pt x="78977" y="485811"/>
                    <a:pt x="51638" y="474487"/>
                    <a:pt x="31481" y="454330"/>
                  </a:cubicBezTo>
                  <a:cubicBezTo>
                    <a:pt x="11324" y="434173"/>
                    <a:pt x="0" y="406834"/>
                    <a:pt x="0" y="378328"/>
                  </a:cubicBezTo>
                  <a:lnTo>
                    <a:pt x="0" y="107483"/>
                  </a:lnTo>
                  <a:cubicBezTo>
                    <a:pt x="0" y="78977"/>
                    <a:pt x="11324" y="51638"/>
                    <a:pt x="31481" y="31481"/>
                  </a:cubicBezTo>
                  <a:cubicBezTo>
                    <a:pt x="51638" y="11324"/>
                    <a:pt x="78977" y="0"/>
                    <a:pt x="10748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14966" cy="514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389945" y="8511013"/>
            <a:ext cx="554908" cy="55490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389945" y="9190371"/>
            <a:ext cx="554908" cy="55490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960160">
            <a:off x="11697045" y="3831746"/>
            <a:ext cx="1535961" cy="1421462"/>
          </a:xfrm>
          <a:custGeom>
            <a:avLst/>
            <a:gdLst/>
            <a:ahLst/>
            <a:cxnLst/>
            <a:rect r="r" b="b" t="t" l="l"/>
            <a:pathLst>
              <a:path h="1421462" w="1535961">
                <a:moveTo>
                  <a:pt x="0" y="0"/>
                </a:moveTo>
                <a:lnTo>
                  <a:pt x="1535961" y="0"/>
                </a:lnTo>
                <a:lnTo>
                  <a:pt x="1535961" y="1421462"/>
                </a:lnTo>
                <a:lnTo>
                  <a:pt x="0" y="1421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960160">
            <a:off x="5403196" y="6130751"/>
            <a:ext cx="1535961" cy="1421462"/>
          </a:xfrm>
          <a:custGeom>
            <a:avLst/>
            <a:gdLst/>
            <a:ahLst/>
            <a:cxnLst/>
            <a:rect r="r" b="b" t="t" l="l"/>
            <a:pathLst>
              <a:path h="1421462" w="1535961">
                <a:moveTo>
                  <a:pt x="0" y="0"/>
                </a:moveTo>
                <a:lnTo>
                  <a:pt x="1535960" y="0"/>
                </a:lnTo>
                <a:lnTo>
                  <a:pt x="1535960" y="1421462"/>
                </a:lnTo>
                <a:lnTo>
                  <a:pt x="0" y="14214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true" flipV="false" rot="-793819">
            <a:off x="5139769" y="3675210"/>
            <a:ext cx="1535961" cy="1421462"/>
          </a:xfrm>
          <a:custGeom>
            <a:avLst/>
            <a:gdLst/>
            <a:ahLst/>
            <a:cxnLst/>
            <a:rect r="r" b="b" t="t" l="l"/>
            <a:pathLst>
              <a:path h="1421462" w="1535961">
                <a:moveTo>
                  <a:pt x="1535961" y="0"/>
                </a:moveTo>
                <a:lnTo>
                  <a:pt x="0" y="0"/>
                </a:lnTo>
                <a:lnTo>
                  <a:pt x="0" y="1421462"/>
                </a:lnTo>
                <a:lnTo>
                  <a:pt x="1535961" y="1421462"/>
                </a:lnTo>
                <a:lnTo>
                  <a:pt x="15359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true" flipV="false" rot="-793819">
            <a:off x="11377084" y="6214277"/>
            <a:ext cx="1535961" cy="1421462"/>
          </a:xfrm>
          <a:custGeom>
            <a:avLst/>
            <a:gdLst/>
            <a:ahLst/>
            <a:cxnLst/>
            <a:rect r="r" b="b" t="t" l="l"/>
            <a:pathLst>
              <a:path h="1421462" w="1535961">
                <a:moveTo>
                  <a:pt x="1535961" y="0"/>
                </a:moveTo>
                <a:lnTo>
                  <a:pt x="0" y="0"/>
                </a:lnTo>
                <a:lnTo>
                  <a:pt x="0" y="1421462"/>
                </a:lnTo>
                <a:lnTo>
                  <a:pt x="1535961" y="1421462"/>
                </a:lnTo>
                <a:lnTo>
                  <a:pt x="153596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5" id="15"/>
          <p:cNvGrpSpPr/>
          <p:nvPr/>
        </p:nvGrpSpPr>
        <p:grpSpPr>
          <a:xfrm rot="0">
            <a:off x="6421085" y="3214876"/>
            <a:ext cx="5463397" cy="5463397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0" cap="sq">
              <a:gradFill>
                <a:gsLst>
                  <a:gs pos="0">
                    <a:srgbClr val="4775E7">
                      <a:alpha val="100000"/>
                    </a:srgbClr>
                  </a:gs>
                  <a:gs pos="100000">
                    <a:srgbClr val="4EA6DC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6875608" y="3633393"/>
            <a:ext cx="4554352" cy="4554352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true" flipV="true" rot="5400000">
            <a:off x="2561969" y="2468342"/>
            <a:ext cx="1514903" cy="3835198"/>
          </a:xfrm>
          <a:custGeom>
            <a:avLst/>
            <a:gdLst/>
            <a:ahLst/>
            <a:cxnLst/>
            <a:rect r="r" b="b" t="t" l="l"/>
            <a:pathLst>
              <a:path h="3835198" w="1514903">
                <a:moveTo>
                  <a:pt x="1514903" y="3835198"/>
                </a:moveTo>
                <a:lnTo>
                  <a:pt x="0" y="3835198"/>
                </a:lnTo>
                <a:lnTo>
                  <a:pt x="0" y="0"/>
                </a:lnTo>
                <a:lnTo>
                  <a:pt x="1514903" y="0"/>
                </a:lnTo>
                <a:lnTo>
                  <a:pt x="1514903" y="3835198"/>
                </a:lnTo>
                <a:close/>
              </a:path>
            </a:pathLst>
          </a:custGeom>
          <a:blipFill>
            <a:blip r:embed="rId4">
              <a:alphaModFix amt="32999"/>
            </a:blip>
            <a:stretch>
              <a:fillRect l="0" t="0" r="0" b="0"/>
            </a:stretch>
          </a:blipFill>
        </p:spPr>
      </p:sp>
      <p:grpSp>
        <p:nvGrpSpPr>
          <p:cNvPr name="Group 22" id="22"/>
          <p:cNvGrpSpPr/>
          <p:nvPr/>
        </p:nvGrpSpPr>
        <p:grpSpPr>
          <a:xfrm rot="0">
            <a:off x="1211322" y="3209121"/>
            <a:ext cx="3996520" cy="1820079"/>
            <a:chOff x="0" y="0"/>
            <a:chExt cx="1052581" cy="479362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052581" cy="479362"/>
            </a:xfrm>
            <a:custGeom>
              <a:avLst/>
              <a:gdLst/>
              <a:ahLst/>
              <a:cxnLst/>
              <a:rect r="r" b="b" t="t" l="l"/>
              <a:pathLst>
                <a:path h="479362" w="1052581">
                  <a:moveTo>
                    <a:pt x="60052" y="0"/>
                  </a:moveTo>
                  <a:lnTo>
                    <a:pt x="992529" y="0"/>
                  </a:lnTo>
                  <a:cubicBezTo>
                    <a:pt x="1025695" y="0"/>
                    <a:pt x="1052581" y="26886"/>
                    <a:pt x="1052581" y="60052"/>
                  </a:cubicBezTo>
                  <a:lnTo>
                    <a:pt x="1052581" y="419310"/>
                  </a:lnTo>
                  <a:cubicBezTo>
                    <a:pt x="1052581" y="452476"/>
                    <a:pt x="1025695" y="479362"/>
                    <a:pt x="992529" y="479362"/>
                  </a:cubicBezTo>
                  <a:lnTo>
                    <a:pt x="60052" y="479362"/>
                  </a:lnTo>
                  <a:cubicBezTo>
                    <a:pt x="26886" y="479362"/>
                    <a:pt x="0" y="452476"/>
                    <a:pt x="0" y="419310"/>
                  </a:cubicBezTo>
                  <a:lnTo>
                    <a:pt x="0" y="60052"/>
                  </a:lnTo>
                  <a:cubicBezTo>
                    <a:pt x="0" y="26886"/>
                    <a:pt x="26886" y="0"/>
                    <a:pt x="6005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28575"/>
              <a:ext cx="1052581" cy="507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5" id="25"/>
          <p:cNvSpPr/>
          <p:nvPr/>
        </p:nvSpPr>
        <p:spPr>
          <a:xfrm flipH="true" flipV="true" rot="5400000">
            <a:off x="3021272" y="5231782"/>
            <a:ext cx="1514903" cy="3835198"/>
          </a:xfrm>
          <a:custGeom>
            <a:avLst/>
            <a:gdLst/>
            <a:ahLst/>
            <a:cxnLst/>
            <a:rect r="r" b="b" t="t" l="l"/>
            <a:pathLst>
              <a:path h="3835198" w="1514903">
                <a:moveTo>
                  <a:pt x="1514903" y="3835198"/>
                </a:moveTo>
                <a:lnTo>
                  <a:pt x="0" y="3835198"/>
                </a:lnTo>
                <a:lnTo>
                  <a:pt x="0" y="0"/>
                </a:lnTo>
                <a:lnTo>
                  <a:pt x="1514903" y="0"/>
                </a:lnTo>
                <a:lnTo>
                  <a:pt x="1514903" y="3835198"/>
                </a:lnTo>
                <a:close/>
              </a:path>
            </a:pathLst>
          </a:custGeom>
          <a:blipFill>
            <a:blip r:embed="rId4">
              <a:alphaModFix amt="32999"/>
            </a:blip>
            <a:stretch>
              <a:fillRect l="0" t="0" r="0" b="0"/>
            </a:stretch>
          </a:blipFill>
        </p:spPr>
      </p:sp>
      <p:grpSp>
        <p:nvGrpSpPr>
          <p:cNvPr name="Group 26" id="26"/>
          <p:cNvGrpSpPr/>
          <p:nvPr/>
        </p:nvGrpSpPr>
        <p:grpSpPr>
          <a:xfrm rot="0">
            <a:off x="1670624" y="5972561"/>
            <a:ext cx="3996520" cy="1820079"/>
            <a:chOff x="0" y="0"/>
            <a:chExt cx="1052581" cy="479362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1052581" cy="479362"/>
            </a:xfrm>
            <a:custGeom>
              <a:avLst/>
              <a:gdLst/>
              <a:ahLst/>
              <a:cxnLst/>
              <a:rect r="r" b="b" t="t" l="l"/>
              <a:pathLst>
                <a:path h="479362" w="1052581">
                  <a:moveTo>
                    <a:pt x="60052" y="0"/>
                  </a:moveTo>
                  <a:lnTo>
                    <a:pt x="992529" y="0"/>
                  </a:lnTo>
                  <a:cubicBezTo>
                    <a:pt x="1025695" y="0"/>
                    <a:pt x="1052581" y="26886"/>
                    <a:pt x="1052581" y="60052"/>
                  </a:cubicBezTo>
                  <a:lnTo>
                    <a:pt x="1052581" y="419310"/>
                  </a:lnTo>
                  <a:cubicBezTo>
                    <a:pt x="1052581" y="452476"/>
                    <a:pt x="1025695" y="479362"/>
                    <a:pt x="992529" y="479362"/>
                  </a:cubicBezTo>
                  <a:lnTo>
                    <a:pt x="60052" y="479362"/>
                  </a:lnTo>
                  <a:cubicBezTo>
                    <a:pt x="26886" y="479362"/>
                    <a:pt x="0" y="452476"/>
                    <a:pt x="0" y="419310"/>
                  </a:cubicBezTo>
                  <a:lnTo>
                    <a:pt x="0" y="60052"/>
                  </a:lnTo>
                  <a:cubicBezTo>
                    <a:pt x="0" y="26886"/>
                    <a:pt x="26886" y="0"/>
                    <a:pt x="6005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8" id="28"/>
            <p:cNvSpPr txBox="true"/>
            <p:nvPr/>
          </p:nvSpPr>
          <p:spPr>
            <a:xfrm>
              <a:off x="0" y="-28575"/>
              <a:ext cx="1052581" cy="507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9" id="29"/>
          <p:cNvSpPr/>
          <p:nvPr/>
        </p:nvSpPr>
        <p:spPr>
          <a:xfrm flipH="true" flipV="true" rot="5400000">
            <a:off x="13946669" y="5231782"/>
            <a:ext cx="1514903" cy="3835198"/>
          </a:xfrm>
          <a:custGeom>
            <a:avLst/>
            <a:gdLst/>
            <a:ahLst/>
            <a:cxnLst/>
            <a:rect r="r" b="b" t="t" l="l"/>
            <a:pathLst>
              <a:path h="3835198" w="1514903">
                <a:moveTo>
                  <a:pt x="1514903" y="3835198"/>
                </a:moveTo>
                <a:lnTo>
                  <a:pt x="0" y="3835198"/>
                </a:lnTo>
                <a:lnTo>
                  <a:pt x="0" y="0"/>
                </a:lnTo>
                <a:lnTo>
                  <a:pt x="1514903" y="0"/>
                </a:lnTo>
                <a:lnTo>
                  <a:pt x="1514903" y="3835198"/>
                </a:lnTo>
                <a:close/>
              </a:path>
            </a:pathLst>
          </a:custGeom>
          <a:blipFill>
            <a:blip r:embed="rId4">
              <a:alphaModFix amt="32999"/>
            </a:blip>
            <a:stretch>
              <a:fillRect l="0" t="0" r="0" b="0"/>
            </a:stretch>
          </a:blipFill>
        </p:spPr>
      </p:sp>
      <p:grpSp>
        <p:nvGrpSpPr>
          <p:cNvPr name="Group 30" id="30"/>
          <p:cNvGrpSpPr/>
          <p:nvPr/>
        </p:nvGrpSpPr>
        <p:grpSpPr>
          <a:xfrm rot="0">
            <a:off x="12596021" y="5972561"/>
            <a:ext cx="3996520" cy="1820079"/>
            <a:chOff x="0" y="0"/>
            <a:chExt cx="1052581" cy="479362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1052581" cy="479362"/>
            </a:xfrm>
            <a:custGeom>
              <a:avLst/>
              <a:gdLst/>
              <a:ahLst/>
              <a:cxnLst/>
              <a:rect r="r" b="b" t="t" l="l"/>
              <a:pathLst>
                <a:path h="479362" w="1052581">
                  <a:moveTo>
                    <a:pt x="60052" y="0"/>
                  </a:moveTo>
                  <a:lnTo>
                    <a:pt x="992529" y="0"/>
                  </a:lnTo>
                  <a:cubicBezTo>
                    <a:pt x="1025695" y="0"/>
                    <a:pt x="1052581" y="26886"/>
                    <a:pt x="1052581" y="60052"/>
                  </a:cubicBezTo>
                  <a:lnTo>
                    <a:pt x="1052581" y="419310"/>
                  </a:lnTo>
                  <a:cubicBezTo>
                    <a:pt x="1052581" y="452476"/>
                    <a:pt x="1025695" y="479362"/>
                    <a:pt x="992529" y="479362"/>
                  </a:cubicBezTo>
                  <a:lnTo>
                    <a:pt x="60052" y="479362"/>
                  </a:lnTo>
                  <a:cubicBezTo>
                    <a:pt x="26886" y="479362"/>
                    <a:pt x="0" y="452476"/>
                    <a:pt x="0" y="419310"/>
                  </a:cubicBezTo>
                  <a:lnTo>
                    <a:pt x="0" y="60052"/>
                  </a:lnTo>
                  <a:cubicBezTo>
                    <a:pt x="0" y="26886"/>
                    <a:pt x="26886" y="0"/>
                    <a:pt x="6005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28575"/>
              <a:ext cx="1052581" cy="507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3" id="33"/>
          <p:cNvSpPr/>
          <p:nvPr/>
        </p:nvSpPr>
        <p:spPr>
          <a:xfrm flipH="true" flipV="true" rot="5400000">
            <a:off x="14399476" y="2468342"/>
            <a:ext cx="1514903" cy="3835198"/>
          </a:xfrm>
          <a:custGeom>
            <a:avLst/>
            <a:gdLst/>
            <a:ahLst/>
            <a:cxnLst/>
            <a:rect r="r" b="b" t="t" l="l"/>
            <a:pathLst>
              <a:path h="3835198" w="1514903">
                <a:moveTo>
                  <a:pt x="1514903" y="3835198"/>
                </a:moveTo>
                <a:lnTo>
                  <a:pt x="0" y="3835198"/>
                </a:lnTo>
                <a:lnTo>
                  <a:pt x="0" y="0"/>
                </a:lnTo>
                <a:lnTo>
                  <a:pt x="1514903" y="0"/>
                </a:lnTo>
                <a:lnTo>
                  <a:pt x="1514903" y="3835198"/>
                </a:lnTo>
                <a:close/>
              </a:path>
            </a:pathLst>
          </a:custGeom>
          <a:blipFill>
            <a:blip r:embed="rId4">
              <a:alphaModFix amt="32999"/>
            </a:blip>
            <a:stretch>
              <a:fillRect l="0" t="0" r="0" b="0"/>
            </a:stretch>
          </a:blipFill>
        </p:spPr>
      </p:sp>
      <p:grpSp>
        <p:nvGrpSpPr>
          <p:cNvPr name="Group 34" id="34"/>
          <p:cNvGrpSpPr/>
          <p:nvPr/>
        </p:nvGrpSpPr>
        <p:grpSpPr>
          <a:xfrm rot="0">
            <a:off x="13048828" y="3209121"/>
            <a:ext cx="3996520" cy="1820079"/>
            <a:chOff x="0" y="0"/>
            <a:chExt cx="1052581" cy="479362"/>
          </a:xfrm>
        </p:grpSpPr>
        <p:sp>
          <p:nvSpPr>
            <p:cNvPr name="Freeform 35" id="35"/>
            <p:cNvSpPr/>
            <p:nvPr/>
          </p:nvSpPr>
          <p:spPr>
            <a:xfrm flipH="false" flipV="false" rot="0">
              <a:off x="0" y="0"/>
              <a:ext cx="1052581" cy="479362"/>
            </a:xfrm>
            <a:custGeom>
              <a:avLst/>
              <a:gdLst/>
              <a:ahLst/>
              <a:cxnLst/>
              <a:rect r="r" b="b" t="t" l="l"/>
              <a:pathLst>
                <a:path h="479362" w="1052581">
                  <a:moveTo>
                    <a:pt x="60052" y="0"/>
                  </a:moveTo>
                  <a:lnTo>
                    <a:pt x="992529" y="0"/>
                  </a:lnTo>
                  <a:cubicBezTo>
                    <a:pt x="1025695" y="0"/>
                    <a:pt x="1052581" y="26886"/>
                    <a:pt x="1052581" y="60052"/>
                  </a:cubicBezTo>
                  <a:lnTo>
                    <a:pt x="1052581" y="419310"/>
                  </a:lnTo>
                  <a:cubicBezTo>
                    <a:pt x="1052581" y="452476"/>
                    <a:pt x="1025695" y="479362"/>
                    <a:pt x="992529" y="479362"/>
                  </a:cubicBezTo>
                  <a:lnTo>
                    <a:pt x="60052" y="479362"/>
                  </a:lnTo>
                  <a:cubicBezTo>
                    <a:pt x="26886" y="479362"/>
                    <a:pt x="0" y="452476"/>
                    <a:pt x="0" y="419310"/>
                  </a:cubicBezTo>
                  <a:lnTo>
                    <a:pt x="0" y="60052"/>
                  </a:lnTo>
                  <a:cubicBezTo>
                    <a:pt x="0" y="26886"/>
                    <a:pt x="26886" y="0"/>
                    <a:pt x="6005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6" id="36"/>
            <p:cNvSpPr txBox="true"/>
            <p:nvPr/>
          </p:nvSpPr>
          <p:spPr>
            <a:xfrm>
              <a:off x="0" y="-28575"/>
              <a:ext cx="1052581" cy="50793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37" id="37"/>
          <p:cNvSpPr/>
          <p:nvPr/>
        </p:nvSpPr>
        <p:spPr>
          <a:xfrm flipH="false" flipV="false" rot="0">
            <a:off x="8231996" y="4921053"/>
            <a:ext cx="1824008" cy="1807426"/>
          </a:xfrm>
          <a:custGeom>
            <a:avLst/>
            <a:gdLst/>
            <a:ahLst/>
            <a:cxnLst/>
            <a:rect r="r" b="b" t="t" l="l"/>
            <a:pathLst>
              <a:path h="1807426" w="1824008">
                <a:moveTo>
                  <a:pt x="0" y="0"/>
                </a:moveTo>
                <a:lnTo>
                  <a:pt x="1824008" y="0"/>
                </a:lnTo>
                <a:lnTo>
                  <a:pt x="1824008" y="1807426"/>
                </a:lnTo>
                <a:lnTo>
                  <a:pt x="0" y="180742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8" id="38"/>
          <p:cNvSpPr txBox="true"/>
          <p:nvPr/>
        </p:nvSpPr>
        <p:spPr>
          <a:xfrm rot="0">
            <a:off x="17492060" y="9337827"/>
            <a:ext cx="350677" cy="25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4"/>
              </a:lnSpc>
            </a:pPr>
            <a:r>
              <a:rPr lang="en-US" sz="172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02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1861124" y="970232"/>
            <a:ext cx="13620704" cy="734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9"/>
              </a:lnSpc>
            </a:pPr>
            <a:r>
              <a:rPr lang="en-US" b="true" sz="4399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TEAM ROLE : PRODUCT CATEGORY MANAGER</a:t>
            </a:r>
          </a:p>
        </p:txBody>
      </p:sp>
      <p:sp>
        <p:nvSpPr>
          <p:cNvPr name="TextBox 40" id="40"/>
          <p:cNvSpPr txBox="true"/>
          <p:nvPr/>
        </p:nvSpPr>
        <p:spPr>
          <a:xfrm rot="0">
            <a:off x="1734980" y="3609439"/>
            <a:ext cx="3326866" cy="32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b="true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1. Analyze sales trends</a:t>
            </a:r>
          </a:p>
        </p:txBody>
      </p:sp>
      <p:sp>
        <p:nvSpPr>
          <p:cNvPr name="TextBox 41" id="41"/>
          <p:cNvSpPr txBox="true"/>
          <p:nvPr/>
        </p:nvSpPr>
        <p:spPr>
          <a:xfrm rot="0">
            <a:off x="1908749" y="4051956"/>
            <a:ext cx="3471146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Analyze category performance over time</a:t>
            </a:r>
          </a:p>
        </p:txBody>
      </p:sp>
      <p:sp>
        <p:nvSpPr>
          <p:cNvPr name="TextBox 42" id="42"/>
          <p:cNvSpPr txBox="true"/>
          <p:nvPr/>
        </p:nvSpPr>
        <p:spPr>
          <a:xfrm rot="0">
            <a:off x="1211322" y="6372879"/>
            <a:ext cx="4696427" cy="32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b="true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2.Highlight top-performing categories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2172676" y="6814204"/>
            <a:ext cx="3471146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Focus on high-demand subcategories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13055324" y="6372879"/>
            <a:ext cx="3326866" cy="32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b="true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4. Strategy Planning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3293449" y="6815396"/>
            <a:ext cx="3471146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Adjust inventory and promotions based on demand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13508131" y="3609439"/>
            <a:ext cx="3326866" cy="32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b="true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3. Compare markets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3746256" y="4051956"/>
            <a:ext cx="3471146" cy="530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Evaluate performance across different countries</a:t>
            </a:r>
          </a:p>
        </p:txBody>
      </p:sp>
      <p:sp>
        <p:nvSpPr>
          <p:cNvPr name="Freeform 48" id="48"/>
          <p:cNvSpPr/>
          <p:nvPr/>
        </p:nvSpPr>
        <p:spPr>
          <a:xfrm flipH="false" flipV="false" rot="0">
            <a:off x="6376296" y="3124152"/>
            <a:ext cx="5552975" cy="5552975"/>
          </a:xfrm>
          <a:custGeom>
            <a:avLst/>
            <a:gdLst/>
            <a:ahLst/>
            <a:cxnLst/>
            <a:rect r="r" b="b" t="t" l="l"/>
            <a:pathLst>
              <a:path h="5552975" w="5552975">
                <a:moveTo>
                  <a:pt x="0" y="0"/>
                </a:moveTo>
                <a:lnTo>
                  <a:pt x="5552975" y="0"/>
                </a:lnTo>
                <a:lnTo>
                  <a:pt x="5552975" y="5552976"/>
                </a:lnTo>
                <a:lnTo>
                  <a:pt x="0" y="555297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grpSp>
        <p:nvGrpSpPr>
          <p:cNvPr name="Group 49" id="49"/>
          <p:cNvGrpSpPr/>
          <p:nvPr/>
        </p:nvGrpSpPr>
        <p:grpSpPr>
          <a:xfrm rot="0">
            <a:off x="16288822" y="-588005"/>
            <a:ext cx="2406476" cy="2406476"/>
            <a:chOff x="0" y="0"/>
            <a:chExt cx="812800" cy="812800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1" id="5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2" id="52"/>
          <p:cNvGrpSpPr/>
          <p:nvPr/>
        </p:nvGrpSpPr>
        <p:grpSpPr>
          <a:xfrm rot="0">
            <a:off x="-497727" y="8678273"/>
            <a:ext cx="2406476" cy="2406476"/>
            <a:chOff x="0" y="0"/>
            <a:chExt cx="812800" cy="812800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4" id="5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775E7">
                <a:alpha val="100000"/>
              </a:srgbClr>
            </a:gs>
            <a:gs pos="100000">
              <a:srgbClr val="4EA6D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8205864"/>
            <a:ext cx="816198" cy="1844563"/>
            <a:chOff x="0" y="0"/>
            <a:chExt cx="214966" cy="4858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4966" cy="485811"/>
            </a:xfrm>
            <a:custGeom>
              <a:avLst/>
              <a:gdLst/>
              <a:ahLst/>
              <a:cxnLst/>
              <a:rect r="r" b="b" t="t" l="l"/>
              <a:pathLst>
                <a:path h="485811" w="214966">
                  <a:moveTo>
                    <a:pt x="107483" y="0"/>
                  </a:moveTo>
                  <a:lnTo>
                    <a:pt x="107483" y="0"/>
                  </a:lnTo>
                  <a:cubicBezTo>
                    <a:pt x="166844" y="0"/>
                    <a:pt x="214966" y="48122"/>
                    <a:pt x="214966" y="107483"/>
                  </a:cubicBezTo>
                  <a:lnTo>
                    <a:pt x="214966" y="378328"/>
                  </a:lnTo>
                  <a:cubicBezTo>
                    <a:pt x="214966" y="406834"/>
                    <a:pt x="203642" y="434173"/>
                    <a:pt x="183485" y="454330"/>
                  </a:cubicBezTo>
                  <a:cubicBezTo>
                    <a:pt x="163328" y="474487"/>
                    <a:pt x="135989" y="485811"/>
                    <a:pt x="107483" y="485811"/>
                  </a:cubicBezTo>
                  <a:lnTo>
                    <a:pt x="107483" y="485811"/>
                  </a:lnTo>
                  <a:cubicBezTo>
                    <a:pt x="78977" y="485811"/>
                    <a:pt x="51638" y="474487"/>
                    <a:pt x="31481" y="454330"/>
                  </a:cubicBezTo>
                  <a:cubicBezTo>
                    <a:pt x="11324" y="434173"/>
                    <a:pt x="0" y="406834"/>
                    <a:pt x="0" y="378328"/>
                  </a:cubicBezTo>
                  <a:lnTo>
                    <a:pt x="0" y="107483"/>
                  </a:lnTo>
                  <a:cubicBezTo>
                    <a:pt x="0" y="78977"/>
                    <a:pt x="11324" y="51638"/>
                    <a:pt x="31481" y="31481"/>
                  </a:cubicBezTo>
                  <a:cubicBezTo>
                    <a:pt x="51638" y="11324"/>
                    <a:pt x="78977" y="0"/>
                    <a:pt x="10748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14966" cy="514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389945" y="8511013"/>
            <a:ext cx="554908" cy="55490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47625" cap="sq">
              <a:gradFill>
                <a:gsLst>
                  <a:gs pos="0">
                    <a:srgbClr val="4775E7">
                      <a:alpha val="100000"/>
                    </a:srgbClr>
                  </a:gs>
                  <a:gs pos="100000">
                    <a:srgbClr val="4EA6DC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389945" y="9190371"/>
            <a:ext cx="554908" cy="55490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gradFill>
                <a:gsLst>
                  <a:gs pos="0">
                    <a:srgbClr val="4775E7">
                      <a:alpha val="100000"/>
                    </a:srgbClr>
                  </a:gs>
                  <a:gs pos="100000">
                    <a:srgbClr val="4EA6DC">
                      <a:alpha val="100000"/>
                    </a:srgbClr>
                  </a:gs>
                </a:gsLst>
                <a:path path="circle">
                  <a:fillToRect l="0" r="100000" t="0" b="100000"/>
                </a:path>
                <a:tileRect r="0" l="-100000" b="0" t="-100000"/>
              </a:gra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492060" y="8667109"/>
            <a:ext cx="350677" cy="498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4"/>
              </a:lnSpc>
            </a:pPr>
            <a:r>
              <a:rPr lang="en-US" sz="1722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3</a:t>
            </a:r>
          </a:p>
          <a:p>
            <a:pPr algn="ctr">
              <a:lnSpc>
                <a:spcPts val="1894"/>
              </a:lnSpc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983759"/>
            <a:ext cx="15877063" cy="14585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9"/>
              </a:lnSpc>
            </a:pPr>
            <a:r>
              <a:rPr lang="en-US" sz="4399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WHAT INSIGHTS OR ANALYSES WOULD BE MOST RELEVANT TO THIS ROLE?</a:t>
            </a:r>
          </a:p>
        </p:txBody>
      </p:sp>
      <p:grpSp>
        <p:nvGrpSpPr>
          <p:cNvPr name="Group 13" id="13"/>
          <p:cNvGrpSpPr/>
          <p:nvPr/>
        </p:nvGrpSpPr>
        <p:grpSpPr>
          <a:xfrm rot="0">
            <a:off x="2163490" y="2876940"/>
            <a:ext cx="1093373" cy="109337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910544" y="3828738"/>
            <a:ext cx="3599263" cy="3082292"/>
            <a:chOff x="0" y="0"/>
            <a:chExt cx="947954" cy="811797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947954" cy="811797"/>
            </a:xfrm>
            <a:custGeom>
              <a:avLst/>
              <a:gdLst/>
              <a:ahLst/>
              <a:cxnLst/>
              <a:rect r="r" b="b" t="t" l="l"/>
              <a:pathLst>
                <a:path h="811797" w="947954">
                  <a:moveTo>
                    <a:pt x="96794" y="0"/>
                  </a:moveTo>
                  <a:lnTo>
                    <a:pt x="851160" y="0"/>
                  </a:lnTo>
                  <a:cubicBezTo>
                    <a:pt x="876832" y="0"/>
                    <a:pt x="901452" y="10198"/>
                    <a:pt x="919604" y="28350"/>
                  </a:cubicBezTo>
                  <a:cubicBezTo>
                    <a:pt x="937756" y="46503"/>
                    <a:pt x="947954" y="71122"/>
                    <a:pt x="947954" y="96794"/>
                  </a:cubicBezTo>
                  <a:lnTo>
                    <a:pt x="947954" y="715003"/>
                  </a:lnTo>
                  <a:cubicBezTo>
                    <a:pt x="947954" y="740675"/>
                    <a:pt x="937756" y="765295"/>
                    <a:pt x="919604" y="783447"/>
                  </a:cubicBezTo>
                  <a:cubicBezTo>
                    <a:pt x="901452" y="801599"/>
                    <a:pt x="876832" y="811797"/>
                    <a:pt x="851160" y="811797"/>
                  </a:cubicBezTo>
                  <a:lnTo>
                    <a:pt x="96794" y="811797"/>
                  </a:lnTo>
                  <a:cubicBezTo>
                    <a:pt x="71122" y="811797"/>
                    <a:pt x="46503" y="801599"/>
                    <a:pt x="28350" y="783447"/>
                  </a:cubicBezTo>
                  <a:cubicBezTo>
                    <a:pt x="10198" y="765295"/>
                    <a:pt x="0" y="740675"/>
                    <a:pt x="0" y="715003"/>
                  </a:cubicBezTo>
                  <a:lnTo>
                    <a:pt x="0" y="96794"/>
                  </a:lnTo>
                  <a:cubicBezTo>
                    <a:pt x="0" y="71122"/>
                    <a:pt x="10198" y="46503"/>
                    <a:pt x="28350" y="28350"/>
                  </a:cubicBezTo>
                  <a:cubicBezTo>
                    <a:pt x="46503" y="10198"/>
                    <a:pt x="71122" y="0"/>
                    <a:pt x="96794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28575"/>
              <a:ext cx="947954" cy="840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9" id="19"/>
          <p:cNvSpPr txBox="true"/>
          <p:nvPr/>
        </p:nvSpPr>
        <p:spPr>
          <a:xfrm rot="0">
            <a:off x="1350265" y="4918853"/>
            <a:ext cx="2719822" cy="19119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Measure sales volume, revenue, and growth rates for each product category to identify top and low performers.</a:t>
            </a:r>
          </a:p>
          <a:p>
            <a:pPr algn="ctr">
              <a:lnSpc>
                <a:spcPts val="2240"/>
              </a:lnSpc>
            </a:pPr>
          </a:p>
          <a:p>
            <a:pPr algn="ctr">
              <a:lnSpc>
                <a:spcPts val="2240"/>
              </a:lnSpc>
            </a:pPr>
          </a:p>
        </p:txBody>
      </p:sp>
      <p:grpSp>
        <p:nvGrpSpPr>
          <p:cNvPr name="Group 20" id="20"/>
          <p:cNvGrpSpPr/>
          <p:nvPr/>
        </p:nvGrpSpPr>
        <p:grpSpPr>
          <a:xfrm rot="0">
            <a:off x="660424" y="3425852"/>
            <a:ext cx="4099504" cy="1180513"/>
            <a:chOff x="0" y="0"/>
            <a:chExt cx="1079705" cy="310917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079705" cy="310917"/>
            </a:xfrm>
            <a:custGeom>
              <a:avLst/>
              <a:gdLst/>
              <a:ahLst/>
              <a:cxnLst/>
              <a:rect r="r" b="b" t="t" l="l"/>
              <a:pathLst>
                <a:path h="310917" w="1079705">
                  <a:moveTo>
                    <a:pt x="66098" y="0"/>
                  </a:moveTo>
                  <a:lnTo>
                    <a:pt x="1013607" y="0"/>
                  </a:lnTo>
                  <a:cubicBezTo>
                    <a:pt x="1031137" y="0"/>
                    <a:pt x="1047950" y="6964"/>
                    <a:pt x="1060345" y="19360"/>
                  </a:cubicBezTo>
                  <a:cubicBezTo>
                    <a:pt x="1072741" y="31755"/>
                    <a:pt x="1079705" y="48567"/>
                    <a:pt x="1079705" y="66098"/>
                  </a:cubicBezTo>
                  <a:lnTo>
                    <a:pt x="1079705" y="244820"/>
                  </a:lnTo>
                  <a:cubicBezTo>
                    <a:pt x="1079705" y="262350"/>
                    <a:pt x="1072741" y="279162"/>
                    <a:pt x="1060345" y="291558"/>
                  </a:cubicBezTo>
                  <a:cubicBezTo>
                    <a:pt x="1047950" y="303953"/>
                    <a:pt x="1031137" y="310917"/>
                    <a:pt x="1013607" y="310917"/>
                  </a:cubicBezTo>
                  <a:lnTo>
                    <a:pt x="66098" y="310917"/>
                  </a:lnTo>
                  <a:cubicBezTo>
                    <a:pt x="48567" y="310917"/>
                    <a:pt x="31755" y="303953"/>
                    <a:pt x="19360" y="291558"/>
                  </a:cubicBezTo>
                  <a:cubicBezTo>
                    <a:pt x="6964" y="279162"/>
                    <a:pt x="0" y="262350"/>
                    <a:pt x="0" y="244820"/>
                  </a:cubicBezTo>
                  <a:lnTo>
                    <a:pt x="0" y="66098"/>
                  </a:lnTo>
                  <a:cubicBezTo>
                    <a:pt x="0" y="48567"/>
                    <a:pt x="6964" y="31755"/>
                    <a:pt x="19360" y="19360"/>
                  </a:cubicBezTo>
                  <a:cubicBezTo>
                    <a:pt x="31755" y="6964"/>
                    <a:pt x="48567" y="0"/>
                    <a:pt x="66098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1079705" cy="339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890031" y="4018401"/>
            <a:ext cx="3640290" cy="37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 b="true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Sales Performance</a:t>
            </a:r>
          </a:p>
        </p:txBody>
      </p:sp>
      <p:grpSp>
        <p:nvGrpSpPr>
          <p:cNvPr name="Group 24" id="24"/>
          <p:cNvGrpSpPr/>
          <p:nvPr/>
        </p:nvGrpSpPr>
        <p:grpSpPr>
          <a:xfrm rot="0">
            <a:off x="2234277" y="2949953"/>
            <a:ext cx="951798" cy="951798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7" id="27"/>
          <p:cNvSpPr txBox="true"/>
          <p:nvPr/>
        </p:nvSpPr>
        <p:spPr>
          <a:xfrm rot="0">
            <a:off x="2390478" y="3232758"/>
            <a:ext cx="639396" cy="3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5"/>
              </a:lnSpc>
            </a:pPr>
            <a:r>
              <a:rPr lang="en-US" sz="2687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01</a:t>
            </a:r>
          </a:p>
        </p:txBody>
      </p:sp>
      <p:grpSp>
        <p:nvGrpSpPr>
          <p:cNvPr name="Group 28" id="28"/>
          <p:cNvGrpSpPr/>
          <p:nvPr/>
        </p:nvGrpSpPr>
        <p:grpSpPr>
          <a:xfrm rot="0">
            <a:off x="5126900" y="4533588"/>
            <a:ext cx="3599263" cy="3082290"/>
            <a:chOff x="0" y="0"/>
            <a:chExt cx="947954" cy="811797"/>
          </a:xfrm>
        </p:grpSpPr>
        <p:sp>
          <p:nvSpPr>
            <p:cNvPr name="Freeform 29" id="29"/>
            <p:cNvSpPr/>
            <p:nvPr/>
          </p:nvSpPr>
          <p:spPr>
            <a:xfrm flipH="false" flipV="false" rot="0">
              <a:off x="0" y="0"/>
              <a:ext cx="947954" cy="811797"/>
            </a:xfrm>
            <a:custGeom>
              <a:avLst/>
              <a:gdLst/>
              <a:ahLst/>
              <a:cxnLst/>
              <a:rect r="r" b="b" t="t" l="l"/>
              <a:pathLst>
                <a:path h="811797" w="947954">
                  <a:moveTo>
                    <a:pt x="96794" y="0"/>
                  </a:moveTo>
                  <a:lnTo>
                    <a:pt x="851160" y="0"/>
                  </a:lnTo>
                  <a:cubicBezTo>
                    <a:pt x="876832" y="0"/>
                    <a:pt x="901452" y="10198"/>
                    <a:pt x="919604" y="28350"/>
                  </a:cubicBezTo>
                  <a:cubicBezTo>
                    <a:pt x="937756" y="46503"/>
                    <a:pt x="947954" y="71122"/>
                    <a:pt x="947954" y="96794"/>
                  </a:cubicBezTo>
                  <a:lnTo>
                    <a:pt x="947954" y="715003"/>
                  </a:lnTo>
                  <a:cubicBezTo>
                    <a:pt x="947954" y="740674"/>
                    <a:pt x="937756" y="765294"/>
                    <a:pt x="919604" y="783446"/>
                  </a:cubicBezTo>
                  <a:cubicBezTo>
                    <a:pt x="901452" y="801599"/>
                    <a:pt x="876832" y="811797"/>
                    <a:pt x="851160" y="811797"/>
                  </a:cubicBezTo>
                  <a:lnTo>
                    <a:pt x="96794" y="811797"/>
                  </a:lnTo>
                  <a:cubicBezTo>
                    <a:pt x="71122" y="811797"/>
                    <a:pt x="46503" y="801599"/>
                    <a:pt x="28350" y="783446"/>
                  </a:cubicBezTo>
                  <a:cubicBezTo>
                    <a:pt x="10198" y="765294"/>
                    <a:pt x="0" y="740674"/>
                    <a:pt x="0" y="715003"/>
                  </a:cubicBezTo>
                  <a:lnTo>
                    <a:pt x="0" y="96794"/>
                  </a:lnTo>
                  <a:cubicBezTo>
                    <a:pt x="0" y="71122"/>
                    <a:pt x="10198" y="46503"/>
                    <a:pt x="28350" y="28350"/>
                  </a:cubicBezTo>
                  <a:cubicBezTo>
                    <a:pt x="46503" y="10198"/>
                    <a:pt x="71122" y="0"/>
                    <a:pt x="96794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30" id="30"/>
            <p:cNvSpPr txBox="true"/>
            <p:nvPr/>
          </p:nvSpPr>
          <p:spPr>
            <a:xfrm>
              <a:off x="0" y="-19050"/>
              <a:ext cx="947954" cy="83084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40"/>
                </a:lnSpc>
              </a:pPr>
              <a:r>
                <a:rPr lang="en-US" b="true" sz="1600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Analyzing total number of orders per store or region to identify high- and low-demand areas and optimize product allocation.</a:t>
              </a:r>
            </a:p>
            <a:p>
              <a:pPr algn="ctr">
                <a:lnSpc>
                  <a:spcPts val="2240"/>
                </a:lnSpc>
              </a:pPr>
            </a:p>
            <a:p>
              <a:pPr algn="ctr">
                <a:lnSpc>
                  <a:spcPts val="2240"/>
                </a:lnSpc>
              </a:pPr>
            </a:p>
          </p:txBody>
        </p:sp>
      </p:grpSp>
      <p:grpSp>
        <p:nvGrpSpPr>
          <p:cNvPr name="Group 31" id="31"/>
          <p:cNvGrpSpPr/>
          <p:nvPr/>
        </p:nvGrpSpPr>
        <p:grpSpPr>
          <a:xfrm rot="0">
            <a:off x="4876779" y="6987500"/>
            <a:ext cx="4099504" cy="1180513"/>
            <a:chOff x="0" y="0"/>
            <a:chExt cx="1079705" cy="310917"/>
          </a:xfrm>
        </p:grpSpPr>
        <p:sp>
          <p:nvSpPr>
            <p:cNvPr name="Freeform 32" id="32"/>
            <p:cNvSpPr/>
            <p:nvPr/>
          </p:nvSpPr>
          <p:spPr>
            <a:xfrm flipH="false" flipV="false" rot="0">
              <a:off x="0" y="0"/>
              <a:ext cx="1079705" cy="310917"/>
            </a:xfrm>
            <a:custGeom>
              <a:avLst/>
              <a:gdLst/>
              <a:ahLst/>
              <a:cxnLst/>
              <a:rect r="r" b="b" t="t" l="l"/>
              <a:pathLst>
                <a:path h="310917" w="1079705">
                  <a:moveTo>
                    <a:pt x="66098" y="0"/>
                  </a:moveTo>
                  <a:lnTo>
                    <a:pt x="1013607" y="0"/>
                  </a:lnTo>
                  <a:cubicBezTo>
                    <a:pt x="1031137" y="0"/>
                    <a:pt x="1047950" y="6964"/>
                    <a:pt x="1060345" y="19360"/>
                  </a:cubicBezTo>
                  <a:cubicBezTo>
                    <a:pt x="1072741" y="31755"/>
                    <a:pt x="1079705" y="48567"/>
                    <a:pt x="1079705" y="66098"/>
                  </a:cubicBezTo>
                  <a:lnTo>
                    <a:pt x="1079705" y="244820"/>
                  </a:lnTo>
                  <a:cubicBezTo>
                    <a:pt x="1079705" y="262350"/>
                    <a:pt x="1072741" y="279162"/>
                    <a:pt x="1060345" y="291558"/>
                  </a:cubicBezTo>
                  <a:cubicBezTo>
                    <a:pt x="1047950" y="303953"/>
                    <a:pt x="1031137" y="310917"/>
                    <a:pt x="1013607" y="310917"/>
                  </a:cubicBezTo>
                  <a:lnTo>
                    <a:pt x="66098" y="310917"/>
                  </a:lnTo>
                  <a:cubicBezTo>
                    <a:pt x="48567" y="310917"/>
                    <a:pt x="31755" y="303953"/>
                    <a:pt x="19360" y="291558"/>
                  </a:cubicBezTo>
                  <a:cubicBezTo>
                    <a:pt x="6964" y="279162"/>
                    <a:pt x="0" y="262350"/>
                    <a:pt x="0" y="244820"/>
                  </a:cubicBezTo>
                  <a:lnTo>
                    <a:pt x="0" y="66098"/>
                  </a:lnTo>
                  <a:cubicBezTo>
                    <a:pt x="0" y="48567"/>
                    <a:pt x="6964" y="31755"/>
                    <a:pt x="19360" y="19360"/>
                  </a:cubicBezTo>
                  <a:cubicBezTo>
                    <a:pt x="31755" y="6964"/>
                    <a:pt x="48567" y="0"/>
                    <a:pt x="66098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33" id="33"/>
            <p:cNvSpPr txBox="true"/>
            <p:nvPr/>
          </p:nvSpPr>
          <p:spPr>
            <a:xfrm>
              <a:off x="0" y="-28575"/>
              <a:ext cx="1079705" cy="339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4" id="34"/>
          <p:cNvSpPr txBox="true"/>
          <p:nvPr/>
        </p:nvSpPr>
        <p:spPr>
          <a:xfrm rot="0">
            <a:off x="4991583" y="7241207"/>
            <a:ext cx="3869897" cy="37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 b="true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Regional Order Distribution</a:t>
            </a:r>
          </a:p>
        </p:txBody>
      </p:sp>
      <p:grpSp>
        <p:nvGrpSpPr>
          <p:cNvPr name="Group 35" id="35"/>
          <p:cNvGrpSpPr/>
          <p:nvPr/>
        </p:nvGrpSpPr>
        <p:grpSpPr>
          <a:xfrm rot="0">
            <a:off x="6379845" y="7681333"/>
            <a:ext cx="1093373" cy="1093373"/>
            <a:chOff x="0" y="0"/>
            <a:chExt cx="812800" cy="812800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6450632" y="7754346"/>
            <a:ext cx="951798" cy="951798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1" id="41"/>
          <p:cNvSpPr txBox="true"/>
          <p:nvPr/>
        </p:nvSpPr>
        <p:spPr>
          <a:xfrm rot="0">
            <a:off x="6606834" y="8037151"/>
            <a:ext cx="639396" cy="3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5"/>
              </a:lnSpc>
            </a:pPr>
            <a:r>
              <a:rPr lang="en-US" sz="2687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02</a:t>
            </a:r>
          </a:p>
        </p:txBody>
      </p:sp>
      <p:grpSp>
        <p:nvGrpSpPr>
          <p:cNvPr name="Group 42" id="42"/>
          <p:cNvGrpSpPr/>
          <p:nvPr/>
        </p:nvGrpSpPr>
        <p:grpSpPr>
          <a:xfrm rot="0">
            <a:off x="10596201" y="2876940"/>
            <a:ext cx="1093373" cy="1093373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343256" y="3828738"/>
            <a:ext cx="3599263" cy="3082292"/>
            <a:chOff x="0" y="0"/>
            <a:chExt cx="947954" cy="811797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47954" cy="811797"/>
            </a:xfrm>
            <a:custGeom>
              <a:avLst/>
              <a:gdLst/>
              <a:ahLst/>
              <a:cxnLst/>
              <a:rect r="r" b="b" t="t" l="l"/>
              <a:pathLst>
                <a:path h="811797" w="947954">
                  <a:moveTo>
                    <a:pt x="96794" y="0"/>
                  </a:moveTo>
                  <a:lnTo>
                    <a:pt x="851160" y="0"/>
                  </a:lnTo>
                  <a:cubicBezTo>
                    <a:pt x="876832" y="0"/>
                    <a:pt x="901452" y="10198"/>
                    <a:pt x="919604" y="28350"/>
                  </a:cubicBezTo>
                  <a:cubicBezTo>
                    <a:pt x="937756" y="46503"/>
                    <a:pt x="947954" y="71122"/>
                    <a:pt x="947954" y="96794"/>
                  </a:cubicBezTo>
                  <a:lnTo>
                    <a:pt x="947954" y="715003"/>
                  </a:lnTo>
                  <a:cubicBezTo>
                    <a:pt x="947954" y="740675"/>
                    <a:pt x="937756" y="765295"/>
                    <a:pt x="919604" y="783447"/>
                  </a:cubicBezTo>
                  <a:cubicBezTo>
                    <a:pt x="901452" y="801599"/>
                    <a:pt x="876832" y="811797"/>
                    <a:pt x="851160" y="811797"/>
                  </a:cubicBezTo>
                  <a:lnTo>
                    <a:pt x="96794" y="811797"/>
                  </a:lnTo>
                  <a:cubicBezTo>
                    <a:pt x="71122" y="811797"/>
                    <a:pt x="46503" y="801599"/>
                    <a:pt x="28350" y="783447"/>
                  </a:cubicBezTo>
                  <a:cubicBezTo>
                    <a:pt x="10198" y="765295"/>
                    <a:pt x="0" y="740675"/>
                    <a:pt x="0" y="715003"/>
                  </a:cubicBezTo>
                  <a:lnTo>
                    <a:pt x="0" y="96794"/>
                  </a:lnTo>
                  <a:cubicBezTo>
                    <a:pt x="0" y="71122"/>
                    <a:pt x="10198" y="46503"/>
                    <a:pt x="28350" y="28350"/>
                  </a:cubicBezTo>
                  <a:cubicBezTo>
                    <a:pt x="46503" y="10198"/>
                    <a:pt x="71122" y="0"/>
                    <a:pt x="96794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47" id="47"/>
            <p:cNvSpPr txBox="true"/>
            <p:nvPr/>
          </p:nvSpPr>
          <p:spPr>
            <a:xfrm>
              <a:off x="0" y="-28575"/>
              <a:ext cx="947954" cy="840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9782976" y="4918853"/>
            <a:ext cx="2719822" cy="1359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Identifying how price changes impact demand in each category to optimize pricing strategy.</a:t>
            </a:r>
          </a:p>
        </p:txBody>
      </p:sp>
      <p:grpSp>
        <p:nvGrpSpPr>
          <p:cNvPr name="Group 49" id="49"/>
          <p:cNvGrpSpPr/>
          <p:nvPr/>
        </p:nvGrpSpPr>
        <p:grpSpPr>
          <a:xfrm rot="0">
            <a:off x="9093135" y="3425852"/>
            <a:ext cx="4099504" cy="1180513"/>
            <a:chOff x="0" y="0"/>
            <a:chExt cx="1079705" cy="310917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1079705" cy="310917"/>
            </a:xfrm>
            <a:custGeom>
              <a:avLst/>
              <a:gdLst/>
              <a:ahLst/>
              <a:cxnLst/>
              <a:rect r="r" b="b" t="t" l="l"/>
              <a:pathLst>
                <a:path h="310917" w="1079705">
                  <a:moveTo>
                    <a:pt x="66098" y="0"/>
                  </a:moveTo>
                  <a:lnTo>
                    <a:pt x="1013607" y="0"/>
                  </a:lnTo>
                  <a:cubicBezTo>
                    <a:pt x="1031137" y="0"/>
                    <a:pt x="1047950" y="6964"/>
                    <a:pt x="1060345" y="19360"/>
                  </a:cubicBezTo>
                  <a:cubicBezTo>
                    <a:pt x="1072741" y="31755"/>
                    <a:pt x="1079705" y="48567"/>
                    <a:pt x="1079705" y="66098"/>
                  </a:cubicBezTo>
                  <a:lnTo>
                    <a:pt x="1079705" y="244820"/>
                  </a:lnTo>
                  <a:cubicBezTo>
                    <a:pt x="1079705" y="262350"/>
                    <a:pt x="1072741" y="279162"/>
                    <a:pt x="1060345" y="291558"/>
                  </a:cubicBezTo>
                  <a:cubicBezTo>
                    <a:pt x="1047950" y="303953"/>
                    <a:pt x="1031137" y="310917"/>
                    <a:pt x="1013607" y="310917"/>
                  </a:cubicBezTo>
                  <a:lnTo>
                    <a:pt x="66098" y="310917"/>
                  </a:lnTo>
                  <a:cubicBezTo>
                    <a:pt x="48567" y="310917"/>
                    <a:pt x="31755" y="303953"/>
                    <a:pt x="19360" y="291558"/>
                  </a:cubicBezTo>
                  <a:cubicBezTo>
                    <a:pt x="6964" y="279162"/>
                    <a:pt x="0" y="262350"/>
                    <a:pt x="0" y="244820"/>
                  </a:cubicBezTo>
                  <a:lnTo>
                    <a:pt x="0" y="66098"/>
                  </a:lnTo>
                  <a:cubicBezTo>
                    <a:pt x="0" y="48567"/>
                    <a:pt x="6964" y="31755"/>
                    <a:pt x="19360" y="19360"/>
                  </a:cubicBezTo>
                  <a:cubicBezTo>
                    <a:pt x="31755" y="6964"/>
                    <a:pt x="48567" y="0"/>
                    <a:pt x="66098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51" id="51"/>
            <p:cNvSpPr txBox="true"/>
            <p:nvPr/>
          </p:nvSpPr>
          <p:spPr>
            <a:xfrm>
              <a:off x="0" y="-28575"/>
              <a:ext cx="1079705" cy="339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9322742" y="4018401"/>
            <a:ext cx="3640290" cy="734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 b="true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Price Sensitivity by Category</a:t>
            </a:r>
          </a:p>
        </p:txBody>
      </p:sp>
      <p:grpSp>
        <p:nvGrpSpPr>
          <p:cNvPr name="Group 53" id="53"/>
          <p:cNvGrpSpPr/>
          <p:nvPr/>
        </p:nvGrpSpPr>
        <p:grpSpPr>
          <a:xfrm rot="0">
            <a:off x="10666988" y="2949953"/>
            <a:ext cx="951798" cy="951798"/>
            <a:chOff x="0" y="0"/>
            <a:chExt cx="812800" cy="812800"/>
          </a:xfrm>
        </p:grpSpPr>
        <p:sp>
          <p:nvSpPr>
            <p:cNvPr name="Freeform 54" id="5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5" id="55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6" id="56"/>
          <p:cNvSpPr txBox="true"/>
          <p:nvPr/>
        </p:nvSpPr>
        <p:spPr>
          <a:xfrm rot="0">
            <a:off x="10823189" y="3232758"/>
            <a:ext cx="639396" cy="3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5"/>
              </a:lnSpc>
            </a:pPr>
            <a:r>
              <a:rPr lang="en-US" sz="2687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03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13559611" y="4533588"/>
            <a:ext cx="3599263" cy="3082290"/>
            <a:chOff x="0" y="0"/>
            <a:chExt cx="947954" cy="811797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947954" cy="811797"/>
            </a:xfrm>
            <a:custGeom>
              <a:avLst/>
              <a:gdLst/>
              <a:ahLst/>
              <a:cxnLst/>
              <a:rect r="r" b="b" t="t" l="l"/>
              <a:pathLst>
                <a:path h="811797" w="947954">
                  <a:moveTo>
                    <a:pt x="96794" y="0"/>
                  </a:moveTo>
                  <a:lnTo>
                    <a:pt x="851160" y="0"/>
                  </a:lnTo>
                  <a:cubicBezTo>
                    <a:pt x="876832" y="0"/>
                    <a:pt x="901452" y="10198"/>
                    <a:pt x="919604" y="28350"/>
                  </a:cubicBezTo>
                  <a:cubicBezTo>
                    <a:pt x="937756" y="46503"/>
                    <a:pt x="947954" y="71122"/>
                    <a:pt x="947954" y="96794"/>
                  </a:cubicBezTo>
                  <a:lnTo>
                    <a:pt x="947954" y="715003"/>
                  </a:lnTo>
                  <a:cubicBezTo>
                    <a:pt x="947954" y="740674"/>
                    <a:pt x="937756" y="765294"/>
                    <a:pt x="919604" y="783446"/>
                  </a:cubicBezTo>
                  <a:cubicBezTo>
                    <a:pt x="901452" y="801599"/>
                    <a:pt x="876832" y="811797"/>
                    <a:pt x="851160" y="811797"/>
                  </a:cubicBezTo>
                  <a:lnTo>
                    <a:pt x="96794" y="811797"/>
                  </a:lnTo>
                  <a:cubicBezTo>
                    <a:pt x="71122" y="811797"/>
                    <a:pt x="46503" y="801599"/>
                    <a:pt x="28350" y="783446"/>
                  </a:cubicBezTo>
                  <a:cubicBezTo>
                    <a:pt x="10198" y="765294"/>
                    <a:pt x="0" y="740674"/>
                    <a:pt x="0" y="715003"/>
                  </a:cubicBezTo>
                  <a:lnTo>
                    <a:pt x="0" y="96794"/>
                  </a:lnTo>
                  <a:cubicBezTo>
                    <a:pt x="0" y="71122"/>
                    <a:pt x="10198" y="46503"/>
                    <a:pt x="28350" y="28350"/>
                  </a:cubicBezTo>
                  <a:cubicBezTo>
                    <a:pt x="46503" y="10198"/>
                    <a:pt x="71122" y="0"/>
                    <a:pt x="96794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59" id="59"/>
            <p:cNvSpPr txBox="true"/>
            <p:nvPr/>
          </p:nvSpPr>
          <p:spPr>
            <a:xfrm>
              <a:off x="0" y="-28575"/>
              <a:ext cx="947954" cy="8403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0" id="60"/>
          <p:cNvSpPr txBox="true"/>
          <p:nvPr/>
        </p:nvSpPr>
        <p:spPr>
          <a:xfrm rot="0">
            <a:off x="13999332" y="5218319"/>
            <a:ext cx="2719822" cy="1359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 b="true">
                <a:solidFill>
                  <a:srgbClr val="545454"/>
                </a:solidFill>
                <a:latin typeface="Garet Bold"/>
                <a:ea typeface="Garet Bold"/>
                <a:cs typeface="Garet Bold"/>
                <a:sym typeface="Garet Bold"/>
              </a:rPr>
              <a:t>Using a heatmap to visualize which countries contribute most to revenue and identify growth markets.</a:t>
            </a:r>
          </a:p>
        </p:txBody>
      </p:sp>
      <p:grpSp>
        <p:nvGrpSpPr>
          <p:cNvPr name="Group 61" id="61"/>
          <p:cNvGrpSpPr/>
          <p:nvPr/>
        </p:nvGrpSpPr>
        <p:grpSpPr>
          <a:xfrm rot="0">
            <a:off x="13309491" y="6987500"/>
            <a:ext cx="4099504" cy="1180513"/>
            <a:chOff x="0" y="0"/>
            <a:chExt cx="1079705" cy="310917"/>
          </a:xfrm>
        </p:grpSpPr>
        <p:sp>
          <p:nvSpPr>
            <p:cNvPr name="Freeform 62" id="62"/>
            <p:cNvSpPr/>
            <p:nvPr/>
          </p:nvSpPr>
          <p:spPr>
            <a:xfrm flipH="false" flipV="false" rot="0">
              <a:off x="0" y="0"/>
              <a:ext cx="1079705" cy="310917"/>
            </a:xfrm>
            <a:custGeom>
              <a:avLst/>
              <a:gdLst/>
              <a:ahLst/>
              <a:cxnLst/>
              <a:rect r="r" b="b" t="t" l="l"/>
              <a:pathLst>
                <a:path h="310917" w="1079705">
                  <a:moveTo>
                    <a:pt x="66098" y="0"/>
                  </a:moveTo>
                  <a:lnTo>
                    <a:pt x="1013607" y="0"/>
                  </a:lnTo>
                  <a:cubicBezTo>
                    <a:pt x="1031137" y="0"/>
                    <a:pt x="1047950" y="6964"/>
                    <a:pt x="1060345" y="19360"/>
                  </a:cubicBezTo>
                  <a:cubicBezTo>
                    <a:pt x="1072741" y="31755"/>
                    <a:pt x="1079705" y="48567"/>
                    <a:pt x="1079705" y="66098"/>
                  </a:cubicBezTo>
                  <a:lnTo>
                    <a:pt x="1079705" y="244820"/>
                  </a:lnTo>
                  <a:cubicBezTo>
                    <a:pt x="1079705" y="262350"/>
                    <a:pt x="1072741" y="279162"/>
                    <a:pt x="1060345" y="291558"/>
                  </a:cubicBezTo>
                  <a:cubicBezTo>
                    <a:pt x="1047950" y="303953"/>
                    <a:pt x="1031137" y="310917"/>
                    <a:pt x="1013607" y="310917"/>
                  </a:cubicBezTo>
                  <a:lnTo>
                    <a:pt x="66098" y="310917"/>
                  </a:lnTo>
                  <a:cubicBezTo>
                    <a:pt x="48567" y="310917"/>
                    <a:pt x="31755" y="303953"/>
                    <a:pt x="19360" y="291558"/>
                  </a:cubicBezTo>
                  <a:cubicBezTo>
                    <a:pt x="6964" y="279162"/>
                    <a:pt x="0" y="262350"/>
                    <a:pt x="0" y="244820"/>
                  </a:cubicBezTo>
                  <a:lnTo>
                    <a:pt x="0" y="66098"/>
                  </a:lnTo>
                  <a:cubicBezTo>
                    <a:pt x="0" y="48567"/>
                    <a:pt x="6964" y="31755"/>
                    <a:pt x="19360" y="19360"/>
                  </a:cubicBezTo>
                  <a:cubicBezTo>
                    <a:pt x="31755" y="6964"/>
                    <a:pt x="48567" y="0"/>
                    <a:pt x="66098" y="0"/>
                  </a:cubicBezTo>
                  <a:close/>
                </a:path>
              </a:pathLst>
            </a:custGeom>
            <a:solidFill>
              <a:srgbClr val="FFFFFF"/>
            </a:solidFill>
            <a:ln w="76200" cap="rnd">
              <a:solidFill>
                <a:srgbClr val="FFFFFF"/>
              </a:solidFill>
              <a:prstDash val="solid"/>
              <a:round/>
            </a:ln>
          </p:spPr>
        </p:sp>
        <p:sp>
          <p:nvSpPr>
            <p:cNvPr name="TextBox 63" id="63"/>
            <p:cNvSpPr txBox="true"/>
            <p:nvPr/>
          </p:nvSpPr>
          <p:spPr>
            <a:xfrm>
              <a:off x="0" y="-28575"/>
              <a:ext cx="1079705" cy="33949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4" id="64"/>
          <p:cNvSpPr txBox="true"/>
          <p:nvPr/>
        </p:nvSpPr>
        <p:spPr>
          <a:xfrm rot="0">
            <a:off x="13309491" y="7241207"/>
            <a:ext cx="4080454" cy="3721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 b="true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Geographic Revenue Heatmap</a:t>
            </a:r>
          </a:p>
        </p:txBody>
      </p:sp>
      <p:grpSp>
        <p:nvGrpSpPr>
          <p:cNvPr name="Group 65" id="65"/>
          <p:cNvGrpSpPr/>
          <p:nvPr/>
        </p:nvGrpSpPr>
        <p:grpSpPr>
          <a:xfrm rot="0">
            <a:off x="14812557" y="7681333"/>
            <a:ext cx="1093373" cy="1093373"/>
            <a:chOff x="0" y="0"/>
            <a:chExt cx="812800" cy="812800"/>
          </a:xfrm>
        </p:grpSpPr>
        <p:sp>
          <p:nvSpPr>
            <p:cNvPr name="Freeform 66" id="6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67" id="6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8" id="68"/>
          <p:cNvGrpSpPr/>
          <p:nvPr/>
        </p:nvGrpSpPr>
        <p:grpSpPr>
          <a:xfrm rot="0">
            <a:off x="14883344" y="7754346"/>
            <a:ext cx="951798" cy="951798"/>
            <a:chOff x="0" y="0"/>
            <a:chExt cx="812800" cy="812800"/>
          </a:xfrm>
        </p:grpSpPr>
        <p:sp>
          <p:nvSpPr>
            <p:cNvPr name="Freeform 69" id="6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0" id="7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1" id="71"/>
          <p:cNvSpPr txBox="true"/>
          <p:nvPr/>
        </p:nvSpPr>
        <p:spPr>
          <a:xfrm rot="0">
            <a:off x="15039545" y="8037151"/>
            <a:ext cx="639396" cy="3956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55"/>
              </a:lnSpc>
            </a:pPr>
            <a:r>
              <a:rPr lang="en-US" sz="2687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04</a:t>
            </a:r>
          </a:p>
        </p:txBody>
      </p:sp>
      <p:sp>
        <p:nvSpPr>
          <p:cNvPr name="Freeform 72" id="72"/>
          <p:cNvSpPr/>
          <p:nvPr/>
        </p:nvSpPr>
        <p:spPr>
          <a:xfrm flipH="false" flipV="false" rot="8714234">
            <a:off x="14567801" y="-1714010"/>
            <a:ext cx="3928747" cy="5485420"/>
          </a:xfrm>
          <a:custGeom>
            <a:avLst/>
            <a:gdLst/>
            <a:ahLst/>
            <a:cxnLst/>
            <a:rect r="r" b="b" t="t" l="l"/>
            <a:pathLst>
              <a:path h="5485420" w="3928747">
                <a:moveTo>
                  <a:pt x="0" y="0"/>
                </a:moveTo>
                <a:lnTo>
                  <a:pt x="3928746" y="0"/>
                </a:lnTo>
                <a:lnTo>
                  <a:pt x="3928746" y="5485420"/>
                </a:lnTo>
                <a:lnTo>
                  <a:pt x="0" y="548542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3" id="73"/>
          <p:cNvSpPr/>
          <p:nvPr/>
        </p:nvSpPr>
        <p:spPr>
          <a:xfrm flipH="true" flipV="false" rot="5116748">
            <a:off x="404132" y="6794996"/>
            <a:ext cx="3252946" cy="4541849"/>
          </a:xfrm>
          <a:custGeom>
            <a:avLst/>
            <a:gdLst/>
            <a:ahLst/>
            <a:cxnLst/>
            <a:rect r="r" b="b" t="t" l="l"/>
            <a:pathLst>
              <a:path h="4541849" w="3252946">
                <a:moveTo>
                  <a:pt x="3252946" y="0"/>
                </a:moveTo>
                <a:lnTo>
                  <a:pt x="0" y="0"/>
                </a:lnTo>
                <a:lnTo>
                  <a:pt x="0" y="4541849"/>
                </a:lnTo>
                <a:lnTo>
                  <a:pt x="3252946" y="4541849"/>
                </a:lnTo>
                <a:lnTo>
                  <a:pt x="325294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gradFill rotWithShape="true">
          <a:gsLst>
            <a:gs pos="0">
              <a:srgbClr val="4775E7">
                <a:alpha val="100000"/>
              </a:srgbClr>
            </a:gs>
            <a:gs pos="100000">
              <a:srgbClr val="4EA6D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611428" y="3992785"/>
            <a:ext cx="3065144" cy="1578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18"/>
              </a:lnSpc>
            </a:pPr>
            <a:r>
              <a:rPr lang="en-US" sz="458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POWER BI </a:t>
            </a:r>
          </a:p>
          <a:p>
            <a:pPr algn="ctr">
              <a:lnSpc>
                <a:spcPts val="6418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863891" y="9113546"/>
            <a:ext cx="3697822" cy="369782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8205864"/>
            <a:ext cx="816198" cy="1844563"/>
            <a:chOff x="0" y="0"/>
            <a:chExt cx="214966" cy="4858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4966" cy="485811"/>
            </a:xfrm>
            <a:custGeom>
              <a:avLst/>
              <a:gdLst/>
              <a:ahLst/>
              <a:cxnLst/>
              <a:rect r="r" b="b" t="t" l="l"/>
              <a:pathLst>
                <a:path h="485811" w="214966">
                  <a:moveTo>
                    <a:pt x="107483" y="0"/>
                  </a:moveTo>
                  <a:lnTo>
                    <a:pt x="107483" y="0"/>
                  </a:lnTo>
                  <a:cubicBezTo>
                    <a:pt x="166844" y="0"/>
                    <a:pt x="214966" y="48122"/>
                    <a:pt x="214966" y="107483"/>
                  </a:cubicBezTo>
                  <a:lnTo>
                    <a:pt x="214966" y="378328"/>
                  </a:lnTo>
                  <a:cubicBezTo>
                    <a:pt x="214966" y="406834"/>
                    <a:pt x="203642" y="434173"/>
                    <a:pt x="183485" y="454330"/>
                  </a:cubicBezTo>
                  <a:cubicBezTo>
                    <a:pt x="163328" y="474487"/>
                    <a:pt x="135989" y="485811"/>
                    <a:pt x="107483" y="485811"/>
                  </a:cubicBezTo>
                  <a:lnTo>
                    <a:pt x="107483" y="485811"/>
                  </a:lnTo>
                  <a:cubicBezTo>
                    <a:pt x="78977" y="485811"/>
                    <a:pt x="51638" y="474487"/>
                    <a:pt x="31481" y="454330"/>
                  </a:cubicBezTo>
                  <a:cubicBezTo>
                    <a:pt x="11324" y="434173"/>
                    <a:pt x="0" y="406834"/>
                    <a:pt x="0" y="378328"/>
                  </a:cubicBezTo>
                  <a:lnTo>
                    <a:pt x="0" y="107483"/>
                  </a:lnTo>
                  <a:cubicBezTo>
                    <a:pt x="0" y="78977"/>
                    <a:pt x="11324" y="51638"/>
                    <a:pt x="31481" y="31481"/>
                  </a:cubicBezTo>
                  <a:cubicBezTo>
                    <a:pt x="51638" y="11324"/>
                    <a:pt x="78977" y="0"/>
                    <a:pt x="10748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14966" cy="514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389945" y="8511013"/>
            <a:ext cx="554908" cy="55490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389945" y="9190371"/>
            <a:ext cx="554908" cy="55490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406690" y="4456838"/>
            <a:ext cx="4292503" cy="3749026"/>
            <a:chOff x="0" y="0"/>
            <a:chExt cx="814299" cy="7112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4310" cy="704013"/>
            </a:xfrm>
            <a:custGeom>
              <a:avLst/>
              <a:gdLst/>
              <a:ahLst/>
              <a:cxnLst/>
              <a:rect r="r" b="b" t="t" l="l"/>
              <a:pathLst>
                <a:path h="704013" w="814310">
                  <a:moveTo>
                    <a:pt x="531845" y="0"/>
                  </a:moveTo>
                  <a:lnTo>
                    <a:pt x="282407" y="0"/>
                  </a:lnTo>
                  <a:cubicBezTo>
                    <a:pt x="126426" y="0"/>
                    <a:pt x="0" y="123512"/>
                    <a:pt x="0" y="275871"/>
                  </a:cubicBezTo>
                  <a:cubicBezTo>
                    <a:pt x="0" y="386169"/>
                    <a:pt x="66279" y="481310"/>
                    <a:pt x="162037" y="525451"/>
                  </a:cubicBezTo>
                  <a:lnTo>
                    <a:pt x="162037" y="696771"/>
                  </a:lnTo>
                  <a:cubicBezTo>
                    <a:pt x="162037" y="699396"/>
                    <a:pt x="163554" y="701784"/>
                    <a:pt x="165931" y="702899"/>
                  </a:cubicBezTo>
                  <a:cubicBezTo>
                    <a:pt x="168307" y="704013"/>
                    <a:pt x="171113" y="703654"/>
                    <a:pt x="173132" y="701976"/>
                  </a:cubicBezTo>
                  <a:lnTo>
                    <a:pt x="342749" y="560957"/>
                  </a:lnTo>
                  <a:cubicBezTo>
                    <a:pt x="349918" y="554996"/>
                    <a:pt x="358948" y="551732"/>
                    <a:pt x="368272" y="551732"/>
                  </a:cubicBezTo>
                  <a:lnTo>
                    <a:pt x="531845" y="551732"/>
                  </a:lnTo>
                  <a:cubicBezTo>
                    <a:pt x="687862" y="551732"/>
                    <a:pt x="814299" y="428220"/>
                    <a:pt x="814299" y="275861"/>
                  </a:cubicBezTo>
                  <a:cubicBezTo>
                    <a:pt x="814310" y="123512"/>
                    <a:pt x="687862" y="0"/>
                    <a:pt x="531845" y="0"/>
                  </a:cubicBezTo>
                  <a:close/>
                </a:path>
              </a:pathLst>
            </a:custGeom>
            <a:solidFill>
              <a:srgbClr val="4775E7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9525"/>
              <a:ext cx="814299" cy="511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-10800000">
            <a:off x="3702592" y="2380716"/>
            <a:ext cx="4292503" cy="3749026"/>
            <a:chOff x="0" y="0"/>
            <a:chExt cx="814299" cy="7112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4310" cy="704013"/>
            </a:xfrm>
            <a:custGeom>
              <a:avLst/>
              <a:gdLst/>
              <a:ahLst/>
              <a:cxnLst/>
              <a:rect r="r" b="b" t="t" l="l"/>
              <a:pathLst>
                <a:path h="704013" w="814310">
                  <a:moveTo>
                    <a:pt x="531845" y="0"/>
                  </a:moveTo>
                  <a:lnTo>
                    <a:pt x="282407" y="0"/>
                  </a:lnTo>
                  <a:cubicBezTo>
                    <a:pt x="126426" y="0"/>
                    <a:pt x="0" y="123512"/>
                    <a:pt x="0" y="275871"/>
                  </a:cubicBezTo>
                  <a:cubicBezTo>
                    <a:pt x="0" y="386169"/>
                    <a:pt x="66279" y="481310"/>
                    <a:pt x="162037" y="525451"/>
                  </a:cubicBezTo>
                  <a:lnTo>
                    <a:pt x="162037" y="696771"/>
                  </a:lnTo>
                  <a:cubicBezTo>
                    <a:pt x="162037" y="699396"/>
                    <a:pt x="163554" y="701784"/>
                    <a:pt x="165931" y="702899"/>
                  </a:cubicBezTo>
                  <a:cubicBezTo>
                    <a:pt x="168307" y="704013"/>
                    <a:pt x="171113" y="703654"/>
                    <a:pt x="173132" y="701976"/>
                  </a:cubicBezTo>
                  <a:lnTo>
                    <a:pt x="342749" y="560957"/>
                  </a:lnTo>
                  <a:cubicBezTo>
                    <a:pt x="349918" y="554996"/>
                    <a:pt x="358948" y="551732"/>
                    <a:pt x="368272" y="551732"/>
                  </a:cubicBezTo>
                  <a:lnTo>
                    <a:pt x="531845" y="551732"/>
                  </a:lnTo>
                  <a:cubicBezTo>
                    <a:pt x="687862" y="551732"/>
                    <a:pt x="814299" y="428220"/>
                    <a:pt x="814299" y="275861"/>
                  </a:cubicBezTo>
                  <a:cubicBezTo>
                    <a:pt x="814310" y="123512"/>
                    <a:pt x="687862" y="0"/>
                    <a:pt x="531845" y="0"/>
                  </a:cubicBezTo>
                  <a:close/>
                </a:path>
              </a:pathLst>
            </a:custGeom>
            <a:solidFill>
              <a:srgbClr val="4EA6DC"/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9525"/>
              <a:ext cx="814299" cy="5111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0" id="20"/>
          <p:cNvSpPr/>
          <p:nvPr/>
        </p:nvSpPr>
        <p:spPr>
          <a:xfrm flipH="true" flipV="true" rot="5400000">
            <a:off x="13186344" y="1324162"/>
            <a:ext cx="1072386" cy="5980529"/>
          </a:xfrm>
          <a:custGeom>
            <a:avLst/>
            <a:gdLst/>
            <a:ahLst/>
            <a:cxnLst/>
            <a:rect r="r" b="b" t="t" l="l"/>
            <a:pathLst>
              <a:path h="5980529" w="1072386">
                <a:moveTo>
                  <a:pt x="1072386" y="5980528"/>
                </a:moveTo>
                <a:lnTo>
                  <a:pt x="0" y="5980528"/>
                </a:lnTo>
                <a:lnTo>
                  <a:pt x="0" y="0"/>
                </a:lnTo>
                <a:lnTo>
                  <a:pt x="1072386" y="0"/>
                </a:lnTo>
                <a:lnTo>
                  <a:pt x="1072386" y="5980528"/>
                </a:lnTo>
                <a:close/>
              </a:path>
            </a:pathLst>
          </a:custGeom>
          <a:blipFill>
            <a:blip r:embed="rId2">
              <a:alphaModFix amt="32999"/>
            </a:blip>
            <a:stretch>
              <a:fillRect l="0" t="0" r="-120285" b="0"/>
            </a:stretch>
          </a:blipFill>
        </p:spPr>
      </p:sp>
      <p:grpSp>
        <p:nvGrpSpPr>
          <p:cNvPr name="Group 21" id="21"/>
          <p:cNvGrpSpPr/>
          <p:nvPr/>
        </p:nvGrpSpPr>
        <p:grpSpPr>
          <a:xfrm rot="0">
            <a:off x="10435211" y="3295365"/>
            <a:ext cx="6232091" cy="1478412"/>
            <a:chOff x="0" y="0"/>
            <a:chExt cx="1641374" cy="389376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641374" cy="389376"/>
            </a:xfrm>
            <a:custGeom>
              <a:avLst/>
              <a:gdLst/>
              <a:ahLst/>
              <a:cxnLst/>
              <a:rect r="r" b="b" t="t" l="l"/>
              <a:pathLst>
                <a:path h="389376" w="1641374">
                  <a:moveTo>
                    <a:pt x="38510" y="0"/>
                  </a:moveTo>
                  <a:lnTo>
                    <a:pt x="1602864" y="0"/>
                  </a:lnTo>
                  <a:cubicBezTo>
                    <a:pt x="1624132" y="0"/>
                    <a:pt x="1641374" y="17242"/>
                    <a:pt x="1641374" y="38510"/>
                  </a:cubicBezTo>
                  <a:lnTo>
                    <a:pt x="1641374" y="350866"/>
                  </a:lnTo>
                  <a:cubicBezTo>
                    <a:pt x="1641374" y="361079"/>
                    <a:pt x="1637317" y="370875"/>
                    <a:pt x="1630094" y="378097"/>
                  </a:cubicBezTo>
                  <a:cubicBezTo>
                    <a:pt x="1622872" y="385319"/>
                    <a:pt x="1613077" y="389376"/>
                    <a:pt x="1602864" y="389376"/>
                  </a:cubicBezTo>
                  <a:lnTo>
                    <a:pt x="38510" y="389376"/>
                  </a:lnTo>
                  <a:cubicBezTo>
                    <a:pt x="17242" y="389376"/>
                    <a:pt x="0" y="372134"/>
                    <a:pt x="0" y="350866"/>
                  </a:cubicBezTo>
                  <a:lnTo>
                    <a:pt x="0" y="38510"/>
                  </a:lnTo>
                  <a:cubicBezTo>
                    <a:pt x="0" y="17242"/>
                    <a:pt x="17242" y="0"/>
                    <a:pt x="3851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28575"/>
              <a:ext cx="1641374" cy="41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4" id="24"/>
          <p:cNvSpPr txBox="true"/>
          <p:nvPr/>
        </p:nvSpPr>
        <p:spPr>
          <a:xfrm rot="0">
            <a:off x="10894513" y="3667108"/>
            <a:ext cx="3326866" cy="327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b="true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Market Trends Analysis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0894513" y="4109625"/>
            <a:ext cx="5534664" cy="163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The BIKE category leads with steady growth since the year's start. ACCESSORIES show a slight sales slowdown, supporting management's concern, while CLOTHING remains stable.</a:t>
            </a:r>
          </a:p>
          <a:p>
            <a:pPr algn="l">
              <a:lnSpc>
                <a:spcPts val="2240"/>
              </a:lnSpc>
            </a:pPr>
          </a:p>
          <a:p>
            <a:pPr algn="l">
              <a:lnSpc>
                <a:spcPts val="2240"/>
              </a:lnSpc>
            </a:pPr>
          </a:p>
        </p:txBody>
      </p:sp>
      <p:sp>
        <p:nvSpPr>
          <p:cNvPr name="Freeform 26" id="26"/>
          <p:cNvSpPr/>
          <p:nvPr/>
        </p:nvSpPr>
        <p:spPr>
          <a:xfrm flipH="true" flipV="true" rot="5400000">
            <a:off x="13186344" y="3180915"/>
            <a:ext cx="1072386" cy="5980529"/>
          </a:xfrm>
          <a:custGeom>
            <a:avLst/>
            <a:gdLst/>
            <a:ahLst/>
            <a:cxnLst/>
            <a:rect r="r" b="b" t="t" l="l"/>
            <a:pathLst>
              <a:path h="5980529" w="1072386">
                <a:moveTo>
                  <a:pt x="1072386" y="5980529"/>
                </a:moveTo>
                <a:lnTo>
                  <a:pt x="0" y="5980529"/>
                </a:lnTo>
                <a:lnTo>
                  <a:pt x="0" y="0"/>
                </a:lnTo>
                <a:lnTo>
                  <a:pt x="1072386" y="0"/>
                </a:lnTo>
                <a:lnTo>
                  <a:pt x="1072386" y="5980529"/>
                </a:lnTo>
                <a:close/>
              </a:path>
            </a:pathLst>
          </a:custGeom>
          <a:blipFill>
            <a:blip r:embed="rId2">
              <a:alphaModFix amt="32999"/>
            </a:blip>
            <a:stretch>
              <a:fillRect l="0" t="0" r="-120285" b="0"/>
            </a:stretch>
          </a:blipFill>
        </p:spPr>
      </p:sp>
      <p:grpSp>
        <p:nvGrpSpPr>
          <p:cNvPr name="Group 27" id="27"/>
          <p:cNvGrpSpPr/>
          <p:nvPr/>
        </p:nvGrpSpPr>
        <p:grpSpPr>
          <a:xfrm rot="0">
            <a:off x="10435211" y="5152118"/>
            <a:ext cx="6232091" cy="1478412"/>
            <a:chOff x="0" y="0"/>
            <a:chExt cx="1641374" cy="389376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641374" cy="389376"/>
            </a:xfrm>
            <a:custGeom>
              <a:avLst/>
              <a:gdLst/>
              <a:ahLst/>
              <a:cxnLst/>
              <a:rect r="r" b="b" t="t" l="l"/>
              <a:pathLst>
                <a:path h="389376" w="1641374">
                  <a:moveTo>
                    <a:pt x="38510" y="0"/>
                  </a:moveTo>
                  <a:lnTo>
                    <a:pt x="1602864" y="0"/>
                  </a:lnTo>
                  <a:cubicBezTo>
                    <a:pt x="1624132" y="0"/>
                    <a:pt x="1641374" y="17242"/>
                    <a:pt x="1641374" y="38510"/>
                  </a:cubicBezTo>
                  <a:lnTo>
                    <a:pt x="1641374" y="350866"/>
                  </a:lnTo>
                  <a:cubicBezTo>
                    <a:pt x="1641374" y="361079"/>
                    <a:pt x="1637317" y="370875"/>
                    <a:pt x="1630094" y="378097"/>
                  </a:cubicBezTo>
                  <a:cubicBezTo>
                    <a:pt x="1622872" y="385319"/>
                    <a:pt x="1613077" y="389376"/>
                    <a:pt x="1602864" y="389376"/>
                  </a:cubicBezTo>
                  <a:lnTo>
                    <a:pt x="38510" y="389376"/>
                  </a:lnTo>
                  <a:cubicBezTo>
                    <a:pt x="17242" y="389376"/>
                    <a:pt x="0" y="372134"/>
                    <a:pt x="0" y="350866"/>
                  </a:cubicBezTo>
                  <a:lnTo>
                    <a:pt x="0" y="38510"/>
                  </a:lnTo>
                  <a:cubicBezTo>
                    <a:pt x="0" y="17242"/>
                    <a:pt x="17242" y="0"/>
                    <a:pt x="3851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28575"/>
              <a:ext cx="1641374" cy="41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894513" y="5523861"/>
            <a:ext cx="3885957" cy="32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b="true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Category Performance Insights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894513" y="5966378"/>
            <a:ext cx="5534664" cy="163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TIRES &amp; TUBES generate a high number of orders at a low average price. In contrast, the bottom three categories in the chart have high average prices but minimal sales volume.</a:t>
            </a:r>
          </a:p>
          <a:p>
            <a:pPr algn="l">
              <a:lnSpc>
                <a:spcPts val="2240"/>
              </a:lnSpc>
            </a:pPr>
          </a:p>
          <a:p>
            <a:pPr algn="l">
              <a:lnSpc>
                <a:spcPts val="2240"/>
              </a:lnSpc>
            </a:pPr>
          </a:p>
        </p:txBody>
      </p:sp>
      <p:sp>
        <p:nvSpPr>
          <p:cNvPr name="Freeform 32" id="32"/>
          <p:cNvSpPr/>
          <p:nvPr/>
        </p:nvSpPr>
        <p:spPr>
          <a:xfrm flipH="true" flipV="true" rot="5400000">
            <a:off x="13186344" y="5037669"/>
            <a:ext cx="1072386" cy="5980529"/>
          </a:xfrm>
          <a:custGeom>
            <a:avLst/>
            <a:gdLst/>
            <a:ahLst/>
            <a:cxnLst/>
            <a:rect r="r" b="b" t="t" l="l"/>
            <a:pathLst>
              <a:path h="5980529" w="1072386">
                <a:moveTo>
                  <a:pt x="1072386" y="5980528"/>
                </a:moveTo>
                <a:lnTo>
                  <a:pt x="0" y="5980528"/>
                </a:lnTo>
                <a:lnTo>
                  <a:pt x="0" y="0"/>
                </a:lnTo>
                <a:lnTo>
                  <a:pt x="1072386" y="0"/>
                </a:lnTo>
                <a:lnTo>
                  <a:pt x="1072386" y="5980528"/>
                </a:lnTo>
                <a:close/>
              </a:path>
            </a:pathLst>
          </a:custGeom>
          <a:blipFill>
            <a:blip r:embed="rId2">
              <a:alphaModFix amt="32999"/>
            </a:blip>
            <a:stretch>
              <a:fillRect l="0" t="0" r="-120285" b="0"/>
            </a:stretch>
          </a:blipFill>
        </p:spPr>
      </p:sp>
      <p:grpSp>
        <p:nvGrpSpPr>
          <p:cNvPr name="Group 33" id="33"/>
          <p:cNvGrpSpPr/>
          <p:nvPr/>
        </p:nvGrpSpPr>
        <p:grpSpPr>
          <a:xfrm rot="0">
            <a:off x="10435211" y="7008872"/>
            <a:ext cx="6232091" cy="1478412"/>
            <a:chOff x="0" y="0"/>
            <a:chExt cx="1641374" cy="38937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641374" cy="389376"/>
            </a:xfrm>
            <a:custGeom>
              <a:avLst/>
              <a:gdLst/>
              <a:ahLst/>
              <a:cxnLst/>
              <a:rect r="r" b="b" t="t" l="l"/>
              <a:pathLst>
                <a:path h="389376" w="1641374">
                  <a:moveTo>
                    <a:pt x="38510" y="0"/>
                  </a:moveTo>
                  <a:lnTo>
                    <a:pt x="1602864" y="0"/>
                  </a:lnTo>
                  <a:cubicBezTo>
                    <a:pt x="1624132" y="0"/>
                    <a:pt x="1641374" y="17242"/>
                    <a:pt x="1641374" y="38510"/>
                  </a:cubicBezTo>
                  <a:lnTo>
                    <a:pt x="1641374" y="350866"/>
                  </a:lnTo>
                  <a:cubicBezTo>
                    <a:pt x="1641374" y="361079"/>
                    <a:pt x="1637317" y="370875"/>
                    <a:pt x="1630094" y="378097"/>
                  </a:cubicBezTo>
                  <a:cubicBezTo>
                    <a:pt x="1622872" y="385319"/>
                    <a:pt x="1613077" y="389376"/>
                    <a:pt x="1602864" y="389376"/>
                  </a:cubicBezTo>
                  <a:lnTo>
                    <a:pt x="38510" y="389376"/>
                  </a:lnTo>
                  <a:cubicBezTo>
                    <a:pt x="17242" y="389376"/>
                    <a:pt x="0" y="372134"/>
                    <a:pt x="0" y="350866"/>
                  </a:cubicBezTo>
                  <a:lnTo>
                    <a:pt x="0" y="38510"/>
                  </a:lnTo>
                  <a:cubicBezTo>
                    <a:pt x="0" y="17242"/>
                    <a:pt x="17242" y="0"/>
                    <a:pt x="3851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28575"/>
              <a:ext cx="1641374" cy="4179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10894513" y="7380615"/>
            <a:ext cx="3590881" cy="327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00"/>
              </a:lnSpc>
            </a:pPr>
            <a:r>
              <a:rPr lang="en-US" sz="2000" b="true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Regional Sales Highlights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0894513" y="7823132"/>
            <a:ext cx="5534664" cy="1359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40"/>
              </a:lnSpc>
            </a:pPr>
            <a:r>
              <a:rPr lang="en-US" sz="16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The UK leads sales performance by a significant margin. No country shows a high store count with low sales, but some countries have only one store and limited sales activity.</a:t>
            </a:r>
          </a:p>
          <a:p>
            <a:pPr algn="l">
              <a:lnSpc>
                <a:spcPts val="2240"/>
              </a:lnSpc>
            </a:pPr>
          </a:p>
        </p:txBody>
      </p:sp>
      <p:sp>
        <p:nvSpPr>
          <p:cNvPr name="AutoShape 38" id="38"/>
          <p:cNvSpPr/>
          <p:nvPr/>
        </p:nvSpPr>
        <p:spPr>
          <a:xfrm flipV="true">
            <a:off x="9413771" y="3239849"/>
            <a:ext cx="0" cy="5493102"/>
          </a:xfrm>
          <a:prstGeom prst="line">
            <a:avLst/>
          </a:prstGeom>
          <a:ln cap="flat" w="28575">
            <a:solidFill>
              <a:srgbClr val="D9D9D9"/>
            </a:solidFill>
            <a:prstDash val="sysDash"/>
            <a:headEnd type="none" len="sm" w="sm"/>
            <a:tailEnd type="none" len="sm" w="sm"/>
          </a:ln>
        </p:spPr>
      </p:sp>
      <p:grpSp>
        <p:nvGrpSpPr>
          <p:cNvPr name="Group 39" id="39"/>
          <p:cNvGrpSpPr/>
          <p:nvPr/>
        </p:nvGrpSpPr>
        <p:grpSpPr>
          <a:xfrm rot="0">
            <a:off x="9059552" y="3718773"/>
            <a:ext cx="708438" cy="708438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9059552" y="5575526"/>
            <a:ext cx="708438" cy="708438"/>
            <a:chOff x="0" y="0"/>
            <a:chExt cx="812800" cy="81280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4" id="4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9059552" y="7432280"/>
            <a:ext cx="708438" cy="708438"/>
            <a:chOff x="0" y="0"/>
            <a:chExt cx="812800" cy="812800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7" id="4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8" id="48"/>
          <p:cNvSpPr/>
          <p:nvPr/>
        </p:nvSpPr>
        <p:spPr>
          <a:xfrm flipH="false" flipV="false" rot="0">
            <a:off x="5149933" y="3953976"/>
            <a:ext cx="1337022" cy="1325986"/>
          </a:xfrm>
          <a:custGeom>
            <a:avLst/>
            <a:gdLst/>
            <a:ahLst/>
            <a:cxnLst/>
            <a:rect r="r" b="b" t="t" l="l"/>
            <a:pathLst>
              <a:path h="1325986" w="1337022">
                <a:moveTo>
                  <a:pt x="0" y="0"/>
                </a:moveTo>
                <a:lnTo>
                  <a:pt x="1337023" y="0"/>
                </a:lnTo>
                <a:lnTo>
                  <a:pt x="1337023" y="1325986"/>
                </a:lnTo>
                <a:lnTo>
                  <a:pt x="0" y="1325986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9" id="49"/>
          <p:cNvSpPr/>
          <p:nvPr/>
        </p:nvSpPr>
        <p:spPr>
          <a:xfrm flipH="false" flipV="false" rot="0">
            <a:off x="1833269" y="5394095"/>
            <a:ext cx="1268763" cy="1109591"/>
          </a:xfrm>
          <a:custGeom>
            <a:avLst/>
            <a:gdLst/>
            <a:ahLst/>
            <a:cxnLst/>
            <a:rect r="r" b="b" t="t" l="l"/>
            <a:pathLst>
              <a:path h="1109591" w="1268763">
                <a:moveTo>
                  <a:pt x="0" y="0"/>
                </a:moveTo>
                <a:lnTo>
                  <a:pt x="1268764" y="0"/>
                </a:lnTo>
                <a:lnTo>
                  <a:pt x="1268764" y="1109591"/>
                </a:lnTo>
                <a:lnTo>
                  <a:pt x="0" y="11095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0" id="50"/>
          <p:cNvSpPr txBox="true"/>
          <p:nvPr/>
        </p:nvSpPr>
        <p:spPr>
          <a:xfrm rot="0">
            <a:off x="17492060" y="9337827"/>
            <a:ext cx="350677" cy="498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4"/>
              </a:lnSpc>
            </a:pPr>
            <a:r>
              <a:rPr lang="en-US" sz="172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5</a:t>
            </a:r>
          </a:p>
          <a:p>
            <a:pPr algn="ctr">
              <a:lnSpc>
                <a:spcPts val="1894"/>
              </a:lnSpc>
            </a:pPr>
          </a:p>
        </p:txBody>
      </p:sp>
      <p:sp>
        <p:nvSpPr>
          <p:cNvPr name="TextBox 51" id="51"/>
          <p:cNvSpPr txBox="true"/>
          <p:nvPr/>
        </p:nvSpPr>
        <p:spPr>
          <a:xfrm rot="0">
            <a:off x="9004746" y="983759"/>
            <a:ext cx="7903143" cy="734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719"/>
              </a:lnSpc>
            </a:pPr>
            <a:r>
              <a:rPr lang="en-US" sz="4399" b="true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KEY INSIGHTS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9175815" y="3931704"/>
            <a:ext cx="475912" cy="29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01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9175815" y="5788458"/>
            <a:ext cx="475912" cy="29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02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9175815" y="7645211"/>
            <a:ext cx="475912" cy="29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03</a:t>
            </a:r>
          </a:p>
        </p:txBody>
      </p:sp>
      <p:grpSp>
        <p:nvGrpSpPr>
          <p:cNvPr name="Group 55" id="55"/>
          <p:cNvGrpSpPr/>
          <p:nvPr/>
        </p:nvGrpSpPr>
        <p:grpSpPr>
          <a:xfrm rot="0">
            <a:off x="-615795" y="-1759048"/>
            <a:ext cx="3717828" cy="3717828"/>
            <a:chOff x="0" y="0"/>
            <a:chExt cx="812800" cy="812800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7" id="5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790982" y="8618621"/>
            <a:ext cx="3913442" cy="3913442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259300" y="8205864"/>
            <a:ext cx="816198" cy="1844563"/>
            <a:chOff x="0" y="0"/>
            <a:chExt cx="214966" cy="48581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14966" cy="485811"/>
            </a:xfrm>
            <a:custGeom>
              <a:avLst/>
              <a:gdLst/>
              <a:ahLst/>
              <a:cxnLst/>
              <a:rect r="r" b="b" t="t" l="l"/>
              <a:pathLst>
                <a:path h="485811" w="214966">
                  <a:moveTo>
                    <a:pt x="107483" y="0"/>
                  </a:moveTo>
                  <a:lnTo>
                    <a:pt x="107483" y="0"/>
                  </a:lnTo>
                  <a:cubicBezTo>
                    <a:pt x="166844" y="0"/>
                    <a:pt x="214966" y="48122"/>
                    <a:pt x="214966" y="107483"/>
                  </a:cubicBezTo>
                  <a:lnTo>
                    <a:pt x="214966" y="378328"/>
                  </a:lnTo>
                  <a:cubicBezTo>
                    <a:pt x="214966" y="406834"/>
                    <a:pt x="203642" y="434173"/>
                    <a:pt x="183485" y="454330"/>
                  </a:cubicBezTo>
                  <a:cubicBezTo>
                    <a:pt x="163328" y="474487"/>
                    <a:pt x="135989" y="485811"/>
                    <a:pt x="107483" y="485811"/>
                  </a:cubicBezTo>
                  <a:lnTo>
                    <a:pt x="107483" y="485811"/>
                  </a:lnTo>
                  <a:cubicBezTo>
                    <a:pt x="78977" y="485811"/>
                    <a:pt x="51638" y="474487"/>
                    <a:pt x="31481" y="454330"/>
                  </a:cubicBezTo>
                  <a:cubicBezTo>
                    <a:pt x="11324" y="434173"/>
                    <a:pt x="0" y="406834"/>
                    <a:pt x="0" y="378328"/>
                  </a:cubicBezTo>
                  <a:lnTo>
                    <a:pt x="0" y="107483"/>
                  </a:lnTo>
                  <a:cubicBezTo>
                    <a:pt x="0" y="78977"/>
                    <a:pt x="11324" y="51638"/>
                    <a:pt x="31481" y="31481"/>
                  </a:cubicBezTo>
                  <a:cubicBezTo>
                    <a:pt x="51638" y="11324"/>
                    <a:pt x="78977" y="0"/>
                    <a:pt x="10748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7" id="7"/>
            <p:cNvSpPr txBox="true"/>
            <p:nvPr/>
          </p:nvSpPr>
          <p:spPr>
            <a:xfrm>
              <a:off x="0" y="-28575"/>
              <a:ext cx="214966" cy="514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389945" y="8511013"/>
            <a:ext cx="554908" cy="55490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7389945" y="9190371"/>
            <a:ext cx="554908" cy="554908"/>
            <a:chOff x="0" y="0"/>
            <a:chExt cx="812800" cy="812800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1979860" y="4076684"/>
            <a:ext cx="3313182" cy="4313337"/>
            <a:chOff x="0" y="0"/>
            <a:chExt cx="872608" cy="1136023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72608" cy="1136023"/>
            </a:xfrm>
            <a:custGeom>
              <a:avLst/>
              <a:gdLst/>
              <a:ahLst/>
              <a:cxnLst/>
              <a:rect r="r" b="b" t="t" l="l"/>
              <a:pathLst>
                <a:path h="1136023" w="872608">
                  <a:moveTo>
                    <a:pt x="109825" y="0"/>
                  </a:moveTo>
                  <a:lnTo>
                    <a:pt x="762783" y="0"/>
                  </a:lnTo>
                  <a:cubicBezTo>
                    <a:pt x="791910" y="0"/>
                    <a:pt x="819845" y="11571"/>
                    <a:pt x="840441" y="32167"/>
                  </a:cubicBezTo>
                  <a:cubicBezTo>
                    <a:pt x="861037" y="52763"/>
                    <a:pt x="872608" y="80698"/>
                    <a:pt x="872608" y="109825"/>
                  </a:cubicBezTo>
                  <a:lnTo>
                    <a:pt x="872608" y="1026198"/>
                  </a:lnTo>
                  <a:cubicBezTo>
                    <a:pt x="872608" y="1055325"/>
                    <a:pt x="861037" y="1083260"/>
                    <a:pt x="840441" y="1103856"/>
                  </a:cubicBezTo>
                  <a:cubicBezTo>
                    <a:pt x="819845" y="1124452"/>
                    <a:pt x="791910" y="1136023"/>
                    <a:pt x="762783" y="1136023"/>
                  </a:cubicBezTo>
                  <a:lnTo>
                    <a:pt x="109825" y="1136023"/>
                  </a:lnTo>
                  <a:cubicBezTo>
                    <a:pt x="80698" y="1136023"/>
                    <a:pt x="52763" y="1124452"/>
                    <a:pt x="32167" y="1103856"/>
                  </a:cubicBezTo>
                  <a:cubicBezTo>
                    <a:pt x="11571" y="1083260"/>
                    <a:pt x="0" y="1055325"/>
                    <a:pt x="0" y="1026198"/>
                  </a:cubicBezTo>
                  <a:lnTo>
                    <a:pt x="0" y="109825"/>
                  </a:lnTo>
                  <a:cubicBezTo>
                    <a:pt x="0" y="80698"/>
                    <a:pt x="11571" y="52763"/>
                    <a:pt x="32167" y="32167"/>
                  </a:cubicBezTo>
                  <a:cubicBezTo>
                    <a:pt x="52763" y="11571"/>
                    <a:pt x="80698" y="0"/>
                    <a:pt x="109825" y="0"/>
                  </a:cubicBezTo>
                  <a:close/>
                </a:path>
              </a:pathLst>
            </a:custGeom>
            <a:solidFill>
              <a:srgbClr val="545454">
                <a:alpha val="2745"/>
              </a:srgbClr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28575"/>
              <a:ext cx="872608" cy="1164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7092293" y="3520179"/>
            <a:ext cx="4198665" cy="5466121"/>
            <a:chOff x="0" y="0"/>
            <a:chExt cx="872608" cy="1136023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72608" cy="1136023"/>
            </a:xfrm>
            <a:custGeom>
              <a:avLst/>
              <a:gdLst/>
              <a:ahLst/>
              <a:cxnLst/>
              <a:rect r="r" b="b" t="t" l="l"/>
              <a:pathLst>
                <a:path h="1136023" w="872608">
                  <a:moveTo>
                    <a:pt x="86663" y="0"/>
                  </a:moveTo>
                  <a:lnTo>
                    <a:pt x="785944" y="0"/>
                  </a:lnTo>
                  <a:cubicBezTo>
                    <a:pt x="833807" y="0"/>
                    <a:pt x="872608" y="38800"/>
                    <a:pt x="872608" y="86663"/>
                  </a:cubicBezTo>
                  <a:lnTo>
                    <a:pt x="872608" y="1049360"/>
                  </a:lnTo>
                  <a:cubicBezTo>
                    <a:pt x="872608" y="1097222"/>
                    <a:pt x="833807" y="1136023"/>
                    <a:pt x="785944" y="1136023"/>
                  </a:cubicBezTo>
                  <a:lnTo>
                    <a:pt x="86663" y="1136023"/>
                  </a:lnTo>
                  <a:cubicBezTo>
                    <a:pt x="38800" y="1136023"/>
                    <a:pt x="0" y="1097222"/>
                    <a:pt x="0" y="1049360"/>
                  </a:cubicBezTo>
                  <a:lnTo>
                    <a:pt x="0" y="86663"/>
                  </a:lnTo>
                  <a:cubicBezTo>
                    <a:pt x="0" y="38800"/>
                    <a:pt x="38800" y="0"/>
                    <a:pt x="86663" y="0"/>
                  </a:cubicBezTo>
                  <a:close/>
                </a:path>
              </a:pathLst>
            </a:custGeom>
            <a:solidFill>
              <a:srgbClr val="545454">
                <a:alpha val="2745"/>
              </a:srgbClr>
            </a:solidFill>
          </p:spPr>
        </p:sp>
        <p:sp>
          <p:nvSpPr>
            <p:cNvPr name="TextBox 19" id="19"/>
            <p:cNvSpPr txBox="true"/>
            <p:nvPr/>
          </p:nvSpPr>
          <p:spPr>
            <a:xfrm>
              <a:off x="0" y="-28575"/>
              <a:ext cx="872608" cy="1164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182016" y="4076684"/>
            <a:ext cx="3313182" cy="4313337"/>
            <a:chOff x="0" y="0"/>
            <a:chExt cx="872608" cy="1136023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872608" cy="1136023"/>
            </a:xfrm>
            <a:custGeom>
              <a:avLst/>
              <a:gdLst/>
              <a:ahLst/>
              <a:cxnLst/>
              <a:rect r="r" b="b" t="t" l="l"/>
              <a:pathLst>
                <a:path h="1136023" w="872608">
                  <a:moveTo>
                    <a:pt x="109825" y="0"/>
                  </a:moveTo>
                  <a:lnTo>
                    <a:pt x="762783" y="0"/>
                  </a:lnTo>
                  <a:cubicBezTo>
                    <a:pt x="791910" y="0"/>
                    <a:pt x="819845" y="11571"/>
                    <a:pt x="840441" y="32167"/>
                  </a:cubicBezTo>
                  <a:cubicBezTo>
                    <a:pt x="861037" y="52763"/>
                    <a:pt x="872608" y="80698"/>
                    <a:pt x="872608" y="109825"/>
                  </a:cubicBezTo>
                  <a:lnTo>
                    <a:pt x="872608" y="1026198"/>
                  </a:lnTo>
                  <a:cubicBezTo>
                    <a:pt x="872608" y="1055325"/>
                    <a:pt x="861037" y="1083260"/>
                    <a:pt x="840441" y="1103856"/>
                  </a:cubicBezTo>
                  <a:cubicBezTo>
                    <a:pt x="819845" y="1124452"/>
                    <a:pt x="791910" y="1136023"/>
                    <a:pt x="762783" y="1136023"/>
                  </a:cubicBezTo>
                  <a:lnTo>
                    <a:pt x="109825" y="1136023"/>
                  </a:lnTo>
                  <a:cubicBezTo>
                    <a:pt x="80698" y="1136023"/>
                    <a:pt x="52763" y="1124452"/>
                    <a:pt x="32167" y="1103856"/>
                  </a:cubicBezTo>
                  <a:cubicBezTo>
                    <a:pt x="11571" y="1083260"/>
                    <a:pt x="0" y="1055325"/>
                    <a:pt x="0" y="1026198"/>
                  </a:cubicBezTo>
                  <a:lnTo>
                    <a:pt x="0" y="109825"/>
                  </a:lnTo>
                  <a:cubicBezTo>
                    <a:pt x="0" y="80698"/>
                    <a:pt x="11571" y="52763"/>
                    <a:pt x="32167" y="32167"/>
                  </a:cubicBezTo>
                  <a:cubicBezTo>
                    <a:pt x="52763" y="11571"/>
                    <a:pt x="80698" y="0"/>
                    <a:pt x="109825" y="0"/>
                  </a:cubicBezTo>
                  <a:close/>
                </a:path>
              </a:pathLst>
            </a:custGeom>
            <a:solidFill>
              <a:srgbClr val="545454">
                <a:alpha val="2745"/>
              </a:srgbClr>
            </a:solidFill>
          </p:spPr>
        </p:sp>
        <p:sp>
          <p:nvSpPr>
            <p:cNvPr name="TextBox 22" id="22"/>
            <p:cNvSpPr txBox="true"/>
            <p:nvPr/>
          </p:nvSpPr>
          <p:spPr>
            <a:xfrm>
              <a:off x="0" y="-28575"/>
              <a:ext cx="872608" cy="1164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1932235" y="4027561"/>
            <a:ext cx="3313182" cy="4313337"/>
            <a:chOff x="0" y="0"/>
            <a:chExt cx="872608" cy="1136023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872608" cy="1136023"/>
            </a:xfrm>
            <a:custGeom>
              <a:avLst/>
              <a:gdLst/>
              <a:ahLst/>
              <a:cxnLst/>
              <a:rect r="r" b="b" t="t" l="l"/>
              <a:pathLst>
                <a:path h="1136023" w="872608">
                  <a:moveTo>
                    <a:pt x="109825" y="0"/>
                  </a:moveTo>
                  <a:lnTo>
                    <a:pt x="762783" y="0"/>
                  </a:lnTo>
                  <a:cubicBezTo>
                    <a:pt x="791910" y="0"/>
                    <a:pt x="819845" y="11571"/>
                    <a:pt x="840441" y="32167"/>
                  </a:cubicBezTo>
                  <a:cubicBezTo>
                    <a:pt x="861037" y="52763"/>
                    <a:pt x="872608" y="80698"/>
                    <a:pt x="872608" y="109825"/>
                  </a:cubicBezTo>
                  <a:lnTo>
                    <a:pt x="872608" y="1026198"/>
                  </a:lnTo>
                  <a:cubicBezTo>
                    <a:pt x="872608" y="1055325"/>
                    <a:pt x="861037" y="1083260"/>
                    <a:pt x="840441" y="1103856"/>
                  </a:cubicBezTo>
                  <a:cubicBezTo>
                    <a:pt x="819845" y="1124452"/>
                    <a:pt x="791910" y="1136023"/>
                    <a:pt x="762783" y="1136023"/>
                  </a:cubicBezTo>
                  <a:lnTo>
                    <a:pt x="109825" y="1136023"/>
                  </a:lnTo>
                  <a:cubicBezTo>
                    <a:pt x="80698" y="1136023"/>
                    <a:pt x="52763" y="1124452"/>
                    <a:pt x="32167" y="1103856"/>
                  </a:cubicBezTo>
                  <a:cubicBezTo>
                    <a:pt x="11571" y="1083260"/>
                    <a:pt x="0" y="1055325"/>
                    <a:pt x="0" y="1026198"/>
                  </a:cubicBezTo>
                  <a:lnTo>
                    <a:pt x="0" y="109825"/>
                  </a:lnTo>
                  <a:cubicBezTo>
                    <a:pt x="0" y="80698"/>
                    <a:pt x="11571" y="52763"/>
                    <a:pt x="32167" y="32167"/>
                  </a:cubicBezTo>
                  <a:cubicBezTo>
                    <a:pt x="52763" y="11571"/>
                    <a:pt x="80698" y="0"/>
                    <a:pt x="10982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25" id="25"/>
            <p:cNvSpPr txBox="true"/>
            <p:nvPr/>
          </p:nvSpPr>
          <p:spPr>
            <a:xfrm>
              <a:off x="0" y="-28575"/>
              <a:ext cx="872608" cy="1164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6" id="26"/>
          <p:cNvGrpSpPr/>
          <p:nvPr/>
        </p:nvGrpSpPr>
        <p:grpSpPr>
          <a:xfrm rot="0">
            <a:off x="3234039" y="3731343"/>
            <a:ext cx="708438" cy="708438"/>
            <a:chOff x="0" y="0"/>
            <a:chExt cx="812800" cy="812800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28" id="28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7044668" y="3471057"/>
            <a:ext cx="4198665" cy="5466121"/>
            <a:chOff x="0" y="0"/>
            <a:chExt cx="872608" cy="1136023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872608" cy="1136023"/>
            </a:xfrm>
            <a:custGeom>
              <a:avLst/>
              <a:gdLst/>
              <a:ahLst/>
              <a:cxnLst/>
              <a:rect r="r" b="b" t="t" l="l"/>
              <a:pathLst>
                <a:path h="1136023" w="872608">
                  <a:moveTo>
                    <a:pt x="86663" y="0"/>
                  </a:moveTo>
                  <a:lnTo>
                    <a:pt x="785944" y="0"/>
                  </a:lnTo>
                  <a:cubicBezTo>
                    <a:pt x="833807" y="0"/>
                    <a:pt x="872608" y="38800"/>
                    <a:pt x="872608" y="86663"/>
                  </a:cubicBezTo>
                  <a:lnTo>
                    <a:pt x="872608" y="1049360"/>
                  </a:lnTo>
                  <a:cubicBezTo>
                    <a:pt x="872608" y="1097222"/>
                    <a:pt x="833807" y="1136023"/>
                    <a:pt x="785944" y="1136023"/>
                  </a:cubicBezTo>
                  <a:lnTo>
                    <a:pt x="86663" y="1136023"/>
                  </a:lnTo>
                  <a:cubicBezTo>
                    <a:pt x="38800" y="1136023"/>
                    <a:pt x="0" y="1097222"/>
                    <a:pt x="0" y="1049360"/>
                  </a:cubicBezTo>
                  <a:lnTo>
                    <a:pt x="0" y="86663"/>
                  </a:lnTo>
                  <a:cubicBezTo>
                    <a:pt x="0" y="38800"/>
                    <a:pt x="38800" y="0"/>
                    <a:pt x="86663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28575"/>
              <a:ext cx="872608" cy="1164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2" id="32"/>
          <p:cNvGrpSpPr/>
          <p:nvPr/>
        </p:nvGrpSpPr>
        <p:grpSpPr>
          <a:xfrm rot="0">
            <a:off x="8695112" y="3022169"/>
            <a:ext cx="897775" cy="897775"/>
            <a:chOff x="0" y="0"/>
            <a:chExt cx="812800" cy="812800"/>
          </a:xfrm>
        </p:grpSpPr>
        <p:sp>
          <p:nvSpPr>
            <p:cNvPr name="Freeform 33" id="3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34" id="3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5" id="35"/>
          <p:cNvGrpSpPr/>
          <p:nvPr/>
        </p:nvGrpSpPr>
        <p:grpSpPr>
          <a:xfrm rot="0">
            <a:off x="13134391" y="4027561"/>
            <a:ext cx="3313182" cy="4313337"/>
            <a:chOff x="0" y="0"/>
            <a:chExt cx="872608" cy="1136023"/>
          </a:xfrm>
        </p:grpSpPr>
        <p:sp>
          <p:nvSpPr>
            <p:cNvPr name="Freeform 36" id="36"/>
            <p:cNvSpPr/>
            <p:nvPr/>
          </p:nvSpPr>
          <p:spPr>
            <a:xfrm flipH="false" flipV="false" rot="0">
              <a:off x="0" y="0"/>
              <a:ext cx="872608" cy="1136023"/>
            </a:xfrm>
            <a:custGeom>
              <a:avLst/>
              <a:gdLst/>
              <a:ahLst/>
              <a:cxnLst/>
              <a:rect r="r" b="b" t="t" l="l"/>
              <a:pathLst>
                <a:path h="1136023" w="872608">
                  <a:moveTo>
                    <a:pt x="109825" y="0"/>
                  </a:moveTo>
                  <a:lnTo>
                    <a:pt x="762783" y="0"/>
                  </a:lnTo>
                  <a:cubicBezTo>
                    <a:pt x="791910" y="0"/>
                    <a:pt x="819845" y="11571"/>
                    <a:pt x="840441" y="32167"/>
                  </a:cubicBezTo>
                  <a:cubicBezTo>
                    <a:pt x="861037" y="52763"/>
                    <a:pt x="872608" y="80698"/>
                    <a:pt x="872608" y="109825"/>
                  </a:cubicBezTo>
                  <a:lnTo>
                    <a:pt x="872608" y="1026198"/>
                  </a:lnTo>
                  <a:cubicBezTo>
                    <a:pt x="872608" y="1055325"/>
                    <a:pt x="861037" y="1083260"/>
                    <a:pt x="840441" y="1103856"/>
                  </a:cubicBezTo>
                  <a:cubicBezTo>
                    <a:pt x="819845" y="1124452"/>
                    <a:pt x="791910" y="1136023"/>
                    <a:pt x="762783" y="1136023"/>
                  </a:cubicBezTo>
                  <a:lnTo>
                    <a:pt x="109825" y="1136023"/>
                  </a:lnTo>
                  <a:cubicBezTo>
                    <a:pt x="80698" y="1136023"/>
                    <a:pt x="52763" y="1124452"/>
                    <a:pt x="32167" y="1103856"/>
                  </a:cubicBezTo>
                  <a:cubicBezTo>
                    <a:pt x="11571" y="1083260"/>
                    <a:pt x="0" y="1055325"/>
                    <a:pt x="0" y="1026198"/>
                  </a:cubicBezTo>
                  <a:lnTo>
                    <a:pt x="0" y="109825"/>
                  </a:lnTo>
                  <a:cubicBezTo>
                    <a:pt x="0" y="80698"/>
                    <a:pt x="11571" y="52763"/>
                    <a:pt x="32167" y="32167"/>
                  </a:cubicBezTo>
                  <a:cubicBezTo>
                    <a:pt x="52763" y="11571"/>
                    <a:pt x="80698" y="0"/>
                    <a:pt x="109825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37" id="37"/>
            <p:cNvSpPr txBox="true"/>
            <p:nvPr/>
          </p:nvSpPr>
          <p:spPr>
            <a:xfrm>
              <a:off x="0" y="-28575"/>
              <a:ext cx="872608" cy="116459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8" id="38"/>
          <p:cNvGrpSpPr/>
          <p:nvPr/>
        </p:nvGrpSpPr>
        <p:grpSpPr>
          <a:xfrm rot="0">
            <a:off x="14436763" y="3731343"/>
            <a:ext cx="708438" cy="708438"/>
            <a:chOff x="0" y="0"/>
            <a:chExt cx="812800" cy="812800"/>
          </a:xfrm>
        </p:grpSpPr>
        <p:sp>
          <p:nvSpPr>
            <p:cNvPr name="Freeform 39" id="3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0" id="4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41" id="41"/>
          <p:cNvSpPr/>
          <p:nvPr/>
        </p:nvSpPr>
        <p:spPr>
          <a:xfrm flipH="false" flipV="false" rot="5400000">
            <a:off x="5977381" y="5661588"/>
            <a:ext cx="382949" cy="662333"/>
          </a:xfrm>
          <a:custGeom>
            <a:avLst/>
            <a:gdLst/>
            <a:ahLst/>
            <a:cxnLst/>
            <a:rect r="r" b="b" t="t" l="l"/>
            <a:pathLst>
              <a:path h="662333" w="382949">
                <a:moveTo>
                  <a:pt x="0" y="0"/>
                </a:moveTo>
                <a:lnTo>
                  <a:pt x="382949" y="0"/>
                </a:lnTo>
                <a:lnTo>
                  <a:pt x="382949" y="662334"/>
                </a:lnTo>
                <a:lnTo>
                  <a:pt x="0" y="662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5400000">
            <a:off x="12021199" y="5661588"/>
            <a:ext cx="382949" cy="662333"/>
          </a:xfrm>
          <a:custGeom>
            <a:avLst/>
            <a:gdLst/>
            <a:ahLst/>
            <a:cxnLst/>
            <a:rect r="r" b="b" t="t" l="l"/>
            <a:pathLst>
              <a:path h="662333" w="382949">
                <a:moveTo>
                  <a:pt x="0" y="0"/>
                </a:moveTo>
                <a:lnTo>
                  <a:pt x="382950" y="0"/>
                </a:lnTo>
                <a:lnTo>
                  <a:pt x="382950" y="662334"/>
                </a:lnTo>
                <a:lnTo>
                  <a:pt x="0" y="66233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3287116" y="4841511"/>
            <a:ext cx="602284" cy="567564"/>
          </a:xfrm>
          <a:custGeom>
            <a:avLst/>
            <a:gdLst/>
            <a:ahLst/>
            <a:cxnLst/>
            <a:rect r="r" b="b" t="t" l="l"/>
            <a:pathLst>
              <a:path h="567564" w="602284">
                <a:moveTo>
                  <a:pt x="0" y="0"/>
                </a:moveTo>
                <a:lnTo>
                  <a:pt x="602284" y="0"/>
                </a:lnTo>
                <a:lnTo>
                  <a:pt x="602284" y="567565"/>
                </a:lnTo>
                <a:lnTo>
                  <a:pt x="0" y="567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4" id="44"/>
          <p:cNvSpPr/>
          <p:nvPr/>
        </p:nvSpPr>
        <p:spPr>
          <a:xfrm flipH="false" flipV="false" rot="0">
            <a:off x="8573716" y="4371203"/>
            <a:ext cx="1045317" cy="969294"/>
          </a:xfrm>
          <a:custGeom>
            <a:avLst/>
            <a:gdLst/>
            <a:ahLst/>
            <a:cxnLst/>
            <a:rect r="r" b="b" t="t" l="l"/>
            <a:pathLst>
              <a:path h="969294" w="1045317">
                <a:moveTo>
                  <a:pt x="0" y="0"/>
                </a:moveTo>
                <a:lnTo>
                  <a:pt x="1045318" y="0"/>
                </a:lnTo>
                <a:lnTo>
                  <a:pt x="1045318" y="969294"/>
                </a:lnTo>
                <a:lnTo>
                  <a:pt x="0" y="96929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5" id="45"/>
          <p:cNvSpPr/>
          <p:nvPr/>
        </p:nvSpPr>
        <p:spPr>
          <a:xfrm flipH="false" flipV="false" rot="0">
            <a:off x="14502570" y="4756052"/>
            <a:ext cx="653023" cy="653023"/>
          </a:xfrm>
          <a:custGeom>
            <a:avLst/>
            <a:gdLst/>
            <a:ahLst/>
            <a:cxnLst/>
            <a:rect r="r" b="b" t="t" l="l"/>
            <a:pathLst>
              <a:path h="653023" w="653023">
                <a:moveTo>
                  <a:pt x="0" y="0"/>
                </a:moveTo>
                <a:lnTo>
                  <a:pt x="653023" y="0"/>
                </a:lnTo>
                <a:lnTo>
                  <a:pt x="653023" y="653024"/>
                </a:lnTo>
                <a:lnTo>
                  <a:pt x="0" y="6530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6" id="46"/>
          <p:cNvSpPr txBox="true"/>
          <p:nvPr/>
        </p:nvSpPr>
        <p:spPr>
          <a:xfrm rot="0">
            <a:off x="17492060" y="8671077"/>
            <a:ext cx="350677" cy="4981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4"/>
              </a:lnSpc>
            </a:pPr>
            <a:r>
              <a:rPr lang="en-US" sz="172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6</a:t>
            </a:r>
          </a:p>
          <a:p>
            <a:pPr algn="ctr">
              <a:lnSpc>
                <a:spcPts val="1894"/>
              </a:lnSpc>
            </a:pPr>
          </a:p>
        </p:txBody>
      </p:sp>
      <p:sp>
        <p:nvSpPr>
          <p:cNvPr name="TextBox 47" id="47"/>
          <p:cNvSpPr txBox="true"/>
          <p:nvPr/>
        </p:nvSpPr>
        <p:spPr>
          <a:xfrm rot="0">
            <a:off x="4524336" y="983759"/>
            <a:ext cx="9239328" cy="734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9"/>
              </a:lnSpc>
            </a:pPr>
            <a:r>
              <a:rPr lang="en-US" b="true" sz="4399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RECOMMENDATIONS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1201131" y="5877480"/>
            <a:ext cx="4098754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2000" b="true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Boost Inventory &amp; Promotions for BIKE Category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2375059" y="6798419"/>
            <a:ext cx="2426397" cy="31356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Maintain momentum by ensuring sufficient stock levels and launching seasonal promotions to capitalize on the growing demand.</a:t>
            </a:r>
          </a:p>
          <a:p>
            <a:pPr algn="ctr">
              <a:lnSpc>
                <a:spcPts val="2520"/>
              </a:lnSpc>
            </a:pPr>
          </a:p>
          <a:p>
            <a:pPr algn="ctr">
              <a:lnSpc>
                <a:spcPts val="2520"/>
              </a:lnSpc>
            </a:pPr>
          </a:p>
        </p:txBody>
      </p:sp>
      <p:sp>
        <p:nvSpPr>
          <p:cNvPr name="TextBox 50" id="50"/>
          <p:cNvSpPr txBox="true"/>
          <p:nvPr/>
        </p:nvSpPr>
        <p:spPr>
          <a:xfrm rot="0">
            <a:off x="12711253" y="5864392"/>
            <a:ext cx="4956146" cy="650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00"/>
              </a:lnSpc>
            </a:pPr>
            <a:r>
              <a:rPr lang="en-US" sz="2000" b="true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Reassess Pricing for Low-Volume, High-Price Categories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3577783" y="6608420"/>
            <a:ext cx="2426397" cy="219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Consider competitive pricing strategies to improve sales for the three least-selling categories.</a:t>
            </a:r>
          </a:p>
          <a:p>
            <a:pPr algn="ctr">
              <a:lnSpc>
                <a:spcPts val="2520"/>
              </a:lnSpc>
            </a:pPr>
          </a:p>
        </p:txBody>
      </p:sp>
      <p:sp>
        <p:nvSpPr>
          <p:cNvPr name="TextBox 52" id="52"/>
          <p:cNvSpPr txBox="true"/>
          <p:nvPr/>
        </p:nvSpPr>
        <p:spPr>
          <a:xfrm rot="0">
            <a:off x="7033422" y="5867955"/>
            <a:ext cx="4209911" cy="7340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199" b="true">
                <a:solidFill>
                  <a:srgbClr val="545454"/>
                </a:solidFill>
                <a:latin typeface="Arimo Bold"/>
                <a:ea typeface="Arimo Bold"/>
                <a:cs typeface="Arimo Bold"/>
                <a:sym typeface="Arimo Bold"/>
              </a:rPr>
              <a:t>Address ACCESSORIES Sales Decline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7546449" y="6654753"/>
            <a:ext cx="3195101" cy="21926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520"/>
              </a:lnSpc>
            </a:pPr>
            <a:r>
              <a:rPr lang="en-US" sz="1800">
                <a:solidFill>
                  <a:srgbClr val="545454"/>
                </a:solidFill>
                <a:latin typeface="Garet"/>
                <a:ea typeface="Garet"/>
                <a:cs typeface="Garet"/>
                <a:sym typeface="Garet"/>
              </a:rPr>
              <a:t>Investigate causes for slowdown and launch targeted marketing campaigns to re-engage customers in this category.</a:t>
            </a:r>
          </a:p>
          <a:p>
            <a:pPr algn="ctr">
              <a:lnSpc>
                <a:spcPts val="2520"/>
              </a:lnSpc>
            </a:pPr>
          </a:p>
          <a:p>
            <a:pPr algn="ctr">
              <a:lnSpc>
                <a:spcPts val="2520"/>
              </a:lnSpc>
            </a:pPr>
          </a:p>
        </p:txBody>
      </p:sp>
      <p:sp>
        <p:nvSpPr>
          <p:cNvPr name="TextBox 54" id="54"/>
          <p:cNvSpPr txBox="true"/>
          <p:nvPr/>
        </p:nvSpPr>
        <p:spPr>
          <a:xfrm rot="0">
            <a:off x="3350302" y="3944275"/>
            <a:ext cx="475912" cy="29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01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8906044" y="3283097"/>
            <a:ext cx="475912" cy="3853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59"/>
              </a:lnSpc>
            </a:pPr>
            <a:r>
              <a:rPr lang="en-US" sz="2599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02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4553026" y="3944275"/>
            <a:ext cx="475912" cy="292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00"/>
              </a:lnSpc>
            </a:pPr>
            <a:r>
              <a:rPr lang="en-US" sz="2000" b="true">
                <a:solidFill>
                  <a:srgbClr val="FFFFFF"/>
                </a:solidFill>
                <a:latin typeface="Arimo Bold"/>
                <a:ea typeface="Arimo Bold"/>
                <a:cs typeface="Arimo Bold"/>
                <a:sym typeface="Arimo Bold"/>
              </a:rPr>
              <a:t>03</a:t>
            </a:r>
          </a:p>
        </p:txBody>
      </p:sp>
      <p:grpSp>
        <p:nvGrpSpPr>
          <p:cNvPr name="Group 57" id="57"/>
          <p:cNvGrpSpPr/>
          <p:nvPr/>
        </p:nvGrpSpPr>
        <p:grpSpPr>
          <a:xfrm rot="0">
            <a:off x="-1607128" y="-930302"/>
            <a:ext cx="4203874" cy="4203874"/>
            <a:chOff x="0" y="0"/>
            <a:chExt cx="812800" cy="812800"/>
          </a:xfrm>
        </p:grpSpPr>
        <p:sp>
          <p:nvSpPr>
            <p:cNvPr name="Freeform 58" id="5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59" id="59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7259300" y="8205864"/>
            <a:ext cx="816198" cy="1844563"/>
            <a:chOff x="0" y="0"/>
            <a:chExt cx="214966" cy="485811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4966" cy="485811"/>
            </a:xfrm>
            <a:custGeom>
              <a:avLst/>
              <a:gdLst/>
              <a:ahLst/>
              <a:cxnLst/>
              <a:rect r="r" b="b" t="t" l="l"/>
              <a:pathLst>
                <a:path h="485811" w="214966">
                  <a:moveTo>
                    <a:pt x="107483" y="0"/>
                  </a:moveTo>
                  <a:lnTo>
                    <a:pt x="107483" y="0"/>
                  </a:lnTo>
                  <a:cubicBezTo>
                    <a:pt x="166844" y="0"/>
                    <a:pt x="214966" y="48122"/>
                    <a:pt x="214966" y="107483"/>
                  </a:cubicBezTo>
                  <a:lnTo>
                    <a:pt x="214966" y="378328"/>
                  </a:lnTo>
                  <a:cubicBezTo>
                    <a:pt x="214966" y="406834"/>
                    <a:pt x="203642" y="434173"/>
                    <a:pt x="183485" y="454330"/>
                  </a:cubicBezTo>
                  <a:cubicBezTo>
                    <a:pt x="163328" y="474487"/>
                    <a:pt x="135989" y="485811"/>
                    <a:pt x="107483" y="485811"/>
                  </a:cubicBezTo>
                  <a:lnTo>
                    <a:pt x="107483" y="485811"/>
                  </a:lnTo>
                  <a:cubicBezTo>
                    <a:pt x="78977" y="485811"/>
                    <a:pt x="51638" y="474487"/>
                    <a:pt x="31481" y="454330"/>
                  </a:cubicBezTo>
                  <a:cubicBezTo>
                    <a:pt x="11324" y="434173"/>
                    <a:pt x="0" y="406834"/>
                    <a:pt x="0" y="378328"/>
                  </a:cubicBezTo>
                  <a:lnTo>
                    <a:pt x="0" y="107483"/>
                  </a:lnTo>
                  <a:cubicBezTo>
                    <a:pt x="0" y="78977"/>
                    <a:pt x="11324" y="51638"/>
                    <a:pt x="31481" y="31481"/>
                  </a:cubicBezTo>
                  <a:cubicBezTo>
                    <a:pt x="51638" y="11324"/>
                    <a:pt x="78977" y="0"/>
                    <a:pt x="107483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4" id="4"/>
            <p:cNvSpPr txBox="true"/>
            <p:nvPr/>
          </p:nvSpPr>
          <p:spPr>
            <a:xfrm>
              <a:off x="0" y="-28575"/>
              <a:ext cx="214966" cy="51438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7389945" y="8511013"/>
            <a:ext cx="554908" cy="554908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389945" y="9190371"/>
            <a:ext cx="554908" cy="554908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lnTo>
                    <a:pt x="406400" y="0"/>
                  </a:lnTo>
                  <a:close/>
                </a:path>
              </a:pathLst>
            </a:custGeom>
            <a:solidFill>
              <a:srgbClr val="FFFFFF"/>
            </a:solidFill>
            <a:ln w="47625" cap="sq">
              <a:solidFill>
                <a:srgbClr val="FFFFFF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17492060" y="9337827"/>
            <a:ext cx="350677" cy="25999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94"/>
              </a:lnSpc>
            </a:pPr>
            <a:r>
              <a:rPr lang="en-US" sz="1722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08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14685570" y="-2090261"/>
            <a:ext cx="4306520" cy="4306520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4775E7">
                    <a:alpha val="100000"/>
                  </a:srgbClr>
                </a:gs>
                <a:gs pos="100000">
                  <a:srgbClr val="4EA6DC">
                    <a:alpha val="100000"/>
                  </a:srgbClr>
                </a:gs>
              </a:gsLst>
              <a:path path="circle">
                <a:fillToRect l="0" r="100000" t="0" b="100000"/>
              </a:path>
              <a:tileRect r="0" l="-100000" b="0" t="-100000"/>
            </a:gradFill>
          </p:spPr>
        </p:sp>
        <p:sp>
          <p:nvSpPr>
            <p:cNvPr name="TextBox 14" id="14"/>
            <p:cNvSpPr txBox="true"/>
            <p:nvPr/>
          </p:nvSpPr>
          <p:spPr>
            <a:xfrm>
              <a:off x="76200" y="47625"/>
              <a:ext cx="660400" cy="68897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6119437" y="2904317"/>
            <a:ext cx="6049126" cy="5884150"/>
          </a:xfrm>
          <a:custGeom>
            <a:avLst/>
            <a:gdLst/>
            <a:ahLst/>
            <a:cxnLst/>
            <a:rect r="r" b="b" t="t" l="l"/>
            <a:pathLst>
              <a:path h="5884150" w="6049126">
                <a:moveTo>
                  <a:pt x="0" y="0"/>
                </a:moveTo>
                <a:lnTo>
                  <a:pt x="6049126" y="0"/>
                </a:lnTo>
                <a:lnTo>
                  <a:pt x="6049126" y="5884150"/>
                </a:lnTo>
                <a:lnTo>
                  <a:pt x="0" y="588415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4152984" y="983759"/>
            <a:ext cx="9982032" cy="7346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19"/>
              </a:lnSpc>
            </a:pPr>
            <a:r>
              <a:rPr lang="en-US" b="true" sz="43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SUMM</a:t>
            </a:r>
            <a:r>
              <a:rPr lang="en-US" b="true" sz="4399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ARY &amp; CHALLENGES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2673533" y="3636556"/>
            <a:ext cx="4993866" cy="37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0"/>
              </a:lnSpc>
            </a:pPr>
            <a:r>
              <a:rPr lang="en-US" sz="2231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3. </a:t>
            </a:r>
            <a:r>
              <a:rPr lang="en-US" sz="2231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Customer experience gap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022509" y="4097916"/>
            <a:ext cx="4367436" cy="6209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6"/>
              </a:lnSpc>
            </a:pPr>
            <a:r>
              <a:rPr lang="en-US" sz="180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</a:t>
            </a:r>
            <a:r>
              <a:rPr lang="en-US" sz="180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issing data on complaints/returns prevents full analysis of satisfaction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2673533" y="6970067"/>
            <a:ext cx="4047545" cy="37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0"/>
              </a:lnSpc>
            </a:pPr>
            <a:r>
              <a:rPr lang="en-US" sz="2231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4. No</a:t>
            </a:r>
            <a:r>
              <a:rPr lang="en-US" sz="2231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competitor benchmark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3022509" y="7431427"/>
            <a:ext cx="3698568" cy="62080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6"/>
              </a:lnSpc>
            </a:pPr>
            <a:r>
              <a:rPr lang="en-US" sz="180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Lorem ipsum dolor sit amet, consectetur adipiscing elit.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943420" y="3636556"/>
            <a:ext cx="3544836" cy="3717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0"/>
              </a:lnSpc>
            </a:pPr>
            <a:r>
              <a:rPr lang="en-US" sz="2231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1. Sales Analysis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2197147" y="4097916"/>
            <a:ext cx="3922290" cy="12495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6"/>
              </a:lnSpc>
            </a:pPr>
            <a:r>
              <a:rPr lang="en-US" sz="180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Sal</a:t>
            </a:r>
            <a:r>
              <a:rPr lang="en-US" sz="180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es analysis across categories, regions, and customers.</a:t>
            </a:r>
          </a:p>
          <a:p>
            <a:pPr algn="l">
              <a:lnSpc>
                <a:spcPts val="2526"/>
              </a:lnSpc>
            </a:pPr>
          </a:p>
          <a:p>
            <a:pPr algn="l">
              <a:lnSpc>
                <a:spcPts val="2526"/>
              </a:lnSpc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943420" y="6970067"/>
            <a:ext cx="3544836" cy="10956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00"/>
              </a:lnSpc>
            </a:pPr>
            <a:r>
              <a:rPr lang="en-US" sz="2231" b="true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2. Key Insights</a:t>
            </a:r>
          </a:p>
          <a:p>
            <a:pPr algn="l">
              <a:lnSpc>
                <a:spcPts val="2900"/>
              </a:lnSpc>
            </a:pPr>
          </a:p>
          <a:p>
            <a:pPr algn="l">
              <a:lnSpc>
                <a:spcPts val="2900"/>
              </a:lnSpc>
            </a:pPr>
          </a:p>
        </p:txBody>
      </p:sp>
      <p:sp>
        <p:nvSpPr>
          <p:cNvPr name="TextBox 24" id="24"/>
          <p:cNvSpPr txBox="true"/>
          <p:nvPr/>
        </p:nvSpPr>
        <p:spPr>
          <a:xfrm rot="0">
            <a:off x="1758359" y="7431427"/>
            <a:ext cx="4361078" cy="15638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526"/>
              </a:lnSpc>
            </a:pPr>
            <a:r>
              <a:rPr lang="en-US" sz="180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K</a:t>
            </a:r>
            <a:r>
              <a:rPr lang="en-US" sz="1804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ey insights delivered with Power BI dashboards to guide management decisions.</a:t>
            </a:r>
          </a:p>
          <a:p>
            <a:pPr algn="l">
              <a:lnSpc>
                <a:spcPts val="2526"/>
              </a:lnSpc>
            </a:pPr>
          </a:p>
          <a:p>
            <a:pPr algn="l">
              <a:lnSpc>
                <a:spcPts val="2526"/>
              </a:lnSpc>
            </a:pPr>
          </a:p>
        </p:txBody>
      </p:sp>
      <p:sp>
        <p:nvSpPr>
          <p:cNvPr name="Freeform 25" id="25"/>
          <p:cNvSpPr/>
          <p:nvPr/>
        </p:nvSpPr>
        <p:spPr>
          <a:xfrm flipH="false" flipV="false" rot="0">
            <a:off x="6839072" y="3661677"/>
            <a:ext cx="815074" cy="768088"/>
          </a:xfrm>
          <a:custGeom>
            <a:avLst/>
            <a:gdLst/>
            <a:ahLst/>
            <a:cxnLst/>
            <a:rect r="r" b="b" t="t" l="l"/>
            <a:pathLst>
              <a:path h="768088" w="815074">
                <a:moveTo>
                  <a:pt x="0" y="0"/>
                </a:moveTo>
                <a:lnTo>
                  <a:pt x="815074" y="0"/>
                </a:lnTo>
                <a:lnTo>
                  <a:pt x="815074" y="768088"/>
                </a:lnTo>
                <a:lnTo>
                  <a:pt x="0" y="76808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6" id="26"/>
          <p:cNvSpPr/>
          <p:nvPr/>
        </p:nvSpPr>
        <p:spPr>
          <a:xfrm flipH="false" flipV="false" rot="0">
            <a:off x="10461969" y="7228445"/>
            <a:ext cx="705108" cy="726235"/>
          </a:xfrm>
          <a:custGeom>
            <a:avLst/>
            <a:gdLst/>
            <a:ahLst/>
            <a:cxnLst/>
            <a:rect r="r" b="b" t="t" l="l"/>
            <a:pathLst>
              <a:path h="726235" w="705108">
                <a:moveTo>
                  <a:pt x="0" y="0"/>
                </a:moveTo>
                <a:lnTo>
                  <a:pt x="705108" y="0"/>
                </a:lnTo>
                <a:lnTo>
                  <a:pt x="705108" y="726235"/>
                </a:lnTo>
                <a:lnTo>
                  <a:pt x="0" y="7262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7" id="27"/>
          <p:cNvSpPr/>
          <p:nvPr/>
        </p:nvSpPr>
        <p:spPr>
          <a:xfrm flipH="false" flipV="false" rot="0">
            <a:off x="10304162" y="3765124"/>
            <a:ext cx="1020722" cy="711679"/>
          </a:xfrm>
          <a:custGeom>
            <a:avLst/>
            <a:gdLst/>
            <a:ahLst/>
            <a:cxnLst/>
            <a:rect r="r" b="b" t="t" l="l"/>
            <a:pathLst>
              <a:path h="711679" w="1020722">
                <a:moveTo>
                  <a:pt x="0" y="0"/>
                </a:moveTo>
                <a:lnTo>
                  <a:pt x="1020722" y="0"/>
                </a:lnTo>
                <a:lnTo>
                  <a:pt x="1020722" y="711679"/>
                </a:lnTo>
                <a:lnTo>
                  <a:pt x="0" y="71167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6863326" y="7270705"/>
            <a:ext cx="683975" cy="683975"/>
          </a:xfrm>
          <a:custGeom>
            <a:avLst/>
            <a:gdLst/>
            <a:ahLst/>
            <a:cxnLst/>
            <a:rect r="r" b="b" t="t" l="l"/>
            <a:pathLst>
              <a:path h="683975" w="683975">
                <a:moveTo>
                  <a:pt x="0" y="0"/>
                </a:moveTo>
                <a:lnTo>
                  <a:pt x="683975" y="0"/>
                </a:lnTo>
                <a:lnTo>
                  <a:pt x="683975" y="683975"/>
                </a:lnTo>
                <a:lnTo>
                  <a:pt x="0" y="6839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gradFill rotWithShape="true">
          <a:gsLst>
            <a:gs pos="0">
              <a:srgbClr val="4775E7">
                <a:alpha val="100000"/>
              </a:srgbClr>
            </a:gs>
            <a:gs pos="100000">
              <a:srgbClr val="4EA6DC">
                <a:alpha val="100000"/>
              </a:srgbClr>
            </a:gs>
          </a:gsLst>
          <a:path path="circle">
            <a:fillToRect l="0" r="100000" t="0" b="100000"/>
          </a:path>
          <a:tileRect r="0" l="-100000" b="0" t="-100000"/>
        </a:gra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638854"/>
            <a:ext cx="5997066" cy="5648146"/>
          </a:xfrm>
          <a:custGeom>
            <a:avLst/>
            <a:gdLst/>
            <a:ahLst/>
            <a:cxnLst/>
            <a:rect r="r" b="b" t="t" l="l"/>
            <a:pathLst>
              <a:path h="5648146" w="5997066">
                <a:moveTo>
                  <a:pt x="0" y="0"/>
                </a:moveTo>
                <a:lnTo>
                  <a:pt x="5997066" y="0"/>
                </a:lnTo>
                <a:lnTo>
                  <a:pt x="5997066" y="5648146"/>
                </a:lnTo>
                <a:lnTo>
                  <a:pt x="0" y="564814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5057685" y="3554598"/>
            <a:ext cx="8172631" cy="25378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41"/>
              </a:lnSpc>
              <a:spcBef>
                <a:spcPct val="0"/>
              </a:spcBef>
            </a:pPr>
            <a:r>
              <a:rPr lang="en-US" sz="7386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THANK YOU FOR LISTENING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DAGvl8b8kcM</dc:identifier>
  <dcterms:modified xsi:type="dcterms:W3CDTF">2011-08-01T06:04:30Z</dcterms:modified>
  <cp:revision>1</cp:revision>
  <dc:title>Blue and White Modern Business Infographic Presentation</dc:title>
</cp:coreProperties>
</file>