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74" r:id="rId14"/>
    <p:sldId id="267" r:id="rId15"/>
    <p:sldId id="275" r:id="rId16"/>
    <p:sldId id="277" r:id="rId17"/>
    <p:sldId id="279" r:id="rId18"/>
    <p:sldId id="278" r:id="rId19"/>
    <p:sldId id="280" r:id="rId20"/>
    <p:sldId id="283" r:id="rId21"/>
    <p:sldId id="284" r:id="rId22"/>
    <p:sldId id="268" r:id="rId23"/>
    <p:sldId id="281" r:id="rId24"/>
    <p:sldId id="282" r:id="rId25"/>
    <p:sldId id="269" r:id="rId26"/>
    <p:sldId id="271" r:id="rId27"/>
    <p:sldId id="287" r:id="rId28"/>
    <p:sldId id="285" r:id="rId29"/>
    <p:sldId id="288" r:id="rId30"/>
    <p:sldId id="272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59" autoAdjust="0"/>
  </p:normalViewPr>
  <p:slideViewPr>
    <p:cSldViewPr>
      <p:cViewPr varScale="1">
        <p:scale>
          <a:sx n="75" d="100"/>
          <a:sy n="75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1CBEB-EAF8-4A2B-9186-98E45168CEB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F07F8-B0DC-4341-8FE0-6A0C2F773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来理解不同语言的运行原理以及语言的发展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F07F8-B0DC-4341-8FE0-6A0C2F773F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Remove </a:t>
            </a:r>
            <a:r>
              <a:rPr lang="zh-CN" altLang="en-US" dirty="0" smtClean="0"/>
              <a:t>无元素 异常</a:t>
            </a:r>
            <a:endParaRPr lang="en-US" altLang="zh-CN" dirty="0" smtClean="0"/>
          </a:p>
          <a:p>
            <a:r>
              <a:rPr lang="zh-CN" altLang="en-US" dirty="0" smtClean="0"/>
              <a:t>注意异常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F07F8-B0DC-4341-8FE0-6A0C2F773F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2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http://python.jobbole.com/83866/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F07F8-B0DC-4341-8FE0-6A0C2F773F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4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F07F8-B0DC-4341-8FE0-6A0C2F773F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9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nblogs.com/yufeihlf/p/6068589.html#test6" TargetMode="External"/><Relationship Id="rId3" Type="http://schemas.openxmlformats.org/officeDocument/2006/relationships/hyperlink" Target="http://www.cnblogs.com/yufeihlf/p/6068589.html#test1" TargetMode="External"/><Relationship Id="rId7" Type="http://schemas.openxmlformats.org/officeDocument/2006/relationships/hyperlink" Target="http://www.cnblogs.com/yufeihlf/p/6068589.html#test5" TargetMode="External"/><Relationship Id="rId2" Type="http://schemas.openxmlformats.org/officeDocument/2006/relationships/hyperlink" Target="http://www.cnblogs.com/yufeihlf/p/606858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blogs.com/yufeihlf/p/6068589.html#test4" TargetMode="External"/><Relationship Id="rId5" Type="http://schemas.openxmlformats.org/officeDocument/2006/relationships/hyperlink" Target="http://www.cnblogs.com/yufeihlf/p/6068589.html#test3" TargetMode="External"/><Relationship Id="rId4" Type="http://schemas.openxmlformats.org/officeDocument/2006/relationships/hyperlink" Target="http://www.cnblogs.com/yufeihlf/p/6068589.html#test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学习与实战经验分享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生信部</a:t>
            </a:r>
            <a:r>
              <a:rPr lang="en-US" altLang="zh-CN" sz="2400" dirty="0" smtClean="0">
                <a:solidFill>
                  <a:schemeClr val="tx1"/>
                </a:solidFill>
              </a:rPr>
              <a:t>--</a:t>
            </a:r>
            <a:r>
              <a:rPr lang="zh-CN" altLang="en-US" sz="2400" dirty="0" smtClean="0">
                <a:solidFill>
                  <a:schemeClr val="tx1"/>
                </a:solidFill>
              </a:rPr>
              <a:t>刘睿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北京康普森生物技术有限公司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数字类型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519492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import math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math.pi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3.1415926535897931</a:t>
            </a:r>
          </a:p>
          <a:p>
            <a:pPr marL="0" indent="0">
              <a:buNone/>
            </a:pPr>
            <a:r>
              <a:rPr lang="en-US" altLang="zh-CN" sz="2400" dirty="0"/>
              <a:t>&gt;&gt;&gt; 123 + </a:t>
            </a:r>
            <a:r>
              <a:rPr lang="en-US" altLang="zh-CN" sz="2400" dirty="0" smtClean="0"/>
              <a:t>222</a:t>
            </a:r>
            <a:endParaRPr lang="en-US" altLang="zh-CN" sz="2400" i="1" dirty="0"/>
          </a:p>
          <a:p>
            <a:pPr marL="0" indent="0">
              <a:buNone/>
            </a:pPr>
            <a:r>
              <a:rPr lang="en-US" altLang="zh-CN" sz="2400" dirty="0"/>
              <a:t>345</a:t>
            </a:r>
          </a:p>
          <a:p>
            <a:pPr marL="0" indent="0">
              <a:buNone/>
            </a:pPr>
            <a:r>
              <a:rPr lang="en-US" altLang="zh-CN" sz="2400" dirty="0"/>
              <a:t>&gt;&gt;&gt; 1.5 * </a:t>
            </a:r>
            <a:r>
              <a:rPr lang="en-US" altLang="zh-CN" sz="2400" dirty="0" smtClean="0"/>
              <a:t>4</a:t>
            </a:r>
            <a:endParaRPr lang="en-US" altLang="zh-CN" sz="2400" i="1" dirty="0"/>
          </a:p>
          <a:p>
            <a:pPr marL="0" indent="0">
              <a:buNone/>
            </a:pPr>
            <a:r>
              <a:rPr lang="en-US" altLang="zh-CN" sz="2400" dirty="0"/>
              <a:t>6.0</a:t>
            </a:r>
          </a:p>
          <a:p>
            <a:pPr marL="0" indent="0">
              <a:buNone/>
            </a:pPr>
            <a:r>
              <a:rPr lang="en-US" altLang="zh-CN" sz="2400" dirty="0"/>
              <a:t>&gt;&gt;&gt; 2 ** 100 </a:t>
            </a:r>
            <a:r>
              <a:rPr lang="en-US" altLang="zh-CN" sz="2400" dirty="0" smtClean="0"/>
              <a:t>1267650600228229401496703205376</a:t>
            </a:r>
          </a:p>
          <a:p>
            <a:pPr marL="0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 err="1"/>
              <a:t>math.sqrt</a:t>
            </a:r>
            <a:r>
              <a:rPr lang="en-US" altLang="zh-CN" sz="2400" dirty="0"/>
              <a:t>(85)</a:t>
            </a:r>
          </a:p>
          <a:p>
            <a:pPr marL="0" indent="0">
              <a:buNone/>
            </a:pPr>
            <a:r>
              <a:rPr lang="en-US" altLang="zh-CN" sz="2400" dirty="0" smtClean="0"/>
              <a:t>9.2195444572928871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(3.1415) # Truncates float to integer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</a:p>
          <a:p>
            <a:pPr marL="0" indent="0">
              <a:buNone/>
            </a:pPr>
            <a:r>
              <a:rPr lang="en-US" altLang="zh-CN" sz="2400" dirty="0"/>
              <a:t>&gt;&gt;&gt; float(3) # Converts integer to float</a:t>
            </a:r>
          </a:p>
          <a:p>
            <a:pPr marL="0" indent="0">
              <a:buNone/>
            </a:pPr>
            <a:r>
              <a:rPr lang="en-US" altLang="zh-CN" sz="2400" dirty="0"/>
              <a:t>3.0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52120" y="1262237"/>
            <a:ext cx="303468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smtClean="0"/>
              <a:t>print(1/3)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&gt;&gt;&gt; print(1//3)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smtClean="0"/>
              <a:t>print(5//</a:t>
            </a:r>
            <a:r>
              <a:rPr lang="en-US" altLang="zh-CN" sz="2400" dirty="0"/>
              <a:t>3)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962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&gt;&gt;&gt; print(round(math.pi,6))</a:t>
            </a:r>
          </a:p>
          <a:p>
            <a:pPr marL="0" indent="0">
              <a:buNone/>
            </a:pPr>
            <a:r>
              <a:rPr lang="en-US" altLang="zh-CN" sz="2400" dirty="0"/>
              <a:t>3.141593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&gt;&gt;&gt; print('%.6f'%math.pi)</a:t>
            </a:r>
          </a:p>
          <a:p>
            <a:pPr marL="0" indent="0">
              <a:buNone/>
            </a:pPr>
            <a:r>
              <a:rPr lang="en-US" altLang="zh-CN" sz="2400" dirty="0"/>
              <a:t>3.141593</a:t>
            </a:r>
          </a:p>
          <a:p>
            <a:pPr marL="0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c=0.335</a:t>
            </a:r>
          </a:p>
          <a:p>
            <a:pPr marL="0" indent="0">
              <a:buNone/>
            </a:pPr>
            <a:r>
              <a:rPr lang="en-US" altLang="zh-CN" sz="2400" dirty="0"/>
              <a:t>&gt;&gt;&gt; round(c,2)</a:t>
            </a:r>
          </a:p>
          <a:p>
            <a:pPr marL="0" indent="0">
              <a:buNone/>
            </a:pPr>
            <a:r>
              <a:rPr lang="en-US" altLang="zh-CN" sz="2400" dirty="0" smtClean="0"/>
              <a:t>0.34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smtClean="0"/>
              <a:t>round(c,6)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0.335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print('%.6f'%c)</a:t>
            </a:r>
          </a:p>
          <a:p>
            <a:pPr marL="0" indent="0">
              <a:buNone/>
            </a:pPr>
            <a:r>
              <a:rPr lang="en-US" altLang="zh-CN" sz="2400" dirty="0"/>
              <a:t>0.335000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1599332"/>
            <a:ext cx="45720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1 + 2.0 + </a:t>
            </a:r>
            <a:r>
              <a:rPr lang="en-US" altLang="zh-CN" sz="2400" dirty="0" smtClean="0"/>
              <a:t>3</a:t>
            </a:r>
          </a:p>
          <a:p>
            <a:pPr marL="0" indent="0">
              <a:buNone/>
            </a:pP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/>
              <a:t>左移运算符  </a:t>
            </a:r>
            <a:r>
              <a:rPr lang="en-US" altLang="zh-CN" sz="2400" b="1" dirty="0"/>
              <a:t>&lt;&lt; 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b="1" dirty="0"/>
              <a:t>x = 1 </a:t>
            </a:r>
            <a:r>
              <a:rPr lang="en-US" altLang="zh-CN" sz="2400" i="1" dirty="0"/>
              <a:t># 0001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b="1" dirty="0"/>
              <a:t>x &lt;&lt; 2 </a:t>
            </a:r>
            <a:r>
              <a:rPr lang="en-US" altLang="zh-CN" sz="2400" i="1" dirty="0"/>
              <a:t># Shift left 2 bits: 0100</a:t>
            </a:r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</a:p>
          <a:p>
            <a:pPr marL="0" indent="0">
              <a:buNone/>
            </a:pPr>
            <a:r>
              <a:rPr lang="en-US" altLang="zh-CN" sz="2400" dirty="0"/>
              <a:t>&gt;&gt;&gt; 345&gt;&gt;1</a:t>
            </a:r>
          </a:p>
          <a:p>
            <a:pPr marL="0" indent="0">
              <a:buNone/>
            </a:pPr>
            <a:r>
              <a:rPr lang="en-US" altLang="zh-CN" sz="2400" dirty="0"/>
              <a:t>172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&gt;&gt;&gt; pow(2, 4), 2 ** 4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(16, 16)</a:t>
            </a:r>
          </a:p>
          <a:p>
            <a:pPr marL="0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abs(-42.0), sum((1, 2, 3, 4))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42.0, 10)</a:t>
            </a:r>
          </a:p>
          <a:p>
            <a:pPr marL="0" indent="0">
              <a:buNone/>
            </a:pPr>
            <a:r>
              <a:rPr lang="en-US" altLang="zh-CN" sz="2400" dirty="0"/>
              <a:t>&gt;&gt;&gt; min(3, 1, 2, 4), max(3, 1, 2, 4)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1, 4)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1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字符串类型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&gt;&gt;&gt; s="23423455"</a:t>
            </a:r>
          </a:p>
          <a:p>
            <a:pPr marL="0" indent="0">
              <a:buNone/>
            </a:pPr>
            <a:r>
              <a:rPr lang="en-US" altLang="zh-CN" sz="2400" dirty="0"/>
              <a:t>&gt;&gt;&gt; s1="234234"</a:t>
            </a:r>
          </a:p>
          <a:p>
            <a:pPr marL="0" indent="0">
              <a:buNone/>
            </a:pPr>
            <a:r>
              <a:rPr lang="en-US" altLang="zh-CN" sz="2400" dirty="0"/>
              <a:t>&gt;&gt;&gt; s2="avdst23gdf"</a:t>
            </a:r>
          </a:p>
          <a:p>
            <a:pPr marL="0" indent="0">
              <a:buNone/>
            </a:pPr>
            <a:r>
              <a:rPr lang="en-US" altLang="zh-CN" sz="2400" dirty="0"/>
              <a:t>&gt;&gt;&gt; s3='</a:t>
            </a:r>
            <a:r>
              <a:rPr lang="en-US" altLang="zh-CN" sz="2400" dirty="0" err="1"/>
              <a:t>aaaaaa</a:t>
            </a:r>
            <a:r>
              <a:rPr lang="en-US" altLang="zh-CN" sz="2400" dirty="0"/>
              <a:t>\</a:t>
            </a:r>
            <a:r>
              <a:rPr lang="en-US" altLang="zh-CN" sz="2400" dirty="0" err="1"/>
              <a:t>tbbbbb</a:t>
            </a:r>
            <a:r>
              <a:rPr lang="en-US" altLang="zh-CN" sz="2400" dirty="0"/>
              <a:t>'</a:t>
            </a:r>
          </a:p>
          <a:p>
            <a:pPr marL="0" indent="0">
              <a:buNone/>
            </a:pPr>
            <a:r>
              <a:rPr lang="en-US" altLang="zh-CN" sz="2400" dirty="0"/>
              <a:t>&gt;&gt;&gt; s4='\</a:t>
            </a:r>
            <a:r>
              <a:rPr lang="en-US" altLang="zh-CN" sz="2400" dirty="0" smtClean="0"/>
              <a:t>001\002\x03‘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smtClean="0"/>
              <a:t>s5="""</a:t>
            </a:r>
            <a:r>
              <a:rPr lang="en-US" altLang="zh-CN" sz="2400" dirty="0" err="1"/>
              <a:t>ddddddddd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asdf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dsf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asdf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"""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print()</a:t>
            </a:r>
            <a:r>
              <a:rPr lang="zh-CN" altLang="en-US" sz="2400" dirty="0" smtClean="0"/>
              <a:t>看看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419872" y="1607716"/>
            <a:ext cx="58326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/>
              <a:t>&gt;&gt;&gt; S = 'spam'</a:t>
            </a:r>
          </a:p>
          <a:p>
            <a:pPr marL="0" indent="0">
              <a:buNone/>
            </a:pPr>
            <a:r>
              <a:rPr lang="en-US" altLang="zh-CN" sz="2200" dirty="0"/>
              <a:t>&gt;&gt;&gt; S[0], S[−2] </a:t>
            </a:r>
            <a:r>
              <a:rPr lang="en-US" altLang="zh-CN" sz="2200" i="1" dirty="0"/>
              <a:t># Indexing from front or end</a:t>
            </a:r>
          </a:p>
          <a:p>
            <a:pPr marL="0" indent="0">
              <a:buNone/>
            </a:pPr>
            <a:r>
              <a:rPr lang="en-US" altLang="zh-CN" sz="2200" dirty="0"/>
              <a:t>('s', 'a')</a:t>
            </a:r>
          </a:p>
          <a:p>
            <a:pPr marL="0" indent="0">
              <a:buNone/>
            </a:pPr>
            <a:r>
              <a:rPr lang="en-US" altLang="zh-CN" sz="2200" dirty="0"/>
              <a:t>&gt;&gt;&gt; S[1:3], S[1:], S[:−1] </a:t>
            </a:r>
            <a:r>
              <a:rPr lang="en-US" altLang="zh-CN" sz="2200" i="1" dirty="0"/>
              <a:t># Slicing: extract a section</a:t>
            </a:r>
          </a:p>
          <a:p>
            <a:pPr marL="0" indent="0">
              <a:buNone/>
            </a:pPr>
            <a:r>
              <a:rPr lang="en-US" altLang="zh-CN" sz="2200" dirty="0"/>
              <a:t>('pa', 'pam', 'spa</a:t>
            </a:r>
            <a:r>
              <a:rPr lang="en-US" altLang="zh-CN" sz="2200" dirty="0" smtClean="0"/>
              <a:t>')</a:t>
            </a:r>
          </a:p>
          <a:p>
            <a:pPr marL="0" indent="0">
              <a:buNone/>
            </a:pPr>
            <a:r>
              <a:rPr lang="en-US" altLang="zh-CN" sz="2200" dirty="0"/>
              <a:t>&gt;&gt;&gt; s2[::2</a:t>
            </a:r>
            <a:r>
              <a:rPr lang="en-US" altLang="zh-CN" sz="22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/>
              <a:t>&gt;&gt;&gt; 'spam'[::-</a:t>
            </a:r>
            <a:r>
              <a:rPr lang="en-US" altLang="zh-CN" sz="2400" dirty="0" smtClean="0"/>
              <a:t>1]</a:t>
            </a:r>
          </a:p>
          <a:p>
            <a:pPr marL="0" indent="0">
              <a:buNone/>
            </a:pPr>
            <a:r>
              <a:rPr lang="en-US" altLang="zh-CN" sz="2400" dirty="0" smtClean="0"/>
              <a:t>&gt;&gt;&gt;s1+s2+2</a:t>
            </a:r>
          </a:p>
          <a:p>
            <a:pPr marL="0" indent="0">
              <a:buNone/>
            </a:pPr>
            <a:r>
              <a:rPr lang="en-US" altLang="zh-CN" sz="2400" dirty="0" smtClean="0"/>
              <a:t>&gt;&gt;&gt;S[3]=‘b’</a:t>
            </a:r>
          </a:p>
        </p:txBody>
      </p:sp>
    </p:spTree>
    <p:extLst>
      <p:ext uri="{BB962C8B-B14F-4D97-AF65-F5344CB8AC3E}">
        <p14:creationId xmlns:p14="http://schemas.microsoft.com/office/powerpoint/2010/main" val="36563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字符串方法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&gt;&gt;&gt; S = '</a:t>
            </a:r>
            <a:r>
              <a:rPr lang="en-US" altLang="zh-CN" sz="2400" dirty="0" err="1"/>
              <a:t>xxxxSPAMxxxxSPAMxxxx</a:t>
            </a:r>
            <a:r>
              <a:rPr lang="en-US" altLang="zh-CN" sz="2400" dirty="0"/>
              <a:t>'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S.replace</a:t>
            </a:r>
            <a:r>
              <a:rPr lang="en-US" altLang="zh-CN" sz="2400" dirty="0"/>
              <a:t>('SPAM', 'EGGS') </a:t>
            </a:r>
            <a:r>
              <a:rPr lang="en-US" altLang="zh-CN" sz="2400" i="1" dirty="0"/>
              <a:t># Replace all</a:t>
            </a:r>
          </a:p>
          <a:p>
            <a:pPr marL="0" indent="0">
              <a:buNone/>
            </a:pPr>
            <a:r>
              <a:rPr lang="en-US" altLang="zh-CN" sz="2400" dirty="0"/>
              <a:t>'</a:t>
            </a:r>
            <a:r>
              <a:rPr lang="en-US" altLang="zh-CN" sz="2400" dirty="0" err="1"/>
              <a:t>xxxxEGGSxxxxEGGSxxxx</a:t>
            </a:r>
            <a:r>
              <a:rPr lang="en-US" altLang="zh-CN" sz="2400" dirty="0"/>
              <a:t>'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S.replace</a:t>
            </a:r>
            <a:r>
              <a:rPr lang="en-US" altLang="zh-CN" sz="2400" dirty="0"/>
              <a:t>('SPAM', 'EGGS', 1) </a:t>
            </a:r>
            <a:r>
              <a:rPr lang="en-US" altLang="zh-CN" sz="2400" i="1" dirty="0"/>
              <a:t># Replace one</a:t>
            </a:r>
          </a:p>
          <a:p>
            <a:pPr marL="0" indent="0">
              <a:buNone/>
            </a:pP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xxxxEGGSxxxxSPAMxxxx</a:t>
            </a:r>
            <a:r>
              <a:rPr lang="en-US" altLang="zh-CN" sz="2400" dirty="0" smtClean="0"/>
              <a:t>‘</a:t>
            </a:r>
          </a:p>
          <a:p>
            <a:pPr marL="0" indent="0">
              <a:buNone/>
            </a:pPr>
            <a:r>
              <a:rPr lang="en-US" altLang="zh-CN" sz="2400" dirty="0"/>
              <a:t>&gt;&gt;&gt; S = '</a:t>
            </a:r>
            <a:r>
              <a:rPr lang="en-US" altLang="zh-CN" sz="2400" dirty="0" err="1"/>
              <a:t>xxxxSPAMxxxxSPAMxxxx</a:t>
            </a:r>
            <a:r>
              <a:rPr lang="en-US" altLang="zh-CN" sz="2400" dirty="0"/>
              <a:t>'</a:t>
            </a:r>
          </a:p>
          <a:p>
            <a:pPr marL="0" indent="0">
              <a:buNone/>
            </a:pPr>
            <a:r>
              <a:rPr lang="en-US" altLang="zh-CN" sz="2400" dirty="0"/>
              <a:t>&gt;&gt;&gt; where = </a:t>
            </a:r>
            <a:r>
              <a:rPr lang="en-US" altLang="zh-CN" sz="2400" dirty="0" err="1"/>
              <a:t>S.find</a:t>
            </a:r>
            <a:r>
              <a:rPr lang="en-US" altLang="zh-CN" sz="2400" dirty="0"/>
              <a:t>('SPAM') </a:t>
            </a:r>
            <a:r>
              <a:rPr lang="en-US" altLang="zh-CN" sz="2400" i="1" dirty="0"/>
              <a:t># Search for position</a:t>
            </a:r>
          </a:p>
          <a:p>
            <a:pPr marL="0" indent="0">
              <a:buNone/>
            </a:pPr>
            <a:r>
              <a:rPr lang="en-US" altLang="zh-CN" sz="2400" dirty="0"/>
              <a:t>&gt;&gt;&gt; where </a:t>
            </a:r>
            <a:r>
              <a:rPr lang="en-US" altLang="zh-CN" sz="2400" i="1" dirty="0"/>
              <a:t># </a:t>
            </a:r>
            <a:r>
              <a:rPr lang="zh-CN" altLang="en-US" sz="2400" i="1" dirty="0" smtClean="0"/>
              <a:t>注意只能找到第一个</a:t>
            </a:r>
            <a:endParaRPr lang="en-US" altLang="zh-CN" sz="2400" i="1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</a:p>
          <a:p>
            <a:pPr marL="0" indent="0">
              <a:buNone/>
            </a:pPr>
            <a:r>
              <a:rPr lang="en-US" altLang="zh-CN" sz="2400" dirty="0" smtClean="0"/>
              <a:t>&gt;&gt;line=“\</a:t>
            </a:r>
            <a:r>
              <a:rPr lang="en-US" altLang="zh-CN" sz="2400" dirty="0" err="1" smtClean="0"/>
              <a:t>tsdf</a:t>
            </a:r>
            <a:r>
              <a:rPr lang="en-US" altLang="zh-CN" sz="2400" dirty="0" smtClean="0"/>
              <a:t>\n”</a:t>
            </a:r>
          </a:p>
          <a:p>
            <a:pPr marL="0" indent="0">
              <a:buNone/>
            </a:pPr>
            <a:r>
              <a:rPr lang="en-US" altLang="zh-CN" sz="2400" dirty="0" smtClean="0"/>
              <a:t>print(</a:t>
            </a:r>
            <a:r>
              <a:rPr lang="en-US" altLang="zh-CN" sz="2400" dirty="0" err="1" smtClean="0"/>
              <a:t>line.strip</a:t>
            </a:r>
            <a:r>
              <a:rPr lang="en-US" altLang="zh-CN" sz="2400" dirty="0" smtClean="0"/>
              <a:t>())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2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其他数据类型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概要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列表</a:t>
            </a:r>
            <a:endParaRPr lang="en-US" altLang="zh-CN" sz="2400" dirty="0" smtClean="0"/>
          </a:p>
          <a:p>
            <a:r>
              <a:rPr lang="zh-CN" altLang="en-US" sz="2400" dirty="0" smtClean="0"/>
              <a:t>元组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不可变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集合</a:t>
            </a:r>
            <a:endParaRPr lang="en-US" altLang="zh-CN" sz="2400" dirty="0" smtClean="0"/>
          </a:p>
          <a:p>
            <a:r>
              <a:rPr lang="zh-CN" altLang="en-US" sz="2400" dirty="0" smtClean="0"/>
              <a:t>字典</a:t>
            </a:r>
            <a:endParaRPr lang="en-US" altLang="zh-CN" sz="2400" dirty="0" smtClean="0"/>
          </a:p>
          <a:p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290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列表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2818656" cy="50691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 smtClean="0"/>
              <a:t>创建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l </a:t>
            </a:r>
            <a:r>
              <a:rPr lang="en-US" altLang="zh-CN" sz="2400" dirty="0"/>
              <a:t>= []  </a:t>
            </a:r>
            <a:r>
              <a:rPr lang="en-US" altLang="zh-CN" sz="2400" dirty="0" smtClean="0"/>
              <a:t>; l=list()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 </a:t>
            </a:r>
            <a:r>
              <a:rPr lang="en-US" altLang="zh-CN" sz="2400" dirty="0"/>
              <a:t>= [1, 2, 3, 4]</a:t>
            </a:r>
          </a:p>
          <a:p>
            <a:pPr marL="0" indent="0">
              <a:buNone/>
            </a:pPr>
            <a:r>
              <a:rPr lang="en-US" altLang="zh-CN" sz="2400" dirty="0"/>
              <a:t>l = [1, 'a', [2,3] ]</a:t>
            </a:r>
          </a:p>
          <a:p>
            <a:pPr marL="0" indent="0">
              <a:buNone/>
            </a:pPr>
            <a:r>
              <a:rPr lang="en-US" altLang="zh-CN" sz="2400" dirty="0"/>
              <a:t>l = list('hello')    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 </a:t>
            </a:r>
            <a:r>
              <a:rPr lang="en-US" altLang="zh-CN" sz="2400" dirty="0"/>
              <a:t>= list(range(4))  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 </a:t>
            </a:r>
            <a:r>
              <a:rPr lang="en-US" altLang="zh-CN" sz="2400" dirty="0"/>
              <a:t>= '1,2,3,4,5'.</a:t>
            </a:r>
            <a:r>
              <a:rPr lang="en-US" altLang="zh-CN" sz="2400" dirty="0" smtClean="0"/>
              <a:t>split(',')</a:t>
            </a:r>
          </a:p>
          <a:p>
            <a:pPr marL="0" indent="0">
              <a:buNone/>
            </a:pPr>
            <a:r>
              <a:rPr lang="zh-CN" altLang="en-US" sz="2400" b="1" dirty="0" smtClean="0"/>
              <a:t>通过下标访问</a:t>
            </a:r>
            <a:r>
              <a:rPr lang="en-US" altLang="zh-CN" sz="2400" b="1" dirty="0"/>
              <a:t> 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L[3]</a:t>
            </a:r>
          </a:p>
          <a:p>
            <a:pPr marL="0" indent="0">
              <a:buNone/>
            </a:pPr>
            <a:r>
              <a:rPr lang="en-US" altLang="zh-CN" sz="2400" dirty="0" smtClean="0"/>
              <a:t>L[-1]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03848" y="1600200"/>
            <a:ext cx="2818656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增加元素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l </a:t>
            </a:r>
            <a:r>
              <a:rPr lang="en-US" altLang="zh-CN" sz="2400" dirty="0"/>
              <a:t>= [1, 2, 3]</a:t>
            </a:r>
          </a:p>
          <a:p>
            <a:pPr marL="0" indent="0">
              <a:buNone/>
            </a:pPr>
            <a:r>
              <a:rPr lang="en-US" altLang="zh-CN" sz="2400" dirty="0" err="1"/>
              <a:t>l.append</a:t>
            </a:r>
            <a:r>
              <a:rPr lang="en-US" altLang="zh-CN" sz="2400" dirty="0"/>
              <a:t>('hello') 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l.append</a:t>
            </a:r>
            <a:r>
              <a:rPr lang="en-US" altLang="zh-CN" sz="2400" dirty="0"/>
              <a:t>(['hello']) 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l1.insert(1,9)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l1 = [1, 2, 3]</a:t>
            </a:r>
          </a:p>
          <a:p>
            <a:pPr marL="0" indent="0">
              <a:buNone/>
            </a:pPr>
            <a:r>
              <a:rPr lang="en-US" altLang="zh-CN" sz="2400" dirty="0"/>
              <a:t>l3 = l1 + [4, 5, 6] 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l1.extend([4, 5, 6</a:t>
            </a:r>
            <a:r>
              <a:rPr lang="en-US" altLang="zh-CN" sz="2400" dirty="0" smtClean="0"/>
              <a:t>])</a:t>
            </a:r>
          </a:p>
          <a:p>
            <a:pPr marL="0" indent="0">
              <a:buNone/>
            </a:pPr>
            <a:r>
              <a:rPr lang="zh-CN" altLang="en-US" sz="2400" dirty="0"/>
              <a:t>等于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/>
              <a:t>l1 += [4,5,6]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68144" y="1635478"/>
            <a:ext cx="3600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删除元素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l1 = [1, 2, 3, 4, 5, 6]</a:t>
            </a:r>
          </a:p>
          <a:p>
            <a:pPr marL="0" indent="0">
              <a:buNone/>
            </a:pPr>
            <a:r>
              <a:rPr lang="en-US" altLang="zh-CN" sz="2400" dirty="0"/>
              <a:t>del l1[0</a:t>
            </a:r>
            <a:r>
              <a:rPr lang="en-US" altLang="zh-CN" sz="2400" dirty="0" smtClean="0"/>
              <a:t>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del l1[0:2] 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l1 = [1,2,3,1,2]</a:t>
            </a:r>
          </a:p>
          <a:p>
            <a:pPr marL="0" indent="0">
              <a:buNone/>
            </a:pPr>
            <a:r>
              <a:rPr lang="en-US" altLang="zh-CN" sz="2400" dirty="0"/>
              <a:t>l1.remove(1</a:t>
            </a:r>
            <a:r>
              <a:rPr lang="en-US" altLang="zh-CN" sz="2400" dirty="0" smtClean="0"/>
              <a:t>)#</a:t>
            </a:r>
            <a:r>
              <a:rPr lang="zh-CN" altLang="en-US" sz="2400" dirty="0" smtClean="0"/>
              <a:t>只删除第一个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pt-BR" altLang="zh-CN" sz="2400" dirty="0"/>
              <a:t>l1 = [1, 2, 3, 4, 5]</a:t>
            </a:r>
          </a:p>
          <a:p>
            <a:pPr marL="0" indent="0">
              <a:buNone/>
            </a:pPr>
            <a:r>
              <a:rPr lang="pt-BR" altLang="zh-CN" sz="2400" dirty="0"/>
              <a:t>a = l1.pop(1)   #a=2</a:t>
            </a:r>
          </a:p>
          <a:p>
            <a:pPr marL="0" indent="0">
              <a:buNone/>
            </a:pPr>
            <a:r>
              <a:rPr lang="pt-BR" altLang="zh-CN" sz="2400" dirty="0"/>
              <a:t>b = l1.pop()   #</a:t>
            </a:r>
            <a:r>
              <a:rPr lang="pt-BR" altLang="zh-CN" sz="2400" dirty="0" smtClean="0"/>
              <a:t>a=5</a:t>
            </a:r>
          </a:p>
        </p:txBody>
      </p:sp>
    </p:spTree>
    <p:extLst>
      <p:ext uri="{BB962C8B-B14F-4D97-AF65-F5344CB8AC3E}">
        <p14:creationId xmlns:p14="http://schemas.microsoft.com/office/powerpoint/2010/main" val="12402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列表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281865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修改元素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l1 = [1, 2, 3, 4]</a:t>
            </a:r>
          </a:p>
          <a:p>
            <a:pPr marL="0" indent="0">
              <a:buNone/>
            </a:pPr>
            <a:r>
              <a:rPr lang="en-US" altLang="zh-CN" sz="2400" dirty="0"/>
              <a:t>l1[0] = 0   #[0,2,3,4]</a:t>
            </a:r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l1</a:t>
            </a:r>
            <a:r>
              <a:rPr lang="en-US" altLang="zh-CN" sz="2400" dirty="0"/>
              <a:t>= [1,2,3,4]</a:t>
            </a:r>
          </a:p>
          <a:p>
            <a:pPr marL="0" indent="0">
              <a:buNone/>
            </a:pPr>
            <a:r>
              <a:rPr lang="en-US" altLang="zh-CN" sz="2400" dirty="0"/>
              <a:t>l1[0:2] = [7,8,9] </a:t>
            </a:r>
          </a:p>
          <a:p>
            <a:pPr marL="0" indent="0">
              <a:buNone/>
            </a:pPr>
            <a:r>
              <a:rPr lang="en-US" altLang="zh-CN" sz="2400" dirty="0"/>
              <a:t>l1[:] = </a:t>
            </a:r>
            <a:r>
              <a:rPr lang="en-US" altLang="zh-CN" sz="2400" dirty="0" smtClean="0"/>
              <a:t>[]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699792" y="1600200"/>
            <a:ext cx="3106688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切片和索引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l1 =  [1, 2, 3, 4, 5, 6, 7, 8, 9, 10, 11]</a:t>
            </a:r>
          </a:p>
          <a:p>
            <a:pPr marL="0" indent="0">
              <a:buNone/>
            </a:pPr>
            <a:r>
              <a:rPr lang="en-US" altLang="zh-CN" sz="2400" dirty="0"/>
              <a:t>l1[0:2</a:t>
            </a:r>
            <a:r>
              <a:rPr lang="en-US" altLang="zh-CN" sz="2400" dirty="0" smtClean="0"/>
              <a:t>]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l1[:2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 smtClean="0"/>
              <a:t> l1[2:]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l1[2:-1</a:t>
            </a:r>
            <a:r>
              <a:rPr lang="en-US" altLang="zh-CN" sz="2400" dirty="0" smtClean="0"/>
              <a:t>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l1</a:t>
            </a:r>
            <a:r>
              <a:rPr lang="en-US" altLang="zh-CN" sz="2400" dirty="0" smtClean="0"/>
              <a:t>[:]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l1[::2]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l1[0:7:2</a:t>
            </a:r>
            <a:r>
              <a:rPr lang="en-US" altLang="zh-CN" sz="2400" dirty="0">
                <a:solidFill>
                  <a:srgbClr val="FF0000"/>
                </a:solidFill>
              </a:rPr>
              <a:t>]  #[1, 3, 5, 7]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l1[7:0:-2]  #[8, 6, 4, 2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68144" y="1635478"/>
            <a:ext cx="3600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排序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l1 = [5,3,2,1,4,6]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l1.sort()</a:t>
            </a:r>
          </a:p>
          <a:p>
            <a:pPr marL="0" indent="0">
              <a:buNone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orted(l1)</a:t>
            </a:r>
          </a:p>
          <a:p>
            <a:pPr marL="0" indent="0">
              <a:buNone/>
            </a:pPr>
            <a:r>
              <a:rPr lang="zh-CN" altLang="en-US" sz="2400" b="1" dirty="0"/>
              <a:t>反</a:t>
            </a:r>
            <a:r>
              <a:rPr lang="zh-CN" altLang="en-US" sz="2400" b="1" dirty="0" smtClean="0"/>
              <a:t>序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l1.reverse()  #l1</a:t>
            </a:r>
            <a:r>
              <a:rPr lang="zh-CN" altLang="en-US" sz="2400" dirty="0"/>
              <a:t>反</a:t>
            </a:r>
            <a:r>
              <a:rPr lang="zh-CN" altLang="en-US" sz="2400" dirty="0" smtClean="0"/>
              <a:t>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reversed(l1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l</a:t>
            </a:r>
            <a:r>
              <a:rPr lang="en-US" altLang="zh-CN" sz="2400" dirty="0"/>
              <a:t>[::-1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zh-CN" altLang="en-US" sz="2400" b="1" dirty="0" smtClean="0"/>
              <a:t>查找和统计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l1  = [1, 2, 3, 4]</a:t>
            </a:r>
          </a:p>
          <a:p>
            <a:pPr marL="0" indent="0">
              <a:buNone/>
            </a:pPr>
            <a:r>
              <a:rPr lang="en-US" altLang="zh-CN" sz="2400" dirty="0"/>
              <a:t>1 in l1  #True</a:t>
            </a:r>
          </a:p>
          <a:p>
            <a:pPr marL="0" indent="0">
              <a:buNone/>
            </a:pPr>
            <a:r>
              <a:rPr lang="en-US" altLang="zh-CN" sz="2400" dirty="0"/>
              <a:t>1 not in l1 #</a:t>
            </a:r>
            <a:r>
              <a:rPr lang="en-US" altLang="zh-CN" sz="2400" dirty="0" smtClean="0"/>
              <a:t>False</a:t>
            </a:r>
          </a:p>
          <a:p>
            <a:pPr marL="0" indent="0">
              <a:buNone/>
            </a:pPr>
            <a:r>
              <a:rPr lang="pt-BR" altLang="zh-CN" sz="2400" dirty="0"/>
              <a:t>l1.index(1)</a:t>
            </a:r>
            <a:endParaRPr lang="pt-BR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319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3200" b="1" dirty="0"/>
              <a:t>列表</a:t>
            </a:r>
            <a:r>
              <a:rPr lang="zh-CN" altLang="en-US" sz="3200" b="1" dirty="0" smtClean="0"/>
              <a:t>解析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列表转化为字符串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l=["</a:t>
            </a:r>
            <a:r>
              <a:rPr lang="en-US" altLang="zh-CN" sz="2400" dirty="0" err="1"/>
              <a:t>sdf</a:t>
            </a:r>
            <a:r>
              <a:rPr lang="en-US" altLang="zh-CN" sz="2400" dirty="0"/>
              <a:t>","</a:t>
            </a:r>
            <a:r>
              <a:rPr lang="en-US" altLang="zh-CN" sz="2400" dirty="0" err="1"/>
              <a:t>sdf</a:t>
            </a:r>
            <a:r>
              <a:rPr lang="en-US" altLang="zh-CN" sz="2400" dirty="0"/>
              <a:t>","</a:t>
            </a:r>
            <a:r>
              <a:rPr lang="en-US" altLang="zh-CN" sz="2400" dirty="0" err="1"/>
              <a:t>sss</a:t>
            </a:r>
            <a:r>
              <a:rPr lang="en-US" altLang="zh-CN" sz="2400" dirty="0"/>
              <a:t>"]</a:t>
            </a:r>
          </a:p>
          <a:p>
            <a:pPr marL="0" indent="0">
              <a:buNone/>
            </a:pPr>
            <a:r>
              <a:rPr lang="en-US" altLang="zh-CN" sz="2400" dirty="0"/>
              <a:t>&gt;&gt;&gt; "\</a:t>
            </a:r>
            <a:r>
              <a:rPr lang="en-US" altLang="zh-CN" sz="2400" dirty="0" err="1"/>
              <a:t>t".join</a:t>
            </a:r>
            <a:r>
              <a:rPr lang="en-US" altLang="zh-CN" sz="2400" dirty="0"/>
              <a:t>(l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 smtClean="0"/>
              <a:t>列表解析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&gt;&gt;&gt; [x 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x </a:t>
            </a:r>
            <a:r>
              <a:rPr lang="en-US" altLang="zh-CN" sz="2400" b="1" dirty="0"/>
              <a:t>in</a:t>
            </a:r>
            <a:r>
              <a:rPr lang="en-US" altLang="zh-CN" sz="2400" dirty="0"/>
              <a:t> range(5)]   # [0, 1, 2, 3, 4]</a:t>
            </a:r>
          </a:p>
          <a:p>
            <a:pPr marL="0" indent="0">
              <a:buNone/>
            </a:pPr>
            <a:r>
              <a:rPr lang="en-US" altLang="zh-CN" sz="2400" dirty="0"/>
              <a:t>l1 = [1,2,3,4]</a:t>
            </a:r>
          </a:p>
          <a:p>
            <a:pPr marL="0" indent="0">
              <a:buNone/>
            </a:pPr>
            <a:r>
              <a:rPr lang="en-US" altLang="zh-CN" sz="2400" dirty="0"/>
              <a:t>[ x*2 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x </a:t>
            </a:r>
            <a:r>
              <a:rPr lang="en-US" altLang="zh-CN" sz="2400" b="1" dirty="0"/>
              <a:t>in</a:t>
            </a:r>
            <a:r>
              <a:rPr lang="en-US" altLang="zh-CN" sz="2400" dirty="0"/>
              <a:t> l1]   #[2,4,6,8]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21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1757" y="1412775"/>
            <a:ext cx="6131024" cy="3816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200" b="1" dirty="0" smtClean="0"/>
              <a:t>与列表间转换</a:t>
            </a:r>
            <a:endParaRPr lang="en-US" altLang="zh-CN" sz="2200" b="1" dirty="0" smtClean="0"/>
          </a:p>
          <a:p>
            <a:pPr marL="0" indent="0">
              <a:buNone/>
            </a:pPr>
            <a:r>
              <a:rPr lang="en-US" altLang="zh-CN" sz="2200" dirty="0"/>
              <a:t>&gt;&gt;&gt; T = ('cc', 'aa', '</a:t>
            </a:r>
            <a:r>
              <a:rPr lang="en-US" altLang="zh-CN" sz="2200" dirty="0" err="1"/>
              <a:t>dd</a:t>
            </a:r>
            <a:r>
              <a:rPr lang="en-US" altLang="zh-CN" sz="2200" dirty="0"/>
              <a:t>', 'bb')</a:t>
            </a:r>
          </a:p>
          <a:p>
            <a:pPr marL="0" indent="0">
              <a:buNone/>
            </a:pPr>
            <a:r>
              <a:rPr lang="en-US" altLang="zh-CN" sz="2200" dirty="0"/>
              <a:t>&gt;&gt;&gt; </a:t>
            </a:r>
            <a:r>
              <a:rPr lang="en-US" altLang="zh-CN" sz="2200" dirty="0" err="1"/>
              <a:t>tmp</a:t>
            </a:r>
            <a:r>
              <a:rPr lang="en-US" altLang="zh-CN" sz="2200" dirty="0"/>
              <a:t> = list(T) # Make a list from a tuple's items</a:t>
            </a:r>
          </a:p>
          <a:p>
            <a:pPr marL="0" indent="0">
              <a:buNone/>
            </a:pPr>
            <a:r>
              <a:rPr lang="en-US" altLang="zh-CN" sz="2200" dirty="0"/>
              <a:t>&gt;&gt;&gt; </a:t>
            </a:r>
            <a:r>
              <a:rPr lang="en-US" altLang="zh-CN" sz="2200" dirty="0" err="1"/>
              <a:t>tmp.sort</a:t>
            </a:r>
            <a:r>
              <a:rPr lang="en-US" altLang="zh-CN" sz="2200" dirty="0"/>
              <a:t>() # Sort the list</a:t>
            </a:r>
          </a:p>
          <a:p>
            <a:pPr marL="0" indent="0">
              <a:buNone/>
            </a:pPr>
            <a:r>
              <a:rPr lang="en-US" altLang="zh-CN" sz="2200" dirty="0"/>
              <a:t>&gt;&gt;&gt; </a:t>
            </a:r>
            <a:r>
              <a:rPr lang="en-US" altLang="zh-CN" sz="2200" dirty="0" err="1"/>
              <a:t>tmp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['aa', 'bb', 'cc</a:t>
            </a:r>
            <a:r>
              <a:rPr lang="en-US" altLang="zh-CN" sz="2200" dirty="0" smtClean="0"/>
              <a:t>', </a:t>
            </a:r>
            <a:r>
              <a:rPr lang="en-US" altLang="zh-CN" sz="2200" dirty="0"/>
              <a:t>'</a:t>
            </a:r>
            <a:r>
              <a:rPr lang="en-US" altLang="zh-CN" sz="2200" dirty="0" err="1"/>
              <a:t>dd</a:t>
            </a:r>
            <a:r>
              <a:rPr lang="en-US" altLang="zh-CN" sz="2200" dirty="0" smtClean="0"/>
              <a:t>']</a:t>
            </a:r>
          </a:p>
          <a:p>
            <a:pPr marL="0" indent="0">
              <a:buNone/>
            </a:pPr>
            <a:r>
              <a:rPr lang="en-US" altLang="zh-CN" sz="2200" dirty="0"/>
              <a:t>&gt;&gt;&gt; t=(1,2,[23,45,0],9)</a:t>
            </a:r>
          </a:p>
          <a:p>
            <a:pPr marL="0" indent="0">
              <a:buNone/>
            </a:pPr>
            <a:r>
              <a:rPr lang="en-US" altLang="zh-CN" sz="2200" dirty="0"/>
              <a:t>&gt;&gt;&gt; t[2].append(222)</a:t>
            </a:r>
          </a:p>
          <a:p>
            <a:pPr marL="0" indent="0">
              <a:buNone/>
            </a:pPr>
            <a:r>
              <a:rPr lang="en-US" altLang="zh-CN" sz="2200" dirty="0"/>
              <a:t>&gt;&gt;&gt; t</a:t>
            </a:r>
          </a:p>
          <a:p>
            <a:pPr marL="0" indent="0">
              <a:buNone/>
            </a:pPr>
            <a:r>
              <a:rPr lang="en-US" altLang="zh-CN" sz="2200" dirty="0"/>
              <a:t>(1, 2, [23, 45, 0, 222], 9)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5013176"/>
            <a:ext cx="6345490" cy="151572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36714" y="1268760"/>
            <a:ext cx="6131024" cy="481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400" b="1" dirty="0" smtClean="0"/>
              <a:t>创建</a:t>
            </a:r>
            <a:endParaRPr lang="en-US" altLang="zh-CN" sz="2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 smtClean="0"/>
              <a:t>t=tuple()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 smtClean="0"/>
              <a:t>t=(1,2,3)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2400" b="1" dirty="0" smtClean="0"/>
              <a:t>访问元素</a:t>
            </a:r>
            <a:endParaRPr lang="en-US" altLang="zh-CN" sz="2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/>
              <a:t>t</a:t>
            </a:r>
            <a:r>
              <a:rPr lang="en-US" altLang="zh-CN" sz="2400" dirty="0" smtClean="0"/>
              <a:t>[3]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2400" b="1" dirty="0" smtClean="0"/>
              <a:t>操作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fr-FR" altLang="zh-CN" sz="2400" dirty="0"/>
              <a:t>&gt;&gt;&gt; (1, 2) + (3, 4)</a:t>
            </a:r>
          </a:p>
          <a:p>
            <a:pPr marL="0" indent="0">
              <a:buNone/>
            </a:pPr>
            <a:r>
              <a:rPr lang="fr-FR" altLang="zh-CN" sz="2400" dirty="0"/>
              <a:t>(1, 2, 3, 4)</a:t>
            </a:r>
          </a:p>
          <a:p>
            <a:pPr marL="0" indent="0">
              <a:buNone/>
            </a:pPr>
            <a:r>
              <a:rPr lang="fr-FR" altLang="zh-CN" sz="2400" dirty="0"/>
              <a:t>&gt;&gt;&gt; (1, 2) * 4 </a:t>
            </a:r>
          </a:p>
          <a:p>
            <a:pPr marL="0" indent="0">
              <a:buNone/>
            </a:pPr>
            <a:r>
              <a:rPr lang="fr-FR" altLang="zh-CN" sz="2400" dirty="0"/>
              <a:t>(1, 2, 1, 2, 1, 2, 1, 2)</a:t>
            </a:r>
          </a:p>
          <a:p>
            <a:pPr marL="0" indent="0">
              <a:buNone/>
            </a:pPr>
            <a:r>
              <a:rPr lang="fr-FR" altLang="zh-CN" sz="2400" dirty="0"/>
              <a:t>&gt;&gt;&gt; T = (1, 2, 3, 4)</a:t>
            </a:r>
          </a:p>
          <a:p>
            <a:pPr marL="0" indent="0">
              <a:buNone/>
            </a:pPr>
            <a:r>
              <a:rPr lang="fr-FR" altLang="zh-CN" sz="2400" dirty="0"/>
              <a:t>&gt;&gt;&gt; T[0], T[1:3]</a:t>
            </a:r>
          </a:p>
          <a:p>
            <a:pPr marL="0" indent="0">
              <a:buNone/>
            </a:pPr>
            <a:r>
              <a:rPr lang="fr-FR" altLang="zh-CN" sz="2400" dirty="0"/>
              <a:t>(1, (2, 3))</a:t>
            </a:r>
          </a:p>
          <a:p>
            <a:pPr marL="0" indent="0">
              <a:buFont typeface="Arial" pitchFamily="34" charset="0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55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集合与字典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集合</a:t>
            </a:r>
            <a:r>
              <a:rPr lang="zh-CN" altLang="en-US" sz="2400" dirty="0"/>
              <a:t>最好的应用是去重</a:t>
            </a:r>
            <a:r>
              <a:rPr lang="zh-CN" altLang="en-US" sz="2400" dirty="0" smtClean="0"/>
              <a:t>。如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en-US" altLang="zh-CN" sz="2400" dirty="0" err="1" smtClean="0"/>
              <a:t>lst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[ 1, 1, 0]</a:t>
            </a:r>
          </a:p>
          <a:p>
            <a:pPr marL="0" indent="0">
              <a:buNone/>
            </a:pPr>
            <a:r>
              <a:rPr lang="en-US" altLang="zh-CN" sz="2400" dirty="0" err="1" smtClean="0"/>
              <a:t>lst_set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set( </a:t>
            </a:r>
            <a:r>
              <a:rPr lang="en-US" altLang="zh-CN" sz="2400" dirty="0" err="1"/>
              <a:t>lst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字典以键值对形式</a:t>
            </a:r>
            <a:r>
              <a:rPr lang="zh-CN" altLang="en-US" sz="2400" dirty="0" smtClean="0"/>
              <a:t>存储，键唯一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/>
              <a:t>创建字典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dic</a:t>
            </a:r>
            <a:r>
              <a:rPr lang="en-US" altLang="zh-CN" sz="2400" dirty="0"/>
              <a:t> = {}  </a:t>
            </a:r>
            <a:r>
              <a:rPr lang="en-US" altLang="zh-CN" sz="2400" dirty="0" smtClean="0"/>
              <a:t>;</a:t>
            </a:r>
            <a:r>
              <a:rPr lang="en-US" altLang="zh-CN" sz="2400" dirty="0" err="1" smtClean="0"/>
              <a:t>dic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dict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dic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{key1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value2</a:t>
            </a:r>
            <a:r>
              <a:rPr lang="zh-CN" altLang="en-US" sz="2400" dirty="0"/>
              <a:t>， </a:t>
            </a:r>
            <a:r>
              <a:rPr lang="en-US" altLang="zh-CN" sz="2400" dirty="0"/>
              <a:t>key2</a:t>
            </a:r>
            <a:r>
              <a:rPr lang="zh-CN" altLang="en-US" sz="2400" dirty="0"/>
              <a:t>：</a:t>
            </a:r>
            <a:r>
              <a:rPr lang="en-US" altLang="zh-CN" sz="2400" dirty="0"/>
              <a:t>value2</a:t>
            </a:r>
            <a:r>
              <a:rPr lang="zh-CN" altLang="en-US" sz="2400" dirty="0"/>
              <a:t>， </a:t>
            </a:r>
            <a:r>
              <a:rPr lang="en-US" altLang="zh-CN" sz="2400" dirty="0"/>
              <a:t>…}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m1=</a:t>
            </a:r>
            <a:r>
              <a:rPr lang="en-US" altLang="zh-CN" sz="2400" dirty="0" err="1" smtClean="0"/>
              <a:t>dict</a:t>
            </a:r>
            <a:r>
              <a:rPr lang="en-US" altLang="zh-CN" sz="2400" dirty="0"/>
              <a:t>('name':'jack','age':32</a:t>
            </a:r>
            <a:r>
              <a:rPr lang="en-US" altLang="zh-CN" sz="2400" dirty="0" smtClean="0"/>
              <a:t>); m2=</a:t>
            </a:r>
            <a:r>
              <a:rPr lang="en-US" altLang="zh-CN" sz="2400" dirty="0" err="1" smtClean="0"/>
              <a:t>dict</a:t>
            </a:r>
            <a:r>
              <a:rPr lang="en-US" altLang="zh-CN" sz="2400" dirty="0" smtClean="0"/>
              <a:t>([</a:t>
            </a:r>
            <a:r>
              <a:rPr lang="en-US" altLang="zh-CN" sz="2400" dirty="0"/>
              <a:t>'x',1],['y',2</a:t>
            </a:r>
            <a:r>
              <a:rPr lang="en-US" altLang="zh-CN" sz="2400" dirty="0" smtClean="0"/>
              <a:t>])</a:t>
            </a:r>
          </a:p>
          <a:p>
            <a:pPr marL="0" indent="0"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err="1"/>
              <a:t>adict</a:t>
            </a:r>
            <a:r>
              <a:rPr lang="en-US" altLang="zh-CN" sz="2400" dirty="0"/>
              <a:t> = {}.</a:t>
            </a:r>
            <a:r>
              <a:rPr lang="en-US" altLang="zh-CN" sz="2400" dirty="0" err="1"/>
              <a:t>fromkeys</a:t>
            </a:r>
            <a:r>
              <a:rPr lang="en-US" altLang="zh-CN" sz="2400" dirty="0"/>
              <a:t>((‘</a:t>
            </a:r>
            <a:r>
              <a:rPr lang="en-US" altLang="zh-CN" sz="2400" dirty="0" err="1"/>
              <a:t>x','y</a:t>
            </a:r>
            <a:r>
              <a:rPr lang="en-US" altLang="zh-CN" sz="2400" dirty="0"/>
              <a:t>'), -1) #</a:t>
            </a:r>
            <a:r>
              <a:rPr lang="zh-CN" altLang="en-US" sz="2400" dirty="0"/>
              <a:t>这样创建的字典的</a:t>
            </a:r>
            <a:r>
              <a:rPr lang="en-US" altLang="zh-CN" sz="2400" dirty="0"/>
              <a:t>value</a:t>
            </a:r>
            <a:r>
              <a:rPr lang="zh-CN" altLang="en-US" sz="2400" dirty="0"/>
              <a:t>是一样的，若不给值，则为</a:t>
            </a:r>
            <a:r>
              <a:rPr lang="en-US" altLang="zh-CN" sz="2400" dirty="0"/>
              <a:t>None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/>
              <a:t>字典赋值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m1[‘sex’]=’male’; m1[‘name’]=‘TOM’</a:t>
            </a:r>
          </a:p>
          <a:p>
            <a:pPr marL="0" indent="0">
              <a:buNone/>
            </a:pPr>
            <a:r>
              <a:rPr lang="zh-CN" altLang="en-US" sz="2400" b="1" dirty="0" smtClean="0"/>
              <a:t>字典删除值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m</a:t>
            </a:r>
            <a:r>
              <a:rPr lang="en-US" altLang="zh-CN" sz="2400" dirty="0" smtClean="0"/>
              <a:t>1.pop(‘sex’)</a:t>
            </a:r>
          </a:p>
          <a:p>
            <a:pPr marL="0" indent="0">
              <a:buNone/>
            </a:pPr>
            <a:r>
              <a:rPr lang="zh-CN" altLang="en-US" sz="2400" b="1" dirty="0" smtClean="0"/>
              <a:t>字典遍历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m</a:t>
            </a:r>
            <a:r>
              <a:rPr lang="en-US" altLang="zh-CN" sz="2400" dirty="0" smtClean="0"/>
              <a:t>1.keys()</a:t>
            </a:r>
            <a:r>
              <a:rPr lang="zh-CN" altLang="en-US" sz="2400" dirty="0" smtClean="0"/>
              <a:t>返回所有的键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540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学习资料及方法分享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多阅读高质量程序代码</a:t>
            </a:r>
            <a:endParaRPr lang="en-US" altLang="zh-CN" sz="2400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看技术博客</a:t>
            </a:r>
            <a:endParaRPr lang="en-US" altLang="zh-CN" sz="2400" dirty="0" smtClean="0"/>
          </a:p>
          <a:p>
            <a:r>
              <a:rPr lang="zh-CN" altLang="en-US" sz="2400" dirty="0"/>
              <a:t>实践</a:t>
            </a:r>
            <a:r>
              <a:rPr lang="zh-CN" altLang="en-US" sz="2400" dirty="0" smtClean="0"/>
              <a:t>中提高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96" y="1387798"/>
            <a:ext cx="4297811" cy="54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081" y="511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8110"/>
            <a:ext cx="8229600" cy="5809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b="1" dirty="0" err="1"/>
              <a:t>myfile</a:t>
            </a:r>
            <a:r>
              <a:rPr lang="en-US" altLang="zh-CN" sz="1600" b="1" dirty="0"/>
              <a:t> = open('myfile.txt', </a:t>
            </a:r>
            <a:r>
              <a:rPr lang="en-US" altLang="zh-CN" sz="1600" b="1" dirty="0">
                <a:solidFill>
                  <a:srgbClr val="FF0000"/>
                </a:solidFill>
              </a:rPr>
              <a:t>'w'</a:t>
            </a:r>
            <a:r>
              <a:rPr lang="en-US" altLang="zh-CN" sz="1600" b="1" dirty="0"/>
              <a:t>) </a:t>
            </a:r>
            <a:r>
              <a:rPr lang="en-US" altLang="zh-CN" sz="1600" i="1" dirty="0"/>
              <a:t># Open for text output: create/empty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b="1" dirty="0" err="1"/>
              <a:t>myfile.write</a:t>
            </a:r>
            <a:r>
              <a:rPr lang="en-US" altLang="zh-CN" sz="1600" b="1" dirty="0"/>
              <a:t>('hello text file\n</a:t>
            </a:r>
            <a:r>
              <a:rPr lang="en-US" altLang="zh-CN" sz="1600" b="1" dirty="0" smtClean="0"/>
              <a:t>')</a:t>
            </a:r>
            <a:endParaRPr lang="en-US" altLang="zh-CN" sz="1600" i="1" dirty="0"/>
          </a:p>
          <a:p>
            <a:pPr marL="0" indent="0">
              <a:buNone/>
            </a:pPr>
            <a:r>
              <a:rPr lang="en-US" altLang="zh-CN" sz="1600" dirty="0"/>
              <a:t>16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b="1" dirty="0" smtClean="0"/>
              <a:t>print(“</a:t>
            </a:r>
            <a:r>
              <a:rPr lang="en-US" altLang="zh-CN" sz="1600" b="1" dirty="0"/>
              <a:t>goodbye text </a:t>
            </a:r>
            <a:r>
              <a:rPr lang="en-US" altLang="zh-CN" sz="1600" b="1" dirty="0" err="1"/>
              <a:t>file</a:t>
            </a:r>
            <a:r>
              <a:rPr lang="en-US" altLang="zh-CN" sz="1600" b="1" dirty="0" err="1" smtClean="0"/>
              <a:t>”,file</a:t>
            </a:r>
            <a:r>
              <a:rPr lang="en-US" altLang="zh-CN" sz="1600" b="1" dirty="0" smtClean="0"/>
              <a:t>=</a:t>
            </a:r>
            <a:r>
              <a:rPr lang="en-US" altLang="zh-CN" sz="1600" b="1" dirty="0" err="1" smtClean="0"/>
              <a:t>myfile</a:t>
            </a:r>
            <a:r>
              <a:rPr lang="en-US" altLang="zh-CN" sz="1600" b="1" dirty="0" smtClean="0"/>
              <a:t>)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dirty="0" smtClean="0"/>
              <a:t>&gt;&gt;&gt; </a:t>
            </a:r>
            <a:r>
              <a:rPr lang="en-US" altLang="zh-CN" sz="1600" b="1" dirty="0" err="1"/>
              <a:t>myfile.close</a:t>
            </a:r>
            <a:r>
              <a:rPr lang="en-US" altLang="zh-CN" sz="1600" b="1" dirty="0"/>
              <a:t>() </a:t>
            </a:r>
            <a:r>
              <a:rPr lang="en-US" altLang="zh-CN" sz="1600" i="1" dirty="0"/>
              <a:t># Flush output buffers to disk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b="1" dirty="0" err="1"/>
              <a:t>myfile</a:t>
            </a:r>
            <a:r>
              <a:rPr lang="en-US" altLang="zh-CN" sz="1600" b="1" dirty="0"/>
              <a:t> = open(</a:t>
            </a:r>
            <a:r>
              <a:rPr lang="en-US" altLang="zh-CN" sz="1600" b="1" dirty="0" smtClean="0"/>
              <a:t>'</a:t>
            </a:r>
            <a:r>
              <a:rPr lang="en-US" altLang="zh-CN" sz="1600" b="1" dirty="0" err="1" smtClean="0"/>
              <a:t>myfile.txt‘,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’r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’</a:t>
            </a:r>
            <a:r>
              <a:rPr lang="en-US" altLang="zh-CN" sz="1600" b="1" dirty="0" smtClean="0"/>
              <a:t>) </a:t>
            </a:r>
            <a:r>
              <a:rPr lang="en-US" altLang="zh-CN" sz="1600" i="1" dirty="0"/>
              <a:t># Open for text input: 'r' is default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b="1" dirty="0" err="1"/>
              <a:t>myfile.readline</a:t>
            </a:r>
            <a:r>
              <a:rPr lang="en-US" altLang="zh-CN" sz="1600" b="1" dirty="0"/>
              <a:t>() </a:t>
            </a:r>
            <a:r>
              <a:rPr lang="en-US" altLang="zh-CN" sz="1600" i="1" dirty="0"/>
              <a:t># Read the lines back</a:t>
            </a:r>
          </a:p>
          <a:p>
            <a:pPr marL="0" indent="0">
              <a:buNone/>
            </a:pPr>
            <a:r>
              <a:rPr lang="en-US" altLang="zh-CN" sz="1600" dirty="0"/>
              <a:t>'hello text file\n'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b="1" dirty="0" err="1"/>
              <a:t>myfile.readline</a:t>
            </a:r>
            <a:r>
              <a:rPr lang="en-US" altLang="zh-CN" sz="1600" b="1" dirty="0"/>
              <a:t>()</a:t>
            </a:r>
          </a:p>
          <a:p>
            <a:pPr marL="0" indent="0">
              <a:buNone/>
            </a:pPr>
            <a:r>
              <a:rPr lang="en-US" altLang="zh-CN" sz="1600" dirty="0"/>
              <a:t>'goodbye text file\n'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b="1" dirty="0" err="1"/>
              <a:t>myfile.readline</a:t>
            </a:r>
            <a:r>
              <a:rPr lang="en-US" altLang="zh-CN" sz="1600" b="1" dirty="0"/>
              <a:t>() </a:t>
            </a:r>
            <a:r>
              <a:rPr lang="en-US" altLang="zh-CN" sz="1600" i="1" dirty="0"/>
              <a:t># Empty string: end of file</a:t>
            </a:r>
          </a:p>
          <a:p>
            <a:pPr marL="0" indent="0">
              <a:buNone/>
            </a:pPr>
            <a:r>
              <a:rPr lang="en-US" altLang="zh-CN" sz="1600" dirty="0" smtClean="0"/>
              <a:t>'‘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 smtClean="0"/>
              <a:t>myfile.seek</a:t>
            </a:r>
            <a:r>
              <a:rPr lang="en-US" altLang="zh-CN" sz="1600" dirty="0" smtClean="0"/>
              <a:t>(0)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myfile.readlines</a:t>
            </a:r>
            <a:r>
              <a:rPr lang="en-US" altLang="zh-CN" sz="1600" dirty="0" smtClean="0"/>
              <a:t>()</a:t>
            </a:r>
          </a:p>
          <a:p>
            <a:pPr marL="0" indent="0">
              <a:buNone/>
            </a:pPr>
            <a:r>
              <a:rPr lang="en-US" altLang="zh-CN" sz="1600" dirty="0"/>
              <a:t>['hello text file\n', 'goodbye text file\n']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myfile.seek</a:t>
            </a:r>
            <a:r>
              <a:rPr lang="en-US" altLang="zh-CN" sz="1600" dirty="0"/>
              <a:t>(0)</a:t>
            </a:r>
          </a:p>
          <a:p>
            <a:pPr marL="0" indent="0">
              <a:buNone/>
            </a:pP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myfile.read</a:t>
            </a:r>
            <a:r>
              <a:rPr lang="en-US" altLang="zh-CN" sz="1600" dirty="0"/>
              <a:t>()</a:t>
            </a:r>
          </a:p>
          <a:p>
            <a:pPr marL="0" indent="0">
              <a:buNone/>
            </a:pPr>
            <a:r>
              <a:rPr lang="en-US" altLang="zh-CN" sz="1600" dirty="0"/>
              <a:t>'hello text file\</a:t>
            </a:r>
            <a:r>
              <a:rPr lang="en-US" altLang="zh-CN" sz="1600" dirty="0" err="1"/>
              <a:t>ngoodbye</a:t>
            </a:r>
            <a:r>
              <a:rPr lang="en-US" altLang="zh-CN" sz="1600" dirty="0"/>
              <a:t> text file\n'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17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文件的其他打开方式及应用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943304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/>
              <a:t>&gt;&gt;&gt; F = open('</a:t>
            </a:r>
            <a:r>
              <a:rPr lang="en-US" altLang="zh-CN" sz="2400" dirty="0" err="1"/>
              <a:t>datafile.pkl</a:t>
            </a:r>
            <a:r>
              <a:rPr lang="en-US" altLang="zh-CN" sz="2400" dirty="0"/>
              <a:t>', 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</a:rPr>
              <a:t>wb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&gt;&gt;&gt; import pickle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 smtClean="0"/>
              <a:t>pickle.dump</a:t>
            </a:r>
            <a:r>
              <a:rPr lang="en-US" altLang="zh-CN" sz="2400" dirty="0" smtClean="0"/>
              <a:t>(m1, </a:t>
            </a:r>
            <a:r>
              <a:rPr lang="en-US" altLang="zh-CN" sz="2400" dirty="0"/>
              <a:t>F</a:t>
            </a:r>
            <a:r>
              <a:rPr lang="en-US" altLang="zh-CN" sz="2400" dirty="0" smtClean="0"/>
              <a:t>);</a:t>
            </a:r>
            <a:r>
              <a:rPr lang="en-US" altLang="zh-CN" sz="2400" dirty="0" err="1" smtClean="0"/>
              <a:t>F.close</a:t>
            </a:r>
            <a:r>
              <a:rPr lang="en-US" altLang="zh-CN" sz="2400" dirty="0" smtClean="0"/>
              <a:t>()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&gt;&gt;&gt; F = open('</a:t>
            </a:r>
            <a:r>
              <a:rPr lang="en-US" altLang="zh-CN" sz="2400" dirty="0" err="1"/>
              <a:t>datafile.pkl</a:t>
            </a:r>
            <a:r>
              <a:rPr lang="en-US" altLang="zh-CN" sz="2400" dirty="0"/>
              <a:t>', 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</a:rPr>
              <a:t>rb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&gt;&gt;&gt; E = </a:t>
            </a:r>
            <a:r>
              <a:rPr lang="en-US" altLang="zh-CN" sz="2400" dirty="0" err="1"/>
              <a:t>pickle.load</a:t>
            </a:r>
            <a:r>
              <a:rPr lang="en-US" altLang="zh-CN" sz="2400" dirty="0"/>
              <a:t>(F) </a:t>
            </a:r>
            <a:r>
              <a:rPr lang="en-US" altLang="zh-CN" sz="2400" i="1" dirty="0"/>
              <a:t># Load any object from file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smtClean="0"/>
              <a:t>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with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open(</a:t>
            </a:r>
            <a:r>
              <a:rPr lang="en-US" altLang="zh-CN" sz="2400" dirty="0" err="1"/>
              <a:t>json_file,"w</a:t>
            </a:r>
            <a:r>
              <a:rPr lang="en-US" altLang="zh-CN" sz="2400" dirty="0"/>
              <a:t>") </a:t>
            </a:r>
            <a:r>
              <a:rPr lang="en-US" altLang="zh-CN" sz="2400" dirty="0">
                <a:solidFill>
                  <a:srgbClr val="FF0000"/>
                </a:solidFill>
              </a:rPr>
              <a:t>as</a:t>
            </a:r>
            <a:r>
              <a:rPr lang="en-US" altLang="zh-CN" sz="2400" dirty="0"/>
              <a:t> f: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f.write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json.dumps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data,sort_keys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False,indent</a:t>
            </a:r>
            <a:r>
              <a:rPr lang="en-US" altLang="zh-CN" sz="2400" dirty="0" smtClean="0"/>
              <a:t>=4,separators=(",",":"),))</a:t>
            </a:r>
          </a:p>
          <a:p>
            <a:pPr marL="0" indent="0">
              <a:buNone/>
            </a:pPr>
            <a:r>
              <a:rPr lang="en-US" altLang="zh-CN" sz="2400" dirty="0" err="1" smtClean="0"/>
              <a:t>f.close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13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控制语句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if/</a:t>
            </a:r>
            <a:r>
              <a:rPr lang="en-US" altLang="zh-CN" sz="2400" dirty="0" err="1" smtClean="0"/>
              <a:t>elif</a:t>
            </a:r>
            <a:r>
              <a:rPr lang="en-US" altLang="zh-CN" sz="2400" dirty="0" smtClean="0"/>
              <a:t>/else</a:t>
            </a:r>
            <a:endParaRPr lang="en-US" altLang="zh-CN" sz="2400" dirty="0" smtClean="0"/>
          </a:p>
          <a:p>
            <a:r>
              <a:rPr lang="en-US" altLang="zh-CN" sz="2400" dirty="0" smtClean="0"/>
              <a:t>for/else</a:t>
            </a:r>
            <a:endParaRPr lang="en-US" altLang="zh-CN" sz="2400" dirty="0" smtClean="0"/>
          </a:p>
          <a:p>
            <a:r>
              <a:rPr lang="en-US" altLang="zh-CN" sz="2400" dirty="0" smtClean="0"/>
              <a:t>while/else</a:t>
            </a:r>
            <a:endParaRPr lang="en-US" altLang="zh-CN" sz="2400" dirty="0" smtClean="0"/>
          </a:p>
          <a:p>
            <a:r>
              <a:rPr lang="en-US" altLang="zh-CN" sz="2400" dirty="0" smtClean="0"/>
              <a:t>pass</a:t>
            </a:r>
          </a:p>
          <a:p>
            <a:r>
              <a:rPr lang="en-US" altLang="zh-CN" sz="2400" dirty="0" smtClean="0"/>
              <a:t>break</a:t>
            </a:r>
            <a:r>
              <a:rPr lang="en-US" altLang="zh-CN" sz="2400" dirty="0" smtClean="0"/>
              <a:t>; continue</a:t>
            </a:r>
          </a:p>
          <a:p>
            <a:r>
              <a:rPr lang="en-US" altLang="zh-CN" sz="2400" dirty="0" smtClean="0"/>
              <a:t>return</a:t>
            </a:r>
          </a:p>
          <a:p>
            <a:r>
              <a:rPr lang="zh-CN" altLang="en-US" sz="2400" dirty="0" smtClean="0"/>
              <a:t>没有括号，由缩进控制结构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54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if</a:t>
            </a:r>
            <a:r>
              <a:rPr lang="zh-CN" altLang="en-US" sz="3600" dirty="0" smtClean="0"/>
              <a:t>写法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&gt;&gt;&gt; if 1:</a:t>
            </a:r>
          </a:p>
          <a:p>
            <a:pPr marL="0" indent="0">
              <a:buNone/>
            </a:pPr>
            <a:r>
              <a:rPr lang="en-US" altLang="zh-CN" sz="2400" dirty="0" smtClean="0"/>
              <a:t>...	print</a:t>
            </a:r>
            <a:r>
              <a:rPr lang="en-US" altLang="zh-CN" sz="2400" dirty="0"/>
              <a:t>('true')</a:t>
            </a:r>
          </a:p>
          <a:p>
            <a:pPr marL="0" indent="0">
              <a:buNone/>
            </a:pPr>
            <a:r>
              <a:rPr lang="en-US" altLang="zh-CN" sz="2400" dirty="0"/>
              <a:t>...</a:t>
            </a:r>
          </a:p>
          <a:p>
            <a:pPr marL="0" indent="0">
              <a:buNone/>
            </a:pPr>
            <a:r>
              <a:rPr lang="en-US" altLang="zh-CN" sz="2400" dirty="0" smtClean="0"/>
              <a:t>True</a:t>
            </a:r>
          </a:p>
          <a:p>
            <a:pPr marL="0" indent="0">
              <a:buNone/>
            </a:pPr>
            <a:r>
              <a:rPr lang="en-US" altLang="zh-CN" sz="2400" dirty="0"/>
              <a:t>&gt;&gt;&gt; if not 1:</a:t>
            </a:r>
          </a:p>
          <a:p>
            <a:pPr marL="0" indent="0">
              <a:buNone/>
            </a:pPr>
            <a:r>
              <a:rPr lang="en-US" altLang="zh-CN" sz="2400" dirty="0" smtClean="0"/>
              <a:t>...	print</a:t>
            </a:r>
            <a:r>
              <a:rPr lang="en-US" altLang="zh-CN" sz="2400" dirty="0"/>
              <a:t>('true')</a:t>
            </a:r>
          </a:p>
          <a:p>
            <a:pPr marL="0" indent="0">
              <a:buNone/>
            </a:pPr>
            <a:r>
              <a:rPr lang="en-US" altLang="zh-CN" sz="2400" dirty="0"/>
              <a:t>... else:</a:t>
            </a:r>
          </a:p>
          <a:p>
            <a:pPr marL="0" indent="0">
              <a:buNone/>
            </a:pPr>
            <a:r>
              <a:rPr lang="en-US" altLang="zh-CN" sz="2400" dirty="0" smtClean="0"/>
              <a:t>...	print</a:t>
            </a:r>
            <a:r>
              <a:rPr lang="en-US" altLang="zh-CN" sz="2400" dirty="0"/>
              <a:t>('false')</a:t>
            </a:r>
          </a:p>
          <a:p>
            <a:pPr marL="0" indent="0">
              <a:buNone/>
            </a:pPr>
            <a:r>
              <a:rPr lang="en-US" altLang="zh-CN" sz="2400" dirty="0"/>
              <a:t>...</a:t>
            </a:r>
          </a:p>
          <a:p>
            <a:pPr marL="0" indent="0">
              <a:buNone/>
            </a:pPr>
            <a:r>
              <a:rPr lang="en-US" altLang="zh-CN" sz="2400" dirty="0"/>
              <a:t>false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06118" y="1600200"/>
            <a:ext cx="3638289" cy="5069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&gt;&gt;&gt; choice = 'ham'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if choice == 'spam':</a:t>
            </a:r>
          </a:p>
          <a:p>
            <a:pPr marL="0" indent="0">
              <a:buNone/>
            </a:pPr>
            <a:r>
              <a:rPr lang="en-US" altLang="zh-CN" sz="2400" dirty="0"/>
              <a:t>... </a:t>
            </a:r>
            <a:r>
              <a:rPr lang="en-US" altLang="zh-CN" sz="2400" dirty="0" smtClean="0"/>
              <a:t>	print(1.25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... </a:t>
            </a:r>
            <a:r>
              <a:rPr lang="en-US" altLang="zh-CN" sz="2400" dirty="0" err="1"/>
              <a:t>elif</a:t>
            </a:r>
            <a:r>
              <a:rPr lang="en-US" altLang="zh-CN" sz="2400" dirty="0"/>
              <a:t> choice == 'ham':</a:t>
            </a:r>
          </a:p>
          <a:p>
            <a:pPr marL="0" indent="0">
              <a:buNone/>
            </a:pPr>
            <a:r>
              <a:rPr lang="en-US" altLang="zh-CN" sz="2400" dirty="0"/>
              <a:t>... </a:t>
            </a:r>
            <a:r>
              <a:rPr lang="en-US" altLang="zh-CN" sz="2400" dirty="0" smtClean="0"/>
              <a:t>	print(1.99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... </a:t>
            </a:r>
            <a:r>
              <a:rPr lang="en-US" altLang="zh-CN" sz="2400" dirty="0" err="1"/>
              <a:t>elif</a:t>
            </a:r>
            <a:r>
              <a:rPr lang="en-US" altLang="zh-CN" sz="2400" dirty="0"/>
              <a:t> choice == 'eggs':</a:t>
            </a:r>
          </a:p>
          <a:p>
            <a:pPr marL="0" indent="0">
              <a:buNone/>
            </a:pPr>
            <a:r>
              <a:rPr lang="en-US" altLang="zh-CN" sz="2400" dirty="0"/>
              <a:t>... </a:t>
            </a:r>
            <a:r>
              <a:rPr lang="en-US" altLang="zh-CN" sz="2400" dirty="0" smtClean="0"/>
              <a:t>	print(0.99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... </a:t>
            </a:r>
            <a:r>
              <a:rPr lang="en-US" altLang="zh-CN" sz="2400" dirty="0" err="1"/>
              <a:t>elif</a:t>
            </a:r>
            <a:r>
              <a:rPr lang="en-US" altLang="zh-CN" sz="2400" dirty="0"/>
              <a:t> choice == 'bacon':</a:t>
            </a:r>
          </a:p>
          <a:p>
            <a:pPr marL="0" indent="0">
              <a:buNone/>
            </a:pPr>
            <a:r>
              <a:rPr lang="en-US" altLang="zh-CN" sz="2400" dirty="0"/>
              <a:t>... </a:t>
            </a:r>
            <a:r>
              <a:rPr lang="en-US" altLang="zh-CN" sz="2400" dirty="0" smtClean="0"/>
              <a:t>	print(1.10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... else:</a:t>
            </a:r>
          </a:p>
          <a:p>
            <a:pPr marL="0" indent="0">
              <a:buNone/>
            </a:pPr>
            <a:r>
              <a:rPr lang="en-US" altLang="zh-CN" sz="2400" dirty="0"/>
              <a:t>... </a:t>
            </a:r>
            <a:r>
              <a:rPr lang="en-US" altLang="zh-CN" sz="2400" dirty="0" smtClean="0"/>
              <a:t>	print</a:t>
            </a:r>
            <a:r>
              <a:rPr lang="en-US" altLang="zh-CN" sz="2400" dirty="0"/>
              <a:t>('Bad choice')</a:t>
            </a:r>
          </a:p>
          <a:p>
            <a:pPr marL="0" indent="0">
              <a:buNone/>
            </a:pPr>
            <a:r>
              <a:rPr lang="en-US" altLang="zh-CN" sz="2400" dirty="0"/>
              <a:t>...</a:t>
            </a:r>
          </a:p>
          <a:p>
            <a:pPr marL="0" indent="0">
              <a:buNone/>
            </a:pPr>
            <a:r>
              <a:rPr lang="en-US" altLang="zh-CN" sz="2400" dirty="0"/>
              <a:t>1.99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89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循环写法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764704"/>
            <a:ext cx="4762872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 err="1"/>
              <a:t>vcffile</a:t>
            </a:r>
            <a:r>
              <a:rPr lang="en-US" altLang="zh-CN" sz="2400" dirty="0"/>
              <a:t> = open(</a:t>
            </a:r>
            <a:r>
              <a:rPr lang="en-US" altLang="zh-CN" sz="2400" dirty="0" err="1"/>
              <a:t>VcfFileName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“r”)</a:t>
            </a:r>
          </a:p>
          <a:p>
            <a:pPr marL="0" indent="0">
              <a:buNone/>
            </a:pPr>
            <a:r>
              <a:rPr lang="en-US" altLang="zh-CN" sz="2400" dirty="0"/>
              <a:t>line = </a:t>
            </a:r>
            <a:r>
              <a:rPr lang="en-US" altLang="zh-CN" sz="2400" dirty="0" err="1"/>
              <a:t>vcffile.readline</a:t>
            </a:r>
            <a:r>
              <a:rPr lang="en-US" altLang="zh-CN" sz="2400" dirty="0"/>
              <a:t>()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while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re.search</a:t>
            </a:r>
            <a:r>
              <a:rPr lang="en-US" altLang="zh-CN" sz="2400" dirty="0"/>
              <a:t>(r"^##", line) != None:</a:t>
            </a:r>
          </a:p>
          <a:p>
            <a:pPr marL="0" indent="0">
              <a:buNone/>
            </a:pPr>
            <a:r>
              <a:rPr lang="en-US" altLang="zh-CN" sz="2400" dirty="0"/>
              <a:t>    line = </a:t>
            </a:r>
            <a:r>
              <a:rPr lang="en-US" altLang="zh-CN" sz="2400" dirty="0" err="1"/>
              <a:t>vcffile.readline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totaltitles</a:t>
            </a:r>
            <a:r>
              <a:rPr lang="en-US" altLang="zh-CN" sz="2400" dirty="0"/>
              <a:t>+=</a:t>
            </a:r>
            <a:r>
              <a:rPr lang="en-US" altLang="zh-CN" sz="2400" dirty="0" smtClean="0"/>
              <a:t>1</a:t>
            </a:r>
          </a:p>
          <a:p>
            <a:pPr marL="0" indent="0">
              <a:buNone/>
            </a:pPr>
            <a:r>
              <a:rPr lang="en-US" altLang="zh-CN" sz="2400" dirty="0" smtClean="0"/>
              <a:t>else:</a:t>
            </a:r>
          </a:p>
          <a:p>
            <a:pPr marL="0" indent="0">
              <a:buNone/>
            </a:pPr>
            <a:r>
              <a:rPr lang="en-US" altLang="zh-CN" sz="2400" dirty="0" smtClean="0"/>
              <a:t>    print(“title is: ”,line)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   pass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    print(“error”)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B050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</a:rPr>
              <a:t>   continue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    print(“error”)</a:t>
            </a:r>
          </a:p>
          <a:p>
            <a:pPr marL="0" indent="0">
              <a:buNone/>
            </a:pPr>
            <a:r>
              <a:rPr lang="en-US" altLang="zh-CN" sz="2400" dirty="0" smtClean="0"/>
              <a:t>while True: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break</a:t>
            </a:r>
          </a:p>
          <a:p>
            <a:pPr marL="0" indent="0">
              <a:buNone/>
            </a:pPr>
            <a:r>
              <a:rPr lang="en-US" altLang="zh-CN" sz="2400" dirty="0"/>
              <a:t>else:</a:t>
            </a:r>
          </a:p>
          <a:p>
            <a:pPr marL="0" indent="0">
              <a:buNone/>
            </a:pPr>
            <a:r>
              <a:rPr lang="en-US" altLang="zh-CN" sz="2400" dirty="0"/>
              <a:t>    print(“error</a:t>
            </a:r>
            <a:r>
              <a:rPr lang="en-US" altLang="zh-CN" sz="2400" dirty="0" smtClean="0"/>
              <a:t>”)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764704"/>
            <a:ext cx="4762872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for line in </a:t>
            </a:r>
            <a:r>
              <a:rPr lang="en-US" altLang="zh-CN" sz="2000" dirty="0" err="1" smtClean="0"/>
              <a:t>vcffile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 smtClean="0"/>
              <a:t>     if </a:t>
            </a:r>
            <a:r>
              <a:rPr lang="en-US" altLang="zh-CN" sz="2000" dirty="0" err="1"/>
              <a:t>re.search</a:t>
            </a:r>
            <a:r>
              <a:rPr lang="en-US" altLang="zh-CN" sz="2000" dirty="0"/>
              <a:t>(r</a:t>
            </a:r>
            <a:r>
              <a:rPr lang="en-US" altLang="zh-CN" sz="2000" dirty="0" smtClean="0"/>
              <a:t>"^#CHR", </a:t>
            </a:r>
            <a:r>
              <a:rPr lang="en-US" altLang="zh-CN" sz="2000" dirty="0"/>
              <a:t>line) != None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print(</a:t>
            </a:r>
            <a:r>
              <a:rPr lang="en-US" altLang="zh-CN" sz="2000" dirty="0"/>
              <a:t>(“title is: ”,line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break</a:t>
            </a:r>
          </a:p>
          <a:p>
            <a:pPr marL="0" indent="0">
              <a:buNone/>
            </a:pPr>
            <a:r>
              <a:rPr lang="en-US" altLang="zh-CN" sz="2000" dirty="0" smtClean="0"/>
              <a:t>     else: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/>
              <a:t>totaltitles</a:t>
            </a:r>
            <a:r>
              <a:rPr lang="en-US" altLang="zh-CN" sz="2000" dirty="0"/>
              <a:t>+=</a:t>
            </a:r>
            <a:r>
              <a:rPr lang="en-US" altLang="zh-CN" sz="2000" dirty="0" smtClean="0"/>
              <a:t>1</a:t>
            </a:r>
          </a:p>
          <a:p>
            <a:pPr marL="0" indent="0">
              <a:buNone/>
            </a:pPr>
            <a:r>
              <a:rPr lang="en-US" altLang="zh-CN" sz="2000" dirty="0" smtClean="0"/>
              <a:t>else: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print(“no records”)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nb-NO" altLang="zh-CN" sz="2000" dirty="0"/>
              <a:t>&gt;&gt;&gt; </a:t>
            </a:r>
            <a:r>
              <a:rPr lang="nb-NO" altLang="zh-CN" sz="2000" b="1" dirty="0"/>
              <a:t>for x in ["spam", "eggs", "ham"]:</a:t>
            </a:r>
          </a:p>
          <a:p>
            <a:pPr marL="0" indent="0">
              <a:buNone/>
            </a:pPr>
            <a:r>
              <a:rPr lang="en-US" altLang="zh-CN" sz="2000" dirty="0"/>
              <a:t>... </a:t>
            </a:r>
            <a:r>
              <a:rPr lang="en-US" altLang="zh-CN" sz="2000" b="1" dirty="0"/>
              <a:t>print(x, end=' ')</a:t>
            </a:r>
          </a:p>
          <a:p>
            <a:pPr marL="0" indent="0">
              <a:buNone/>
            </a:pPr>
            <a:r>
              <a:rPr lang="en-US" altLang="zh-CN" sz="2000" dirty="0"/>
              <a:t>...</a:t>
            </a:r>
          </a:p>
          <a:p>
            <a:pPr marL="0" indent="0">
              <a:buNone/>
            </a:pPr>
            <a:r>
              <a:rPr lang="en-US" altLang="zh-CN" sz="2000" dirty="0"/>
              <a:t>spam eggs ham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511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逻辑复杂的程序设计最好使用流程图</a:t>
            </a:r>
            <a:endParaRPr lang="zh-CN" altLang="en-US" sz="3600" dirty="0"/>
          </a:p>
        </p:txBody>
      </p:sp>
      <p:pic>
        <p:nvPicPr>
          <p:cNvPr id="1026" name="Picture 2" descr="http://micro.ustc.edu.cn/Fortran/ZJDing/Sec2-1.files/image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86309"/>
            <a:ext cx="23241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icro.ustc.edu.cn/Fortran/ZJDing/Sec2-1.files/image037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21336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组织代码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注释与命名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类与方法（后续详细学习）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Caculator</a:t>
            </a:r>
            <a:r>
              <a:rPr lang="en-US" altLang="zh-CN" sz="2000" dirty="0"/>
              <a:t>():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__(self):</a:t>
            </a:r>
          </a:p>
          <a:p>
            <a:pPr marL="0" indent="0">
              <a:buNone/>
            </a:pPr>
            <a:r>
              <a:rPr lang="en-US" altLang="zh-CN" sz="2000" dirty="0"/>
              <a:t>        #every </a:t>
            </a:r>
            <a:r>
              <a:rPr lang="en-US" altLang="zh-CN" sz="2000" dirty="0" err="1"/>
              <a:t>Caculator</a:t>
            </a:r>
            <a:r>
              <a:rPr lang="en-US" altLang="zh-CN" sz="2000" dirty="0"/>
              <a:t> which need two or more </a:t>
            </a:r>
            <a:r>
              <a:rPr lang="en-US" altLang="zh-CN" sz="2000" dirty="0" err="1"/>
              <a:t>vcf</a:t>
            </a:r>
            <a:r>
              <a:rPr lang="en-US" altLang="zh-CN" sz="2000" dirty="0"/>
              <a:t> have the follow two variable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self.vcfnamelist</a:t>
            </a:r>
            <a:r>
              <a:rPr lang="en-US" altLang="zh-CN" sz="2000" dirty="0"/>
              <a:t>=[]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self.vcfnameKEY_vcfobj_pyBAMfilesVALUE</a:t>
            </a:r>
            <a:r>
              <a:rPr lang="en-US" altLang="zh-CN" sz="2000" dirty="0"/>
              <a:t>={}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process(self, T):</a:t>
            </a:r>
          </a:p>
          <a:p>
            <a:pPr marL="0" indent="0">
              <a:buNone/>
            </a:pPr>
            <a:r>
              <a:rPr lang="en-US" altLang="zh-CN" sz="2000" dirty="0"/>
              <a:t>        pass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getResult</a:t>
            </a:r>
            <a:r>
              <a:rPr lang="en-US" altLang="zh-CN" sz="2000" dirty="0"/>
              <a:t>(self):</a:t>
            </a:r>
          </a:p>
          <a:p>
            <a:pPr marL="0" indent="0">
              <a:buNone/>
            </a:pPr>
            <a:r>
              <a:rPr lang="en-US" altLang="zh-CN" sz="2000" dirty="0"/>
              <a:t>        pass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1741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/>
              <a:t>命名与注释对于代码重用和协作开发很重要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遵守语法规则</a:t>
            </a:r>
            <a:endParaRPr lang="en-US" altLang="zh-CN" sz="2400" dirty="0" smtClean="0"/>
          </a:p>
          <a:p>
            <a:r>
              <a:rPr lang="zh-CN" altLang="en-US" sz="2400" dirty="0"/>
              <a:t>非正式命名</a:t>
            </a:r>
            <a:r>
              <a:rPr lang="zh-CN" altLang="en-US" sz="2400" dirty="0" smtClean="0"/>
              <a:t>规则（</a:t>
            </a:r>
            <a:r>
              <a:rPr lang="zh-CN" altLang="en-US" sz="2400" dirty="0"/>
              <a:t>对于阅读代码提供了更多信息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变量命名最重要是就是要能体现其具体的</a:t>
            </a:r>
            <a:r>
              <a:rPr lang="zh-CN" altLang="en-US" sz="2000" dirty="0" smtClean="0"/>
              <a:t>意义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变量名要方便阅读，不能太长也不能太</a:t>
            </a:r>
            <a:r>
              <a:rPr lang="zh-CN" altLang="en-US" sz="2000" dirty="0" smtClean="0"/>
              <a:t>短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要形成自己的编码风格，一眼看过去就知道该名字代表是什么数据类型</a:t>
            </a:r>
          </a:p>
          <a:p>
            <a:pPr lvl="1"/>
            <a:r>
              <a:rPr lang="zh-CN" altLang="en-US" sz="2000" dirty="0" smtClean="0"/>
              <a:t>应避免的名字：</a:t>
            </a:r>
            <a:endParaRPr lang="en-US" altLang="zh-CN" sz="2000" dirty="0" smtClean="0"/>
          </a:p>
          <a:p>
            <a:pPr lvl="2"/>
            <a:r>
              <a:rPr lang="zh-CN" altLang="en-US" sz="1600" b="1" dirty="0"/>
              <a:t>不要使用中文拼音甚至是拼音缩写</a:t>
            </a:r>
            <a:endParaRPr lang="zh-CN" altLang="en-US" sz="1600" dirty="0"/>
          </a:p>
          <a:p>
            <a:pPr lvl="2"/>
            <a:r>
              <a:rPr lang="zh-CN" altLang="en-US" sz="1600" dirty="0"/>
              <a:t>避免使用令人误解的名字或者缩写</a:t>
            </a:r>
          </a:p>
          <a:p>
            <a:pPr lvl="2"/>
            <a:endParaRPr lang="en-US" altLang="zh-CN" sz="16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2392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摘录一些规则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dirty="0"/>
              <a:t>文件名</a:t>
            </a:r>
          </a:p>
          <a:p>
            <a:pPr marL="0" indent="0">
              <a:buNone/>
            </a:pPr>
            <a:r>
              <a:rPr lang="zh-CN" altLang="en-US" sz="1800" dirty="0"/>
              <a:t>全小写</a:t>
            </a:r>
            <a:r>
              <a:rPr lang="en-US" altLang="zh-CN" sz="1800" dirty="0"/>
              <a:t>,</a:t>
            </a:r>
            <a:r>
              <a:rPr lang="zh-CN" altLang="en-US" sz="1800" dirty="0"/>
              <a:t>可使用下划线</a:t>
            </a:r>
          </a:p>
          <a:p>
            <a:pPr marL="0" indent="0">
              <a:buNone/>
            </a:pPr>
            <a:r>
              <a:rPr lang="zh-CN" altLang="en-US" sz="1800" b="1" dirty="0" smtClean="0"/>
              <a:t>包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dirty="0"/>
              <a:t>应该是简短的、小写的名字。如果下划线可以改善可读性可以加入。如</a:t>
            </a:r>
            <a:r>
              <a:rPr lang="en-US" altLang="zh-CN" sz="1800" dirty="0" err="1"/>
              <a:t>mypackage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b="1" dirty="0" smtClean="0"/>
              <a:t>模块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dirty="0"/>
              <a:t>与包的规范同。如</a:t>
            </a:r>
            <a:r>
              <a:rPr lang="en-US" altLang="zh-CN" sz="1800" dirty="0" err="1"/>
              <a:t>mymodule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b="1" dirty="0" smtClean="0"/>
              <a:t>类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dirty="0"/>
              <a:t>总是使用首字母大写单词串。如</a:t>
            </a:r>
            <a:r>
              <a:rPr lang="en-US" altLang="zh-CN" sz="1800" dirty="0" err="1"/>
              <a:t>MyClass</a:t>
            </a:r>
            <a:r>
              <a:rPr lang="zh-CN" altLang="en-US" sz="1800" dirty="0"/>
              <a:t>。内部类可以使用额外的前导下划线。</a:t>
            </a:r>
          </a:p>
          <a:p>
            <a:pPr marL="0" indent="0">
              <a:buNone/>
            </a:pPr>
            <a:r>
              <a:rPr lang="zh-CN" altLang="en-US" sz="1800" b="1" dirty="0" smtClean="0"/>
              <a:t>函数</a:t>
            </a:r>
            <a:r>
              <a:rPr lang="en-US" altLang="zh-CN" sz="1800" b="1" dirty="0"/>
              <a:t>&amp;</a:t>
            </a:r>
            <a:r>
              <a:rPr lang="zh-CN" altLang="en-US" sz="1800" b="1" dirty="0"/>
              <a:t>方法</a:t>
            </a:r>
          </a:p>
          <a:p>
            <a:pPr marL="0" indent="0">
              <a:buNone/>
            </a:pPr>
            <a:r>
              <a:rPr lang="zh-CN" altLang="en-US" sz="1800" dirty="0"/>
              <a:t>函数名应该为小写，可以用下划线风格单词以增加可读性。如：</a:t>
            </a:r>
            <a:r>
              <a:rPr lang="en-US" altLang="zh-CN" sz="1800" dirty="0" err="1"/>
              <a:t>myfunction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my_example_function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b="1" dirty="0"/>
              <a:t>全局变量名</a:t>
            </a:r>
            <a:r>
              <a:rPr lang="zh-CN" altLang="en-US" sz="1800" dirty="0"/>
              <a:t>（类变量，在</a:t>
            </a:r>
            <a:r>
              <a:rPr lang="en-US" altLang="zh-CN" sz="1800" dirty="0"/>
              <a:t>java</a:t>
            </a:r>
            <a:r>
              <a:rPr lang="zh-CN" altLang="en-US" sz="1800" dirty="0"/>
              <a:t>中相当于</a:t>
            </a:r>
            <a:r>
              <a:rPr lang="en-US" altLang="zh-CN" sz="1800" dirty="0"/>
              <a:t>static</a:t>
            </a:r>
            <a:r>
              <a:rPr lang="zh-CN" altLang="en-US" sz="1800" dirty="0"/>
              <a:t>变量）：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大写字母，单词之间用</a:t>
            </a:r>
            <a:r>
              <a:rPr lang="en-US" altLang="zh-CN" sz="1800" dirty="0"/>
              <a:t>_</a:t>
            </a:r>
            <a:r>
              <a:rPr lang="zh-CN" altLang="en-US" sz="1800" dirty="0"/>
              <a:t>分割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/>
              <a:t>NUMBER 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COLOR_WRITE 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en-US" sz="1800" b="1" dirty="0" smtClean="0"/>
              <a:t>普通</a:t>
            </a:r>
            <a:r>
              <a:rPr lang="zh-CN" altLang="en-US" sz="1800" b="1" dirty="0"/>
              <a:t>变量</a:t>
            </a:r>
            <a:r>
              <a:rPr lang="zh-CN" altLang="en-US" sz="1800" dirty="0"/>
              <a:t>：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小写字母，单词之间用</a:t>
            </a:r>
            <a:r>
              <a:rPr lang="en-US" altLang="zh-CN" sz="1800" dirty="0"/>
              <a:t>_</a:t>
            </a:r>
            <a:r>
              <a:rPr lang="zh-CN" altLang="en-US" sz="1800" dirty="0"/>
              <a:t>分割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 err="1"/>
              <a:t>this_is_a_var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b="1" dirty="0"/>
              <a:t>实例变量</a:t>
            </a:r>
            <a:r>
              <a:rPr lang="zh-CN" altLang="en-US" sz="1800" dirty="0"/>
              <a:t>：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以</a:t>
            </a:r>
            <a:r>
              <a:rPr lang="en-US" altLang="zh-CN" sz="1800" dirty="0"/>
              <a:t>_</a:t>
            </a:r>
            <a:r>
              <a:rPr lang="zh-CN" altLang="en-US" sz="1800" dirty="0"/>
              <a:t>开头，其他和普通变量一样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/>
              <a:t>_price    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_</a:t>
            </a:r>
            <a:r>
              <a:rPr lang="en-US" altLang="zh-CN" sz="1800" dirty="0" err="1"/>
              <a:t>instance_var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784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主要内容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5767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在大的框架下理解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r>
              <a:rPr lang="zh-CN" altLang="en-US" sz="2400" dirty="0" smtClean="0"/>
              <a:t>概括介绍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的基本数据类型运算以及控制语句</a:t>
            </a:r>
            <a:endParaRPr lang="en-US" altLang="zh-CN" sz="2400" dirty="0" smtClean="0"/>
          </a:p>
          <a:p>
            <a:r>
              <a:rPr lang="zh-CN" altLang="en-US" sz="2400" dirty="0" smtClean="0"/>
              <a:t>组织代码</a:t>
            </a:r>
            <a:r>
              <a:rPr lang="zh-CN" altLang="en-US" sz="2400" dirty="0" smtClean="0"/>
              <a:t>思路（自顶而下）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通过实例分享一些常用小技巧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可以开发出一个五脏俱全像模像样的脚本或者程序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正则表达式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错误与异常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Web,mysql,R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交互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工程协作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软件开发方面的常识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实例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需求分析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21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错误与异常的分析和处理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www.cnblogs.com/yufeihlf/p/6068589.html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1.NameError</a:t>
            </a:r>
            <a:r>
              <a:rPr lang="zh-CN" altLang="en-US" dirty="0">
                <a:hlinkClick r:id="rId3"/>
              </a:rPr>
              <a:t>变量名错误</a:t>
            </a:r>
            <a:endParaRPr lang="zh-CN" altLang="en-US" dirty="0"/>
          </a:p>
          <a:p>
            <a:r>
              <a:rPr lang="en-US" altLang="zh-CN" dirty="0">
                <a:hlinkClick r:id="rId4"/>
              </a:rPr>
              <a:t>2.IndentationError</a:t>
            </a:r>
            <a:r>
              <a:rPr lang="zh-CN" altLang="en-US" dirty="0">
                <a:hlinkClick r:id="rId4"/>
              </a:rPr>
              <a:t>代码缩进错误</a:t>
            </a:r>
            <a:endParaRPr lang="zh-CN" altLang="en-US" dirty="0"/>
          </a:p>
          <a:p>
            <a:r>
              <a:rPr lang="en-US" altLang="zh-CN" dirty="0">
                <a:hlinkClick r:id="rId5"/>
              </a:rPr>
              <a:t>3.AttributeError</a:t>
            </a:r>
            <a:r>
              <a:rPr lang="zh-CN" altLang="en-US" dirty="0">
                <a:hlinkClick r:id="rId5"/>
              </a:rPr>
              <a:t>对象属性错误</a:t>
            </a:r>
            <a:endParaRPr lang="zh-CN" altLang="en-US" dirty="0"/>
          </a:p>
          <a:p>
            <a:r>
              <a:rPr lang="en-US" altLang="zh-CN" dirty="0">
                <a:hlinkClick r:id="rId6"/>
              </a:rPr>
              <a:t>4.TypeError</a:t>
            </a:r>
            <a:r>
              <a:rPr lang="zh-CN" altLang="en-US" dirty="0">
                <a:hlinkClick r:id="rId6"/>
              </a:rPr>
              <a:t>类型错误</a:t>
            </a:r>
            <a:endParaRPr lang="zh-CN" altLang="en-US" dirty="0"/>
          </a:p>
          <a:p>
            <a:r>
              <a:rPr lang="en-US" altLang="zh-CN" dirty="0">
                <a:hlinkClick r:id="rId7"/>
              </a:rPr>
              <a:t>5.IOError</a:t>
            </a:r>
            <a:r>
              <a:rPr lang="zh-CN" altLang="en-US" dirty="0">
                <a:hlinkClick r:id="rId7"/>
              </a:rPr>
              <a:t>输入输出错误</a:t>
            </a:r>
            <a:endParaRPr lang="zh-CN" altLang="en-US" dirty="0"/>
          </a:p>
          <a:p>
            <a:r>
              <a:rPr lang="en-US" altLang="zh-CN" dirty="0">
                <a:hlinkClick r:id="rId8"/>
              </a:rPr>
              <a:t>6.KeyError</a:t>
            </a:r>
            <a:r>
              <a:rPr lang="zh-CN" altLang="en-US" dirty="0">
                <a:hlinkClick r:id="rId8"/>
              </a:rPr>
              <a:t>字典键值错误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94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86" y="60142"/>
            <a:ext cx="5855282" cy="40889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88" y="4223147"/>
            <a:ext cx="5806327" cy="26999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13588" y="1124744"/>
            <a:ext cx="55947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flipH="1" flipV="1">
            <a:off x="6928571" y="5517232"/>
            <a:ext cx="432048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语言的发展以及</a:t>
            </a:r>
            <a:r>
              <a:rPr lang="en-US" altLang="zh-CN" sz="3600" dirty="0" smtClean="0"/>
              <a:t>python</a:t>
            </a:r>
            <a:r>
              <a:rPr lang="zh-CN" altLang="en-US" sz="3600" dirty="0" smtClean="0"/>
              <a:t>如何运行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机器语言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汇编语言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高级语言</a:t>
            </a:r>
            <a:endParaRPr lang="en-US" altLang="zh-CN" sz="2400" dirty="0" smtClean="0"/>
          </a:p>
          <a:p>
            <a:r>
              <a:rPr lang="zh-CN" altLang="en-US" sz="2400" dirty="0" smtClean="0"/>
              <a:t>面向过程，面向对象，解释型语言</a:t>
            </a:r>
            <a:endParaRPr lang="en-US" altLang="zh-CN" sz="2400" dirty="0" smtClean="0"/>
          </a:p>
          <a:p>
            <a:r>
              <a:rPr lang="zh-CN" altLang="en-US" sz="2400" dirty="0" smtClean="0"/>
              <a:t>编译执行方式</a:t>
            </a:r>
            <a:r>
              <a:rPr lang="zh-CN" altLang="en-US" sz="2400" dirty="0" smtClean="0"/>
              <a:t>不同</a:t>
            </a:r>
            <a:endParaRPr lang="en-US" altLang="zh-CN" sz="2400" dirty="0" smtClean="0"/>
          </a:p>
          <a:p>
            <a:r>
              <a:rPr lang="zh-CN" altLang="en-US" sz="2400" dirty="0" smtClean="0"/>
              <a:t>编译器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机器二进制码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，虚拟机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字节码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，解释器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源代码或字节码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Python</a:t>
            </a:r>
            <a:r>
              <a:rPr lang="zh-CN" altLang="en-US" sz="2400" dirty="0" smtClean="0"/>
              <a:t>基本上是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语言开发出来的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64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Python</a:t>
            </a:r>
            <a:r>
              <a:rPr lang="zh-CN" altLang="en-US" sz="3600" dirty="0" smtClean="0"/>
              <a:t>语言的特点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当看到一只鸟走起来像鸭子、游泳起来像鸭子、叫起来也像鸭子，那么这只鸟就可以被称为鸭子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行为决定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动态语言</a:t>
            </a:r>
            <a:endParaRPr lang="en-US" altLang="zh-CN" sz="2400" dirty="0" smtClean="0"/>
          </a:p>
          <a:p>
            <a:r>
              <a:rPr lang="zh-CN" altLang="en-US" sz="2400" dirty="0" smtClean="0"/>
              <a:t>弱变量</a:t>
            </a:r>
            <a:endParaRPr lang="en-US" altLang="zh-CN" sz="2400" dirty="0" smtClean="0"/>
          </a:p>
          <a:p>
            <a:r>
              <a:rPr lang="zh-CN" altLang="en-US" sz="2400" dirty="0" smtClean="0"/>
              <a:t>强大的文本处理能力</a:t>
            </a:r>
            <a:endParaRPr lang="en-US" altLang="zh-CN" sz="2400" dirty="0" smtClean="0"/>
          </a:p>
          <a:p>
            <a:r>
              <a:rPr lang="zh-CN" altLang="en-US" sz="2400" dirty="0" smtClean="0"/>
              <a:t>严格的格式要求</a:t>
            </a:r>
            <a:endParaRPr lang="en-US" altLang="zh-CN" sz="2400" dirty="0" smtClean="0"/>
          </a:p>
          <a:p>
            <a:r>
              <a:rPr lang="zh-CN" altLang="en-US" sz="2400" dirty="0"/>
              <a:t>生</a:t>
            </a:r>
            <a:r>
              <a:rPr lang="zh-CN" altLang="en-US" sz="2400" dirty="0" smtClean="0"/>
              <a:t>信常用第三方包：</a:t>
            </a:r>
            <a:r>
              <a:rPr lang="en-US" altLang="zh-CN" sz="2400" dirty="0" smtClean="0"/>
              <a:t>numpy,scipy,matlib,rpy2,pysam,sqlalchemy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16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PYTHON</a:t>
            </a:r>
            <a:r>
              <a:rPr lang="zh-CN" altLang="en-US" sz="3600" dirty="0" smtClean="0"/>
              <a:t>版本及开发环境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zh-CN" sz="2400" dirty="0" smtClean="0"/>
              <a:t>Python 3.3+</a:t>
            </a:r>
          </a:p>
          <a:p>
            <a:r>
              <a:rPr lang="zh-CN" altLang="en-US" sz="2400" dirty="0" smtClean="0"/>
              <a:t>如何安装包：源码安装，</a:t>
            </a:r>
            <a:r>
              <a:rPr lang="en-US" altLang="zh-CN" sz="2400" dirty="0" smtClean="0"/>
              <a:t>pip</a:t>
            </a:r>
            <a:r>
              <a:rPr lang="zh-CN" altLang="en-US" sz="2400" dirty="0" smtClean="0"/>
              <a:t>等工具</a:t>
            </a:r>
            <a:endParaRPr lang="en-US" altLang="zh-CN" sz="2400" dirty="0"/>
          </a:p>
          <a:p>
            <a:r>
              <a:rPr lang="zh-CN" altLang="en-US" sz="2400" dirty="0" smtClean="0"/>
              <a:t>环境配置</a:t>
            </a:r>
            <a:endParaRPr lang="en-US" altLang="zh-CN" sz="2400" dirty="0" smtClean="0"/>
          </a:p>
          <a:p>
            <a:r>
              <a:rPr lang="en-US" altLang="zh-CN" sz="2400" dirty="0"/>
              <a:t>export </a:t>
            </a:r>
            <a:r>
              <a:rPr lang="en-US" altLang="zh-CN" sz="2400" dirty="0">
                <a:solidFill>
                  <a:srgbClr val="FF0000"/>
                </a:solidFill>
              </a:rPr>
              <a:t>PATH</a:t>
            </a:r>
            <a:r>
              <a:rPr lang="en-US" altLang="zh-CN" sz="2400" dirty="0"/>
              <a:t>=/</a:t>
            </a:r>
            <a:r>
              <a:rPr lang="en-US" altLang="zh-CN" sz="2400" dirty="0" err="1"/>
              <a:t>lustre</a:t>
            </a:r>
            <a:r>
              <a:rPr lang="en-US" altLang="zh-CN" sz="2400" dirty="0"/>
              <a:t>/home/</a:t>
            </a:r>
            <a:r>
              <a:rPr lang="en-US" altLang="zh-CN" sz="2400" dirty="0" err="1"/>
              <a:t>liurui</a:t>
            </a:r>
            <a:r>
              <a:rPr lang="en-US" altLang="zh-CN" sz="2400" dirty="0"/>
              <a:t>/software/Python-3.3.7:$PATH</a:t>
            </a:r>
          </a:p>
          <a:p>
            <a:r>
              <a:rPr lang="en-US" altLang="zh-CN" sz="2400" dirty="0"/>
              <a:t>export </a:t>
            </a:r>
            <a:r>
              <a:rPr lang="en-US" altLang="zh-CN" sz="2400" dirty="0">
                <a:solidFill>
                  <a:srgbClr val="FF0000"/>
                </a:solidFill>
              </a:rPr>
              <a:t>PYTHONPATH</a:t>
            </a:r>
            <a:r>
              <a:rPr lang="en-US" altLang="zh-CN" sz="2400" dirty="0"/>
              <a:t>=/</a:t>
            </a:r>
            <a:r>
              <a:rPr lang="en-US" altLang="zh-CN" sz="2400" dirty="0" err="1"/>
              <a:t>lustre</a:t>
            </a:r>
            <a:r>
              <a:rPr lang="en-US" altLang="zh-CN" sz="2400" dirty="0"/>
              <a:t>/home/</a:t>
            </a:r>
            <a:r>
              <a:rPr lang="en-US" altLang="zh-CN" sz="2400" dirty="0" err="1"/>
              <a:t>liurui</a:t>
            </a:r>
            <a:r>
              <a:rPr lang="en-US" altLang="zh-CN" sz="2400" dirty="0"/>
              <a:t>/software/life:/</a:t>
            </a:r>
            <a:r>
              <a:rPr lang="en-US" altLang="zh-CN" sz="2400" dirty="0" err="1"/>
              <a:t>lustre</a:t>
            </a:r>
            <a:r>
              <a:rPr lang="en-US" altLang="zh-CN" sz="2400" dirty="0"/>
              <a:t>/home/</a:t>
            </a:r>
            <a:r>
              <a:rPr lang="en-US" altLang="zh-CN" sz="2400" dirty="0" err="1"/>
              <a:t>liurui</a:t>
            </a:r>
            <a:r>
              <a:rPr lang="en-US" altLang="zh-CN" sz="2400" dirty="0"/>
              <a:t>/software/life/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:$</a:t>
            </a:r>
            <a:r>
              <a:rPr lang="en-US" altLang="zh-CN" sz="2400" dirty="0" smtClean="0"/>
              <a:t>PYTHONPATH</a:t>
            </a:r>
          </a:p>
          <a:p>
            <a:r>
              <a:rPr lang="zh-CN" altLang="en-US" sz="2400" dirty="0" smtClean="0"/>
              <a:t>开发环境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支持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的文本编辑器（网上很多）</a:t>
            </a:r>
            <a:endParaRPr lang="en-US" altLang="zh-CN" sz="2400" dirty="0" smtClean="0"/>
          </a:p>
          <a:p>
            <a:r>
              <a:rPr lang="zh-CN" altLang="en-US" sz="2400" dirty="0" smtClean="0"/>
              <a:t>个人习惯</a:t>
            </a:r>
            <a:r>
              <a:rPr lang="en-US" altLang="zh-CN" sz="2400" dirty="0" err="1" smtClean="0"/>
              <a:t>eclipse+pydev</a:t>
            </a:r>
            <a:r>
              <a:rPr lang="en-US" altLang="zh-CN" sz="2400" dirty="0" smtClean="0"/>
              <a:t>(PATH</a:t>
            </a:r>
            <a:r>
              <a:rPr lang="zh-CN" altLang="en-US" sz="2400" dirty="0" smtClean="0"/>
              <a:t>环境变量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导包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Vim script.py</a:t>
            </a:r>
          </a:p>
          <a:p>
            <a:pPr marL="0" indent="0">
              <a:buNone/>
            </a:pPr>
            <a:r>
              <a:rPr lang="en-US" altLang="zh-CN" sz="2400" dirty="0"/>
              <a:t>a="b"</a:t>
            </a:r>
          </a:p>
          <a:p>
            <a:pPr marL="0" indent="0">
              <a:buNone/>
            </a:pPr>
            <a:r>
              <a:rPr lang="en-US" altLang="zh-CN" sz="2400" dirty="0"/>
              <a:t>print("</a:t>
            </a:r>
            <a:r>
              <a:rPr lang="en-US" altLang="zh-CN" sz="2400" dirty="0" err="1"/>
              <a:t>aaaaaaa</a:t>
            </a:r>
            <a:r>
              <a:rPr lang="en-US" altLang="zh-CN" sz="2400" dirty="0"/>
              <a:t>")</a:t>
            </a:r>
          </a:p>
          <a:p>
            <a:pPr marL="0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aaaa</a:t>
            </a:r>
            <a:r>
              <a:rPr lang="en-US" altLang="zh-CN" sz="2400" dirty="0"/>
              <a:t>():</a:t>
            </a:r>
          </a:p>
          <a:p>
            <a:pPr marL="0" indent="0">
              <a:buNone/>
            </a:pPr>
            <a:r>
              <a:rPr lang="en-US" altLang="zh-CN" sz="2400" dirty="0"/>
              <a:t>        print("</a:t>
            </a:r>
            <a:r>
              <a:rPr lang="en-US" altLang="zh-CN" sz="2400" dirty="0" err="1"/>
              <a:t>bbbbbbbb</a:t>
            </a:r>
            <a:r>
              <a:rPr lang="en-US" altLang="zh-CN" sz="2400" dirty="0"/>
              <a:t>")</a:t>
            </a:r>
          </a:p>
          <a:p>
            <a:pPr marL="0" indent="0">
              <a:buNone/>
            </a:pPr>
            <a:r>
              <a:rPr lang="en-US" altLang="zh-CN" sz="2400" dirty="0"/>
              <a:t>&gt;&gt;&gt; import </a:t>
            </a:r>
            <a:r>
              <a:rPr lang="en-US" altLang="zh-CN" sz="2400" dirty="0" smtClean="0"/>
              <a:t>script</a:t>
            </a:r>
          </a:p>
          <a:p>
            <a:pPr marL="0" indent="0">
              <a:buNone/>
            </a:pPr>
            <a:r>
              <a:rPr lang="en-US" altLang="zh-CN" sz="2400" dirty="0"/>
              <a:t>&gt;&gt;&gt; import </a:t>
            </a:r>
            <a:r>
              <a:rPr lang="en-US" altLang="zh-CN" sz="2400" dirty="0" smtClean="0"/>
              <a:t>script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smtClean="0"/>
              <a:t>from </a:t>
            </a:r>
            <a:r>
              <a:rPr lang="en-US" altLang="zh-CN" sz="2400" dirty="0"/>
              <a:t>script import </a:t>
            </a:r>
            <a:r>
              <a:rPr lang="en-US" altLang="zh-CN" sz="2400" dirty="0" err="1"/>
              <a:t>aaaa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 err="1"/>
              <a:t>aaaa</a:t>
            </a:r>
            <a:r>
              <a:rPr lang="en-US" altLang="zh-CN" sz="2400" dirty="0" smtClean="0"/>
              <a:t>()</a:t>
            </a:r>
          </a:p>
          <a:p>
            <a:pPr marL="0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script.a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930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Python</a:t>
            </a:r>
            <a:r>
              <a:rPr lang="zh-CN" altLang="en-US" sz="3600" dirty="0" smtClean="0"/>
              <a:t>对象模型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与面向对象语言略有不同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15562"/>
            <a:ext cx="4695238" cy="32952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07704" y="3356992"/>
            <a:ext cx="108012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1722</Words>
  <Application>Microsoft Office PowerPoint</Application>
  <PresentationFormat>全屏显示(4:3)</PresentationFormat>
  <Paragraphs>408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宋体</vt:lpstr>
      <vt:lpstr>Arial</vt:lpstr>
      <vt:lpstr>Calibri</vt:lpstr>
      <vt:lpstr>Office 主题</vt:lpstr>
      <vt:lpstr>Python学习与实战经验分享-1</vt:lpstr>
      <vt:lpstr>学习资料及方法分享</vt:lpstr>
      <vt:lpstr>主要内容</vt:lpstr>
      <vt:lpstr>PowerPoint 演示文稿</vt:lpstr>
      <vt:lpstr>语言的发展以及python如何运行</vt:lpstr>
      <vt:lpstr>Python语言的特点</vt:lpstr>
      <vt:lpstr>PYTHON版本及开发环境</vt:lpstr>
      <vt:lpstr>导包</vt:lpstr>
      <vt:lpstr>Python对象模型</vt:lpstr>
      <vt:lpstr>数字类型</vt:lpstr>
      <vt:lpstr>PowerPoint 演示文稿</vt:lpstr>
      <vt:lpstr>字符串类型</vt:lpstr>
      <vt:lpstr>字符串方法</vt:lpstr>
      <vt:lpstr>其他数据类型(概要)</vt:lpstr>
      <vt:lpstr>列表</vt:lpstr>
      <vt:lpstr>列表</vt:lpstr>
      <vt:lpstr>列表解析</vt:lpstr>
      <vt:lpstr>元组</vt:lpstr>
      <vt:lpstr>集合与字典</vt:lpstr>
      <vt:lpstr>文件</vt:lpstr>
      <vt:lpstr>文件的其他打开方式及应用</vt:lpstr>
      <vt:lpstr>控制语句</vt:lpstr>
      <vt:lpstr>if写法</vt:lpstr>
      <vt:lpstr>循环写法</vt:lpstr>
      <vt:lpstr>逻辑复杂的程序设计最好使用流程图</vt:lpstr>
      <vt:lpstr>组织代码</vt:lpstr>
      <vt:lpstr>类与方法（后续详细学习）</vt:lpstr>
      <vt:lpstr>命名与注释对于代码重用和协作开发很重要</vt:lpstr>
      <vt:lpstr>摘录一些规则</vt:lpstr>
      <vt:lpstr>实例</vt:lpstr>
      <vt:lpstr>错误与异常的分析和处理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liurui</dc:creator>
  <cp:lastModifiedBy>zhangxiaowei</cp:lastModifiedBy>
  <cp:revision>130</cp:revision>
  <dcterms:created xsi:type="dcterms:W3CDTF">2015-04-12T09:05:23Z</dcterms:created>
  <dcterms:modified xsi:type="dcterms:W3CDTF">2017-10-16T07:58:54Z</dcterms:modified>
</cp:coreProperties>
</file>