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Alfa Slab One"/>
      <p:regular r:id="rId35"/>
    </p:embeddedFont>
    <p:embeddedFont>
      <p:font typeface="Proxima Nova"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227" autoAdjust="0"/>
  </p:normalViewPr>
  <p:slideViewPr>
    <p:cSldViewPr snapToGrid="0">
      <p:cViewPr varScale="1">
        <p:scale>
          <a:sx n="88" d="100"/>
          <a:sy n="88" d="100"/>
        </p:scale>
        <p:origin x="94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oracle.com/javase/tutorial/essential/concurrency/procthread.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ibm.com/developerworks/library/j-jtp05236/"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ibm.com/developerworks/library/j-jtp05236/"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ibm.com/developerworks/library/j-jtp05236/"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oracle.com/javase/8/docs/api/java/lang/Object.html#notifyAl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ibm.com/developerworks/library/j-jtp05236/"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ibm.com/developerworks/library/j-jtp05236/"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Shape 5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Presentation is based on oracle threading tutorial here </a:t>
            </a:r>
            <a:r>
              <a:rPr lang="en" sz="1100" b="0" i="0" u="sng" strike="noStrike" cap="none">
                <a:solidFill>
                  <a:schemeClr val="hlink"/>
                </a:solidFill>
                <a:latin typeface="Arial"/>
                <a:ea typeface="Arial"/>
                <a:cs typeface="Arial"/>
                <a:sym typeface="Arial"/>
                <a:hlinkClick r:id="rId3"/>
              </a:rPr>
              <a:t>https://docs.oracle.com/javase/tutorial/essential/concurrency/procthread.html</a:t>
            </a:r>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Shape 11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r>
              <a:rPr lang="en" sz="950" b="0" i="0" u="none" strike="noStrike" cap="none">
                <a:solidFill>
                  <a:schemeClr val="dk1"/>
                </a:solidFill>
                <a:latin typeface="Arial"/>
                <a:ea typeface="Arial"/>
                <a:cs typeface="Arial"/>
                <a:sym typeface="Arial"/>
              </a:rPr>
              <a:t>An </a:t>
            </a:r>
            <a:r>
              <a:rPr lang="en" sz="950" b="0" i="1" u="none" strike="noStrike" cap="none">
                <a:solidFill>
                  <a:schemeClr val="dk1"/>
                </a:solidFill>
                <a:latin typeface="Arial"/>
                <a:ea typeface="Arial"/>
                <a:cs typeface="Arial"/>
                <a:sym typeface="Arial"/>
              </a:rPr>
              <a:t>interrupt</a:t>
            </a:r>
            <a:r>
              <a:rPr lang="en" sz="950" b="0" i="0" u="none" strike="noStrike" cap="none">
                <a:solidFill>
                  <a:schemeClr val="dk1"/>
                </a:solidFill>
                <a:latin typeface="Arial"/>
                <a:ea typeface="Arial"/>
                <a:cs typeface="Arial"/>
                <a:sym typeface="Arial"/>
              </a:rPr>
              <a:t> is an “indication” to a thread that it should stop what it is doing and do something else. It's up to the programmer to decide exactly how a thread responds to an interrupt, but it is very common for the thread to terminate.</a:t>
            </a:r>
            <a:endParaRPr/>
          </a:p>
          <a:p>
            <a:pPr marL="0" marR="0" lvl="0" indent="0" algn="l" rtl="0">
              <a:spcBef>
                <a:spcPts val="0"/>
              </a:spcBef>
              <a:spcAft>
                <a:spcPts val="0"/>
              </a:spcAft>
              <a:buClr>
                <a:srgbClr val="222222"/>
              </a:buClr>
              <a:buSzPts val="1100"/>
              <a:buFont typeface="Arial"/>
              <a:buNone/>
            </a:pPr>
            <a:r>
              <a:rPr lang="en" sz="1100" b="0" i="0" u="none" strike="noStrike" cap="none">
                <a:solidFill>
                  <a:srgbClr val="222222"/>
                </a:solidFill>
                <a:highlight>
                  <a:srgbClr val="FFFFFF"/>
                </a:highlight>
                <a:latin typeface="Arial"/>
                <a:ea typeface="Arial"/>
                <a:cs typeface="Arial"/>
                <a:sym typeface="Arial"/>
              </a:rPr>
              <a:t>Interruption is a cooperative mechanism. When one thread interrupts another, the interrupted thread does not necessarily stop what it is doing immediately. Instead, interruption is a way of politely asking another thread to stop what it is doing if it wants to, at its convenience.  </a:t>
            </a:r>
            <a:r>
              <a:rPr lang="en" sz="1100" b="0" i="0" u="sng" strike="noStrike" cap="none">
                <a:solidFill>
                  <a:schemeClr val="hlink"/>
                </a:solidFill>
                <a:highlight>
                  <a:srgbClr val="FFFFFF"/>
                </a:highlight>
                <a:latin typeface="Arial"/>
                <a:ea typeface="Arial"/>
                <a:cs typeface="Arial"/>
                <a:sym typeface="Arial"/>
                <a:hlinkClick r:id="rId3"/>
              </a:rPr>
              <a:t>http://www.ibm.com/developerworks/library/j-jtp05236/</a:t>
            </a:r>
            <a:r>
              <a:rPr lang="en" sz="1100" b="0" i="0" u="none" strike="noStrike" cap="none">
                <a:solidFill>
                  <a:srgbClr val="222222"/>
                </a:solidFill>
                <a:highlight>
                  <a:srgbClr val="FFFFFF"/>
                </a:highlight>
                <a:latin typeface="Arial"/>
                <a:ea typeface="Arial"/>
                <a:cs typeface="Arial"/>
                <a:sym typeface="Arial"/>
              </a:rPr>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Shape 1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r>
              <a:rPr lang="en" sz="950" b="0" i="0" u="none" strike="noStrike" cap="none">
                <a:solidFill>
                  <a:schemeClr val="dk1"/>
                </a:solidFill>
                <a:latin typeface="Arial"/>
                <a:ea typeface="Arial"/>
                <a:cs typeface="Arial"/>
                <a:sym typeface="Arial"/>
              </a:rPr>
              <a:t>An </a:t>
            </a:r>
            <a:r>
              <a:rPr lang="en" sz="950" b="0" i="1" u="none" strike="noStrike" cap="none">
                <a:solidFill>
                  <a:schemeClr val="dk1"/>
                </a:solidFill>
                <a:latin typeface="Arial"/>
                <a:ea typeface="Arial"/>
                <a:cs typeface="Arial"/>
                <a:sym typeface="Arial"/>
              </a:rPr>
              <a:t>interrupt</a:t>
            </a:r>
            <a:r>
              <a:rPr lang="en" sz="950" b="0" i="0" u="none" strike="noStrike" cap="none">
                <a:solidFill>
                  <a:schemeClr val="dk1"/>
                </a:solidFill>
                <a:latin typeface="Arial"/>
                <a:ea typeface="Arial"/>
                <a:cs typeface="Arial"/>
                <a:sym typeface="Arial"/>
              </a:rPr>
              <a:t> is an “indication” to a thread that it should stop what it is doing and do something else. It's up to the programmer to decide exactly how a thread responds to an interrupt, but it is very common for the thread to terminate.</a:t>
            </a:r>
            <a:endParaRPr/>
          </a:p>
          <a:p>
            <a:pPr marL="0" marR="0" lvl="0" indent="0" algn="l" rtl="0">
              <a:spcBef>
                <a:spcPts val="0"/>
              </a:spcBef>
              <a:spcAft>
                <a:spcPts val="0"/>
              </a:spcAft>
              <a:buClr>
                <a:srgbClr val="222222"/>
              </a:buClr>
              <a:buSzPts val="1100"/>
              <a:buFont typeface="Arial"/>
              <a:buNone/>
            </a:pPr>
            <a:r>
              <a:rPr lang="en" sz="1100" b="0" i="0" u="none" strike="noStrike" cap="none">
                <a:solidFill>
                  <a:srgbClr val="222222"/>
                </a:solidFill>
                <a:highlight>
                  <a:srgbClr val="FFFFFF"/>
                </a:highlight>
                <a:latin typeface="Arial"/>
                <a:ea typeface="Arial"/>
                <a:cs typeface="Arial"/>
                <a:sym typeface="Arial"/>
              </a:rPr>
              <a:t>Interruption is a cooperative mechanism. When one thread interrupts another, the interrupted thread does not necessarily stop what it is doing immediately. Instead, interruption is a way of politely asking another thread to stop what it is doing if it wants to, at its convenience.  </a:t>
            </a:r>
            <a:r>
              <a:rPr lang="en" sz="1100" b="0" i="0" u="sng" strike="noStrike" cap="none">
                <a:solidFill>
                  <a:schemeClr val="hlink"/>
                </a:solidFill>
                <a:highlight>
                  <a:srgbClr val="FFFFFF"/>
                </a:highlight>
                <a:latin typeface="Arial"/>
                <a:ea typeface="Arial"/>
                <a:cs typeface="Arial"/>
                <a:sym typeface="Arial"/>
                <a:hlinkClick r:id="rId3"/>
              </a:rPr>
              <a:t>http://www.ibm.com/developerworks/library/j-jtp05236/</a:t>
            </a:r>
            <a:r>
              <a:rPr lang="en" sz="1100" b="0" i="0" u="none" strike="noStrike" cap="none">
                <a:solidFill>
                  <a:srgbClr val="222222"/>
                </a:solidFill>
                <a:highlight>
                  <a:srgbClr val="FFFFFF"/>
                </a:highlight>
                <a:latin typeface="Arial"/>
                <a:ea typeface="Arial"/>
                <a:cs typeface="Arial"/>
                <a:sym typeface="Arial"/>
              </a:rPr>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Shape 12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r>
              <a:rPr lang="en" sz="950" b="0" i="0" u="none" strike="noStrike" cap="none">
                <a:solidFill>
                  <a:schemeClr val="dk1"/>
                </a:solidFill>
                <a:latin typeface="Arial"/>
                <a:ea typeface="Arial"/>
                <a:cs typeface="Arial"/>
                <a:sym typeface="Arial"/>
              </a:rPr>
              <a:t>An </a:t>
            </a:r>
            <a:r>
              <a:rPr lang="en" sz="950" b="0" i="1" u="none" strike="noStrike" cap="none">
                <a:solidFill>
                  <a:schemeClr val="dk1"/>
                </a:solidFill>
                <a:latin typeface="Arial"/>
                <a:ea typeface="Arial"/>
                <a:cs typeface="Arial"/>
                <a:sym typeface="Arial"/>
              </a:rPr>
              <a:t>interrupt</a:t>
            </a:r>
            <a:r>
              <a:rPr lang="en" sz="950" b="0" i="0" u="none" strike="noStrike" cap="none">
                <a:solidFill>
                  <a:schemeClr val="dk1"/>
                </a:solidFill>
                <a:latin typeface="Arial"/>
                <a:ea typeface="Arial"/>
                <a:cs typeface="Arial"/>
                <a:sym typeface="Arial"/>
              </a:rPr>
              <a:t> is an “indication” to a thread that it should stop what it is doing and do something else. It's up to the programmer to decide exactly how a thread responds to an interrupt, but it is very common for the thread to terminate.</a:t>
            </a:r>
            <a:endParaRPr/>
          </a:p>
          <a:p>
            <a:pPr marL="0" marR="0" lvl="0" indent="0" algn="l" rtl="0">
              <a:spcBef>
                <a:spcPts val="0"/>
              </a:spcBef>
              <a:spcAft>
                <a:spcPts val="0"/>
              </a:spcAft>
              <a:buClr>
                <a:srgbClr val="222222"/>
              </a:buClr>
              <a:buSzPts val="1100"/>
              <a:buFont typeface="Arial"/>
              <a:buNone/>
            </a:pPr>
            <a:r>
              <a:rPr lang="en" sz="1100" b="0" i="0" u="none" strike="noStrike" cap="none">
                <a:solidFill>
                  <a:srgbClr val="222222"/>
                </a:solidFill>
                <a:highlight>
                  <a:srgbClr val="FFFFFF"/>
                </a:highlight>
                <a:latin typeface="Arial"/>
                <a:ea typeface="Arial"/>
                <a:cs typeface="Arial"/>
                <a:sym typeface="Arial"/>
              </a:rPr>
              <a:t>Interruption is a cooperative mechanism. When one thread interrupts another, the interrupted thread does not necessarily stop what it is doing immediately. Instead, interruption is a way of politely asking another thread to stop what it is doing if it wants to, at its convenience.  </a:t>
            </a:r>
            <a:r>
              <a:rPr lang="en" sz="1100" b="0" i="0" u="sng" strike="noStrike" cap="none">
                <a:solidFill>
                  <a:schemeClr val="hlink"/>
                </a:solidFill>
                <a:highlight>
                  <a:srgbClr val="FFFFFF"/>
                </a:highlight>
                <a:latin typeface="Arial"/>
                <a:ea typeface="Arial"/>
                <a:cs typeface="Arial"/>
                <a:sym typeface="Arial"/>
                <a:hlinkClick r:id="rId3"/>
              </a:rPr>
              <a:t>http://www.ibm.com/developerworks/library/j-jtp05236/</a:t>
            </a:r>
            <a:r>
              <a:rPr lang="en" sz="1100" b="0" i="0" u="none" strike="noStrike" cap="none">
                <a:solidFill>
                  <a:srgbClr val="222222"/>
                </a:solidFill>
                <a:highlight>
                  <a:srgbClr val="FFFFFF"/>
                </a:highlight>
                <a:latin typeface="Arial"/>
                <a:ea typeface="Arial"/>
                <a:cs typeface="Arial"/>
                <a:sym typeface="Arial"/>
              </a:rPr>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Shape 13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The priorities forces thread 2 (with higher priority) to run first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Shape 14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The priorities forces thread 2 (with higher priority) to run first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Shape 14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r>
              <a:rPr lang="en" sz="950" b="0" i="0" u="none" strike="noStrike" cap="none">
                <a:solidFill>
                  <a:schemeClr val="dk1"/>
                </a:solidFill>
                <a:latin typeface="Arial"/>
                <a:ea typeface="Arial"/>
                <a:cs typeface="Arial"/>
                <a:sym typeface="Arial"/>
              </a:rPr>
              <a:t>This relationship is simply a guarantee that memory writes by one specific statement are visible to another specific statement.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Shape 15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r>
              <a:rPr lang="en" sz="950" b="0" i="0" u="none" strike="noStrike" cap="none">
                <a:solidFill>
                  <a:schemeClr val="dk1"/>
                </a:solidFill>
                <a:latin typeface="Arial"/>
                <a:ea typeface="Arial"/>
                <a:cs typeface="Arial"/>
                <a:sym typeface="Arial"/>
              </a:rPr>
              <a:t>This relationship is simply a guarantee that memory writes by one specific statement are visible to another specific statement.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Shape 16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r>
              <a:rPr lang="en" sz="950" b="0" i="0" u="none" strike="noStrike" cap="none">
                <a:solidFill>
                  <a:schemeClr val="dk1"/>
                </a:solidFill>
                <a:latin typeface="Arial"/>
                <a:ea typeface="Arial"/>
                <a:cs typeface="Arial"/>
                <a:sym typeface="Arial"/>
              </a:rPr>
              <a:t>This relationship is simply a guarantee that memory writes by one specific statement are visible to another specific statement.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Shape 17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r>
              <a:rPr lang="en" sz="950" b="0" i="0" u="none" strike="noStrike" cap="none">
                <a:solidFill>
                  <a:schemeClr val="dk1"/>
                </a:solidFill>
                <a:latin typeface="Arial"/>
                <a:ea typeface="Arial"/>
                <a:cs typeface="Arial"/>
                <a:sym typeface="Arial"/>
              </a:rPr>
              <a:t>This relationship is simply a guarantee that memory writes by one specific statement are visible to another specific statement.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Shape 17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950"/>
              <a:buFont typeface="Arial"/>
              <a:buNone/>
            </a:pPr>
            <a:r>
              <a:rPr lang="en" sz="950" b="0" i="0" u="none" strike="noStrike" cap="none">
                <a:solidFill>
                  <a:schemeClr val="dk1"/>
                </a:solidFill>
                <a:latin typeface="Arial"/>
                <a:ea typeface="Arial"/>
                <a:cs typeface="Arial"/>
                <a:sym typeface="Arial"/>
              </a:rPr>
              <a:t>Every object has an intrinsic lock associated with it. By convention, a thread that needs exclusive and consistent access to an object's fields has to </a:t>
            </a:r>
            <a:r>
              <a:rPr lang="en" sz="950" b="0" i="1" u="none" strike="noStrike" cap="none">
                <a:solidFill>
                  <a:schemeClr val="dk1"/>
                </a:solidFill>
                <a:latin typeface="Arial"/>
                <a:ea typeface="Arial"/>
                <a:cs typeface="Arial"/>
                <a:sym typeface="Arial"/>
              </a:rPr>
              <a:t>acquire</a:t>
            </a:r>
            <a:r>
              <a:rPr lang="en" sz="950" b="0" i="0" u="none" strike="noStrike" cap="none">
                <a:solidFill>
                  <a:schemeClr val="dk1"/>
                </a:solidFill>
                <a:latin typeface="Arial"/>
                <a:ea typeface="Arial"/>
                <a:cs typeface="Arial"/>
                <a:sym typeface="Arial"/>
              </a:rPr>
              <a:t> the object's intrinsic lock before accessing them, and then </a:t>
            </a:r>
            <a:r>
              <a:rPr lang="en" sz="950" b="0" i="1" u="none" strike="noStrike" cap="none">
                <a:solidFill>
                  <a:schemeClr val="dk1"/>
                </a:solidFill>
                <a:latin typeface="Arial"/>
                <a:ea typeface="Arial"/>
                <a:cs typeface="Arial"/>
                <a:sym typeface="Arial"/>
              </a:rPr>
              <a:t>release</a:t>
            </a:r>
            <a:r>
              <a:rPr lang="en" sz="950" b="0" i="0" u="none" strike="noStrike" cap="none">
                <a:solidFill>
                  <a:schemeClr val="dk1"/>
                </a:solidFill>
                <a:latin typeface="Arial"/>
                <a:ea typeface="Arial"/>
                <a:cs typeface="Arial"/>
                <a:sym typeface="Arial"/>
              </a:rPr>
              <a:t> the intrinsic lock when it's done with them. A thread is said to </a:t>
            </a:r>
            <a:r>
              <a:rPr lang="en" sz="950" b="0" i="1" u="none" strike="noStrike" cap="none">
                <a:solidFill>
                  <a:schemeClr val="dk1"/>
                </a:solidFill>
                <a:latin typeface="Arial"/>
                <a:ea typeface="Arial"/>
                <a:cs typeface="Arial"/>
                <a:sym typeface="Arial"/>
              </a:rPr>
              <a:t>own</a:t>
            </a:r>
            <a:r>
              <a:rPr lang="en" sz="950" b="0" i="0" u="none" strike="noStrike" cap="none">
                <a:solidFill>
                  <a:schemeClr val="dk1"/>
                </a:solidFill>
                <a:latin typeface="Arial"/>
                <a:ea typeface="Arial"/>
                <a:cs typeface="Arial"/>
                <a:sym typeface="Arial"/>
              </a:rPr>
              <a:t> the intrinsic lock between the time it has acquired the lock and released the lock. As long as a thread owns an intrinsic lock, no other thread can acquire the same lock. The other thread will block when it attempts to acquire the lock.</a:t>
            </a:r>
            <a:endParaRPr/>
          </a:p>
          <a:p>
            <a:pPr marL="0" marR="0" lvl="0" indent="0" algn="l" rtl="0">
              <a:spcBef>
                <a:spcPts val="0"/>
              </a:spcBef>
              <a:spcAft>
                <a:spcPts val="0"/>
              </a:spcAft>
              <a:buClr>
                <a:schemeClr val="dk1"/>
              </a:buClr>
              <a:buSzPts val="950"/>
              <a:buFont typeface="Arial"/>
              <a:buNone/>
            </a:pPr>
            <a:endParaRPr sz="95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950"/>
              <a:buFont typeface="Arial"/>
              <a:buNone/>
            </a:pPr>
            <a:r>
              <a:rPr lang="en" sz="950" b="0" i="0" u="none" strike="noStrike" cap="none">
                <a:solidFill>
                  <a:schemeClr val="dk1"/>
                </a:solidFill>
                <a:latin typeface="Arial"/>
                <a:ea typeface="Arial"/>
                <a:cs typeface="Arial"/>
                <a:sym typeface="Arial"/>
              </a:rPr>
              <a:t>When a thread releases an intrinsic lock, a happens-before relationship is established between that action and any subsequent acquisition of the same lock.</a:t>
            </a:r>
            <a:endParaRPr/>
          </a:p>
          <a:p>
            <a:pPr marL="0" marR="0" lvl="0" indent="0" algn="l" rtl="0">
              <a:spcBef>
                <a:spcPts val="0"/>
              </a:spcBef>
              <a:spcAft>
                <a:spcPts val="0"/>
              </a:spcAft>
              <a:buClr>
                <a:schemeClr val="dk1"/>
              </a:buClr>
              <a:buSzPts val="950"/>
              <a:buFont typeface="Arial"/>
              <a:buNone/>
            </a:pPr>
            <a:r>
              <a:rPr lang="en" sz="950" b="0" i="0" u="none" strike="noStrike" cap="none">
                <a:solidFill>
                  <a:schemeClr val="dk1"/>
                </a:solidFill>
                <a:latin typeface="Arial"/>
                <a:ea typeface="Arial"/>
                <a:cs typeface="Arial"/>
                <a:sym typeface="Arial"/>
              </a:rPr>
              <a:t>When a thread invokes a synchronized method, it automatically acquires the intrinsic lock for that method's object and releases it when the method returns. The lock release occurs even if the return was caused by an uncaught exception.</a:t>
            </a:r>
            <a:endParaRPr/>
          </a:p>
          <a:p>
            <a:pPr marL="0" marR="0" lvl="0" indent="0" algn="l" rtl="0">
              <a:spcBef>
                <a:spcPts val="0"/>
              </a:spcBef>
              <a:spcAft>
                <a:spcPts val="0"/>
              </a:spcAft>
              <a:buClr>
                <a:schemeClr val="dk1"/>
              </a:buClr>
              <a:buSzPts val="950"/>
              <a:buFont typeface="Arial"/>
              <a:buNone/>
            </a:pPr>
            <a:endParaRPr sz="95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950"/>
              <a:buFont typeface="Arial"/>
              <a:buNone/>
            </a:pPr>
            <a:r>
              <a:rPr lang="en" sz="950" b="0" i="0" u="none" strike="noStrike" cap="none">
                <a:solidFill>
                  <a:schemeClr val="dk1"/>
                </a:solidFill>
                <a:latin typeface="Arial"/>
                <a:ea typeface="Arial"/>
                <a:cs typeface="Arial"/>
                <a:sym typeface="Arial"/>
              </a:rPr>
              <a:t>You might wonder what happens when a static synchronized method is invoked, since a static method is associated with a class, not an object. In this case, the thread acquires the intrinsic lock for the </a:t>
            </a:r>
            <a:r>
              <a:rPr lang="en" sz="950" b="0" i="0" u="none" strike="noStrike" cap="none">
                <a:solidFill>
                  <a:schemeClr val="dk1"/>
                </a:solidFill>
                <a:latin typeface="Courier New"/>
                <a:ea typeface="Courier New"/>
                <a:cs typeface="Courier New"/>
                <a:sym typeface="Courier New"/>
              </a:rPr>
              <a:t>Class</a:t>
            </a:r>
            <a:r>
              <a:rPr lang="en" sz="950" b="0" i="0" u="none" strike="noStrike" cap="none">
                <a:solidFill>
                  <a:schemeClr val="dk1"/>
                </a:solidFill>
                <a:latin typeface="Arial"/>
                <a:ea typeface="Arial"/>
                <a:cs typeface="Arial"/>
                <a:sym typeface="Arial"/>
              </a:rPr>
              <a:t> object associated with the class. Thus access to class's static fields is controlled by a lock that's distinct from the lock for any instance of the class.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Shape 6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We need concurrency to speed up the computations on the machine, which means less waiting time</a:t>
            </a:r>
            <a:endParaRPr/>
          </a:p>
          <a:p>
            <a:pPr marL="457200" marR="0" lvl="0" indent="-298450" algn="l" rtl="0">
              <a:lnSpc>
                <a:spcPct val="115000"/>
              </a:lnSpc>
              <a:spcBef>
                <a:spcPts val="0"/>
              </a:spcBef>
              <a:spcAft>
                <a:spcPts val="0"/>
              </a:spcAft>
              <a:buNone/>
            </a:pPr>
            <a:r>
              <a:rPr lang="en" sz="1100" b="0" i="0" u="none" strike="noStrike" cap="none">
                <a:solidFill>
                  <a:schemeClr val="dk2"/>
                </a:solidFill>
                <a:latin typeface="Arial"/>
                <a:ea typeface="Arial"/>
                <a:cs typeface="Arial"/>
                <a:sym typeface="Arial"/>
              </a:rPr>
              <a:t>Multiprogramming: The ability of running multiple processes on the OS, by loading all of them in the memory while there’s enough space. If one CPU is used, then each process takes a turn to run and this turn is confined by a timing constraint (from a software pov)</a:t>
            </a:r>
            <a:endParaRPr/>
          </a:p>
          <a:p>
            <a:pPr marL="457200" marR="0" lvl="0" indent="-298450" algn="l" rtl="0">
              <a:lnSpc>
                <a:spcPct val="115000"/>
              </a:lnSpc>
              <a:spcBef>
                <a:spcPts val="1600"/>
              </a:spcBef>
              <a:spcAft>
                <a:spcPts val="0"/>
              </a:spcAft>
              <a:buNone/>
            </a:pPr>
            <a:r>
              <a:rPr lang="en" sz="1100" b="0" i="0" u="none" strike="noStrike" cap="none">
                <a:solidFill>
                  <a:schemeClr val="dk2"/>
                </a:solidFill>
                <a:latin typeface="Arial"/>
                <a:ea typeface="Arial"/>
                <a:cs typeface="Arial"/>
                <a:sym typeface="Arial"/>
              </a:rPr>
              <a:t>Multiprocessing: The ability of running multiple programs on the OS on multiple CPUs by assigning each process on a CPU  </a:t>
            </a:r>
            <a:endParaRPr/>
          </a:p>
          <a:p>
            <a:pPr marL="457200" marR="0" lvl="0" indent="-298450" algn="l" rtl="0">
              <a:lnSpc>
                <a:spcPct val="115000"/>
              </a:lnSpc>
              <a:spcBef>
                <a:spcPts val="1600"/>
              </a:spcBef>
              <a:spcAft>
                <a:spcPts val="0"/>
              </a:spcAft>
              <a:buNone/>
            </a:pPr>
            <a:r>
              <a:rPr lang="en" sz="1100" b="0" i="0" u="none" strike="noStrike" cap="none">
                <a:solidFill>
                  <a:schemeClr val="dk2"/>
                </a:solidFill>
                <a:latin typeface="Arial"/>
                <a:ea typeface="Arial"/>
                <a:cs typeface="Arial"/>
                <a:sym typeface="Arial"/>
              </a:rPr>
              <a:t>Multithreading: The ability to divide the process execution into threads (multiple code segments) that run concurrently and share the same resources (e.g. memory)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Shape 1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Final, can be read through non- synchronized methods as no one will change its value</a:t>
            </a:r>
            <a:endParaRPr/>
          </a:p>
          <a:p>
            <a:pPr marL="0" marR="0" lvl="0" indent="0" algn="l" rtl="0">
              <a:spcBef>
                <a:spcPts val="0"/>
              </a:spcBef>
              <a:spcAft>
                <a:spcPts val="0"/>
              </a:spcAft>
              <a:buClr>
                <a:schemeClr val="dk1"/>
              </a:buClr>
              <a:buSzPts val="950"/>
              <a:buFont typeface="Arial"/>
              <a:buNone/>
            </a:pPr>
            <a:endParaRPr sz="95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Shape 19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Final, can be read through non- synchronized methods as no one will change its value</a:t>
            </a:r>
            <a:endParaRPr/>
          </a:p>
          <a:p>
            <a:pPr marL="0" marR="0" lvl="0" indent="0" algn="l" rtl="0">
              <a:spcBef>
                <a:spcPts val="0"/>
              </a:spcBef>
              <a:spcAft>
                <a:spcPts val="0"/>
              </a:spcAft>
              <a:buClr>
                <a:schemeClr val="dk1"/>
              </a:buClr>
              <a:buSzPts val="950"/>
              <a:buFont typeface="Arial"/>
              <a:buNone/>
            </a:pPr>
            <a:endParaRPr sz="95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Shape 19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Final, can be read through non- synchronized methods as no one will change its value</a:t>
            </a:r>
            <a:endParaRPr/>
          </a:p>
          <a:p>
            <a:pPr marL="0" marR="0" lvl="0" indent="0" algn="l" rtl="0">
              <a:spcBef>
                <a:spcPts val="0"/>
              </a:spcBef>
              <a:spcAft>
                <a:spcPts val="0"/>
              </a:spcAft>
              <a:buClr>
                <a:schemeClr val="dk1"/>
              </a:buClr>
              <a:buSzPts val="950"/>
              <a:buFont typeface="Arial"/>
              <a:buNone/>
            </a:pPr>
            <a:endParaRPr sz="95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Shape 20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Final, can be read through non- synchronized methods as no one will change its value</a:t>
            </a:r>
            <a:endParaRPr/>
          </a:p>
          <a:p>
            <a:pPr marL="0" marR="0" lvl="0" indent="0" algn="l" rtl="0">
              <a:spcBef>
                <a:spcPts val="0"/>
              </a:spcBef>
              <a:spcAft>
                <a:spcPts val="0"/>
              </a:spcAft>
              <a:buClr>
                <a:schemeClr val="dk1"/>
              </a:buClr>
              <a:buSzPts val="950"/>
              <a:buFont typeface="Arial"/>
              <a:buNone/>
            </a:pPr>
            <a:endParaRPr sz="95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Shape 21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endParaRPr sz="95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Shape 21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endParaRPr sz="95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Shape 22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endParaRPr sz="95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Shape 23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endParaRPr sz="95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Shape 25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endParaRPr sz="95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Shape 27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endParaRPr sz="95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Shape 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200"/>
              <a:buFont typeface="Arial"/>
              <a:buNone/>
            </a:pPr>
            <a:r>
              <a:rPr lang="en" sz="1200" b="1" i="0" u="none" strike="noStrike" cap="none">
                <a:solidFill>
                  <a:schemeClr val="dk1"/>
                </a:solidFill>
                <a:latin typeface="Arial"/>
                <a:ea typeface="Arial"/>
                <a:cs typeface="Arial"/>
                <a:sym typeface="Arial"/>
              </a:rPr>
              <a:t>Processes</a:t>
            </a:r>
            <a:endParaRPr/>
          </a:p>
          <a:p>
            <a:pPr marL="0" marR="0" lvl="0" indent="0" algn="l" rtl="0">
              <a:lnSpc>
                <a:spcPct val="100000"/>
              </a:lnSpc>
              <a:spcBef>
                <a:spcPts val="160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A process has a self-contained execution environment. A process generally has a complete, private set of basic run-time resources; in particular, each process has its own memory space. Processes are often seen as synonymous with programs or applications. </a:t>
            </a:r>
            <a:endParaRPr/>
          </a:p>
          <a:p>
            <a:pPr marL="0" marR="0" lvl="0" indent="0" algn="l" rtl="0">
              <a:lnSpc>
                <a:spcPct val="100000"/>
              </a:lnSpc>
              <a:spcBef>
                <a:spcPts val="160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Most implementations of the Java virtual machine run as a single proces. A Java application can create additional processes using a ProcessBuilder object.</a:t>
            </a:r>
            <a:endParaRPr/>
          </a:p>
          <a:p>
            <a:pPr marL="0" marR="0" lvl="0" indent="0" algn="l" rtl="0">
              <a:lnSpc>
                <a:spcPct val="100000"/>
              </a:lnSpc>
              <a:spcBef>
                <a:spcPts val="1600"/>
              </a:spcBef>
              <a:spcAft>
                <a:spcPts val="0"/>
              </a:spcAft>
              <a:buClr>
                <a:schemeClr val="dk1"/>
              </a:buClr>
              <a:buSzPts val="1200"/>
              <a:buFont typeface="Arial"/>
              <a:buNone/>
            </a:pPr>
            <a:r>
              <a:rPr lang="en" sz="1200" b="1" i="0" u="none" strike="noStrike" cap="none">
                <a:solidFill>
                  <a:schemeClr val="dk1"/>
                </a:solidFill>
                <a:latin typeface="Arial"/>
                <a:ea typeface="Arial"/>
                <a:cs typeface="Arial"/>
                <a:sym typeface="Arial"/>
              </a:rPr>
              <a:t>Threads</a:t>
            </a:r>
            <a:endParaRPr/>
          </a:p>
          <a:p>
            <a:pPr marL="0" marR="0" lvl="0" indent="0" algn="l" rtl="0">
              <a:lnSpc>
                <a:spcPct val="115000"/>
              </a:lnSpc>
              <a:spcBef>
                <a:spcPts val="160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Both processes and threads provide an execution environment, but creating a new thread requires fewer resources than creating a new process.</a:t>
            </a:r>
            <a:endParaRPr/>
          </a:p>
          <a:p>
            <a:pPr marL="0" marR="0" lvl="0" indent="0" algn="l" rtl="0">
              <a:lnSpc>
                <a:spcPct val="115000"/>
              </a:lnSpc>
              <a:spcBef>
                <a:spcPts val="160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Multithreaded execution is an essential feature of the Java platform. Every application has at least one thread — or several, if you count "system" threads that do things like memory management and signal handling. But from the application programmer's point of view, you start with just one thread, called the </a:t>
            </a:r>
            <a:r>
              <a:rPr lang="en" sz="1200" b="0" i="1" u="none" strike="noStrike" cap="none">
                <a:solidFill>
                  <a:schemeClr val="dk1"/>
                </a:solidFill>
                <a:latin typeface="Arial"/>
                <a:ea typeface="Arial"/>
                <a:cs typeface="Arial"/>
                <a:sym typeface="Arial"/>
              </a:rPr>
              <a:t>main thread</a:t>
            </a:r>
            <a:r>
              <a:rPr lang="en" sz="1200" b="0" i="0" u="none" strike="noStrike" cap="none">
                <a:solidFill>
                  <a:schemeClr val="dk1"/>
                </a:solidFill>
                <a:latin typeface="Arial"/>
                <a:ea typeface="Arial"/>
                <a:cs typeface="Arial"/>
                <a:sym typeface="Arial"/>
              </a:rPr>
              <a:t>. This thread has the ability to create additional threads,</a:t>
            </a:r>
            <a:endParaRPr/>
          </a:p>
          <a:p>
            <a:pPr marL="0" marR="0" lvl="0" indent="0" algn="l" rtl="0">
              <a:lnSpc>
                <a:spcPct val="115000"/>
              </a:lnSpc>
              <a:spcBef>
                <a:spcPts val="16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Shape 29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Synchronized may slow down the thread execution, so if it’s about synchronizing the operation on supported atomic types, then use atomic to speedup the execution. Otherwise use synchronized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Shape 3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000000"/>
              </a:buClr>
              <a:buSzPts val="1100"/>
              <a:buFont typeface="Arial"/>
              <a:buNone/>
            </a:pPr>
            <a:r>
              <a:rPr lang="en" b="1">
                <a:solidFill>
                  <a:srgbClr val="000000"/>
                </a:solidFill>
              </a:rPr>
              <a:t>Note:</a:t>
            </a:r>
            <a:r>
              <a:rPr lang="en">
                <a:solidFill>
                  <a:srgbClr val="000000"/>
                </a:solidFill>
              </a:rPr>
              <a:t> Always invoke wait inside a loop that tests for the condition being waited for. Don't assume that the interrupt was for the particular condition you were waiting for, or that the condition is still true.</a:t>
            </a:r>
            <a:endParaRPr>
              <a:solidFill>
                <a:srgbClr val="000000"/>
              </a:solidFill>
            </a:endParaRPr>
          </a:p>
          <a:p>
            <a:pPr marL="0" marR="0" lvl="0" indent="0" algn="l" rtl="0">
              <a:spcBef>
                <a:spcPts val="0"/>
              </a:spcBef>
              <a:spcAft>
                <a:spcPts val="0"/>
              </a:spcAft>
              <a:buClr>
                <a:srgbClr val="000000"/>
              </a:buClr>
              <a:buSzPts val="1100"/>
              <a:buFont typeface="Arial"/>
              <a:buNone/>
            </a:pPr>
            <a:endParaRPr>
              <a:solidFill>
                <a:srgbClr val="000000"/>
              </a:solidFill>
            </a:endParaRPr>
          </a:p>
          <a:p>
            <a:pPr marL="0" marR="0" lvl="0" indent="0" algn="l" rtl="0">
              <a:spcBef>
                <a:spcPts val="0"/>
              </a:spcBef>
              <a:spcAft>
                <a:spcPts val="0"/>
              </a:spcAft>
              <a:buClr>
                <a:srgbClr val="000000"/>
              </a:buClr>
              <a:buSzPts val="1100"/>
              <a:buFont typeface="Arial"/>
              <a:buNone/>
            </a:pPr>
            <a:r>
              <a:rPr lang="en">
                <a:solidFill>
                  <a:srgbClr val="000000"/>
                </a:solidFill>
              </a:rPr>
              <a:t>Like many methods that suspend execution, wait can throw InterruptedException. </a:t>
            </a:r>
            <a:endParaRPr>
              <a:solidFill>
                <a:srgbClr val="000000"/>
              </a:solidFill>
            </a:endParaRPr>
          </a:p>
          <a:p>
            <a:pPr marL="0" marR="0" lvl="0" indent="0" algn="l" rtl="0">
              <a:spcBef>
                <a:spcPts val="0"/>
              </a:spcBef>
              <a:spcAft>
                <a:spcPts val="0"/>
              </a:spcAft>
              <a:buClr>
                <a:srgbClr val="000000"/>
              </a:buClr>
              <a:buSzPts val="1100"/>
              <a:buFont typeface="Arial"/>
              <a:buNone/>
            </a:pPr>
            <a:endParaRPr>
              <a:solidFill>
                <a:srgbClr val="000000"/>
              </a:solidFill>
            </a:endParaRPr>
          </a:p>
          <a:p>
            <a:pPr marL="0" marR="0" lvl="0" indent="0" algn="l" rtl="0">
              <a:spcBef>
                <a:spcPts val="0"/>
              </a:spcBef>
              <a:spcAft>
                <a:spcPts val="0"/>
              </a:spcAft>
              <a:buClr>
                <a:srgbClr val="000000"/>
              </a:buClr>
              <a:buSzPts val="1100"/>
              <a:buFont typeface="Arial"/>
              <a:buNone/>
            </a:pPr>
            <a:r>
              <a:rPr lang="en">
                <a:solidFill>
                  <a:srgbClr val="000000"/>
                </a:solidFill>
              </a:rPr>
              <a:t>Why is this  synchronized? Suppose d is the object we're using to invoke wait. When a thread invokes d.wait, it must own the intrinsic lock for d — otherwise an error is thrown. Invoking wait inside a synchronized method is a simple way to acquire the intrinsic lock.</a:t>
            </a:r>
            <a:endParaRPr>
              <a:solidFill>
                <a:srgbClr val="000000"/>
              </a:solidFill>
            </a:endParaRPr>
          </a:p>
          <a:p>
            <a:pPr marL="0" marR="0" lvl="0" indent="0" algn="l" rtl="0">
              <a:spcBef>
                <a:spcPts val="0"/>
              </a:spcBef>
              <a:spcAft>
                <a:spcPts val="0"/>
              </a:spcAft>
              <a:buClr>
                <a:srgbClr val="000000"/>
              </a:buClr>
              <a:buSzPts val="1100"/>
              <a:buFont typeface="Arial"/>
              <a:buNone/>
            </a:pPr>
            <a:endParaRPr>
              <a:solidFill>
                <a:srgbClr val="000000"/>
              </a:solidFill>
            </a:endParaRPr>
          </a:p>
          <a:p>
            <a:pPr marL="0" marR="0" lvl="0" indent="0" algn="l" rtl="0">
              <a:spcBef>
                <a:spcPts val="0"/>
              </a:spcBef>
              <a:spcAft>
                <a:spcPts val="0"/>
              </a:spcAft>
              <a:buClr>
                <a:srgbClr val="000000"/>
              </a:buClr>
              <a:buSzPts val="1100"/>
              <a:buFont typeface="Arial"/>
              <a:buNone/>
            </a:pPr>
            <a:r>
              <a:rPr lang="en">
                <a:solidFill>
                  <a:srgbClr val="000000"/>
                </a:solidFill>
              </a:rPr>
              <a:t>When wait is invoked, the thread releases the lock and suspends execution. At some future time, another thread will acquire the same lock and invoke</a:t>
            </a:r>
            <a:r>
              <a:rPr lang="en">
                <a:solidFill>
                  <a:srgbClr val="000000"/>
                </a:solidFill>
                <a:uFill>
                  <a:noFill/>
                </a:uFill>
                <a:hlinkClick r:id="rId3"/>
              </a:rPr>
              <a:t> </a:t>
            </a:r>
            <a:r>
              <a:rPr lang="en" u="sng">
                <a:solidFill>
                  <a:schemeClr val="hlink"/>
                </a:solidFill>
                <a:hlinkClick r:id="rId3"/>
              </a:rPr>
              <a:t>Object.notifyAll</a:t>
            </a:r>
            <a:r>
              <a:rPr lang="en">
                <a:solidFill>
                  <a:srgbClr val="000000"/>
                </a:solidFill>
              </a:rPr>
              <a:t>, informing all threads waiting on that lock that something important has happened</a:t>
            </a:r>
            <a:endParaRPr>
              <a:solidFill>
                <a:srgbClr val="000000"/>
              </a:solidFill>
            </a:endParaRPr>
          </a:p>
          <a:p>
            <a:pPr marL="0" marR="0" lvl="0" indent="0" algn="l" rtl="0">
              <a:spcBef>
                <a:spcPts val="0"/>
              </a:spcBef>
              <a:spcAft>
                <a:spcPts val="0"/>
              </a:spcAft>
              <a:buClr>
                <a:srgbClr val="000000"/>
              </a:buClr>
              <a:buSzPts val="1100"/>
              <a:buFont typeface="Arial"/>
              <a:buNone/>
            </a:pPr>
            <a:endParaRPr>
              <a:solidFill>
                <a:srgbClr val="000000"/>
              </a:solidFill>
            </a:endParaRPr>
          </a:p>
          <a:p>
            <a:pPr marL="0" marR="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Shape 7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Courier New"/>
              <a:buNone/>
            </a:pPr>
            <a:r>
              <a:rPr lang="en" sz="950" b="0" i="0" u="none" strike="noStrike" cap="none">
                <a:solidFill>
                  <a:schemeClr val="dk1"/>
                </a:solidFill>
                <a:latin typeface="Courier New"/>
                <a:ea typeface="Courier New"/>
                <a:cs typeface="Courier New"/>
                <a:sym typeface="Courier New"/>
              </a:rPr>
              <a:t>Thread.sleep</a:t>
            </a:r>
            <a:r>
              <a:rPr lang="en" sz="950" b="0" i="0" u="none" strike="noStrike" cap="none">
                <a:solidFill>
                  <a:schemeClr val="dk1"/>
                </a:solidFill>
                <a:latin typeface="Arial"/>
                <a:ea typeface="Arial"/>
                <a:cs typeface="Arial"/>
                <a:sym typeface="Arial"/>
              </a:rPr>
              <a:t> causes the current thread to suspend execution for a specified period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Shape 7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Courier New"/>
              <a:buNone/>
            </a:pPr>
            <a:r>
              <a:rPr lang="en" sz="950" b="0" i="0" u="none" strike="noStrike" cap="none">
                <a:solidFill>
                  <a:schemeClr val="dk1"/>
                </a:solidFill>
                <a:latin typeface="Courier New"/>
                <a:ea typeface="Courier New"/>
                <a:cs typeface="Courier New"/>
                <a:sym typeface="Courier New"/>
              </a:rPr>
              <a:t>Thread.sleep</a:t>
            </a:r>
            <a:r>
              <a:rPr lang="en" sz="950" b="0" i="0" u="none" strike="noStrike" cap="none">
                <a:solidFill>
                  <a:schemeClr val="dk1"/>
                </a:solidFill>
                <a:latin typeface="Arial"/>
                <a:ea typeface="Arial"/>
                <a:cs typeface="Arial"/>
                <a:sym typeface="Arial"/>
              </a:rPr>
              <a:t> causes the current thread to suspend execution for a specified period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Shape 8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Courier New"/>
              <a:buNone/>
            </a:pPr>
            <a:r>
              <a:rPr lang="en" sz="950" b="0" i="0" u="none" strike="noStrike" cap="none">
                <a:solidFill>
                  <a:schemeClr val="dk1"/>
                </a:solidFill>
                <a:latin typeface="Courier New"/>
                <a:ea typeface="Courier New"/>
                <a:cs typeface="Courier New"/>
                <a:sym typeface="Courier New"/>
              </a:rPr>
              <a:t>Thread.sleep</a:t>
            </a:r>
            <a:r>
              <a:rPr lang="en" sz="950" b="0" i="0" u="none" strike="noStrike" cap="none">
                <a:solidFill>
                  <a:schemeClr val="dk1"/>
                </a:solidFill>
                <a:latin typeface="Arial"/>
                <a:ea typeface="Arial"/>
                <a:cs typeface="Arial"/>
                <a:sym typeface="Arial"/>
              </a:rPr>
              <a:t> causes the current thread to suspend execution for a specified period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Shape 9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317500" algn="l" rtl="0">
              <a:spcBef>
                <a:spcPts val="0"/>
              </a:spcBef>
              <a:spcAft>
                <a:spcPts val="0"/>
              </a:spcAft>
              <a:buSzPts val="1400"/>
              <a:buAutoNum type="alphaLcPeriod"/>
            </a:pPr>
            <a:r>
              <a:rPr lang="en" sz="950" dirty="0">
                <a:latin typeface="Courier New"/>
                <a:ea typeface="Courier New"/>
                <a:cs typeface="Courier New"/>
                <a:sym typeface="Courier New"/>
              </a:rPr>
              <a:t>The printing is different, yeah sure it can replicate</a:t>
            </a:r>
            <a:endParaRPr sz="950" dirty="0">
              <a:latin typeface="Courier New"/>
              <a:ea typeface="Courier New"/>
              <a:cs typeface="Courier New"/>
              <a:sym typeface="Courier New"/>
            </a:endParaRPr>
          </a:p>
          <a:p>
            <a:pPr marL="457200" marR="0" lvl="0" indent="-288925" algn="l" rtl="0">
              <a:spcBef>
                <a:spcPts val="0"/>
              </a:spcBef>
              <a:spcAft>
                <a:spcPts val="0"/>
              </a:spcAft>
              <a:buSzPts val="950"/>
              <a:buFont typeface="Courier New"/>
              <a:buAutoNum type="alphaLcPeriod"/>
            </a:pPr>
            <a:r>
              <a:rPr lang="en" sz="950" dirty="0">
                <a:latin typeface="Courier New"/>
                <a:ea typeface="Courier New"/>
                <a:cs typeface="Courier New"/>
                <a:sym typeface="Courier New"/>
              </a:rPr>
              <a:t>Run is just a called function so it will not run in parallel.</a:t>
            </a:r>
            <a:endParaRPr sz="950" dirty="0">
              <a:latin typeface="Courier New"/>
              <a:ea typeface="Courier New"/>
              <a:cs typeface="Courier New"/>
              <a:sym typeface="Courier New"/>
            </a:endParaRPr>
          </a:p>
          <a:p>
            <a:pPr marL="457200" marR="0" lvl="0" indent="-288925" algn="l" rtl="0">
              <a:spcBef>
                <a:spcPts val="0"/>
              </a:spcBef>
              <a:spcAft>
                <a:spcPts val="0"/>
              </a:spcAft>
              <a:buSzPts val="950"/>
              <a:buFont typeface="Courier New"/>
              <a:buAutoNum type="alphaLcPeriod"/>
            </a:pPr>
            <a:r>
              <a:rPr lang="en" sz="950" dirty="0">
                <a:latin typeface="Courier New"/>
                <a:ea typeface="Courier New"/>
                <a:cs typeface="Courier New"/>
                <a:sym typeface="Courier New"/>
              </a:rPr>
              <a:t>The main threads </a:t>
            </a:r>
            <a:r>
              <a:rPr lang="en-US" sz="950" b="1" dirty="0">
                <a:latin typeface="Courier New"/>
                <a:ea typeface="Courier New"/>
                <a:cs typeface="Courier New"/>
                <a:sym typeface="Courier New"/>
              </a:rPr>
              <a:t>doesn’t</a:t>
            </a:r>
            <a:r>
              <a:rPr lang="en" sz="950" dirty="0">
                <a:latin typeface="Courier New"/>
                <a:ea typeface="Courier New"/>
                <a:cs typeface="Courier New"/>
                <a:sym typeface="Courier New"/>
              </a:rPr>
              <a:t> terminate all other threads on closure</a:t>
            </a:r>
            <a:endParaRPr sz="950" dirty="0">
              <a:latin typeface="Courier New"/>
              <a:ea typeface="Courier New"/>
              <a:cs typeface="Courier New"/>
              <a:sym typeface="Courier New"/>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Shape 9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r>
              <a:rPr lang="en" sz="950" b="0" i="0" u="none" strike="noStrike" cap="none">
                <a:solidFill>
                  <a:schemeClr val="dk1"/>
                </a:solidFill>
                <a:latin typeface="Arial"/>
                <a:ea typeface="Arial"/>
                <a:cs typeface="Arial"/>
                <a:sym typeface="Arial"/>
              </a:rPr>
              <a:t>An </a:t>
            </a:r>
            <a:r>
              <a:rPr lang="en" sz="950" b="0" i="1" u="none" strike="noStrike" cap="none">
                <a:solidFill>
                  <a:schemeClr val="dk1"/>
                </a:solidFill>
                <a:latin typeface="Arial"/>
                <a:ea typeface="Arial"/>
                <a:cs typeface="Arial"/>
                <a:sym typeface="Arial"/>
              </a:rPr>
              <a:t>interrupt</a:t>
            </a:r>
            <a:r>
              <a:rPr lang="en" sz="950" b="0" i="0" u="none" strike="noStrike" cap="none">
                <a:solidFill>
                  <a:schemeClr val="dk1"/>
                </a:solidFill>
                <a:latin typeface="Arial"/>
                <a:ea typeface="Arial"/>
                <a:cs typeface="Arial"/>
                <a:sym typeface="Arial"/>
              </a:rPr>
              <a:t> is an “indication” to a thread that it should stop what it is doing and do something else. It's up to the programmer to decide exactly how a thread responds to an interrupt, but it is very common for the thread to terminate.</a:t>
            </a:r>
            <a:endParaRPr/>
          </a:p>
          <a:p>
            <a:pPr marL="0" marR="0" lvl="0" indent="0" algn="l" rtl="0">
              <a:spcBef>
                <a:spcPts val="0"/>
              </a:spcBef>
              <a:spcAft>
                <a:spcPts val="0"/>
              </a:spcAft>
              <a:buClr>
                <a:srgbClr val="222222"/>
              </a:buClr>
              <a:buSzPts val="1100"/>
              <a:buFont typeface="Arial"/>
              <a:buNone/>
            </a:pPr>
            <a:r>
              <a:rPr lang="en" sz="1100" b="0" i="0" u="none" strike="noStrike" cap="none">
                <a:solidFill>
                  <a:srgbClr val="222222"/>
                </a:solidFill>
                <a:highlight>
                  <a:srgbClr val="FFFFFF"/>
                </a:highlight>
                <a:latin typeface="Arial"/>
                <a:ea typeface="Arial"/>
                <a:cs typeface="Arial"/>
                <a:sym typeface="Arial"/>
              </a:rPr>
              <a:t>Interruption is a cooperative mechanism. When one thread interrupts another, the interrupted thread does not necessarily stop what it is doing immediately. Instead, interruption is a way of politely asking another thread to stop what it is doing if it wants to, at its convenience.  </a:t>
            </a:r>
            <a:r>
              <a:rPr lang="en" sz="1100" b="0" i="0" u="sng" strike="noStrike" cap="none">
                <a:solidFill>
                  <a:schemeClr val="hlink"/>
                </a:solidFill>
                <a:highlight>
                  <a:srgbClr val="FFFFFF"/>
                </a:highlight>
                <a:latin typeface="Arial"/>
                <a:ea typeface="Arial"/>
                <a:cs typeface="Arial"/>
                <a:sym typeface="Arial"/>
                <a:hlinkClick r:id="rId3"/>
              </a:rPr>
              <a:t>http://www.ibm.com/developerworks/library/j-jtp05236/</a:t>
            </a:r>
            <a:r>
              <a:rPr lang="en" sz="1100" b="0" i="0" u="none" strike="noStrike" cap="none">
                <a:solidFill>
                  <a:srgbClr val="222222"/>
                </a:solidFill>
                <a:highlight>
                  <a:srgbClr val="FFFFFF"/>
                </a:highlight>
                <a:latin typeface="Arial"/>
                <a:ea typeface="Arial"/>
                <a:cs typeface="Arial"/>
                <a:sym typeface="Arial"/>
              </a:rPr>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Shape 10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r>
              <a:rPr lang="en" sz="950" b="0" i="0" u="none" strike="noStrike" cap="none">
                <a:solidFill>
                  <a:schemeClr val="dk1"/>
                </a:solidFill>
                <a:latin typeface="Arial"/>
                <a:ea typeface="Arial"/>
                <a:cs typeface="Arial"/>
                <a:sym typeface="Arial"/>
              </a:rPr>
              <a:t>An </a:t>
            </a:r>
            <a:r>
              <a:rPr lang="en" sz="950" b="0" i="1" u="none" strike="noStrike" cap="none">
                <a:solidFill>
                  <a:schemeClr val="dk1"/>
                </a:solidFill>
                <a:latin typeface="Arial"/>
                <a:ea typeface="Arial"/>
                <a:cs typeface="Arial"/>
                <a:sym typeface="Arial"/>
              </a:rPr>
              <a:t>interrupt</a:t>
            </a:r>
            <a:r>
              <a:rPr lang="en" sz="950" b="0" i="0" u="none" strike="noStrike" cap="none">
                <a:solidFill>
                  <a:schemeClr val="dk1"/>
                </a:solidFill>
                <a:latin typeface="Arial"/>
                <a:ea typeface="Arial"/>
                <a:cs typeface="Arial"/>
                <a:sym typeface="Arial"/>
              </a:rPr>
              <a:t> is an “indication” to a thread that it should stop what it is doing and do something else. It's up to the programmer to decide exactly how a thread responds to an interrupt, but it is very common for the thread to terminate.</a:t>
            </a:r>
            <a:endParaRPr/>
          </a:p>
          <a:p>
            <a:pPr marL="0" marR="0" lvl="0" indent="0" algn="l" rtl="0">
              <a:spcBef>
                <a:spcPts val="0"/>
              </a:spcBef>
              <a:spcAft>
                <a:spcPts val="0"/>
              </a:spcAft>
              <a:buClr>
                <a:srgbClr val="222222"/>
              </a:buClr>
              <a:buSzPts val="1100"/>
              <a:buFont typeface="Arial"/>
              <a:buNone/>
            </a:pPr>
            <a:r>
              <a:rPr lang="en" sz="1100" b="0" i="0" u="none" strike="noStrike" cap="none">
                <a:solidFill>
                  <a:srgbClr val="222222"/>
                </a:solidFill>
                <a:highlight>
                  <a:srgbClr val="FFFFFF"/>
                </a:highlight>
                <a:latin typeface="Arial"/>
                <a:ea typeface="Arial"/>
                <a:cs typeface="Arial"/>
                <a:sym typeface="Arial"/>
              </a:rPr>
              <a:t>Interruption is a cooperative mechanism. When one thread interrupts another, the interrupted thread does not necessarily stop what it is doing immediately. Instead, interruption is a way of politely asking another thread to stop what it is doing if it wants to, at its convenience.  </a:t>
            </a:r>
            <a:r>
              <a:rPr lang="en" sz="1100" b="0" i="0" u="sng" strike="noStrike" cap="none">
                <a:solidFill>
                  <a:schemeClr val="hlink"/>
                </a:solidFill>
                <a:highlight>
                  <a:srgbClr val="FFFFFF"/>
                </a:highlight>
                <a:latin typeface="Arial"/>
                <a:ea typeface="Arial"/>
                <a:cs typeface="Arial"/>
                <a:sym typeface="Arial"/>
                <a:hlinkClick r:id="rId3"/>
              </a:rPr>
              <a:t>http://www.ibm.com/developerworks/library/j-jtp05236/</a:t>
            </a:r>
            <a:r>
              <a:rPr lang="en" sz="1100" b="0" i="0" u="none" strike="noStrike" cap="none">
                <a:solidFill>
                  <a:srgbClr val="222222"/>
                </a:solidFill>
                <a:highlight>
                  <a:srgbClr val="FFFFFF"/>
                </a:highlight>
                <a:latin typeface="Arial"/>
                <a:ea typeface="Arial"/>
                <a:cs typeface="Arial"/>
                <a:sym typeface="Arial"/>
              </a:rPr>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w="76200" cap="flat" cmpd="sng">
            <a:solidFill>
              <a:schemeClr val="dk1"/>
            </a:solidFill>
            <a:prstDash val="solid"/>
            <a:round/>
            <a:headEnd type="none" w="sm" len="sm"/>
            <a:tailEnd type="none" w="sm" len="sm"/>
          </a:ln>
        </p:spPr>
      </p:cxnSp>
      <p:sp>
        <p:nvSpPr>
          <p:cNvPr id="11" name="Shape 11"/>
          <p:cNvSpPr txBox="1">
            <a:spLocks noGrp="1"/>
          </p:cNvSpPr>
          <p:nvPr>
            <p:ph type="ctrTitle"/>
          </p:nvPr>
        </p:nvSpPr>
        <p:spPr>
          <a:xfrm>
            <a:off x="311700" y="595975"/>
            <a:ext cx="8520600" cy="19578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accent3"/>
              </a:buClr>
              <a:buSzPts val="5400"/>
              <a:buFont typeface="Alfa Slab One"/>
              <a:buNone/>
              <a:defRPr sz="5400" b="0" i="0" u="none" strike="noStrike" cap="none">
                <a:solidFill>
                  <a:schemeClr val="accent3"/>
                </a:solidFill>
                <a:latin typeface="Alfa Slab One"/>
                <a:ea typeface="Alfa Slab One"/>
                <a:cs typeface="Alfa Slab One"/>
                <a:sym typeface="Alfa Slab One"/>
              </a:defRPr>
            </a:lvl1pPr>
            <a:lvl2pPr lvl="1" algn="ctr">
              <a:spcBef>
                <a:spcPts val="0"/>
              </a:spcBef>
              <a:spcAft>
                <a:spcPts val="0"/>
              </a:spcAft>
              <a:buClr>
                <a:schemeClr val="accent3"/>
              </a:buClr>
              <a:buSzPts val="5400"/>
              <a:buFont typeface="Alfa Slab One"/>
              <a:buNone/>
              <a:defRPr sz="5400">
                <a:solidFill>
                  <a:schemeClr val="accent3"/>
                </a:solidFill>
                <a:latin typeface="Alfa Slab One"/>
                <a:ea typeface="Alfa Slab One"/>
                <a:cs typeface="Alfa Slab One"/>
                <a:sym typeface="Alfa Slab One"/>
              </a:defRPr>
            </a:lvl2pPr>
            <a:lvl3pPr lvl="2" algn="ctr">
              <a:spcBef>
                <a:spcPts val="0"/>
              </a:spcBef>
              <a:spcAft>
                <a:spcPts val="0"/>
              </a:spcAft>
              <a:buClr>
                <a:schemeClr val="accent3"/>
              </a:buClr>
              <a:buSzPts val="5400"/>
              <a:buFont typeface="Alfa Slab One"/>
              <a:buNone/>
              <a:defRPr sz="5400">
                <a:solidFill>
                  <a:schemeClr val="accent3"/>
                </a:solidFill>
                <a:latin typeface="Alfa Slab One"/>
                <a:ea typeface="Alfa Slab One"/>
                <a:cs typeface="Alfa Slab One"/>
                <a:sym typeface="Alfa Slab One"/>
              </a:defRPr>
            </a:lvl3pPr>
            <a:lvl4pPr lvl="3" algn="ctr">
              <a:spcBef>
                <a:spcPts val="0"/>
              </a:spcBef>
              <a:spcAft>
                <a:spcPts val="0"/>
              </a:spcAft>
              <a:buClr>
                <a:schemeClr val="accent3"/>
              </a:buClr>
              <a:buSzPts val="5400"/>
              <a:buFont typeface="Alfa Slab One"/>
              <a:buNone/>
              <a:defRPr sz="5400">
                <a:solidFill>
                  <a:schemeClr val="accent3"/>
                </a:solidFill>
                <a:latin typeface="Alfa Slab One"/>
                <a:ea typeface="Alfa Slab One"/>
                <a:cs typeface="Alfa Slab One"/>
                <a:sym typeface="Alfa Slab One"/>
              </a:defRPr>
            </a:lvl4pPr>
            <a:lvl5pPr lvl="4" algn="ctr">
              <a:spcBef>
                <a:spcPts val="0"/>
              </a:spcBef>
              <a:spcAft>
                <a:spcPts val="0"/>
              </a:spcAft>
              <a:buClr>
                <a:schemeClr val="accent3"/>
              </a:buClr>
              <a:buSzPts val="5400"/>
              <a:buFont typeface="Alfa Slab One"/>
              <a:buNone/>
              <a:defRPr sz="5400">
                <a:solidFill>
                  <a:schemeClr val="accent3"/>
                </a:solidFill>
                <a:latin typeface="Alfa Slab One"/>
                <a:ea typeface="Alfa Slab One"/>
                <a:cs typeface="Alfa Slab One"/>
                <a:sym typeface="Alfa Slab One"/>
              </a:defRPr>
            </a:lvl5pPr>
            <a:lvl6pPr lvl="5" algn="ctr">
              <a:spcBef>
                <a:spcPts val="0"/>
              </a:spcBef>
              <a:spcAft>
                <a:spcPts val="0"/>
              </a:spcAft>
              <a:buClr>
                <a:schemeClr val="accent3"/>
              </a:buClr>
              <a:buSzPts val="5400"/>
              <a:buFont typeface="Alfa Slab One"/>
              <a:buNone/>
              <a:defRPr sz="5400">
                <a:solidFill>
                  <a:schemeClr val="accent3"/>
                </a:solidFill>
                <a:latin typeface="Alfa Slab One"/>
                <a:ea typeface="Alfa Slab One"/>
                <a:cs typeface="Alfa Slab One"/>
                <a:sym typeface="Alfa Slab One"/>
              </a:defRPr>
            </a:lvl6pPr>
            <a:lvl7pPr lvl="6" algn="ctr">
              <a:spcBef>
                <a:spcPts val="0"/>
              </a:spcBef>
              <a:spcAft>
                <a:spcPts val="0"/>
              </a:spcAft>
              <a:buClr>
                <a:schemeClr val="accent3"/>
              </a:buClr>
              <a:buSzPts val="5400"/>
              <a:buFont typeface="Alfa Slab One"/>
              <a:buNone/>
              <a:defRPr sz="5400">
                <a:solidFill>
                  <a:schemeClr val="accent3"/>
                </a:solidFill>
                <a:latin typeface="Alfa Slab One"/>
                <a:ea typeface="Alfa Slab One"/>
                <a:cs typeface="Alfa Slab One"/>
                <a:sym typeface="Alfa Slab One"/>
              </a:defRPr>
            </a:lvl7pPr>
            <a:lvl8pPr lvl="7" algn="ctr">
              <a:spcBef>
                <a:spcPts val="0"/>
              </a:spcBef>
              <a:spcAft>
                <a:spcPts val="0"/>
              </a:spcAft>
              <a:buClr>
                <a:schemeClr val="accent3"/>
              </a:buClr>
              <a:buSzPts val="5400"/>
              <a:buFont typeface="Alfa Slab One"/>
              <a:buNone/>
              <a:defRPr sz="5400">
                <a:solidFill>
                  <a:schemeClr val="accent3"/>
                </a:solidFill>
                <a:latin typeface="Alfa Slab One"/>
                <a:ea typeface="Alfa Slab One"/>
                <a:cs typeface="Alfa Slab One"/>
                <a:sym typeface="Alfa Slab One"/>
              </a:defRPr>
            </a:lvl8pPr>
            <a:lvl9pPr lvl="8" algn="ctr">
              <a:spcBef>
                <a:spcPts val="0"/>
              </a:spcBef>
              <a:spcAft>
                <a:spcPts val="0"/>
              </a:spcAft>
              <a:buClr>
                <a:schemeClr val="accent3"/>
              </a:buClr>
              <a:buSzPts val="5400"/>
              <a:buFont typeface="Alfa Slab One"/>
              <a:buNone/>
              <a:defRPr sz="5400">
                <a:solidFill>
                  <a:schemeClr val="accent3"/>
                </a:solidFill>
                <a:latin typeface="Alfa Slab One"/>
                <a:ea typeface="Alfa Slab One"/>
                <a:cs typeface="Alfa Slab One"/>
                <a:sym typeface="Alfa Slab One"/>
              </a:defRPr>
            </a:lvl9pPr>
          </a:lstStyle>
          <a:p>
            <a:endParaRPr/>
          </a:p>
        </p:txBody>
      </p:sp>
      <p:sp>
        <p:nvSpPr>
          <p:cNvPr id="12" name="Shape 12"/>
          <p:cNvSpPr txBox="1">
            <a:spLocks noGrp="1"/>
          </p:cNvSpPr>
          <p:nvPr>
            <p:ph type="subTitle" idx="1"/>
          </p:nvPr>
        </p:nvSpPr>
        <p:spPr>
          <a:xfrm>
            <a:off x="311700" y="3165823"/>
            <a:ext cx="8520600" cy="7335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2"/>
              </a:buClr>
              <a:buSzPts val="2400"/>
              <a:buFont typeface="Proxima Nova"/>
              <a:buNone/>
              <a:defRPr sz="2400" b="0" i="0" u="none" strike="noStrike" cap="none">
                <a:solidFill>
                  <a:schemeClr val="dk2"/>
                </a:solidFill>
                <a:latin typeface="Proxima Nova"/>
                <a:ea typeface="Proxima Nova"/>
                <a:cs typeface="Proxima Nova"/>
                <a:sym typeface="Proxima Nova"/>
              </a:defRPr>
            </a:lvl1pPr>
            <a:lvl2pPr marR="0" lvl="1" algn="ctr" rtl="0">
              <a:lnSpc>
                <a:spcPct val="100000"/>
              </a:lnSpc>
              <a:spcBef>
                <a:spcPts val="0"/>
              </a:spcBef>
              <a:spcAft>
                <a:spcPts val="0"/>
              </a:spcAft>
              <a:buClr>
                <a:schemeClr val="dk2"/>
              </a:buClr>
              <a:buSzPts val="2400"/>
              <a:buFont typeface="Proxima Nova"/>
              <a:buNone/>
              <a:defRPr sz="2400" b="0" i="0" u="none" strike="noStrike" cap="none">
                <a:solidFill>
                  <a:schemeClr val="dk2"/>
                </a:solidFill>
                <a:latin typeface="Proxima Nova"/>
                <a:ea typeface="Proxima Nova"/>
                <a:cs typeface="Proxima Nova"/>
                <a:sym typeface="Proxima Nova"/>
              </a:defRPr>
            </a:lvl2pPr>
            <a:lvl3pPr marR="0" lvl="2" algn="ctr" rtl="0">
              <a:lnSpc>
                <a:spcPct val="100000"/>
              </a:lnSpc>
              <a:spcBef>
                <a:spcPts val="0"/>
              </a:spcBef>
              <a:spcAft>
                <a:spcPts val="0"/>
              </a:spcAft>
              <a:buClr>
                <a:schemeClr val="dk2"/>
              </a:buClr>
              <a:buSzPts val="2400"/>
              <a:buFont typeface="Proxima Nova"/>
              <a:buNone/>
              <a:defRPr sz="2400" b="0" i="0" u="none" strike="noStrike" cap="none">
                <a:solidFill>
                  <a:schemeClr val="dk2"/>
                </a:solidFill>
                <a:latin typeface="Proxima Nova"/>
                <a:ea typeface="Proxima Nova"/>
                <a:cs typeface="Proxima Nova"/>
                <a:sym typeface="Proxima Nova"/>
              </a:defRPr>
            </a:lvl3pPr>
            <a:lvl4pPr marR="0" lvl="3" algn="ctr" rtl="0">
              <a:lnSpc>
                <a:spcPct val="100000"/>
              </a:lnSpc>
              <a:spcBef>
                <a:spcPts val="0"/>
              </a:spcBef>
              <a:spcAft>
                <a:spcPts val="0"/>
              </a:spcAft>
              <a:buClr>
                <a:schemeClr val="dk2"/>
              </a:buClr>
              <a:buSzPts val="2400"/>
              <a:buFont typeface="Proxima Nova"/>
              <a:buNone/>
              <a:defRPr sz="2400" b="0" i="0" u="none" strike="noStrike" cap="none">
                <a:solidFill>
                  <a:schemeClr val="dk2"/>
                </a:solidFill>
                <a:latin typeface="Proxima Nova"/>
                <a:ea typeface="Proxima Nova"/>
                <a:cs typeface="Proxima Nova"/>
                <a:sym typeface="Proxima Nova"/>
              </a:defRPr>
            </a:lvl4pPr>
            <a:lvl5pPr marR="0" lvl="4" algn="ctr" rtl="0">
              <a:lnSpc>
                <a:spcPct val="100000"/>
              </a:lnSpc>
              <a:spcBef>
                <a:spcPts val="0"/>
              </a:spcBef>
              <a:spcAft>
                <a:spcPts val="0"/>
              </a:spcAft>
              <a:buClr>
                <a:schemeClr val="dk2"/>
              </a:buClr>
              <a:buSzPts val="2400"/>
              <a:buFont typeface="Proxima Nova"/>
              <a:buNone/>
              <a:defRPr sz="2400" b="0" i="0" u="none" strike="noStrike" cap="none">
                <a:solidFill>
                  <a:schemeClr val="dk2"/>
                </a:solidFill>
                <a:latin typeface="Proxima Nova"/>
                <a:ea typeface="Proxima Nova"/>
                <a:cs typeface="Proxima Nova"/>
                <a:sym typeface="Proxima Nova"/>
              </a:defRPr>
            </a:lvl5pPr>
            <a:lvl6pPr marR="0" lvl="5" algn="ctr" rtl="0">
              <a:lnSpc>
                <a:spcPct val="100000"/>
              </a:lnSpc>
              <a:spcBef>
                <a:spcPts val="0"/>
              </a:spcBef>
              <a:spcAft>
                <a:spcPts val="0"/>
              </a:spcAft>
              <a:buClr>
                <a:schemeClr val="dk2"/>
              </a:buClr>
              <a:buSzPts val="2400"/>
              <a:buFont typeface="Proxima Nova"/>
              <a:buNone/>
              <a:defRPr sz="2400" b="0" i="0" u="none" strike="noStrike" cap="none">
                <a:solidFill>
                  <a:schemeClr val="dk2"/>
                </a:solidFill>
                <a:latin typeface="Proxima Nova"/>
                <a:ea typeface="Proxima Nova"/>
                <a:cs typeface="Proxima Nova"/>
                <a:sym typeface="Proxima Nova"/>
              </a:defRPr>
            </a:lvl6pPr>
            <a:lvl7pPr marR="0" lvl="6" algn="ctr" rtl="0">
              <a:lnSpc>
                <a:spcPct val="100000"/>
              </a:lnSpc>
              <a:spcBef>
                <a:spcPts val="0"/>
              </a:spcBef>
              <a:spcAft>
                <a:spcPts val="0"/>
              </a:spcAft>
              <a:buClr>
                <a:schemeClr val="dk2"/>
              </a:buClr>
              <a:buSzPts val="2400"/>
              <a:buFont typeface="Proxima Nova"/>
              <a:buNone/>
              <a:defRPr sz="2400" b="0" i="0" u="none" strike="noStrike" cap="none">
                <a:solidFill>
                  <a:schemeClr val="dk2"/>
                </a:solidFill>
                <a:latin typeface="Proxima Nova"/>
                <a:ea typeface="Proxima Nova"/>
                <a:cs typeface="Proxima Nova"/>
                <a:sym typeface="Proxima Nova"/>
              </a:defRPr>
            </a:lvl7pPr>
            <a:lvl8pPr marR="0" lvl="7" algn="ctr" rtl="0">
              <a:lnSpc>
                <a:spcPct val="100000"/>
              </a:lnSpc>
              <a:spcBef>
                <a:spcPts val="0"/>
              </a:spcBef>
              <a:spcAft>
                <a:spcPts val="0"/>
              </a:spcAft>
              <a:buClr>
                <a:schemeClr val="dk2"/>
              </a:buClr>
              <a:buSzPts val="2400"/>
              <a:buFont typeface="Proxima Nova"/>
              <a:buNone/>
              <a:defRPr sz="2400" b="0" i="0" u="none" strike="noStrike" cap="none">
                <a:solidFill>
                  <a:schemeClr val="dk2"/>
                </a:solidFill>
                <a:latin typeface="Proxima Nova"/>
                <a:ea typeface="Proxima Nova"/>
                <a:cs typeface="Proxima Nova"/>
                <a:sym typeface="Proxima Nova"/>
              </a:defRPr>
            </a:lvl8pPr>
            <a:lvl9pPr marR="0" lvl="8" algn="ctr" rtl="0">
              <a:lnSpc>
                <a:spcPct val="100000"/>
              </a:lnSpc>
              <a:spcBef>
                <a:spcPts val="0"/>
              </a:spcBef>
              <a:spcAft>
                <a:spcPts val="0"/>
              </a:spcAft>
              <a:buClr>
                <a:schemeClr val="dk2"/>
              </a:buClr>
              <a:buSzPts val="2400"/>
              <a:buFont typeface="Proxima Nova"/>
              <a:buNone/>
              <a:defRPr sz="2400" b="0" i="0" u="none" strike="noStrike" cap="none">
                <a:solidFill>
                  <a:schemeClr val="dk2"/>
                </a:solidFill>
                <a:latin typeface="Proxima Nova"/>
                <a:ea typeface="Proxima Nova"/>
                <a:cs typeface="Proxima Nova"/>
                <a:sym typeface="Proxima Nova"/>
              </a:defRPr>
            </a:lvl9pPr>
          </a:lstStyle>
          <a:p>
            <a:endParaRPr/>
          </a:p>
        </p:txBody>
      </p:sp>
      <p:sp>
        <p:nvSpPr>
          <p:cNvPr id="13" name="Shape 13"/>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1167925"/>
            <a:ext cx="8520600" cy="1980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11000"/>
              <a:buFont typeface="Alfa Slab One"/>
              <a:buNone/>
              <a:defRPr sz="11000" b="0" i="0" u="none" strike="noStrike" cap="none">
                <a:solidFill>
                  <a:schemeClr val="dk1"/>
                </a:solidFill>
                <a:latin typeface="Alfa Slab One"/>
                <a:ea typeface="Alfa Slab One"/>
                <a:cs typeface="Alfa Slab One"/>
                <a:sym typeface="Alfa Slab One"/>
              </a:defRPr>
            </a:lvl1pPr>
            <a:lvl2pPr lvl="1" algn="ctr">
              <a:spcBef>
                <a:spcPts val="0"/>
              </a:spcBef>
              <a:spcAft>
                <a:spcPts val="0"/>
              </a:spcAft>
              <a:buClr>
                <a:schemeClr val="dk1"/>
              </a:buClr>
              <a:buSzPts val="11000"/>
              <a:buFont typeface="Alfa Slab One"/>
              <a:buNone/>
              <a:defRPr sz="11000">
                <a:solidFill>
                  <a:schemeClr val="dk1"/>
                </a:solidFill>
                <a:latin typeface="Alfa Slab One"/>
                <a:ea typeface="Alfa Slab One"/>
                <a:cs typeface="Alfa Slab One"/>
                <a:sym typeface="Alfa Slab One"/>
              </a:defRPr>
            </a:lvl2pPr>
            <a:lvl3pPr lvl="2" algn="ctr">
              <a:spcBef>
                <a:spcPts val="0"/>
              </a:spcBef>
              <a:spcAft>
                <a:spcPts val="0"/>
              </a:spcAft>
              <a:buClr>
                <a:schemeClr val="dk1"/>
              </a:buClr>
              <a:buSzPts val="11000"/>
              <a:buFont typeface="Alfa Slab One"/>
              <a:buNone/>
              <a:defRPr sz="11000">
                <a:solidFill>
                  <a:schemeClr val="dk1"/>
                </a:solidFill>
                <a:latin typeface="Alfa Slab One"/>
                <a:ea typeface="Alfa Slab One"/>
                <a:cs typeface="Alfa Slab One"/>
                <a:sym typeface="Alfa Slab One"/>
              </a:defRPr>
            </a:lvl3pPr>
            <a:lvl4pPr lvl="3" algn="ctr">
              <a:spcBef>
                <a:spcPts val="0"/>
              </a:spcBef>
              <a:spcAft>
                <a:spcPts val="0"/>
              </a:spcAft>
              <a:buClr>
                <a:schemeClr val="dk1"/>
              </a:buClr>
              <a:buSzPts val="11000"/>
              <a:buFont typeface="Alfa Slab One"/>
              <a:buNone/>
              <a:defRPr sz="11000">
                <a:solidFill>
                  <a:schemeClr val="dk1"/>
                </a:solidFill>
                <a:latin typeface="Alfa Slab One"/>
                <a:ea typeface="Alfa Slab One"/>
                <a:cs typeface="Alfa Slab One"/>
                <a:sym typeface="Alfa Slab One"/>
              </a:defRPr>
            </a:lvl4pPr>
            <a:lvl5pPr lvl="4" algn="ctr">
              <a:spcBef>
                <a:spcPts val="0"/>
              </a:spcBef>
              <a:spcAft>
                <a:spcPts val="0"/>
              </a:spcAft>
              <a:buClr>
                <a:schemeClr val="dk1"/>
              </a:buClr>
              <a:buSzPts val="11000"/>
              <a:buFont typeface="Alfa Slab One"/>
              <a:buNone/>
              <a:defRPr sz="11000">
                <a:solidFill>
                  <a:schemeClr val="dk1"/>
                </a:solidFill>
                <a:latin typeface="Alfa Slab One"/>
                <a:ea typeface="Alfa Slab One"/>
                <a:cs typeface="Alfa Slab One"/>
                <a:sym typeface="Alfa Slab One"/>
              </a:defRPr>
            </a:lvl5pPr>
            <a:lvl6pPr lvl="5" algn="ctr">
              <a:spcBef>
                <a:spcPts val="0"/>
              </a:spcBef>
              <a:spcAft>
                <a:spcPts val="0"/>
              </a:spcAft>
              <a:buClr>
                <a:schemeClr val="dk1"/>
              </a:buClr>
              <a:buSzPts val="11000"/>
              <a:buFont typeface="Alfa Slab One"/>
              <a:buNone/>
              <a:defRPr sz="11000">
                <a:solidFill>
                  <a:schemeClr val="dk1"/>
                </a:solidFill>
                <a:latin typeface="Alfa Slab One"/>
                <a:ea typeface="Alfa Slab One"/>
                <a:cs typeface="Alfa Slab One"/>
                <a:sym typeface="Alfa Slab One"/>
              </a:defRPr>
            </a:lvl6pPr>
            <a:lvl7pPr lvl="6" algn="ctr">
              <a:spcBef>
                <a:spcPts val="0"/>
              </a:spcBef>
              <a:spcAft>
                <a:spcPts val="0"/>
              </a:spcAft>
              <a:buClr>
                <a:schemeClr val="dk1"/>
              </a:buClr>
              <a:buSzPts val="11000"/>
              <a:buFont typeface="Alfa Slab One"/>
              <a:buNone/>
              <a:defRPr sz="11000">
                <a:solidFill>
                  <a:schemeClr val="dk1"/>
                </a:solidFill>
                <a:latin typeface="Alfa Slab One"/>
                <a:ea typeface="Alfa Slab One"/>
                <a:cs typeface="Alfa Slab One"/>
                <a:sym typeface="Alfa Slab One"/>
              </a:defRPr>
            </a:lvl7pPr>
            <a:lvl8pPr lvl="7" algn="ctr">
              <a:spcBef>
                <a:spcPts val="0"/>
              </a:spcBef>
              <a:spcAft>
                <a:spcPts val="0"/>
              </a:spcAft>
              <a:buClr>
                <a:schemeClr val="dk1"/>
              </a:buClr>
              <a:buSzPts val="11000"/>
              <a:buFont typeface="Alfa Slab One"/>
              <a:buNone/>
              <a:defRPr sz="11000">
                <a:solidFill>
                  <a:schemeClr val="dk1"/>
                </a:solidFill>
                <a:latin typeface="Alfa Slab One"/>
                <a:ea typeface="Alfa Slab One"/>
                <a:cs typeface="Alfa Slab One"/>
                <a:sym typeface="Alfa Slab One"/>
              </a:defRPr>
            </a:lvl8pPr>
            <a:lvl9pPr lvl="8" algn="ctr">
              <a:spcBef>
                <a:spcPts val="0"/>
              </a:spcBef>
              <a:spcAft>
                <a:spcPts val="0"/>
              </a:spcAft>
              <a:buClr>
                <a:schemeClr val="dk1"/>
              </a:buClr>
              <a:buSzPts val="11000"/>
              <a:buFont typeface="Alfa Slab One"/>
              <a:buNone/>
              <a:defRPr sz="11000">
                <a:solidFill>
                  <a:schemeClr val="dk1"/>
                </a:solidFill>
                <a:latin typeface="Alfa Slab One"/>
                <a:ea typeface="Alfa Slab One"/>
                <a:cs typeface="Alfa Slab One"/>
                <a:sym typeface="Alfa Slab One"/>
              </a:defRPr>
            </a:lvl9pPr>
          </a:lstStyle>
          <a:p>
            <a:endParaRPr/>
          </a:p>
        </p:txBody>
      </p:sp>
      <p:sp>
        <p:nvSpPr>
          <p:cNvPr id="48" name="Shape 48"/>
          <p:cNvSpPr txBox="1">
            <a:spLocks noGrp="1"/>
          </p:cNvSpPr>
          <p:nvPr>
            <p:ph type="body" idx="1"/>
          </p:nvPr>
        </p:nvSpPr>
        <p:spPr>
          <a:xfrm>
            <a:off x="311700" y="3224250"/>
            <a:ext cx="8520600" cy="1071600"/>
          </a:xfrm>
          <a:prstGeom prst="rect">
            <a:avLst/>
          </a:prstGeom>
          <a:noFill/>
          <a:ln>
            <a:noFill/>
          </a:ln>
        </p:spPr>
        <p:txBody>
          <a:bodyPr spcFirstLastPara="1" wrap="square" lIns="91425" tIns="91425" rIns="91425" bIns="91425" anchor="t" anchorCtr="0"/>
          <a:lstStyle>
            <a:lvl1pPr marL="457200" marR="0" lvl="0" indent="-228600" algn="ctr" rtl="0">
              <a:lnSpc>
                <a:spcPct val="115000"/>
              </a:lnSpc>
              <a:spcBef>
                <a:spcPts val="0"/>
              </a:spcBef>
              <a:spcAft>
                <a:spcPts val="0"/>
              </a:spcAft>
              <a:buClr>
                <a:schemeClr val="dk2"/>
              </a:buClr>
              <a:buSzPts val="1800"/>
              <a:buFont typeface="Proxima Nova"/>
              <a:buNone/>
              <a:defRPr sz="1800" b="0" i="0" u="none" strike="noStrike" cap="none">
                <a:solidFill>
                  <a:schemeClr val="dk2"/>
                </a:solidFill>
                <a:latin typeface="Proxima Nova"/>
                <a:ea typeface="Proxima Nova"/>
                <a:cs typeface="Proxima Nova"/>
                <a:sym typeface="Proxima Nova"/>
              </a:defRPr>
            </a:lvl1pPr>
            <a:lvl2pPr marL="914400" marR="0" lvl="1" indent="-228600" algn="ctr"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2pPr>
            <a:lvl3pPr marL="1371600" marR="0" lvl="2" indent="-228600" algn="ctr"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3pPr>
            <a:lvl4pPr marL="1828800" marR="0" lvl="3" indent="-228600" algn="ctr"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4pPr>
            <a:lvl5pPr marL="2286000" marR="0" lvl="4" indent="-228600" algn="ctr"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5pPr>
            <a:lvl6pPr marL="2743200" marR="0" lvl="5" indent="-228600" algn="ctr"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6pPr>
            <a:lvl7pPr marL="3200400" marR="0" lvl="6" indent="-228600" algn="ctr"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7pPr>
            <a:lvl8pPr marL="3657600" marR="0" lvl="7" indent="-228600" algn="ctr"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8pPr>
            <a:lvl9pPr marL="4114800" marR="0" lvl="8" indent="-228600" algn="ctr" rtl="0">
              <a:lnSpc>
                <a:spcPct val="115000"/>
              </a:lnSpc>
              <a:spcBef>
                <a:spcPts val="1600"/>
              </a:spcBef>
              <a:spcAft>
                <a:spcPts val="160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9pPr>
          </a:lstStyle>
          <a:p>
            <a:endParaRPr/>
          </a:p>
        </p:txBody>
      </p:sp>
      <p:sp>
        <p:nvSpPr>
          <p:cNvPr id="49" name="Shape 49"/>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16" name="Shape 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dk2"/>
              </a:buClr>
              <a:buSzPts val="1800"/>
              <a:buFont typeface="Proxima Nova"/>
              <a:buNone/>
              <a:defRPr sz="1800" b="0" i="0" u="none" strike="noStrike" cap="none">
                <a:solidFill>
                  <a:schemeClr val="dk2"/>
                </a:solidFill>
                <a:latin typeface="Proxima Nova"/>
                <a:ea typeface="Proxima Nova"/>
                <a:cs typeface="Proxima Nova"/>
                <a:sym typeface="Proxima Nova"/>
              </a:defRPr>
            </a:lvl1pPr>
            <a:lvl2pPr marL="914400" marR="0" lvl="1"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2pPr>
            <a:lvl3pPr marL="1371600" marR="0" lvl="2"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3pPr>
            <a:lvl4pPr marL="1828800" marR="0" lvl="3"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4pPr>
            <a:lvl5pPr marL="2286000" marR="0" lvl="4"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5pPr>
            <a:lvl6pPr marL="2743200" marR="0" lvl="5"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6pPr>
            <a:lvl7pPr marL="3200400" marR="0" lvl="6"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7pPr>
            <a:lvl8pPr marL="3657600" marR="0" lvl="7"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8pPr>
            <a:lvl9pPr marL="4114800" marR="0" lvl="8" indent="-228600" algn="l" rtl="0">
              <a:lnSpc>
                <a:spcPct val="115000"/>
              </a:lnSpc>
              <a:spcBef>
                <a:spcPts val="1600"/>
              </a:spcBef>
              <a:spcAft>
                <a:spcPts val="160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9pPr>
          </a:lstStyle>
          <a:p>
            <a:endParaRPr/>
          </a:p>
        </p:txBody>
      </p:sp>
      <p:sp>
        <p:nvSpPr>
          <p:cNvPr id="17" name="Shape 17"/>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311700" y="2480550"/>
            <a:ext cx="8114400" cy="24459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6800"/>
              <a:buFont typeface="Alfa Slab One"/>
              <a:buNone/>
              <a:defRPr sz="6800" b="0" i="0" u="none" strike="noStrike" cap="none">
                <a:solidFill>
                  <a:schemeClr val="lt1"/>
                </a:solidFill>
                <a:latin typeface="Alfa Slab One"/>
                <a:ea typeface="Alfa Slab One"/>
                <a:cs typeface="Alfa Slab One"/>
                <a:sym typeface="Alfa Slab One"/>
              </a:defRPr>
            </a:lvl1pPr>
            <a:lvl2pPr lvl="1">
              <a:spcBef>
                <a:spcPts val="0"/>
              </a:spcBef>
              <a:spcAft>
                <a:spcPts val="0"/>
              </a:spcAft>
              <a:buClr>
                <a:schemeClr val="lt1"/>
              </a:buClr>
              <a:buSzPts val="6800"/>
              <a:buFont typeface="Alfa Slab One"/>
              <a:buNone/>
              <a:defRPr sz="6800">
                <a:solidFill>
                  <a:schemeClr val="lt1"/>
                </a:solidFill>
                <a:latin typeface="Alfa Slab One"/>
                <a:ea typeface="Alfa Slab One"/>
                <a:cs typeface="Alfa Slab One"/>
                <a:sym typeface="Alfa Slab One"/>
              </a:defRPr>
            </a:lvl2pPr>
            <a:lvl3pPr lvl="2">
              <a:spcBef>
                <a:spcPts val="0"/>
              </a:spcBef>
              <a:spcAft>
                <a:spcPts val="0"/>
              </a:spcAft>
              <a:buClr>
                <a:schemeClr val="lt1"/>
              </a:buClr>
              <a:buSzPts val="6800"/>
              <a:buFont typeface="Alfa Slab One"/>
              <a:buNone/>
              <a:defRPr sz="6800">
                <a:solidFill>
                  <a:schemeClr val="lt1"/>
                </a:solidFill>
                <a:latin typeface="Alfa Slab One"/>
                <a:ea typeface="Alfa Slab One"/>
                <a:cs typeface="Alfa Slab One"/>
                <a:sym typeface="Alfa Slab One"/>
              </a:defRPr>
            </a:lvl3pPr>
            <a:lvl4pPr lvl="3">
              <a:spcBef>
                <a:spcPts val="0"/>
              </a:spcBef>
              <a:spcAft>
                <a:spcPts val="0"/>
              </a:spcAft>
              <a:buClr>
                <a:schemeClr val="lt1"/>
              </a:buClr>
              <a:buSzPts val="6800"/>
              <a:buFont typeface="Alfa Slab One"/>
              <a:buNone/>
              <a:defRPr sz="6800">
                <a:solidFill>
                  <a:schemeClr val="lt1"/>
                </a:solidFill>
                <a:latin typeface="Alfa Slab One"/>
                <a:ea typeface="Alfa Slab One"/>
                <a:cs typeface="Alfa Slab One"/>
                <a:sym typeface="Alfa Slab One"/>
              </a:defRPr>
            </a:lvl4pPr>
            <a:lvl5pPr lvl="4">
              <a:spcBef>
                <a:spcPts val="0"/>
              </a:spcBef>
              <a:spcAft>
                <a:spcPts val="0"/>
              </a:spcAft>
              <a:buClr>
                <a:schemeClr val="lt1"/>
              </a:buClr>
              <a:buSzPts val="6800"/>
              <a:buFont typeface="Alfa Slab One"/>
              <a:buNone/>
              <a:defRPr sz="6800">
                <a:solidFill>
                  <a:schemeClr val="lt1"/>
                </a:solidFill>
                <a:latin typeface="Alfa Slab One"/>
                <a:ea typeface="Alfa Slab One"/>
                <a:cs typeface="Alfa Slab One"/>
                <a:sym typeface="Alfa Slab One"/>
              </a:defRPr>
            </a:lvl5pPr>
            <a:lvl6pPr lvl="5">
              <a:spcBef>
                <a:spcPts val="0"/>
              </a:spcBef>
              <a:spcAft>
                <a:spcPts val="0"/>
              </a:spcAft>
              <a:buClr>
                <a:schemeClr val="lt1"/>
              </a:buClr>
              <a:buSzPts val="6800"/>
              <a:buFont typeface="Alfa Slab One"/>
              <a:buNone/>
              <a:defRPr sz="6800">
                <a:solidFill>
                  <a:schemeClr val="lt1"/>
                </a:solidFill>
                <a:latin typeface="Alfa Slab One"/>
                <a:ea typeface="Alfa Slab One"/>
                <a:cs typeface="Alfa Slab One"/>
                <a:sym typeface="Alfa Slab One"/>
              </a:defRPr>
            </a:lvl6pPr>
            <a:lvl7pPr lvl="6">
              <a:spcBef>
                <a:spcPts val="0"/>
              </a:spcBef>
              <a:spcAft>
                <a:spcPts val="0"/>
              </a:spcAft>
              <a:buClr>
                <a:schemeClr val="lt1"/>
              </a:buClr>
              <a:buSzPts val="6800"/>
              <a:buFont typeface="Alfa Slab One"/>
              <a:buNone/>
              <a:defRPr sz="6800">
                <a:solidFill>
                  <a:schemeClr val="lt1"/>
                </a:solidFill>
                <a:latin typeface="Alfa Slab One"/>
                <a:ea typeface="Alfa Slab One"/>
                <a:cs typeface="Alfa Slab One"/>
                <a:sym typeface="Alfa Slab One"/>
              </a:defRPr>
            </a:lvl7pPr>
            <a:lvl8pPr lvl="7">
              <a:spcBef>
                <a:spcPts val="0"/>
              </a:spcBef>
              <a:spcAft>
                <a:spcPts val="0"/>
              </a:spcAft>
              <a:buClr>
                <a:schemeClr val="lt1"/>
              </a:buClr>
              <a:buSzPts val="6800"/>
              <a:buFont typeface="Alfa Slab One"/>
              <a:buNone/>
              <a:defRPr sz="6800">
                <a:solidFill>
                  <a:schemeClr val="lt1"/>
                </a:solidFill>
                <a:latin typeface="Alfa Slab One"/>
                <a:ea typeface="Alfa Slab One"/>
                <a:cs typeface="Alfa Slab One"/>
                <a:sym typeface="Alfa Slab One"/>
              </a:defRPr>
            </a:lvl8pPr>
            <a:lvl9pPr lvl="8">
              <a:spcBef>
                <a:spcPts val="0"/>
              </a:spcBef>
              <a:spcAft>
                <a:spcPts val="0"/>
              </a:spcAft>
              <a:buClr>
                <a:schemeClr val="lt1"/>
              </a:buClr>
              <a:buSzPts val="6800"/>
              <a:buFont typeface="Alfa Slab One"/>
              <a:buNone/>
              <a:defRPr sz="6800">
                <a:solidFill>
                  <a:schemeClr val="lt1"/>
                </a:solidFill>
                <a:latin typeface="Alfa Slab One"/>
                <a:ea typeface="Alfa Slab One"/>
                <a:cs typeface="Alfa Slab One"/>
                <a:sym typeface="Alfa Slab One"/>
              </a:defRPr>
            </a:lvl9pPr>
          </a:lstStyle>
          <a:p>
            <a:endParaRPr/>
          </a:p>
        </p:txBody>
      </p:sp>
      <p:sp>
        <p:nvSpPr>
          <p:cNvPr id="20" name="Shape 20"/>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23" name="Shape 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1pPr>
            <a:lvl2pPr marL="914400" marR="0" lvl="1"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2pPr>
            <a:lvl3pPr marL="1371600" marR="0" lvl="2"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3pPr>
            <a:lvl4pPr marL="1828800" marR="0" lvl="3"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4pPr>
            <a:lvl5pPr marL="2286000" marR="0" lvl="4"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5pPr>
            <a:lvl6pPr marL="2743200" marR="0" lvl="5"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6pPr>
            <a:lvl7pPr marL="3200400" marR="0" lvl="6"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7pPr>
            <a:lvl8pPr marL="3657600" marR="0" lvl="7"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8pPr>
            <a:lvl9pPr marL="4114800" marR="0" lvl="8" indent="-228600" algn="l" rtl="0">
              <a:lnSpc>
                <a:spcPct val="115000"/>
              </a:lnSpc>
              <a:spcBef>
                <a:spcPts val="1600"/>
              </a:spcBef>
              <a:spcAft>
                <a:spcPts val="160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9pPr>
          </a:lstStyle>
          <a:p>
            <a:endParaRPr/>
          </a:p>
        </p:txBody>
      </p:sp>
      <p:sp>
        <p:nvSpPr>
          <p:cNvPr id="24" name="Shape 2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1pPr>
            <a:lvl2pPr marL="914400" marR="0" lvl="1"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2pPr>
            <a:lvl3pPr marL="1371600" marR="0" lvl="2"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3pPr>
            <a:lvl4pPr marL="1828800" marR="0" lvl="3"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4pPr>
            <a:lvl5pPr marL="2286000" marR="0" lvl="4"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5pPr>
            <a:lvl6pPr marL="2743200" marR="0" lvl="5"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6pPr>
            <a:lvl7pPr marL="3200400" marR="0" lvl="6"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7pPr>
            <a:lvl8pPr marL="3657600" marR="0" lvl="7"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8pPr>
            <a:lvl9pPr marL="4114800" marR="0" lvl="8" indent="-228600" algn="l" rtl="0">
              <a:lnSpc>
                <a:spcPct val="115000"/>
              </a:lnSpc>
              <a:spcBef>
                <a:spcPts val="1600"/>
              </a:spcBef>
              <a:spcAft>
                <a:spcPts val="160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9pPr>
          </a:lstStyle>
          <a:p>
            <a:endParaRPr/>
          </a:p>
        </p:txBody>
      </p:sp>
      <p:sp>
        <p:nvSpPr>
          <p:cNvPr id="25" name="Shape 25"/>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28" name="Shape 28"/>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631800"/>
            <a:ext cx="2808000" cy="755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accent3"/>
              </a:buClr>
              <a:buSzPts val="2400"/>
              <a:buFont typeface="Alfa Slab One"/>
              <a:buNone/>
              <a:defRPr sz="2400" b="0" i="0" u="none" strike="noStrike" cap="none">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2400"/>
              <a:buFont typeface="Alfa Slab One"/>
              <a:buNone/>
              <a:defRPr sz="24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2400"/>
              <a:buFont typeface="Alfa Slab One"/>
              <a:buNone/>
              <a:defRPr sz="24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2400"/>
              <a:buFont typeface="Alfa Slab One"/>
              <a:buNone/>
              <a:defRPr sz="24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2400"/>
              <a:buFont typeface="Alfa Slab One"/>
              <a:buNone/>
              <a:defRPr sz="24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2400"/>
              <a:buFont typeface="Alfa Slab One"/>
              <a:buNone/>
              <a:defRPr sz="24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2400"/>
              <a:buFont typeface="Alfa Slab One"/>
              <a:buNone/>
              <a:defRPr sz="24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2400"/>
              <a:buFont typeface="Alfa Slab One"/>
              <a:buNone/>
              <a:defRPr sz="24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2400"/>
              <a:buFont typeface="Alfa Slab One"/>
              <a:buNone/>
              <a:defRPr sz="2400">
                <a:solidFill>
                  <a:schemeClr val="accent3"/>
                </a:solidFill>
                <a:latin typeface="Alfa Slab One"/>
                <a:ea typeface="Alfa Slab One"/>
                <a:cs typeface="Alfa Slab One"/>
                <a:sym typeface="Alfa Slab One"/>
              </a:defRPr>
            </a:lvl9pPr>
          </a:lstStyle>
          <a:p>
            <a:endParaRPr/>
          </a:p>
        </p:txBody>
      </p:sp>
      <p:sp>
        <p:nvSpPr>
          <p:cNvPr id="31" name="Shape 31"/>
          <p:cNvSpPr txBox="1">
            <a:spLocks noGrp="1"/>
          </p:cNvSpPr>
          <p:nvPr>
            <p:ph type="body" idx="1"/>
          </p:nvPr>
        </p:nvSpPr>
        <p:spPr>
          <a:xfrm>
            <a:off x="311700" y="1490875"/>
            <a:ext cx="2808000" cy="30780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1pPr>
            <a:lvl2pPr marL="914400" marR="0" lvl="1"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2pPr>
            <a:lvl3pPr marL="1371600" marR="0" lvl="2"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3pPr>
            <a:lvl4pPr marL="1828800" marR="0" lvl="3"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4pPr>
            <a:lvl5pPr marL="2286000" marR="0" lvl="4"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5pPr>
            <a:lvl6pPr marL="2743200" marR="0" lvl="5"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6pPr>
            <a:lvl7pPr marL="3200400" marR="0" lvl="6"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7pPr>
            <a:lvl8pPr marL="3657600" marR="0" lvl="7"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8pPr>
            <a:lvl9pPr marL="4114800" marR="0" lvl="8" indent="-228600" algn="l" rtl="0">
              <a:lnSpc>
                <a:spcPct val="115000"/>
              </a:lnSpc>
              <a:spcBef>
                <a:spcPts val="1600"/>
              </a:spcBef>
              <a:spcAft>
                <a:spcPts val="160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9pPr>
          </a:lstStyle>
          <a:p>
            <a:endParaRPr/>
          </a:p>
        </p:txBody>
      </p:sp>
      <p:sp>
        <p:nvSpPr>
          <p:cNvPr id="32" name="Shape 32"/>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90250" y="526350"/>
            <a:ext cx="5683800" cy="4090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4800"/>
              <a:buFont typeface="Alfa Slab One"/>
              <a:buNone/>
              <a:defRPr sz="4800" b="0" i="0" u="none" strike="noStrike" cap="none">
                <a:solidFill>
                  <a:schemeClr val="lt1"/>
                </a:solidFill>
                <a:latin typeface="Alfa Slab One"/>
                <a:ea typeface="Alfa Slab One"/>
                <a:cs typeface="Alfa Slab One"/>
                <a:sym typeface="Alfa Slab One"/>
              </a:defRPr>
            </a:lvl1pPr>
            <a:lvl2pPr lvl="1">
              <a:spcBef>
                <a:spcPts val="0"/>
              </a:spcBef>
              <a:spcAft>
                <a:spcPts val="0"/>
              </a:spcAft>
              <a:buClr>
                <a:schemeClr val="lt1"/>
              </a:buClr>
              <a:buSzPts val="4800"/>
              <a:buFont typeface="Alfa Slab One"/>
              <a:buNone/>
              <a:defRPr sz="4800">
                <a:solidFill>
                  <a:schemeClr val="lt1"/>
                </a:solidFill>
                <a:latin typeface="Alfa Slab One"/>
                <a:ea typeface="Alfa Slab One"/>
                <a:cs typeface="Alfa Slab One"/>
                <a:sym typeface="Alfa Slab One"/>
              </a:defRPr>
            </a:lvl2pPr>
            <a:lvl3pPr lvl="2">
              <a:spcBef>
                <a:spcPts val="0"/>
              </a:spcBef>
              <a:spcAft>
                <a:spcPts val="0"/>
              </a:spcAft>
              <a:buClr>
                <a:schemeClr val="lt1"/>
              </a:buClr>
              <a:buSzPts val="4800"/>
              <a:buFont typeface="Alfa Slab One"/>
              <a:buNone/>
              <a:defRPr sz="4800">
                <a:solidFill>
                  <a:schemeClr val="lt1"/>
                </a:solidFill>
                <a:latin typeface="Alfa Slab One"/>
                <a:ea typeface="Alfa Slab One"/>
                <a:cs typeface="Alfa Slab One"/>
                <a:sym typeface="Alfa Slab One"/>
              </a:defRPr>
            </a:lvl3pPr>
            <a:lvl4pPr lvl="3">
              <a:spcBef>
                <a:spcPts val="0"/>
              </a:spcBef>
              <a:spcAft>
                <a:spcPts val="0"/>
              </a:spcAft>
              <a:buClr>
                <a:schemeClr val="lt1"/>
              </a:buClr>
              <a:buSzPts val="4800"/>
              <a:buFont typeface="Alfa Slab One"/>
              <a:buNone/>
              <a:defRPr sz="4800">
                <a:solidFill>
                  <a:schemeClr val="lt1"/>
                </a:solidFill>
                <a:latin typeface="Alfa Slab One"/>
                <a:ea typeface="Alfa Slab One"/>
                <a:cs typeface="Alfa Slab One"/>
                <a:sym typeface="Alfa Slab One"/>
              </a:defRPr>
            </a:lvl4pPr>
            <a:lvl5pPr lvl="4">
              <a:spcBef>
                <a:spcPts val="0"/>
              </a:spcBef>
              <a:spcAft>
                <a:spcPts val="0"/>
              </a:spcAft>
              <a:buClr>
                <a:schemeClr val="lt1"/>
              </a:buClr>
              <a:buSzPts val="4800"/>
              <a:buFont typeface="Alfa Slab One"/>
              <a:buNone/>
              <a:defRPr sz="4800">
                <a:solidFill>
                  <a:schemeClr val="lt1"/>
                </a:solidFill>
                <a:latin typeface="Alfa Slab One"/>
                <a:ea typeface="Alfa Slab One"/>
                <a:cs typeface="Alfa Slab One"/>
                <a:sym typeface="Alfa Slab One"/>
              </a:defRPr>
            </a:lvl5pPr>
            <a:lvl6pPr lvl="5">
              <a:spcBef>
                <a:spcPts val="0"/>
              </a:spcBef>
              <a:spcAft>
                <a:spcPts val="0"/>
              </a:spcAft>
              <a:buClr>
                <a:schemeClr val="lt1"/>
              </a:buClr>
              <a:buSzPts val="4800"/>
              <a:buFont typeface="Alfa Slab One"/>
              <a:buNone/>
              <a:defRPr sz="4800">
                <a:solidFill>
                  <a:schemeClr val="lt1"/>
                </a:solidFill>
                <a:latin typeface="Alfa Slab One"/>
                <a:ea typeface="Alfa Slab One"/>
                <a:cs typeface="Alfa Slab One"/>
                <a:sym typeface="Alfa Slab One"/>
              </a:defRPr>
            </a:lvl6pPr>
            <a:lvl7pPr lvl="6">
              <a:spcBef>
                <a:spcPts val="0"/>
              </a:spcBef>
              <a:spcAft>
                <a:spcPts val="0"/>
              </a:spcAft>
              <a:buClr>
                <a:schemeClr val="lt1"/>
              </a:buClr>
              <a:buSzPts val="4800"/>
              <a:buFont typeface="Alfa Slab One"/>
              <a:buNone/>
              <a:defRPr sz="4800">
                <a:solidFill>
                  <a:schemeClr val="lt1"/>
                </a:solidFill>
                <a:latin typeface="Alfa Slab One"/>
                <a:ea typeface="Alfa Slab One"/>
                <a:cs typeface="Alfa Slab One"/>
                <a:sym typeface="Alfa Slab One"/>
              </a:defRPr>
            </a:lvl7pPr>
            <a:lvl8pPr lvl="7">
              <a:spcBef>
                <a:spcPts val="0"/>
              </a:spcBef>
              <a:spcAft>
                <a:spcPts val="0"/>
              </a:spcAft>
              <a:buClr>
                <a:schemeClr val="lt1"/>
              </a:buClr>
              <a:buSzPts val="4800"/>
              <a:buFont typeface="Alfa Slab One"/>
              <a:buNone/>
              <a:defRPr sz="4800">
                <a:solidFill>
                  <a:schemeClr val="lt1"/>
                </a:solidFill>
                <a:latin typeface="Alfa Slab One"/>
                <a:ea typeface="Alfa Slab One"/>
                <a:cs typeface="Alfa Slab One"/>
                <a:sym typeface="Alfa Slab One"/>
              </a:defRPr>
            </a:lvl8pPr>
            <a:lvl9pPr lvl="8">
              <a:spcBef>
                <a:spcPts val="0"/>
              </a:spcBef>
              <a:spcAft>
                <a:spcPts val="0"/>
              </a:spcAft>
              <a:buClr>
                <a:schemeClr val="lt1"/>
              </a:buClr>
              <a:buSzPts val="4800"/>
              <a:buFont typeface="Alfa Slab One"/>
              <a:buNone/>
              <a:defRPr sz="4800">
                <a:solidFill>
                  <a:schemeClr val="lt1"/>
                </a:solidFill>
                <a:latin typeface="Alfa Slab One"/>
                <a:ea typeface="Alfa Slab One"/>
                <a:cs typeface="Alfa Slab One"/>
                <a:sym typeface="Alfa Slab One"/>
              </a:defRPr>
            </a:lvl9pPr>
          </a:lstStyle>
          <a:p>
            <a:endParaRPr/>
          </a:p>
        </p:txBody>
      </p:sp>
      <p:sp>
        <p:nvSpPr>
          <p:cNvPr id="35" name="Shape 35"/>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8" name="Shape 38"/>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Shape 39"/>
          <p:cNvSpPr txBox="1">
            <a:spLocks noGrp="1"/>
          </p:cNvSpPr>
          <p:nvPr>
            <p:ph type="title"/>
          </p:nvPr>
        </p:nvSpPr>
        <p:spPr>
          <a:xfrm>
            <a:off x="265500" y="1375599"/>
            <a:ext cx="4045200" cy="15519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accent3"/>
              </a:buClr>
              <a:buSzPts val="3800"/>
              <a:buFont typeface="Alfa Slab One"/>
              <a:buNone/>
              <a:defRPr sz="3800" b="0" i="0" u="none" strike="noStrike" cap="none">
                <a:solidFill>
                  <a:schemeClr val="accent3"/>
                </a:solidFill>
                <a:latin typeface="Alfa Slab One"/>
                <a:ea typeface="Alfa Slab One"/>
                <a:cs typeface="Alfa Slab One"/>
                <a:sym typeface="Alfa Slab One"/>
              </a:defRPr>
            </a:lvl1pPr>
            <a:lvl2pPr lvl="1" algn="ctr">
              <a:spcBef>
                <a:spcPts val="0"/>
              </a:spcBef>
              <a:spcAft>
                <a:spcPts val="0"/>
              </a:spcAft>
              <a:buClr>
                <a:schemeClr val="accent3"/>
              </a:buClr>
              <a:buSzPts val="3800"/>
              <a:buFont typeface="Alfa Slab One"/>
              <a:buNone/>
              <a:defRPr sz="3800">
                <a:solidFill>
                  <a:schemeClr val="accent3"/>
                </a:solidFill>
                <a:latin typeface="Alfa Slab One"/>
                <a:ea typeface="Alfa Slab One"/>
                <a:cs typeface="Alfa Slab One"/>
                <a:sym typeface="Alfa Slab One"/>
              </a:defRPr>
            </a:lvl2pPr>
            <a:lvl3pPr lvl="2" algn="ctr">
              <a:spcBef>
                <a:spcPts val="0"/>
              </a:spcBef>
              <a:spcAft>
                <a:spcPts val="0"/>
              </a:spcAft>
              <a:buClr>
                <a:schemeClr val="accent3"/>
              </a:buClr>
              <a:buSzPts val="3800"/>
              <a:buFont typeface="Alfa Slab One"/>
              <a:buNone/>
              <a:defRPr sz="3800">
                <a:solidFill>
                  <a:schemeClr val="accent3"/>
                </a:solidFill>
                <a:latin typeface="Alfa Slab One"/>
                <a:ea typeface="Alfa Slab One"/>
                <a:cs typeface="Alfa Slab One"/>
                <a:sym typeface="Alfa Slab One"/>
              </a:defRPr>
            </a:lvl3pPr>
            <a:lvl4pPr lvl="3" algn="ctr">
              <a:spcBef>
                <a:spcPts val="0"/>
              </a:spcBef>
              <a:spcAft>
                <a:spcPts val="0"/>
              </a:spcAft>
              <a:buClr>
                <a:schemeClr val="accent3"/>
              </a:buClr>
              <a:buSzPts val="3800"/>
              <a:buFont typeface="Alfa Slab One"/>
              <a:buNone/>
              <a:defRPr sz="3800">
                <a:solidFill>
                  <a:schemeClr val="accent3"/>
                </a:solidFill>
                <a:latin typeface="Alfa Slab One"/>
                <a:ea typeface="Alfa Slab One"/>
                <a:cs typeface="Alfa Slab One"/>
                <a:sym typeface="Alfa Slab One"/>
              </a:defRPr>
            </a:lvl4pPr>
            <a:lvl5pPr lvl="4" algn="ctr">
              <a:spcBef>
                <a:spcPts val="0"/>
              </a:spcBef>
              <a:spcAft>
                <a:spcPts val="0"/>
              </a:spcAft>
              <a:buClr>
                <a:schemeClr val="accent3"/>
              </a:buClr>
              <a:buSzPts val="3800"/>
              <a:buFont typeface="Alfa Slab One"/>
              <a:buNone/>
              <a:defRPr sz="3800">
                <a:solidFill>
                  <a:schemeClr val="accent3"/>
                </a:solidFill>
                <a:latin typeface="Alfa Slab One"/>
                <a:ea typeface="Alfa Slab One"/>
                <a:cs typeface="Alfa Slab One"/>
                <a:sym typeface="Alfa Slab One"/>
              </a:defRPr>
            </a:lvl5pPr>
            <a:lvl6pPr lvl="5" algn="ctr">
              <a:spcBef>
                <a:spcPts val="0"/>
              </a:spcBef>
              <a:spcAft>
                <a:spcPts val="0"/>
              </a:spcAft>
              <a:buClr>
                <a:schemeClr val="accent3"/>
              </a:buClr>
              <a:buSzPts val="3800"/>
              <a:buFont typeface="Alfa Slab One"/>
              <a:buNone/>
              <a:defRPr sz="3800">
                <a:solidFill>
                  <a:schemeClr val="accent3"/>
                </a:solidFill>
                <a:latin typeface="Alfa Slab One"/>
                <a:ea typeface="Alfa Slab One"/>
                <a:cs typeface="Alfa Slab One"/>
                <a:sym typeface="Alfa Slab One"/>
              </a:defRPr>
            </a:lvl6pPr>
            <a:lvl7pPr lvl="6" algn="ctr">
              <a:spcBef>
                <a:spcPts val="0"/>
              </a:spcBef>
              <a:spcAft>
                <a:spcPts val="0"/>
              </a:spcAft>
              <a:buClr>
                <a:schemeClr val="accent3"/>
              </a:buClr>
              <a:buSzPts val="3800"/>
              <a:buFont typeface="Alfa Slab One"/>
              <a:buNone/>
              <a:defRPr sz="3800">
                <a:solidFill>
                  <a:schemeClr val="accent3"/>
                </a:solidFill>
                <a:latin typeface="Alfa Slab One"/>
                <a:ea typeface="Alfa Slab One"/>
                <a:cs typeface="Alfa Slab One"/>
                <a:sym typeface="Alfa Slab One"/>
              </a:defRPr>
            </a:lvl7pPr>
            <a:lvl8pPr lvl="7" algn="ctr">
              <a:spcBef>
                <a:spcPts val="0"/>
              </a:spcBef>
              <a:spcAft>
                <a:spcPts val="0"/>
              </a:spcAft>
              <a:buClr>
                <a:schemeClr val="accent3"/>
              </a:buClr>
              <a:buSzPts val="3800"/>
              <a:buFont typeface="Alfa Slab One"/>
              <a:buNone/>
              <a:defRPr sz="3800">
                <a:solidFill>
                  <a:schemeClr val="accent3"/>
                </a:solidFill>
                <a:latin typeface="Alfa Slab One"/>
                <a:ea typeface="Alfa Slab One"/>
                <a:cs typeface="Alfa Slab One"/>
                <a:sym typeface="Alfa Slab One"/>
              </a:defRPr>
            </a:lvl8pPr>
            <a:lvl9pPr lvl="8" algn="ctr">
              <a:spcBef>
                <a:spcPts val="0"/>
              </a:spcBef>
              <a:spcAft>
                <a:spcPts val="0"/>
              </a:spcAft>
              <a:buClr>
                <a:schemeClr val="accent3"/>
              </a:buClr>
              <a:buSzPts val="3800"/>
              <a:buFont typeface="Alfa Slab One"/>
              <a:buNone/>
              <a:defRPr sz="3800">
                <a:solidFill>
                  <a:schemeClr val="accent3"/>
                </a:solidFill>
                <a:latin typeface="Alfa Slab One"/>
                <a:ea typeface="Alfa Slab One"/>
                <a:cs typeface="Alfa Slab One"/>
                <a:sym typeface="Alfa Slab One"/>
              </a:defRPr>
            </a:lvl9pPr>
          </a:lstStyle>
          <a:p>
            <a:endParaRPr/>
          </a:p>
        </p:txBody>
      </p:sp>
      <p:sp>
        <p:nvSpPr>
          <p:cNvPr id="40" name="Shape 40"/>
          <p:cNvSpPr txBox="1">
            <a:spLocks noGrp="1"/>
          </p:cNvSpPr>
          <p:nvPr>
            <p:ph type="subTitle" idx="1"/>
          </p:nvPr>
        </p:nvSpPr>
        <p:spPr>
          <a:xfrm>
            <a:off x="265500" y="2981125"/>
            <a:ext cx="4045200" cy="1345499"/>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2"/>
              </a:buClr>
              <a:buSzPts val="1800"/>
              <a:buFont typeface="Proxima Nova"/>
              <a:buNone/>
              <a:defRPr sz="1800" b="0" i="0" u="none" strike="noStrike" cap="none">
                <a:solidFill>
                  <a:schemeClr val="dk2"/>
                </a:solidFill>
                <a:latin typeface="Proxima Nova"/>
                <a:ea typeface="Proxima Nova"/>
                <a:cs typeface="Proxima Nova"/>
                <a:sym typeface="Proxima Nova"/>
              </a:defRPr>
            </a:lvl1pPr>
            <a:lvl2pPr marR="0" lvl="1" algn="ctr" rtl="0">
              <a:lnSpc>
                <a:spcPct val="100000"/>
              </a:lnSpc>
              <a:spcBef>
                <a:spcPts val="0"/>
              </a:spcBef>
              <a:spcAft>
                <a:spcPts val="0"/>
              </a:spcAft>
              <a:buClr>
                <a:schemeClr val="dk2"/>
              </a:buClr>
              <a:buSzPts val="1800"/>
              <a:buFont typeface="Proxima Nova"/>
              <a:buNone/>
              <a:defRPr sz="1800" b="0" i="0" u="none" strike="noStrike" cap="none">
                <a:solidFill>
                  <a:schemeClr val="dk2"/>
                </a:solidFill>
                <a:latin typeface="Proxima Nova"/>
                <a:ea typeface="Proxima Nova"/>
                <a:cs typeface="Proxima Nova"/>
                <a:sym typeface="Proxima Nova"/>
              </a:defRPr>
            </a:lvl2pPr>
            <a:lvl3pPr marR="0" lvl="2" algn="ctr" rtl="0">
              <a:lnSpc>
                <a:spcPct val="100000"/>
              </a:lnSpc>
              <a:spcBef>
                <a:spcPts val="0"/>
              </a:spcBef>
              <a:spcAft>
                <a:spcPts val="0"/>
              </a:spcAft>
              <a:buClr>
                <a:schemeClr val="dk2"/>
              </a:buClr>
              <a:buSzPts val="1800"/>
              <a:buFont typeface="Proxima Nova"/>
              <a:buNone/>
              <a:defRPr sz="1800" b="0" i="0" u="none" strike="noStrike" cap="none">
                <a:solidFill>
                  <a:schemeClr val="dk2"/>
                </a:solidFill>
                <a:latin typeface="Proxima Nova"/>
                <a:ea typeface="Proxima Nova"/>
                <a:cs typeface="Proxima Nova"/>
                <a:sym typeface="Proxima Nova"/>
              </a:defRPr>
            </a:lvl3pPr>
            <a:lvl4pPr marR="0" lvl="3" algn="ctr" rtl="0">
              <a:lnSpc>
                <a:spcPct val="100000"/>
              </a:lnSpc>
              <a:spcBef>
                <a:spcPts val="0"/>
              </a:spcBef>
              <a:spcAft>
                <a:spcPts val="0"/>
              </a:spcAft>
              <a:buClr>
                <a:schemeClr val="dk2"/>
              </a:buClr>
              <a:buSzPts val="1800"/>
              <a:buFont typeface="Proxima Nova"/>
              <a:buNone/>
              <a:defRPr sz="1800" b="0" i="0" u="none" strike="noStrike" cap="none">
                <a:solidFill>
                  <a:schemeClr val="dk2"/>
                </a:solidFill>
                <a:latin typeface="Proxima Nova"/>
                <a:ea typeface="Proxima Nova"/>
                <a:cs typeface="Proxima Nova"/>
                <a:sym typeface="Proxima Nova"/>
              </a:defRPr>
            </a:lvl4pPr>
            <a:lvl5pPr marR="0" lvl="4" algn="ctr" rtl="0">
              <a:lnSpc>
                <a:spcPct val="100000"/>
              </a:lnSpc>
              <a:spcBef>
                <a:spcPts val="0"/>
              </a:spcBef>
              <a:spcAft>
                <a:spcPts val="0"/>
              </a:spcAft>
              <a:buClr>
                <a:schemeClr val="dk2"/>
              </a:buClr>
              <a:buSzPts val="1800"/>
              <a:buFont typeface="Proxima Nova"/>
              <a:buNone/>
              <a:defRPr sz="1800" b="0" i="0" u="none" strike="noStrike" cap="none">
                <a:solidFill>
                  <a:schemeClr val="dk2"/>
                </a:solidFill>
                <a:latin typeface="Proxima Nova"/>
                <a:ea typeface="Proxima Nova"/>
                <a:cs typeface="Proxima Nova"/>
                <a:sym typeface="Proxima Nova"/>
              </a:defRPr>
            </a:lvl5pPr>
            <a:lvl6pPr marR="0" lvl="5" algn="ctr" rtl="0">
              <a:lnSpc>
                <a:spcPct val="100000"/>
              </a:lnSpc>
              <a:spcBef>
                <a:spcPts val="0"/>
              </a:spcBef>
              <a:spcAft>
                <a:spcPts val="0"/>
              </a:spcAft>
              <a:buClr>
                <a:schemeClr val="dk2"/>
              </a:buClr>
              <a:buSzPts val="1800"/>
              <a:buFont typeface="Proxima Nova"/>
              <a:buNone/>
              <a:defRPr sz="1800" b="0" i="0" u="none" strike="noStrike" cap="none">
                <a:solidFill>
                  <a:schemeClr val="dk2"/>
                </a:solidFill>
                <a:latin typeface="Proxima Nova"/>
                <a:ea typeface="Proxima Nova"/>
                <a:cs typeface="Proxima Nova"/>
                <a:sym typeface="Proxima Nova"/>
              </a:defRPr>
            </a:lvl6pPr>
            <a:lvl7pPr marR="0" lvl="6" algn="ctr" rtl="0">
              <a:lnSpc>
                <a:spcPct val="100000"/>
              </a:lnSpc>
              <a:spcBef>
                <a:spcPts val="0"/>
              </a:spcBef>
              <a:spcAft>
                <a:spcPts val="0"/>
              </a:spcAft>
              <a:buClr>
                <a:schemeClr val="dk2"/>
              </a:buClr>
              <a:buSzPts val="1800"/>
              <a:buFont typeface="Proxima Nova"/>
              <a:buNone/>
              <a:defRPr sz="1800" b="0" i="0" u="none" strike="noStrike" cap="none">
                <a:solidFill>
                  <a:schemeClr val="dk2"/>
                </a:solidFill>
                <a:latin typeface="Proxima Nova"/>
                <a:ea typeface="Proxima Nova"/>
                <a:cs typeface="Proxima Nova"/>
                <a:sym typeface="Proxima Nova"/>
              </a:defRPr>
            </a:lvl7pPr>
            <a:lvl8pPr marR="0" lvl="7" algn="ctr" rtl="0">
              <a:lnSpc>
                <a:spcPct val="100000"/>
              </a:lnSpc>
              <a:spcBef>
                <a:spcPts val="0"/>
              </a:spcBef>
              <a:spcAft>
                <a:spcPts val="0"/>
              </a:spcAft>
              <a:buClr>
                <a:schemeClr val="dk2"/>
              </a:buClr>
              <a:buSzPts val="1800"/>
              <a:buFont typeface="Proxima Nova"/>
              <a:buNone/>
              <a:defRPr sz="1800" b="0" i="0" u="none" strike="noStrike" cap="none">
                <a:solidFill>
                  <a:schemeClr val="dk2"/>
                </a:solidFill>
                <a:latin typeface="Proxima Nova"/>
                <a:ea typeface="Proxima Nova"/>
                <a:cs typeface="Proxima Nova"/>
                <a:sym typeface="Proxima Nova"/>
              </a:defRPr>
            </a:lvl8pPr>
            <a:lvl9pPr marR="0" lvl="8" algn="ctr" rtl="0">
              <a:lnSpc>
                <a:spcPct val="100000"/>
              </a:lnSpc>
              <a:spcBef>
                <a:spcPts val="0"/>
              </a:spcBef>
              <a:spcAft>
                <a:spcPts val="0"/>
              </a:spcAft>
              <a:buClr>
                <a:schemeClr val="dk2"/>
              </a:buClr>
              <a:buSzPts val="1800"/>
              <a:buFont typeface="Proxima Nova"/>
              <a:buNone/>
              <a:defRPr sz="1800" b="0" i="0" u="none" strike="noStrike" cap="none">
                <a:solidFill>
                  <a:schemeClr val="dk2"/>
                </a:solidFill>
                <a:latin typeface="Proxima Nova"/>
                <a:ea typeface="Proxima Nova"/>
                <a:cs typeface="Proxima Nova"/>
                <a:sym typeface="Proxima Nova"/>
              </a:defRPr>
            </a:lvl9pPr>
          </a:lstStyle>
          <a:p>
            <a:endParaRPr/>
          </a:p>
        </p:txBody>
      </p:sp>
      <p:sp>
        <p:nvSpPr>
          <p:cNvPr id="41" name="Shape 4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228600" algn="l" rtl="0">
              <a:lnSpc>
                <a:spcPct val="115000"/>
              </a:lnSpc>
              <a:spcBef>
                <a:spcPts val="0"/>
              </a:spcBef>
              <a:spcAft>
                <a:spcPts val="0"/>
              </a:spcAft>
              <a:buClr>
                <a:schemeClr val="lt1"/>
              </a:buClr>
              <a:buSzPts val="1800"/>
              <a:buFont typeface="Proxima Nova"/>
              <a:buNone/>
              <a:defRPr sz="1800" b="0" i="0" u="none" strike="noStrike" cap="none">
                <a:solidFill>
                  <a:schemeClr val="lt1"/>
                </a:solidFill>
                <a:latin typeface="Proxima Nova"/>
                <a:ea typeface="Proxima Nova"/>
                <a:cs typeface="Proxima Nova"/>
                <a:sym typeface="Proxima Nova"/>
              </a:defRPr>
            </a:lvl1pPr>
            <a:lvl2pPr marL="914400" marR="0" lvl="1" indent="-228600" algn="l" rtl="0">
              <a:lnSpc>
                <a:spcPct val="115000"/>
              </a:lnSpc>
              <a:spcBef>
                <a:spcPts val="1600"/>
              </a:spcBef>
              <a:spcAft>
                <a:spcPts val="0"/>
              </a:spcAft>
              <a:buClr>
                <a:schemeClr val="lt1"/>
              </a:buClr>
              <a:buSzPts val="1400"/>
              <a:buFont typeface="Proxima Nova"/>
              <a:buNone/>
              <a:defRPr sz="1400" b="0" i="0" u="none" strike="noStrike" cap="none">
                <a:solidFill>
                  <a:schemeClr val="lt1"/>
                </a:solidFill>
                <a:latin typeface="Proxima Nova"/>
                <a:ea typeface="Proxima Nova"/>
                <a:cs typeface="Proxima Nova"/>
                <a:sym typeface="Proxima Nova"/>
              </a:defRPr>
            </a:lvl2pPr>
            <a:lvl3pPr marL="1371600" marR="0" lvl="2" indent="-228600" algn="l" rtl="0">
              <a:lnSpc>
                <a:spcPct val="115000"/>
              </a:lnSpc>
              <a:spcBef>
                <a:spcPts val="1600"/>
              </a:spcBef>
              <a:spcAft>
                <a:spcPts val="0"/>
              </a:spcAft>
              <a:buClr>
                <a:schemeClr val="lt1"/>
              </a:buClr>
              <a:buSzPts val="1400"/>
              <a:buFont typeface="Proxima Nova"/>
              <a:buNone/>
              <a:defRPr sz="1400" b="0" i="0" u="none" strike="noStrike" cap="none">
                <a:solidFill>
                  <a:schemeClr val="lt1"/>
                </a:solidFill>
                <a:latin typeface="Proxima Nova"/>
                <a:ea typeface="Proxima Nova"/>
                <a:cs typeface="Proxima Nova"/>
                <a:sym typeface="Proxima Nova"/>
              </a:defRPr>
            </a:lvl3pPr>
            <a:lvl4pPr marL="1828800" marR="0" lvl="3" indent="-228600" algn="l" rtl="0">
              <a:lnSpc>
                <a:spcPct val="115000"/>
              </a:lnSpc>
              <a:spcBef>
                <a:spcPts val="1600"/>
              </a:spcBef>
              <a:spcAft>
                <a:spcPts val="0"/>
              </a:spcAft>
              <a:buClr>
                <a:schemeClr val="lt1"/>
              </a:buClr>
              <a:buSzPts val="1400"/>
              <a:buFont typeface="Proxima Nova"/>
              <a:buNone/>
              <a:defRPr sz="1400" b="0" i="0" u="none" strike="noStrike" cap="none">
                <a:solidFill>
                  <a:schemeClr val="lt1"/>
                </a:solidFill>
                <a:latin typeface="Proxima Nova"/>
                <a:ea typeface="Proxima Nova"/>
                <a:cs typeface="Proxima Nova"/>
                <a:sym typeface="Proxima Nova"/>
              </a:defRPr>
            </a:lvl4pPr>
            <a:lvl5pPr marL="2286000" marR="0" lvl="4" indent="-228600" algn="l" rtl="0">
              <a:lnSpc>
                <a:spcPct val="115000"/>
              </a:lnSpc>
              <a:spcBef>
                <a:spcPts val="1600"/>
              </a:spcBef>
              <a:spcAft>
                <a:spcPts val="0"/>
              </a:spcAft>
              <a:buClr>
                <a:schemeClr val="lt1"/>
              </a:buClr>
              <a:buSzPts val="1400"/>
              <a:buFont typeface="Proxima Nova"/>
              <a:buNone/>
              <a:defRPr sz="1400" b="0" i="0" u="none" strike="noStrike" cap="none">
                <a:solidFill>
                  <a:schemeClr val="lt1"/>
                </a:solidFill>
                <a:latin typeface="Proxima Nova"/>
                <a:ea typeface="Proxima Nova"/>
                <a:cs typeface="Proxima Nova"/>
                <a:sym typeface="Proxima Nova"/>
              </a:defRPr>
            </a:lvl5pPr>
            <a:lvl6pPr marL="2743200" marR="0" lvl="5" indent="-228600" algn="l" rtl="0">
              <a:lnSpc>
                <a:spcPct val="115000"/>
              </a:lnSpc>
              <a:spcBef>
                <a:spcPts val="1600"/>
              </a:spcBef>
              <a:spcAft>
                <a:spcPts val="0"/>
              </a:spcAft>
              <a:buClr>
                <a:schemeClr val="lt1"/>
              </a:buClr>
              <a:buSzPts val="1400"/>
              <a:buFont typeface="Proxima Nova"/>
              <a:buNone/>
              <a:defRPr sz="1400" b="0" i="0" u="none" strike="noStrike" cap="none">
                <a:solidFill>
                  <a:schemeClr val="lt1"/>
                </a:solidFill>
                <a:latin typeface="Proxima Nova"/>
                <a:ea typeface="Proxima Nova"/>
                <a:cs typeface="Proxima Nova"/>
                <a:sym typeface="Proxima Nova"/>
              </a:defRPr>
            </a:lvl6pPr>
            <a:lvl7pPr marL="3200400" marR="0" lvl="6" indent="-228600" algn="l" rtl="0">
              <a:lnSpc>
                <a:spcPct val="115000"/>
              </a:lnSpc>
              <a:spcBef>
                <a:spcPts val="1600"/>
              </a:spcBef>
              <a:spcAft>
                <a:spcPts val="0"/>
              </a:spcAft>
              <a:buClr>
                <a:schemeClr val="lt1"/>
              </a:buClr>
              <a:buSzPts val="1400"/>
              <a:buFont typeface="Proxima Nova"/>
              <a:buNone/>
              <a:defRPr sz="1400" b="0" i="0" u="none" strike="noStrike" cap="none">
                <a:solidFill>
                  <a:schemeClr val="lt1"/>
                </a:solidFill>
                <a:latin typeface="Proxima Nova"/>
                <a:ea typeface="Proxima Nova"/>
                <a:cs typeface="Proxima Nova"/>
                <a:sym typeface="Proxima Nova"/>
              </a:defRPr>
            </a:lvl7pPr>
            <a:lvl8pPr marL="3657600" marR="0" lvl="7" indent="-228600" algn="l" rtl="0">
              <a:lnSpc>
                <a:spcPct val="115000"/>
              </a:lnSpc>
              <a:spcBef>
                <a:spcPts val="1600"/>
              </a:spcBef>
              <a:spcAft>
                <a:spcPts val="0"/>
              </a:spcAft>
              <a:buClr>
                <a:schemeClr val="lt1"/>
              </a:buClr>
              <a:buSzPts val="1400"/>
              <a:buFont typeface="Proxima Nova"/>
              <a:buNone/>
              <a:defRPr sz="1400" b="0" i="0" u="none" strike="noStrike" cap="none">
                <a:solidFill>
                  <a:schemeClr val="lt1"/>
                </a:solidFill>
                <a:latin typeface="Proxima Nova"/>
                <a:ea typeface="Proxima Nova"/>
                <a:cs typeface="Proxima Nova"/>
                <a:sym typeface="Proxima Nova"/>
              </a:defRPr>
            </a:lvl8pPr>
            <a:lvl9pPr marL="4114800" marR="0" lvl="8" indent="-228600" algn="l" rtl="0">
              <a:lnSpc>
                <a:spcPct val="115000"/>
              </a:lnSpc>
              <a:spcBef>
                <a:spcPts val="1600"/>
              </a:spcBef>
              <a:spcAft>
                <a:spcPts val="1600"/>
              </a:spcAft>
              <a:buClr>
                <a:schemeClr val="lt1"/>
              </a:buClr>
              <a:buSzPts val="1400"/>
              <a:buFont typeface="Proxima Nova"/>
              <a:buNone/>
              <a:defRPr sz="1400" b="0" i="0" u="none" strike="noStrike" cap="none">
                <a:solidFill>
                  <a:schemeClr val="lt1"/>
                </a:solidFill>
                <a:latin typeface="Proxima Nova"/>
                <a:ea typeface="Proxima Nova"/>
                <a:cs typeface="Proxima Nova"/>
                <a:sym typeface="Proxima Nova"/>
              </a:defRPr>
            </a:lvl9pPr>
          </a:lstStyle>
          <a:p>
            <a:endParaRPr/>
          </a:p>
        </p:txBody>
      </p:sp>
      <p:sp>
        <p:nvSpPr>
          <p:cNvPr id="42" name="Shape 42"/>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accent3"/>
              </a:buClr>
              <a:buSzPts val="1800"/>
              <a:buFont typeface="Alfa Slab One"/>
              <a:buNone/>
              <a:defRPr sz="1800" b="0" i="0" u="none" strike="noStrike" cap="none">
                <a:solidFill>
                  <a:schemeClr val="accent3"/>
                </a:solidFill>
                <a:latin typeface="Alfa Slab One"/>
                <a:ea typeface="Alfa Slab One"/>
                <a:cs typeface="Alfa Slab One"/>
                <a:sym typeface="Alfa Slab One"/>
              </a:defRPr>
            </a:lvl1pPr>
            <a:lvl2pPr marL="914400" marR="0" lvl="1" indent="-228600" algn="l" rtl="0">
              <a:lnSpc>
                <a:spcPct val="115000"/>
              </a:lnSpc>
              <a:spcBef>
                <a:spcPts val="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2pPr>
            <a:lvl3pPr marL="1371600" marR="0" lvl="2"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3pPr>
            <a:lvl4pPr marL="1828800" marR="0" lvl="3"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4pPr>
            <a:lvl5pPr marL="2286000" marR="0" lvl="4"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5pPr>
            <a:lvl6pPr marL="2743200" marR="0" lvl="5"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6pPr>
            <a:lvl7pPr marL="3200400" marR="0" lvl="6"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7pPr>
            <a:lvl8pPr marL="3657600" marR="0" lvl="7"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8pPr>
            <a:lvl9pPr marL="4114800" marR="0" lvl="8" indent="-228600" algn="l" rtl="0">
              <a:lnSpc>
                <a:spcPct val="115000"/>
              </a:lnSpc>
              <a:spcBef>
                <a:spcPts val="1600"/>
              </a:spcBef>
              <a:spcAft>
                <a:spcPts val="160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9pPr>
          </a:lstStyle>
          <a:p>
            <a:endParaRPr/>
          </a:p>
        </p:txBody>
      </p:sp>
      <p:sp>
        <p:nvSpPr>
          <p:cNvPr id="45" name="Shape 45"/>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dk2"/>
              </a:buClr>
              <a:buSzPts val="1800"/>
              <a:buFont typeface="Proxima Nova"/>
              <a:buNone/>
              <a:defRPr sz="1800" b="0" i="0" u="none" strike="noStrike" cap="none">
                <a:solidFill>
                  <a:schemeClr val="dk2"/>
                </a:solidFill>
                <a:latin typeface="Proxima Nova"/>
                <a:ea typeface="Proxima Nova"/>
                <a:cs typeface="Proxima Nova"/>
                <a:sym typeface="Proxima Nova"/>
              </a:defRPr>
            </a:lvl1pPr>
            <a:lvl2pPr marL="914400" marR="0" lvl="1"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2pPr>
            <a:lvl3pPr marL="1371600" marR="0" lvl="2"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3pPr>
            <a:lvl4pPr marL="1828800" marR="0" lvl="3"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4pPr>
            <a:lvl5pPr marL="2286000" marR="0" lvl="4"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5pPr>
            <a:lvl6pPr marL="2743200" marR="0" lvl="5"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6pPr>
            <a:lvl7pPr marL="3200400" marR="0" lvl="6"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7pPr>
            <a:lvl8pPr marL="3657600" marR="0" lvl="7"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8pPr>
            <a:lvl9pPr marL="4114800" marR="0" lvl="8" indent="-228600" algn="l" rtl="0">
              <a:lnSpc>
                <a:spcPct val="115000"/>
              </a:lnSpc>
              <a:spcBef>
                <a:spcPts val="1600"/>
              </a:spcBef>
              <a:spcAft>
                <a:spcPts val="160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Proxima Nova"/>
              <a:buNone/>
              <a:defRPr sz="1000" b="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chemeClr val="dk2"/>
              </a:buClr>
              <a:buSzPts val="1000"/>
              <a:buFont typeface="Proxima Nova"/>
              <a:buNone/>
              <a:defRPr sz="1000" b="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chemeClr val="dk2"/>
              </a:buClr>
              <a:buSzPts val="1000"/>
              <a:buFont typeface="Proxima Nova"/>
              <a:buNone/>
              <a:defRPr sz="1000" b="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chemeClr val="dk2"/>
              </a:buClr>
              <a:buSzPts val="1000"/>
              <a:buFont typeface="Proxima Nova"/>
              <a:buNone/>
              <a:defRPr sz="1000" b="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chemeClr val="dk2"/>
              </a:buClr>
              <a:buSzPts val="1000"/>
              <a:buFont typeface="Proxima Nova"/>
              <a:buNone/>
              <a:defRPr sz="1000" b="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chemeClr val="dk2"/>
              </a:buClr>
              <a:buSzPts val="1000"/>
              <a:buFont typeface="Proxima Nova"/>
              <a:buNone/>
              <a:defRPr sz="1000" b="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chemeClr val="dk2"/>
              </a:buClr>
              <a:buSzPts val="1000"/>
              <a:buFont typeface="Proxima Nova"/>
              <a:buNone/>
              <a:defRPr sz="1000" b="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chemeClr val="dk2"/>
              </a:buClr>
              <a:buSzPts val="1000"/>
              <a:buFont typeface="Proxima Nova"/>
              <a:buNone/>
              <a:defRPr sz="1000" b="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chemeClr val="dk2"/>
              </a:buClr>
              <a:buSzPts val="1000"/>
              <a:buFont typeface="Proxima Nova"/>
              <a:buNone/>
              <a:defRPr sz="1000" b="0" i="0" u="none" strike="noStrike" cap="none">
                <a:solidFill>
                  <a:schemeClr val="dk2"/>
                </a:solidFill>
                <a:latin typeface="Proxima Nova"/>
                <a:ea typeface="Proxima Nova"/>
                <a:cs typeface="Proxima Nova"/>
                <a:sym typeface="Proxima Nova"/>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311700" y="595975"/>
            <a:ext cx="8520600" cy="1957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3"/>
              </a:buClr>
              <a:buSzPts val="5400"/>
              <a:buFont typeface="Alfa Slab One"/>
              <a:buNone/>
            </a:pPr>
            <a:r>
              <a:rPr lang="en" sz="5400" b="0" i="0" u="none" strike="noStrike" cap="none">
                <a:solidFill>
                  <a:schemeClr val="accent3"/>
                </a:solidFill>
                <a:latin typeface="Alfa Slab One"/>
                <a:ea typeface="Alfa Slab One"/>
                <a:cs typeface="Alfa Slab One"/>
                <a:sym typeface="Alfa Slab One"/>
              </a:rPr>
              <a:t>Threading in Java </a:t>
            </a:r>
            <a:endParaRPr/>
          </a:p>
        </p:txBody>
      </p:sp>
      <p:sp>
        <p:nvSpPr>
          <p:cNvPr id="57" name="Shape 57"/>
          <p:cNvSpPr txBox="1">
            <a:spLocks noGrp="1"/>
          </p:cNvSpPr>
          <p:nvPr>
            <p:ph type="subTitle" idx="1"/>
          </p:nvPr>
        </p:nvSpPr>
        <p:spPr>
          <a:xfrm>
            <a:off x="311700" y="3165823"/>
            <a:ext cx="8520600" cy="73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2400"/>
              <a:buFont typeface="Proxima Nova"/>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Thread Objects (Interrupts)</a:t>
            </a:r>
            <a:endParaRPr/>
          </a:p>
        </p:txBody>
      </p:sp>
      <p:sp>
        <p:nvSpPr>
          <p:cNvPr id="114" name="Shape 1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p>
        </p:txBody>
      </p:sp>
      <p:pic>
        <p:nvPicPr>
          <p:cNvPr id="115" name="Shape 115"/>
          <p:cNvPicPr preferRelativeResize="0"/>
          <p:nvPr/>
        </p:nvPicPr>
        <p:blipFill>
          <a:blip r:embed="rId3">
            <a:alphaModFix/>
          </a:blip>
          <a:stretch>
            <a:fillRect/>
          </a:stretch>
        </p:blipFill>
        <p:spPr>
          <a:xfrm>
            <a:off x="23813" y="280988"/>
            <a:ext cx="9096375" cy="4581525"/>
          </a:xfrm>
          <a:prstGeom prst="rect">
            <a:avLst/>
          </a:prstGeom>
          <a:noFill/>
          <a:ln>
            <a:noFill/>
          </a:ln>
        </p:spPr>
      </p:pic>
      <p:cxnSp>
        <p:nvCxnSpPr>
          <p:cNvPr id="116" name="Shape 116"/>
          <p:cNvCxnSpPr/>
          <p:nvPr/>
        </p:nvCxnSpPr>
        <p:spPr>
          <a:xfrm rot="10800000">
            <a:off x="2180925" y="4279375"/>
            <a:ext cx="1014900" cy="0"/>
          </a:xfrm>
          <a:prstGeom prst="straightConnector1">
            <a:avLst/>
          </a:prstGeom>
          <a:noFill/>
          <a:ln w="9525" cap="flat" cmpd="sng">
            <a:solidFill>
              <a:srgbClr val="0000FF"/>
            </a:solidFill>
            <a:prstDash val="solid"/>
            <a:round/>
            <a:headEnd type="none" w="med" len="med"/>
            <a:tailEnd type="triangle" w="med" len="med"/>
          </a:ln>
        </p:spPr>
      </p:cxnSp>
      <p:sp>
        <p:nvSpPr>
          <p:cNvPr id="117" name="Shape 117"/>
          <p:cNvSpPr txBox="1"/>
          <p:nvPr/>
        </p:nvSpPr>
        <p:spPr>
          <a:xfrm>
            <a:off x="3230125" y="4151725"/>
            <a:ext cx="3682800" cy="2553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1. Send interrupt to the thread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Thread Objects (Interrupts)</a:t>
            </a:r>
            <a:endParaRPr/>
          </a:p>
        </p:txBody>
      </p:sp>
      <p:sp>
        <p:nvSpPr>
          <p:cNvPr id="123" name="Shape 1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p>
        </p:txBody>
      </p:sp>
      <p:pic>
        <p:nvPicPr>
          <p:cNvPr id="124" name="Shape 124"/>
          <p:cNvPicPr preferRelativeResize="0"/>
          <p:nvPr/>
        </p:nvPicPr>
        <p:blipFill>
          <a:blip r:embed="rId3">
            <a:alphaModFix/>
          </a:blip>
          <a:stretch>
            <a:fillRect/>
          </a:stretch>
        </p:blipFill>
        <p:spPr>
          <a:xfrm>
            <a:off x="23813" y="280988"/>
            <a:ext cx="9096375" cy="4581525"/>
          </a:xfrm>
          <a:prstGeom prst="rect">
            <a:avLst/>
          </a:prstGeom>
          <a:noFill/>
          <a:ln>
            <a:noFill/>
          </a:ln>
        </p:spPr>
      </p:pic>
      <p:cxnSp>
        <p:nvCxnSpPr>
          <p:cNvPr id="125" name="Shape 125"/>
          <p:cNvCxnSpPr/>
          <p:nvPr/>
        </p:nvCxnSpPr>
        <p:spPr>
          <a:xfrm flipH="1">
            <a:off x="3998225" y="1508750"/>
            <a:ext cx="925800" cy="301800"/>
          </a:xfrm>
          <a:prstGeom prst="straightConnector1">
            <a:avLst/>
          </a:prstGeom>
          <a:noFill/>
          <a:ln w="9525" cap="flat" cmpd="sng">
            <a:solidFill>
              <a:srgbClr val="0000FF"/>
            </a:solidFill>
            <a:prstDash val="solid"/>
            <a:round/>
            <a:headEnd type="none" w="med" len="med"/>
            <a:tailEnd type="triangle" w="med" len="med"/>
          </a:ln>
        </p:spPr>
      </p:cxnSp>
      <p:sp>
        <p:nvSpPr>
          <p:cNvPr id="126" name="Shape 126"/>
          <p:cNvSpPr txBox="1"/>
          <p:nvPr/>
        </p:nvSpPr>
        <p:spPr>
          <a:xfrm>
            <a:off x="4924025" y="1261875"/>
            <a:ext cx="3682800" cy="3882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2. Check if the thread received interrupt or not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Thread Objects (Interrupts)</a:t>
            </a:r>
            <a:endParaRPr/>
          </a:p>
        </p:txBody>
      </p:sp>
      <p:sp>
        <p:nvSpPr>
          <p:cNvPr id="132" name="Shape 1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p>
        </p:txBody>
      </p:sp>
      <p:pic>
        <p:nvPicPr>
          <p:cNvPr id="133" name="Shape 133"/>
          <p:cNvPicPr preferRelativeResize="0"/>
          <p:nvPr/>
        </p:nvPicPr>
        <p:blipFill>
          <a:blip r:embed="rId3">
            <a:alphaModFix/>
          </a:blip>
          <a:stretch>
            <a:fillRect/>
          </a:stretch>
        </p:blipFill>
        <p:spPr>
          <a:xfrm>
            <a:off x="23813" y="280988"/>
            <a:ext cx="9096375" cy="4581525"/>
          </a:xfrm>
          <a:prstGeom prst="rect">
            <a:avLst/>
          </a:prstGeom>
          <a:noFill/>
          <a:ln>
            <a:noFill/>
          </a:ln>
        </p:spPr>
      </p:pic>
      <p:cxnSp>
        <p:nvCxnSpPr>
          <p:cNvPr id="134" name="Shape 134"/>
          <p:cNvCxnSpPr>
            <a:stCxn id="135" idx="1"/>
          </p:cNvCxnSpPr>
          <p:nvPr/>
        </p:nvCxnSpPr>
        <p:spPr>
          <a:xfrm flipH="1">
            <a:off x="2413925" y="3589575"/>
            <a:ext cx="986100" cy="161700"/>
          </a:xfrm>
          <a:prstGeom prst="straightConnector1">
            <a:avLst/>
          </a:prstGeom>
          <a:noFill/>
          <a:ln w="9525" cap="flat" cmpd="sng">
            <a:solidFill>
              <a:srgbClr val="0000FF"/>
            </a:solidFill>
            <a:prstDash val="solid"/>
            <a:round/>
            <a:headEnd type="none" w="med" len="med"/>
            <a:tailEnd type="triangle" w="med" len="med"/>
          </a:ln>
        </p:spPr>
      </p:cxnSp>
      <p:sp>
        <p:nvSpPr>
          <p:cNvPr id="135" name="Shape 135"/>
          <p:cNvSpPr txBox="1"/>
          <p:nvPr/>
        </p:nvSpPr>
        <p:spPr>
          <a:xfrm>
            <a:off x="3400025" y="3395475"/>
            <a:ext cx="5549700" cy="3882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A sleeping thread throws InterruptedException when interrupted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Thread Objects (Join)</a:t>
            </a:r>
            <a:endParaRPr/>
          </a:p>
        </p:txBody>
      </p:sp>
      <p:sp>
        <p:nvSpPr>
          <p:cNvPr id="141" name="Shape 141"/>
          <p:cNvSpPr txBox="1">
            <a:spLocks noGrp="1"/>
          </p:cNvSpPr>
          <p:nvPr>
            <p:ph type="body" idx="1"/>
          </p:nvPr>
        </p:nvSpPr>
        <p:spPr>
          <a:xfrm>
            <a:off x="311700" y="1152474"/>
            <a:ext cx="8520600" cy="3991025"/>
          </a:xfrm>
          <a:prstGeom prst="rect">
            <a:avLst/>
          </a:prstGeom>
          <a:noFill/>
          <a:ln>
            <a:noFill/>
          </a:ln>
        </p:spPr>
        <p:txBody>
          <a:bodyPr spcFirstLastPara="1" wrap="square" lIns="91425" tIns="91425" rIns="91425" bIns="91425" anchor="t" anchorCtr="0">
            <a:noAutofit/>
          </a:bodyPr>
          <a:lstStyle/>
          <a:p>
            <a:pPr marL="514350" marR="0" lvl="0" indent="-285750" algn="just" rtl="0">
              <a:lnSpc>
                <a:spcPct val="100000"/>
              </a:lnSpc>
              <a:spcBef>
                <a:spcPts val="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In example_1.java, both main thread and new thread were printing together, can we postpone the execution of the main until all threads finish? </a:t>
            </a:r>
            <a:endParaRPr/>
          </a:p>
          <a:p>
            <a:pPr marL="514350" marR="0" lvl="0" indent="-285750" algn="just" rtl="0">
              <a:lnSpc>
                <a:spcPct val="100000"/>
              </a:lnSpc>
              <a:spcBef>
                <a:spcPts val="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The join method allows one thread to wait for the completion of another.</a:t>
            </a:r>
            <a:endParaRPr sz="1800" b="0" i="0" u="none" strike="noStrike" cap="none">
              <a:solidFill>
                <a:schemeClr val="dk2"/>
              </a:solidFill>
              <a:latin typeface="Proxima Nova"/>
              <a:ea typeface="Proxima Nova"/>
              <a:cs typeface="Proxima Nova"/>
              <a:sym typeface="Proxima Nova"/>
            </a:endParaRPr>
          </a:p>
          <a:p>
            <a:pPr marL="457200" marR="0" lvl="0" indent="-228600" algn="just" rtl="0">
              <a:lnSpc>
                <a:spcPct val="115000"/>
              </a:lnSpc>
              <a:spcBef>
                <a:spcPts val="600"/>
              </a:spcBef>
              <a:spcAft>
                <a:spcPts val="0"/>
              </a:spcAft>
              <a:buClr>
                <a:schemeClr val="dk2"/>
              </a:buClr>
              <a:buSzPts val="1800"/>
              <a:buFont typeface="Proxima Nova"/>
              <a:buNone/>
            </a:pPr>
            <a:r>
              <a:rPr lang="en" sz="1800" b="0" i="0" u="none" strike="noStrike" cap="none">
                <a:solidFill>
                  <a:srgbClr val="FF0000"/>
                </a:solidFill>
                <a:latin typeface="Proxima Nova"/>
                <a:ea typeface="Proxima Nova"/>
                <a:cs typeface="Proxima Nova"/>
                <a:sym typeface="Proxima Nova"/>
              </a:rPr>
              <a:t>Exercise: example_4.java</a:t>
            </a:r>
            <a:endParaRPr/>
          </a:p>
          <a:p>
            <a:pPr marL="971550" marR="0" lvl="1" indent="-285750" algn="just" rtl="0">
              <a:lnSpc>
                <a:spcPct val="100000"/>
              </a:lnSpc>
              <a:spcBef>
                <a:spcPts val="600"/>
              </a:spcBef>
              <a:spcAft>
                <a:spcPts val="0"/>
              </a:spcAft>
              <a:buClr>
                <a:schemeClr val="dk2"/>
              </a:buClr>
              <a:buSzPts val="1400"/>
              <a:buFont typeface="Arial"/>
              <a:buChar char="•"/>
            </a:pPr>
            <a:r>
              <a:rPr lang="en" sz="1400" b="0" i="0" u="none" strike="noStrike" cap="none">
                <a:solidFill>
                  <a:schemeClr val="dk2"/>
                </a:solidFill>
                <a:latin typeface="Proxima Nova"/>
                <a:ea typeface="Proxima Nova"/>
                <a:cs typeface="Proxima Nova"/>
                <a:sym typeface="Proxima Nova"/>
              </a:rPr>
              <a:t>Create 2 threads, set a name for each, and set a sleeping period for each based on the thread id</a:t>
            </a:r>
            <a:endParaRPr sz="1400" b="0" i="0" u="none" strike="noStrike" cap="none">
              <a:solidFill>
                <a:schemeClr val="dk2"/>
              </a:solidFill>
              <a:latin typeface="Proxima Nova"/>
              <a:ea typeface="Proxima Nova"/>
              <a:cs typeface="Proxima Nova"/>
              <a:sym typeface="Proxima Nova"/>
            </a:endParaRPr>
          </a:p>
          <a:p>
            <a:pPr marL="971550" marR="0" lvl="1" indent="-285750" algn="just" rtl="0">
              <a:lnSpc>
                <a:spcPct val="50000"/>
              </a:lnSpc>
              <a:spcBef>
                <a:spcPts val="600"/>
              </a:spcBef>
              <a:spcAft>
                <a:spcPts val="0"/>
              </a:spcAft>
              <a:buClr>
                <a:schemeClr val="dk2"/>
              </a:buClr>
              <a:buSzPts val="1400"/>
              <a:buFont typeface="Arial"/>
              <a:buChar char="•"/>
            </a:pPr>
            <a:r>
              <a:rPr lang="en" sz="1400" b="0" i="0" u="none" strike="noStrike" cap="none">
                <a:solidFill>
                  <a:schemeClr val="dk2"/>
                </a:solidFill>
                <a:latin typeface="Proxima Nova"/>
                <a:ea typeface="Proxima Nova"/>
                <a:cs typeface="Proxima Nova"/>
                <a:sym typeface="Proxima Nova"/>
              </a:rPr>
              <a:t>Start threads</a:t>
            </a:r>
            <a:endParaRPr/>
          </a:p>
          <a:p>
            <a:pPr marL="971550" marR="0" lvl="1" indent="-285750" algn="just" rtl="0">
              <a:lnSpc>
                <a:spcPct val="100000"/>
              </a:lnSpc>
              <a:spcBef>
                <a:spcPts val="600"/>
              </a:spcBef>
              <a:spcAft>
                <a:spcPts val="0"/>
              </a:spcAft>
              <a:buClr>
                <a:schemeClr val="dk2"/>
              </a:buClr>
              <a:buSzPts val="1400"/>
              <a:buFont typeface="Arial"/>
              <a:buChar char="•"/>
            </a:pPr>
            <a:r>
              <a:rPr lang="en" sz="1400" b="0" i="0" u="none" strike="noStrike" cap="none">
                <a:solidFill>
                  <a:schemeClr val="dk2"/>
                </a:solidFill>
                <a:latin typeface="Proxima Nova"/>
                <a:ea typeface="Proxima Nova"/>
                <a:cs typeface="Proxima Nova"/>
                <a:sym typeface="Proxima Nova"/>
              </a:rPr>
              <a:t>Wait for them to join the main thread</a:t>
            </a:r>
            <a:endParaRPr/>
          </a:p>
          <a:p>
            <a:pPr marL="265113" marR="0" lvl="0" indent="0" algn="just" rtl="0">
              <a:lnSpc>
                <a:spcPct val="115000"/>
              </a:lnSpc>
              <a:spcBef>
                <a:spcPts val="600"/>
              </a:spcBef>
              <a:spcAft>
                <a:spcPts val="0"/>
              </a:spcAft>
              <a:buClr>
                <a:schemeClr val="dk2"/>
              </a:buClr>
              <a:buSzPts val="1700"/>
              <a:buFont typeface="Proxima Nova"/>
              <a:buNone/>
            </a:pPr>
            <a:r>
              <a:rPr lang="en" sz="1700" b="0" i="0" u="none" strike="noStrike" cap="none">
                <a:solidFill>
                  <a:schemeClr val="dk2"/>
                </a:solidFill>
                <a:latin typeface="Proxima Nova"/>
                <a:ea typeface="Proxima Nova"/>
                <a:cs typeface="Proxima Nova"/>
                <a:sym typeface="Proxima Nova"/>
              </a:rPr>
              <a:t>Check example_5.java, it sets the priority of a thread to either normal(5) or max(10), and changes the core of the run() method to do different things based on the threads priority. Anything interesting?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Shape 146"/>
          <p:cNvPicPr preferRelativeResize="0"/>
          <p:nvPr/>
        </p:nvPicPr>
        <p:blipFill>
          <a:blip r:embed="rId3">
            <a:alphaModFix/>
          </a:blip>
          <a:stretch>
            <a:fillRect/>
          </a:stretch>
        </p:blipFill>
        <p:spPr>
          <a:xfrm>
            <a:off x="1365662" y="0"/>
            <a:ext cx="6412675"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Synchronization</a:t>
            </a:r>
            <a:endParaRPr/>
          </a:p>
        </p:txBody>
      </p:sp>
      <p:sp>
        <p:nvSpPr>
          <p:cNvPr id="152" name="Shape 152"/>
          <p:cNvSpPr txBox="1">
            <a:spLocks noGrp="1"/>
          </p:cNvSpPr>
          <p:nvPr>
            <p:ph type="body" idx="1"/>
          </p:nvPr>
        </p:nvSpPr>
        <p:spPr>
          <a:xfrm>
            <a:off x="311700" y="1152474"/>
            <a:ext cx="8520600" cy="3785285"/>
          </a:xfrm>
          <a:prstGeom prst="rect">
            <a:avLst/>
          </a:prstGeom>
          <a:noFill/>
          <a:ln>
            <a:noFill/>
          </a:ln>
        </p:spPr>
        <p:txBody>
          <a:bodyPr spcFirstLastPara="1" wrap="square" lIns="91425" tIns="91425" rIns="91425" bIns="91425" anchor="t" anchorCtr="0">
            <a:noAutofit/>
          </a:bodyPr>
          <a:lstStyle/>
          <a:p>
            <a:pPr marL="514350" marR="0" lvl="0" indent="-285750" algn="l" rtl="0">
              <a:lnSpc>
                <a:spcPct val="50000"/>
              </a:lnSpc>
              <a:spcBef>
                <a:spcPts val="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Why we need synchronization (run example_6.java)?</a:t>
            </a:r>
            <a:endParaRPr sz="1800" b="0" i="0" u="none" strike="noStrike" cap="none">
              <a:solidFill>
                <a:schemeClr val="dk2"/>
              </a:solidFill>
              <a:latin typeface="Proxima Nova"/>
              <a:ea typeface="Proxima Nova"/>
              <a:cs typeface="Proxima Nova"/>
              <a:sym typeface="Proxima Nova"/>
            </a:endParaRPr>
          </a:p>
          <a:p>
            <a:pPr marL="0" marR="0" lvl="0" indent="0" algn="l" rtl="0">
              <a:lnSpc>
                <a:spcPct val="115000"/>
              </a:lnSpc>
              <a:spcBef>
                <a:spcPts val="1600"/>
              </a:spcBef>
              <a:spcAft>
                <a:spcPts val="0"/>
              </a:spcAft>
              <a:buClr>
                <a:schemeClr val="dk2"/>
              </a:buClr>
              <a:buSzPts val="1800"/>
              <a:buFont typeface="Proxima Nova"/>
              <a:buNone/>
            </a:pPr>
            <a:endParaRPr sz="1800" b="0" i="0" u="none" strike="noStrike" cap="none">
              <a:solidFill>
                <a:schemeClr val="dk2"/>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Synchronization</a:t>
            </a:r>
            <a:endParaRPr/>
          </a:p>
        </p:txBody>
      </p:sp>
      <p:sp>
        <p:nvSpPr>
          <p:cNvPr id="158" name="Shape 158"/>
          <p:cNvSpPr txBox="1">
            <a:spLocks noGrp="1"/>
          </p:cNvSpPr>
          <p:nvPr>
            <p:ph type="body" idx="1"/>
          </p:nvPr>
        </p:nvSpPr>
        <p:spPr>
          <a:xfrm>
            <a:off x="311700" y="1152474"/>
            <a:ext cx="8520600" cy="3785400"/>
          </a:xfrm>
          <a:prstGeom prst="rect">
            <a:avLst/>
          </a:prstGeom>
          <a:noFill/>
          <a:ln>
            <a:noFill/>
          </a:ln>
        </p:spPr>
        <p:txBody>
          <a:bodyPr spcFirstLastPara="1" wrap="square" lIns="91425" tIns="91425" rIns="91425" bIns="91425" anchor="t" anchorCtr="0">
            <a:noAutofit/>
          </a:bodyPr>
          <a:lstStyle/>
          <a:p>
            <a:pPr marL="514350" marR="0" lvl="0" indent="-285750" algn="l" rtl="0">
              <a:lnSpc>
                <a:spcPct val="50000"/>
              </a:lnSpc>
              <a:spcBef>
                <a:spcPts val="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Why we need synchronization (example_6.java)?</a:t>
            </a:r>
            <a:endParaRPr sz="1800" b="0" i="0" u="none" strike="noStrike" cap="none">
              <a:solidFill>
                <a:schemeClr val="dk2"/>
              </a:solidFill>
              <a:latin typeface="Proxima Nova"/>
              <a:ea typeface="Proxima Nova"/>
              <a:cs typeface="Proxima Nova"/>
              <a:sym typeface="Proxima Nova"/>
            </a:endParaRPr>
          </a:p>
          <a:p>
            <a:pPr marL="514350" marR="0" lvl="0" indent="-285750" algn="l" rtl="0">
              <a:lnSpc>
                <a:spcPct val="50000"/>
              </a:lnSpc>
              <a:spcBef>
                <a:spcPts val="1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The “happens before” relationship</a:t>
            </a:r>
            <a:endParaRPr/>
          </a:p>
          <a:p>
            <a:pPr marL="514350" marR="0" lvl="0" indent="-285750" algn="l" rtl="0">
              <a:lnSpc>
                <a:spcPct val="50000"/>
              </a:lnSpc>
              <a:spcBef>
                <a:spcPts val="1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Pros:</a:t>
            </a:r>
            <a:endParaRPr/>
          </a:p>
          <a:p>
            <a:pPr marL="971550" marR="0" lvl="1" indent="-285750" algn="l" rtl="0">
              <a:lnSpc>
                <a:spcPct val="50000"/>
              </a:lnSpc>
              <a:spcBef>
                <a:spcPts val="1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Maintaining memory consistency</a:t>
            </a:r>
            <a:endParaRPr/>
          </a:p>
          <a:p>
            <a:pPr marL="0" marR="0" lvl="0" indent="0" algn="l" rtl="0">
              <a:lnSpc>
                <a:spcPct val="50000"/>
              </a:lnSpc>
              <a:spcBef>
                <a:spcPts val="1600"/>
              </a:spcBef>
              <a:spcAft>
                <a:spcPts val="0"/>
              </a:spcAft>
              <a:buNone/>
            </a:pPr>
            <a:endParaRPr sz="1800" b="0" i="0" u="none" strike="noStrike" cap="none">
              <a:solidFill>
                <a:schemeClr val="dk2"/>
              </a:solidFill>
              <a:latin typeface="Proxima Nova"/>
              <a:ea typeface="Proxima Nova"/>
              <a:cs typeface="Proxima Nova"/>
              <a:sym typeface="Proxima Nova"/>
            </a:endParaRPr>
          </a:p>
        </p:txBody>
      </p:sp>
      <p:pic>
        <p:nvPicPr>
          <p:cNvPr id="159" name="Shape 159"/>
          <p:cNvPicPr preferRelativeResize="0"/>
          <p:nvPr/>
        </p:nvPicPr>
        <p:blipFill>
          <a:blip r:embed="rId3">
            <a:alphaModFix/>
          </a:blip>
          <a:stretch>
            <a:fillRect/>
          </a:stretch>
        </p:blipFill>
        <p:spPr>
          <a:xfrm>
            <a:off x="154907" y="0"/>
            <a:ext cx="8834188"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Synchronization</a:t>
            </a:r>
            <a:endParaRPr/>
          </a:p>
        </p:txBody>
      </p:sp>
      <p:sp>
        <p:nvSpPr>
          <p:cNvPr id="165" name="Shape 165"/>
          <p:cNvSpPr txBox="1">
            <a:spLocks noGrp="1"/>
          </p:cNvSpPr>
          <p:nvPr>
            <p:ph type="body" idx="1"/>
          </p:nvPr>
        </p:nvSpPr>
        <p:spPr>
          <a:xfrm>
            <a:off x="311700" y="1152474"/>
            <a:ext cx="8520600" cy="3785400"/>
          </a:xfrm>
          <a:prstGeom prst="rect">
            <a:avLst/>
          </a:prstGeom>
          <a:noFill/>
          <a:ln>
            <a:noFill/>
          </a:ln>
        </p:spPr>
        <p:txBody>
          <a:bodyPr spcFirstLastPara="1" wrap="square" lIns="91425" tIns="91425" rIns="91425" bIns="91425" anchor="t" anchorCtr="0">
            <a:noAutofit/>
          </a:bodyPr>
          <a:lstStyle/>
          <a:p>
            <a:pPr marL="514350" marR="0" lvl="0" indent="-285750" algn="l" rtl="0">
              <a:lnSpc>
                <a:spcPct val="50000"/>
              </a:lnSpc>
              <a:spcBef>
                <a:spcPts val="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Why we need synchronization (example_6.java)?</a:t>
            </a:r>
            <a:endParaRPr sz="1800" b="0" i="0" u="none" strike="noStrike" cap="none">
              <a:solidFill>
                <a:schemeClr val="dk2"/>
              </a:solidFill>
              <a:latin typeface="Proxima Nova"/>
              <a:ea typeface="Proxima Nova"/>
              <a:cs typeface="Proxima Nova"/>
              <a:sym typeface="Proxima Nova"/>
            </a:endParaRPr>
          </a:p>
          <a:p>
            <a:pPr marL="514350" marR="0" lvl="0" indent="-285750" algn="l" rtl="0">
              <a:lnSpc>
                <a:spcPct val="50000"/>
              </a:lnSpc>
              <a:spcBef>
                <a:spcPts val="1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The “happens before” relationship</a:t>
            </a:r>
            <a:endParaRPr/>
          </a:p>
          <a:p>
            <a:pPr marL="514350" marR="0" lvl="0" indent="-285750" algn="l" rtl="0">
              <a:lnSpc>
                <a:spcPct val="50000"/>
              </a:lnSpc>
              <a:spcBef>
                <a:spcPts val="1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Pros:</a:t>
            </a:r>
            <a:endParaRPr/>
          </a:p>
          <a:p>
            <a:pPr marL="971550" marR="0" lvl="1" indent="-285750" algn="l" rtl="0">
              <a:lnSpc>
                <a:spcPct val="50000"/>
              </a:lnSpc>
              <a:spcBef>
                <a:spcPts val="1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Maintaining memory consistency</a:t>
            </a:r>
            <a:endParaRPr/>
          </a:p>
          <a:p>
            <a:pPr marL="514350" marR="0" lvl="0" indent="-285750" algn="l" rtl="0">
              <a:lnSpc>
                <a:spcPct val="50000"/>
              </a:lnSpc>
              <a:spcBef>
                <a:spcPts val="1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Cons:</a:t>
            </a:r>
            <a:endParaRPr/>
          </a:p>
          <a:p>
            <a:pPr marL="971550" marR="0" lvl="1" indent="-285750" algn="l" rtl="0">
              <a:lnSpc>
                <a:spcPct val="50000"/>
              </a:lnSpc>
              <a:spcBef>
                <a:spcPts val="1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Thread contention</a:t>
            </a:r>
            <a:endParaRPr/>
          </a:p>
          <a:p>
            <a:pPr marL="514350" marR="0" lvl="0" indent="-285750" algn="l" rtl="0">
              <a:lnSpc>
                <a:spcPct val="50000"/>
              </a:lnSpc>
              <a:spcBef>
                <a:spcPts val="1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Synchronization using:</a:t>
            </a:r>
            <a:endParaRPr/>
          </a:p>
          <a:p>
            <a:pPr marL="971550" marR="0" lvl="1" indent="-285750" algn="l" rtl="0">
              <a:lnSpc>
                <a:spcPct val="50000"/>
              </a:lnSpc>
              <a:spcBef>
                <a:spcPts val="1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Locks</a:t>
            </a:r>
            <a:endParaRPr sz="1400" b="0" i="0" u="none" strike="noStrike" cap="none">
              <a:solidFill>
                <a:schemeClr val="dk2"/>
              </a:solidFill>
              <a:latin typeface="Proxima Nova"/>
              <a:ea typeface="Proxima Nova"/>
              <a:cs typeface="Proxima Nova"/>
              <a:sym typeface="Proxima Nova"/>
            </a:endParaRPr>
          </a:p>
          <a:p>
            <a:pPr marL="1252537" marR="0" lvl="1" indent="-265112" algn="l" rtl="0">
              <a:lnSpc>
                <a:spcPct val="50000"/>
              </a:lnSpc>
              <a:spcBef>
                <a:spcPts val="1600"/>
              </a:spcBef>
              <a:spcAft>
                <a:spcPts val="0"/>
              </a:spcAft>
              <a:buClr>
                <a:schemeClr val="dk2"/>
              </a:buClr>
              <a:buSzPts val="1400"/>
              <a:buFont typeface="Arial"/>
              <a:buChar char="•"/>
            </a:pPr>
            <a:r>
              <a:rPr lang="en" sz="1400" b="0" i="0" u="none" strike="noStrike" cap="none">
                <a:solidFill>
                  <a:schemeClr val="dk2"/>
                </a:solidFill>
                <a:latin typeface="Proxima Nova"/>
                <a:ea typeface="Proxima Nova"/>
                <a:cs typeface="Proxima Nova"/>
                <a:sym typeface="Proxima Nova"/>
              </a:rPr>
              <a:t>	Intrinsic</a:t>
            </a:r>
            <a:endParaRPr sz="1800" b="0" i="0" u="none" strike="noStrike" cap="none">
              <a:solidFill>
                <a:schemeClr val="dk2"/>
              </a:solidFill>
              <a:latin typeface="Proxima Nova"/>
              <a:ea typeface="Proxima Nova"/>
              <a:cs typeface="Proxima Nova"/>
              <a:sym typeface="Proxima Nova"/>
            </a:endParaRPr>
          </a:p>
        </p:txBody>
      </p:sp>
      <p:pic>
        <p:nvPicPr>
          <p:cNvPr id="166" name="Shape 166"/>
          <p:cNvPicPr preferRelativeResize="0"/>
          <p:nvPr/>
        </p:nvPicPr>
        <p:blipFill>
          <a:blip r:embed="rId3">
            <a:alphaModFix/>
          </a:blip>
          <a:stretch>
            <a:fillRect/>
          </a:stretch>
        </p:blipFill>
        <p:spPr>
          <a:xfrm>
            <a:off x="154907" y="0"/>
            <a:ext cx="8834188" cy="5143500"/>
          </a:xfrm>
          <a:prstGeom prst="rect">
            <a:avLst/>
          </a:prstGeom>
          <a:noFill/>
          <a:ln>
            <a:noFill/>
          </a:ln>
        </p:spPr>
      </p:pic>
      <p:cxnSp>
        <p:nvCxnSpPr>
          <p:cNvPr id="167" name="Shape 167"/>
          <p:cNvCxnSpPr/>
          <p:nvPr/>
        </p:nvCxnSpPr>
        <p:spPr>
          <a:xfrm rot="10800000">
            <a:off x="5603050" y="898300"/>
            <a:ext cx="480000" cy="507600"/>
          </a:xfrm>
          <a:prstGeom prst="straightConnector1">
            <a:avLst/>
          </a:prstGeom>
          <a:noFill/>
          <a:ln w="9525" cap="flat" cmpd="sng">
            <a:solidFill>
              <a:srgbClr val="0000FF"/>
            </a:solidFill>
            <a:prstDash val="solid"/>
            <a:round/>
            <a:headEnd type="none" w="med" len="med"/>
            <a:tailEnd type="triangle" w="med" len="med"/>
          </a:ln>
        </p:spPr>
      </p:cxnSp>
      <p:cxnSp>
        <p:nvCxnSpPr>
          <p:cNvPr id="168" name="Shape 168"/>
          <p:cNvCxnSpPr/>
          <p:nvPr/>
        </p:nvCxnSpPr>
        <p:spPr>
          <a:xfrm rot="10800000">
            <a:off x="5705825" y="733900"/>
            <a:ext cx="397800" cy="672000"/>
          </a:xfrm>
          <a:prstGeom prst="straightConnector1">
            <a:avLst/>
          </a:prstGeom>
          <a:noFill/>
          <a:ln w="9525" cap="flat" cmpd="sng">
            <a:solidFill>
              <a:srgbClr val="0000FF"/>
            </a:solidFill>
            <a:prstDash val="solid"/>
            <a:round/>
            <a:headEnd type="none" w="med" len="med"/>
            <a:tailEnd type="triangle" w="med" len="med"/>
          </a:ln>
        </p:spPr>
      </p:cxnSp>
      <p:sp>
        <p:nvSpPr>
          <p:cNvPr id="169" name="Shape 169"/>
          <p:cNvSpPr txBox="1"/>
          <p:nvPr/>
        </p:nvSpPr>
        <p:spPr>
          <a:xfrm>
            <a:off x="6158475" y="1241300"/>
            <a:ext cx="2633400" cy="7269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Same Object, remember objects are sent by reference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Synchronization</a:t>
            </a:r>
            <a:endParaRPr/>
          </a:p>
        </p:txBody>
      </p:sp>
      <p:sp>
        <p:nvSpPr>
          <p:cNvPr id="175" name="Shape 175"/>
          <p:cNvSpPr txBox="1">
            <a:spLocks noGrp="1"/>
          </p:cNvSpPr>
          <p:nvPr>
            <p:ph type="body" idx="1"/>
          </p:nvPr>
        </p:nvSpPr>
        <p:spPr>
          <a:xfrm>
            <a:off x="311700" y="1152474"/>
            <a:ext cx="8520600" cy="3785400"/>
          </a:xfrm>
          <a:prstGeom prst="rect">
            <a:avLst/>
          </a:prstGeom>
          <a:noFill/>
          <a:ln>
            <a:noFill/>
          </a:ln>
        </p:spPr>
        <p:txBody>
          <a:bodyPr spcFirstLastPara="1" wrap="square" lIns="91425" tIns="91425" rIns="91425" bIns="91425" anchor="t" anchorCtr="0">
            <a:noAutofit/>
          </a:bodyPr>
          <a:lstStyle/>
          <a:p>
            <a:pPr marL="514350" marR="0" lvl="0" indent="-285750" algn="l" rtl="0">
              <a:lnSpc>
                <a:spcPct val="50000"/>
              </a:lnSpc>
              <a:spcBef>
                <a:spcPts val="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Why we need synchronization (example_6.java)?</a:t>
            </a:r>
            <a:endParaRPr sz="1800" b="0" i="0" u="none" strike="noStrike" cap="none">
              <a:solidFill>
                <a:schemeClr val="dk2"/>
              </a:solidFill>
              <a:latin typeface="Proxima Nova"/>
              <a:ea typeface="Proxima Nova"/>
              <a:cs typeface="Proxima Nova"/>
              <a:sym typeface="Proxima Nova"/>
            </a:endParaRPr>
          </a:p>
          <a:p>
            <a:pPr marL="514350" marR="0" lvl="0" indent="-285750" algn="l" rtl="0">
              <a:lnSpc>
                <a:spcPct val="50000"/>
              </a:lnSpc>
              <a:spcBef>
                <a:spcPts val="1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The “happens before” relationship</a:t>
            </a:r>
            <a:endParaRPr/>
          </a:p>
          <a:p>
            <a:pPr marL="971550" marR="0" lvl="1" indent="-285750" algn="l" rtl="0">
              <a:lnSpc>
                <a:spcPct val="100000"/>
              </a:lnSpc>
              <a:spcBef>
                <a:spcPts val="0"/>
              </a:spcBef>
              <a:spcAft>
                <a:spcPts val="0"/>
              </a:spcAft>
              <a:buClr>
                <a:schemeClr val="dk2"/>
              </a:buClr>
              <a:buSzPts val="1400"/>
              <a:buFont typeface="Arial"/>
              <a:buChar char="➢"/>
            </a:pPr>
            <a:r>
              <a:rPr lang="en" b="0" i="0" u="none" strike="noStrike" cap="none">
                <a:solidFill>
                  <a:schemeClr val="dk2"/>
                </a:solidFill>
                <a:latin typeface="Proxima Nova"/>
                <a:ea typeface="Proxima Nova"/>
                <a:cs typeface="Proxima Nova"/>
                <a:sym typeface="Proxima Nova"/>
              </a:rPr>
              <a:t>Pros:</a:t>
            </a:r>
            <a:r>
              <a:rPr lang="en"/>
              <a:t>      </a:t>
            </a:r>
            <a:r>
              <a:rPr lang="en" b="0" i="0" u="none" strike="noStrike" cap="none">
                <a:solidFill>
                  <a:schemeClr val="dk2"/>
                </a:solidFill>
                <a:latin typeface="Proxima Nova"/>
                <a:ea typeface="Proxima Nova"/>
                <a:cs typeface="Proxima Nova"/>
                <a:sym typeface="Proxima Nova"/>
              </a:rPr>
              <a:t>Maintaining memory consistency</a:t>
            </a:r>
            <a:endParaRPr/>
          </a:p>
          <a:p>
            <a:pPr marL="971550" marR="0" lvl="1" indent="-285750" algn="l" rtl="0">
              <a:lnSpc>
                <a:spcPct val="100000"/>
              </a:lnSpc>
              <a:spcBef>
                <a:spcPts val="0"/>
              </a:spcBef>
              <a:spcAft>
                <a:spcPts val="0"/>
              </a:spcAft>
              <a:buClr>
                <a:schemeClr val="dk2"/>
              </a:buClr>
              <a:buSzPts val="1400"/>
              <a:buFont typeface="Arial"/>
              <a:buChar char="➢"/>
            </a:pPr>
            <a:r>
              <a:rPr lang="en" b="0" i="0" u="none" strike="noStrike" cap="none">
                <a:solidFill>
                  <a:schemeClr val="dk2"/>
                </a:solidFill>
                <a:latin typeface="Proxima Nova"/>
                <a:ea typeface="Proxima Nova"/>
                <a:cs typeface="Proxima Nova"/>
                <a:sym typeface="Proxima Nova"/>
              </a:rPr>
              <a:t>Cons:</a:t>
            </a:r>
            <a:r>
              <a:rPr lang="en"/>
              <a:t>     </a:t>
            </a:r>
            <a:r>
              <a:rPr lang="en" b="0" i="0" u="none" strike="noStrike" cap="none">
                <a:solidFill>
                  <a:schemeClr val="dk2"/>
                </a:solidFill>
                <a:latin typeface="Proxima Nova"/>
                <a:ea typeface="Proxima Nova"/>
                <a:cs typeface="Proxima Nova"/>
                <a:sym typeface="Proxima Nova"/>
              </a:rPr>
              <a:t>Thread contention</a:t>
            </a:r>
            <a:endParaRPr/>
          </a:p>
          <a:p>
            <a:pPr marL="514350" marR="0" lvl="0" indent="-285750" algn="l" rtl="0">
              <a:lnSpc>
                <a:spcPct val="50000"/>
              </a:lnSpc>
              <a:spcBef>
                <a:spcPts val="1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Synchronization using:</a:t>
            </a:r>
            <a:endParaRPr/>
          </a:p>
          <a:p>
            <a:pPr marL="971550" marR="0" lvl="1" indent="-285750" algn="l" rtl="0">
              <a:lnSpc>
                <a:spcPct val="50000"/>
              </a:lnSpc>
              <a:spcBef>
                <a:spcPts val="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Locks</a:t>
            </a:r>
            <a:endParaRPr sz="1400" b="0" i="0" u="none" strike="noStrike" cap="none">
              <a:solidFill>
                <a:schemeClr val="dk2"/>
              </a:solidFill>
              <a:latin typeface="Proxima Nova"/>
              <a:ea typeface="Proxima Nova"/>
              <a:cs typeface="Proxima Nova"/>
              <a:sym typeface="Proxima Nova"/>
            </a:endParaRPr>
          </a:p>
          <a:p>
            <a:pPr marL="1252537" marR="0" lvl="1" indent="-265112" algn="l" rtl="0">
              <a:lnSpc>
                <a:spcPct val="50000"/>
              </a:lnSpc>
              <a:spcBef>
                <a:spcPts val="0"/>
              </a:spcBef>
              <a:spcAft>
                <a:spcPts val="0"/>
              </a:spcAft>
              <a:buClr>
                <a:schemeClr val="dk2"/>
              </a:buClr>
              <a:buSzPts val="1400"/>
              <a:buFont typeface="Arial"/>
              <a:buChar char="•"/>
            </a:pPr>
            <a:r>
              <a:rPr lang="en" sz="1400" b="0" i="0" u="none" strike="noStrike" cap="none">
                <a:solidFill>
                  <a:schemeClr val="dk2"/>
                </a:solidFill>
                <a:latin typeface="Proxima Nova"/>
                <a:ea typeface="Proxima Nova"/>
                <a:cs typeface="Proxima Nova"/>
                <a:sym typeface="Proxima Nova"/>
              </a:rPr>
              <a:t>Intrinsic</a:t>
            </a:r>
            <a:endParaRPr/>
          </a:p>
          <a:p>
            <a:pPr marL="1252537" marR="0" lvl="1" indent="-265112" algn="l" rtl="0">
              <a:lnSpc>
                <a:spcPct val="50000"/>
              </a:lnSpc>
              <a:spcBef>
                <a:spcPts val="0"/>
              </a:spcBef>
              <a:spcAft>
                <a:spcPts val="0"/>
              </a:spcAft>
              <a:buClr>
                <a:schemeClr val="dk2"/>
              </a:buClr>
              <a:buSzPts val="1400"/>
              <a:buFont typeface="Arial"/>
              <a:buChar char="•"/>
            </a:pPr>
            <a:r>
              <a:rPr lang="en" sz="1400" b="0" i="0" u="none" strike="noStrike" cap="none">
                <a:solidFill>
                  <a:schemeClr val="dk2"/>
                </a:solidFill>
                <a:latin typeface="Proxima Nova"/>
                <a:ea typeface="Proxima Nova"/>
                <a:cs typeface="Proxima Nova"/>
                <a:sym typeface="Proxima Nova"/>
              </a:rPr>
              <a:t>Extrinsic 	</a:t>
            </a:r>
            <a:endParaRPr sz="1400" b="0" i="0" u="none" strike="noStrike" cap="none">
              <a:solidFill>
                <a:schemeClr val="dk2"/>
              </a:solidFill>
              <a:latin typeface="Proxima Nova"/>
              <a:ea typeface="Proxima Nova"/>
              <a:cs typeface="Proxima Nova"/>
              <a:sym typeface="Proxima Nova"/>
            </a:endParaRPr>
          </a:p>
          <a:p>
            <a:pPr marL="1028700" marR="0" lvl="1" indent="-342900" algn="l" rtl="0">
              <a:lnSpc>
                <a:spcPct val="50000"/>
              </a:lnSpc>
              <a:spcBef>
                <a:spcPts val="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Atomic operations</a:t>
            </a:r>
            <a:endParaRPr/>
          </a:p>
          <a:p>
            <a:pPr marL="457200" marR="0" lvl="0" indent="-228600" algn="l" rtl="0">
              <a:lnSpc>
                <a:spcPct val="50000"/>
              </a:lnSpc>
              <a:spcBef>
                <a:spcPts val="1600"/>
              </a:spcBef>
              <a:spcAft>
                <a:spcPts val="0"/>
              </a:spcAft>
              <a:buClr>
                <a:schemeClr val="dk2"/>
              </a:buClr>
              <a:buSzPts val="1800"/>
              <a:buFont typeface="Proxima Nova"/>
              <a:buNone/>
            </a:pPr>
            <a:r>
              <a:rPr lang="en" sz="1800" b="0" i="0" u="none" strike="noStrike" cap="none">
                <a:solidFill>
                  <a:schemeClr val="dk2"/>
                </a:solidFill>
                <a:latin typeface="Proxima Nova"/>
                <a:ea typeface="Proxima Nova"/>
                <a:cs typeface="Proxima Nova"/>
                <a:sym typeface="Proxima Nova"/>
              </a:rPr>
              <a:t>Add synchronized to example_6.java (Is that what we want? )</a:t>
            </a:r>
            <a:endParaRPr/>
          </a:p>
          <a:p>
            <a:pPr marL="0" marR="0" lvl="0" indent="0" algn="l" rtl="0">
              <a:lnSpc>
                <a:spcPct val="115000"/>
              </a:lnSpc>
              <a:spcBef>
                <a:spcPts val="1600"/>
              </a:spcBef>
              <a:spcAft>
                <a:spcPts val="0"/>
              </a:spcAft>
              <a:buClr>
                <a:schemeClr val="dk2"/>
              </a:buClr>
              <a:buSzPts val="1800"/>
              <a:buFont typeface="Proxima Nova"/>
              <a:buNone/>
            </a:pPr>
            <a:endParaRPr sz="1800" b="0" i="0" u="none" strike="noStrike" cap="none">
              <a:solidFill>
                <a:schemeClr val="dk2"/>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Intrinsic Locks</a:t>
            </a:r>
            <a:endParaRPr/>
          </a:p>
        </p:txBody>
      </p:sp>
      <p:sp>
        <p:nvSpPr>
          <p:cNvPr id="181" name="Shape 181"/>
          <p:cNvSpPr txBox="1">
            <a:spLocks noGrp="1"/>
          </p:cNvSpPr>
          <p:nvPr>
            <p:ph type="body" idx="1"/>
          </p:nvPr>
        </p:nvSpPr>
        <p:spPr>
          <a:xfrm>
            <a:off x="311700" y="1152474"/>
            <a:ext cx="8520600" cy="3673967"/>
          </a:xfrm>
          <a:prstGeom prst="rect">
            <a:avLst/>
          </a:prstGeom>
          <a:noFill/>
          <a:ln>
            <a:noFill/>
          </a:ln>
        </p:spPr>
        <p:txBody>
          <a:bodyPr spcFirstLastPara="1" wrap="square" lIns="91425" tIns="91425" rIns="91425" bIns="91425" anchor="t" anchorCtr="0">
            <a:noAutofit/>
          </a:bodyPr>
          <a:lstStyle/>
          <a:p>
            <a:pPr marL="514350" marR="0" lvl="0" indent="-285750" algn="l" rtl="0">
              <a:lnSpc>
                <a:spcPct val="100000"/>
              </a:lnSpc>
              <a:spcBef>
                <a:spcPts val="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Implements the monitor construct to enforce mutual exclusion (mutex+condition)</a:t>
            </a:r>
            <a:endParaRPr/>
          </a:p>
          <a:p>
            <a:pPr marL="514350" marR="0" lvl="0" indent="-285750" algn="l" rtl="0">
              <a:lnSpc>
                <a:spcPct val="100000"/>
              </a:lnSpc>
              <a:spcBef>
                <a:spcPts val="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An object has an associated intrinsic lock</a:t>
            </a:r>
            <a:endParaRPr/>
          </a:p>
          <a:p>
            <a:pPr marL="514350" marR="0" lvl="0" indent="-285750" algn="l" rtl="0">
              <a:lnSpc>
                <a:spcPct val="100000"/>
              </a:lnSpc>
              <a:spcBef>
                <a:spcPts val="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A thread needs to acquire the lock before accessing this object’s fields, and releases it when done (happens before relation is established)</a:t>
            </a:r>
            <a:endParaRPr/>
          </a:p>
          <a:p>
            <a:pPr marL="514350" marR="0" lvl="0" indent="-285750" algn="l" rtl="0">
              <a:lnSpc>
                <a:spcPct val="100000"/>
              </a:lnSpc>
              <a:spcBef>
                <a:spcPts val="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All other threads accessing this object block when the lock is not available (held by another thread)</a:t>
            </a:r>
            <a:endParaRPr/>
          </a:p>
          <a:p>
            <a:pPr marL="514350" marR="0" lvl="0" indent="-285750" algn="l" rtl="0">
              <a:lnSpc>
                <a:spcPct val="100000"/>
              </a:lnSpc>
              <a:spcBef>
                <a:spcPts val="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Lock is released on return from the synchronized block, even if it was caused by an exception</a:t>
            </a:r>
            <a:endParaRPr/>
          </a:p>
          <a:p>
            <a:pPr marL="514350" marR="0" lvl="0" indent="-285750" algn="l" rtl="0">
              <a:lnSpc>
                <a:spcPct val="100000"/>
              </a:lnSpc>
              <a:spcBef>
                <a:spcPts val="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What about static synchronized methods?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Introduction</a:t>
            </a:r>
            <a:endParaRPr/>
          </a:p>
        </p:txBody>
      </p:sp>
      <p:sp>
        <p:nvSpPr>
          <p:cNvPr id="63" name="Shape 6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514350" marR="0" lvl="0" indent="-285750" algn="l" rtl="0">
              <a:lnSpc>
                <a:spcPct val="115000"/>
              </a:lnSpc>
              <a:spcBef>
                <a:spcPts val="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Motivation for concurrency</a:t>
            </a:r>
            <a:endParaRPr/>
          </a:p>
          <a:p>
            <a:pPr marL="514350" marR="0" lvl="0" indent="-285750" algn="l" rtl="0">
              <a:lnSpc>
                <a:spcPct val="115000"/>
              </a:lnSpc>
              <a:spcBef>
                <a:spcPts val="1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Package: java.util.concurrent</a:t>
            </a:r>
            <a:endParaRPr/>
          </a:p>
          <a:p>
            <a:pPr marL="514350" marR="0" lvl="0" indent="-285750" algn="l" rtl="0">
              <a:lnSpc>
                <a:spcPct val="100000"/>
              </a:lnSpc>
              <a:spcBef>
                <a:spcPts val="1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The Multis</a:t>
            </a:r>
            <a:endParaRPr/>
          </a:p>
          <a:p>
            <a:pPr marL="971550" marR="0" lvl="1" indent="-285750" algn="l" rtl="0">
              <a:lnSpc>
                <a:spcPct val="115000"/>
              </a:lnSpc>
              <a:spcBef>
                <a:spcPts val="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Multiprogramming</a:t>
            </a:r>
            <a:endParaRPr/>
          </a:p>
          <a:p>
            <a:pPr marL="971550" marR="0" lvl="1" indent="-285750" algn="l" rtl="0">
              <a:lnSpc>
                <a:spcPct val="115000"/>
              </a:lnSpc>
              <a:spcBef>
                <a:spcPts val="1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Multiprocessing</a:t>
            </a:r>
            <a:endParaRPr/>
          </a:p>
          <a:p>
            <a:pPr marL="971550" marR="0" lvl="1" indent="-285750" algn="l" rtl="0">
              <a:lnSpc>
                <a:spcPct val="115000"/>
              </a:lnSpc>
              <a:spcBef>
                <a:spcPts val="1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Multithreading</a:t>
            </a:r>
            <a:endParaRPr/>
          </a:p>
          <a:p>
            <a:pPr marL="0" marR="0" lvl="0" indent="0" algn="l" rtl="0">
              <a:lnSpc>
                <a:spcPct val="115000"/>
              </a:lnSpc>
              <a:spcBef>
                <a:spcPts val="1600"/>
              </a:spcBef>
              <a:spcAft>
                <a:spcPts val="0"/>
              </a:spcAft>
              <a:buClr>
                <a:schemeClr val="dk2"/>
              </a:buClr>
              <a:buSzPts val="1800"/>
              <a:buFont typeface="Proxima Nova"/>
              <a:buNone/>
            </a:pPr>
            <a:endParaRPr sz="1800" b="0" i="0" u="none" strike="noStrike" cap="none">
              <a:solidFill>
                <a:schemeClr val="dk2"/>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Synchronized keyword</a:t>
            </a:r>
            <a:endParaRPr/>
          </a:p>
        </p:txBody>
      </p:sp>
      <p:sp>
        <p:nvSpPr>
          <p:cNvPr id="187" name="Shape 187"/>
          <p:cNvSpPr txBox="1">
            <a:spLocks noGrp="1"/>
          </p:cNvSpPr>
          <p:nvPr>
            <p:ph type="body" idx="1"/>
          </p:nvPr>
        </p:nvSpPr>
        <p:spPr>
          <a:xfrm>
            <a:off x="311700" y="1152475"/>
            <a:ext cx="8520600" cy="3594454"/>
          </a:xfrm>
          <a:prstGeom prst="rect">
            <a:avLst/>
          </a:prstGeom>
          <a:noFill/>
          <a:ln>
            <a:noFill/>
          </a:ln>
        </p:spPr>
        <p:txBody>
          <a:bodyPr spcFirstLastPara="1" wrap="square" lIns="91425" tIns="91425" rIns="91425" bIns="91425" anchor="t" anchorCtr="0">
            <a:noAutofit/>
          </a:bodyPr>
          <a:lstStyle/>
          <a:p>
            <a:pPr marL="514350" marR="0" lvl="0" indent="-285750" algn="l" rtl="0">
              <a:lnSpc>
                <a:spcPct val="115000"/>
              </a:lnSpc>
              <a:spcBef>
                <a:spcPts val="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Synchronized Methods:</a:t>
            </a:r>
            <a:endParaRPr/>
          </a:p>
          <a:p>
            <a:pPr marL="541338" marR="0" lvl="1" indent="0" algn="l" rtl="0">
              <a:lnSpc>
                <a:spcPct val="115000"/>
              </a:lnSpc>
              <a:spcBef>
                <a:spcPts val="1600"/>
              </a:spcBef>
              <a:spcAft>
                <a:spcPts val="0"/>
              </a:spcAft>
              <a:buClr>
                <a:schemeClr val="dk2"/>
              </a:buClr>
              <a:buSzPts val="1400"/>
              <a:buFont typeface="Proxima Nova"/>
              <a:buNone/>
            </a:pPr>
            <a:r>
              <a:rPr lang="en" sz="1400" b="0" i="0" u="none" strike="noStrike" cap="none">
                <a:solidFill>
                  <a:schemeClr val="dk2"/>
                </a:solidFill>
                <a:latin typeface="Proxima Nova"/>
                <a:ea typeface="Proxima Nova"/>
                <a:cs typeface="Proxima Nova"/>
                <a:sym typeface="Proxima Nova"/>
              </a:rPr>
              <a:t>Adding the keyword synchronized to a method synchronizes access to the object containing this method:</a:t>
            </a:r>
            <a:endParaRPr/>
          </a:p>
          <a:p>
            <a:pPr marL="827088" marR="0" lvl="1" indent="-285750" algn="l" rtl="0">
              <a:lnSpc>
                <a:spcPct val="115000"/>
              </a:lnSpc>
              <a:spcBef>
                <a:spcPts val="1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Prevents threads from interleaving execution on this portion.</a:t>
            </a:r>
            <a:endParaRPr/>
          </a:p>
          <a:p>
            <a:pPr marL="827088" marR="0" lvl="1" indent="-285750" algn="l" rtl="0">
              <a:lnSpc>
                <a:spcPct val="115000"/>
              </a:lnSpc>
              <a:spcBef>
                <a:spcPts val="1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Establishes a happens before relation with any subsequent invocation of the same method.</a:t>
            </a:r>
            <a:endParaRPr/>
          </a:p>
          <a:p>
            <a:pPr marL="827088" marR="0" lvl="1" indent="-285750" algn="l" rtl="0">
              <a:lnSpc>
                <a:spcPct val="115000"/>
              </a:lnSpc>
              <a:spcBef>
                <a:spcPts val="1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Constructors cannot be synchronized (syntax error)</a:t>
            </a:r>
            <a:endParaRPr/>
          </a:p>
          <a:p>
            <a:pPr marL="541338" marR="0" lvl="0" indent="0" algn="l" rtl="0">
              <a:lnSpc>
                <a:spcPct val="115000"/>
              </a:lnSpc>
              <a:spcBef>
                <a:spcPts val="1600"/>
              </a:spcBef>
              <a:spcAft>
                <a:spcPts val="0"/>
              </a:spcAft>
              <a:buClr>
                <a:schemeClr val="dk2"/>
              </a:buClr>
              <a:buSzPts val="1400"/>
              <a:buFont typeface="Proxima Nova"/>
              <a:buNone/>
            </a:pPr>
            <a:r>
              <a:rPr lang="en" sz="1400" b="0" i="0" u="none" strike="noStrike" cap="none">
                <a:solidFill>
                  <a:schemeClr val="dk2"/>
                </a:solidFill>
                <a:latin typeface="Proxima Nova"/>
                <a:ea typeface="Proxima Nova"/>
                <a:cs typeface="Proxima Nova"/>
                <a:sym typeface="Proxima Nova"/>
              </a:rPr>
              <a:t>If an object is shared between threads, all reads/writes to this object should be synchronized (What about final? )</a:t>
            </a:r>
            <a:endParaRPr/>
          </a:p>
          <a:p>
            <a:pPr marL="514350" marR="0" lvl="0" indent="-285750" algn="l" rtl="0">
              <a:lnSpc>
                <a:spcPct val="115000"/>
              </a:lnSpc>
              <a:spcBef>
                <a:spcPts val="1600"/>
              </a:spcBef>
              <a:spcAft>
                <a:spcPts val="0"/>
              </a:spcAft>
              <a:buClr>
                <a:schemeClr val="dk2"/>
              </a:buClr>
              <a:buSzPts val="1800"/>
              <a:buFont typeface="Arial"/>
              <a:buChar char="•"/>
            </a:pPr>
            <a:r>
              <a:rPr lang="en" sz="1800" b="0" i="0" u="none" strike="noStrike" cap="none">
                <a:solidFill>
                  <a:schemeClr val="accent4"/>
                </a:solidFill>
                <a:latin typeface="Proxima Nova"/>
                <a:ea typeface="Proxima Nova"/>
                <a:cs typeface="Proxima Nova"/>
                <a:sym typeface="Proxima Nova"/>
              </a:rPr>
              <a:t>Example_7.java, synchronizing 2 methods.</a:t>
            </a:r>
            <a:endParaRPr sz="1800" b="0" i="0" u="none" strike="noStrike" cap="none">
              <a:solidFill>
                <a:schemeClr val="accent4"/>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Synchronized keyword</a:t>
            </a:r>
            <a:endParaRPr/>
          </a:p>
        </p:txBody>
      </p:sp>
      <p:pic>
        <p:nvPicPr>
          <p:cNvPr id="193" name="Shape 193"/>
          <p:cNvPicPr preferRelativeResize="0"/>
          <p:nvPr/>
        </p:nvPicPr>
        <p:blipFill>
          <a:blip r:embed="rId3">
            <a:alphaModFix/>
          </a:blip>
          <a:stretch>
            <a:fillRect/>
          </a:stretch>
        </p:blipFill>
        <p:spPr>
          <a:xfrm>
            <a:off x="152400" y="1170125"/>
            <a:ext cx="8582025" cy="1990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Synchronized keyword</a:t>
            </a:r>
            <a:endParaRPr/>
          </a:p>
        </p:txBody>
      </p:sp>
      <p:pic>
        <p:nvPicPr>
          <p:cNvPr id="199" name="Shape 199"/>
          <p:cNvPicPr preferRelativeResize="0"/>
          <p:nvPr/>
        </p:nvPicPr>
        <p:blipFill>
          <a:blip r:embed="rId3">
            <a:alphaModFix/>
          </a:blip>
          <a:stretch>
            <a:fillRect/>
          </a:stretch>
        </p:blipFill>
        <p:spPr>
          <a:xfrm>
            <a:off x="311700" y="110150"/>
            <a:ext cx="7380926" cy="4923200"/>
          </a:xfrm>
          <a:prstGeom prst="rect">
            <a:avLst/>
          </a:prstGeom>
          <a:noFill/>
          <a:ln>
            <a:noFill/>
          </a:ln>
        </p:spPr>
      </p:pic>
      <p:sp>
        <p:nvSpPr>
          <p:cNvPr id="200" name="Shape 200"/>
          <p:cNvSpPr txBox="1"/>
          <p:nvPr/>
        </p:nvSpPr>
        <p:spPr>
          <a:xfrm>
            <a:off x="3985825" y="2009425"/>
            <a:ext cx="6078000" cy="438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accent3"/>
                </a:solidFill>
                <a:latin typeface="Alfa Slab One"/>
                <a:ea typeface="Alfa Slab One"/>
                <a:cs typeface="Alfa Slab One"/>
                <a:sym typeface="Alfa Slab One"/>
              </a:rPr>
              <a:t>Synchronized Function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Synchronized keyword</a:t>
            </a:r>
            <a:endParaRPr/>
          </a:p>
        </p:txBody>
      </p:sp>
      <p:pic>
        <p:nvPicPr>
          <p:cNvPr id="206" name="Shape 206"/>
          <p:cNvPicPr preferRelativeResize="0"/>
          <p:nvPr/>
        </p:nvPicPr>
        <p:blipFill>
          <a:blip r:embed="rId3">
            <a:alphaModFix/>
          </a:blip>
          <a:stretch>
            <a:fillRect/>
          </a:stretch>
        </p:blipFill>
        <p:spPr>
          <a:xfrm>
            <a:off x="311700" y="110150"/>
            <a:ext cx="7380926" cy="4923200"/>
          </a:xfrm>
          <a:prstGeom prst="rect">
            <a:avLst/>
          </a:prstGeom>
          <a:noFill/>
          <a:ln>
            <a:noFill/>
          </a:ln>
        </p:spPr>
      </p:pic>
      <p:pic>
        <p:nvPicPr>
          <p:cNvPr id="207" name="Shape 207"/>
          <p:cNvPicPr preferRelativeResize="0"/>
          <p:nvPr/>
        </p:nvPicPr>
        <p:blipFill>
          <a:blip r:embed="rId4">
            <a:alphaModFix/>
          </a:blip>
          <a:stretch>
            <a:fillRect/>
          </a:stretch>
        </p:blipFill>
        <p:spPr>
          <a:xfrm>
            <a:off x="0" y="2268550"/>
            <a:ext cx="9144001" cy="3099050"/>
          </a:xfrm>
          <a:prstGeom prst="rect">
            <a:avLst/>
          </a:prstGeom>
          <a:noFill/>
          <a:ln>
            <a:noFill/>
          </a:ln>
        </p:spPr>
      </p:pic>
      <p:sp>
        <p:nvSpPr>
          <p:cNvPr id="208" name="Shape 208"/>
          <p:cNvSpPr txBox="1"/>
          <p:nvPr/>
        </p:nvSpPr>
        <p:spPr>
          <a:xfrm>
            <a:off x="3853525" y="2646175"/>
            <a:ext cx="6078000" cy="438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accent3"/>
              </a:buClr>
              <a:buSzPts val="3000"/>
              <a:buFont typeface="Alfa Slab One"/>
              <a:buNone/>
            </a:pPr>
            <a:r>
              <a:rPr lang="en" sz="3000">
                <a:solidFill>
                  <a:schemeClr val="accent3"/>
                </a:solidFill>
                <a:latin typeface="Alfa Slab One"/>
                <a:ea typeface="Alfa Slab One"/>
                <a:cs typeface="Alfa Slab One"/>
                <a:sym typeface="Alfa Slab One"/>
              </a:rPr>
              <a:t>Synchronized Statement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Synchronized keyword</a:t>
            </a:r>
            <a:endParaRPr/>
          </a:p>
        </p:txBody>
      </p:sp>
      <p:sp>
        <p:nvSpPr>
          <p:cNvPr id="214" name="Shape 2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514350" marR="0" lvl="0" indent="-285750" algn="l" rtl="0">
              <a:lnSpc>
                <a:spcPct val="115000"/>
              </a:lnSpc>
              <a:spcBef>
                <a:spcPts val="1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Synchronization may lead to a deadlock :</a:t>
            </a:r>
            <a:endParaRPr/>
          </a:p>
          <a:p>
            <a:pPr marL="803275" marR="0" lvl="1" indent="-87312" algn="l" rtl="0">
              <a:lnSpc>
                <a:spcPct val="115000"/>
              </a:lnSpc>
              <a:spcBef>
                <a:spcPts val="1600"/>
              </a:spcBef>
              <a:spcAft>
                <a:spcPts val="0"/>
              </a:spcAft>
              <a:buClr>
                <a:schemeClr val="dk2"/>
              </a:buClr>
              <a:buSzPts val="1400"/>
              <a:buFont typeface="Noto Sans Symbols"/>
              <a:buChar char="➢"/>
            </a:pPr>
            <a:r>
              <a:rPr lang="en" sz="1400" b="0" i="0" u="none" strike="noStrike" cap="none">
                <a:solidFill>
                  <a:schemeClr val="accent4"/>
                </a:solidFill>
                <a:latin typeface="Proxima Nova"/>
                <a:ea typeface="Proxima Nova"/>
                <a:cs typeface="Proxima Nova"/>
                <a:sym typeface="Proxima Nova"/>
              </a:rPr>
              <a:t>   Example_9.java</a:t>
            </a:r>
            <a:endParaRPr sz="1400" b="0" i="0" u="none" strike="noStrike" cap="none">
              <a:solidFill>
                <a:schemeClr val="accent4"/>
              </a:solidFill>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Synchronized keyword</a:t>
            </a:r>
            <a:endParaRPr/>
          </a:p>
        </p:txBody>
      </p:sp>
      <p:pic>
        <p:nvPicPr>
          <p:cNvPr id="220" name="Shape 220"/>
          <p:cNvPicPr preferRelativeResize="0"/>
          <p:nvPr/>
        </p:nvPicPr>
        <p:blipFill>
          <a:blip r:embed="rId3">
            <a:alphaModFix/>
          </a:blip>
          <a:stretch>
            <a:fillRect/>
          </a:stretch>
        </p:blipFill>
        <p:spPr>
          <a:xfrm>
            <a:off x="52900" y="146487"/>
            <a:ext cx="9091100" cy="4850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Synchronized keyword</a:t>
            </a:r>
            <a:endParaRPr/>
          </a:p>
        </p:txBody>
      </p:sp>
      <p:pic>
        <p:nvPicPr>
          <p:cNvPr id="226" name="Shape 226"/>
          <p:cNvPicPr preferRelativeResize="0"/>
          <p:nvPr/>
        </p:nvPicPr>
        <p:blipFill>
          <a:blip r:embed="rId3">
            <a:alphaModFix/>
          </a:blip>
          <a:stretch>
            <a:fillRect/>
          </a:stretch>
        </p:blipFill>
        <p:spPr>
          <a:xfrm>
            <a:off x="52900" y="146487"/>
            <a:ext cx="9091100" cy="4850525"/>
          </a:xfrm>
          <a:prstGeom prst="rect">
            <a:avLst/>
          </a:prstGeom>
          <a:noFill/>
          <a:ln>
            <a:noFill/>
          </a:ln>
        </p:spPr>
      </p:pic>
      <p:sp>
        <p:nvSpPr>
          <p:cNvPr id="227" name="Shape 227"/>
          <p:cNvSpPr/>
          <p:nvPr/>
        </p:nvSpPr>
        <p:spPr>
          <a:xfrm>
            <a:off x="5694600" y="801575"/>
            <a:ext cx="744300" cy="36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a:t>A</a:t>
            </a:r>
            <a:endParaRPr/>
          </a:p>
        </p:txBody>
      </p:sp>
      <p:sp>
        <p:nvSpPr>
          <p:cNvPr id="228" name="Shape 228"/>
          <p:cNvSpPr/>
          <p:nvPr/>
        </p:nvSpPr>
        <p:spPr>
          <a:xfrm>
            <a:off x="7550450" y="895475"/>
            <a:ext cx="691200" cy="316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G</a:t>
            </a:r>
            <a:endParaRPr/>
          </a:p>
        </p:txBody>
      </p:sp>
      <p:sp>
        <p:nvSpPr>
          <p:cNvPr id="229" name="Shape 229"/>
          <p:cNvSpPr/>
          <p:nvPr/>
        </p:nvSpPr>
        <p:spPr>
          <a:xfrm>
            <a:off x="5315325" y="1481775"/>
            <a:ext cx="14886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a:t>A.bow(G)</a:t>
            </a:r>
            <a:endParaRPr/>
          </a:p>
        </p:txBody>
      </p:sp>
      <p:sp>
        <p:nvSpPr>
          <p:cNvPr id="230" name="Shape 230"/>
          <p:cNvSpPr/>
          <p:nvPr/>
        </p:nvSpPr>
        <p:spPr>
          <a:xfrm>
            <a:off x="5358500" y="2115775"/>
            <a:ext cx="14886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a:t>A.bowback()</a:t>
            </a:r>
            <a:endParaRPr/>
          </a:p>
        </p:txBody>
      </p:sp>
      <p:sp>
        <p:nvSpPr>
          <p:cNvPr id="231" name="Shape 231"/>
          <p:cNvSpPr/>
          <p:nvPr/>
        </p:nvSpPr>
        <p:spPr>
          <a:xfrm>
            <a:off x="7253775" y="2115775"/>
            <a:ext cx="14223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a:t>G.bowback()</a:t>
            </a:r>
            <a:endParaRPr/>
          </a:p>
        </p:txBody>
      </p:sp>
      <p:sp>
        <p:nvSpPr>
          <p:cNvPr id="232" name="Shape 232"/>
          <p:cNvSpPr/>
          <p:nvPr/>
        </p:nvSpPr>
        <p:spPr>
          <a:xfrm>
            <a:off x="7253900" y="1481775"/>
            <a:ext cx="14223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a:t>G.bow(A)</a:t>
            </a:r>
            <a:endParaRPr/>
          </a:p>
        </p:txBody>
      </p:sp>
      <p:cxnSp>
        <p:nvCxnSpPr>
          <p:cNvPr id="233" name="Shape 233"/>
          <p:cNvCxnSpPr>
            <a:stCxn id="229" idx="0"/>
            <a:endCxn id="227" idx="4"/>
          </p:cNvCxnSpPr>
          <p:nvPr/>
        </p:nvCxnSpPr>
        <p:spPr>
          <a:xfrm rot="10800000" flipH="1">
            <a:off x="6059625" y="1165575"/>
            <a:ext cx="7200" cy="316200"/>
          </a:xfrm>
          <a:prstGeom prst="straightConnector1">
            <a:avLst/>
          </a:prstGeom>
          <a:noFill/>
          <a:ln w="9525" cap="flat" cmpd="sng">
            <a:solidFill>
              <a:schemeClr val="dk2"/>
            </a:solidFill>
            <a:prstDash val="solid"/>
            <a:round/>
            <a:headEnd type="triangle" w="med" len="med"/>
            <a:tailEnd type="none" w="med" len="med"/>
          </a:ln>
        </p:spPr>
      </p:cxnSp>
      <p:cxnSp>
        <p:nvCxnSpPr>
          <p:cNvPr id="234" name="Shape 234"/>
          <p:cNvCxnSpPr>
            <a:endCxn id="228" idx="4"/>
          </p:cNvCxnSpPr>
          <p:nvPr/>
        </p:nvCxnSpPr>
        <p:spPr>
          <a:xfrm rot="10800000">
            <a:off x="7896050" y="1211675"/>
            <a:ext cx="14700" cy="268500"/>
          </a:xfrm>
          <a:prstGeom prst="straightConnector1">
            <a:avLst/>
          </a:prstGeom>
          <a:noFill/>
          <a:ln w="9525" cap="flat" cmpd="sng">
            <a:solidFill>
              <a:schemeClr val="dk2"/>
            </a:solidFill>
            <a:prstDash val="solid"/>
            <a:round/>
            <a:headEnd type="triangle" w="med" len="med"/>
            <a:tailEnd type="none" w="med" len="med"/>
          </a:ln>
        </p:spPr>
      </p:cxnSp>
      <p:sp>
        <p:nvSpPr>
          <p:cNvPr id="235" name="Shape 235"/>
          <p:cNvSpPr txBox="1"/>
          <p:nvPr/>
        </p:nvSpPr>
        <p:spPr>
          <a:xfrm>
            <a:off x="5176500" y="1068125"/>
            <a:ext cx="744300" cy="555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locked</a:t>
            </a:r>
            <a:endParaRPr/>
          </a:p>
        </p:txBody>
      </p:sp>
      <p:sp>
        <p:nvSpPr>
          <p:cNvPr id="236" name="Shape 236"/>
          <p:cNvSpPr txBox="1"/>
          <p:nvPr/>
        </p:nvSpPr>
        <p:spPr>
          <a:xfrm>
            <a:off x="7963325" y="1124625"/>
            <a:ext cx="4763100" cy="555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locked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Synchronized keyword</a:t>
            </a:r>
            <a:endParaRPr/>
          </a:p>
        </p:txBody>
      </p:sp>
      <p:pic>
        <p:nvPicPr>
          <p:cNvPr id="242" name="Shape 242"/>
          <p:cNvPicPr preferRelativeResize="0"/>
          <p:nvPr/>
        </p:nvPicPr>
        <p:blipFill>
          <a:blip r:embed="rId3">
            <a:alphaModFix/>
          </a:blip>
          <a:stretch>
            <a:fillRect/>
          </a:stretch>
        </p:blipFill>
        <p:spPr>
          <a:xfrm>
            <a:off x="52900" y="146487"/>
            <a:ext cx="9091100" cy="4850525"/>
          </a:xfrm>
          <a:prstGeom prst="rect">
            <a:avLst/>
          </a:prstGeom>
          <a:noFill/>
          <a:ln>
            <a:noFill/>
          </a:ln>
        </p:spPr>
      </p:pic>
      <p:sp>
        <p:nvSpPr>
          <p:cNvPr id="243" name="Shape 243"/>
          <p:cNvSpPr/>
          <p:nvPr/>
        </p:nvSpPr>
        <p:spPr>
          <a:xfrm>
            <a:off x="5694600" y="801575"/>
            <a:ext cx="744300" cy="36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A</a:t>
            </a:r>
            <a:endParaRPr/>
          </a:p>
        </p:txBody>
      </p:sp>
      <p:sp>
        <p:nvSpPr>
          <p:cNvPr id="244" name="Shape 244"/>
          <p:cNvSpPr/>
          <p:nvPr/>
        </p:nvSpPr>
        <p:spPr>
          <a:xfrm>
            <a:off x="7550450" y="895475"/>
            <a:ext cx="691200" cy="316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G</a:t>
            </a:r>
            <a:endParaRPr/>
          </a:p>
        </p:txBody>
      </p:sp>
      <p:sp>
        <p:nvSpPr>
          <p:cNvPr id="245" name="Shape 245"/>
          <p:cNvSpPr/>
          <p:nvPr/>
        </p:nvSpPr>
        <p:spPr>
          <a:xfrm>
            <a:off x="5315325" y="1481775"/>
            <a:ext cx="14886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A.bow(G)</a:t>
            </a:r>
            <a:endParaRPr/>
          </a:p>
        </p:txBody>
      </p:sp>
      <p:sp>
        <p:nvSpPr>
          <p:cNvPr id="246" name="Shape 246"/>
          <p:cNvSpPr/>
          <p:nvPr/>
        </p:nvSpPr>
        <p:spPr>
          <a:xfrm>
            <a:off x="5358500" y="2115775"/>
            <a:ext cx="14886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A.bowback()</a:t>
            </a:r>
            <a:endParaRPr/>
          </a:p>
        </p:txBody>
      </p:sp>
      <p:sp>
        <p:nvSpPr>
          <p:cNvPr id="247" name="Shape 247"/>
          <p:cNvSpPr/>
          <p:nvPr/>
        </p:nvSpPr>
        <p:spPr>
          <a:xfrm>
            <a:off x="7253775" y="2115775"/>
            <a:ext cx="14223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G.bowback()</a:t>
            </a:r>
            <a:endParaRPr/>
          </a:p>
        </p:txBody>
      </p:sp>
      <p:sp>
        <p:nvSpPr>
          <p:cNvPr id="248" name="Shape 248"/>
          <p:cNvSpPr/>
          <p:nvPr/>
        </p:nvSpPr>
        <p:spPr>
          <a:xfrm>
            <a:off x="7253900" y="1481775"/>
            <a:ext cx="14223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G.bow(A)</a:t>
            </a:r>
            <a:endParaRPr/>
          </a:p>
        </p:txBody>
      </p:sp>
      <p:cxnSp>
        <p:nvCxnSpPr>
          <p:cNvPr id="249" name="Shape 249"/>
          <p:cNvCxnSpPr>
            <a:stCxn id="245" idx="0"/>
            <a:endCxn id="243" idx="4"/>
          </p:cNvCxnSpPr>
          <p:nvPr/>
        </p:nvCxnSpPr>
        <p:spPr>
          <a:xfrm rot="10800000" flipH="1">
            <a:off x="6059625" y="1165575"/>
            <a:ext cx="7200" cy="316200"/>
          </a:xfrm>
          <a:prstGeom prst="straightConnector1">
            <a:avLst/>
          </a:prstGeom>
          <a:noFill/>
          <a:ln w="9525" cap="flat" cmpd="sng">
            <a:solidFill>
              <a:schemeClr val="dk2"/>
            </a:solidFill>
            <a:prstDash val="solid"/>
            <a:round/>
            <a:headEnd type="triangle" w="med" len="med"/>
            <a:tailEnd type="none" w="med" len="med"/>
          </a:ln>
        </p:spPr>
      </p:cxnSp>
      <p:cxnSp>
        <p:nvCxnSpPr>
          <p:cNvPr id="250" name="Shape 250"/>
          <p:cNvCxnSpPr>
            <a:endCxn id="244" idx="4"/>
          </p:cNvCxnSpPr>
          <p:nvPr/>
        </p:nvCxnSpPr>
        <p:spPr>
          <a:xfrm rot="10800000">
            <a:off x="7896050" y="1211675"/>
            <a:ext cx="14700" cy="268500"/>
          </a:xfrm>
          <a:prstGeom prst="straightConnector1">
            <a:avLst/>
          </a:prstGeom>
          <a:noFill/>
          <a:ln w="9525" cap="flat" cmpd="sng">
            <a:solidFill>
              <a:schemeClr val="dk2"/>
            </a:solidFill>
            <a:prstDash val="solid"/>
            <a:round/>
            <a:headEnd type="triangle" w="med" len="med"/>
            <a:tailEnd type="none" w="med" len="med"/>
          </a:ln>
        </p:spPr>
      </p:cxnSp>
      <p:sp>
        <p:nvSpPr>
          <p:cNvPr id="251" name="Shape 251"/>
          <p:cNvSpPr txBox="1"/>
          <p:nvPr/>
        </p:nvSpPr>
        <p:spPr>
          <a:xfrm>
            <a:off x="5222700" y="1068125"/>
            <a:ext cx="744300" cy="555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locked</a:t>
            </a:r>
            <a:endParaRPr/>
          </a:p>
        </p:txBody>
      </p:sp>
      <p:sp>
        <p:nvSpPr>
          <p:cNvPr id="252" name="Shape 252"/>
          <p:cNvSpPr txBox="1"/>
          <p:nvPr/>
        </p:nvSpPr>
        <p:spPr>
          <a:xfrm>
            <a:off x="7963325" y="1124625"/>
            <a:ext cx="4763100" cy="555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locked</a:t>
            </a:r>
            <a:endParaRPr/>
          </a:p>
        </p:txBody>
      </p:sp>
      <p:cxnSp>
        <p:nvCxnSpPr>
          <p:cNvPr id="253" name="Shape 253"/>
          <p:cNvCxnSpPr>
            <a:stCxn id="245" idx="2"/>
            <a:endCxn id="247" idx="0"/>
          </p:cNvCxnSpPr>
          <p:nvPr/>
        </p:nvCxnSpPr>
        <p:spPr>
          <a:xfrm>
            <a:off x="6059625" y="1845675"/>
            <a:ext cx="1905300" cy="270000"/>
          </a:xfrm>
          <a:prstGeom prst="straightConnector1">
            <a:avLst/>
          </a:prstGeom>
          <a:noFill/>
          <a:ln w="9525" cap="flat" cmpd="sng">
            <a:solidFill>
              <a:schemeClr val="dk2"/>
            </a:solidFill>
            <a:prstDash val="solid"/>
            <a:round/>
            <a:headEnd type="none" w="med" len="med"/>
            <a:tailEnd type="triangle" w="med" len="med"/>
          </a:ln>
        </p:spPr>
      </p:cxnSp>
      <p:cxnSp>
        <p:nvCxnSpPr>
          <p:cNvPr id="254" name="Shape 254"/>
          <p:cNvCxnSpPr>
            <a:stCxn id="248" idx="2"/>
            <a:endCxn id="246" idx="0"/>
          </p:cNvCxnSpPr>
          <p:nvPr/>
        </p:nvCxnSpPr>
        <p:spPr>
          <a:xfrm flipH="1">
            <a:off x="6102950" y="1845675"/>
            <a:ext cx="1862100" cy="270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Synchronized keyword</a:t>
            </a:r>
            <a:endParaRPr/>
          </a:p>
        </p:txBody>
      </p:sp>
      <p:pic>
        <p:nvPicPr>
          <p:cNvPr id="260" name="Shape 260"/>
          <p:cNvPicPr preferRelativeResize="0"/>
          <p:nvPr/>
        </p:nvPicPr>
        <p:blipFill>
          <a:blip r:embed="rId3">
            <a:alphaModFix/>
          </a:blip>
          <a:stretch>
            <a:fillRect/>
          </a:stretch>
        </p:blipFill>
        <p:spPr>
          <a:xfrm>
            <a:off x="52900" y="146487"/>
            <a:ext cx="9091100" cy="4850525"/>
          </a:xfrm>
          <a:prstGeom prst="rect">
            <a:avLst/>
          </a:prstGeom>
          <a:noFill/>
          <a:ln>
            <a:noFill/>
          </a:ln>
        </p:spPr>
      </p:pic>
      <p:sp>
        <p:nvSpPr>
          <p:cNvPr id="261" name="Shape 261"/>
          <p:cNvSpPr/>
          <p:nvPr/>
        </p:nvSpPr>
        <p:spPr>
          <a:xfrm>
            <a:off x="5694600" y="801575"/>
            <a:ext cx="744300" cy="36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A</a:t>
            </a:r>
            <a:endParaRPr/>
          </a:p>
        </p:txBody>
      </p:sp>
      <p:sp>
        <p:nvSpPr>
          <p:cNvPr id="262" name="Shape 262"/>
          <p:cNvSpPr/>
          <p:nvPr/>
        </p:nvSpPr>
        <p:spPr>
          <a:xfrm>
            <a:off x="7550450" y="895475"/>
            <a:ext cx="691200" cy="316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G</a:t>
            </a:r>
            <a:endParaRPr/>
          </a:p>
        </p:txBody>
      </p:sp>
      <p:sp>
        <p:nvSpPr>
          <p:cNvPr id="263" name="Shape 263"/>
          <p:cNvSpPr/>
          <p:nvPr/>
        </p:nvSpPr>
        <p:spPr>
          <a:xfrm>
            <a:off x="5315325" y="1481775"/>
            <a:ext cx="14886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A.bow(G)</a:t>
            </a:r>
            <a:endParaRPr/>
          </a:p>
        </p:txBody>
      </p:sp>
      <p:sp>
        <p:nvSpPr>
          <p:cNvPr id="264" name="Shape 264"/>
          <p:cNvSpPr/>
          <p:nvPr/>
        </p:nvSpPr>
        <p:spPr>
          <a:xfrm>
            <a:off x="5358500" y="2115775"/>
            <a:ext cx="14886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A.bowback()</a:t>
            </a:r>
            <a:endParaRPr/>
          </a:p>
        </p:txBody>
      </p:sp>
      <p:sp>
        <p:nvSpPr>
          <p:cNvPr id="265" name="Shape 265"/>
          <p:cNvSpPr/>
          <p:nvPr/>
        </p:nvSpPr>
        <p:spPr>
          <a:xfrm>
            <a:off x="7253775" y="2115775"/>
            <a:ext cx="14223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G.bowback()</a:t>
            </a:r>
            <a:endParaRPr/>
          </a:p>
        </p:txBody>
      </p:sp>
      <p:sp>
        <p:nvSpPr>
          <p:cNvPr id="266" name="Shape 266"/>
          <p:cNvSpPr/>
          <p:nvPr/>
        </p:nvSpPr>
        <p:spPr>
          <a:xfrm>
            <a:off x="7253900" y="1481775"/>
            <a:ext cx="14223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G.bow(A)</a:t>
            </a:r>
            <a:endParaRPr/>
          </a:p>
        </p:txBody>
      </p:sp>
      <p:cxnSp>
        <p:nvCxnSpPr>
          <p:cNvPr id="267" name="Shape 267"/>
          <p:cNvCxnSpPr>
            <a:stCxn id="263" idx="0"/>
            <a:endCxn id="261" idx="4"/>
          </p:cNvCxnSpPr>
          <p:nvPr/>
        </p:nvCxnSpPr>
        <p:spPr>
          <a:xfrm rot="10800000" flipH="1">
            <a:off x="6059625" y="1165575"/>
            <a:ext cx="7200" cy="316200"/>
          </a:xfrm>
          <a:prstGeom prst="straightConnector1">
            <a:avLst/>
          </a:prstGeom>
          <a:noFill/>
          <a:ln w="9525" cap="flat" cmpd="sng">
            <a:solidFill>
              <a:schemeClr val="dk2"/>
            </a:solidFill>
            <a:prstDash val="solid"/>
            <a:round/>
            <a:headEnd type="triangle" w="med" len="med"/>
            <a:tailEnd type="none" w="med" len="med"/>
          </a:ln>
        </p:spPr>
      </p:cxnSp>
      <p:cxnSp>
        <p:nvCxnSpPr>
          <p:cNvPr id="268" name="Shape 268"/>
          <p:cNvCxnSpPr>
            <a:endCxn id="262" idx="4"/>
          </p:cNvCxnSpPr>
          <p:nvPr/>
        </p:nvCxnSpPr>
        <p:spPr>
          <a:xfrm rot="10800000">
            <a:off x="7896050" y="1211675"/>
            <a:ext cx="14700" cy="268500"/>
          </a:xfrm>
          <a:prstGeom prst="straightConnector1">
            <a:avLst/>
          </a:prstGeom>
          <a:noFill/>
          <a:ln w="9525" cap="flat" cmpd="sng">
            <a:solidFill>
              <a:schemeClr val="dk2"/>
            </a:solidFill>
            <a:prstDash val="solid"/>
            <a:round/>
            <a:headEnd type="triangle" w="med" len="med"/>
            <a:tailEnd type="none" w="med" len="med"/>
          </a:ln>
        </p:spPr>
      </p:cxnSp>
      <p:cxnSp>
        <p:nvCxnSpPr>
          <p:cNvPr id="269" name="Shape 269"/>
          <p:cNvCxnSpPr>
            <a:stCxn id="263" idx="2"/>
            <a:endCxn id="265" idx="0"/>
          </p:cNvCxnSpPr>
          <p:nvPr/>
        </p:nvCxnSpPr>
        <p:spPr>
          <a:xfrm>
            <a:off x="6059625" y="1845675"/>
            <a:ext cx="1905300" cy="270000"/>
          </a:xfrm>
          <a:prstGeom prst="straightConnector1">
            <a:avLst/>
          </a:prstGeom>
          <a:noFill/>
          <a:ln w="9525" cap="flat" cmpd="sng">
            <a:solidFill>
              <a:schemeClr val="dk2"/>
            </a:solidFill>
            <a:prstDash val="solid"/>
            <a:round/>
            <a:headEnd type="none" w="med" len="med"/>
            <a:tailEnd type="triangle" w="med" len="med"/>
          </a:ln>
        </p:spPr>
      </p:cxnSp>
      <p:cxnSp>
        <p:nvCxnSpPr>
          <p:cNvPr id="270" name="Shape 270"/>
          <p:cNvCxnSpPr>
            <a:stCxn id="266" idx="2"/>
            <a:endCxn id="264" idx="0"/>
          </p:cNvCxnSpPr>
          <p:nvPr/>
        </p:nvCxnSpPr>
        <p:spPr>
          <a:xfrm flipH="1">
            <a:off x="6102950" y="1845675"/>
            <a:ext cx="1862100" cy="270000"/>
          </a:xfrm>
          <a:prstGeom prst="straightConnector1">
            <a:avLst/>
          </a:prstGeom>
          <a:noFill/>
          <a:ln w="9525" cap="flat" cmpd="sng">
            <a:solidFill>
              <a:schemeClr val="dk2"/>
            </a:solidFill>
            <a:prstDash val="solid"/>
            <a:round/>
            <a:headEnd type="none" w="med" len="med"/>
            <a:tailEnd type="triangle" w="med" len="med"/>
          </a:ln>
        </p:spPr>
      </p:cxnSp>
      <p:cxnSp>
        <p:nvCxnSpPr>
          <p:cNvPr id="271" name="Shape 271"/>
          <p:cNvCxnSpPr>
            <a:stCxn id="264" idx="2"/>
            <a:endCxn id="261" idx="2"/>
          </p:cNvCxnSpPr>
          <p:nvPr/>
        </p:nvCxnSpPr>
        <p:spPr>
          <a:xfrm rot="5400000" flipH="1">
            <a:off x="5150600" y="1527475"/>
            <a:ext cx="1496100" cy="408300"/>
          </a:xfrm>
          <a:prstGeom prst="curvedConnector4">
            <a:avLst>
              <a:gd name="adj1" fmla="val -15916"/>
              <a:gd name="adj2" fmla="val 240614"/>
            </a:avLst>
          </a:prstGeom>
          <a:noFill/>
          <a:ln w="9525" cap="flat" cmpd="sng">
            <a:solidFill>
              <a:schemeClr val="dk2"/>
            </a:solidFill>
            <a:prstDash val="solid"/>
            <a:round/>
            <a:headEnd type="none" w="med" len="med"/>
            <a:tailEnd type="triangle" w="med" len="med"/>
          </a:ln>
        </p:spPr>
      </p:cxnSp>
      <p:cxnSp>
        <p:nvCxnSpPr>
          <p:cNvPr id="272" name="Shape 272"/>
          <p:cNvCxnSpPr>
            <a:stCxn id="265" idx="2"/>
            <a:endCxn id="262" idx="6"/>
          </p:cNvCxnSpPr>
          <p:nvPr/>
        </p:nvCxnSpPr>
        <p:spPr>
          <a:xfrm rot="-5400000">
            <a:off x="7390125" y="1628275"/>
            <a:ext cx="1426200" cy="276600"/>
          </a:xfrm>
          <a:prstGeom prst="curvedConnector4">
            <a:avLst>
              <a:gd name="adj1" fmla="val -16696"/>
              <a:gd name="adj2" fmla="val 343194"/>
            </a:avLst>
          </a:prstGeom>
          <a:noFill/>
          <a:ln w="9525" cap="flat" cmpd="sng">
            <a:solidFill>
              <a:schemeClr val="dk2"/>
            </a:solidFill>
            <a:prstDash val="solid"/>
            <a:round/>
            <a:headEnd type="none" w="med" len="med"/>
            <a:tailEnd type="triangle" w="med" len="med"/>
          </a:ln>
        </p:spPr>
      </p:cxnSp>
      <p:sp>
        <p:nvSpPr>
          <p:cNvPr id="273" name="Shape 273"/>
          <p:cNvSpPr txBox="1"/>
          <p:nvPr/>
        </p:nvSpPr>
        <p:spPr>
          <a:xfrm>
            <a:off x="5358500" y="2696650"/>
            <a:ext cx="1124700" cy="792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Want to acquire lock</a:t>
            </a:r>
            <a:endParaRPr/>
          </a:p>
        </p:txBody>
      </p:sp>
      <p:sp>
        <p:nvSpPr>
          <p:cNvPr id="274" name="Shape 274"/>
          <p:cNvSpPr txBox="1"/>
          <p:nvPr/>
        </p:nvSpPr>
        <p:spPr>
          <a:xfrm>
            <a:off x="7513825" y="2771725"/>
            <a:ext cx="1124700" cy="792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Want to acquire lock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Synchronized keyword</a:t>
            </a:r>
            <a:endParaRPr/>
          </a:p>
        </p:txBody>
      </p:sp>
      <p:pic>
        <p:nvPicPr>
          <p:cNvPr id="280" name="Shape 280"/>
          <p:cNvPicPr preferRelativeResize="0"/>
          <p:nvPr/>
        </p:nvPicPr>
        <p:blipFill>
          <a:blip r:embed="rId3">
            <a:alphaModFix/>
          </a:blip>
          <a:stretch>
            <a:fillRect/>
          </a:stretch>
        </p:blipFill>
        <p:spPr>
          <a:xfrm>
            <a:off x="52900" y="146487"/>
            <a:ext cx="9091100" cy="4850525"/>
          </a:xfrm>
          <a:prstGeom prst="rect">
            <a:avLst/>
          </a:prstGeom>
          <a:noFill/>
          <a:ln>
            <a:noFill/>
          </a:ln>
        </p:spPr>
      </p:pic>
      <p:sp>
        <p:nvSpPr>
          <p:cNvPr id="281" name="Shape 281"/>
          <p:cNvSpPr/>
          <p:nvPr/>
        </p:nvSpPr>
        <p:spPr>
          <a:xfrm>
            <a:off x="5694600" y="801575"/>
            <a:ext cx="744300" cy="36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A</a:t>
            </a:r>
            <a:endParaRPr/>
          </a:p>
        </p:txBody>
      </p:sp>
      <p:sp>
        <p:nvSpPr>
          <p:cNvPr id="282" name="Shape 282"/>
          <p:cNvSpPr/>
          <p:nvPr/>
        </p:nvSpPr>
        <p:spPr>
          <a:xfrm>
            <a:off x="7550450" y="895475"/>
            <a:ext cx="691200" cy="316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G</a:t>
            </a:r>
            <a:endParaRPr/>
          </a:p>
        </p:txBody>
      </p:sp>
      <p:sp>
        <p:nvSpPr>
          <p:cNvPr id="283" name="Shape 283"/>
          <p:cNvSpPr/>
          <p:nvPr/>
        </p:nvSpPr>
        <p:spPr>
          <a:xfrm>
            <a:off x="5315325" y="1481775"/>
            <a:ext cx="14886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A.bow(G)</a:t>
            </a:r>
            <a:endParaRPr/>
          </a:p>
        </p:txBody>
      </p:sp>
      <p:sp>
        <p:nvSpPr>
          <p:cNvPr id="284" name="Shape 284"/>
          <p:cNvSpPr/>
          <p:nvPr/>
        </p:nvSpPr>
        <p:spPr>
          <a:xfrm>
            <a:off x="5358500" y="2115775"/>
            <a:ext cx="14886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A.bowback()</a:t>
            </a:r>
            <a:endParaRPr/>
          </a:p>
        </p:txBody>
      </p:sp>
      <p:sp>
        <p:nvSpPr>
          <p:cNvPr id="285" name="Shape 285"/>
          <p:cNvSpPr/>
          <p:nvPr/>
        </p:nvSpPr>
        <p:spPr>
          <a:xfrm>
            <a:off x="7253775" y="2115775"/>
            <a:ext cx="14223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G.bowback()</a:t>
            </a:r>
            <a:endParaRPr/>
          </a:p>
        </p:txBody>
      </p:sp>
      <p:sp>
        <p:nvSpPr>
          <p:cNvPr id="286" name="Shape 286"/>
          <p:cNvSpPr/>
          <p:nvPr/>
        </p:nvSpPr>
        <p:spPr>
          <a:xfrm>
            <a:off x="7253900" y="1481775"/>
            <a:ext cx="14223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G.bow(A)</a:t>
            </a:r>
            <a:endParaRPr/>
          </a:p>
        </p:txBody>
      </p:sp>
      <p:cxnSp>
        <p:nvCxnSpPr>
          <p:cNvPr id="287" name="Shape 287"/>
          <p:cNvCxnSpPr>
            <a:stCxn id="283" idx="0"/>
            <a:endCxn id="281" idx="4"/>
          </p:cNvCxnSpPr>
          <p:nvPr/>
        </p:nvCxnSpPr>
        <p:spPr>
          <a:xfrm rot="10800000" flipH="1">
            <a:off x="6059625" y="1165575"/>
            <a:ext cx="7200" cy="316200"/>
          </a:xfrm>
          <a:prstGeom prst="straightConnector1">
            <a:avLst/>
          </a:prstGeom>
          <a:noFill/>
          <a:ln w="9525" cap="flat" cmpd="sng">
            <a:solidFill>
              <a:srgbClr val="FF0000"/>
            </a:solidFill>
            <a:prstDash val="solid"/>
            <a:round/>
            <a:headEnd type="triangle" w="med" len="med"/>
            <a:tailEnd type="none" w="med" len="med"/>
          </a:ln>
        </p:spPr>
      </p:cxnSp>
      <p:cxnSp>
        <p:nvCxnSpPr>
          <p:cNvPr id="288" name="Shape 288"/>
          <p:cNvCxnSpPr>
            <a:endCxn id="282" idx="4"/>
          </p:cNvCxnSpPr>
          <p:nvPr/>
        </p:nvCxnSpPr>
        <p:spPr>
          <a:xfrm rot="10800000">
            <a:off x="7896050" y="1211675"/>
            <a:ext cx="14700" cy="268500"/>
          </a:xfrm>
          <a:prstGeom prst="straightConnector1">
            <a:avLst/>
          </a:prstGeom>
          <a:noFill/>
          <a:ln w="9525" cap="flat" cmpd="sng">
            <a:solidFill>
              <a:srgbClr val="FF0000"/>
            </a:solidFill>
            <a:prstDash val="solid"/>
            <a:round/>
            <a:headEnd type="triangle" w="med" len="med"/>
            <a:tailEnd type="none" w="med" len="med"/>
          </a:ln>
        </p:spPr>
      </p:cxnSp>
      <p:cxnSp>
        <p:nvCxnSpPr>
          <p:cNvPr id="289" name="Shape 289"/>
          <p:cNvCxnSpPr>
            <a:stCxn id="283" idx="2"/>
            <a:endCxn id="285" idx="0"/>
          </p:cNvCxnSpPr>
          <p:nvPr/>
        </p:nvCxnSpPr>
        <p:spPr>
          <a:xfrm>
            <a:off x="6059625" y="1845675"/>
            <a:ext cx="1905300" cy="270000"/>
          </a:xfrm>
          <a:prstGeom prst="straightConnector1">
            <a:avLst/>
          </a:prstGeom>
          <a:noFill/>
          <a:ln w="9525" cap="flat" cmpd="sng">
            <a:solidFill>
              <a:srgbClr val="FF0000"/>
            </a:solidFill>
            <a:prstDash val="solid"/>
            <a:round/>
            <a:headEnd type="none" w="med" len="med"/>
            <a:tailEnd type="triangle" w="med" len="med"/>
          </a:ln>
        </p:spPr>
      </p:cxnSp>
      <p:cxnSp>
        <p:nvCxnSpPr>
          <p:cNvPr id="290" name="Shape 290"/>
          <p:cNvCxnSpPr>
            <a:stCxn id="286" idx="2"/>
            <a:endCxn id="284" idx="0"/>
          </p:cNvCxnSpPr>
          <p:nvPr/>
        </p:nvCxnSpPr>
        <p:spPr>
          <a:xfrm flipH="1">
            <a:off x="6102950" y="1845675"/>
            <a:ext cx="1862100" cy="270000"/>
          </a:xfrm>
          <a:prstGeom prst="straightConnector1">
            <a:avLst/>
          </a:prstGeom>
          <a:noFill/>
          <a:ln w="9525" cap="flat" cmpd="sng">
            <a:solidFill>
              <a:srgbClr val="FF0000"/>
            </a:solidFill>
            <a:prstDash val="solid"/>
            <a:round/>
            <a:headEnd type="none" w="med" len="med"/>
            <a:tailEnd type="triangle" w="med" len="med"/>
          </a:ln>
        </p:spPr>
      </p:cxnSp>
      <p:cxnSp>
        <p:nvCxnSpPr>
          <p:cNvPr id="291" name="Shape 291"/>
          <p:cNvCxnSpPr>
            <a:stCxn id="284" idx="2"/>
            <a:endCxn id="281" idx="2"/>
          </p:cNvCxnSpPr>
          <p:nvPr/>
        </p:nvCxnSpPr>
        <p:spPr>
          <a:xfrm rot="5400000" flipH="1">
            <a:off x="5150600" y="1527475"/>
            <a:ext cx="1496100" cy="408300"/>
          </a:xfrm>
          <a:prstGeom prst="curvedConnector4">
            <a:avLst>
              <a:gd name="adj1" fmla="val -15916"/>
              <a:gd name="adj2" fmla="val 240614"/>
            </a:avLst>
          </a:prstGeom>
          <a:noFill/>
          <a:ln w="9525" cap="flat" cmpd="sng">
            <a:solidFill>
              <a:srgbClr val="FF0000"/>
            </a:solidFill>
            <a:prstDash val="solid"/>
            <a:round/>
            <a:headEnd type="none" w="med" len="med"/>
            <a:tailEnd type="triangle" w="med" len="med"/>
          </a:ln>
        </p:spPr>
      </p:cxnSp>
      <p:cxnSp>
        <p:nvCxnSpPr>
          <p:cNvPr id="292" name="Shape 292"/>
          <p:cNvCxnSpPr>
            <a:stCxn id="285" idx="2"/>
            <a:endCxn id="282" idx="6"/>
          </p:cNvCxnSpPr>
          <p:nvPr/>
        </p:nvCxnSpPr>
        <p:spPr>
          <a:xfrm rot="-5400000">
            <a:off x="7390125" y="1628275"/>
            <a:ext cx="1426200" cy="276600"/>
          </a:xfrm>
          <a:prstGeom prst="curvedConnector4">
            <a:avLst>
              <a:gd name="adj1" fmla="val -16696"/>
              <a:gd name="adj2" fmla="val 343194"/>
            </a:avLst>
          </a:prstGeom>
          <a:noFill/>
          <a:ln w="9525" cap="flat" cmpd="sng">
            <a:solidFill>
              <a:srgbClr val="FF0000"/>
            </a:solidFill>
            <a:prstDash val="solid"/>
            <a:round/>
            <a:headEnd type="none" w="med" len="med"/>
            <a:tailEnd type="triangle" w="med" len="med"/>
          </a:ln>
        </p:spPr>
      </p:cxnSp>
      <p:sp>
        <p:nvSpPr>
          <p:cNvPr id="293" name="Shape 293"/>
          <p:cNvSpPr txBox="1"/>
          <p:nvPr/>
        </p:nvSpPr>
        <p:spPr>
          <a:xfrm>
            <a:off x="6292925" y="2771725"/>
            <a:ext cx="1488600" cy="792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0000"/>
                </a:solidFill>
              </a:rPr>
              <a:t>Deadlock</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Processes and Threads</a:t>
            </a:r>
            <a:endParaRPr/>
          </a:p>
        </p:txBody>
      </p:sp>
      <p:sp>
        <p:nvSpPr>
          <p:cNvPr id="69" name="Shape 69"/>
          <p:cNvSpPr txBox="1">
            <a:spLocks noGrp="1"/>
          </p:cNvSpPr>
          <p:nvPr>
            <p:ph type="body" idx="1"/>
          </p:nvPr>
        </p:nvSpPr>
        <p:spPr>
          <a:xfrm>
            <a:off x="311700" y="1152474"/>
            <a:ext cx="8520600" cy="3922445"/>
          </a:xfrm>
          <a:prstGeom prst="rect">
            <a:avLst/>
          </a:prstGeom>
          <a:noFill/>
          <a:ln>
            <a:noFill/>
          </a:ln>
        </p:spPr>
        <p:txBody>
          <a:bodyPr spcFirstLastPara="1" wrap="square" lIns="91425" tIns="91425" rIns="91425" bIns="91425" anchor="t" anchorCtr="0">
            <a:noAutofit/>
          </a:bodyPr>
          <a:lstStyle/>
          <a:p>
            <a:pPr marL="514350" marR="0" lvl="0" indent="-285750" algn="l" rtl="0">
              <a:lnSpc>
                <a:spcPct val="115000"/>
              </a:lnSpc>
              <a:spcBef>
                <a:spcPts val="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Process (program)</a:t>
            </a:r>
            <a:endParaRPr/>
          </a:p>
          <a:p>
            <a:pPr marL="971550" marR="0" lvl="1" indent="-285750" algn="l" rtl="0">
              <a:lnSpc>
                <a:spcPct val="100000"/>
              </a:lnSpc>
              <a:spcBef>
                <a:spcPts val="1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Private resources</a:t>
            </a:r>
            <a:endParaRPr/>
          </a:p>
          <a:p>
            <a:pPr marL="971550" marR="0" lvl="1" indent="-285750" algn="l" rtl="0">
              <a:lnSpc>
                <a:spcPct val="100000"/>
              </a:lnSpc>
              <a:spcBef>
                <a:spcPts val="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To communicate between processes, InterProcess (IPC) Communication is used</a:t>
            </a:r>
            <a:r>
              <a:rPr lang="en" sz="1400" b="0" i="0" u="none" strike="noStrike" cap="none" baseline="30000">
                <a:solidFill>
                  <a:schemeClr val="dk2"/>
                </a:solidFill>
                <a:latin typeface="Proxima Nova"/>
                <a:ea typeface="Proxima Nova"/>
                <a:cs typeface="Proxima Nova"/>
                <a:sym typeface="Proxima Nova"/>
              </a:rPr>
              <a:t>(*)</a:t>
            </a:r>
            <a:endParaRPr/>
          </a:p>
          <a:p>
            <a:pPr marL="971550" marR="0" lvl="1" indent="-285750" algn="l" rtl="0">
              <a:lnSpc>
                <a:spcPct val="100000"/>
              </a:lnSpc>
              <a:spcBef>
                <a:spcPts val="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JVM running a java application is a single process</a:t>
            </a:r>
            <a:endParaRPr/>
          </a:p>
          <a:p>
            <a:pPr marL="971550" marR="0" lvl="1" indent="-285750" algn="l" rtl="0">
              <a:lnSpc>
                <a:spcPct val="100000"/>
              </a:lnSpc>
              <a:spcBef>
                <a:spcPts val="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Has at least 1 thread (main thread)</a:t>
            </a:r>
            <a:endParaRPr/>
          </a:p>
          <a:p>
            <a:pPr marL="971550" marR="0" lvl="1" indent="-285750" algn="l" rtl="0">
              <a:lnSpc>
                <a:spcPct val="100000"/>
              </a:lnSpc>
              <a:spcBef>
                <a:spcPts val="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A feature of the OS</a:t>
            </a:r>
            <a:endParaRPr/>
          </a:p>
          <a:p>
            <a:pPr marL="514350" marR="0" lvl="0" indent="-285750" algn="l" rtl="0">
              <a:lnSpc>
                <a:spcPct val="115000"/>
              </a:lnSpc>
              <a:spcBef>
                <a:spcPts val="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Thread (lightweight process)</a:t>
            </a:r>
            <a:endParaRPr/>
          </a:p>
          <a:p>
            <a:pPr marL="971550" marR="0" lvl="1" indent="-285750" algn="l" rtl="0">
              <a:lnSpc>
                <a:spcPct val="100000"/>
              </a:lnSpc>
              <a:spcBef>
                <a:spcPts val="1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Shared resources (memory and open files)</a:t>
            </a:r>
            <a:endParaRPr sz="1400" b="0" i="0" u="none" strike="noStrike" cap="none">
              <a:solidFill>
                <a:schemeClr val="dk2"/>
              </a:solidFill>
              <a:latin typeface="Proxima Nova"/>
              <a:ea typeface="Proxima Nova"/>
              <a:cs typeface="Proxima Nova"/>
              <a:sym typeface="Proxima Nova"/>
            </a:endParaRPr>
          </a:p>
          <a:p>
            <a:pPr marL="971550" marR="0" lvl="1" indent="-285750" algn="l" rtl="0">
              <a:lnSpc>
                <a:spcPct val="100000"/>
              </a:lnSpc>
              <a:spcBef>
                <a:spcPts val="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A feature of the Java platform</a:t>
            </a:r>
            <a:endParaRPr/>
          </a:p>
          <a:p>
            <a:pPr marL="685800" marR="0" lvl="1" indent="0" algn="l" rtl="0">
              <a:lnSpc>
                <a:spcPct val="100000"/>
              </a:lnSpc>
              <a:spcBef>
                <a:spcPts val="600"/>
              </a:spcBef>
              <a:spcAft>
                <a:spcPts val="0"/>
              </a:spcAft>
              <a:buClr>
                <a:schemeClr val="dk2"/>
              </a:buClr>
              <a:buSzPts val="1400"/>
              <a:buFont typeface="Proxima Nova"/>
              <a:buNone/>
            </a:pPr>
            <a:endParaRPr sz="1400" b="0" i="0" u="none" strike="noStrike" cap="none">
              <a:solidFill>
                <a:schemeClr val="dk2"/>
              </a:solidFill>
              <a:latin typeface="Proxima Nova"/>
              <a:ea typeface="Proxima Nova"/>
              <a:cs typeface="Proxima Nova"/>
              <a:sym typeface="Proxima Nova"/>
            </a:endParaRPr>
          </a:p>
          <a:p>
            <a:pPr marL="269875" marR="0" lvl="1" indent="0" algn="l" rtl="0">
              <a:lnSpc>
                <a:spcPct val="100000"/>
              </a:lnSpc>
              <a:spcBef>
                <a:spcPts val="600"/>
              </a:spcBef>
              <a:spcAft>
                <a:spcPts val="0"/>
              </a:spcAft>
              <a:buClr>
                <a:schemeClr val="dk2"/>
              </a:buClr>
              <a:buSzPts val="1600"/>
              <a:buFont typeface="Proxima Nova"/>
              <a:buNone/>
            </a:pPr>
            <a:r>
              <a:rPr lang="en" sz="1600" b="0" i="0" u="none" strike="noStrike" cap="none" baseline="30000">
                <a:solidFill>
                  <a:schemeClr val="dk2"/>
                </a:solidFill>
                <a:latin typeface="Proxima Nova"/>
                <a:ea typeface="Proxima Nova"/>
                <a:cs typeface="Proxima Nova"/>
                <a:sym typeface="Proxima Nova"/>
              </a:rPr>
              <a:t>(*) </a:t>
            </a:r>
            <a:r>
              <a:rPr lang="en" sz="1600" b="0" i="0" u="none" strike="noStrike" cap="none">
                <a:solidFill>
                  <a:schemeClr val="dk2"/>
                </a:solidFill>
                <a:latin typeface="Proxima Nova"/>
                <a:ea typeface="Proxima Nova"/>
                <a:cs typeface="Proxima Nova"/>
                <a:sym typeface="Proxima Nova"/>
              </a:rPr>
              <a:t>Will learn about this in an OS course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Atomic Operations</a:t>
            </a:r>
            <a:endParaRPr/>
          </a:p>
        </p:txBody>
      </p:sp>
      <p:sp>
        <p:nvSpPr>
          <p:cNvPr id="299" name="Shape 29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514350" marR="0" lvl="0" indent="-285750" algn="l" rtl="0">
              <a:lnSpc>
                <a:spcPct val="115000"/>
              </a:lnSpc>
              <a:spcBef>
                <a:spcPts val="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All or none, why would that be needed?</a:t>
            </a:r>
            <a:endParaRPr sz="1800" b="0" i="0" u="none" strike="noStrike" cap="none">
              <a:solidFill>
                <a:schemeClr val="dk2"/>
              </a:solidFill>
              <a:latin typeface="Proxima Nova"/>
              <a:ea typeface="Proxima Nova"/>
              <a:cs typeface="Proxima Nova"/>
              <a:sym typeface="Proxima Nova"/>
            </a:endParaRPr>
          </a:p>
          <a:p>
            <a:pPr marL="514350" marR="0" lvl="0" indent="-285750" algn="l" rtl="0">
              <a:lnSpc>
                <a:spcPct val="115000"/>
              </a:lnSpc>
              <a:spcBef>
                <a:spcPts val="1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Compare atomic to synchronized operations:</a:t>
            </a:r>
            <a:endParaRPr/>
          </a:p>
          <a:p>
            <a:pPr marL="971550" marR="0" lvl="1" indent="-285750" algn="l" rtl="0">
              <a:lnSpc>
                <a:spcPct val="115000"/>
              </a:lnSpc>
              <a:spcBef>
                <a:spcPts val="1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 </a:t>
            </a:r>
            <a:r>
              <a:rPr lang="en" sz="1400" b="0" i="0" u="none" strike="noStrike" cap="none">
                <a:solidFill>
                  <a:schemeClr val="accent4"/>
                </a:solidFill>
                <a:latin typeface="Proxima Nova"/>
                <a:ea typeface="Proxima Nova"/>
                <a:cs typeface="Proxima Nova"/>
                <a:sym typeface="Proxima Nova"/>
              </a:rPr>
              <a:t>example_10.java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Guarded Blocks</a:t>
            </a:r>
            <a:endParaRPr/>
          </a:p>
        </p:txBody>
      </p:sp>
      <p:sp>
        <p:nvSpPr>
          <p:cNvPr id="305" name="Shape 30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514350" marR="0" lvl="0" indent="-285750" algn="l" rtl="0">
              <a:lnSpc>
                <a:spcPct val="115000"/>
              </a:lnSpc>
              <a:spcBef>
                <a:spcPts val="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Some threads may depend on others conditionally</a:t>
            </a:r>
            <a:endParaRPr/>
          </a:p>
          <a:p>
            <a:pPr marL="514350" marR="0" lvl="0" indent="-285750" algn="l" rtl="0">
              <a:lnSpc>
                <a:spcPct val="115000"/>
              </a:lnSpc>
              <a:spcBef>
                <a:spcPts val="1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To make a thread wait for a condition to be true use wait() </a:t>
            </a:r>
            <a:endParaRPr sz="1800" b="0" i="0" u="none" strike="noStrike" cap="none">
              <a:solidFill>
                <a:schemeClr val="dk2"/>
              </a:solidFill>
              <a:latin typeface="Proxima Nova"/>
              <a:ea typeface="Proxima Nova"/>
              <a:cs typeface="Proxima Nova"/>
              <a:sym typeface="Proxima Nova"/>
            </a:endParaRPr>
          </a:p>
          <a:p>
            <a:pPr marL="914400" marR="0" lvl="0" indent="-342900" algn="l" rtl="0">
              <a:lnSpc>
                <a:spcPct val="115000"/>
              </a:lnSpc>
              <a:spcBef>
                <a:spcPts val="0"/>
              </a:spcBef>
              <a:spcAft>
                <a:spcPts val="0"/>
              </a:spcAft>
              <a:buSzPts val="1800"/>
              <a:buChar char="➔"/>
            </a:pPr>
            <a:r>
              <a:rPr lang="en"/>
              <a:t>wait() only used with synchronized statement/functions</a:t>
            </a:r>
            <a:endParaRPr/>
          </a:p>
          <a:p>
            <a:pPr marL="514350" marR="0" lvl="0" indent="-285750" algn="l" rtl="0">
              <a:lnSpc>
                <a:spcPct val="115000"/>
              </a:lnSpc>
              <a:spcBef>
                <a:spcPts val="1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To let the other threads know that notifyAll()</a:t>
            </a:r>
            <a:endParaRPr/>
          </a:p>
          <a:p>
            <a:pPr marL="514350" marR="0" lvl="0" indent="-285750" algn="l" rtl="0">
              <a:lnSpc>
                <a:spcPct val="115000"/>
              </a:lnSpc>
              <a:spcBef>
                <a:spcPts val="1600"/>
              </a:spcBef>
              <a:spcAft>
                <a:spcPts val="0"/>
              </a:spcAft>
              <a:buClr>
                <a:schemeClr val="dk2"/>
              </a:buClr>
              <a:buSzPts val="1800"/>
              <a:buFont typeface="Arial"/>
              <a:buChar char="•"/>
            </a:pPr>
            <a:r>
              <a:rPr lang="en" sz="1800" b="0" i="0" u="none" strike="noStrike" cap="none">
                <a:solidFill>
                  <a:srgbClr val="FF0000"/>
                </a:solidFill>
                <a:latin typeface="Proxima Nova"/>
                <a:ea typeface="Proxima Nova"/>
                <a:cs typeface="Proxima Nova"/>
                <a:sym typeface="Proxima Nova"/>
              </a:rPr>
              <a:t>Example_11.java</a:t>
            </a:r>
            <a:endParaRPr sz="1800" b="0" i="0" u="none" strike="noStrike" cap="none">
              <a:solidFill>
                <a:srgbClr val="FF0000"/>
              </a:solidFill>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Summary</a:t>
            </a:r>
            <a:endParaRPr/>
          </a:p>
        </p:txBody>
      </p:sp>
      <p:sp>
        <p:nvSpPr>
          <p:cNvPr id="311" name="Shape 31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Thread is implemented by Extending Thread Class or implementing Runnable Interface</a:t>
            </a:r>
            <a:endParaRPr/>
          </a:p>
          <a:p>
            <a:pPr marL="457200" lvl="0" indent="-342900" rtl="0">
              <a:spcBef>
                <a:spcPts val="0"/>
              </a:spcBef>
              <a:spcAft>
                <a:spcPts val="0"/>
              </a:spcAft>
              <a:buSzPts val="1800"/>
              <a:buChar char="●"/>
            </a:pPr>
            <a:r>
              <a:rPr lang="en"/>
              <a:t>run() vs start()</a:t>
            </a:r>
            <a:endParaRPr/>
          </a:p>
          <a:p>
            <a:pPr marL="457200" lvl="0" indent="-342900" rtl="0">
              <a:spcBef>
                <a:spcPts val="0"/>
              </a:spcBef>
              <a:spcAft>
                <a:spcPts val="0"/>
              </a:spcAft>
              <a:buSzPts val="1800"/>
              <a:buChar char="●"/>
            </a:pPr>
            <a:r>
              <a:rPr lang="en"/>
              <a:t>sleep() / interrupt()</a:t>
            </a:r>
            <a:endParaRPr/>
          </a:p>
          <a:p>
            <a:pPr marL="457200" lvl="0" indent="-342900" rtl="0">
              <a:spcBef>
                <a:spcPts val="0"/>
              </a:spcBef>
              <a:spcAft>
                <a:spcPts val="0"/>
              </a:spcAft>
              <a:buSzPts val="1800"/>
              <a:buChar char="●"/>
            </a:pPr>
            <a:r>
              <a:rPr lang="en"/>
              <a:t>wait() / notify()</a:t>
            </a:r>
            <a:endParaRPr/>
          </a:p>
          <a:p>
            <a:pPr marL="457200" lvl="0" indent="-342900" rtl="0">
              <a:spcBef>
                <a:spcPts val="0"/>
              </a:spcBef>
              <a:spcAft>
                <a:spcPts val="0"/>
              </a:spcAft>
              <a:buSzPts val="1800"/>
              <a:buChar char="●"/>
            </a:pPr>
            <a:r>
              <a:rPr lang="en"/>
              <a:t>join()</a:t>
            </a:r>
            <a:endParaRPr/>
          </a:p>
          <a:p>
            <a:pPr marL="457200" lvl="0" indent="-342900" rtl="0">
              <a:spcBef>
                <a:spcPts val="0"/>
              </a:spcBef>
              <a:spcAft>
                <a:spcPts val="0"/>
              </a:spcAft>
              <a:buSzPts val="1800"/>
              <a:buChar char="●"/>
            </a:pPr>
            <a:r>
              <a:rPr lang="en"/>
              <a:t>Synchronized Function vs Synchronized Object</a:t>
            </a:r>
            <a:endParaRPr/>
          </a:p>
          <a:p>
            <a:pPr marL="0" lvl="0" indent="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Thread objects (Creation)</a:t>
            </a:r>
            <a:endParaRPr/>
          </a:p>
        </p:txBody>
      </p:sp>
      <p:sp>
        <p:nvSpPr>
          <p:cNvPr id="75" name="Shape 7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514350" marR="0" lvl="0" indent="-285750" algn="l" rtl="0">
              <a:lnSpc>
                <a:spcPct val="100000"/>
              </a:lnSpc>
              <a:spcBef>
                <a:spcPts val="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Each thread is an object of class Thread</a:t>
            </a:r>
            <a:endParaRPr/>
          </a:p>
          <a:p>
            <a:pPr marL="514350" marR="0" lvl="0" indent="-285750" algn="l" rtl="0">
              <a:lnSpc>
                <a:spcPct val="100000"/>
              </a:lnSpc>
              <a:spcBef>
                <a:spcPts val="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To create a thread, you need:</a:t>
            </a:r>
            <a:endParaRPr/>
          </a:p>
          <a:p>
            <a:pPr marL="971550" marR="0" lvl="1" indent="-285750" algn="l" rtl="0">
              <a:lnSpc>
                <a:spcPct val="100000"/>
              </a:lnSpc>
              <a:spcBef>
                <a:spcPts val="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A thread object (or one </a:t>
            </a:r>
            <a:r>
              <a:rPr lang="en"/>
              <a:t>of its subclasses)</a:t>
            </a:r>
            <a:endParaRPr/>
          </a:p>
          <a:p>
            <a:pPr marL="971550" marR="0" lvl="1" indent="-285750" algn="l" rtl="0">
              <a:lnSpc>
                <a:spcPct val="100000"/>
              </a:lnSpc>
              <a:spcBef>
                <a:spcPts val="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Implement the core of the thread (implement/override the run() method)</a:t>
            </a:r>
            <a:endParaRPr/>
          </a:p>
          <a:p>
            <a:pPr marL="971550" marR="0" lvl="1" indent="-285750" algn="l" rtl="0">
              <a:lnSpc>
                <a:spcPct val="100000"/>
              </a:lnSpc>
              <a:spcBef>
                <a:spcPts val="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Call start() on the thread object which invokes the run</a:t>
            </a:r>
            <a:endParaRPr/>
          </a:p>
          <a:p>
            <a:pPr marL="514350" marR="0" lvl="0" indent="-285750" algn="l" rtl="0">
              <a:lnSpc>
                <a:spcPct val="100000"/>
              </a:lnSpc>
              <a:spcBef>
                <a:spcPts val="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Define and start thread:</a:t>
            </a:r>
            <a:endParaRPr/>
          </a:p>
          <a:p>
            <a:pPr marL="971550" marR="0" lvl="1" indent="-285750" algn="l" rtl="0">
              <a:lnSpc>
                <a:spcPct val="100000"/>
              </a:lnSpc>
              <a:spcBef>
                <a:spcPts val="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Implement the Runnable interface, and provide a runnable object </a:t>
            </a:r>
            <a:r>
              <a:rPr lang="en" sz="1400" b="0" i="0" u="none" strike="noStrike" cap="none">
                <a:solidFill>
                  <a:schemeClr val="accent4"/>
                </a:solidFill>
                <a:latin typeface="Proxima Nova"/>
                <a:ea typeface="Proxima Nova"/>
                <a:cs typeface="Proxima Nova"/>
                <a:sym typeface="Proxima Nova"/>
              </a:rPr>
              <a:t>(example_1.java)</a:t>
            </a:r>
            <a:endParaRPr/>
          </a:p>
          <a:p>
            <a:pPr marL="971550" marR="0" lvl="1" indent="-285750" algn="l" rtl="0">
              <a:lnSpc>
                <a:spcPct val="100000"/>
              </a:lnSpc>
              <a:spcBef>
                <a:spcPts val="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Extend a Thread class </a:t>
            </a:r>
            <a:r>
              <a:rPr lang="en" sz="1400" b="0" i="0" u="none" strike="noStrike" cap="none">
                <a:solidFill>
                  <a:schemeClr val="accent4"/>
                </a:solidFill>
                <a:latin typeface="Proxima Nova"/>
                <a:ea typeface="Proxima Nova"/>
                <a:cs typeface="Proxima Nova"/>
                <a:sym typeface="Proxima Nova"/>
              </a:rPr>
              <a:t>(example_2.java)</a:t>
            </a:r>
            <a:endParaRPr/>
          </a:p>
          <a:p>
            <a:pPr marL="457200" marR="0" lvl="0" indent="0" algn="l" rtl="0">
              <a:lnSpc>
                <a:spcPct val="100000"/>
              </a:lnSpc>
              <a:spcBef>
                <a:spcPts val="6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Thread objects (Creation)</a:t>
            </a:r>
            <a:endParaRPr/>
          </a:p>
        </p:txBody>
      </p:sp>
      <p:sp>
        <p:nvSpPr>
          <p:cNvPr id="81" name="Shape 8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514350" lvl="0" indent="-285750" rtl="0">
              <a:lnSpc>
                <a:spcPct val="100000"/>
              </a:lnSpc>
              <a:spcBef>
                <a:spcPts val="600"/>
              </a:spcBef>
              <a:spcAft>
                <a:spcPts val="0"/>
              </a:spcAft>
              <a:buClr>
                <a:schemeClr val="dk2"/>
              </a:buClr>
              <a:buSzPts val="1800"/>
              <a:buFont typeface="Arial"/>
              <a:buChar char="•"/>
            </a:pPr>
            <a:r>
              <a:rPr lang="en"/>
              <a:t>Implement the Runnable interface, and provide a runnable object</a:t>
            </a:r>
            <a:endParaRPr/>
          </a:p>
          <a:p>
            <a:pPr marL="0" marR="0" lvl="0" indent="0" algn="l" rtl="0">
              <a:lnSpc>
                <a:spcPct val="100000"/>
              </a:lnSpc>
              <a:spcBef>
                <a:spcPts val="600"/>
              </a:spcBef>
              <a:spcAft>
                <a:spcPts val="0"/>
              </a:spcAft>
              <a:buNone/>
            </a:pPr>
            <a:endParaRPr/>
          </a:p>
        </p:txBody>
      </p:sp>
      <p:pic>
        <p:nvPicPr>
          <p:cNvPr id="82" name="Shape 82"/>
          <p:cNvPicPr preferRelativeResize="0"/>
          <p:nvPr/>
        </p:nvPicPr>
        <p:blipFill>
          <a:blip r:embed="rId3">
            <a:alphaModFix/>
          </a:blip>
          <a:stretch>
            <a:fillRect/>
          </a:stretch>
        </p:blipFill>
        <p:spPr>
          <a:xfrm>
            <a:off x="1390650" y="1652588"/>
            <a:ext cx="6972300" cy="24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Thread objects (Creation)</a:t>
            </a:r>
            <a:endParaRPr/>
          </a:p>
        </p:txBody>
      </p:sp>
      <p:sp>
        <p:nvSpPr>
          <p:cNvPr id="88" name="Shape 8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514350" marR="0" lvl="0" indent="-285750" algn="l" rtl="0">
              <a:lnSpc>
                <a:spcPct val="100000"/>
              </a:lnSpc>
              <a:spcBef>
                <a:spcPts val="0"/>
              </a:spcBef>
              <a:spcAft>
                <a:spcPts val="0"/>
              </a:spcAft>
              <a:buClr>
                <a:schemeClr val="dk2"/>
              </a:buClr>
              <a:buSzPts val="1800"/>
              <a:buFont typeface="Arial"/>
              <a:buChar char="•"/>
            </a:pPr>
            <a:r>
              <a:rPr lang="en"/>
              <a:t>Implementation by Extending Thread class</a:t>
            </a:r>
            <a:endParaRPr/>
          </a:p>
          <a:p>
            <a:pPr marL="0" marR="0" lvl="0" indent="0" algn="l" rtl="0">
              <a:lnSpc>
                <a:spcPct val="100000"/>
              </a:lnSpc>
              <a:spcBef>
                <a:spcPts val="0"/>
              </a:spcBef>
              <a:spcAft>
                <a:spcPts val="0"/>
              </a:spcAft>
              <a:buNone/>
            </a:pPr>
            <a:endParaRPr/>
          </a:p>
        </p:txBody>
      </p:sp>
      <p:pic>
        <p:nvPicPr>
          <p:cNvPr id="89" name="Shape 89"/>
          <p:cNvPicPr preferRelativeResize="0"/>
          <p:nvPr/>
        </p:nvPicPr>
        <p:blipFill>
          <a:blip r:embed="rId3">
            <a:alphaModFix/>
          </a:blip>
          <a:stretch>
            <a:fillRect/>
          </a:stretch>
        </p:blipFill>
        <p:spPr>
          <a:xfrm>
            <a:off x="913463" y="1663738"/>
            <a:ext cx="5876925" cy="2905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Thread objects (Creation)</a:t>
            </a:r>
            <a:endParaRPr/>
          </a:p>
        </p:txBody>
      </p:sp>
      <p:sp>
        <p:nvSpPr>
          <p:cNvPr id="95" name="Shape 9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rtl="0">
              <a:lnSpc>
                <a:spcPct val="100000"/>
              </a:lnSpc>
              <a:spcBef>
                <a:spcPts val="600"/>
              </a:spcBef>
              <a:spcAft>
                <a:spcPts val="0"/>
              </a:spcAft>
              <a:buClr>
                <a:srgbClr val="000000"/>
              </a:buClr>
              <a:buSzPts val="1100"/>
              <a:buFont typeface="Arial"/>
              <a:buNone/>
            </a:pPr>
            <a:r>
              <a:rPr lang="en">
                <a:solidFill>
                  <a:schemeClr val="accent4"/>
                </a:solidFill>
              </a:rPr>
              <a:t>Think: </a:t>
            </a:r>
            <a:endParaRPr/>
          </a:p>
          <a:p>
            <a:pPr marL="914400" lvl="1" indent="-228600" rtl="0">
              <a:lnSpc>
                <a:spcPct val="100000"/>
              </a:lnSpc>
              <a:spcBef>
                <a:spcPts val="600"/>
              </a:spcBef>
              <a:spcAft>
                <a:spcPts val="0"/>
              </a:spcAft>
              <a:buClr>
                <a:schemeClr val="dk2"/>
              </a:buClr>
              <a:buSzPts val="1400"/>
              <a:buFont typeface="Proxima Nova"/>
              <a:buAutoNum type="alphaLcPeriod"/>
            </a:pPr>
            <a:r>
              <a:rPr lang="en"/>
              <a:t>Replicate the behavior of example_1 on example_2, does your program run in parallel? </a:t>
            </a:r>
            <a:endParaRPr/>
          </a:p>
          <a:p>
            <a:pPr marL="914400" lvl="1" indent="-228600" rtl="0">
              <a:lnSpc>
                <a:spcPct val="100000"/>
              </a:lnSpc>
              <a:spcBef>
                <a:spcPts val="600"/>
              </a:spcBef>
              <a:spcAft>
                <a:spcPts val="0"/>
              </a:spcAft>
              <a:buClr>
                <a:schemeClr val="dk2"/>
              </a:buClr>
              <a:buSzPts val="1400"/>
              <a:buFont typeface="Proxima Nova"/>
              <a:buAutoNum type="alphaLcPeriod"/>
            </a:pPr>
            <a:r>
              <a:rPr lang="en"/>
              <a:t>Use run instead of start, what happens? Why? </a:t>
            </a:r>
            <a:endParaRPr/>
          </a:p>
          <a:p>
            <a:pPr marL="914400" lvl="1" indent="-228600" rtl="0">
              <a:lnSpc>
                <a:spcPct val="100000"/>
              </a:lnSpc>
              <a:spcBef>
                <a:spcPts val="600"/>
              </a:spcBef>
              <a:spcAft>
                <a:spcPts val="0"/>
              </a:spcAft>
              <a:buClr>
                <a:schemeClr val="dk2"/>
              </a:buClr>
              <a:buSzPts val="1400"/>
              <a:buFont typeface="Proxima Nova"/>
              <a:buAutoNum type="alphaLcPeriod"/>
            </a:pPr>
            <a:r>
              <a:rPr lang="en"/>
              <a:t>What will happen when the main thread terminates?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Thread Objects (Interrupts)</a:t>
            </a:r>
            <a:endParaRPr/>
          </a:p>
        </p:txBody>
      </p:sp>
      <p:sp>
        <p:nvSpPr>
          <p:cNvPr id="101" name="Shape 10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514350" marR="0" lvl="0" indent="-285750" algn="l" rtl="0">
              <a:lnSpc>
                <a:spcPct val="100000"/>
              </a:lnSpc>
              <a:spcBef>
                <a:spcPts val="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What’s an thread interrupt?</a:t>
            </a:r>
            <a:endParaRPr sz="1800" b="0" i="0" u="none" strike="noStrike" cap="none">
              <a:solidFill>
                <a:schemeClr val="dk2"/>
              </a:solidFill>
              <a:latin typeface="Proxima Nova"/>
              <a:ea typeface="Proxima Nova"/>
              <a:cs typeface="Proxima Nova"/>
              <a:sym typeface="Proxima Nova"/>
            </a:endParaRPr>
          </a:p>
          <a:p>
            <a:pPr marL="514350" marR="0" lvl="0" indent="-285750" algn="l" rtl="0">
              <a:lnSpc>
                <a:spcPct val="100000"/>
              </a:lnSpc>
              <a:spcBef>
                <a:spcPts val="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To interrupt a thread call interrupt on the object</a:t>
            </a:r>
            <a:endParaRPr/>
          </a:p>
          <a:p>
            <a:pPr marL="514350" marR="0" lvl="0" indent="-285750" algn="l" rtl="0">
              <a:lnSpc>
                <a:spcPct val="100000"/>
              </a:lnSpc>
              <a:spcBef>
                <a:spcPts val="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To check if the current thread is interrupted use: Thread.currentThread().isInterrupted()</a:t>
            </a:r>
            <a:endParaRPr/>
          </a:p>
          <a:p>
            <a:pPr marL="514350" marR="0" lvl="0" indent="-285750" algn="l" rtl="0">
              <a:lnSpc>
                <a:spcPct val="100000"/>
              </a:lnSpc>
              <a:spcBef>
                <a:spcPts val="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To handle the interrupt, let the receiving method throw a InterruptedException</a:t>
            </a:r>
            <a:endParaRPr sz="1800" b="0" i="0" u="none" strike="noStrike" cap="none">
              <a:solidFill>
                <a:schemeClr val="dk2"/>
              </a:solidFill>
              <a:latin typeface="Proxima Nova"/>
              <a:ea typeface="Proxima Nova"/>
              <a:cs typeface="Proxima Nova"/>
              <a:sym typeface="Proxima Nova"/>
            </a:endParaRPr>
          </a:p>
          <a:p>
            <a:pPr marL="514350" marR="0" lvl="0" indent="-285750" algn="l" rtl="0">
              <a:lnSpc>
                <a:spcPct val="100000"/>
              </a:lnSpc>
              <a:spcBef>
                <a:spcPts val="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Catch the exception and do the required handling </a:t>
            </a:r>
            <a:endParaRPr/>
          </a:p>
          <a:p>
            <a:pPr marL="514350" marR="0" lvl="0" indent="-285750" algn="l" rtl="0">
              <a:lnSpc>
                <a:spcPct val="100000"/>
              </a:lnSpc>
              <a:spcBef>
                <a:spcPts val="600"/>
              </a:spcBef>
              <a:spcAft>
                <a:spcPts val="0"/>
              </a:spcAft>
              <a:buClr>
                <a:schemeClr val="dk2"/>
              </a:buClr>
              <a:buSzPts val="1800"/>
              <a:buFont typeface="Arial"/>
              <a:buChar char="•"/>
            </a:pPr>
            <a:r>
              <a:rPr lang="en" sz="1800" b="0" i="0" u="none" strike="noStrike" cap="none">
                <a:solidFill>
                  <a:schemeClr val="accent4"/>
                </a:solidFill>
                <a:latin typeface="Proxima Nova"/>
                <a:ea typeface="Proxima Nova"/>
                <a:cs typeface="Proxima Nova"/>
                <a:sym typeface="Proxima Nova"/>
              </a:rPr>
              <a:t>Exercise: example_3.java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Thread Objects (Interrupts)</a:t>
            </a:r>
            <a:endParaRPr/>
          </a:p>
        </p:txBody>
      </p:sp>
      <p:sp>
        <p:nvSpPr>
          <p:cNvPr id="107" name="Shape 10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p>
        </p:txBody>
      </p:sp>
      <p:pic>
        <p:nvPicPr>
          <p:cNvPr id="108" name="Shape 108"/>
          <p:cNvPicPr preferRelativeResize="0"/>
          <p:nvPr/>
        </p:nvPicPr>
        <p:blipFill>
          <a:blip r:embed="rId3">
            <a:alphaModFix/>
          </a:blip>
          <a:stretch>
            <a:fillRect/>
          </a:stretch>
        </p:blipFill>
        <p:spPr>
          <a:xfrm>
            <a:off x="23813" y="280988"/>
            <a:ext cx="9096375" cy="4581525"/>
          </a:xfrm>
          <a:prstGeom prst="rect">
            <a:avLst/>
          </a:prstGeom>
          <a:noFill/>
          <a:ln>
            <a:noFill/>
          </a:ln>
        </p:spPr>
      </p:pic>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2573</Words>
  <Application>Microsoft Office PowerPoint</Application>
  <PresentationFormat>On-screen Show (16:9)</PresentationFormat>
  <Paragraphs>217</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Alfa Slab One</vt:lpstr>
      <vt:lpstr>Arial</vt:lpstr>
      <vt:lpstr>Proxima Nova</vt:lpstr>
      <vt:lpstr>Noto Sans Symbols</vt:lpstr>
      <vt:lpstr>Courier New</vt:lpstr>
      <vt:lpstr>gameday</vt:lpstr>
      <vt:lpstr>Threading in Java </vt:lpstr>
      <vt:lpstr>Introduction</vt:lpstr>
      <vt:lpstr>Processes and Threads</vt:lpstr>
      <vt:lpstr>Thread objects (Creation)</vt:lpstr>
      <vt:lpstr>Thread objects (Creation)</vt:lpstr>
      <vt:lpstr>Thread objects (Creation)</vt:lpstr>
      <vt:lpstr>Thread objects (Creation)</vt:lpstr>
      <vt:lpstr>Thread Objects (Interrupts)</vt:lpstr>
      <vt:lpstr>Thread Objects (Interrupts)</vt:lpstr>
      <vt:lpstr>Thread Objects (Interrupts)</vt:lpstr>
      <vt:lpstr>Thread Objects (Interrupts)</vt:lpstr>
      <vt:lpstr>Thread Objects (Interrupts)</vt:lpstr>
      <vt:lpstr>Thread Objects (Join)</vt:lpstr>
      <vt:lpstr>PowerPoint Presentation</vt:lpstr>
      <vt:lpstr>Synchronization</vt:lpstr>
      <vt:lpstr>Synchronization</vt:lpstr>
      <vt:lpstr>Synchronization</vt:lpstr>
      <vt:lpstr>Synchronization</vt:lpstr>
      <vt:lpstr>Intrinsic Locks</vt:lpstr>
      <vt:lpstr>Synchronized keyword</vt:lpstr>
      <vt:lpstr>Synchronized keyword</vt:lpstr>
      <vt:lpstr>Synchronized keyword</vt:lpstr>
      <vt:lpstr>Synchronized keyword</vt:lpstr>
      <vt:lpstr>Synchronized keyword</vt:lpstr>
      <vt:lpstr>Synchronized keyword</vt:lpstr>
      <vt:lpstr>Synchronized keyword</vt:lpstr>
      <vt:lpstr>Synchronized keyword</vt:lpstr>
      <vt:lpstr>Synchronized keyword</vt:lpstr>
      <vt:lpstr>Synchronized keyword</vt:lpstr>
      <vt:lpstr>Atomic Operations</vt:lpstr>
      <vt:lpstr>Guarded Blocks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Threading in Java </dc:title>
  <cp:lastModifiedBy>Dena Tantwy Hasan Salah</cp:lastModifiedBy>
  <cp:revision>1</cp:revision>
  <dcterms:modified xsi:type="dcterms:W3CDTF">2018-02-23T16:06:02Z</dcterms:modified>
</cp:coreProperties>
</file>