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2" r:id="rId4"/>
    <p:sldId id="263" r:id="rId5"/>
    <p:sldId id="264" r:id="rId6"/>
    <p:sldId id="265" r:id="rId7"/>
    <p:sldId id="266" r:id="rId8"/>
    <p:sldId id="268" r:id="rId9"/>
    <p:sldId id="257" r:id="rId10"/>
    <p:sldId id="258" r:id="rId11"/>
    <p:sldId id="259" r:id="rId12"/>
    <p:sldId id="269" r:id="rId13"/>
    <p:sldId id="270" r:id="rId14"/>
    <p:sldId id="260" r:id="rId15"/>
    <p:sldId id="273" r:id="rId16"/>
    <p:sldId id="271" r:id="rId17"/>
    <p:sldId id="272" r:id="rId18"/>
    <p:sldId id="274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howGuides="1">
      <p:cViewPr varScale="1">
        <p:scale>
          <a:sx n="136" d="100"/>
          <a:sy n="136" d="100"/>
        </p:scale>
        <p:origin x="21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4E25-7169-F68F-53AD-620FFE7E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757A2-78C8-D249-7874-5229F43D8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F3AFF-F535-581C-98EF-221D8778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802F7-8669-40F4-0FDC-18111E14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77F9F-8982-4883-D69C-02781D70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357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FC77-9650-9BDA-9712-323A4A03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5A0DD4-9170-363E-49AF-8083DC381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7733F-BEC7-5EB7-3432-B31B7CB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BEFFD-AC7B-E40F-3BCD-D0C143E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38A79-7D74-232D-1467-150B3285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75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1F9C03-2DD9-0450-E478-FA0133333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6621D-26B7-EC96-284F-BB13E0B4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F6A7F-8CB7-584E-7F61-D569AB2E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1E122-5E5F-C5FA-1FCD-B2560F1F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B4536-D5AD-6175-FB8F-D46E40AD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15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81FA2-7164-20B7-1664-81B606A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1C240-3498-F8C0-469D-F36891EE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33EA8-3496-3AA2-DC8D-0EBC053D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C5A75-1446-8AC9-90F2-6E228A84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F6290-6CA6-D820-F2F1-A5171E2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89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FFC4C-3CF0-E63A-95AC-F7A5DD34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7168A-E1B1-2305-1754-21B655DA0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C03A8-9D8E-09A0-1E65-6163473E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3482B-9876-58AF-4754-F1413F2E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400AE-E800-7FB3-BD18-6AAD224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59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13FD3-BABA-BD6C-1892-4B3FDCE8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824BC-AF57-5BAE-3C68-6358F1A1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83B54-2074-EEDB-C594-9D4650F9A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D9364-0375-13E0-8716-06671FE9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EA394-5814-36AC-55E6-F75D9A46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33460-2FCD-04B8-CD9F-50BCDF2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61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FE38C-D87C-539D-DEAD-4677C12B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B7536-2131-EFD5-BD95-40F91670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687B3-4EB9-673D-FD66-7C0346ABA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A5ABF-7BA9-EA25-E215-C8BE1AC4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B5F75-3F8E-3078-6C02-63824375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9E114-C725-C242-4474-304831F8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F498C-17A7-28AC-118B-6DBA9762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7113F-EF64-77CE-B5A8-4ED6944C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72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9C175-40E3-B4A9-5B9E-8854C6DF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6565C-B33E-7065-436D-6AE3B51B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384CD1-746A-3E75-F0EE-0BE6EEA9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16B2B7-6F49-FAE0-DBE7-735CDD03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23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E7258A-68FE-3A68-B68F-12E9B460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8410D-AB83-A2DB-C1C0-74B50EF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184F9-3112-7932-1F20-77A637A8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812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E39FC-B1F0-1EDD-A029-DA404BAC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904A8-253A-EB61-F1EE-D4F54163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0249FC-5462-2EAF-481D-E977BC208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6CE24-0150-FFAC-6874-1DAD44BC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950EB-5D64-1F33-DD3B-8F476A80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9F810-0FF9-D5E5-384D-88A013AB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74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A24D1-A3A0-B812-F457-A29040E2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55F3FE-BCD1-17AC-274A-90C550291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83A85-27C0-0437-422C-868E47E2F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46430-0DEF-B7E4-D813-37603D42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65758-313B-F819-9911-11EA3702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FB981-1168-5114-BEC0-4A8FD2C9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817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4E7E7D-C3D9-7960-3549-1114D4EB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2F23B-D1DE-F7F1-3DA5-0BA7B66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43C4D-C40B-E76F-54EC-40A7142C4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DB05-8344-DB4D-B67D-3F315CDF8795}" type="datetimeFigureOut">
              <a:rPr kumimoji="1" lang="ko-KR" altLang="en-US" smtClean="0"/>
              <a:t>2023. 3. 8.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51E42-A4F2-952B-9523-503B23012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30581-8ED0-7570-4DD6-4D62B457C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5549-51CA-1340-AC42-2A0155B2F1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45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1.0486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D580A-E8FC-38BF-95BD-B70E721514F3}"/>
              </a:ext>
            </a:extLst>
          </p:cNvPr>
          <p:cNvSpPr txBox="1"/>
          <p:nvPr/>
        </p:nvSpPr>
        <p:spPr>
          <a:xfrm>
            <a:off x="224077" y="783771"/>
            <a:ext cx="536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지난 발표 때</a:t>
            </a:r>
            <a:r>
              <a:rPr kumimoji="1" lang="en-US" altLang="ko-KR" sz="2800" dirty="0"/>
              <a:t>…</a:t>
            </a:r>
            <a:endParaRPr kumimoji="1" lang="ko-KR" altLang="en-US" sz="2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1D3095-F12C-D251-969D-0BE06B79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" y="1770171"/>
            <a:ext cx="7772400" cy="23272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C5C16F-6E58-7CCC-CEE6-914685A184C3}"/>
              </a:ext>
            </a:extLst>
          </p:cNvPr>
          <p:cNvSpPr/>
          <p:nvPr/>
        </p:nvSpPr>
        <p:spPr>
          <a:xfrm>
            <a:off x="3113314" y="2703982"/>
            <a:ext cx="2477420" cy="337457"/>
          </a:xfrm>
          <a:prstGeom prst="rect">
            <a:avLst/>
          </a:prstGeom>
          <a:solidFill>
            <a:schemeClr val="accent4">
              <a:alpha val="46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7814C-2E95-521A-D7EA-D493EC148C2C}"/>
              </a:ext>
            </a:extLst>
          </p:cNvPr>
          <p:cNvSpPr/>
          <p:nvPr/>
        </p:nvSpPr>
        <p:spPr>
          <a:xfrm>
            <a:off x="1469571" y="3400677"/>
            <a:ext cx="1317172" cy="337457"/>
          </a:xfrm>
          <a:prstGeom prst="rect">
            <a:avLst/>
          </a:prstGeom>
          <a:solidFill>
            <a:schemeClr val="accent4">
              <a:alpha val="46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23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ematic of the L 2 -Wasserstein distance. We consider optimal... |  Download Scientific Diagram">
            <a:extLst>
              <a:ext uri="{FF2B5EF4-FFF2-40B4-BE49-F238E27FC236}">
                <a16:creationId xmlns:a16="http://schemas.microsoft.com/office/drawing/2014/main" id="{B25AB589-09FF-6A19-7DB3-B117A6C0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60" y="1796267"/>
            <a:ext cx="88011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4FF34-580D-772E-D020-FA8A09764E1E}"/>
              </a:ext>
            </a:extLst>
          </p:cNvPr>
          <p:cNvSpPr txBox="1"/>
          <p:nvPr/>
        </p:nvSpPr>
        <p:spPr>
          <a:xfrm>
            <a:off x="535637" y="597208"/>
            <a:ext cx="433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err="1"/>
              <a:t>wasserstein</a:t>
            </a:r>
            <a:r>
              <a:rPr kumimoji="1" lang="en-US" altLang="ko-KR" sz="3200" dirty="0"/>
              <a:t> distance??</a:t>
            </a:r>
            <a:endParaRPr kumimoji="1" lang="ko-KR" altLang="en-US" sz="32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92CFAF2-0927-0EA5-26F3-A6A906BCA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4" t="43009" r="25167" b="12035"/>
          <a:stretch/>
        </p:blipFill>
        <p:spPr>
          <a:xfrm>
            <a:off x="2244377" y="5565196"/>
            <a:ext cx="7327465" cy="9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4FF34-580D-772E-D020-FA8A09764E1E}"/>
              </a:ext>
            </a:extLst>
          </p:cNvPr>
          <p:cNvSpPr txBox="1"/>
          <p:nvPr/>
        </p:nvSpPr>
        <p:spPr>
          <a:xfrm>
            <a:off x="535637" y="597208"/>
            <a:ext cx="433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복습해보면</a:t>
            </a:r>
            <a:r>
              <a:rPr kumimoji="1" lang="en-US" altLang="ko-KR" sz="3200" dirty="0"/>
              <a:t>…</a:t>
            </a:r>
            <a:endParaRPr kumimoji="1" lang="ko-KR" altLang="en-US" sz="3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20A53A-93BC-A86E-7994-A0B925E3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8" y="2384067"/>
            <a:ext cx="8974768" cy="32571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777322-4E78-7909-FA7D-063D41FAA9C5}"/>
              </a:ext>
            </a:extLst>
          </p:cNvPr>
          <p:cNvSpPr/>
          <p:nvPr/>
        </p:nvSpPr>
        <p:spPr>
          <a:xfrm>
            <a:off x="3434442" y="2884715"/>
            <a:ext cx="5323115" cy="620486"/>
          </a:xfrm>
          <a:prstGeom prst="rect">
            <a:avLst/>
          </a:prstGeom>
          <a:solidFill>
            <a:schemeClr val="accent4">
              <a:alpha val="46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6CD7E-61FF-BA57-CB50-943CF4651C8B}"/>
              </a:ext>
            </a:extLst>
          </p:cNvPr>
          <p:cNvSpPr txBox="1"/>
          <p:nvPr/>
        </p:nvSpPr>
        <p:spPr>
          <a:xfrm>
            <a:off x="6520542" y="1371599"/>
            <a:ext cx="42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원본 </a:t>
            </a:r>
            <a:r>
              <a:rPr kumimoji="1" lang="en-US" altLang="ko-KR" sz="2400" dirty="0"/>
              <a:t>Gan</a:t>
            </a:r>
            <a:r>
              <a:rPr kumimoji="1" lang="ko-KR" altLang="en-US" sz="2400" dirty="0"/>
              <a:t>의 목적함수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7CB60-5B51-E67F-F87D-33001C44E86C}"/>
              </a:ext>
            </a:extLst>
          </p:cNvPr>
          <p:cNvSpPr txBox="1"/>
          <p:nvPr/>
        </p:nvSpPr>
        <p:spPr>
          <a:xfrm>
            <a:off x="6923314" y="6016675"/>
            <a:ext cx="526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﻿Jensen-Shannon (JS)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divergence</a:t>
            </a:r>
            <a:endParaRPr kumimoji="1"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79EC31-D55B-276D-3F46-93C8B46CA13A}"/>
              </a:ext>
            </a:extLst>
          </p:cNvPr>
          <p:cNvSpPr/>
          <p:nvPr/>
        </p:nvSpPr>
        <p:spPr>
          <a:xfrm>
            <a:off x="3099044" y="4865915"/>
            <a:ext cx="6262670" cy="620486"/>
          </a:xfrm>
          <a:prstGeom prst="rect">
            <a:avLst/>
          </a:prstGeom>
          <a:solidFill>
            <a:schemeClr val="accent4">
              <a:alpha val="46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1D2415-BAEF-9692-8FA0-A973FB1A5E8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6096000" y="1833264"/>
            <a:ext cx="2563586" cy="105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4FCA1B-D250-7C02-DCDF-4FEFA5CE6D8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760602" y="5641182"/>
            <a:ext cx="3797055" cy="37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112B7F-BB25-3F2C-43FA-E95BF1EB33A9}"/>
              </a:ext>
            </a:extLst>
          </p:cNvPr>
          <p:cNvSpPr txBox="1"/>
          <p:nvPr/>
        </p:nvSpPr>
        <p:spPr>
          <a:xfrm>
            <a:off x="230837" y="4816346"/>
            <a:ext cx="240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gan</a:t>
            </a:r>
            <a:r>
              <a:rPr kumimoji="1" lang="ko-KR" altLang="en-US" dirty="0"/>
              <a:t>의 목적함수는 </a:t>
            </a:r>
            <a:endParaRPr kumimoji="1" lang="en-US" altLang="ko-KR" dirty="0"/>
          </a:p>
          <a:p>
            <a:r>
              <a:rPr kumimoji="1" lang="en-US" altLang="ko-KR" sz="1800" dirty="0"/>
              <a:t>Jensen-Shannon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div</a:t>
            </a:r>
            <a:r>
              <a:rPr kumimoji="1" lang="ko-KR" altLang="en-US" sz="1800" dirty="0" err="1"/>
              <a:t>라고</a:t>
            </a:r>
            <a:r>
              <a:rPr kumimoji="1" lang="ko-KR" altLang="en-US" sz="1800" dirty="0"/>
              <a:t> 할 수 있다</a:t>
            </a:r>
            <a:r>
              <a:rPr kumimoji="1" lang="en-US" altLang="ko-KR" sz="1800" dirty="0"/>
              <a:t>.</a:t>
            </a:r>
          </a:p>
          <a:p>
            <a:r>
              <a:rPr kumimoji="1" lang="en-US" altLang="ko-KR" dirty="0"/>
              <a:t>(D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optimal </a:t>
            </a:r>
            <a:r>
              <a:rPr kumimoji="1" lang="ko-KR" altLang="en-US" dirty="0" err="1"/>
              <a:t>일때</a:t>
            </a:r>
            <a:r>
              <a:rPr kumimoji="1" lang="en-US" altLang="ko-KR" dirty="0"/>
              <a:t>!)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4FF34-580D-772E-D020-FA8A09764E1E}"/>
              </a:ext>
            </a:extLst>
          </p:cNvPr>
          <p:cNvSpPr txBox="1"/>
          <p:nvPr/>
        </p:nvSpPr>
        <p:spPr>
          <a:xfrm>
            <a:off x="513865" y="1744719"/>
            <a:ext cx="433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사실 요놈이 문제였음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20A53A-93BC-A86E-7994-A0B925E30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2" t="76198" r="11088"/>
          <a:stretch/>
        </p:blipFill>
        <p:spPr>
          <a:xfrm>
            <a:off x="370113" y="3350677"/>
            <a:ext cx="5725887" cy="775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7CB60-5B51-E67F-F87D-33001C44E86C}"/>
              </a:ext>
            </a:extLst>
          </p:cNvPr>
          <p:cNvSpPr txBox="1"/>
          <p:nvPr/>
        </p:nvSpPr>
        <p:spPr>
          <a:xfrm>
            <a:off x="827314" y="3895111"/>
            <a:ext cx="526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﻿Jensen-Shannon (JS)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divergence</a:t>
            </a:r>
            <a:endParaRPr kumimoji="1"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5C2C50-A3F8-1DE6-BB1A-59E6336ED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79004" y="2329494"/>
            <a:ext cx="554053" cy="102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핫게보고 급 삘받아서 모아본 #빨간옷입은남자애 짤들(아하 걔) - 스퀘어 카테고리">
            <a:extLst>
              <a:ext uri="{FF2B5EF4-FFF2-40B4-BE49-F238E27FC236}">
                <a16:creationId xmlns:a16="http://schemas.microsoft.com/office/drawing/2014/main" id="{DDAA4F0D-761C-9586-7992-3482D305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2" y="1651595"/>
            <a:ext cx="2438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09E604DB-5B7B-5D9B-CBB5-D5EFDD76E90C}"/>
              </a:ext>
            </a:extLst>
          </p:cNvPr>
          <p:cNvSpPr/>
          <p:nvPr/>
        </p:nvSpPr>
        <p:spPr>
          <a:xfrm>
            <a:off x="6683829" y="3429000"/>
            <a:ext cx="1480457" cy="92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순차적 액세스 저장소 14">
            <a:extLst>
              <a:ext uri="{FF2B5EF4-FFF2-40B4-BE49-F238E27FC236}">
                <a16:creationId xmlns:a16="http://schemas.microsoft.com/office/drawing/2014/main" id="{392578FE-0F5D-224F-5901-5316C6899665}"/>
              </a:ext>
            </a:extLst>
          </p:cNvPr>
          <p:cNvSpPr/>
          <p:nvPr/>
        </p:nvSpPr>
        <p:spPr>
          <a:xfrm>
            <a:off x="6183086" y="76200"/>
            <a:ext cx="3189516" cy="240574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C7479-05F2-5FBB-094E-79E931CFDF57}"/>
              </a:ext>
            </a:extLst>
          </p:cNvPr>
          <p:cNvSpPr txBox="1"/>
          <p:nvPr/>
        </p:nvSpPr>
        <p:spPr>
          <a:xfrm>
            <a:off x="6504215" y="740462"/>
            <a:ext cx="3058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Wasserstein</a:t>
            </a:r>
            <a:r>
              <a:rPr kumimoji="1" lang="ko-KR" altLang="en-US" sz="3200" dirty="0"/>
              <a:t>을 써보자</a:t>
            </a:r>
            <a:r>
              <a:rPr kumimoji="1" lang="en-US" altLang="ko-KR" sz="3200" dirty="0"/>
              <a:t>!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346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미안하다 이거 보여주려고 어그로끌었다 - 나무위키">
            <a:extLst>
              <a:ext uri="{FF2B5EF4-FFF2-40B4-BE49-F238E27FC236}">
                <a16:creationId xmlns:a16="http://schemas.microsoft.com/office/drawing/2014/main" id="{92E117D3-45BB-1A71-172B-6C1AD3FB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742950"/>
            <a:ext cx="99568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Jensen-Shannon divergence - Generative Adversarial Networks Projects [Book]">
            <a:extLst>
              <a:ext uri="{FF2B5EF4-FFF2-40B4-BE49-F238E27FC236}">
                <a16:creationId xmlns:a16="http://schemas.microsoft.com/office/drawing/2014/main" id="{63CE5CE7-F01C-8E88-7557-29D3E0095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39" y="2218037"/>
            <a:ext cx="5498926" cy="57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Wasserstein GANs – Emma Benjaminson – Mechanical Engineering Graduate  Student">
            <a:extLst>
              <a:ext uri="{FF2B5EF4-FFF2-40B4-BE49-F238E27FC236}">
                <a16:creationId xmlns:a16="http://schemas.microsoft.com/office/drawing/2014/main" id="{11B4E81F-0496-18EE-6E76-8F602E6E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15" y="3666567"/>
            <a:ext cx="5498926" cy="92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47052-E969-E2D1-B009-59AF682A0854}"/>
              </a:ext>
            </a:extLst>
          </p:cNvPr>
          <p:cNvSpPr txBox="1"/>
          <p:nvPr/>
        </p:nvSpPr>
        <p:spPr>
          <a:xfrm>
            <a:off x="5827139" y="3046062"/>
            <a:ext cx="598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VS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358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20DD537-B40B-F70B-DFD0-E18B57DB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03" y="1624118"/>
            <a:ext cx="8615193" cy="3004857"/>
          </a:xfrm>
          <a:prstGeom prst="rect">
            <a:avLst/>
          </a:prstGeom>
        </p:spPr>
      </p:pic>
      <p:pic>
        <p:nvPicPr>
          <p:cNvPr id="3074" name="Picture 2" descr="블루 아카이브의 '몰?루', 어디서 나왔을까? &lt; 취재·기획 &lt; 기사본문 - 게임플">
            <a:extLst>
              <a:ext uri="{FF2B5EF4-FFF2-40B4-BE49-F238E27FC236}">
                <a16:creationId xmlns:a16="http://schemas.microsoft.com/office/drawing/2014/main" id="{4365D1A4-9662-24D6-3F05-071DE5DCF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01" y="4154545"/>
            <a:ext cx="2402910" cy="240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682572-2910-CCBD-7C72-F7F1C2281CA1}"/>
              </a:ext>
            </a:extLst>
          </p:cNvPr>
          <p:cNvSpPr txBox="1"/>
          <p:nvPr/>
        </p:nvSpPr>
        <p:spPr>
          <a:xfrm>
            <a:off x="620486" y="435428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왜 더 </a:t>
            </a:r>
            <a:r>
              <a:rPr kumimoji="1" lang="ko-KR" altLang="en-US" sz="2400" dirty="0" err="1"/>
              <a:t>좋냐면</a:t>
            </a:r>
            <a:r>
              <a:rPr kumimoji="1" lang="en-US" altLang="ko-KR" sz="2400" dirty="0"/>
              <a:t>…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729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4A2A27D-A7CC-1CDE-465A-C558F1B6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210133"/>
            <a:ext cx="7772400" cy="44377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6B9A5-9A60-F650-5931-65BED6D31BCE}"/>
              </a:ext>
            </a:extLst>
          </p:cNvPr>
          <p:cNvSpPr txBox="1"/>
          <p:nvPr/>
        </p:nvSpPr>
        <p:spPr>
          <a:xfrm>
            <a:off x="620486" y="435428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극단적인 예시에서</a:t>
            </a:r>
            <a:r>
              <a:rPr kumimoji="1" lang="en-US" altLang="ko-KR" sz="2400" dirty="0"/>
              <a:t>…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769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E66B05-687F-C657-1B25-45201362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89" y="1098683"/>
            <a:ext cx="9341359" cy="46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97E439-D83B-11D3-31E6-649A214A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65" y="1520359"/>
            <a:ext cx="6879869" cy="4865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20CAB-3034-BB72-28F6-A28A8A923E06}"/>
              </a:ext>
            </a:extLst>
          </p:cNvPr>
          <p:cNvSpPr txBox="1"/>
          <p:nvPr/>
        </p:nvSpPr>
        <p:spPr>
          <a:xfrm>
            <a:off x="620486" y="435428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실제 학습해보면</a:t>
            </a:r>
            <a:r>
              <a:rPr kumimoji="1" lang="en-US" altLang="ko-KR" sz="2400" dirty="0"/>
              <a:t>…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920CAB-3034-BB72-28F6-A28A8A923E06}"/>
              </a:ext>
            </a:extLst>
          </p:cNvPr>
          <p:cNvSpPr txBox="1"/>
          <p:nvPr/>
        </p:nvSpPr>
        <p:spPr>
          <a:xfrm>
            <a:off x="620486" y="435428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어떻게 </a:t>
            </a:r>
            <a:r>
              <a:rPr kumimoji="1" lang="ko-KR" altLang="en-US" sz="2400" dirty="0" err="1"/>
              <a:t>적용했냐면</a:t>
            </a:r>
            <a:r>
              <a:rPr kumimoji="1" lang="en-US" altLang="ko-KR" sz="2400" dirty="0"/>
              <a:t>…</a:t>
            </a:r>
            <a:endParaRPr kumimoji="1" lang="ko-KR" altLang="en-US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51952F-C8D3-D4E8-3B8B-9B518AEA6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2457" y="28249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8C9EFC1-9BB8-227E-4739-05FA2398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57" y="2034022"/>
            <a:ext cx="7772400" cy="24666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6F8099-8141-A39F-E8D2-C5F4ADF88A9D}"/>
              </a:ext>
            </a:extLst>
          </p:cNvPr>
          <p:cNvSpPr/>
          <p:nvPr/>
        </p:nvSpPr>
        <p:spPr>
          <a:xfrm>
            <a:off x="4544785" y="3149548"/>
            <a:ext cx="908958" cy="235588"/>
          </a:xfrm>
          <a:prstGeom prst="rect">
            <a:avLst/>
          </a:prstGeom>
          <a:solidFill>
            <a:schemeClr val="accent4">
              <a:alpha val="46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111C8-A3F6-D7E1-9415-D2BE1348C0AD}"/>
              </a:ext>
            </a:extLst>
          </p:cNvPr>
          <p:cNvSpPr txBox="1"/>
          <p:nvPr/>
        </p:nvSpPr>
        <p:spPr>
          <a:xfrm>
            <a:off x="1934935" y="5572668"/>
            <a:ext cx="82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</a:t>
            </a:r>
            <a:r>
              <a:rPr kumimoji="1" lang="ko-KR" altLang="en-US" dirty="0"/>
              <a:t>에</a:t>
            </a:r>
            <a:r>
              <a:rPr kumimoji="1" lang="en-US" altLang="ko-KR" dirty="0"/>
              <a:t>(discriminator) ﻿1-Lipschitz functions</a:t>
            </a:r>
            <a:r>
              <a:rPr kumimoji="1" lang="ko-KR" altLang="en-US" dirty="0"/>
              <a:t>이라는 가정을 하고 </a:t>
            </a:r>
            <a:r>
              <a:rPr kumimoji="1" lang="en-US" altLang="ko-KR" dirty="0"/>
              <a:t>f(g(z))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최대화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36A4AE-BB88-9931-98CC-AB8DF4F68AF3}"/>
              </a:ext>
            </a:extLst>
          </p:cNvPr>
          <p:cNvSpPr/>
          <p:nvPr/>
        </p:nvSpPr>
        <p:spPr>
          <a:xfrm>
            <a:off x="5902778" y="3706669"/>
            <a:ext cx="2032908" cy="401074"/>
          </a:xfrm>
          <a:prstGeom prst="rect">
            <a:avLst/>
          </a:prstGeom>
          <a:solidFill>
            <a:schemeClr val="accent4">
              <a:alpha val="46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80E004CF-5F00-B295-82FD-F871978CBAFF}"/>
              </a:ext>
            </a:extLst>
          </p:cNvPr>
          <p:cNvSpPr/>
          <p:nvPr/>
        </p:nvSpPr>
        <p:spPr>
          <a:xfrm>
            <a:off x="5727246" y="4561286"/>
            <a:ext cx="650422" cy="813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420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920CAB-3034-BB72-28F6-A28A8A923E06}"/>
              </a:ext>
            </a:extLst>
          </p:cNvPr>
          <p:cNvSpPr txBox="1"/>
          <p:nvPr/>
        </p:nvSpPr>
        <p:spPr>
          <a:xfrm>
            <a:off x="620486" y="435428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Lipschitz</a:t>
            </a:r>
            <a:r>
              <a:rPr kumimoji="1" lang="ko-KR" altLang="en-US" sz="2400" dirty="0"/>
              <a:t> 연속</a:t>
            </a:r>
            <a:r>
              <a:rPr kumimoji="1" lang="en-US" altLang="ko-KR" sz="2400" dirty="0"/>
              <a:t>????</a:t>
            </a:r>
            <a:endParaRPr kumimoji="1" lang="ko-KR" altLang="en-US" sz="2400" dirty="0"/>
          </a:p>
        </p:txBody>
      </p:sp>
      <p:pic>
        <p:nvPicPr>
          <p:cNvPr id="19458" name="Picture 2" descr="Solved A function f is Lipschitz on an interval [a, b] if | Chegg.com">
            <a:extLst>
              <a:ext uri="{FF2B5EF4-FFF2-40B4-BE49-F238E27FC236}">
                <a16:creationId xmlns:a16="http://schemas.microsoft.com/office/drawing/2014/main" id="{9FB01F7C-2D25-426F-A3C5-CDEE75CB0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6" b="49973"/>
          <a:stretch/>
        </p:blipFill>
        <p:spPr bwMode="auto">
          <a:xfrm>
            <a:off x="1739478" y="1639279"/>
            <a:ext cx="9519781" cy="11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Lipschitz continuity - Wikipedia">
            <a:extLst>
              <a:ext uri="{FF2B5EF4-FFF2-40B4-BE49-F238E27FC236}">
                <a16:creationId xmlns:a16="http://schemas.microsoft.com/office/drawing/2014/main" id="{34069117-2F82-2CD4-C790-5E26AFBA4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75" y="3145971"/>
            <a:ext cx="373221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D580A-E8FC-38BF-95BD-B70E721514F3}"/>
              </a:ext>
            </a:extLst>
          </p:cNvPr>
          <p:cNvSpPr txBox="1"/>
          <p:nvPr/>
        </p:nvSpPr>
        <p:spPr>
          <a:xfrm>
            <a:off x="224077" y="783771"/>
            <a:ext cx="536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학습 </a:t>
            </a:r>
            <a:r>
              <a:rPr kumimoji="1" lang="en-US" altLang="ko-KR" sz="2800" dirty="0"/>
              <a:t>x</a:t>
            </a:r>
            <a:r>
              <a:rPr kumimoji="1" lang="ko-KR" altLang="en-US" sz="2800" dirty="0"/>
              <a:t>같은 원인은 두 가지임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1644EB-A0BB-0ECD-0814-E5A3D8D51C94}"/>
              </a:ext>
            </a:extLst>
          </p:cNvPr>
          <p:cNvSpPr txBox="1"/>
          <p:nvPr/>
        </p:nvSpPr>
        <p:spPr>
          <a:xfrm>
            <a:off x="1965960" y="2857500"/>
            <a:ext cx="9612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4000" dirty="0"/>
              <a:t>Vanishing gradient </a:t>
            </a:r>
          </a:p>
          <a:p>
            <a:pPr marL="342900" indent="-342900">
              <a:buAutoNum type="arabicPeriod"/>
            </a:pPr>
            <a:r>
              <a:rPr kumimoji="1" lang="en-US" altLang="ko-KR" sz="4000" dirty="0"/>
              <a:t>Large </a:t>
            </a:r>
            <a:r>
              <a:rPr kumimoji="1" lang="en-US" altLang="ko-KR" sz="4000" dirty="0" err="1"/>
              <a:t>varience</a:t>
            </a:r>
            <a:r>
              <a:rPr kumimoji="1" lang="en-US" altLang="ko-KR" sz="4000" dirty="0"/>
              <a:t> of Gradient value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1419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920CAB-3034-BB72-28F6-A28A8A923E06}"/>
              </a:ext>
            </a:extLst>
          </p:cNvPr>
          <p:cNvSpPr txBox="1"/>
          <p:nvPr/>
        </p:nvSpPr>
        <p:spPr>
          <a:xfrm>
            <a:off x="620486" y="435428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어떻게 </a:t>
            </a:r>
            <a:r>
              <a:rPr kumimoji="1" lang="ko-KR" altLang="en-US" sz="2400" dirty="0" err="1"/>
              <a:t>적용했냐면</a:t>
            </a:r>
            <a:r>
              <a:rPr kumimoji="1" lang="en-US" altLang="ko-KR" sz="2400" dirty="0"/>
              <a:t>…</a:t>
            </a:r>
            <a:endParaRPr kumimoji="1" lang="ko-KR" altLang="en-US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51952F-C8D3-D4E8-3B8B-9B518AEA6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5B9CD2-E7C8-BAD5-F4A1-516D0FCB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88042"/>
            <a:ext cx="7772400" cy="45867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E6A966-D624-9C71-C298-C49CCCC467EB}"/>
              </a:ext>
            </a:extLst>
          </p:cNvPr>
          <p:cNvSpPr/>
          <p:nvPr/>
        </p:nvSpPr>
        <p:spPr>
          <a:xfrm>
            <a:off x="3227614" y="4216348"/>
            <a:ext cx="1801586" cy="279452"/>
          </a:xfrm>
          <a:prstGeom prst="rect">
            <a:avLst/>
          </a:prstGeom>
          <a:solidFill>
            <a:schemeClr val="accent4">
              <a:alpha val="46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28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160915-EB84-7048-0B4C-A729E98BCD1A}"/>
              </a:ext>
            </a:extLst>
          </p:cNvPr>
          <p:cNvSpPr txBox="1"/>
          <p:nvPr/>
        </p:nvSpPr>
        <p:spPr>
          <a:xfrm>
            <a:off x="3709276" y="2428613"/>
            <a:ext cx="477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/>
              <a:t>하지만 이것도 문제가 있었다</a:t>
            </a:r>
            <a:r>
              <a:rPr kumimoji="1" lang="en-US" altLang="ko-KR" sz="2400" dirty="0"/>
              <a:t>…</a:t>
            </a:r>
            <a:endParaRPr kumimoji="1"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24DEC-665D-8A47-4BE1-CDC55EF1E016}"/>
              </a:ext>
            </a:extLst>
          </p:cNvPr>
          <p:cNvSpPr txBox="1"/>
          <p:nvPr/>
        </p:nvSpPr>
        <p:spPr>
          <a:xfrm>
            <a:off x="3040599" y="3988572"/>
            <a:ext cx="611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/>
              <a:t>그래서 </a:t>
            </a:r>
            <a:r>
              <a:rPr kumimoji="1" lang="en-US" altLang="ko-KR" sz="2400" dirty="0"/>
              <a:t>’gradient penalty’</a:t>
            </a:r>
            <a:r>
              <a:rPr kumimoji="1" lang="ko-KR" altLang="en-US" sz="2400" dirty="0"/>
              <a:t> 방법 등장</a:t>
            </a: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60583939-2307-EFB7-60D0-3DF00CCFF37E}"/>
              </a:ext>
            </a:extLst>
          </p:cNvPr>
          <p:cNvSpPr/>
          <p:nvPr/>
        </p:nvSpPr>
        <p:spPr>
          <a:xfrm>
            <a:off x="5770346" y="3205537"/>
            <a:ext cx="678094" cy="678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01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D580A-E8FC-38BF-95BD-B70E721514F3}"/>
              </a:ext>
            </a:extLst>
          </p:cNvPr>
          <p:cNvSpPr txBox="1"/>
          <p:nvPr/>
        </p:nvSpPr>
        <p:spPr>
          <a:xfrm>
            <a:off x="224077" y="783771"/>
            <a:ext cx="536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800" dirty="0"/>
              <a:t>Vanishing gradient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C8984-8990-5597-21E6-44C46723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15" y="4508805"/>
            <a:ext cx="9254637" cy="105166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58DDE16-64EE-3082-C162-B1188B32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15" y="1949328"/>
            <a:ext cx="9936650" cy="18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E040D6-B789-FB6E-2F70-C060D0C6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51" y="1510219"/>
            <a:ext cx="6879869" cy="4865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530C38-5917-6E0F-55FB-DA5EBA832004}"/>
              </a:ext>
            </a:extLst>
          </p:cNvPr>
          <p:cNvSpPr txBox="1"/>
          <p:nvPr/>
        </p:nvSpPr>
        <p:spPr>
          <a:xfrm>
            <a:off x="7990115" y="2501596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두 </a:t>
            </a:r>
            <a:r>
              <a:rPr lang="en-US" altLang="ko-KR" dirty="0" err="1"/>
              <a:t>dist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/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support</a:t>
            </a:r>
            <a:r>
              <a:rPr lang="ko-KR" altLang="en-US" dirty="0"/>
              <a:t>가 </a:t>
            </a:r>
            <a:r>
              <a:rPr lang="en-US" altLang="ko-KR" dirty="0"/>
              <a:t>disjoint/lie on low dim manifolds</a:t>
            </a:r>
            <a:r>
              <a:rPr lang="ko-KR" altLang="en-US" dirty="0"/>
              <a:t>이면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d*</a:t>
            </a:r>
            <a:r>
              <a:rPr lang="ko-KR" altLang="en-US" dirty="0"/>
              <a:t>가 </a:t>
            </a:r>
            <a:r>
              <a:rPr lang="en-US" altLang="ko-KR" dirty="0"/>
              <a:t>perfect</a:t>
            </a:r>
            <a:r>
              <a:rPr lang="ko-KR" altLang="en-US" dirty="0"/>
              <a:t>하고 </a:t>
            </a:r>
            <a:r>
              <a:rPr lang="en-US" altLang="ko-KR" dirty="0"/>
              <a:t>(under </a:t>
            </a:r>
            <a:r>
              <a:rPr lang="en-US" altLang="ko-KR" dirty="0" err="1"/>
              <a:t>assumtion</a:t>
            </a:r>
            <a:r>
              <a:rPr lang="ko-KR" altLang="en-US" dirty="0"/>
              <a:t>에서 항상 존재함을 증명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그결과</a:t>
            </a:r>
            <a:r>
              <a:rPr lang="ko-KR" altLang="en-US" dirty="0"/>
              <a:t> 거의 모든 영역에서 </a:t>
            </a:r>
            <a:r>
              <a:rPr lang="en-US" altLang="ko-KR" dirty="0"/>
              <a:t>grad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가 </a:t>
            </a:r>
            <a:r>
              <a:rPr lang="ko-KR" altLang="en-US" dirty="0" err="1"/>
              <a:t>되버린다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-&gt; generator</a:t>
            </a:r>
            <a:r>
              <a:rPr lang="ko-KR" altLang="en-US" dirty="0"/>
              <a:t>가 제대로 학습할 수 없다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D8B5FD74-48BF-73F9-B5B8-FC21B5920749}"/>
              </a:ext>
            </a:extLst>
          </p:cNvPr>
          <p:cNvSpPr/>
          <p:nvPr/>
        </p:nvSpPr>
        <p:spPr>
          <a:xfrm>
            <a:off x="6803571" y="3254829"/>
            <a:ext cx="740229" cy="816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83257-B0D7-DA18-88A1-4B9AD4A513FC}"/>
              </a:ext>
            </a:extLst>
          </p:cNvPr>
          <p:cNvSpPr txBox="1"/>
          <p:nvPr/>
        </p:nvSpPr>
        <p:spPr>
          <a:xfrm>
            <a:off x="7990115" y="1510219"/>
            <a:ext cx="37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hlinkClick r:id="rId3"/>
              </a:rPr>
              <a:t>요기</a:t>
            </a:r>
            <a:r>
              <a:rPr kumimoji="1" lang="ko-KR" altLang="en-US" dirty="0"/>
              <a:t>에서 증명하는 내용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5104C3-760C-F27C-C626-59E87324139C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flipH="1" flipV="1">
            <a:off x="9889672" y="1879551"/>
            <a:ext cx="81643" cy="62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CC1F4F-F584-93F4-0E29-CE8249210AFC}"/>
              </a:ext>
            </a:extLst>
          </p:cNvPr>
          <p:cNvSpPr txBox="1"/>
          <p:nvPr/>
        </p:nvSpPr>
        <p:spPr>
          <a:xfrm>
            <a:off x="224077" y="783771"/>
            <a:ext cx="536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800" dirty="0"/>
              <a:t>Vanishing gradient </a:t>
            </a:r>
          </a:p>
        </p:txBody>
      </p:sp>
    </p:spTree>
    <p:extLst>
      <p:ext uri="{BB962C8B-B14F-4D97-AF65-F5344CB8AC3E}">
        <p14:creationId xmlns:p14="http://schemas.microsoft.com/office/powerpoint/2010/main" val="225915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D580A-E8FC-38BF-95BD-B70E721514F3}"/>
              </a:ext>
            </a:extLst>
          </p:cNvPr>
          <p:cNvSpPr txBox="1"/>
          <p:nvPr/>
        </p:nvSpPr>
        <p:spPr>
          <a:xfrm>
            <a:off x="886426" y="3496616"/>
            <a:ext cx="986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Vanishing gradient </a:t>
            </a:r>
            <a:r>
              <a:rPr kumimoji="1" lang="ko-KR" altLang="en-US" sz="2800" dirty="0"/>
              <a:t>피하기 위해서 위의 식을 쓰기 시작함</a:t>
            </a:r>
            <a:r>
              <a:rPr kumimoji="1" lang="en-US" altLang="ko-KR" sz="2800" dirty="0"/>
              <a:t>…</a:t>
            </a:r>
            <a:endParaRPr kumimoji="1"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828AF4-0C6C-4C5A-36CA-6E8B50E7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87" y="1678524"/>
            <a:ext cx="8742182" cy="153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7D9D8-D478-42E2-2351-8E904E719BF8}"/>
              </a:ext>
            </a:extLst>
          </p:cNvPr>
          <p:cNvSpPr txBox="1"/>
          <p:nvPr/>
        </p:nvSpPr>
        <p:spPr>
          <a:xfrm>
            <a:off x="886426" y="5179476"/>
            <a:ext cx="986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/>
              <a:t>그런데 이번에는 </a:t>
            </a:r>
            <a:r>
              <a:rPr kumimoji="1" lang="en-US" altLang="ko-KR" sz="2800" dirty="0"/>
              <a:t>grad</a:t>
            </a:r>
            <a:r>
              <a:rPr kumimoji="1" lang="ko-KR" altLang="en-US" sz="2800" dirty="0"/>
              <a:t>값이 너무 불안정해짐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CE641B-4461-E0AF-8964-16CE437C50EC}"/>
              </a:ext>
            </a:extLst>
          </p:cNvPr>
          <p:cNvCxnSpPr/>
          <p:nvPr/>
        </p:nvCxnSpPr>
        <p:spPr>
          <a:xfrm>
            <a:off x="5966460" y="2708910"/>
            <a:ext cx="0" cy="787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72816-481A-727E-45C2-DB88F9457433}"/>
              </a:ext>
            </a:extLst>
          </p:cNvPr>
          <p:cNvCxnSpPr/>
          <p:nvPr/>
        </p:nvCxnSpPr>
        <p:spPr>
          <a:xfrm>
            <a:off x="5966460" y="4187190"/>
            <a:ext cx="0" cy="787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EB5F9A-56D7-A74A-8DD3-08BAB3F2A283}"/>
              </a:ext>
            </a:extLst>
          </p:cNvPr>
          <p:cNvSpPr txBox="1"/>
          <p:nvPr/>
        </p:nvSpPr>
        <p:spPr>
          <a:xfrm>
            <a:off x="224077" y="783771"/>
            <a:ext cx="64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Large </a:t>
            </a:r>
            <a:r>
              <a:rPr kumimoji="1" lang="en-US" altLang="ko-KR" sz="2800" dirty="0" err="1"/>
              <a:t>varience</a:t>
            </a:r>
            <a:r>
              <a:rPr kumimoji="1" lang="en-US" altLang="ko-KR" sz="2800" dirty="0"/>
              <a:t> of Gradient value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176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4A51CF72-BB91-88BD-E86C-33D68F96A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F06A199-1F38-6841-8900-EDACEE199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4"/>
          <a:stretch/>
        </p:blipFill>
        <p:spPr>
          <a:xfrm>
            <a:off x="1392307" y="2241768"/>
            <a:ext cx="9407386" cy="2679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4F2B4-2E17-2CD4-AD61-A264B5A149F2}"/>
              </a:ext>
            </a:extLst>
          </p:cNvPr>
          <p:cNvSpPr txBox="1"/>
          <p:nvPr/>
        </p:nvSpPr>
        <p:spPr>
          <a:xfrm>
            <a:off x="736123" y="5058191"/>
            <a:ext cx="10659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이유는 해당 </a:t>
            </a:r>
            <a:r>
              <a:rPr lang="ko-KR" altLang="en-US" sz="2800" dirty="0" err="1"/>
              <a:t>텀이</a:t>
            </a:r>
            <a:r>
              <a:rPr lang="ko-KR" altLang="en-US" sz="2800" dirty="0"/>
              <a:t> </a:t>
            </a:r>
            <a:r>
              <a:rPr lang="en-US" altLang="ko-KR" sz="2800" b="1" dirty="0"/>
              <a:t>Cauchy distribution</a:t>
            </a:r>
            <a:r>
              <a:rPr lang="ko-KR" altLang="en-US" sz="2800" dirty="0"/>
              <a:t>을 따를 변수의 </a:t>
            </a:r>
            <a:r>
              <a:rPr lang="ko-KR" altLang="en-US" sz="2800" dirty="0" err="1"/>
              <a:t>기댓값이고</a:t>
            </a:r>
            <a:r>
              <a:rPr lang="ko-KR" altLang="en-US" sz="2800" dirty="0"/>
              <a:t> </a:t>
            </a:r>
            <a:r>
              <a:rPr lang="en-US" altLang="ko-KR" sz="2800" dirty="0"/>
              <a:t>Cauchy dist.</a:t>
            </a:r>
            <a:r>
              <a:rPr lang="ko-KR" altLang="en-US" sz="2800" dirty="0"/>
              <a:t>는 모든 </a:t>
            </a:r>
            <a:r>
              <a:rPr lang="en-US" altLang="ko-KR" sz="2800" dirty="0"/>
              <a:t>moment</a:t>
            </a:r>
            <a:r>
              <a:rPr lang="ko-KR" altLang="en-US" sz="2800" dirty="0"/>
              <a:t>가 정의 불가인 분포임</a:t>
            </a:r>
          </a:p>
          <a:p>
            <a:endParaRPr kumimoji="1" lang="ko-KR" altLang="en-US" sz="28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A6CA5D-15E0-992E-DE21-4176C062B5EE}"/>
              </a:ext>
            </a:extLst>
          </p:cNvPr>
          <p:cNvCxnSpPr/>
          <p:nvPr/>
        </p:nvCxnSpPr>
        <p:spPr>
          <a:xfrm>
            <a:off x="5966460" y="2708910"/>
            <a:ext cx="0" cy="78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939E22-D9EF-03D5-7757-FA7F83978E0E}"/>
              </a:ext>
            </a:extLst>
          </p:cNvPr>
          <p:cNvSpPr txBox="1"/>
          <p:nvPr/>
        </p:nvSpPr>
        <p:spPr>
          <a:xfrm>
            <a:off x="224077" y="783771"/>
            <a:ext cx="640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Large </a:t>
            </a:r>
            <a:r>
              <a:rPr kumimoji="1" lang="en-US" altLang="ko-KR" sz="2800" dirty="0" err="1"/>
              <a:t>varience</a:t>
            </a:r>
            <a:r>
              <a:rPr kumimoji="1" lang="en-US" altLang="ko-KR" sz="2800" dirty="0"/>
              <a:t> of Gradient value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180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4A51CF72-BB91-88BD-E86C-33D68F96A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019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307528-915F-7F28-99BE-84D4F0A8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0" y="2717800"/>
            <a:ext cx="4826000" cy="32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C8ED58-DB2B-0F8B-33BC-5CA6BA70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0" y="2730500"/>
            <a:ext cx="4953000" cy="318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23184-CED3-AA2B-1FA3-757BD4727B2C}"/>
              </a:ext>
            </a:extLst>
          </p:cNvPr>
          <p:cNvSpPr txBox="1"/>
          <p:nvPr/>
        </p:nvSpPr>
        <p:spPr>
          <a:xfrm>
            <a:off x="7479030" y="234846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X ~ Cauchy(0, 1) 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32454-8379-E8DE-A8A1-097978CF5A5F}"/>
              </a:ext>
            </a:extLst>
          </p:cNvPr>
          <p:cNvSpPr txBox="1"/>
          <p:nvPr/>
        </p:nvSpPr>
        <p:spPr>
          <a:xfrm>
            <a:off x="1751330" y="236116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X ~ N(0, 1)</a:t>
            </a:r>
            <a:endParaRPr kumimoji="1" lang="ko-KR" altLang="en-US" dirty="0"/>
          </a:p>
        </p:txBody>
      </p:sp>
      <p:pic>
        <p:nvPicPr>
          <p:cNvPr id="9218" name="Picture 2" descr="How to calculate the arithmetic mean – x-engineer.org">
            <a:extLst>
              <a:ext uri="{FF2B5EF4-FFF2-40B4-BE49-F238E27FC236}">
                <a16:creationId xmlns:a16="http://schemas.microsoft.com/office/drawing/2014/main" id="{B6EDC0FA-6F4C-B37B-CE02-BE40031D2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66752"/>
            <a:ext cx="30988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4FFFE-ABD6-8791-81D3-08869785479C}"/>
              </a:ext>
            </a:extLst>
          </p:cNvPr>
          <p:cNvSpPr txBox="1"/>
          <p:nvPr/>
        </p:nvSpPr>
        <p:spPr>
          <a:xfrm>
            <a:off x="8114030" y="662940"/>
            <a:ext cx="40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이게 </a:t>
            </a:r>
            <a:r>
              <a:rPr kumimoji="1" lang="en-US" altLang="ko-KR" dirty="0"/>
              <a:t>gradient </a:t>
            </a:r>
            <a:r>
              <a:rPr kumimoji="1" lang="ko-KR" altLang="en-US" dirty="0"/>
              <a:t>값이라 생각하면 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63CF99-B601-6E1A-DB01-826FA302DFA6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9147810" y="1032272"/>
            <a:ext cx="1005205" cy="1316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6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291F1-8B9C-EEC5-617E-0DF398108A17}"/>
              </a:ext>
            </a:extLst>
          </p:cNvPr>
          <p:cNvSpPr txBox="1"/>
          <p:nvPr/>
        </p:nvSpPr>
        <p:spPr>
          <a:xfrm>
            <a:off x="3006090" y="3105834"/>
            <a:ext cx="636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어떻게 극복</a:t>
            </a:r>
            <a:r>
              <a:rPr kumimoji="1" lang="en-US" altLang="ko-KR" sz="3600" dirty="0"/>
              <a:t>(?)</a:t>
            </a:r>
            <a:r>
              <a:rPr kumimoji="1" lang="ko-KR" altLang="en-US" sz="3600" dirty="0"/>
              <a:t>을 </a:t>
            </a:r>
            <a:r>
              <a:rPr kumimoji="1" lang="ko-KR" altLang="en-US" sz="3600" dirty="0" err="1"/>
              <a:t>했냐하면</a:t>
            </a:r>
            <a:r>
              <a:rPr kumimoji="1" lang="en-US" altLang="ko-KR" sz="3600" dirty="0"/>
              <a:t>…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364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AF5B49-4019-98E7-1EB1-2FA0E225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97" y="2097548"/>
            <a:ext cx="9040660" cy="33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5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243</Words>
  <Application>Microsoft Macintosh PowerPoint</Application>
  <PresentationFormat>와이드스크린</PresentationFormat>
  <Paragraphs>40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Tyler</dc:creator>
  <cp:lastModifiedBy>Tyler</cp:lastModifiedBy>
  <cp:revision>52</cp:revision>
  <dcterms:created xsi:type="dcterms:W3CDTF">2022-12-07T06:21:57Z</dcterms:created>
  <dcterms:modified xsi:type="dcterms:W3CDTF">2023-03-08T01:22:39Z</dcterms:modified>
</cp:coreProperties>
</file>