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2.jpeg" ContentType="image/jpeg"/>
  <Override PartName="/ppt/media/image11.png" ContentType="image/png"/>
  <Override PartName="/ppt/media/image9.png" ContentType="image/png"/>
  <Override PartName="/ppt/media/image8.gif" ContentType="image/gif"/>
  <Override PartName="/ppt/media/image10.jpeg" ContentType="image/jpeg"/>
  <Override PartName="/ppt/media/image7.png" ContentType="image/png"/>
  <Override PartName="/ppt/media/image3.png" ContentType="image/png"/>
  <Override PartName="/ppt/media/image5.jpeg" ContentType="image/jpeg"/>
  <Override PartName="/ppt/media/image4.png" ContentType="image/png"/>
  <Override PartName="/ppt/media/image2.png" ContentType="image/png"/>
  <Override PartName="/ppt/media/image6.png" ContentType="image/png"/>
  <Override PartName="/ppt/media/image1.jpeg" ContentType="image/jpe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696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696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8640" y="405828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69680" cy="4384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6968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69680" cy="4384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8640" y="405828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689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696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6968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8640" y="405828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6968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43837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8640" y="405828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48640" y="1769040"/>
            <a:ext cx="432792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68960" cy="20905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ru-RU"/>
              <a:t>Для правки текста заголовка щелкните мышью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ru-RU"/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/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/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/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/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/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/>
              <a:t>Седьмой уровень структуры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ru-RU"/>
              <a:t>Для правки текста заголовка щелкните мышью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69680" cy="4383720"/>
          </a:xfrm>
          <a:prstGeom prst="rect">
            <a:avLst/>
          </a:prstGeom>
        </p:spPr>
        <p:txBody>
          <a:bodyPr bIns="0" lIns="0" rIns="0" tIns="0" wrap="none"/>
          <a:p>
            <a:r>
              <a:rPr lang="ru-RU"/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/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/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/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/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/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/>
              <a:t>Седьмой уровень структуры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gif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</p:spPr>
        <p:txBody>
          <a:bodyPr anchor="ctr" bIns="0" lIns="0" rIns="0" tIns="0" wrap="none"/>
          <a:p>
            <a:pPr algn="ctr">
              <a:lnSpc>
                <a:spcPct val="100000"/>
              </a:lnSpc>
            </a:pPr>
            <a:r>
              <a:rPr lang="ru-RU" sz="4400">
                <a:latin typeface="Cantarell"/>
              </a:rPr>
              <a:t>Специальные средства поиска в сети.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ru-RU" sz="2400">
                <a:latin typeface="Cantarell"/>
              </a:rPr>
              <a:t>Бочаров Федор</a:t>
            </a:r>
            <a:endParaRPr/>
          </a:p>
        </p:txBody>
      </p:sp>
      <p:pic>
        <p:nvPicPr>
          <p:cNvPr descr="" id="6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1800" y="3856320"/>
            <a:ext cx="2877840" cy="269532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-627840"/>
            <a:ext cx="9647640" cy="5019480"/>
          </a:xfrm>
          <a:prstGeom prst="rect">
            <a:avLst/>
          </a:prstGeom>
        </p:spPr>
      </p:pic>
      <p:sp>
        <p:nvSpPr>
          <p:cNvPr id="71" name="CustomShape 1"/>
          <p:cNvSpPr/>
          <p:nvPr/>
        </p:nvSpPr>
        <p:spPr>
          <a:xfrm>
            <a:off x="981720" y="4032360"/>
            <a:ext cx="8869680" cy="4383720"/>
          </a:xfrm>
          <a:prstGeom prst="rect">
            <a:avLst/>
          </a:prstGeom>
        </p:spPr>
        <p:txBody>
          <a:bodyPr bIns="0" lIns="0" rIns="0" tIns="0" wrap="none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2600" u="sng">
                <a:latin typeface="Cantarell"/>
              </a:rPr>
              <a:t>Поисковая система</a:t>
            </a:r>
            <a:r>
              <a:rPr lang="ru-RU" sz="2600">
                <a:latin typeface="Cantarell"/>
              </a:rPr>
              <a:t> — такая программная система, которая </a:t>
            </a:r>
            <a:endParaRPr/>
          </a:p>
          <a:p>
            <a:pPr>
              <a:lnSpc>
                <a:spcPct val="100000"/>
              </a:lnSpc>
            </a:pPr>
            <a:r>
              <a:rPr lang="ru-RU" sz="2600">
                <a:latin typeface="Cantarell"/>
              </a:rPr>
              <a:t>позволяет осуществлять поиск в каком-либо ресурсе.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>
                <p:childTnLst>
                  <p:par>
                    <p:cTn fill="freeze" id="5">
                      <p:stCondLst>
                        <p:cond delay="indefinite"/>
                      </p:stCondLst>
                      <p:childTnLst>
                        <p:par>
                          <p:cTn fill="freeze" id="6">
                            <p:stCondLst>
                              <p:cond delay="0"/>
                            </p:stCondLst>
                            <p:childTnLst>
                              <p:par>
                                <p:cTn fill="hold" id="7" nodeType="click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" y="2448000"/>
            <a:ext cx="9215640" cy="4463640"/>
          </a:xfrm>
          <a:prstGeom prst="rect">
            <a:avLst/>
          </a:prstGeom>
        </p:spPr>
      </p:pic>
      <p:pic>
        <p:nvPicPr>
          <p:cNvPr descr="" id="7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192000" y="432000"/>
            <a:ext cx="3671640" cy="1295640"/>
          </a:xfrm>
          <a:prstGeom prst="rect">
            <a:avLst/>
          </a:prstGeom>
        </p:spPr>
      </p:pic>
      <p:pic>
        <p:nvPicPr>
          <p:cNvPr descr="" id="74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3239280" y="780840"/>
            <a:ext cx="2880360" cy="1882800"/>
          </a:xfrm>
          <a:prstGeom prst="rect">
            <a:avLst/>
          </a:prstGeom>
        </p:spPr>
      </p:pic>
      <p:pic>
        <p:nvPicPr>
          <p:cNvPr descr="" id="75" name=""/>
          <p:cNvPicPr/>
          <p:nvPr/>
        </p:nvPicPr>
        <p:blipFill>
          <a:blip r:embed="rId4"/>
          <a:stretch>
            <a:fillRect/>
          </a:stretch>
        </p:blipFill>
        <p:spPr>
          <a:xfrm>
            <a:off x="144000" y="113760"/>
            <a:ext cx="4772160" cy="1325880"/>
          </a:xfrm>
          <a:prstGeom prst="rect">
            <a:avLst/>
          </a:prstGeom>
        </p:spPr>
      </p:pic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7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2000" y="288000"/>
            <a:ext cx="8063640" cy="6839640"/>
          </a:xfrm>
          <a:prstGeom prst="rect">
            <a:avLst/>
          </a:prstGeom>
        </p:spPr>
      </p:pic>
    </p:spTree>
  </p:cSld>
  <p:timing>
    <p:tnLst>
      <p:par>
        <p:cTn dur="indefinite" id="11" nodeType="tmRoot" restart="never">
          <p:childTnLst>
            <p:seq>
              <p:cTn id="1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ru-RU"/>
              <a:t>MapReduce</a:t>
            </a:r>
            <a:endParaRPr/>
          </a:p>
        </p:txBody>
      </p:sp>
      <p:pic>
        <p:nvPicPr>
          <p:cNvPr descr="" id="7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52480" y="2312640"/>
            <a:ext cx="6676560" cy="4095360"/>
          </a:xfrm>
          <a:prstGeom prst="rect">
            <a:avLst/>
          </a:prstGeom>
        </p:spPr>
      </p:pic>
    </p:spTree>
  </p:cSld>
  <p:timing>
    <p:tnLst>
      <p:par>
        <p:cTn dur="indefinite" id="13" nodeType="tmRoot" restart="never">
          <p:childTnLst>
            <p:seq>
              <p:cTn id="1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ru-RU"/>
              <a:t>PageRank</a:t>
            </a:r>
            <a:endParaRPr/>
          </a:p>
        </p:txBody>
      </p:sp>
      <p:pic>
        <p:nvPicPr>
          <p:cNvPr descr="" id="8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0000" y="1656000"/>
            <a:ext cx="7632000" cy="5688000"/>
          </a:xfrm>
          <a:prstGeom prst="rect">
            <a:avLst/>
          </a:prstGeom>
        </p:spPr>
      </p:pic>
    </p:spTree>
  </p:cSld>
  <p:timing>
    <p:tnLst>
      <p:par>
        <p:cTn dur="indefinite" id="15" nodeType="tmRoot" restart="never">
          <p:childTnLst>
            <p:seq>
              <p:cTn id="1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62320" y="4392000"/>
            <a:ext cx="8869680" cy="2880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ru-RU" sz="4400">
                <a:solidFill>
                  <a:srgbClr val="ff0000"/>
                </a:solidFill>
                <a:latin typeface="Century Schoolbook L"/>
              </a:rPr>
              <a:t>S</a:t>
            </a:r>
            <a:r>
              <a:rPr lang="ru-RU" sz="4400">
                <a:latin typeface="Century Schoolbook L"/>
              </a:rPr>
              <a:t>eznam - najdu tam, co neznám</a:t>
            </a:r>
            <a:endParaRPr/>
          </a:p>
          <a:p>
            <a:pPr algn="ctr"/>
            <a:endParaRPr/>
          </a:p>
        </p:txBody>
      </p:sp>
      <p:pic>
        <p:nvPicPr>
          <p:cNvPr descr="" id="8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92000" y="1067040"/>
            <a:ext cx="8208000" cy="3828960"/>
          </a:xfrm>
          <a:prstGeom prst="rect">
            <a:avLst/>
          </a:prstGeom>
        </p:spPr>
      </p:pic>
    </p:spTree>
  </p:cSld>
  <p:timing>
    <p:tnLst>
      <p:par>
        <p:cTn dur="indefinite" id="17" nodeType="tmRoot" restart="never">
          <p:childTnLst>
            <p:seq>
              <p:cTn id="1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8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" y="2080080"/>
            <a:ext cx="10080360" cy="3247920"/>
          </a:xfrm>
          <a:prstGeom prst="rect">
            <a:avLst/>
          </a:prstGeom>
        </p:spPr>
      </p:pic>
    </p:spTree>
  </p:cSld>
  <p:timing>
    <p:tnLst>
      <p:par>
        <p:cTn dur="indefinite" id="19" nodeType="tmRoot" restart="never">
          <p:childTnLst>
            <p:seq>
              <p:cTn id="2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8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079640" cy="7703640"/>
          </a:xfrm>
          <a:prstGeom prst="rect">
            <a:avLst/>
          </a:prstGeom>
        </p:spPr>
      </p:pic>
    </p:spTree>
  </p:cSld>
  <p:timing>
    <p:tnLst>
      <p:par>
        <p:cTn dur="indefinite" id="21" nodeType="tmRoot" restart="never">
          <p:childTnLst>
            <p:seq>
              <p:cTn id="2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