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10" r:id="rId2"/>
    <p:sldId id="425" r:id="rId3"/>
    <p:sldId id="391" r:id="rId4"/>
    <p:sldId id="413" r:id="rId5"/>
    <p:sldId id="414" r:id="rId6"/>
    <p:sldId id="415" r:id="rId7"/>
    <p:sldId id="416" r:id="rId8"/>
    <p:sldId id="411" r:id="rId9"/>
    <p:sldId id="412" r:id="rId10"/>
    <p:sldId id="417" r:id="rId11"/>
    <p:sldId id="418" r:id="rId12"/>
    <p:sldId id="419" r:id="rId13"/>
    <p:sldId id="420" r:id="rId14"/>
    <p:sldId id="421" r:id="rId15"/>
    <p:sldId id="423" r:id="rId16"/>
    <p:sldId id="422" r:id="rId17"/>
    <p:sldId id="406" r:id="rId18"/>
    <p:sldId id="42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Row>
  </a:tblStyle>
  <a:tblStyle styleId="{16D9F66E-5EB9-4882-86FB-DCBF35E3C3E4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BF1E9"/>
          </a:solidFill>
        </a:fill>
      </a:tcStyle>
    </a:wholeTbl>
    <a:band1H>
      <a:tcStyle>
        <a:tcBdr/>
        <a:fill>
          <a:solidFill>
            <a:srgbClr val="D5E3CF"/>
          </a:solidFill>
        </a:fill>
      </a:tcStyle>
    </a:band1H>
    <a:band1V>
      <a:tcStyle>
        <a:tcBdr/>
        <a:fill>
          <a:solidFill>
            <a:srgbClr val="D5E3CF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2540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BF1E9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/>
        <a:fill>
          <a:solidFill>
            <a:srgbClr val="EBF1E9"/>
          </a:solidFill>
        </a:fill>
      </a:tcStyle>
    </a:firstRow>
  </a:tblStyle>
  <a:tblStyle styleId="{3C2FFA5D-87B4-456A-9821-1D502468CF0F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wholeTbl>
    <a:band1H>
      <a:tcStyle>
        <a:tcBdr/>
        <a:fill>
          <a:solidFill>
            <a:srgbClr val="4472C4"/>
          </a:solidFill>
        </a:fill>
      </a:tcStyle>
    </a:band1H>
    <a:band2H>
      <a:tcStyle>
        <a:tcBdr/>
        <a:fill>
          <a:solidFill>
            <a:srgbClr val="4472C4"/>
          </a:solidFill>
        </a:fill>
      </a:tcStyle>
    </a:band2H>
    <a:band1V>
      <a:tcStyle>
        <a:tcBdr>
          <a:top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band1V>
    <a:band2V>
      <a:tcStyle>
        <a:tcBdr/>
        <a:fill>
          <a:solidFill>
            <a:srgbClr val="4472C4"/>
          </a:solidFill>
        </a:fill>
      </a:tcStyle>
    </a:band2V>
    <a:la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lastCol>
    <a:fir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left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69CF1AB2-1976-4502-BF36-3FF5EA218861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1V>
      <a:tcStyle>
        <a:tcBdr/>
        <a:fill>
          <a:solidFill>
            <a:srgbClr val="CFD5EA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2540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9EBF5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/>
        <a:fill>
          <a:solidFill>
            <a:srgbClr val="E9EBF5"/>
          </a:solidFill>
        </a:fill>
      </a:tcStyle>
    </a:firstRow>
  </a:tblStyle>
  <a:tblStyle styleId="{2A488322-F2BA-4B5B-9748-0D474271808F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7E7E7"/>
          </a:solidFill>
        </a:fill>
      </a:tcStyle>
    </a:band1H>
    <a:band1V>
      <a:tcStyle>
        <a:tcBdr/>
        <a:fill>
          <a:solidFill>
            <a:srgbClr val="E7E7E7"/>
          </a:solidFill>
        </a:fill>
      </a:tcStyle>
    </a:band1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70AD47"/>
          </a:solidFill>
        </a:fill>
      </a:tcStyle>
    </a:firstRow>
  </a:tblStyle>
  <a:tblStyle styleId="{F2DE63D5-997A-4646-A377-4702673A728D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firstRow>
  </a:tblStyle>
  <a:tblStyle styleId="{9DCAF9ED-07DC-4A11-8D7F-57B35C25682E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FCECE8"/>
          </a:solidFill>
        </a:fill>
      </a:tcStyle>
    </a:band1H>
    <a:band1V>
      <a:tcStyle>
        <a:tcBdr/>
        <a:fill>
          <a:solidFill>
            <a:srgbClr val="FCECE8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firstRow>
  </a:tblStyle>
  <a:tblStyle styleId="{7E9639D4-E3E2-4D34-9284-5A2195B3D0D7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Row>
  </a:tblStyle>
  <a:tblStyle styleId="{8A107856-5554-42FB-B03E-39F5DBC370B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CECE8"/>
          </a:solidFill>
        </a:fill>
      </a:tcStyle>
    </a:wholeTbl>
    <a:band1H>
      <a:tcStyle>
        <a:tcBdr/>
        <a:fill>
          <a:solidFill>
            <a:srgbClr val="F8D7CD"/>
          </a:solidFill>
        </a:fill>
      </a:tcStyle>
    </a:band1H>
    <a:band1V>
      <a:tcStyle>
        <a:tcBdr/>
        <a:fill>
          <a:solidFill>
            <a:srgbClr val="F8D7CD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2540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CECE8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/>
        <a:fill>
          <a:solidFill>
            <a:srgbClr val="FCECE8"/>
          </a:solidFill>
        </a:fill>
      </a:tcStyle>
    </a:firstRow>
  </a:tblStyle>
  <a:tblStyle styleId="{8799B23B-EC83-4686-B30A-512413B5E67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A5A5A5"/>
          </a:solidFill>
        </a:fill>
      </a:tcStyle>
    </a:band1H>
    <a:band1V>
      <a:tcStyle>
        <a:tcBdr/>
        <a:fill>
          <a:solidFill>
            <a:srgbClr val="A5A5A5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25402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c:style val="2"/>
  <c:chart>
    <c:autoTitleDeleted val="1"/>
    <c:view3D>
      <c:rotX val="14"/>
      <c:rotY val="19"/>
      <c:rAngAx val="1"/>
    </c:view3D>
    <c:floor>
      <c:thickness val="0"/>
      <c:spPr>
        <a:noFill/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tf-idf-cos</c:v>
          </c:tx>
          <c:spPr>
            <a:gradFill>
              <a:gsLst>
                <a:gs pos="0">
                  <a:srgbClr val="B4DAE0"/>
                </a:gs>
                <a:gs pos="100000">
                  <a:srgbClr val="A7D6DE"/>
                </a:gs>
              </a:gsLst>
              <a:lin ang="5400000"/>
            </a:gradFill>
            <a:ln>
              <a:noFill/>
            </a:ln>
          </c:spPr>
          <c:invertIfNegative val="0"/>
          <c:cat>
            <c:strLit>
              <c:ptCount val="4"/>
              <c:pt idx="0">
                <c:v>Data Size 1000</c:v>
              </c:pt>
              <c:pt idx="1">
                <c:v>Data Size 10.000</c:v>
              </c:pt>
              <c:pt idx="2">
                <c:v>Data Size 50.000</c:v>
              </c:pt>
              <c:pt idx="3">
                <c:v>Data Size 309.999</c:v>
              </c:pt>
            </c:strLit>
          </c:cat>
          <c:val>
            <c:numLit>
              <c:formatCode>General</c:formatCode>
              <c:ptCount val="4"/>
              <c:pt idx="0">
                <c:v>0.62919999999999998</c:v>
              </c:pt>
              <c:pt idx="1">
                <c:v>0.68369999999999997</c:v>
              </c:pt>
              <c:pt idx="2">
                <c:v>0.63590000000000002</c:v>
              </c:pt>
              <c:pt idx="3">
                <c:v>0.6472</c:v>
              </c:pt>
            </c:numLit>
          </c:val>
          <c:extLst>
            <c:ext xmlns:c16="http://schemas.microsoft.com/office/drawing/2014/chart" uri="{C3380CC4-5D6E-409C-BE32-E72D297353CC}">
              <c16:uniqueId val="{00000000-5172-473C-BD40-0786EC4E879C}"/>
            </c:ext>
          </c:extLst>
        </c:ser>
        <c:ser>
          <c:idx val="1"/>
          <c:order val="1"/>
          <c:tx>
            <c:v>Naive Bayes</c:v>
          </c:tx>
          <c:spPr>
            <a:gradFill>
              <a:gsLst>
                <a:gs pos="0">
                  <a:srgbClr val="FDE694"/>
                </a:gs>
                <a:gs pos="100000">
                  <a:srgbClr val="FFE57E"/>
                </a:gs>
              </a:gsLst>
              <a:lin ang="5400000"/>
            </a:gradFill>
            <a:ln>
              <a:noFill/>
            </a:ln>
          </c:spPr>
          <c:invertIfNegative val="0"/>
          <c:cat>
            <c:strLit>
              <c:ptCount val="4"/>
              <c:pt idx="0">
                <c:v>Data Size 1000</c:v>
              </c:pt>
              <c:pt idx="1">
                <c:v>Data Size 10.000</c:v>
              </c:pt>
              <c:pt idx="2">
                <c:v>Data Size 50.000</c:v>
              </c:pt>
              <c:pt idx="3">
                <c:v>Data Size 309.999</c:v>
              </c:pt>
            </c:strLit>
          </c:cat>
          <c:val>
            <c:numLit>
              <c:formatCode>General</c:formatCode>
              <c:ptCount val="4"/>
              <c:pt idx="0">
                <c:v>0.17180000000000001</c:v>
              </c:pt>
              <c:pt idx="1">
                <c:v>0.26600000000000001</c:v>
              </c:pt>
              <c:pt idx="2">
                <c:v>0.36549999999999999</c:v>
              </c:pt>
              <c:pt idx="3">
                <c:v>0.41539999999999999</c:v>
              </c:pt>
            </c:numLit>
          </c:val>
          <c:extLst>
            <c:ext xmlns:c16="http://schemas.microsoft.com/office/drawing/2014/chart" uri="{C3380CC4-5D6E-409C-BE32-E72D297353CC}">
              <c16:uniqueId val="{00000001-5172-473C-BD40-0786EC4E879C}"/>
            </c:ext>
          </c:extLst>
        </c:ser>
        <c:ser>
          <c:idx val="2"/>
          <c:order val="2"/>
          <c:tx>
            <c:v>pwi-vec</c:v>
          </c:tx>
          <c:spPr>
            <a:gradFill>
              <a:gsLst>
                <a:gs pos="0">
                  <a:srgbClr val="5FA2AE"/>
                </a:gs>
                <a:gs pos="100000">
                  <a:srgbClr val="3F98A7"/>
                </a:gs>
              </a:gsLst>
              <a:lin ang="5400000"/>
            </a:gradFill>
            <a:ln>
              <a:noFill/>
            </a:ln>
          </c:spPr>
          <c:invertIfNegative val="0"/>
          <c:cat>
            <c:strLit>
              <c:ptCount val="4"/>
              <c:pt idx="0">
                <c:v>Data Size 1000</c:v>
              </c:pt>
              <c:pt idx="1">
                <c:v>Data Size 10.000</c:v>
              </c:pt>
              <c:pt idx="2">
                <c:v>Data Size 50.000</c:v>
              </c:pt>
              <c:pt idx="3">
                <c:v>Data Size 309.999</c:v>
              </c:pt>
            </c:strLit>
          </c:cat>
          <c:val>
            <c:numLit>
              <c:formatCode>General</c:formatCode>
              <c:ptCount val="4"/>
              <c:pt idx="0">
                <c:v>0.63980000000000004</c:v>
              </c:pt>
              <c:pt idx="1">
                <c:v>0.77780000000000005</c:v>
              </c:pt>
              <c:pt idx="2">
                <c:v>0.79200000000000004</c:v>
              </c:pt>
              <c:pt idx="3">
                <c:v>0.81489999999999996</c:v>
              </c:pt>
            </c:numLit>
          </c:val>
          <c:extLst>
            <c:ext xmlns:c16="http://schemas.microsoft.com/office/drawing/2014/chart" uri="{C3380CC4-5D6E-409C-BE32-E72D297353CC}">
              <c16:uniqueId val="{00000002-5172-473C-BD40-0786EC4E87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69495568"/>
        <c:axId val="1169496528"/>
        <c:axId val="0"/>
      </c:bar3DChart>
      <c:valAx>
        <c:axId val="1169496528"/>
        <c:scaling>
          <c:orientation val="minMax"/>
        </c:scaling>
        <c:delete val="0"/>
        <c:axPos val="l"/>
        <c:majorGridlines>
          <c:spPr>
            <a:ln w="9528" cap="flat">
              <a:solidFill>
                <a:srgbClr val="EBF2E5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197" b="0" i="0" u="none" strike="noStrike" kern="1200" baseline="0">
                <a:solidFill>
                  <a:srgbClr val="7CA655"/>
                </a:solidFill>
                <a:latin typeface="Franklin Gothic Book"/>
              </a:defRPr>
            </a:pPr>
            <a:endParaRPr lang="de-DE"/>
          </a:p>
        </c:txPr>
        <c:crossAx val="1169495568"/>
        <c:crosses val="autoZero"/>
        <c:crossBetween val="between"/>
      </c:valAx>
      <c:catAx>
        <c:axId val="11694955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8" cap="flat">
            <a:solidFill>
              <a:srgbClr val="EBF2E5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197" b="0" i="0" u="none" strike="noStrike" kern="1200" baseline="0">
                <a:solidFill>
                  <a:srgbClr val="7CA655"/>
                </a:solidFill>
                <a:latin typeface="Franklin Gothic Book"/>
              </a:defRPr>
            </a:pPr>
            <a:endParaRPr lang="de-DE"/>
          </a:p>
        </c:txPr>
        <c:crossAx val="1169496528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 lIns="0" tIns="0" rIns="0" bIns="0"/>
        <a:lstStyle/>
        <a:p>
          <a:pPr marL="0" marR="0" indent="0" defTabSz="914400" fontAlgn="auto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tabLst/>
            <a:defRPr sz="1197" b="0" i="0" u="none" strike="noStrike" kern="1200" baseline="0">
              <a:solidFill>
                <a:srgbClr val="7CA655"/>
              </a:solidFill>
              <a:latin typeface="Franklin Gothic Book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n-US" sz="1197" b="0" i="0" u="none" strike="noStrike" kern="1200" baseline="0">
          <a:solidFill>
            <a:srgbClr val="7CA655"/>
          </a:solidFill>
          <a:latin typeface="Franklin Gothic Book"/>
        </a:defRPr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0C0A5E61-04FA-2926-07D1-B441B3F749C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1B1E545-BFBA-49F1-A7C2-61860D2BEC1C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2/14/2025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DFEDE1E-A868-1B00-8173-4915BF29DCEE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B4A619C-2441-42F9-AE96-E72A500A34F2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13EE4273-8065-906C-5C03-0B3B1647A26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Header Placeholder 7">
            <a:extLst>
              <a:ext uri="{FF2B5EF4-FFF2-40B4-BE49-F238E27FC236}">
                <a16:creationId xmlns:a16="http://schemas.microsoft.com/office/drawing/2014/main" id="{F6D66963-CAF6-CD92-B2DD-F2B60BBCA8C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1182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D9B308-45C3-FC8C-714E-4F34B959580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C776E-B6F5-6D51-FC9B-32E089D3637B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40839D40-2A6B-4091-8753-362131A58CC5}" type="datetime1">
              <a:rPr lang="en-US"/>
              <a:pPr lvl="0"/>
              <a:t>2/14/2025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95857EF-194D-F72C-A6D6-6CB12F757F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52D6AD7-C715-45F4-9701-EEAF59D8451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10BD0-49AE-F781-EC84-1585EE21EC7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515B6-AB49-7C88-19E5-D89751923C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1BC268A-935D-4FD8-AB6B-0A70D76B26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3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C8C954-42ED-DF2B-3D51-4ABE3126EF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CA3D3C-9B1B-EA3A-27BF-EC6638AB21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723DE-BF57-1CA3-13F9-E4870545318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6490B35-4D80-4545-ABCB-DB15292012E2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F80BE9-4FF3-3A8E-55AE-D11087F89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EEDD3F-0893-3BC3-FB41-A82406C7998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497B6-C405-5A39-A442-F3737AED82D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9B24F7E-A15B-4161-A321-9D6AA285360E}" type="slidenum">
              <a:t>10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428FB7-C5D9-DE1E-BEFF-E9598F2582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30C40D-CCD9-D9F7-D8DD-985417E894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FBAFE-AF55-05DD-F858-54781A5EE9A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412D34E-E532-46C4-8C74-6FBF93D80333}" type="slidenum">
              <a:t>11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689BEC-D2C1-A9A7-9A25-E77223FAEF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EB92F-46A9-E5DB-3E18-B0428E1987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61000-5957-9024-CB29-4E974021156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BFB97C7-91E5-4BA3-A0F7-E4823E5DE3BE}" type="slidenum">
              <a:t>12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7189A3-43EC-A0EA-9518-BB1266CB0D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37514C-DC85-8477-04CB-B8790341D6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B087C-290B-8CB0-5F10-D6402764298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86F8B1-6990-4BB3-AC51-DA4576732D71}" type="slidenum">
              <a:t>13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47D070-53BB-AB69-AA22-B509D43D00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50EA0E-2203-43AD-7363-34C8A255C5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DD06F-CB60-B8EA-C226-6A9AB7B8563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252EF58-C892-4A15-BA2D-E46EA4E25E41}" type="slidenum">
              <a:t>14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23180A-FCBF-E4AC-4987-8D4EB9B0C8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615D5D-8806-3227-15DF-01CB80123A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4D1CE-5D0E-E0EC-5974-89E0731ACE3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E8955CC-19DC-4A19-8B8A-D62ADF6A8A2E}" type="slidenum">
              <a:t>15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1CFED5-587B-6998-1AD9-14A9D896BD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D61384-E8F9-DCDD-DBCE-7409BA55023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2B047-DCD1-AC6F-4817-37FE06C0DFD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CD01A4B-D042-4192-B22E-DFF32F2CDE2D}" type="slidenum">
              <a:t>16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737394-2431-9D9D-EE15-8560D2955B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31DF92-C1E4-91C2-10B7-A4A583623A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3AF12-7EE4-5B3F-2E9C-3F110B1BD30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6597D9E-1E4A-4EDE-89DF-374F10D3D151}" type="slidenum">
              <a:t>17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D51AAB-27F9-732F-4E1A-4CDF9463D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632B13-0B34-0B3B-B048-FD0D70E3CD1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D9343-A7C5-0FF1-ED80-E0922E3AB1A4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F02D851-920A-475A-9FF8-244298145312}" type="slidenum">
              <a:t>18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477605-7554-9A13-6B12-51A10EA338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C83E38-C883-8F8C-8CD1-769E35957B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CB776-5F7F-E726-A131-EE35A772198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487F63-9BA8-4FC8-8AFA-F7CA4F1C2A2F}" type="slidenum">
              <a:t>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8C7B31-4248-4950-9857-E8A72C3F1F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3A6756-4946-E9EB-0202-03574168EF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5576B-32AC-C4C0-0398-A7605D47BC8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1A8AC4-62FC-4FB8-91E5-4641E5AAB379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9C68C-CA6D-FB6B-5CE4-08670CD56F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1FEF11-4C95-91E7-D533-6AA1A81B06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B7D73-1BBC-669F-7F06-7CD0E060E984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46D267B-4097-4634-9A74-C41E16753C8A}" type="slidenum">
              <a:t>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456021-3EE0-C1FF-2775-B7D08C1892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36762B-C338-DB59-53E9-CFB80A2EBF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D90E6-FBBD-6FAA-BA78-AEFBE3F71CA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81A9ADB-1788-42A7-B044-8FD2E34E7B45}" type="slidenum">
              <a:t>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97E956-F553-6454-42FF-8F148E9653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AE4A13-683D-4592-FDBC-C7DB4B387B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19684-C7C9-B854-6B3E-4EAD6B33812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94A9D4D-6B4F-4F5F-B2AA-A555BDEB95AA}" type="slidenum">
              <a:t>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AF14D6-0145-5E21-8AEF-4781DD545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8E0208-6137-65D8-6705-4EE693A3AC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99D90-833B-7AA2-FCBD-18D8B998A67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80A4185-4C36-4D5C-95D7-D7CB3273D55B}" type="slidenum">
              <a:t>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F5B78F-4684-BAE4-82FA-AC8905FEF0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09D88A-0589-C3D1-32A5-001C268882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015B8-6966-2913-4164-C82F42E77FA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A8B3F3C-C8F9-4D1B-9283-826A4B6BA6F5}" type="slidenum">
              <a:t>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F87723-E26E-B8F6-8F49-112B2D442F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C7597E-25A6-D4C0-90E3-E8764A0F22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5CBC1-A39C-5183-288C-618BEA5CE32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954B4AC-DC20-4118-BB1E-F9081CB1C4A9}" type="slidenum">
              <a:t>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FF37-1BC8-161D-5423-6E3ACD6CD8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899" y="411480"/>
            <a:ext cx="5486400" cy="3291840"/>
          </a:xfrm>
        </p:spPr>
        <p:txBody>
          <a:bodyPr lIns="0" tIns="0" rIns="0" bIns="0" anchor="b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/>
              <a:t>Click to add title 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5C698254-FCDF-BD1D-FFCB-613F3AEC9863}"/>
              </a:ext>
            </a:extLst>
          </p:cNvPr>
          <p:cNvGrpSpPr/>
          <p:nvPr/>
        </p:nvGrpSpPr>
        <p:grpSpPr>
          <a:xfrm>
            <a:off x="0" y="758750"/>
            <a:ext cx="6099248" cy="6099249"/>
            <a:chOff x="0" y="758750"/>
            <a:chExt cx="6099248" cy="6099249"/>
          </a:xfrm>
        </p:grpSpPr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AF3F6F82-D1C3-85CE-5E03-35018B8924A5}"/>
                </a:ext>
              </a:extLst>
            </p:cNvPr>
            <p:cNvSpPr/>
            <p:nvPr/>
          </p:nvSpPr>
          <p:spPr>
            <a:xfrm>
              <a:off x="0" y="758750"/>
              <a:ext cx="3073673" cy="409823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89"/>
                <a:gd name="f7" fmla="val 2386"/>
                <a:gd name="f8" fmla="val 1194"/>
                <a:gd name="f9" fmla="val 1192"/>
                <a:gd name="f10" fmla="+- 0 0 -90"/>
                <a:gd name="f11" fmla="*/ f3 1 1789"/>
                <a:gd name="f12" fmla="*/ f4 1 2386"/>
                <a:gd name="f13" fmla="+- f7 0 f5"/>
                <a:gd name="f14" fmla="+- f6 0 f5"/>
                <a:gd name="f15" fmla="*/ f10 f0 1"/>
                <a:gd name="f16" fmla="*/ f14 1 1789"/>
                <a:gd name="f17" fmla="*/ f13 1 2386"/>
                <a:gd name="f18" fmla="*/ 0 f14 1"/>
                <a:gd name="f19" fmla="*/ 12290 f13 1"/>
                <a:gd name="f20" fmla="*/ 13484 f13 1"/>
                <a:gd name="f21" fmla="*/ 1192 f14 1"/>
                <a:gd name="f22" fmla="*/ 14676 f13 1"/>
                <a:gd name="f23" fmla="*/ 1789 f14 1"/>
                <a:gd name="f24" fmla="*/ 14079 f13 1"/>
                <a:gd name="f25" fmla="*/ f15 1 f2"/>
                <a:gd name="f26" fmla="*/ f18 1 1789"/>
                <a:gd name="f27" fmla="*/ f19 1 2386"/>
                <a:gd name="f28" fmla="*/ f20 1 2386"/>
                <a:gd name="f29" fmla="*/ f21 1 1789"/>
                <a:gd name="f30" fmla="*/ f22 1 2386"/>
                <a:gd name="f31" fmla="*/ f23 1 1789"/>
                <a:gd name="f32" fmla="*/ f24 1 2386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7"/>
                <a:gd name="f41" fmla="*/ f29 1 f16"/>
                <a:gd name="f42" fmla="*/ f30 1 f17"/>
                <a:gd name="f43" fmla="*/ f31 1 f16"/>
                <a:gd name="f44" fmla="*/ f32 1 f17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2 1"/>
                <a:gd name="f52" fmla="*/ f41 f11 1"/>
                <a:gd name="f53" fmla="*/ f42 f12 1"/>
                <a:gd name="f54" fmla="*/ f43 f11 1"/>
                <a:gd name="f55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49" y="f51"/>
                </a:cxn>
                <a:cxn ang="f37">
                  <a:pos x="f52" y="f53"/>
                </a:cxn>
                <a:cxn ang="f37">
                  <a:pos x="f54" y="f55"/>
                </a:cxn>
                <a:cxn ang="f37">
                  <a:pos x="f49" y="f50"/>
                </a:cxn>
              </a:cxnLst>
              <a:rect l="f45" t="f48" r="f46" b="f47"/>
              <a:pathLst>
                <a:path w="1789" h="2386">
                  <a:moveTo>
                    <a:pt x="f5" y="f5"/>
                  </a:moveTo>
                  <a:lnTo>
                    <a:pt x="f5" y="f8"/>
                  </a:lnTo>
                  <a:lnTo>
                    <a:pt x="f9" y="f7"/>
                  </a:lnTo>
                  <a:lnTo>
                    <a:pt x="f6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4495A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59BEB481-11D7-D0D2-306C-F347F30F2707}"/>
                </a:ext>
              </a:extLst>
            </p:cNvPr>
            <p:cNvSpPr/>
            <p:nvPr/>
          </p:nvSpPr>
          <p:spPr>
            <a:xfrm>
              <a:off x="0" y="4862129"/>
              <a:ext cx="1996427" cy="19958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62"/>
                <a:gd name="f7" fmla="val 1161"/>
                <a:gd name="f8" fmla="+- 0 0 -90"/>
                <a:gd name="f9" fmla="*/ f3 1 1162"/>
                <a:gd name="f10" fmla="*/ f4 1 1162"/>
                <a:gd name="f11" fmla="+- f6 0 f5"/>
                <a:gd name="f12" fmla="*/ f8 f0 1"/>
                <a:gd name="f13" fmla="*/ f11 1 1162"/>
                <a:gd name="f14" fmla="*/ 0 f11 1"/>
                <a:gd name="f15" fmla="*/ 14679 f11 1"/>
                <a:gd name="f16" fmla="*/ 15840 f11 1"/>
                <a:gd name="f17" fmla="*/ 1161 f11 1"/>
                <a:gd name="f18" fmla="*/ f12 1 f2"/>
                <a:gd name="f19" fmla="*/ f14 1 1162"/>
                <a:gd name="f20" fmla="*/ f15 1 1162"/>
                <a:gd name="f21" fmla="*/ f16 1 1162"/>
                <a:gd name="f22" fmla="*/ f17 1 1162"/>
                <a:gd name="f23" fmla="*/ 0 1 f13"/>
                <a:gd name="f24" fmla="*/ f6 1 f13"/>
                <a:gd name="f25" fmla="+- f18 0 f1"/>
                <a:gd name="f26" fmla="*/ f19 1 f13"/>
                <a:gd name="f27" fmla="*/ f20 1 f13"/>
                <a:gd name="f28" fmla="*/ f21 1 f13"/>
                <a:gd name="f29" fmla="*/ f22 1 f13"/>
                <a:gd name="f30" fmla="*/ f23 f9 1"/>
                <a:gd name="f31" fmla="*/ f24 f9 1"/>
                <a:gd name="f32" fmla="*/ f24 f10 1"/>
                <a:gd name="f33" fmla="*/ f23 f10 1"/>
                <a:gd name="f34" fmla="*/ f26 f9 1"/>
                <a:gd name="f35" fmla="*/ f27 f10 1"/>
                <a:gd name="f36" fmla="*/ f28 f10 1"/>
                <a:gd name="f37" fmla="*/ f2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4" y="f35"/>
                </a:cxn>
                <a:cxn ang="f25">
                  <a:pos x="f34" y="f36"/>
                </a:cxn>
                <a:cxn ang="f25">
                  <a:pos x="f37" y="f36"/>
                </a:cxn>
                <a:cxn ang="f25">
                  <a:pos x="f34" y="f35"/>
                </a:cxn>
              </a:cxnLst>
              <a:rect l="f30" t="f33" r="f31" b="f32"/>
              <a:pathLst>
                <a:path w="1162" h="1162">
                  <a:moveTo>
                    <a:pt x="f5" y="f5"/>
                  </a:moveTo>
                  <a:lnTo>
                    <a:pt x="f5" y="f7"/>
                  </a:lnTo>
                  <a:lnTo>
                    <a:pt x="f7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7CA65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23882D75-9D99-2D75-A05D-12067794B4DB}"/>
                </a:ext>
              </a:extLst>
            </p:cNvPr>
            <p:cNvSpPr/>
            <p:nvPr/>
          </p:nvSpPr>
          <p:spPr>
            <a:xfrm>
              <a:off x="2097798" y="4856981"/>
              <a:ext cx="4001450" cy="20010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29"/>
                <a:gd name="f7" fmla="val 1165"/>
                <a:gd name="f8" fmla="+- 0 3550 0"/>
                <a:gd name="f9" fmla="+- 0 2386 0"/>
                <a:gd name="f10" fmla="+- 0 1221 0"/>
                <a:gd name="f11" fmla="val 1164"/>
                <a:gd name="f12" fmla="+- 0 0 -90"/>
                <a:gd name="f13" fmla="*/ f3 1 2329"/>
                <a:gd name="f14" fmla="*/ f4 1 1165"/>
                <a:gd name="f15" fmla="+- f8 0 1221"/>
                <a:gd name="f16" fmla="+- f9 0 1221"/>
                <a:gd name="f17" fmla="+- f10 0 1221"/>
                <a:gd name="f18" fmla="+- f7 0 f5"/>
                <a:gd name="f19" fmla="+- f6 0 f5"/>
                <a:gd name="f20" fmla="*/ f12 f0 1"/>
                <a:gd name="f21" fmla="*/ f19 1 2329"/>
                <a:gd name="f22" fmla="*/ f18 1 1165"/>
                <a:gd name="f23" fmla="*/ f15 f19 1"/>
                <a:gd name="f24" fmla="*/ 15840 f18 1"/>
                <a:gd name="f25" fmla="*/ f16 f19 1"/>
                <a:gd name="f26" fmla="*/ 14676 f18 1"/>
                <a:gd name="f27" fmla="*/ f17 f19 1"/>
                <a:gd name="f28" fmla="*/ f20 1 f2"/>
                <a:gd name="f29" fmla="*/ f23 1 2329"/>
                <a:gd name="f30" fmla="*/ f24 1 1165"/>
                <a:gd name="f31" fmla="*/ f25 1 2329"/>
                <a:gd name="f32" fmla="*/ f26 1 1165"/>
                <a:gd name="f33" fmla="*/ f27 1 2329"/>
                <a:gd name="f34" fmla="*/ 0 1 f21"/>
                <a:gd name="f35" fmla="*/ f6 1 f21"/>
                <a:gd name="f36" fmla="*/ 0 1 f22"/>
                <a:gd name="f37" fmla="*/ f7 1 f22"/>
                <a:gd name="f38" fmla="+- f28 0 f1"/>
                <a:gd name="f39" fmla="*/ f29 1 f21"/>
                <a:gd name="f40" fmla="*/ f30 1 f22"/>
                <a:gd name="f41" fmla="*/ f31 1 f21"/>
                <a:gd name="f42" fmla="*/ f32 1 f22"/>
                <a:gd name="f43" fmla="*/ f33 1 f21"/>
                <a:gd name="f44" fmla="*/ f34 f13 1"/>
                <a:gd name="f45" fmla="*/ f35 f13 1"/>
                <a:gd name="f46" fmla="*/ f37 f14 1"/>
                <a:gd name="f47" fmla="*/ f36 f14 1"/>
                <a:gd name="f48" fmla="*/ f39 f13 1"/>
                <a:gd name="f49" fmla="*/ f40 f14 1"/>
                <a:gd name="f50" fmla="*/ f41 f13 1"/>
                <a:gd name="f51" fmla="*/ f42 f14 1"/>
                <a:gd name="f52" fmla="*/ f4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48" y="f49"/>
                </a:cxn>
                <a:cxn ang="f38">
                  <a:pos x="f50" y="f51"/>
                </a:cxn>
                <a:cxn ang="f38">
                  <a:pos x="f52" y="f49"/>
                </a:cxn>
                <a:cxn ang="f38">
                  <a:pos x="f48" y="f49"/>
                </a:cxn>
              </a:cxnLst>
              <a:rect l="f44" t="f47" r="f45" b="f46"/>
              <a:pathLst>
                <a:path w="2329" h="1165">
                  <a:moveTo>
                    <a:pt x="f6" y="f11"/>
                  </a:moveTo>
                  <a:lnTo>
                    <a:pt x="f7" y="f5"/>
                  </a:lnTo>
                  <a:lnTo>
                    <a:pt x="f5" y="f11"/>
                  </a:lnTo>
                  <a:lnTo>
                    <a:pt x="f6" y="f11"/>
                  </a:ln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</p:grp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9170D0B0-233C-29B9-27EC-AE94F91BE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09360" y="3950207"/>
            <a:ext cx="2133596" cy="3996"/>
          </a:xfrm>
          <a:prstGeom prst="straightConnector1">
            <a:avLst/>
          </a:prstGeom>
          <a:noFill/>
          <a:ln w="101598" cap="flat">
            <a:solidFill>
              <a:srgbClr val="5D7D4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2526676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Tab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7B7A6B13-F2A9-98E9-4388-33DBA805147A}"/>
              </a:ext>
            </a:extLst>
          </p:cNvPr>
          <p:cNvGrpSpPr/>
          <p:nvPr/>
        </p:nvGrpSpPr>
        <p:grpSpPr>
          <a:xfrm>
            <a:off x="0" y="3900135"/>
            <a:ext cx="2959217" cy="2959217"/>
            <a:chOff x="0" y="3900135"/>
            <a:chExt cx="2959217" cy="2959217"/>
          </a:xfrm>
        </p:grpSpPr>
        <p:sp>
          <p:nvSpPr>
            <p:cNvPr id="3" name="Freeform 13">
              <a:extLst>
                <a:ext uri="{FF2B5EF4-FFF2-40B4-BE49-F238E27FC236}">
                  <a16:creationId xmlns:a16="http://schemas.microsoft.com/office/drawing/2014/main" id="{E20E1A05-C2DA-3906-E335-4F7A10DC7E55}"/>
                </a:ext>
              </a:extLst>
            </p:cNvPr>
            <p:cNvSpPr/>
            <p:nvPr/>
          </p:nvSpPr>
          <p:spPr>
            <a:xfrm rot="16199987" flipV="1">
              <a:off x="1219389" y="5119497"/>
              <a:ext cx="1491285" cy="19883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89"/>
                <a:gd name="f7" fmla="val 2386"/>
                <a:gd name="f8" fmla="val 1194"/>
                <a:gd name="f9" fmla="val 1192"/>
                <a:gd name="f10" fmla="+- 0 0 -90"/>
                <a:gd name="f11" fmla="*/ f3 1 1789"/>
                <a:gd name="f12" fmla="*/ f4 1 2386"/>
                <a:gd name="f13" fmla="+- f7 0 f5"/>
                <a:gd name="f14" fmla="+- f6 0 f5"/>
                <a:gd name="f15" fmla="*/ f10 f0 1"/>
                <a:gd name="f16" fmla="*/ f14 1 1789"/>
                <a:gd name="f17" fmla="*/ f13 1 2386"/>
                <a:gd name="f18" fmla="*/ 0 f14 1"/>
                <a:gd name="f19" fmla="*/ 12290 f13 1"/>
                <a:gd name="f20" fmla="*/ 13484 f13 1"/>
                <a:gd name="f21" fmla="*/ 1192 f14 1"/>
                <a:gd name="f22" fmla="*/ 14676 f13 1"/>
                <a:gd name="f23" fmla="*/ 1789 f14 1"/>
                <a:gd name="f24" fmla="*/ 14079 f13 1"/>
                <a:gd name="f25" fmla="*/ f15 1 f2"/>
                <a:gd name="f26" fmla="*/ f18 1 1789"/>
                <a:gd name="f27" fmla="*/ f19 1 2386"/>
                <a:gd name="f28" fmla="*/ f20 1 2386"/>
                <a:gd name="f29" fmla="*/ f21 1 1789"/>
                <a:gd name="f30" fmla="*/ f22 1 2386"/>
                <a:gd name="f31" fmla="*/ f23 1 1789"/>
                <a:gd name="f32" fmla="*/ f24 1 2386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7"/>
                <a:gd name="f41" fmla="*/ f29 1 f16"/>
                <a:gd name="f42" fmla="*/ f30 1 f17"/>
                <a:gd name="f43" fmla="*/ f31 1 f16"/>
                <a:gd name="f44" fmla="*/ f32 1 f17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2 1"/>
                <a:gd name="f52" fmla="*/ f41 f11 1"/>
                <a:gd name="f53" fmla="*/ f42 f12 1"/>
                <a:gd name="f54" fmla="*/ f43 f11 1"/>
                <a:gd name="f55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49" y="f51"/>
                </a:cxn>
                <a:cxn ang="f37">
                  <a:pos x="f52" y="f53"/>
                </a:cxn>
                <a:cxn ang="f37">
                  <a:pos x="f54" y="f55"/>
                </a:cxn>
                <a:cxn ang="f37">
                  <a:pos x="f49" y="f50"/>
                </a:cxn>
              </a:cxnLst>
              <a:rect l="f45" t="f48" r="f46" b="f47"/>
              <a:pathLst>
                <a:path w="1789" h="2386">
                  <a:moveTo>
                    <a:pt x="f5" y="f5"/>
                  </a:moveTo>
                  <a:lnTo>
                    <a:pt x="f5" y="f8"/>
                  </a:lnTo>
                  <a:lnTo>
                    <a:pt x="f9" y="f7"/>
                  </a:lnTo>
                  <a:lnTo>
                    <a:pt x="f6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9D448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4" name="Freeform 14">
              <a:extLst>
                <a:ext uri="{FF2B5EF4-FFF2-40B4-BE49-F238E27FC236}">
                  <a16:creationId xmlns:a16="http://schemas.microsoft.com/office/drawing/2014/main" id="{B6EDADE0-6827-E938-05FC-EA3446099C49}"/>
                </a:ext>
              </a:extLst>
            </p:cNvPr>
            <p:cNvSpPr/>
            <p:nvPr/>
          </p:nvSpPr>
          <p:spPr>
            <a:xfrm rot="16199987" flipV="1">
              <a:off x="-137" y="5890866"/>
              <a:ext cx="968623" cy="9683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62"/>
                <a:gd name="f7" fmla="val 1161"/>
                <a:gd name="f8" fmla="+- 0 0 -90"/>
                <a:gd name="f9" fmla="*/ f3 1 1162"/>
                <a:gd name="f10" fmla="*/ f4 1 1162"/>
                <a:gd name="f11" fmla="+- f6 0 f5"/>
                <a:gd name="f12" fmla="*/ f8 f0 1"/>
                <a:gd name="f13" fmla="*/ f11 1 1162"/>
                <a:gd name="f14" fmla="*/ 0 f11 1"/>
                <a:gd name="f15" fmla="*/ 14679 f11 1"/>
                <a:gd name="f16" fmla="*/ 15840 f11 1"/>
                <a:gd name="f17" fmla="*/ 1161 f11 1"/>
                <a:gd name="f18" fmla="*/ f12 1 f2"/>
                <a:gd name="f19" fmla="*/ f14 1 1162"/>
                <a:gd name="f20" fmla="*/ f15 1 1162"/>
                <a:gd name="f21" fmla="*/ f16 1 1162"/>
                <a:gd name="f22" fmla="*/ f17 1 1162"/>
                <a:gd name="f23" fmla="*/ 0 1 f13"/>
                <a:gd name="f24" fmla="*/ f6 1 f13"/>
                <a:gd name="f25" fmla="+- f18 0 f1"/>
                <a:gd name="f26" fmla="*/ f19 1 f13"/>
                <a:gd name="f27" fmla="*/ f20 1 f13"/>
                <a:gd name="f28" fmla="*/ f21 1 f13"/>
                <a:gd name="f29" fmla="*/ f22 1 f13"/>
                <a:gd name="f30" fmla="*/ f23 f9 1"/>
                <a:gd name="f31" fmla="*/ f24 f9 1"/>
                <a:gd name="f32" fmla="*/ f24 f10 1"/>
                <a:gd name="f33" fmla="*/ f23 f10 1"/>
                <a:gd name="f34" fmla="*/ f26 f9 1"/>
                <a:gd name="f35" fmla="*/ f27 f10 1"/>
                <a:gd name="f36" fmla="*/ f28 f10 1"/>
                <a:gd name="f37" fmla="*/ f2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4" y="f35"/>
                </a:cxn>
                <a:cxn ang="f25">
                  <a:pos x="f34" y="f36"/>
                </a:cxn>
                <a:cxn ang="f25">
                  <a:pos x="f37" y="f36"/>
                </a:cxn>
                <a:cxn ang="f25">
                  <a:pos x="f34" y="f35"/>
                </a:cxn>
              </a:cxnLst>
              <a:rect l="f30" t="f33" r="f31" b="f32"/>
              <a:pathLst>
                <a:path w="1162" h="1162">
                  <a:moveTo>
                    <a:pt x="f5" y="f5"/>
                  </a:moveTo>
                  <a:lnTo>
                    <a:pt x="f5" y="f7"/>
                  </a:lnTo>
                  <a:lnTo>
                    <a:pt x="f7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7CA65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5" name="Freeform 15">
              <a:extLst>
                <a:ext uri="{FF2B5EF4-FFF2-40B4-BE49-F238E27FC236}">
                  <a16:creationId xmlns:a16="http://schemas.microsoft.com/office/drawing/2014/main" id="{2B8D1877-5E53-F640-2AEC-50CAA6EFAD9E}"/>
                </a:ext>
              </a:extLst>
            </p:cNvPr>
            <p:cNvSpPr/>
            <p:nvPr/>
          </p:nvSpPr>
          <p:spPr>
            <a:xfrm rot="16199987" flipV="1">
              <a:off x="-485281" y="4385416"/>
              <a:ext cx="1941417" cy="97085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29"/>
                <a:gd name="f7" fmla="val 1165"/>
                <a:gd name="f8" fmla="+- 0 3550 0"/>
                <a:gd name="f9" fmla="+- 0 2386 0"/>
                <a:gd name="f10" fmla="+- 0 1221 0"/>
                <a:gd name="f11" fmla="val 1164"/>
                <a:gd name="f12" fmla="+- 0 0 -90"/>
                <a:gd name="f13" fmla="*/ f3 1 2329"/>
                <a:gd name="f14" fmla="*/ f4 1 1165"/>
                <a:gd name="f15" fmla="+- f8 0 1221"/>
                <a:gd name="f16" fmla="+- f9 0 1221"/>
                <a:gd name="f17" fmla="+- f10 0 1221"/>
                <a:gd name="f18" fmla="+- f7 0 f5"/>
                <a:gd name="f19" fmla="+- f6 0 f5"/>
                <a:gd name="f20" fmla="*/ f12 f0 1"/>
                <a:gd name="f21" fmla="*/ f19 1 2329"/>
                <a:gd name="f22" fmla="*/ f18 1 1165"/>
                <a:gd name="f23" fmla="*/ f15 f19 1"/>
                <a:gd name="f24" fmla="*/ 15840 f18 1"/>
                <a:gd name="f25" fmla="*/ f16 f19 1"/>
                <a:gd name="f26" fmla="*/ 14676 f18 1"/>
                <a:gd name="f27" fmla="*/ f17 f19 1"/>
                <a:gd name="f28" fmla="*/ f20 1 f2"/>
                <a:gd name="f29" fmla="*/ f23 1 2329"/>
                <a:gd name="f30" fmla="*/ f24 1 1165"/>
                <a:gd name="f31" fmla="*/ f25 1 2329"/>
                <a:gd name="f32" fmla="*/ f26 1 1165"/>
                <a:gd name="f33" fmla="*/ f27 1 2329"/>
                <a:gd name="f34" fmla="*/ 0 1 f21"/>
                <a:gd name="f35" fmla="*/ f6 1 f21"/>
                <a:gd name="f36" fmla="*/ 0 1 f22"/>
                <a:gd name="f37" fmla="*/ f7 1 f22"/>
                <a:gd name="f38" fmla="+- f28 0 f1"/>
                <a:gd name="f39" fmla="*/ f29 1 f21"/>
                <a:gd name="f40" fmla="*/ f30 1 f22"/>
                <a:gd name="f41" fmla="*/ f31 1 f21"/>
                <a:gd name="f42" fmla="*/ f32 1 f22"/>
                <a:gd name="f43" fmla="*/ f33 1 f21"/>
                <a:gd name="f44" fmla="*/ f34 f13 1"/>
                <a:gd name="f45" fmla="*/ f35 f13 1"/>
                <a:gd name="f46" fmla="*/ f37 f14 1"/>
                <a:gd name="f47" fmla="*/ f36 f14 1"/>
                <a:gd name="f48" fmla="*/ f39 f13 1"/>
                <a:gd name="f49" fmla="*/ f40 f14 1"/>
                <a:gd name="f50" fmla="*/ f41 f13 1"/>
                <a:gd name="f51" fmla="*/ f42 f14 1"/>
                <a:gd name="f52" fmla="*/ f4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48" y="f49"/>
                </a:cxn>
                <a:cxn ang="f38">
                  <a:pos x="f50" y="f51"/>
                </a:cxn>
                <a:cxn ang="f38">
                  <a:pos x="f52" y="f49"/>
                </a:cxn>
                <a:cxn ang="f38">
                  <a:pos x="f48" y="f49"/>
                </a:cxn>
              </a:cxnLst>
              <a:rect l="f44" t="f47" r="f45" b="f46"/>
              <a:pathLst>
                <a:path w="2329" h="1165">
                  <a:moveTo>
                    <a:pt x="f6" y="f11"/>
                  </a:moveTo>
                  <a:lnTo>
                    <a:pt x="f7" y="f5"/>
                  </a:lnTo>
                  <a:lnTo>
                    <a:pt x="f5" y="f11"/>
                  </a:lnTo>
                  <a:lnTo>
                    <a:pt x="f6" y="f11"/>
                  </a:ln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9814552-7780-4D02-A35E-102391E9AF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61413" y="4661720"/>
            <a:ext cx="7936233" cy="1380762"/>
          </a:xfrm>
        </p:spPr>
        <p:txBody>
          <a:bodyPr lIns="0" tIns="0" rIns="0" bIns="0" anchor="b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add title </a:t>
            </a:r>
          </a:p>
        </p:txBody>
      </p:sp>
      <p:cxnSp>
        <p:nvCxnSpPr>
          <p:cNvPr id="7" name="Straight Connector 3">
            <a:extLst>
              <a:ext uri="{FF2B5EF4-FFF2-40B4-BE49-F238E27FC236}">
                <a16:creationId xmlns:a16="http://schemas.microsoft.com/office/drawing/2014/main" id="{C0B27621-94EB-2411-3BE9-CF043D81D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670931" y="6313173"/>
            <a:ext cx="2133607" cy="3986"/>
          </a:xfrm>
          <a:prstGeom prst="straightConnector1">
            <a:avLst/>
          </a:prstGeom>
          <a:noFill/>
          <a:ln w="101598" cap="flat">
            <a:solidFill>
              <a:srgbClr val="5D7D40"/>
            </a:solidFill>
            <a:prstDash val="solid"/>
            <a:miter/>
          </a:ln>
        </p:spPr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4FBB5CD4-52D4-BE50-BE90-0BDD93EC1569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03888" y="584008"/>
            <a:ext cx="2825111" cy="3999064"/>
          </a:xfrm>
        </p:spPr>
        <p:txBody>
          <a:bodyPr lIns="0" tIns="274320"/>
          <a:lstStyle>
            <a:lvl1pPr marL="0" indent="0">
              <a:spcBef>
                <a:spcPts val="1800"/>
              </a:spcBef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7D793C0-FB9B-875B-7A33-C7646193788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670931" y="584008"/>
            <a:ext cx="7926704" cy="3999064"/>
          </a:xfrm>
        </p:spPr>
        <p:txBody>
          <a:bodyPr lIns="0"/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C5E8242-6EBD-D34E-801A-1B874616C7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911192-D489-4138-823B-9AE1D233B73F}" type="slidenum">
              <a:t>‹#›</a:t>
            </a:fld>
            <a:endParaRPr lang="en-US"/>
          </a:p>
        </p:txBody>
      </p:sp>
      <p:sp>
        <p:nvSpPr>
          <p:cNvPr id="11" name="Date Placeholder 7">
            <a:extLst>
              <a:ext uri="{FF2B5EF4-FFF2-40B4-BE49-F238E27FC236}">
                <a16:creationId xmlns:a16="http://schemas.microsoft.com/office/drawing/2014/main" id="{6E45142E-0AA9-563C-6F24-9605F95D84E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6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>
            <a:extLst>
              <a:ext uri="{FF2B5EF4-FFF2-40B4-BE49-F238E27FC236}">
                <a16:creationId xmlns:a16="http://schemas.microsoft.com/office/drawing/2014/main" id="{0D99AC47-A05C-446D-6F52-FD2B0A997313}"/>
              </a:ext>
            </a:extLst>
          </p:cNvPr>
          <p:cNvGrpSpPr/>
          <p:nvPr/>
        </p:nvGrpSpPr>
        <p:grpSpPr>
          <a:xfrm>
            <a:off x="8870046" y="-37"/>
            <a:ext cx="3325178" cy="3325242"/>
            <a:chOff x="8870046" y="-37"/>
            <a:chExt cx="3325178" cy="3325242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8A993A09-1AD4-275F-7F57-260F10F59483}"/>
                </a:ext>
              </a:extLst>
            </p:cNvPr>
            <p:cNvSpPr/>
            <p:nvPr/>
          </p:nvSpPr>
          <p:spPr>
            <a:xfrm rot="10799991">
              <a:off x="10519495" y="1090924"/>
              <a:ext cx="1675720" cy="223428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89"/>
                <a:gd name="f7" fmla="val 2386"/>
                <a:gd name="f8" fmla="val 1194"/>
                <a:gd name="f9" fmla="val 1192"/>
                <a:gd name="f10" fmla="+- 0 0 -90"/>
                <a:gd name="f11" fmla="*/ f3 1 1789"/>
                <a:gd name="f12" fmla="*/ f4 1 2386"/>
                <a:gd name="f13" fmla="+- f7 0 f5"/>
                <a:gd name="f14" fmla="+- f6 0 f5"/>
                <a:gd name="f15" fmla="*/ f10 f0 1"/>
                <a:gd name="f16" fmla="*/ f14 1 1789"/>
                <a:gd name="f17" fmla="*/ f13 1 2386"/>
                <a:gd name="f18" fmla="*/ 0 f14 1"/>
                <a:gd name="f19" fmla="*/ 12290 f13 1"/>
                <a:gd name="f20" fmla="*/ 13484 f13 1"/>
                <a:gd name="f21" fmla="*/ 1192 f14 1"/>
                <a:gd name="f22" fmla="*/ 14676 f13 1"/>
                <a:gd name="f23" fmla="*/ 1789 f14 1"/>
                <a:gd name="f24" fmla="*/ 14079 f13 1"/>
                <a:gd name="f25" fmla="*/ f15 1 f2"/>
                <a:gd name="f26" fmla="*/ f18 1 1789"/>
                <a:gd name="f27" fmla="*/ f19 1 2386"/>
                <a:gd name="f28" fmla="*/ f20 1 2386"/>
                <a:gd name="f29" fmla="*/ f21 1 1789"/>
                <a:gd name="f30" fmla="*/ f22 1 2386"/>
                <a:gd name="f31" fmla="*/ f23 1 1789"/>
                <a:gd name="f32" fmla="*/ f24 1 2386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7"/>
                <a:gd name="f41" fmla="*/ f29 1 f16"/>
                <a:gd name="f42" fmla="*/ f30 1 f17"/>
                <a:gd name="f43" fmla="*/ f31 1 f16"/>
                <a:gd name="f44" fmla="*/ f32 1 f17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2 1"/>
                <a:gd name="f52" fmla="*/ f41 f11 1"/>
                <a:gd name="f53" fmla="*/ f42 f12 1"/>
                <a:gd name="f54" fmla="*/ f43 f11 1"/>
                <a:gd name="f55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49" y="f51"/>
                </a:cxn>
                <a:cxn ang="f37">
                  <a:pos x="f52" y="f53"/>
                </a:cxn>
                <a:cxn ang="f37">
                  <a:pos x="f54" y="f55"/>
                </a:cxn>
                <a:cxn ang="f37">
                  <a:pos x="f49" y="f50"/>
                </a:cxn>
              </a:cxnLst>
              <a:rect l="f45" t="f48" r="f46" b="f47"/>
              <a:pathLst>
                <a:path w="1789" h="2386">
                  <a:moveTo>
                    <a:pt x="f5" y="f5"/>
                  </a:moveTo>
                  <a:lnTo>
                    <a:pt x="f5" y="f8"/>
                  </a:lnTo>
                  <a:lnTo>
                    <a:pt x="f9" y="f7"/>
                  </a:lnTo>
                  <a:lnTo>
                    <a:pt x="f6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4495A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FBE0E6EE-5DF3-0D9D-868C-756D68F11ACA}"/>
                </a:ext>
              </a:extLst>
            </p:cNvPr>
            <p:cNvSpPr/>
            <p:nvPr/>
          </p:nvSpPr>
          <p:spPr>
            <a:xfrm rot="10799991">
              <a:off x="11106805" y="-1"/>
              <a:ext cx="1088419" cy="108811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62"/>
                <a:gd name="f7" fmla="val 1161"/>
                <a:gd name="f8" fmla="+- 0 0 -90"/>
                <a:gd name="f9" fmla="*/ f3 1 1162"/>
                <a:gd name="f10" fmla="*/ f4 1 1162"/>
                <a:gd name="f11" fmla="+- f6 0 f5"/>
                <a:gd name="f12" fmla="*/ f8 f0 1"/>
                <a:gd name="f13" fmla="*/ f11 1 1162"/>
                <a:gd name="f14" fmla="*/ 0 f11 1"/>
                <a:gd name="f15" fmla="*/ 14679 f11 1"/>
                <a:gd name="f16" fmla="*/ 15840 f11 1"/>
                <a:gd name="f17" fmla="*/ 1161 f11 1"/>
                <a:gd name="f18" fmla="*/ f12 1 f2"/>
                <a:gd name="f19" fmla="*/ f14 1 1162"/>
                <a:gd name="f20" fmla="*/ f15 1 1162"/>
                <a:gd name="f21" fmla="*/ f16 1 1162"/>
                <a:gd name="f22" fmla="*/ f17 1 1162"/>
                <a:gd name="f23" fmla="*/ 0 1 f13"/>
                <a:gd name="f24" fmla="*/ f6 1 f13"/>
                <a:gd name="f25" fmla="+- f18 0 f1"/>
                <a:gd name="f26" fmla="*/ f19 1 f13"/>
                <a:gd name="f27" fmla="*/ f20 1 f13"/>
                <a:gd name="f28" fmla="*/ f21 1 f13"/>
                <a:gd name="f29" fmla="*/ f22 1 f13"/>
                <a:gd name="f30" fmla="*/ f23 f9 1"/>
                <a:gd name="f31" fmla="*/ f24 f9 1"/>
                <a:gd name="f32" fmla="*/ f24 f10 1"/>
                <a:gd name="f33" fmla="*/ f23 f10 1"/>
                <a:gd name="f34" fmla="*/ f26 f9 1"/>
                <a:gd name="f35" fmla="*/ f27 f10 1"/>
                <a:gd name="f36" fmla="*/ f28 f10 1"/>
                <a:gd name="f37" fmla="*/ f2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4" y="f35"/>
                </a:cxn>
                <a:cxn ang="f25">
                  <a:pos x="f34" y="f36"/>
                </a:cxn>
                <a:cxn ang="f25">
                  <a:pos x="f37" y="f36"/>
                </a:cxn>
                <a:cxn ang="f25">
                  <a:pos x="f34" y="f35"/>
                </a:cxn>
              </a:cxnLst>
              <a:rect l="f30" t="f33" r="f31" b="f32"/>
              <a:pathLst>
                <a:path w="1162" h="1162">
                  <a:moveTo>
                    <a:pt x="f5" y="f5"/>
                  </a:moveTo>
                  <a:lnTo>
                    <a:pt x="f5" y="f7"/>
                  </a:lnTo>
                  <a:lnTo>
                    <a:pt x="f7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7CA65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7FE488B2-C553-85C7-F2A0-F3201EDFAB24}"/>
                </a:ext>
              </a:extLst>
            </p:cNvPr>
            <p:cNvSpPr/>
            <p:nvPr/>
          </p:nvSpPr>
          <p:spPr>
            <a:xfrm rot="10799991">
              <a:off x="8870046" y="-37"/>
              <a:ext cx="2181520" cy="109092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29"/>
                <a:gd name="f7" fmla="val 1165"/>
                <a:gd name="f8" fmla="+- 0 3550 0"/>
                <a:gd name="f9" fmla="+- 0 2386 0"/>
                <a:gd name="f10" fmla="+- 0 1221 0"/>
                <a:gd name="f11" fmla="val 1164"/>
                <a:gd name="f12" fmla="+- 0 0 -90"/>
                <a:gd name="f13" fmla="*/ f3 1 2329"/>
                <a:gd name="f14" fmla="*/ f4 1 1165"/>
                <a:gd name="f15" fmla="+- f8 0 1221"/>
                <a:gd name="f16" fmla="+- f9 0 1221"/>
                <a:gd name="f17" fmla="+- f10 0 1221"/>
                <a:gd name="f18" fmla="+- f7 0 f5"/>
                <a:gd name="f19" fmla="+- f6 0 f5"/>
                <a:gd name="f20" fmla="*/ f12 f0 1"/>
                <a:gd name="f21" fmla="*/ f19 1 2329"/>
                <a:gd name="f22" fmla="*/ f18 1 1165"/>
                <a:gd name="f23" fmla="*/ f15 f19 1"/>
                <a:gd name="f24" fmla="*/ 15840 f18 1"/>
                <a:gd name="f25" fmla="*/ f16 f19 1"/>
                <a:gd name="f26" fmla="*/ 14676 f18 1"/>
                <a:gd name="f27" fmla="*/ f17 f19 1"/>
                <a:gd name="f28" fmla="*/ f20 1 f2"/>
                <a:gd name="f29" fmla="*/ f23 1 2329"/>
                <a:gd name="f30" fmla="*/ f24 1 1165"/>
                <a:gd name="f31" fmla="*/ f25 1 2329"/>
                <a:gd name="f32" fmla="*/ f26 1 1165"/>
                <a:gd name="f33" fmla="*/ f27 1 2329"/>
                <a:gd name="f34" fmla="*/ 0 1 f21"/>
                <a:gd name="f35" fmla="*/ f6 1 f21"/>
                <a:gd name="f36" fmla="*/ 0 1 f22"/>
                <a:gd name="f37" fmla="*/ f7 1 f22"/>
                <a:gd name="f38" fmla="+- f28 0 f1"/>
                <a:gd name="f39" fmla="*/ f29 1 f21"/>
                <a:gd name="f40" fmla="*/ f30 1 f22"/>
                <a:gd name="f41" fmla="*/ f31 1 f21"/>
                <a:gd name="f42" fmla="*/ f32 1 f22"/>
                <a:gd name="f43" fmla="*/ f33 1 f21"/>
                <a:gd name="f44" fmla="*/ f34 f13 1"/>
                <a:gd name="f45" fmla="*/ f35 f13 1"/>
                <a:gd name="f46" fmla="*/ f37 f14 1"/>
                <a:gd name="f47" fmla="*/ f36 f14 1"/>
                <a:gd name="f48" fmla="*/ f39 f13 1"/>
                <a:gd name="f49" fmla="*/ f40 f14 1"/>
                <a:gd name="f50" fmla="*/ f41 f13 1"/>
                <a:gd name="f51" fmla="*/ f42 f14 1"/>
                <a:gd name="f52" fmla="*/ f4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48" y="f49"/>
                </a:cxn>
                <a:cxn ang="f38">
                  <a:pos x="f50" y="f51"/>
                </a:cxn>
                <a:cxn ang="f38">
                  <a:pos x="f52" y="f49"/>
                </a:cxn>
                <a:cxn ang="f38">
                  <a:pos x="f48" y="f49"/>
                </a:cxn>
              </a:cxnLst>
              <a:rect l="f44" t="f47" r="f45" b="f46"/>
              <a:pathLst>
                <a:path w="2329" h="1165">
                  <a:moveTo>
                    <a:pt x="f6" y="f11"/>
                  </a:moveTo>
                  <a:lnTo>
                    <a:pt x="f7" y="f5"/>
                  </a:lnTo>
                  <a:lnTo>
                    <a:pt x="f5" y="f11"/>
                  </a:lnTo>
                  <a:lnTo>
                    <a:pt x="f6" y="f11"/>
                  </a:ln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ABEED0C5-588E-4AF0-FBC3-900F0D7CBA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6"/>
            <a:ext cx="10972800" cy="1574313"/>
          </a:xfrm>
        </p:spPr>
        <p:txBody>
          <a:bodyPr lIns="0" tIns="0" rIns="0" bIns="0" anchor="b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add title </a:t>
            </a:r>
          </a:p>
        </p:txBody>
      </p:sp>
      <p:cxnSp>
        <p:nvCxnSpPr>
          <p:cNvPr id="7" name="Straight Connector 3">
            <a:extLst>
              <a:ext uri="{FF2B5EF4-FFF2-40B4-BE49-F238E27FC236}">
                <a16:creationId xmlns:a16="http://schemas.microsoft.com/office/drawing/2014/main" id="{CF1770AF-E3CF-6172-25D3-AD41254D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4360" y="2148839"/>
            <a:ext cx="2133596" cy="3996"/>
          </a:xfrm>
          <a:prstGeom prst="straightConnector1">
            <a:avLst/>
          </a:prstGeom>
          <a:noFill/>
          <a:ln w="101598" cap="flat">
            <a:solidFill>
              <a:srgbClr val="5D7D40"/>
            </a:solidFill>
            <a:prstDash val="solid"/>
            <a:miter/>
          </a:ln>
        </p:spPr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4A422744-23D9-0D65-3E93-A80522D5B70F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95521" y="2676521"/>
            <a:ext cx="5746747" cy="3597469"/>
          </a:xfrm>
        </p:spPr>
        <p:txBody>
          <a:bodyPr lIns="0"/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35B198E-2127-9A59-2250-6424BF55F46A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7619996" y="2676521"/>
            <a:ext cx="3947163" cy="3597469"/>
          </a:xfrm>
        </p:spPr>
        <p:txBody>
          <a:bodyPr lIns="0"/>
          <a:lstStyle>
            <a:lvl1pPr marL="342900" indent="-342900">
              <a:spcBef>
                <a:spcPts val="1800"/>
              </a:spcBef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7">
            <a:extLst>
              <a:ext uri="{FF2B5EF4-FFF2-40B4-BE49-F238E27FC236}">
                <a16:creationId xmlns:a16="http://schemas.microsoft.com/office/drawing/2014/main" id="{71AE90EF-46CC-3C34-0067-6F5FEF74EBA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2E48CA26-E6F2-DE15-E349-9048724700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114519-772C-433B-BE6C-4C38D1D221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06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1818-B41E-D0F7-77B0-40C4305F99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202402"/>
            <a:ext cx="10972800" cy="1570326"/>
          </a:xfrm>
        </p:spPr>
        <p:txBody>
          <a:bodyPr lIns="0" tIns="0" rIns="0" bIns="0" anchor="b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add title 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7742C0B-9EF0-A039-70AF-907D9B41BE9C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594360" y="2628625"/>
            <a:ext cx="10972800" cy="36367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icon to add table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AB08B7A8-9727-B895-8FF9-AA6FBDC081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174F9-965B-4E0D-B6C1-90F2497EB7AA}" type="slidenum">
              <a:t>‹#›</a:t>
            </a:fld>
            <a:endParaRPr lang="en-US"/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5D09EECB-EC15-DF52-51B8-B4D6B2DC2C5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cxnSp>
        <p:nvCxnSpPr>
          <p:cNvPr id="6" name="Straight Connector 3">
            <a:extLst>
              <a:ext uri="{FF2B5EF4-FFF2-40B4-BE49-F238E27FC236}">
                <a16:creationId xmlns:a16="http://schemas.microsoft.com/office/drawing/2014/main" id="{D53619FA-E5BA-8929-BACB-5CD8D143F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4360" y="2148839"/>
            <a:ext cx="2133596" cy="3996"/>
          </a:xfrm>
          <a:prstGeom prst="straightConnector1">
            <a:avLst/>
          </a:prstGeom>
          <a:noFill/>
          <a:ln w="101598" cap="flat">
            <a:solidFill>
              <a:srgbClr val="5D7D4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657171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7A98-5B98-59AE-93F2-D855EF38FF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411480"/>
            <a:ext cx="5486400" cy="3291840"/>
          </a:xfrm>
        </p:spPr>
        <p:txBody>
          <a:bodyPr lIns="0" tIns="0" rIns="0" bIns="0" anchor="b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/>
              <a:t>Click to add title 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FF3495CB-6552-2CE3-D64A-C0BCE4C3A393}"/>
              </a:ext>
            </a:extLst>
          </p:cNvPr>
          <p:cNvGrpSpPr/>
          <p:nvPr/>
        </p:nvGrpSpPr>
        <p:grpSpPr>
          <a:xfrm>
            <a:off x="6092747" y="0"/>
            <a:ext cx="6099249" cy="6099249"/>
            <a:chOff x="6092747" y="0"/>
            <a:chExt cx="6099249" cy="6099249"/>
          </a:xfrm>
        </p:grpSpPr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A2F11918-DEF4-EF2F-1D63-E187BEF5F837}"/>
                </a:ext>
              </a:extLst>
            </p:cNvPr>
            <p:cNvSpPr/>
            <p:nvPr/>
          </p:nvSpPr>
          <p:spPr>
            <a:xfrm flipH="1" flipV="1">
              <a:off x="9118323" y="2001018"/>
              <a:ext cx="3073673" cy="409823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89"/>
                <a:gd name="f7" fmla="val 2386"/>
                <a:gd name="f8" fmla="val 1194"/>
                <a:gd name="f9" fmla="val 1192"/>
                <a:gd name="f10" fmla="+- 0 0 -90"/>
                <a:gd name="f11" fmla="*/ f3 1 1789"/>
                <a:gd name="f12" fmla="*/ f4 1 2386"/>
                <a:gd name="f13" fmla="+- f7 0 f5"/>
                <a:gd name="f14" fmla="+- f6 0 f5"/>
                <a:gd name="f15" fmla="*/ f10 f0 1"/>
                <a:gd name="f16" fmla="*/ f14 1 1789"/>
                <a:gd name="f17" fmla="*/ f13 1 2386"/>
                <a:gd name="f18" fmla="*/ 0 f14 1"/>
                <a:gd name="f19" fmla="*/ 12290 f13 1"/>
                <a:gd name="f20" fmla="*/ 13484 f13 1"/>
                <a:gd name="f21" fmla="*/ 1192 f14 1"/>
                <a:gd name="f22" fmla="*/ 14676 f13 1"/>
                <a:gd name="f23" fmla="*/ 1789 f14 1"/>
                <a:gd name="f24" fmla="*/ 14079 f13 1"/>
                <a:gd name="f25" fmla="*/ f15 1 f2"/>
                <a:gd name="f26" fmla="*/ f18 1 1789"/>
                <a:gd name="f27" fmla="*/ f19 1 2386"/>
                <a:gd name="f28" fmla="*/ f20 1 2386"/>
                <a:gd name="f29" fmla="*/ f21 1 1789"/>
                <a:gd name="f30" fmla="*/ f22 1 2386"/>
                <a:gd name="f31" fmla="*/ f23 1 1789"/>
                <a:gd name="f32" fmla="*/ f24 1 2386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7"/>
                <a:gd name="f41" fmla="*/ f29 1 f16"/>
                <a:gd name="f42" fmla="*/ f30 1 f17"/>
                <a:gd name="f43" fmla="*/ f31 1 f16"/>
                <a:gd name="f44" fmla="*/ f32 1 f17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2 1"/>
                <a:gd name="f52" fmla="*/ f41 f11 1"/>
                <a:gd name="f53" fmla="*/ f42 f12 1"/>
                <a:gd name="f54" fmla="*/ f43 f11 1"/>
                <a:gd name="f55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49" y="f51"/>
                </a:cxn>
                <a:cxn ang="f37">
                  <a:pos x="f52" y="f53"/>
                </a:cxn>
                <a:cxn ang="f37">
                  <a:pos x="f54" y="f55"/>
                </a:cxn>
                <a:cxn ang="f37">
                  <a:pos x="f49" y="f50"/>
                </a:cxn>
              </a:cxnLst>
              <a:rect l="f45" t="f48" r="f46" b="f47"/>
              <a:pathLst>
                <a:path w="1789" h="2386">
                  <a:moveTo>
                    <a:pt x="f5" y="f5"/>
                  </a:moveTo>
                  <a:lnTo>
                    <a:pt x="f5" y="f8"/>
                  </a:lnTo>
                  <a:lnTo>
                    <a:pt x="f9" y="f7"/>
                  </a:lnTo>
                  <a:lnTo>
                    <a:pt x="f6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4495A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02B692D3-AD4A-3C10-7DA8-04C12EFE3438}"/>
                </a:ext>
              </a:extLst>
            </p:cNvPr>
            <p:cNvSpPr/>
            <p:nvPr/>
          </p:nvSpPr>
          <p:spPr>
            <a:xfrm flipH="1" flipV="1">
              <a:off x="10195569" y="0"/>
              <a:ext cx="1996427" cy="19958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62"/>
                <a:gd name="f7" fmla="val 1161"/>
                <a:gd name="f8" fmla="+- 0 0 -90"/>
                <a:gd name="f9" fmla="*/ f3 1 1162"/>
                <a:gd name="f10" fmla="*/ f4 1 1162"/>
                <a:gd name="f11" fmla="+- f6 0 f5"/>
                <a:gd name="f12" fmla="*/ f8 f0 1"/>
                <a:gd name="f13" fmla="*/ f11 1 1162"/>
                <a:gd name="f14" fmla="*/ 0 f11 1"/>
                <a:gd name="f15" fmla="*/ 14679 f11 1"/>
                <a:gd name="f16" fmla="*/ 15840 f11 1"/>
                <a:gd name="f17" fmla="*/ 1161 f11 1"/>
                <a:gd name="f18" fmla="*/ f12 1 f2"/>
                <a:gd name="f19" fmla="*/ f14 1 1162"/>
                <a:gd name="f20" fmla="*/ f15 1 1162"/>
                <a:gd name="f21" fmla="*/ f16 1 1162"/>
                <a:gd name="f22" fmla="*/ f17 1 1162"/>
                <a:gd name="f23" fmla="*/ 0 1 f13"/>
                <a:gd name="f24" fmla="*/ f6 1 f13"/>
                <a:gd name="f25" fmla="+- f18 0 f1"/>
                <a:gd name="f26" fmla="*/ f19 1 f13"/>
                <a:gd name="f27" fmla="*/ f20 1 f13"/>
                <a:gd name="f28" fmla="*/ f21 1 f13"/>
                <a:gd name="f29" fmla="*/ f22 1 f13"/>
                <a:gd name="f30" fmla="*/ f23 f9 1"/>
                <a:gd name="f31" fmla="*/ f24 f9 1"/>
                <a:gd name="f32" fmla="*/ f24 f10 1"/>
                <a:gd name="f33" fmla="*/ f23 f10 1"/>
                <a:gd name="f34" fmla="*/ f26 f9 1"/>
                <a:gd name="f35" fmla="*/ f27 f10 1"/>
                <a:gd name="f36" fmla="*/ f28 f10 1"/>
                <a:gd name="f37" fmla="*/ f2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4" y="f35"/>
                </a:cxn>
                <a:cxn ang="f25">
                  <a:pos x="f34" y="f36"/>
                </a:cxn>
                <a:cxn ang="f25">
                  <a:pos x="f37" y="f36"/>
                </a:cxn>
                <a:cxn ang="f25">
                  <a:pos x="f34" y="f35"/>
                </a:cxn>
              </a:cxnLst>
              <a:rect l="f30" t="f33" r="f31" b="f32"/>
              <a:pathLst>
                <a:path w="1162" h="1162">
                  <a:moveTo>
                    <a:pt x="f5" y="f5"/>
                  </a:moveTo>
                  <a:lnTo>
                    <a:pt x="f5" y="f7"/>
                  </a:lnTo>
                  <a:lnTo>
                    <a:pt x="f7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7CA65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5001E3BE-EF28-DE0F-DF95-D76E9997CCA1}"/>
                </a:ext>
              </a:extLst>
            </p:cNvPr>
            <p:cNvSpPr/>
            <p:nvPr/>
          </p:nvSpPr>
          <p:spPr>
            <a:xfrm flipH="1" flipV="1">
              <a:off x="6092747" y="0"/>
              <a:ext cx="4001450" cy="20010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29"/>
                <a:gd name="f7" fmla="val 1165"/>
                <a:gd name="f8" fmla="+- 0 3550 0"/>
                <a:gd name="f9" fmla="+- 0 2386 0"/>
                <a:gd name="f10" fmla="+- 0 1221 0"/>
                <a:gd name="f11" fmla="val 1164"/>
                <a:gd name="f12" fmla="+- 0 0 -90"/>
                <a:gd name="f13" fmla="*/ f3 1 2329"/>
                <a:gd name="f14" fmla="*/ f4 1 1165"/>
                <a:gd name="f15" fmla="+- f8 0 1221"/>
                <a:gd name="f16" fmla="+- f9 0 1221"/>
                <a:gd name="f17" fmla="+- f10 0 1221"/>
                <a:gd name="f18" fmla="+- f7 0 f5"/>
                <a:gd name="f19" fmla="+- f6 0 f5"/>
                <a:gd name="f20" fmla="*/ f12 f0 1"/>
                <a:gd name="f21" fmla="*/ f19 1 2329"/>
                <a:gd name="f22" fmla="*/ f18 1 1165"/>
                <a:gd name="f23" fmla="*/ f15 f19 1"/>
                <a:gd name="f24" fmla="*/ 15840 f18 1"/>
                <a:gd name="f25" fmla="*/ f16 f19 1"/>
                <a:gd name="f26" fmla="*/ 14676 f18 1"/>
                <a:gd name="f27" fmla="*/ f17 f19 1"/>
                <a:gd name="f28" fmla="*/ f20 1 f2"/>
                <a:gd name="f29" fmla="*/ f23 1 2329"/>
                <a:gd name="f30" fmla="*/ f24 1 1165"/>
                <a:gd name="f31" fmla="*/ f25 1 2329"/>
                <a:gd name="f32" fmla="*/ f26 1 1165"/>
                <a:gd name="f33" fmla="*/ f27 1 2329"/>
                <a:gd name="f34" fmla="*/ 0 1 f21"/>
                <a:gd name="f35" fmla="*/ f6 1 f21"/>
                <a:gd name="f36" fmla="*/ 0 1 f22"/>
                <a:gd name="f37" fmla="*/ f7 1 f22"/>
                <a:gd name="f38" fmla="+- f28 0 f1"/>
                <a:gd name="f39" fmla="*/ f29 1 f21"/>
                <a:gd name="f40" fmla="*/ f30 1 f22"/>
                <a:gd name="f41" fmla="*/ f31 1 f21"/>
                <a:gd name="f42" fmla="*/ f32 1 f22"/>
                <a:gd name="f43" fmla="*/ f33 1 f21"/>
                <a:gd name="f44" fmla="*/ f34 f13 1"/>
                <a:gd name="f45" fmla="*/ f35 f13 1"/>
                <a:gd name="f46" fmla="*/ f37 f14 1"/>
                <a:gd name="f47" fmla="*/ f36 f14 1"/>
                <a:gd name="f48" fmla="*/ f39 f13 1"/>
                <a:gd name="f49" fmla="*/ f40 f14 1"/>
                <a:gd name="f50" fmla="*/ f41 f13 1"/>
                <a:gd name="f51" fmla="*/ f42 f14 1"/>
                <a:gd name="f52" fmla="*/ f4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48" y="f49"/>
                </a:cxn>
                <a:cxn ang="f38">
                  <a:pos x="f50" y="f51"/>
                </a:cxn>
                <a:cxn ang="f38">
                  <a:pos x="f52" y="f49"/>
                </a:cxn>
                <a:cxn ang="f38">
                  <a:pos x="f48" y="f49"/>
                </a:cxn>
              </a:cxnLst>
              <a:rect l="f44" t="f47" r="f45" b="f46"/>
              <a:pathLst>
                <a:path w="2329" h="1165">
                  <a:moveTo>
                    <a:pt x="f6" y="f11"/>
                  </a:moveTo>
                  <a:lnTo>
                    <a:pt x="f7" y="f5"/>
                  </a:lnTo>
                  <a:lnTo>
                    <a:pt x="f5" y="f11"/>
                  </a:lnTo>
                  <a:lnTo>
                    <a:pt x="f6" y="f11"/>
                  </a:ln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</p:grp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BC54092F-639B-A23B-CDE1-9D3DC93433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360" y="4549551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>
                <a:solidFill>
                  <a:srgbClr val="5D7D40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8" name="Straight Connector 3">
            <a:extLst>
              <a:ext uri="{FF2B5EF4-FFF2-40B4-BE49-F238E27FC236}">
                <a16:creationId xmlns:a16="http://schemas.microsoft.com/office/drawing/2014/main" id="{359518FE-93C3-4485-2611-428070201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4360" y="3950207"/>
            <a:ext cx="2133596" cy="3996"/>
          </a:xfrm>
          <a:prstGeom prst="straightConnector1">
            <a:avLst/>
          </a:prstGeom>
          <a:noFill/>
          <a:ln w="101598" cap="flat">
            <a:solidFill>
              <a:srgbClr val="5D7D4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1897016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B54A5621-0406-F38A-DE33-DFD5FC31634F}"/>
              </a:ext>
            </a:extLst>
          </p:cNvPr>
          <p:cNvGrpSpPr/>
          <p:nvPr/>
        </p:nvGrpSpPr>
        <p:grpSpPr>
          <a:xfrm>
            <a:off x="6362696" y="0"/>
            <a:ext cx="5829300" cy="3235604"/>
            <a:chOff x="6362696" y="0"/>
            <a:chExt cx="5829300" cy="3235604"/>
          </a:xfrm>
        </p:grpSpPr>
        <p:sp>
          <p:nvSpPr>
            <p:cNvPr id="3" name="AutoShape 24">
              <a:extLst>
                <a:ext uri="{FF2B5EF4-FFF2-40B4-BE49-F238E27FC236}">
                  <a16:creationId xmlns:a16="http://schemas.microsoft.com/office/drawing/2014/main" id="{6587C8BC-D022-A48B-8601-82B5B98CA7AE}"/>
                </a:ext>
              </a:extLst>
            </p:cNvPr>
            <p:cNvSpPr/>
            <p:nvPr/>
          </p:nvSpPr>
          <p:spPr>
            <a:xfrm>
              <a:off x="6362696" y="0"/>
              <a:ext cx="3884755" cy="323560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8"/>
                <a:gd name="f7" fmla="val 2980"/>
                <a:gd name="f8" fmla="+- 0 8372 0"/>
                <a:gd name="f9" fmla="+- 0 7780 0"/>
                <a:gd name="f10" fmla="+- 0 6586 0"/>
                <a:gd name="f11" fmla="+- 0 7774 0"/>
                <a:gd name="f12" fmla="+- 0 10163 0"/>
                <a:gd name="f13" fmla="+- 0 9566 0"/>
                <a:gd name="f14" fmla="+- 0 8969 0"/>
                <a:gd name="f15" fmla="val 1786"/>
                <a:gd name="f16" fmla="val 591"/>
                <a:gd name="f17" fmla="val 1194"/>
                <a:gd name="f18" fmla="val 1188"/>
                <a:gd name="f19" fmla="val 3577"/>
                <a:gd name="f20" fmla="val 2383"/>
                <a:gd name="f21" fmla="+- 0 0 -90"/>
                <a:gd name="f22" fmla="*/ f3 1 3578"/>
                <a:gd name="f23" fmla="*/ f4 1 2980"/>
                <a:gd name="f24" fmla="+- f8 0 6586"/>
                <a:gd name="f25" fmla="+- f9 0 6586"/>
                <a:gd name="f26" fmla="+- f10 0 6586"/>
                <a:gd name="f27" fmla="+- f11 0 6586"/>
                <a:gd name="f28" fmla="+- f12 0 6586"/>
                <a:gd name="f29" fmla="+- f13 0 6586"/>
                <a:gd name="f30" fmla="+- f14 0 6586"/>
                <a:gd name="f31" fmla="+- f7 0 f5"/>
                <a:gd name="f32" fmla="+- f6 0 f5"/>
                <a:gd name="f33" fmla="*/ f21 f0 1"/>
                <a:gd name="f34" fmla="*/ f32 1 3578"/>
                <a:gd name="f35" fmla="*/ f31 1 2980"/>
                <a:gd name="f36" fmla="*/ f24 f32 1"/>
                <a:gd name="f37" fmla="*/ 591 f31 1"/>
                <a:gd name="f38" fmla="*/ f25 f32 1"/>
                <a:gd name="f39" fmla="*/ 0 f31 1"/>
                <a:gd name="f40" fmla="*/ f26 f32 1"/>
                <a:gd name="f41" fmla="*/ f27 f32 1"/>
                <a:gd name="f42" fmla="*/ 1188 f31 1"/>
                <a:gd name="f43" fmla="*/ f28 f32 1"/>
                <a:gd name="f44" fmla="*/ 2383 f31 1"/>
                <a:gd name="f45" fmla="*/ f29 f32 1"/>
                <a:gd name="f46" fmla="*/ 1786 f31 1"/>
                <a:gd name="f47" fmla="*/ f30 f32 1"/>
                <a:gd name="f48" fmla="*/ 2980 f31 1"/>
                <a:gd name="f49" fmla="*/ f33 1 f2"/>
                <a:gd name="f50" fmla="*/ f36 1 3578"/>
                <a:gd name="f51" fmla="*/ f37 1 2980"/>
                <a:gd name="f52" fmla="*/ f38 1 3578"/>
                <a:gd name="f53" fmla="*/ f39 1 2980"/>
                <a:gd name="f54" fmla="*/ f40 1 3578"/>
                <a:gd name="f55" fmla="*/ f41 1 3578"/>
                <a:gd name="f56" fmla="*/ f42 1 2980"/>
                <a:gd name="f57" fmla="*/ f43 1 3578"/>
                <a:gd name="f58" fmla="*/ f44 1 2980"/>
                <a:gd name="f59" fmla="*/ f45 1 3578"/>
                <a:gd name="f60" fmla="*/ f46 1 2980"/>
                <a:gd name="f61" fmla="*/ f47 1 3578"/>
                <a:gd name="f62" fmla="*/ f48 1 2980"/>
                <a:gd name="f63" fmla="*/ 0 1 f34"/>
                <a:gd name="f64" fmla="*/ f6 1 f34"/>
                <a:gd name="f65" fmla="*/ 0 1 f35"/>
                <a:gd name="f66" fmla="*/ f7 1 f35"/>
                <a:gd name="f67" fmla="+- f49 0 f1"/>
                <a:gd name="f68" fmla="*/ f50 1 f34"/>
                <a:gd name="f69" fmla="*/ f51 1 f35"/>
                <a:gd name="f70" fmla="*/ f52 1 f34"/>
                <a:gd name="f71" fmla="*/ f53 1 f35"/>
                <a:gd name="f72" fmla="*/ f54 1 f34"/>
                <a:gd name="f73" fmla="*/ f55 1 f34"/>
                <a:gd name="f74" fmla="*/ f56 1 f35"/>
                <a:gd name="f75" fmla="*/ f57 1 f34"/>
                <a:gd name="f76" fmla="*/ f58 1 f35"/>
                <a:gd name="f77" fmla="*/ f59 1 f34"/>
                <a:gd name="f78" fmla="*/ f60 1 f35"/>
                <a:gd name="f79" fmla="*/ f61 1 f34"/>
                <a:gd name="f80" fmla="*/ f62 1 f35"/>
                <a:gd name="f81" fmla="*/ f63 f22 1"/>
                <a:gd name="f82" fmla="*/ f64 f22 1"/>
                <a:gd name="f83" fmla="*/ f66 f23 1"/>
                <a:gd name="f84" fmla="*/ f65 f23 1"/>
                <a:gd name="f85" fmla="*/ f68 f22 1"/>
                <a:gd name="f86" fmla="*/ f69 f23 1"/>
                <a:gd name="f87" fmla="*/ f70 f22 1"/>
                <a:gd name="f88" fmla="*/ f71 f23 1"/>
                <a:gd name="f89" fmla="*/ f72 f22 1"/>
                <a:gd name="f90" fmla="*/ f73 f22 1"/>
                <a:gd name="f91" fmla="*/ f74 f23 1"/>
                <a:gd name="f92" fmla="*/ f75 f22 1"/>
                <a:gd name="f93" fmla="*/ f76 f23 1"/>
                <a:gd name="f94" fmla="*/ f77 f22 1"/>
                <a:gd name="f95" fmla="*/ f78 f23 1"/>
                <a:gd name="f96" fmla="*/ f79 f22 1"/>
                <a:gd name="f97" fmla="*/ f80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7">
                  <a:pos x="f85" y="f86"/>
                </a:cxn>
                <a:cxn ang="f67">
                  <a:pos x="f87" y="f88"/>
                </a:cxn>
                <a:cxn ang="f67">
                  <a:pos x="f89" y="f88"/>
                </a:cxn>
                <a:cxn ang="f67">
                  <a:pos x="f90" y="f91"/>
                </a:cxn>
                <a:cxn ang="f67">
                  <a:pos x="f85" y="f86"/>
                </a:cxn>
                <a:cxn ang="f67">
                  <a:pos x="f92" y="f93"/>
                </a:cxn>
                <a:cxn ang="f67">
                  <a:pos x="f94" y="f95"/>
                </a:cxn>
                <a:cxn ang="f67">
                  <a:pos x="f96" y="f93"/>
                </a:cxn>
                <a:cxn ang="f67">
                  <a:pos x="f94" y="f97"/>
                </a:cxn>
                <a:cxn ang="f67">
                  <a:pos x="f92" y="f93"/>
                </a:cxn>
              </a:cxnLst>
              <a:rect l="f81" t="f84" r="f82" b="f83"/>
              <a:pathLst>
                <a:path w="3578" h="2980">
                  <a:moveTo>
                    <a:pt x="f15" y="f16"/>
                  </a:moveTo>
                  <a:lnTo>
                    <a:pt x="f17" y="f5"/>
                  </a:lnTo>
                  <a:lnTo>
                    <a:pt x="f5" y="f5"/>
                  </a:lnTo>
                  <a:lnTo>
                    <a:pt x="f18" y="f18"/>
                  </a:lnTo>
                  <a:lnTo>
                    <a:pt x="f15" y="f16"/>
                  </a:lnTo>
                  <a:moveTo>
                    <a:pt x="f19" y="f20"/>
                  </a:moveTo>
                  <a:lnTo>
                    <a:pt x="f7" y="f15"/>
                  </a:lnTo>
                  <a:lnTo>
                    <a:pt x="f20" y="f20"/>
                  </a:lnTo>
                  <a:lnTo>
                    <a:pt x="f7" y="f7"/>
                  </a:lnTo>
                  <a:lnTo>
                    <a:pt x="f19" y="f20"/>
                  </a:ln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DD5B2672-C69D-E4E4-3336-AFA9E4724CE7}"/>
                </a:ext>
              </a:extLst>
            </p:cNvPr>
            <p:cNvSpPr/>
            <p:nvPr/>
          </p:nvSpPr>
          <p:spPr>
            <a:xfrm>
              <a:off x="7004368" y="1289898"/>
              <a:ext cx="1945632" cy="194570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92"/>
                <a:gd name="f7" fmla="+- 0 7774 0"/>
                <a:gd name="f8" fmla="+- 0 7177 0"/>
                <a:gd name="f9" fmla="+- 0 8372 0"/>
                <a:gd name="f10" fmla="+- 0 8969 0"/>
                <a:gd name="f11" fmla="val 597"/>
                <a:gd name="f12" fmla="val 598"/>
                <a:gd name="f13" fmla="val 1195"/>
                <a:gd name="f14" fmla="+- 0 0 -90"/>
                <a:gd name="f15" fmla="*/ f3 1 1792"/>
                <a:gd name="f16" fmla="*/ f4 1 1792"/>
                <a:gd name="f17" fmla="+- f7 0 7177"/>
                <a:gd name="f18" fmla="+- f8 0 7177"/>
                <a:gd name="f19" fmla="+- f9 0 7177"/>
                <a:gd name="f20" fmla="+- f10 0 7177"/>
                <a:gd name="f21" fmla="+- f6 0 f5"/>
                <a:gd name="f22" fmla="*/ f14 f0 1"/>
                <a:gd name="f23" fmla="*/ f21 1 1792"/>
                <a:gd name="f24" fmla="*/ f17 f21 1"/>
                <a:gd name="f25" fmla="*/ 1188 f21 1"/>
                <a:gd name="f26" fmla="*/ f18 f21 1"/>
                <a:gd name="f27" fmla="*/ 1786 f21 1"/>
                <a:gd name="f28" fmla="*/ f19 f21 1"/>
                <a:gd name="f29" fmla="*/ 2980 f21 1"/>
                <a:gd name="f30" fmla="*/ f20 f21 1"/>
                <a:gd name="f31" fmla="*/ 2383 f21 1"/>
                <a:gd name="f32" fmla="*/ f22 1 f2"/>
                <a:gd name="f33" fmla="*/ f24 1 1792"/>
                <a:gd name="f34" fmla="*/ f25 1 1792"/>
                <a:gd name="f35" fmla="*/ f26 1 1792"/>
                <a:gd name="f36" fmla="*/ f27 1 1792"/>
                <a:gd name="f37" fmla="*/ f28 1 1792"/>
                <a:gd name="f38" fmla="*/ f29 1 1792"/>
                <a:gd name="f39" fmla="*/ f30 1 1792"/>
                <a:gd name="f40" fmla="*/ f31 1 1792"/>
                <a:gd name="f41" fmla="*/ 0 1 f23"/>
                <a:gd name="f42" fmla="*/ f6 1 f23"/>
                <a:gd name="f43" fmla="+- f32 0 f1"/>
                <a:gd name="f44" fmla="*/ f33 1 f23"/>
                <a:gd name="f45" fmla="*/ f34 1 f23"/>
                <a:gd name="f46" fmla="*/ f35 1 f23"/>
                <a:gd name="f47" fmla="*/ f36 1 f23"/>
                <a:gd name="f48" fmla="*/ f37 1 f23"/>
                <a:gd name="f49" fmla="*/ f38 1 f23"/>
                <a:gd name="f50" fmla="*/ f39 1 f23"/>
                <a:gd name="f51" fmla="*/ f40 1 f23"/>
                <a:gd name="f52" fmla="*/ f41 f15 1"/>
                <a:gd name="f53" fmla="*/ f42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61"/>
                </a:cxn>
                <a:cxn ang="f43">
                  <a:pos x="f62" y="f63"/>
                </a:cxn>
                <a:cxn ang="f43">
                  <a:pos x="f56" y="f57"/>
                </a:cxn>
              </a:cxnLst>
              <a:rect l="f52" t="f55" r="f53" b="f54"/>
              <a:pathLst>
                <a:path w="1792" h="1792">
                  <a:moveTo>
                    <a:pt x="f11" y="f5"/>
                  </a:moveTo>
                  <a:lnTo>
                    <a:pt x="f5" y="f12"/>
                  </a:lnTo>
                  <a:lnTo>
                    <a:pt x="f13" y="f6"/>
                  </a:lnTo>
                  <a:lnTo>
                    <a:pt x="f6" y="f13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F9D448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40A59C06-4638-1D07-A720-27E284FC736B}"/>
                </a:ext>
              </a:extLst>
            </p:cNvPr>
            <p:cNvSpPr/>
            <p:nvPr/>
          </p:nvSpPr>
          <p:spPr>
            <a:xfrm>
              <a:off x="8955432" y="0"/>
              <a:ext cx="1284421" cy="64277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83"/>
                <a:gd name="f7" fmla="val 592"/>
                <a:gd name="f8" fmla="+- 0 10158 0"/>
                <a:gd name="f9" fmla="+- 0 8975 0"/>
                <a:gd name="f10" fmla="+- 0 9566 0"/>
                <a:gd name="f11" fmla="val 591"/>
                <a:gd name="f12" fmla="+- 0 0 -90"/>
                <a:gd name="f13" fmla="*/ f3 1 1183"/>
                <a:gd name="f14" fmla="*/ f4 1 592"/>
                <a:gd name="f15" fmla="+- f8 0 8975"/>
                <a:gd name="f16" fmla="+- f9 0 8975"/>
                <a:gd name="f17" fmla="+- f10 0 8975"/>
                <a:gd name="f18" fmla="+- f7 0 f5"/>
                <a:gd name="f19" fmla="+- f6 0 f5"/>
                <a:gd name="f20" fmla="*/ f12 f0 1"/>
                <a:gd name="f21" fmla="*/ f19 1 1183"/>
                <a:gd name="f22" fmla="*/ f18 1 592"/>
                <a:gd name="f23" fmla="*/ f15 f19 1"/>
                <a:gd name="f24" fmla="*/ 0 f18 1"/>
                <a:gd name="f25" fmla="*/ f16 f19 1"/>
                <a:gd name="f26" fmla="*/ f17 f19 1"/>
                <a:gd name="f27" fmla="*/ 591 f18 1"/>
                <a:gd name="f28" fmla="*/ f20 1 f2"/>
                <a:gd name="f29" fmla="*/ f23 1 1183"/>
                <a:gd name="f30" fmla="*/ f24 1 592"/>
                <a:gd name="f31" fmla="*/ f25 1 1183"/>
                <a:gd name="f32" fmla="*/ f26 1 1183"/>
                <a:gd name="f33" fmla="*/ f27 1 592"/>
                <a:gd name="f34" fmla="*/ 0 1 f21"/>
                <a:gd name="f35" fmla="*/ f6 1 f21"/>
                <a:gd name="f36" fmla="*/ 0 1 f22"/>
                <a:gd name="f37" fmla="*/ f7 1 f22"/>
                <a:gd name="f38" fmla="+- f28 0 f1"/>
                <a:gd name="f39" fmla="*/ f29 1 f21"/>
                <a:gd name="f40" fmla="*/ f30 1 f22"/>
                <a:gd name="f41" fmla="*/ f31 1 f21"/>
                <a:gd name="f42" fmla="*/ f32 1 f21"/>
                <a:gd name="f43" fmla="*/ f33 1 f22"/>
                <a:gd name="f44" fmla="*/ f34 f13 1"/>
                <a:gd name="f45" fmla="*/ f35 f13 1"/>
                <a:gd name="f46" fmla="*/ f37 f14 1"/>
                <a:gd name="f47" fmla="*/ f36 f14 1"/>
                <a:gd name="f48" fmla="*/ f39 f13 1"/>
                <a:gd name="f49" fmla="*/ f40 f14 1"/>
                <a:gd name="f50" fmla="*/ f41 f13 1"/>
                <a:gd name="f51" fmla="*/ f42 f13 1"/>
                <a:gd name="f52" fmla="*/ f43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48" y="f49"/>
                </a:cxn>
                <a:cxn ang="f38">
                  <a:pos x="f50" y="f49"/>
                </a:cxn>
                <a:cxn ang="f38">
                  <a:pos x="f51" y="f52"/>
                </a:cxn>
                <a:cxn ang="f38">
                  <a:pos x="f48" y="f49"/>
                </a:cxn>
              </a:cxnLst>
              <a:rect l="f44" t="f47" r="f45" b="f46"/>
              <a:pathLst>
                <a:path w="1183" h="592">
                  <a:moveTo>
                    <a:pt x="f6" y="f5"/>
                  </a:moveTo>
                  <a:lnTo>
                    <a:pt x="f5" y="f5"/>
                  </a:lnTo>
                  <a:lnTo>
                    <a:pt x="f11" y="f11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4495A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263E5188-15F0-BBDC-9ABB-C9104D71003E}"/>
                </a:ext>
              </a:extLst>
            </p:cNvPr>
            <p:cNvSpPr/>
            <p:nvPr/>
          </p:nvSpPr>
          <p:spPr>
            <a:xfrm>
              <a:off x="7652549" y="641689"/>
              <a:ext cx="1945632" cy="194570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92"/>
                <a:gd name="f7" fmla="+- 0 8372 0"/>
                <a:gd name="f8" fmla="+- 0 7774 0"/>
                <a:gd name="f9" fmla="+- 0 8969 0"/>
                <a:gd name="f10" fmla="+- 0 9566 0"/>
                <a:gd name="f11" fmla="val 598"/>
                <a:gd name="f12" fmla="val 597"/>
                <a:gd name="f13" fmla="val 1195"/>
                <a:gd name="f14" fmla="+- 0 0 -90"/>
                <a:gd name="f15" fmla="*/ f3 1 1792"/>
                <a:gd name="f16" fmla="*/ f4 1 1792"/>
                <a:gd name="f17" fmla="+- f7 0 7774"/>
                <a:gd name="f18" fmla="+- f8 0 7774"/>
                <a:gd name="f19" fmla="+- f9 0 7774"/>
                <a:gd name="f20" fmla="+- f10 0 7774"/>
                <a:gd name="f21" fmla="+- f6 0 f5"/>
                <a:gd name="f22" fmla="*/ f14 f0 1"/>
                <a:gd name="f23" fmla="*/ f21 1 1792"/>
                <a:gd name="f24" fmla="*/ f17 f21 1"/>
                <a:gd name="f25" fmla="*/ 591 f21 1"/>
                <a:gd name="f26" fmla="*/ f18 f21 1"/>
                <a:gd name="f27" fmla="*/ 1188 f21 1"/>
                <a:gd name="f28" fmla="*/ f19 f21 1"/>
                <a:gd name="f29" fmla="*/ 2383 f21 1"/>
                <a:gd name="f30" fmla="*/ f20 f21 1"/>
                <a:gd name="f31" fmla="*/ 1786 f21 1"/>
                <a:gd name="f32" fmla="*/ f22 1 f2"/>
                <a:gd name="f33" fmla="*/ f24 1 1792"/>
                <a:gd name="f34" fmla="*/ f25 1 1792"/>
                <a:gd name="f35" fmla="*/ f26 1 1792"/>
                <a:gd name="f36" fmla="*/ f27 1 1792"/>
                <a:gd name="f37" fmla="*/ f28 1 1792"/>
                <a:gd name="f38" fmla="*/ f29 1 1792"/>
                <a:gd name="f39" fmla="*/ f30 1 1792"/>
                <a:gd name="f40" fmla="*/ f31 1 1792"/>
                <a:gd name="f41" fmla="*/ 0 1 f23"/>
                <a:gd name="f42" fmla="*/ f6 1 f23"/>
                <a:gd name="f43" fmla="+- f32 0 f1"/>
                <a:gd name="f44" fmla="*/ f33 1 f23"/>
                <a:gd name="f45" fmla="*/ f34 1 f23"/>
                <a:gd name="f46" fmla="*/ f35 1 f23"/>
                <a:gd name="f47" fmla="*/ f36 1 f23"/>
                <a:gd name="f48" fmla="*/ f37 1 f23"/>
                <a:gd name="f49" fmla="*/ f38 1 f23"/>
                <a:gd name="f50" fmla="*/ f39 1 f23"/>
                <a:gd name="f51" fmla="*/ f40 1 f23"/>
                <a:gd name="f52" fmla="*/ f41 f15 1"/>
                <a:gd name="f53" fmla="*/ f42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61"/>
                </a:cxn>
                <a:cxn ang="f43">
                  <a:pos x="f62" y="f63"/>
                </a:cxn>
                <a:cxn ang="f43">
                  <a:pos x="f56" y="f57"/>
                </a:cxn>
              </a:cxnLst>
              <a:rect l="f52" t="f55" r="f53" b="f54"/>
              <a:pathLst>
                <a:path w="1792" h="1792">
                  <a:moveTo>
                    <a:pt x="f11" y="f5"/>
                  </a:moveTo>
                  <a:lnTo>
                    <a:pt x="f5" y="f12"/>
                  </a:lnTo>
                  <a:lnTo>
                    <a:pt x="f13" y="f6"/>
                  </a:lnTo>
                  <a:lnTo>
                    <a:pt x="f6" y="f13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7CA65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9F613559-87C1-CA37-55BA-E253622A166D}"/>
                </a:ext>
              </a:extLst>
            </p:cNvPr>
            <p:cNvSpPr/>
            <p:nvPr/>
          </p:nvSpPr>
          <p:spPr>
            <a:xfrm>
              <a:off x="9598182" y="641689"/>
              <a:ext cx="2593814" cy="259390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89"/>
                <a:gd name="f7" fmla="+- 0 11955 0"/>
                <a:gd name="f8" fmla="+- 0 10760 0"/>
                <a:gd name="f9" fmla="+- 0 9566 0"/>
                <a:gd name="f10" fmla="val 1195"/>
                <a:gd name="f11" fmla="val 1194"/>
                <a:gd name="f12" fmla="+- 0 0 -90"/>
                <a:gd name="f13" fmla="*/ f3 1 2389"/>
                <a:gd name="f14" fmla="*/ f4 1 2389"/>
                <a:gd name="f15" fmla="+- f7 0 9566"/>
                <a:gd name="f16" fmla="+- f8 0 9566"/>
                <a:gd name="f17" fmla="+- f9 0 9566"/>
                <a:gd name="f18" fmla="+- f6 0 f5"/>
                <a:gd name="f19" fmla="*/ f12 f0 1"/>
                <a:gd name="f20" fmla="*/ f18 1 2389"/>
                <a:gd name="f21" fmla="*/ f15 f18 1"/>
                <a:gd name="f22" fmla="*/ 1786 f18 1"/>
                <a:gd name="f23" fmla="*/ f16 f18 1"/>
                <a:gd name="f24" fmla="*/ 591 f18 1"/>
                <a:gd name="f25" fmla="*/ f17 f18 1"/>
                <a:gd name="f26" fmla="*/ 2980 f18 1"/>
                <a:gd name="f27" fmla="*/ f19 1 f2"/>
                <a:gd name="f28" fmla="*/ f21 1 2389"/>
                <a:gd name="f29" fmla="*/ f22 1 2389"/>
                <a:gd name="f30" fmla="*/ f23 1 2389"/>
                <a:gd name="f31" fmla="*/ f24 1 2389"/>
                <a:gd name="f32" fmla="*/ f25 1 2389"/>
                <a:gd name="f33" fmla="*/ f26 1 2389"/>
                <a:gd name="f34" fmla="*/ 0 1 f20"/>
                <a:gd name="f35" fmla="*/ f6 1 f20"/>
                <a:gd name="f36" fmla="+- f27 0 f1"/>
                <a:gd name="f37" fmla="*/ f28 1 f20"/>
                <a:gd name="f38" fmla="*/ f29 1 f20"/>
                <a:gd name="f39" fmla="*/ f30 1 f20"/>
                <a:gd name="f40" fmla="*/ f31 1 f20"/>
                <a:gd name="f41" fmla="*/ f32 1 f20"/>
                <a:gd name="f42" fmla="*/ f33 1 f20"/>
                <a:gd name="f43" fmla="*/ f34 f13 1"/>
                <a:gd name="f44" fmla="*/ f35 f13 1"/>
                <a:gd name="f45" fmla="*/ f35 f14 1"/>
                <a:gd name="f46" fmla="*/ f34 f14 1"/>
                <a:gd name="f47" fmla="*/ f37 f13 1"/>
                <a:gd name="f48" fmla="*/ f38 f14 1"/>
                <a:gd name="f49" fmla="*/ f39 f13 1"/>
                <a:gd name="f50" fmla="*/ f40 f14 1"/>
                <a:gd name="f51" fmla="*/ f41 f13 1"/>
                <a:gd name="f52" fmla="*/ f42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47" y="f48"/>
                </a:cxn>
                <a:cxn ang="f36">
                  <a:pos x="f49" y="f50"/>
                </a:cxn>
                <a:cxn ang="f36">
                  <a:pos x="f51" y="f48"/>
                </a:cxn>
                <a:cxn ang="f36">
                  <a:pos x="f49" y="f52"/>
                </a:cxn>
                <a:cxn ang="f36">
                  <a:pos x="f47" y="f48"/>
                </a:cxn>
              </a:cxnLst>
              <a:rect l="f43" t="f46" r="f44" b="f45"/>
              <a:pathLst>
                <a:path w="2389" h="2389">
                  <a:moveTo>
                    <a:pt x="f6" y="f10"/>
                  </a:moveTo>
                  <a:lnTo>
                    <a:pt x="f11" y="f5"/>
                  </a:lnTo>
                  <a:lnTo>
                    <a:pt x="f5" y="f10"/>
                  </a:lnTo>
                  <a:lnTo>
                    <a:pt x="f11" y="f6"/>
                  </a:lnTo>
                  <a:lnTo>
                    <a:pt x="f6" y="f10"/>
                  </a:ln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965D6BA5-1A81-E25D-16B6-DEEAEB30D3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89573"/>
            <a:ext cx="6787746" cy="1593506"/>
          </a:xfrm>
        </p:spPr>
        <p:txBody>
          <a:bodyPr lIns="0" tIns="0" rIns="0" bIns="0" anchor="b">
            <a:noAutofit/>
          </a:bodyPr>
          <a:lstStyle>
            <a:lvl1pPr>
              <a:defRPr spc="50"/>
            </a:lvl1pPr>
          </a:lstStyle>
          <a:p>
            <a:pPr lvl="0"/>
            <a:r>
              <a:rPr lang="en-US"/>
              <a:t>Click to add title 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6921433-3E09-CA88-343A-CE4D1108D484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94360" y="2281921"/>
            <a:ext cx="6787746" cy="3708513"/>
          </a:xfrm>
        </p:spPr>
        <p:txBody>
          <a:bodyPr lIns="0" tIns="228600" rIns="0" bIns="0"/>
          <a:lstStyle>
            <a:lvl1pPr marL="283464">
              <a:lnSpc>
                <a:spcPct val="80000"/>
              </a:lnSpc>
              <a:spcBef>
                <a:spcPts val="2200"/>
              </a:spcBef>
              <a:defRPr sz="2400" b="1">
                <a:solidFill>
                  <a:srgbClr val="5D7D40"/>
                </a:solidFill>
              </a:defRPr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1A1F58F4-1F2B-9585-8EFB-D99D46CA0B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3211A5-3C33-4B88-BC73-1C09E3DB3412}" type="slidenum">
              <a:t>‹#›</a:t>
            </a:fld>
            <a:endParaRPr lang="en-US"/>
          </a:p>
        </p:txBody>
      </p:sp>
      <p:sp>
        <p:nvSpPr>
          <p:cNvPr id="11" name="Date Placeholder 41">
            <a:extLst>
              <a:ext uri="{FF2B5EF4-FFF2-40B4-BE49-F238E27FC236}">
                <a16:creationId xmlns:a16="http://schemas.microsoft.com/office/drawing/2014/main" id="{083D5297-CC71-D097-B2D8-FB0D5A6FB0B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cxnSp>
        <p:nvCxnSpPr>
          <p:cNvPr id="12" name="Straight Connector 3">
            <a:extLst>
              <a:ext uri="{FF2B5EF4-FFF2-40B4-BE49-F238E27FC236}">
                <a16:creationId xmlns:a16="http://schemas.microsoft.com/office/drawing/2014/main" id="{3E1D5A2A-0D09-221F-5DE3-446A22BA2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4360" y="2148839"/>
            <a:ext cx="2130552" cy="0"/>
          </a:xfrm>
          <a:prstGeom prst="straightConnector1">
            <a:avLst/>
          </a:prstGeom>
          <a:noFill/>
          <a:ln w="101598" cap="flat">
            <a:solidFill>
              <a:srgbClr val="5D7D4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70206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rgbClr val="4495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6C9DEE1A-6D6B-1BA8-BD92-446CAFE0C36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80539"/>
          </a:xfrm>
        </p:spPr>
        <p:txBody>
          <a:bodyPr tIns="182880" anchorCtr="1"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F519E61-A812-3309-709F-E6B08EF641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60" y="444928"/>
            <a:ext cx="5477475" cy="3291840"/>
          </a:xfrm>
        </p:spPr>
        <p:txBody>
          <a:bodyPr lIns="0" tIns="0" rIns="0" bIns="0" anchor="b">
            <a:noAutofit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add title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9A8D7AF-2622-A03A-5A37-48238480F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09360" y="3951844"/>
            <a:ext cx="2133596" cy="100584"/>
          </a:xfrm>
          <a:prstGeom prst="rect">
            <a:avLst/>
          </a:prstGeom>
          <a:solidFill>
            <a:srgbClr val="7CA65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21020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D0D1-DA9D-7C06-3679-524B11FCD5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9831" y="430526"/>
            <a:ext cx="5486400" cy="3291840"/>
          </a:xfrm>
        </p:spPr>
        <p:txBody>
          <a:bodyPr lIns="0" tIns="0" rIns="0" bIns="0" anchor="b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/>
              <a:t>Click to add title </a:t>
            </a:r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C5FB4241-2745-230C-F387-9A6002AF807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-11109"/>
            <a:ext cx="5791196" cy="6880229"/>
          </a:xfrm>
        </p:spPr>
        <p:txBody>
          <a:bodyPr anchorCtr="1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7A48146D-183C-723F-45D4-24D2B2C41EB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99831" y="4568598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>
                <a:solidFill>
                  <a:srgbClr val="5D7D40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F8881D1B-87B2-CB8F-99B8-43F34370A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09360" y="3950207"/>
            <a:ext cx="2133596" cy="3996"/>
          </a:xfrm>
          <a:prstGeom prst="straightConnector1">
            <a:avLst/>
          </a:prstGeom>
          <a:noFill/>
          <a:ln w="101598" cap="flat">
            <a:solidFill>
              <a:srgbClr val="5D7D4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04189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8">
            <a:extLst>
              <a:ext uri="{FF2B5EF4-FFF2-40B4-BE49-F238E27FC236}">
                <a16:creationId xmlns:a16="http://schemas.microsoft.com/office/drawing/2014/main" id="{ACA186C6-DAEF-711A-2158-6BC257DC5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4360" y="2148839"/>
            <a:ext cx="2133596" cy="3996"/>
          </a:xfrm>
          <a:prstGeom prst="straightConnector1">
            <a:avLst/>
          </a:prstGeom>
          <a:noFill/>
          <a:ln w="101598" cap="flat">
            <a:solidFill>
              <a:srgbClr val="5D7D40"/>
            </a:solidFill>
            <a:prstDash val="solid"/>
            <a:miter/>
          </a:ln>
        </p:spPr>
      </p:cxnSp>
      <p:grpSp>
        <p:nvGrpSpPr>
          <p:cNvPr id="3" name="Group 9">
            <a:extLst>
              <a:ext uri="{FF2B5EF4-FFF2-40B4-BE49-F238E27FC236}">
                <a16:creationId xmlns:a16="http://schemas.microsoft.com/office/drawing/2014/main" id="{2E164C05-4075-0D47-7D8E-B60BD0B9ACBA}"/>
              </a:ext>
            </a:extLst>
          </p:cNvPr>
          <p:cNvGrpSpPr/>
          <p:nvPr/>
        </p:nvGrpSpPr>
        <p:grpSpPr>
          <a:xfrm>
            <a:off x="0" y="3900135"/>
            <a:ext cx="2959217" cy="2959217"/>
            <a:chOff x="0" y="3900135"/>
            <a:chExt cx="2959217" cy="2959217"/>
          </a:xfrm>
        </p:grpSpPr>
        <p:sp>
          <p:nvSpPr>
            <p:cNvPr id="4" name="Freeform 19">
              <a:extLst>
                <a:ext uri="{FF2B5EF4-FFF2-40B4-BE49-F238E27FC236}">
                  <a16:creationId xmlns:a16="http://schemas.microsoft.com/office/drawing/2014/main" id="{4477777A-2747-5364-6E07-3EA0E381B6E1}"/>
                </a:ext>
              </a:extLst>
            </p:cNvPr>
            <p:cNvSpPr/>
            <p:nvPr/>
          </p:nvSpPr>
          <p:spPr>
            <a:xfrm rot="16199987" flipV="1">
              <a:off x="1219389" y="5119497"/>
              <a:ext cx="1491285" cy="19883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89"/>
                <a:gd name="f7" fmla="val 2386"/>
                <a:gd name="f8" fmla="val 1194"/>
                <a:gd name="f9" fmla="val 1192"/>
                <a:gd name="f10" fmla="+- 0 0 -90"/>
                <a:gd name="f11" fmla="*/ f3 1 1789"/>
                <a:gd name="f12" fmla="*/ f4 1 2386"/>
                <a:gd name="f13" fmla="+- f7 0 f5"/>
                <a:gd name="f14" fmla="+- f6 0 f5"/>
                <a:gd name="f15" fmla="*/ f10 f0 1"/>
                <a:gd name="f16" fmla="*/ f14 1 1789"/>
                <a:gd name="f17" fmla="*/ f13 1 2386"/>
                <a:gd name="f18" fmla="*/ 0 f14 1"/>
                <a:gd name="f19" fmla="*/ 12290 f13 1"/>
                <a:gd name="f20" fmla="*/ 13484 f13 1"/>
                <a:gd name="f21" fmla="*/ 1192 f14 1"/>
                <a:gd name="f22" fmla="*/ 14676 f13 1"/>
                <a:gd name="f23" fmla="*/ 1789 f14 1"/>
                <a:gd name="f24" fmla="*/ 14079 f13 1"/>
                <a:gd name="f25" fmla="*/ f15 1 f2"/>
                <a:gd name="f26" fmla="*/ f18 1 1789"/>
                <a:gd name="f27" fmla="*/ f19 1 2386"/>
                <a:gd name="f28" fmla="*/ f20 1 2386"/>
                <a:gd name="f29" fmla="*/ f21 1 1789"/>
                <a:gd name="f30" fmla="*/ f22 1 2386"/>
                <a:gd name="f31" fmla="*/ f23 1 1789"/>
                <a:gd name="f32" fmla="*/ f24 1 2386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7"/>
                <a:gd name="f41" fmla="*/ f29 1 f16"/>
                <a:gd name="f42" fmla="*/ f30 1 f17"/>
                <a:gd name="f43" fmla="*/ f31 1 f16"/>
                <a:gd name="f44" fmla="*/ f32 1 f17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2 1"/>
                <a:gd name="f52" fmla="*/ f41 f11 1"/>
                <a:gd name="f53" fmla="*/ f42 f12 1"/>
                <a:gd name="f54" fmla="*/ f43 f11 1"/>
                <a:gd name="f55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49" y="f51"/>
                </a:cxn>
                <a:cxn ang="f37">
                  <a:pos x="f52" y="f53"/>
                </a:cxn>
                <a:cxn ang="f37">
                  <a:pos x="f54" y="f55"/>
                </a:cxn>
                <a:cxn ang="f37">
                  <a:pos x="f49" y="f50"/>
                </a:cxn>
              </a:cxnLst>
              <a:rect l="f45" t="f48" r="f46" b="f47"/>
              <a:pathLst>
                <a:path w="1789" h="2386">
                  <a:moveTo>
                    <a:pt x="f5" y="f5"/>
                  </a:moveTo>
                  <a:lnTo>
                    <a:pt x="f5" y="f8"/>
                  </a:lnTo>
                  <a:lnTo>
                    <a:pt x="f9" y="f7"/>
                  </a:lnTo>
                  <a:lnTo>
                    <a:pt x="f6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9D448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5" name="Freeform 20">
              <a:extLst>
                <a:ext uri="{FF2B5EF4-FFF2-40B4-BE49-F238E27FC236}">
                  <a16:creationId xmlns:a16="http://schemas.microsoft.com/office/drawing/2014/main" id="{44B6BE29-C200-6D71-5157-62E4057C14B4}"/>
                </a:ext>
              </a:extLst>
            </p:cNvPr>
            <p:cNvSpPr/>
            <p:nvPr/>
          </p:nvSpPr>
          <p:spPr>
            <a:xfrm rot="16199987" flipV="1">
              <a:off x="-137" y="5890866"/>
              <a:ext cx="968623" cy="9683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62"/>
                <a:gd name="f7" fmla="val 1161"/>
                <a:gd name="f8" fmla="+- 0 0 -90"/>
                <a:gd name="f9" fmla="*/ f3 1 1162"/>
                <a:gd name="f10" fmla="*/ f4 1 1162"/>
                <a:gd name="f11" fmla="+- f6 0 f5"/>
                <a:gd name="f12" fmla="*/ f8 f0 1"/>
                <a:gd name="f13" fmla="*/ f11 1 1162"/>
                <a:gd name="f14" fmla="*/ 0 f11 1"/>
                <a:gd name="f15" fmla="*/ 14679 f11 1"/>
                <a:gd name="f16" fmla="*/ 15840 f11 1"/>
                <a:gd name="f17" fmla="*/ 1161 f11 1"/>
                <a:gd name="f18" fmla="*/ f12 1 f2"/>
                <a:gd name="f19" fmla="*/ f14 1 1162"/>
                <a:gd name="f20" fmla="*/ f15 1 1162"/>
                <a:gd name="f21" fmla="*/ f16 1 1162"/>
                <a:gd name="f22" fmla="*/ f17 1 1162"/>
                <a:gd name="f23" fmla="*/ 0 1 f13"/>
                <a:gd name="f24" fmla="*/ f6 1 f13"/>
                <a:gd name="f25" fmla="+- f18 0 f1"/>
                <a:gd name="f26" fmla="*/ f19 1 f13"/>
                <a:gd name="f27" fmla="*/ f20 1 f13"/>
                <a:gd name="f28" fmla="*/ f21 1 f13"/>
                <a:gd name="f29" fmla="*/ f22 1 f13"/>
                <a:gd name="f30" fmla="*/ f23 f9 1"/>
                <a:gd name="f31" fmla="*/ f24 f9 1"/>
                <a:gd name="f32" fmla="*/ f24 f10 1"/>
                <a:gd name="f33" fmla="*/ f23 f10 1"/>
                <a:gd name="f34" fmla="*/ f26 f9 1"/>
                <a:gd name="f35" fmla="*/ f27 f10 1"/>
                <a:gd name="f36" fmla="*/ f28 f10 1"/>
                <a:gd name="f37" fmla="*/ f2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4" y="f35"/>
                </a:cxn>
                <a:cxn ang="f25">
                  <a:pos x="f34" y="f36"/>
                </a:cxn>
                <a:cxn ang="f25">
                  <a:pos x="f37" y="f36"/>
                </a:cxn>
                <a:cxn ang="f25">
                  <a:pos x="f34" y="f35"/>
                </a:cxn>
              </a:cxnLst>
              <a:rect l="f30" t="f33" r="f31" b="f32"/>
              <a:pathLst>
                <a:path w="1162" h="1162">
                  <a:moveTo>
                    <a:pt x="f5" y="f5"/>
                  </a:moveTo>
                  <a:lnTo>
                    <a:pt x="f5" y="f7"/>
                  </a:lnTo>
                  <a:lnTo>
                    <a:pt x="f7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7CA65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6" name="Freeform 21">
              <a:extLst>
                <a:ext uri="{FF2B5EF4-FFF2-40B4-BE49-F238E27FC236}">
                  <a16:creationId xmlns:a16="http://schemas.microsoft.com/office/drawing/2014/main" id="{3655E906-78A0-3EE3-1847-F2363989F4A2}"/>
                </a:ext>
              </a:extLst>
            </p:cNvPr>
            <p:cNvSpPr/>
            <p:nvPr/>
          </p:nvSpPr>
          <p:spPr>
            <a:xfrm rot="16199987" flipV="1">
              <a:off x="-485281" y="4385416"/>
              <a:ext cx="1941417" cy="97085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29"/>
                <a:gd name="f7" fmla="val 1165"/>
                <a:gd name="f8" fmla="+- 0 3550 0"/>
                <a:gd name="f9" fmla="+- 0 2386 0"/>
                <a:gd name="f10" fmla="+- 0 1221 0"/>
                <a:gd name="f11" fmla="val 1164"/>
                <a:gd name="f12" fmla="+- 0 0 -90"/>
                <a:gd name="f13" fmla="*/ f3 1 2329"/>
                <a:gd name="f14" fmla="*/ f4 1 1165"/>
                <a:gd name="f15" fmla="+- f8 0 1221"/>
                <a:gd name="f16" fmla="+- f9 0 1221"/>
                <a:gd name="f17" fmla="+- f10 0 1221"/>
                <a:gd name="f18" fmla="+- f7 0 f5"/>
                <a:gd name="f19" fmla="+- f6 0 f5"/>
                <a:gd name="f20" fmla="*/ f12 f0 1"/>
                <a:gd name="f21" fmla="*/ f19 1 2329"/>
                <a:gd name="f22" fmla="*/ f18 1 1165"/>
                <a:gd name="f23" fmla="*/ f15 f19 1"/>
                <a:gd name="f24" fmla="*/ 15840 f18 1"/>
                <a:gd name="f25" fmla="*/ f16 f19 1"/>
                <a:gd name="f26" fmla="*/ 14676 f18 1"/>
                <a:gd name="f27" fmla="*/ f17 f19 1"/>
                <a:gd name="f28" fmla="*/ f20 1 f2"/>
                <a:gd name="f29" fmla="*/ f23 1 2329"/>
                <a:gd name="f30" fmla="*/ f24 1 1165"/>
                <a:gd name="f31" fmla="*/ f25 1 2329"/>
                <a:gd name="f32" fmla="*/ f26 1 1165"/>
                <a:gd name="f33" fmla="*/ f27 1 2329"/>
                <a:gd name="f34" fmla="*/ 0 1 f21"/>
                <a:gd name="f35" fmla="*/ f6 1 f21"/>
                <a:gd name="f36" fmla="*/ 0 1 f22"/>
                <a:gd name="f37" fmla="*/ f7 1 f22"/>
                <a:gd name="f38" fmla="+- f28 0 f1"/>
                <a:gd name="f39" fmla="*/ f29 1 f21"/>
                <a:gd name="f40" fmla="*/ f30 1 f22"/>
                <a:gd name="f41" fmla="*/ f31 1 f21"/>
                <a:gd name="f42" fmla="*/ f32 1 f22"/>
                <a:gd name="f43" fmla="*/ f33 1 f21"/>
                <a:gd name="f44" fmla="*/ f34 f13 1"/>
                <a:gd name="f45" fmla="*/ f35 f13 1"/>
                <a:gd name="f46" fmla="*/ f37 f14 1"/>
                <a:gd name="f47" fmla="*/ f36 f14 1"/>
                <a:gd name="f48" fmla="*/ f39 f13 1"/>
                <a:gd name="f49" fmla="*/ f40 f14 1"/>
                <a:gd name="f50" fmla="*/ f41 f13 1"/>
                <a:gd name="f51" fmla="*/ f42 f14 1"/>
                <a:gd name="f52" fmla="*/ f4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48" y="f49"/>
                </a:cxn>
                <a:cxn ang="f38">
                  <a:pos x="f50" y="f51"/>
                </a:cxn>
                <a:cxn ang="f38">
                  <a:pos x="f52" y="f49"/>
                </a:cxn>
                <a:cxn ang="f38">
                  <a:pos x="f48" y="f49"/>
                </a:cxn>
              </a:cxnLst>
              <a:rect l="f44" t="f47" r="f45" b="f46"/>
              <a:pathLst>
                <a:path w="2329" h="1165">
                  <a:moveTo>
                    <a:pt x="f6" y="f11"/>
                  </a:moveTo>
                  <a:lnTo>
                    <a:pt x="f7" y="f5"/>
                  </a:lnTo>
                  <a:lnTo>
                    <a:pt x="f5" y="f11"/>
                  </a:lnTo>
                  <a:lnTo>
                    <a:pt x="f6" y="f11"/>
                  </a:ln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E7DF2509-469E-A7E0-B192-6073537B5C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02879"/>
            <a:ext cx="10873743" cy="1680200"/>
          </a:xfrm>
        </p:spPr>
        <p:txBody>
          <a:bodyPr lIns="0" tIns="0" rIns="0" bIns="0" anchor="b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add title 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32E5C63-5D5B-8456-6AD2-E92A70276E3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657600" y="2282004"/>
            <a:ext cx="7810503" cy="3699324"/>
          </a:xfrm>
        </p:spPr>
        <p:txBody>
          <a:bodyPr lIns="0" tIns="228600" rIns="0" bIns="0"/>
          <a:lstStyle>
            <a:lvl1pPr marL="283464">
              <a:spcBef>
                <a:spcPts val="1800"/>
              </a:spcBef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06A246A-76B5-9BB0-945C-3CB27EA5A9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67D954-8678-4443-947F-044594CE538B}" type="slidenum">
              <a:t>‹#›</a:t>
            </a:fld>
            <a:endParaRPr lang="en-US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2FA40D83-C838-E43A-3A9D-2314EA14C9B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748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568E-4B9F-F8C0-0833-2C1BAE269B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899" y="411480"/>
            <a:ext cx="5486400" cy="3291840"/>
          </a:xfrm>
        </p:spPr>
        <p:txBody>
          <a:bodyPr lIns="0" tIns="0" rIns="0" bIns="0" anchor="b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/>
              <a:t>Click to add title 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0FDC0BD1-5066-C617-52D0-3771949A7773}"/>
              </a:ext>
            </a:extLst>
          </p:cNvPr>
          <p:cNvGrpSpPr/>
          <p:nvPr/>
        </p:nvGrpSpPr>
        <p:grpSpPr>
          <a:xfrm>
            <a:off x="0" y="758750"/>
            <a:ext cx="6099248" cy="6099249"/>
            <a:chOff x="0" y="758750"/>
            <a:chExt cx="6099248" cy="6099249"/>
          </a:xfrm>
        </p:grpSpPr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CF643146-8716-74F3-3BAC-FE4A07F56343}"/>
                </a:ext>
              </a:extLst>
            </p:cNvPr>
            <p:cNvSpPr/>
            <p:nvPr/>
          </p:nvSpPr>
          <p:spPr>
            <a:xfrm>
              <a:off x="0" y="758750"/>
              <a:ext cx="3073673" cy="409823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89"/>
                <a:gd name="f7" fmla="val 2386"/>
                <a:gd name="f8" fmla="val 1194"/>
                <a:gd name="f9" fmla="val 1192"/>
                <a:gd name="f10" fmla="+- 0 0 -90"/>
                <a:gd name="f11" fmla="*/ f3 1 1789"/>
                <a:gd name="f12" fmla="*/ f4 1 2386"/>
                <a:gd name="f13" fmla="+- f7 0 f5"/>
                <a:gd name="f14" fmla="+- f6 0 f5"/>
                <a:gd name="f15" fmla="*/ f10 f0 1"/>
                <a:gd name="f16" fmla="*/ f14 1 1789"/>
                <a:gd name="f17" fmla="*/ f13 1 2386"/>
                <a:gd name="f18" fmla="*/ 0 f14 1"/>
                <a:gd name="f19" fmla="*/ 12290 f13 1"/>
                <a:gd name="f20" fmla="*/ 13484 f13 1"/>
                <a:gd name="f21" fmla="*/ 1192 f14 1"/>
                <a:gd name="f22" fmla="*/ 14676 f13 1"/>
                <a:gd name="f23" fmla="*/ 1789 f14 1"/>
                <a:gd name="f24" fmla="*/ 14079 f13 1"/>
                <a:gd name="f25" fmla="*/ f15 1 f2"/>
                <a:gd name="f26" fmla="*/ f18 1 1789"/>
                <a:gd name="f27" fmla="*/ f19 1 2386"/>
                <a:gd name="f28" fmla="*/ f20 1 2386"/>
                <a:gd name="f29" fmla="*/ f21 1 1789"/>
                <a:gd name="f30" fmla="*/ f22 1 2386"/>
                <a:gd name="f31" fmla="*/ f23 1 1789"/>
                <a:gd name="f32" fmla="*/ f24 1 2386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7"/>
                <a:gd name="f41" fmla="*/ f29 1 f16"/>
                <a:gd name="f42" fmla="*/ f30 1 f17"/>
                <a:gd name="f43" fmla="*/ f31 1 f16"/>
                <a:gd name="f44" fmla="*/ f32 1 f17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2 1"/>
                <a:gd name="f52" fmla="*/ f41 f11 1"/>
                <a:gd name="f53" fmla="*/ f42 f12 1"/>
                <a:gd name="f54" fmla="*/ f43 f11 1"/>
                <a:gd name="f55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49" y="f51"/>
                </a:cxn>
                <a:cxn ang="f37">
                  <a:pos x="f52" y="f53"/>
                </a:cxn>
                <a:cxn ang="f37">
                  <a:pos x="f54" y="f55"/>
                </a:cxn>
                <a:cxn ang="f37">
                  <a:pos x="f49" y="f50"/>
                </a:cxn>
              </a:cxnLst>
              <a:rect l="f45" t="f48" r="f46" b="f47"/>
              <a:pathLst>
                <a:path w="1789" h="2386">
                  <a:moveTo>
                    <a:pt x="f5" y="f5"/>
                  </a:moveTo>
                  <a:lnTo>
                    <a:pt x="f5" y="f8"/>
                  </a:lnTo>
                  <a:lnTo>
                    <a:pt x="f9" y="f7"/>
                  </a:lnTo>
                  <a:lnTo>
                    <a:pt x="f6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4495A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D7975225-8C6E-5943-BBF8-77CB91EFBDEB}"/>
                </a:ext>
              </a:extLst>
            </p:cNvPr>
            <p:cNvSpPr/>
            <p:nvPr/>
          </p:nvSpPr>
          <p:spPr>
            <a:xfrm>
              <a:off x="0" y="4862129"/>
              <a:ext cx="1996427" cy="19958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62"/>
                <a:gd name="f7" fmla="val 1161"/>
                <a:gd name="f8" fmla="+- 0 0 -90"/>
                <a:gd name="f9" fmla="*/ f3 1 1162"/>
                <a:gd name="f10" fmla="*/ f4 1 1162"/>
                <a:gd name="f11" fmla="+- f6 0 f5"/>
                <a:gd name="f12" fmla="*/ f8 f0 1"/>
                <a:gd name="f13" fmla="*/ f11 1 1162"/>
                <a:gd name="f14" fmla="*/ 0 f11 1"/>
                <a:gd name="f15" fmla="*/ 14679 f11 1"/>
                <a:gd name="f16" fmla="*/ 15840 f11 1"/>
                <a:gd name="f17" fmla="*/ 1161 f11 1"/>
                <a:gd name="f18" fmla="*/ f12 1 f2"/>
                <a:gd name="f19" fmla="*/ f14 1 1162"/>
                <a:gd name="f20" fmla="*/ f15 1 1162"/>
                <a:gd name="f21" fmla="*/ f16 1 1162"/>
                <a:gd name="f22" fmla="*/ f17 1 1162"/>
                <a:gd name="f23" fmla="*/ 0 1 f13"/>
                <a:gd name="f24" fmla="*/ f6 1 f13"/>
                <a:gd name="f25" fmla="+- f18 0 f1"/>
                <a:gd name="f26" fmla="*/ f19 1 f13"/>
                <a:gd name="f27" fmla="*/ f20 1 f13"/>
                <a:gd name="f28" fmla="*/ f21 1 f13"/>
                <a:gd name="f29" fmla="*/ f22 1 f13"/>
                <a:gd name="f30" fmla="*/ f23 f9 1"/>
                <a:gd name="f31" fmla="*/ f24 f9 1"/>
                <a:gd name="f32" fmla="*/ f24 f10 1"/>
                <a:gd name="f33" fmla="*/ f23 f10 1"/>
                <a:gd name="f34" fmla="*/ f26 f9 1"/>
                <a:gd name="f35" fmla="*/ f27 f10 1"/>
                <a:gd name="f36" fmla="*/ f28 f10 1"/>
                <a:gd name="f37" fmla="*/ f2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4" y="f35"/>
                </a:cxn>
                <a:cxn ang="f25">
                  <a:pos x="f34" y="f36"/>
                </a:cxn>
                <a:cxn ang="f25">
                  <a:pos x="f37" y="f36"/>
                </a:cxn>
                <a:cxn ang="f25">
                  <a:pos x="f34" y="f35"/>
                </a:cxn>
              </a:cxnLst>
              <a:rect l="f30" t="f33" r="f31" b="f32"/>
              <a:pathLst>
                <a:path w="1162" h="1162">
                  <a:moveTo>
                    <a:pt x="f5" y="f5"/>
                  </a:moveTo>
                  <a:lnTo>
                    <a:pt x="f5" y="f7"/>
                  </a:lnTo>
                  <a:lnTo>
                    <a:pt x="f7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7CA65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FAC285FB-46CE-040E-A79A-A8319569CFDD}"/>
                </a:ext>
              </a:extLst>
            </p:cNvPr>
            <p:cNvSpPr/>
            <p:nvPr/>
          </p:nvSpPr>
          <p:spPr>
            <a:xfrm>
              <a:off x="2097798" y="4856981"/>
              <a:ext cx="4001450" cy="20010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29"/>
                <a:gd name="f7" fmla="val 1165"/>
                <a:gd name="f8" fmla="+- 0 3550 0"/>
                <a:gd name="f9" fmla="+- 0 2386 0"/>
                <a:gd name="f10" fmla="+- 0 1221 0"/>
                <a:gd name="f11" fmla="val 1164"/>
                <a:gd name="f12" fmla="+- 0 0 -90"/>
                <a:gd name="f13" fmla="*/ f3 1 2329"/>
                <a:gd name="f14" fmla="*/ f4 1 1165"/>
                <a:gd name="f15" fmla="+- f8 0 1221"/>
                <a:gd name="f16" fmla="+- f9 0 1221"/>
                <a:gd name="f17" fmla="+- f10 0 1221"/>
                <a:gd name="f18" fmla="+- f7 0 f5"/>
                <a:gd name="f19" fmla="+- f6 0 f5"/>
                <a:gd name="f20" fmla="*/ f12 f0 1"/>
                <a:gd name="f21" fmla="*/ f19 1 2329"/>
                <a:gd name="f22" fmla="*/ f18 1 1165"/>
                <a:gd name="f23" fmla="*/ f15 f19 1"/>
                <a:gd name="f24" fmla="*/ 15840 f18 1"/>
                <a:gd name="f25" fmla="*/ f16 f19 1"/>
                <a:gd name="f26" fmla="*/ 14676 f18 1"/>
                <a:gd name="f27" fmla="*/ f17 f19 1"/>
                <a:gd name="f28" fmla="*/ f20 1 f2"/>
                <a:gd name="f29" fmla="*/ f23 1 2329"/>
                <a:gd name="f30" fmla="*/ f24 1 1165"/>
                <a:gd name="f31" fmla="*/ f25 1 2329"/>
                <a:gd name="f32" fmla="*/ f26 1 1165"/>
                <a:gd name="f33" fmla="*/ f27 1 2329"/>
                <a:gd name="f34" fmla="*/ 0 1 f21"/>
                <a:gd name="f35" fmla="*/ f6 1 f21"/>
                <a:gd name="f36" fmla="*/ 0 1 f22"/>
                <a:gd name="f37" fmla="*/ f7 1 f22"/>
                <a:gd name="f38" fmla="+- f28 0 f1"/>
                <a:gd name="f39" fmla="*/ f29 1 f21"/>
                <a:gd name="f40" fmla="*/ f30 1 f22"/>
                <a:gd name="f41" fmla="*/ f31 1 f21"/>
                <a:gd name="f42" fmla="*/ f32 1 f22"/>
                <a:gd name="f43" fmla="*/ f33 1 f21"/>
                <a:gd name="f44" fmla="*/ f34 f13 1"/>
                <a:gd name="f45" fmla="*/ f35 f13 1"/>
                <a:gd name="f46" fmla="*/ f37 f14 1"/>
                <a:gd name="f47" fmla="*/ f36 f14 1"/>
                <a:gd name="f48" fmla="*/ f39 f13 1"/>
                <a:gd name="f49" fmla="*/ f40 f14 1"/>
                <a:gd name="f50" fmla="*/ f41 f13 1"/>
                <a:gd name="f51" fmla="*/ f42 f14 1"/>
                <a:gd name="f52" fmla="*/ f4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48" y="f49"/>
                </a:cxn>
                <a:cxn ang="f38">
                  <a:pos x="f50" y="f51"/>
                </a:cxn>
                <a:cxn ang="f38">
                  <a:pos x="f52" y="f49"/>
                </a:cxn>
                <a:cxn ang="f38">
                  <a:pos x="f48" y="f49"/>
                </a:cxn>
              </a:cxnLst>
              <a:rect l="f44" t="f47" r="f45" b="f46"/>
              <a:pathLst>
                <a:path w="2329" h="1165">
                  <a:moveTo>
                    <a:pt x="f6" y="f11"/>
                  </a:moveTo>
                  <a:lnTo>
                    <a:pt x="f7" y="f5"/>
                  </a:lnTo>
                  <a:lnTo>
                    <a:pt x="f5" y="f11"/>
                  </a:lnTo>
                  <a:lnTo>
                    <a:pt x="f6" y="f11"/>
                  </a:ln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</p:grp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03BC85A7-7F56-203B-34B6-651EFF8C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09360" y="3950207"/>
            <a:ext cx="2133596" cy="3996"/>
          </a:xfrm>
          <a:prstGeom prst="straightConnector1">
            <a:avLst/>
          </a:prstGeom>
          <a:noFill/>
          <a:ln w="101598" cap="flat">
            <a:solidFill>
              <a:srgbClr val="5D7D40"/>
            </a:solidFill>
            <a:prstDash val="solid"/>
            <a:miter/>
          </a:ln>
        </p:spPr>
      </p:cxn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EECB67D-FB53-D86D-56B6-CB6BFA0BBC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09908" y="4549551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>
                <a:solidFill>
                  <a:srgbClr val="5D7D40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92720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>
            <a:extLst>
              <a:ext uri="{FF2B5EF4-FFF2-40B4-BE49-F238E27FC236}">
                <a16:creationId xmlns:a16="http://schemas.microsoft.com/office/drawing/2014/main" id="{A552C232-2B39-209B-72B2-7BFE953B47D1}"/>
              </a:ext>
            </a:extLst>
          </p:cNvPr>
          <p:cNvGrpSpPr/>
          <p:nvPr/>
        </p:nvGrpSpPr>
        <p:grpSpPr>
          <a:xfrm>
            <a:off x="8870046" y="-37"/>
            <a:ext cx="3325178" cy="3325242"/>
            <a:chOff x="8870046" y="-37"/>
            <a:chExt cx="3325178" cy="3325242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3B28E312-AFB2-5AAB-7C2E-A8D34354DD5A}"/>
                </a:ext>
              </a:extLst>
            </p:cNvPr>
            <p:cNvSpPr/>
            <p:nvPr/>
          </p:nvSpPr>
          <p:spPr>
            <a:xfrm rot="10799991">
              <a:off x="10519495" y="1090924"/>
              <a:ext cx="1675720" cy="223428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89"/>
                <a:gd name="f7" fmla="val 2386"/>
                <a:gd name="f8" fmla="val 1194"/>
                <a:gd name="f9" fmla="val 1192"/>
                <a:gd name="f10" fmla="+- 0 0 -90"/>
                <a:gd name="f11" fmla="*/ f3 1 1789"/>
                <a:gd name="f12" fmla="*/ f4 1 2386"/>
                <a:gd name="f13" fmla="+- f7 0 f5"/>
                <a:gd name="f14" fmla="+- f6 0 f5"/>
                <a:gd name="f15" fmla="*/ f10 f0 1"/>
                <a:gd name="f16" fmla="*/ f14 1 1789"/>
                <a:gd name="f17" fmla="*/ f13 1 2386"/>
                <a:gd name="f18" fmla="*/ 0 f14 1"/>
                <a:gd name="f19" fmla="*/ 12290 f13 1"/>
                <a:gd name="f20" fmla="*/ 13484 f13 1"/>
                <a:gd name="f21" fmla="*/ 1192 f14 1"/>
                <a:gd name="f22" fmla="*/ 14676 f13 1"/>
                <a:gd name="f23" fmla="*/ 1789 f14 1"/>
                <a:gd name="f24" fmla="*/ 14079 f13 1"/>
                <a:gd name="f25" fmla="*/ f15 1 f2"/>
                <a:gd name="f26" fmla="*/ f18 1 1789"/>
                <a:gd name="f27" fmla="*/ f19 1 2386"/>
                <a:gd name="f28" fmla="*/ f20 1 2386"/>
                <a:gd name="f29" fmla="*/ f21 1 1789"/>
                <a:gd name="f30" fmla="*/ f22 1 2386"/>
                <a:gd name="f31" fmla="*/ f23 1 1789"/>
                <a:gd name="f32" fmla="*/ f24 1 2386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7"/>
                <a:gd name="f41" fmla="*/ f29 1 f16"/>
                <a:gd name="f42" fmla="*/ f30 1 f17"/>
                <a:gd name="f43" fmla="*/ f31 1 f16"/>
                <a:gd name="f44" fmla="*/ f32 1 f17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2 1"/>
                <a:gd name="f52" fmla="*/ f41 f11 1"/>
                <a:gd name="f53" fmla="*/ f42 f12 1"/>
                <a:gd name="f54" fmla="*/ f43 f11 1"/>
                <a:gd name="f55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49" y="f51"/>
                </a:cxn>
                <a:cxn ang="f37">
                  <a:pos x="f52" y="f53"/>
                </a:cxn>
                <a:cxn ang="f37">
                  <a:pos x="f54" y="f55"/>
                </a:cxn>
                <a:cxn ang="f37">
                  <a:pos x="f49" y="f50"/>
                </a:cxn>
              </a:cxnLst>
              <a:rect l="f45" t="f48" r="f46" b="f47"/>
              <a:pathLst>
                <a:path w="1789" h="2386">
                  <a:moveTo>
                    <a:pt x="f5" y="f5"/>
                  </a:moveTo>
                  <a:lnTo>
                    <a:pt x="f5" y="f8"/>
                  </a:lnTo>
                  <a:lnTo>
                    <a:pt x="f9" y="f7"/>
                  </a:lnTo>
                  <a:lnTo>
                    <a:pt x="f6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4495A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C6B643B4-E763-36E3-F0FF-9415DC06416B}"/>
                </a:ext>
              </a:extLst>
            </p:cNvPr>
            <p:cNvSpPr/>
            <p:nvPr/>
          </p:nvSpPr>
          <p:spPr>
            <a:xfrm rot="10799991">
              <a:off x="11106805" y="-1"/>
              <a:ext cx="1088419" cy="108811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62"/>
                <a:gd name="f7" fmla="val 1161"/>
                <a:gd name="f8" fmla="+- 0 0 -90"/>
                <a:gd name="f9" fmla="*/ f3 1 1162"/>
                <a:gd name="f10" fmla="*/ f4 1 1162"/>
                <a:gd name="f11" fmla="+- f6 0 f5"/>
                <a:gd name="f12" fmla="*/ f8 f0 1"/>
                <a:gd name="f13" fmla="*/ f11 1 1162"/>
                <a:gd name="f14" fmla="*/ 0 f11 1"/>
                <a:gd name="f15" fmla="*/ 14679 f11 1"/>
                <a:gd name="f16" fmla="*/ 15840 f11 1"/>
                <a:gd name="f17" fmla="*/ 1161 f11 1"/>
                <a:gd name="f18" fmla="*/ f12 1 f2"/>
                <a:gd name="f19" fmla="*/ f14 1 1162"/>
                <a:gd name="f20" fmla="*/ f15 1 1162"/>
                <a:gd name="f21" fmla="*/ f16 1 1162"/>
                <a:gd name="f22" fmla="*/ f17 1 1162"/>
                <a:gd name="f23" fmla="*/ 0 1 f13"/>
                <a:gd name="f24" fmla="*/ f6 1 f13"/>
                <a:gd name="f25" fmla="+- f18 0 f1"/>
                <a:gd name="f26" fmla="*/ f19 1 f13"/>
                <a:gd name="f27" fmla="*/ f20 1 f13"/>
                <a:gd name="f28" fmla="*/ f21 1 f13"/>
                <a:gd name="f29" fmla="*/ f22 1 f13"/>
                <a:gd name="f30" fmla="*/ f23 f9 1"/>
                <a:gd name="f31" fmla="*/ f24 f9 1"/>
                <a:gd name="f32" fmla="*/ f24 f10 1"/>
                <a:gd name="f33" fmla="*/ f23 f10 1"/>
                <a:gd name="f34" fmla="*/ f26 f9 1"/>
                <a:gd name="f35" fmla="*/ f27 f10 1"/>
                <a:gd name="f36" fmla="*/ f28 f10 1"/>
                <a:gd name="f37" fmla="*/ f2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4" y="f35"/>
                </a:cxn>
                <a:cxn ang="f25">
                  <a:pos x="f34" y="f36"/>
                </a:cxn>
                <a:cxn ang="f25">
                  <a:pos x="f37" y="f36"/>
                </a:cxn>
                <a:cxn ang="f25">
                  <a:pos x="f34" y="f35"/>
                </a:cxn>
              </a:cxnLst>
              <a:rect l="f30" t="f33" r="f31" b="f32"/>
              <a:pathLst>
                <a:path w="1162" h="1162">
                  <a:moveTo>
                    <a:pt x="f5" y="f5"/>
                  </a:moveTo>
                  <a:lnTo>
                    <a:pt x="f5" y="f7"/>
                  </a:lnTo>
                  <a:lnTo>
                    <a:pt x="f7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7CA65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754E9F49-3EF5-B40D-CC85-0F3BF1BD0E16}"/>
                </a:ext>
              </a:extLst>
            </p:cNvPr>
            <p:cNvSpPr/>
            <p:nvPr/>
          </p:nvSpPr>
          <p:spPr>
            <a:xfrm rot="10799991">
              <a:off x="8870046" y="-37"/>
              <a:ext cx="2181520" cy="109092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29"/>
                <a:gd name="f7" fmla="val 1165"/>
                <a:gd name="f8" fmla="+- 0 3550 0"/>
                <a:gd name="f9" fmla="+- 0 2386 0"/>
                <a:gd name="f10" fmla="+- 0 1221 0"/>
                <a:gd name="f11" fmla="val 1164"/>
                <a:gd name="f12" fmla="+- 0 0 -90"/>
                <a:gd name="f13" fmla="*/ f3 1 2329"/>
                <a:gd name="f14" fmla="*/ f4 1 1165"/>
                <a:gd name="f15" fmla="+- f8 0 1221"/>
                <a:gd name="f16" fmla="+- f9 0 1221"/>
                <a:gd name="f17" fmla="+- f10 0 1221"/>
                <a:gd name="f18" fmla="+- f7 0 f5"/>
                <a:gd name="f19" fmla="+- f6 0 f5"/>
                <a:gd name="f20" fmla="*/ f12 f0 1"/>
                <a:gd name="f21" fmla="*/ f19 1 2329"/>
                <a:gd name="f22" fmla="*/ f18 1 1165"/>
                <a:gd name="f23" fmla="*/ f15 f19 1"/>
                <a:gd name="f24" fmla="*/ 15840 f18 1"/>
                <a:gd name="f25" fmla="*/ f16 f19 1"/>
                <a:gd name="f26" fmla="*/ 14676 f18 1"/>
                <a:gd name="f27" fmla="*/ f17 f19 1"/>
                <a:gd name="f28" fmla="*/ f20 1 f2"/>
                <a:gd name="f29" fmla="*/ f23 1 2329"/>
                <a:gd name="f30" fmla="*/ f24 1 1165"/>
                <a:gd name="f31" fmla="*/ f25 1 2329"/>
                <a:gd name="f32" fmla="*/ f26 1 1165"/>
                <a:gd name="f33" fmla="*/ f27 1 2329"/>
                <a:gd name="f34" fmla="*/ 0 1 f21"/>
                <a:gd name="f35" fmla="*/ f6 1 f21"/>
                <a:gd name="f36" fmla="*/ 0 1 f22"/>
                <a:gd name="f37" fmla="*/ f7 1 f22"/>
                <a:gd name="f38" fmla="+- f28 0 f1"/>
                <a:gd name="f39" fmla="*/ f29 1 f21"/>
                <a:gd name="f40" fmla="*/ f30 1 f22"/>
                <a:gd name="f41" fmla="*/ f31 1 f21"/>
                <a:gd name="f42" fmla="*/ f32 1 f22"/>
                <a:gd name="f43" fmla="*/ f33 1 f21"/>
                <a:gd name="f44" fmla="*/ f34 f13 1"/>
                <a:gd name="f45" fmla="*/ f35 f13 1"/>
                <a:gd name="f46" fmla="*/ f37 f14 1"/>
                <a:gd name="f47" fmla="*/ f36 f14 1"/>
                <a:gd name="f48" fmla="*/ f39 f13 1"/>
                <a:gd name="f49" fmla="*/ f40 f14 1"/>
                <a:gd name="f50" fmla="*/ f41 f13 1"/>
                <a:gd name="f51" fmla="*/ f42 f14 1"/>
                <a:gd name="f52" fmla="*/ f4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48" y="f49"/>
                </a:cxn>
                <a:cxn ang="f38">
                  <a:pos x="f50" y="f51"/>
                </a:cxn>
                <a:cxn ang="f38">
                  <a:pos x="f52" y="f49"/>
                </a:cxn>
                <a:cxn ang="f38">
                  <a:pos x="f48" y="f49"/>
                </a:cxn>
              </a:cxnLst>
              <a:rect l="f44" t="f47" r="f45" b="f46"/>
              <a:pathLst>
                <a:path w="2329" h="1165">
                  <a:moveTo>
                    <a:pt x="f6" y="f11"/>
                  </a:moveTo>
                  <a:lnTo>
                    <a:pt x="f7" y="f5"/>
                  </a:lnTo>
                  <a:lnTo>
                    <a:pt x="f5" y="f11"/>
                  </a:lnTo>
                  <a:lnTo>
                    <a:pt x="f6" y="f11"/>
                  </a:ln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24BD538-8BD7-EDB5-E544-169A952A81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278133"/>
            <a:ext cx="9778365" cy="1494595"/>
          </a:xfrm>
        </p:spPr>
        <p:txBody>
          <a:bodyPr lIns="0" tIns="0" rIns="0" bIns="0" anchor="b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add title 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A096910-6925-FA68-58FF-946C591E50E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94360" y="2676521"/>
            <a:ext cx="4490828" cy="3597469"/>
          </a:xfrm>
        </p:spPr>
        <p:txBody>
          <a:bodyPr lIns="0" rIns="0" bIns="0"/>
          <a:lstStyle>
            <a:lvl1pPr marL="0" indent="0">
              <a:spcBef>
                <a:spcPts val="1800"/>
              </a:spcBef>
              <a:buNone/>
              <a:defRPr sz="2000"/>
            </a:lvl1pPr>
            <a:lvl2pPr marL="283464">
              <a:spcBef>
                <a:spcPts val="1800"/>
              </a:spcBef>
              <a:defRPr sz="2000"/>
            </a:lvl2pPr>
            <a:lvl3pPr marL="594360">
              <a:spcBef>
                <a:spcPts val="1800"/>
              </a:spcBef>
              <a:defRPr/>
            </a:lvl3pPr>
            <a:lvl4pPr marL="822960">
              <a:spcBef>
                <a:spcPts val="1800"/>
              </a:spcBef>
              <a:defRPr sz="2000"/>
            </a:lvl4pPr>
            <a:lvl5pPr marL="1005840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F3616138-1801-D3A1-9D4C-7AE934DBFF6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881896" y="2676521"/>
            <a:ext cx="4490828" cy="3597469"/>
          </a:xfrm>
        </p:spPr>
        <p:txBody>
          <a:bodyPr lIns="0" rIns="0" bIns="0"/>
          <a:lstStyle>
            <a:lvl1pPr marL="0" indent="0">
              <a:spcBef>
                <a:spcPts val="1800"/>
              </a:spcBef>
              <a:buNone/>
              <a:defRPr sz="2000"/>
            </a:lvl1pPr>
            <a:lvl2pPr marL="283464">
              <a:spcBef>
                <a:spcPts val="1800"/>
              </a:spcBef>
              <a:defRPr sz="2000"/>
            </a:lvl2pPr>
            <a:lvl3pPr marL="548640">
              <a:spcBef>
                <a:spcPts val="1800"/>
              </a:spcBef>
              <a:defRPr/>
            </a:lvl3pPr>
            <a:lvl4pPr marL="822960">
              <a:spcBef>
                <a:spcPts val="1800"/>
              </a:spcBef>
              <a:defRPr sz="2000"/>
            </a:lvl4pPr>
            <a:lvl5pPr marL="1005840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478EF3A4-B155-487C-0D68-E4FF29834E3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F98BD8-6A5C-4340-9A82-DADA524FC57E}" type="slidenum">
              <a:t>‹#›</a:t>
            </a:fld>
            <a:endParaRPr lang="en-US"/>
          </a:p>
        </p:txBody>
      </p:sp>
      <p:sp>
        <p:nvSpPr>
          <p:cNvPr id="10" name="Date Placeholder 7">
            <a:extLst>
              <a:ext uri="{FF2B5EF4-FFF2-40B4-BE49-F238E27FC236}">
                <a16:creationId xmlns:a16="http://schemas.microsoft.com/office/drawing/2014/main" id="{422B6595-5062-54A1-8156-8252966201F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cxnSp>
        <p:nvCxnSpPr>
          <p:cNvPr id="11" name="Straight Connector 3">
            <a:extLst>
              <a:ext uri="{FF2B5EF4-FFF2-40B4-BE49-F238E27FC236}">
                <a16:creationId xmlns:a16="http://schemas.microsoft.com/office/drawing/2014/main" id="{F080E832-D208-8E5C-61D3-5D90BFA6D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4360" y="2148839"/>
            <a:ext cx="2133596" cy="3996"/>
          </a:xfrm>
          <a:prstGeom prst="straightConnector1">
            <a:avLst/>
          </a:prstGeom>
          <a:noFill/>
          <a:ln w="101598" cap="flat">
            <a:solidFill>
              <a:srgbClr val="5D7D4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82887736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>
            <a:extLst>
              <a:ext uri="{FF2B5EF4-FFF2-40B4-BE49-F238E27FC236}">
                <a16:creationId xmlns:a16="http://schemas.microsoft.com/office/drawing/2014/main" id="{B1563243-D0E3-F88A-08D7-AC9937BD642B}"/>
              </a:ext>
            </a:extLst>
          </p:cNvPr>
          <p:cNvGrpSpPr/>
          <p:nvPr/>
        </p:nvGrpSpPr>
        <p:grpSpPr>
          <a:xfrm>
            <a:off x="6362696" y="0"/>
            <a:ext cx="5829300" cy="3235604"/>
            <a:chOff x="6362696" y="0"/>
            <a:chExt cx="5829300" cy="3235604"/>
          </a:xfrm>
        </p:grpSpPr>
        <p:sp>
          <p:nvSpPr>
            <p:cNvPr id="3" name="AutoShape 24">
              <a:extLst>
                <a:ext uri="{FF2B5EF4-FFF2-40B4-BE49-F238E27FC236}">
                  <a16:creationId xmlns:a16="http://schemas.microsoft.com/office/drawing/2014/main" id="{D8079853-BBAB-B9FC-7CAA-2A9BC99ACE58}"/>
                </a:ext>
              </a:extLst>
            </p:cNvPr>
            <p:cNvSpPr/>
            <p:nvPr/>
          </p:nvSpPr>
          <p:spPr>
            <a:xfrm>
              <a:off x="6362696" y="0"/>
              <a:ext cx="3884755" cy="323560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8"/>
                <a:gd name="f7" fmla="val 2980"/>
                <a:gd name="f8" fmla="+- 0 8372 0"/>
                <a:gd name="f9" fmla="+- 0 7780 0"/>
                <a:gd name="f10" fmla="+- 0 6586 0"/>
                <a:gd name="f11" fmla="+- 0 7774 0"/>
                <a:gd name="f12" fmla="+- 0 10163 0"/>
                <a:gd name="f13" fmla="+- 0 9566 0"/>
                <a:gd name="f14" fmla="+- 0 8969 0"/>
                <a:gd name="f15" fmla="val 1786"/>
                <a:gd name="f16" fmla="val 591"/>
                <a:gd name="f17" fmla="val 1194"/>
                <a:gd name="f18" fmla="val 1188"/>
                <a:gd name="f19" fmla="val 3577"/>
                <a:gd name="f20" fmla="val 2383"/>
                <a:gd name="f21" fmla="+- 0 0 -90"/>
                <a:gd name="f22" fmla="*/ f3 1 3578"/>
                <a:gd name="f23" fmla="*/ f4 1 2980"/>
                <a:gd name="f24" fmla="+- f8 0 6586"/>
                <a:gd name="f25" fmla="+- f9 0 6586"/>
                <a:gd name="f26" fmla="+- f10 0 6586"/>
                <a:gd name="f27" fmla="+- f11 0 6586"/>
                <a:gd name="f28" fmla="+- f12 0 6586"/>
                <a:gd name="f29" fmla="+- f13 0 6586"/>
                <a:gd name="f30" fmla="+- f14 0 6586"/>
                <a:gd name="f31" fmla="+- f7 0 f5"/>
                <a:gd name="f32" fmla="+- f6 0 f5"/>
                <a:gd name="f33" fmla="*/ f21 f0 1"/>
                <a:gd name="f34" fmla="*/ f32 1 3578"/>
                <a:gd name="f35" fmla="*/ f31 1 2980"/>
                <a:gd name="f36" fmla="*/ f24 f32 1"/>
                <a:gd name="f37" fmla="*/ 591 f31 1"/>
                <a:gd name="f38" fmla="*/ f25 f32 1"/>
                <a:gd name="f39" fmla="*/ 0 f31 1"/>
                <a:gd name="f40" fmla="*/ f26 f32 1"/>
                <a:gd name="f41" fmla="*/ f27 f32 1"/>
                <a:gd name="f42" fmla="*/ 1188 f31 1"/>
                <a:gd name="f43" fmla="*/ f28 f32 1"/>
                <a:gd name="f44" fmla="*/ 2383 f31 1"/>
                <a:gd name="f45" fmla="*/ f29 f32 1"/>
                <a:gd name="f46" fmla="*/ 1786 f31 1"/>
                <a:gd name="f47" fmla="*/ f30 f32 1"/>
                <a:gd name="f48" fmla="*/ 2980 f31 1"/>
                <a:gd name="f49" fmla="*/ f33 1 f2"/>
                <a:gd name="f50" fmla="*/ f36 1 3578"/>
                <a:gd name="f51" fmla="*/ f37 1 2980"/>
                <a:gd name="f52" fmla="*/ f38 1 3578"/>
                <a:gd name="f53" fmla="*/ f39 1 2980"/>
                <a:gd name="f54" fmla="*/ f40 1 3578"/>
                <a:gd name="f55" fmla="*/ f41 1 3578"/>
                <a:gd name="f56" fmla="*/ f42 1 2980"/>
                <a:gd name="f57" fmla="*/ f43 1 3578"/>
                <a:gd name="f58" fmla="*/ f44 1 2980"/>
                <a:gd name="f59" fmla="*/ f45 1 3578"/>
                <a:gd name="f60" fmla="*/ f46 1 2980"/>
                <a:gd name="f61" fmla="*/ f47 1 3578"/>
                <a:gd name="f62" fmla="*/ f48 1 2980"/>
                <a:gd name="f63" fmla="*/ 0 1 f34"/>
                <a:gd name="f64" fmla="*/ f6 1 f34"/>
                <a:gd name="f65" fmla="*/ 0 1 f35"/>
                <a:gd name="f66" fmla="*/ f7 1 f35"/>
                <a:gd name="f67" fmla="+- f49 0 f1"/>
                <a:gd name="f68" fmla="*/ f50 1 f34"/>
                <a:gd name="f69" fmla="*/ f51 1 f35"/>
                <a:gd name="f70" fmla="*/ f52 1 f34"/>
                <a:gd name="f71" fmla="*/ f53 1 f35"/>
                <a:gd name="f72" fmla="*/ f54 1 f34"/>
                <a:gd name="f73" fmla="*/ f55 1 f34"/>
                <a:gd name="f74" fmla="*/ f56 1 f35"/>
                <a:gd name="f75" fmla="*/ f57 1 f34"/>
                <a:gd name="f76" fmla="*/ f58 1 f35"/>
                <a:gd name="f77" fmla="*/ f59 1 f34"/>
                <a:gd name="f78" fmla="*/ f60 1 f35"/>
                <a:gd name="f79" fmla="*/ f61 1 f34"/>
                <a:gd name="f80" fmla="*/ f62 1 f35"/>
                <a:gd name="f81" fmla="*/ f63 f22 1"/>
                <a:gd name="f82" fmla="*/ f64 f22 1"/>
                <a:gd name="f83" fmla="*/ f66 f23 1"/>
                <a:gd name="f84" fmla="*/ f65 f23 1"/>
                <a:gd name="f85" fmla="*/ f68 f22 1"/>
                <a:gd name="f86" fmla="*/ f69 f23 1"/>
                <a:gd name="f87" fmla="*/ f70 f22 1"/>
                <a:gd name="f88" fmla="*/ f71 f23 1"/>
                <a:gd name="f89" fmla="*/ f72 f22 1"/>
                <a:gd name="f90" fmla="*/ f73 f22 1"/>
                <a:gd name="f91" fmla="*/ f74 f23 1"/>
                <a:gd name="f92" fmla="*/ f75 f22 1"/>
                <a:gd name="f93" fmla="*/ f76 f23 1"/>
                <a:gd name="f94" fmla="*/ f77 f22 1"/>
                <a:gd name="f95" fmla="*/ f78 f23 1"/>
                <a:gd name="f96" fmla="*/ f79 f22 1"/>
                <a:gd name="f97" fmla="*/ f80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7">
                  <a:pos x="f85" y="f86"/>
                </a:cxn>
                <a:cxn ang="f67">
                  <a:pos x="f87" y="f88"/>
                </a:cxn>
                <a:cxn ang="f67">
                  <a:pos x="f89" y="f88"/>
                </a:cxn>
                <a:cxn ang="f67">
                  <a:pos x="f90" y="f91"/>
                </a:cxn>
                <a:cxn ang="f67">
                  <a:pos x="f85" y="f86"/>
                </a:cxn>
                <a:cxn ang="f67">
                  <a:pos x="f92" y="f93"/>
                </a:cxn>
                <a:cxn ang="f67">
                  <a:pos x="f94" y="f95"/>
                </a:cxn>
                <a:cxn ang="f67">
                  <a:pos x="f96" y="f93"/>
                </a:cxn>
                <a:cxn ang="f67">
                  <a:pos x="f94" y="f97"/>
                </a:cxn>
                <a:cxn ang="f67">
                  <a:pos x="f92" y="f93"/>
                </a:cxn>
              </a:cxnLst>
              <a:rect l="f81" t="f84" r="f82" b="f83"/>
              <a:pathLst>
                <a:path w="3578" h="2980">
                  <a:moveTo>
                    <a:pt x="f15" y="f16"/>
                  </a:moveTo>
                  <a:lnTo>
                    <a:pt x="f17" y="f5"/>
                  </a:lnTo>
                  <a:lnTo>
                    <a:pt x="f5" y="f5"/>
                  </a:lnTo>
                  <a:lnTo>
                    <a:pt x="f18" y="f18"/>
                  </a:lnTo>
                  <a:lnTo>
                    <a:pt x="f15" y="f16"/>
                  </a:lnTo>
                  <a:moveTo>
                    <a:pt x="f19" y="f20"/>
                  </a:moveTo>
                  <a:lnTo>
                    <a:pt x="f7" y="f15"/>
                  </a:lnTo>
                  <a:lnTo>
                    <a:pt x="f20" y="f20"/>
                  </a:lnTo>
                  <a:lnTo>
                    <a:pt x="f7" y="f7"/>
                  </a:lnTo>
                  <a:lnTo>
                    <a:pt x="f19" y="f20"/>
                  </a:ln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65F19552-1958-C72B-BCFD-82C1C159E9CF}"/>
                </a:ext>
              </a:extLst>
            </p:cNvPr>
            <p:cNvSpPr/>
            <p:nvPr/>
          </p:nvSpPr>
          <p:spPr>
            <a:xfrm>
              <a:off x="7004368" y="1289898"/>
              <a:ext cx="1945632" cy="194570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92"/>
                <a:gd name="f7" fmla="+- 0 7774 0"/>
                <a:gd name="f8" fmla="+- 0 7177 0"/>
                <a:gd name="f9" fmla="+- 0 8372 0"/>
                <a:gd name="f10" fmla="+- 0 8969 0"/>
                <a:gd name="f11" fmla="val 597"/>
                <a:gd name="f12" fmla="val 598"/>
                <a:gd name="f13" fmla="val 1195"/>
                <a:gd name="f14" fmla="+- 0 0 -90"/>
                <a:gd name="f15" fmla="*/ f3 1 1792"/>
                <a:gd name="f16" fmla="*/ f4 1 1792"/>
                <a:gd name="f17" fmla="+- f7 0 7177"/>
                <a:gd name="f18" fmla="+- f8 0 7177"/>
                <a:gd name="f19" fmla="+- f9 0 7177"/>
                <a:gd name="f20" fmla="+- f10 0 7177"/>
                <a:gd name="f21" fmla="+- f6 0 f5"/>
                <a:gd name="f22" fmla="*/ f14 f0 1"/>
                <a:gd name="f23" fmla="*/ f21 1 1792"/>
                <a:gd name="f24" fmla="*/ f17 f21 1"/>
                <a:gd name="f25" fmla="*/ 1188 f21 1"/>
                <a:gd name="f26" fmla="*/ f18 f21 1"/>
                <a:gd name="f27" fmla="*/ 1786 f21 1"/>
                <a:gd name="f28" fmla="*/ f19 f21 1"/>
                <a:gd name="f29" fmla="*/ 2980 f21 1"/>
                <a:gd name="f30" fmla="*/ f20 f21 1"/>
                <a:gd name="f31" fmla="*/ 2383 f21 1"/>
                <a:gd name="f32" fmla="*/ f22 1 f2"/>
                <a:gd name="f33" fmla="*/ f24 1 1792"/>
                <a:gd name="f34" fmla="*/ f25 1 1792"/>
                <a:gd name="f35" fmla="*/ f26 1 1792"/>
                <a:gd name="f36" fmla="*/ f27 1 1792"/>
                <a:gd name="f37" fmla="*/ f28 1 1792"/>
                <a:gd name="f38" fmla="*/ f29 1 1792"/>
                <a:gd name="f39" fmla="*/ f30 1 1792"/>
                <a:gd name="f40" fmla="*/ f31 1 1792"/>
                <a:gd name="f41" fmla="*/ 0 1 f23"/>
                <a:gd name="f42" fmla="*/ f6 1 f23"/>
                <a:gd name="f43" fmla="+- f32 0 f1"/>
                <a:gd name="f44" fmla="*/ f33 1 f23"/>
                <a:gd name="f45" fmla="*/ f34 1 f23"/>
                <a:gd name="f46" fmla="*/ f35 1 f23"/>
                <a:gd name="f47" fmla="*/ f36 1 f23"/>
                <a:gd name="f48" fmla="*/ f37 1 f23"/>
                <a:gd name="f49" fmla="*/ f38 1 f23"/>
                <a:gd name="f50" fmla="*/ f39 1 f23"/>
                <a:gd name="f51" fmla="*/ f40 1 f23"/>
                <a:gd name="f52" fmla="*/ f41 f15 1"/>
                <a:gd name="f53" fmla="*/ f42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61"/>
                </a:cxn>
                <a:cxn ang="f43">
                  <a:pos x="f62" y="f63"/>
                </a:cxn>
                <a:cxn ang="f43">
                  <a:pos x="f56" y="f57"/>
                </a:cxn>
              </a:cxnLst>
              <a:rect l="f52" t="f55" r="f53" b="f54"/>
              <a:pathLst>
                <a:path w="1792" h="1792">
                  <a:moveTo>
                    <a:pt x="f11" y="f5"/>
                  </a:moveTo>
                  <a:lnTo>
                    <a:pt x="f5" y="f12"/>
                  </a:lnTo>
                  <a:lnTo>
                    <a:pt x="f13" y="f6"/>
                  </a:lnTo>
                  <a:lnTo>
                    <a:pt x="f6" y="f13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F9D448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122DFA6F-BC4F-A39A-6983-90360FD24998}"/>
                </a:ext>
              </a:extLst>
            </p:cNvPr>
            <p:cNvSpPr/>
            <p:nvPr/>
          </p:nvSpPr>
          <p:spPr>
            <a:xfrm>
              <a:off x="8955432" y="0"/>
              <a:ext cx="1284421" cy="64277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83"/>
                <a:gd name="f7" fmla="val 592"/>
                <a:gd name="f8" fmla="+- 0 10158 0"/>
                <a:gd name="f9" fmla="+- 0 8975 0"/>
                <a:gd name="f10" fmla="+- 0 9566 0"/>
                <a:gd name="f11" fmla="val 591"/>
                <a:gd name="f12" fmla="+- 0 0 -90"/>
                <a:gd name="f13" fmla="*/ f3 1 1183"/>
                <a:gd name="f14" fmla="*/ f4 1 592"/>
                <a:gd name="f15" fmla="+- f8 0 8975"/>
                <a:gd name="f16" fmla="+- f9 0 8975"/>
                <a:gd name="f17" fmla="+- f10 0 8975"/>
                <a:gd name="f18" fmla="+- f7 0 f5"/>
                <a:gd name="f19" fmla="+- f6 0 f5"/>
                <a:gd name="f20" fmla="*/ f12 f0 1"/>
                <a:gd name="f21" fmla="*/ f19 1 1183"/>
                <a:gd name="f22" fmla="*/ f18 1 592"/>
                <a:gd name="f23" fmla="*/ f15 f19 1"/>
                <a:gd name="f24" fmla="*/ 0 f18 1"/>
                <a:gd name="f25" fmla="*/ f16 f19 1"/>
                <a:gd name="f26" fmla="*/ f17 f19 1"/>
                <a:gd name="f27" fmla="*/ 591 f18 1"/>
                <a:gd name="f28" fmla="*/ f20 1 f2"/>
                <a:gd name="f29" fmla="*/ f23 1 1183"/>
                <a:gd name="f30" fmla="*/ f24 1 592"/>
                <a:gd name="f31" fmla="*/ f25 1 1183"/>
                <a:gd name="f32" fmla="*/ f26 1 1183"/>
                <a:gd name="f33" fmla="*/ f27 1 592"/>
                <a:gd name="f34" fmla="*/ 0 1 f21"/>
                <a:gd name="f35" fmla="*/ f6 1 f21"/>
                <a:gd name="f36" fmla="*/ 0 1 f22"/>
                <a:gd name="f37" fmla="*/ f7 1 f22"/>
                <a:gd name="f38" fmla="+- f28 0 f1"/>
                <a:gd name="f39" fmla="*/ f29 1 f21"/>
                <a:gd name="f40" fmla="*/ f30 1 f22"/>
                <a:gd name="f41" fmla="*/ f31 1 f21"/>
                <a:gd name="f42" fmla="*/ f32 1 f21"/>
                <a:gd name="f43" fmla="*/ f33 1 f22"/>
                <a:gd name="f44" fmla="*/ f34 f13 1"/>
                <a:gd name="f45" fmla="*/ f35 f13 1"/>
                <a:gd name="f46" fmla="*/ f37 f14 1"/>
                <a:gd name="f47" fmla="*/ f36 f14 1"/>
                <a:gd name="f48" fmla="*/ f39 f13 1"/>
                <a:gd name="f49" fmla="*/ f40 f14 1"/>
                <a:gd name="f50" fmla="*/ f41 f13 1"/>
                <a:gd name="f51" fmla="*/ f42 f13 1"/>
                <a:gd name="f52" fmla="*/ f43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48" y="f49"/>
                </a:cxn>
                <a:cxn ang="f38">
                  <a:pos x="f50" y="f49"/>
                </a:cxn>
                <a:cxn ang="f38">
                  <a:pos x="f51" y="f52"/>
                </a:cxn>
                <a:cxn ang="f38">
                  <a:pos x="f48" y="f49"/>
                </a:cxn>
              </a:cxnLst>
              <a:rect l="f44" t="f47" r="f45" b="f46"/>
              <a:pathLst>
                <a:path w="1183" h="592">
                  <a:moveTo>
                    <a:pt x="f6" y="f5"/>
                  </a:moveTo>
                  <a:lnTo>
                    <a:pt x="f5" y="f5"/>
                  </a:lnTo>
                  <a:lnTo>
                    <a:pt x="f11" y="f11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4495A2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5AFD9ABC-AC8C-713A-4888-A4118BED1934}"/>
                </a:ext>
              </a:extLst>
            </p:cNvPr>
            <p:cNvSpPr/>
            <p:nvPr/>
          </p:nvSpPr>
          <p:spPr>
            <a:xfrm>
              <a:off x="7652549" y="641689"/>
              <a:ext cx="1945632" cy="194570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92"/>
                <a:gd name="f7" fmla="+- 0 8372 0"/>
                <a:gd name="f8" fmla="+- 0 7774 0"/>
                <a:gd name="f9" fmla="+- 0 8969 0"/>
                <a:gd name="f10" fmla="+- 0 9566 0"/>
                <a:gd name="f11" fmla="val 598"/>
                <a:gd name="f12" fmla="val 597"/>
                <a:gd name="f13" fmla="val 1195"/>
                <a:gd name="f14" fmla="+- 0 0 -90"/>
                <a:gd name="f15" fmla="*/ f3 1 1792"/>
                <a:gd name="f16" fmla="*/ f4 1 1792"/>
                <a:gd name="f17" fmla="+- f7 0 7774"/>
                <a:gd name="f18" fmla="+- f8 0 7774"/>
                <a:gd name="f19" fmla="+- f9 0 7774"/>
                <a:gd name="f20" fmla="+- f10 0 7774"/>
                <a:gd name="f21" fmla="+- f6 0 f5"/>
                <a:gd name="f22" fmla="*/ f14 f0 1"/>
                <a:gd name="f23" fmla="*/ f21 1 1792"/>
                <a:gd name="f24" fmla="*/ f17 f21 1"/>
                <a:gd name="f25" fmla="*/ 591 f21 1"/>
                <a:gd name="f26" fmla="*/ f18 f21 1"/>
                <a:gd name="f27" fmla="*/ 1188 f21 1"/>
                <a:gd name="f28" fmla="*/ f19 f21 1"/>
                <a:gd name="f29" fmla="*/ 2383 f21 1"/>
                <a:gd name="f30" fmla="*/ f20 f21 1"/>
                <a:gd name="f31" fmla="*/ 1786 f21 1"/>
                <a:gd name="f32" fmla="*/ f22 1 f2"/>
                <a:gd name="f33" fmla="*/ f24 1 1792"/>
                <a:gd name="f34" fmla="*/ f25 1 1792"/>
                <a:gd name="f35" fmla="*/ f26 1 1792"/>
                <a:gd name="f36" fmla="*/ f27 1 1792"/>
                <a:gd name="f37" fmla="*/ f28 1 1792"/>
                <a:gd name="f38" fmla="*/ f29 1 1792"/>
                <a:gd name="f39" fmla="*/ f30 1 1792"/>
                <a:gd name="f40" fmla="*/ f31 1 1792"/>
                <a:gd name="f41" fmla="*/ 0 1 f23"/>
                <a:gd name="f42" fmla="*/ f6 1 f23"/>
                <a:gd name="f43" fmla="+- f32 0 f1"/>
                <a:gd name="f44" fmla="*/ f33 1 f23"/>
                <a:gd name="f45" fmla="*/ f34 1 f23"/>
                <a:gd name="f46" fmla="*/ f35 1 f23"/>
                <a:gd name="f47" fmla="*/ f36 1 f23"/>
                <a:gd name="f48" fmla="*/ f37 1 f23"/>
                <a:gd name="f49" fmla="*/ f38 1 f23"/>
                <a:gd name="f50" fmla="*/ f39 1 f23"/>
                <a:gd name="f51" fmla="*/ f40 1 f23"/>
                <a:gd name="f52" fmla="*/ f41 f15 1"/>
                <a:gd name="f53" fmla="*/ f42 f15 1"/>
                <a:gd name="f54" fmla="*/ f42 f16 1"/>
                <a:gd name="f55" fmla="*/ f41 f16 1"/>
                <a:gd name="f56" fmla="*/ f44 f15 1"/>
                <a:gd name="f57" fmla="*/ f45 f16 1"/>
                <a:gd name="f58" fmla="*/ f46 f15 1"/>
                <a:gd name="f59" fmla="*/ f47 f16 1"/>
                <a:gd name="f60" fmla="*/ f48 f15 1"/>
                <a:gd name="f61" fmla="*/ f49 f16 1"/>
                <a:gd name="f62" fmla="*/ f50 f15 1"/>
                <a:gd name="f63" fmla="*/ f51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56" y="f57"/>
                </a:cxn>
                <a:cxn ang="f43">
                  <a:pos x="f58" y="f59"/>
                </a:cxn>
                <a:cxn ang="f43">
                  <a:pos x="f60" y="f61"/>
                </a:cxn>
                <a:cxn ang="f43">
                  <a:pos x="f62" y="f63"/>
                </a:cxn>
                <a:cxn ang="f43">
                  <a:pos x="f56" y="f57"/>
                </a:cxn>
              </a:cxnLst>
              <a:rect l="f52" t="f55" r="f53" b="f54"/>
              <a:pathLst>
                <a:path w="1792" h="1792">
                  <a:moveTo>
                    <a:pt x="f11" y="f5"/>
                  </a:moveTo>
                  <a:lnTo>
                    <a:pt x="f5" y="f12"/>
                  </a:lnTo>
                  <a:lnTo>
                    <a:pt x="f13" y="f6"/>
                  </a:lnTo>
                  <a:lnTo>
                    <a:pt x="f6" y="f13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7CA65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B337BC92-1AAD-CF7B-2E8E-8765248A175D}"/>
                </a:ext>
              </a:extLst>
            </p:cNvPr>
            <p:cNvSpPr/>
            <p:nvPr/>
          </p:nvSpPr>
          <p:spPr>
            <a:xfrm>
              <a:off x="9598182" y="641689"/>
              <a:ext cx="2593814" cy="259390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89"/>
                <a:gd name="f7" fmla="+- 0 11955 0"/>
                <a:gd name="f8" fmla="+- 0 10760 0"/>
                <a:gd name="f9" fmla="+- 0 9566 0"/>
                <a:gd name="f10" fmla="val 1195"/>
                <a:gd name="f11" fmla="val 1194"/>
                <a:gd name="f12" fmla="+- 0 0 -90"/>
                <a:gd name="f13" fmla="*/ f3 1 2389"/>
                <a:gd name="f14" fmla="*/ f4 1 2389"/>
                <a:gd name="f15" fmla="+- f7 0 9566"/>
                <a:gd name="f16" fmla="+- f8 0 9566"/>
                <a:gd name="f17" fmla="+- f9 0 9566"/>
                <a:gd name="f18" fmla="+- f6 0 f5"/>
                <a:gd name="f19" fmla="*/ f12 f0 1"/>
                <a:gd name="f20" fmla="*/ f18 1 2389"/>
                <a:gd name="f21" fmla="*/ f15 f18 1"/>
                <a:gd name="f22" fmla="*/ 1786 f18 1"/>
                <a:gd name="f23" fmla="*/ f16 f18 1"/>
                <a:gd name="f24" fmla="*/ 591 f18 1"/>
                <a:gd name="f25" fmla="*/ f17 f18 1"/>
                <a:gd name="f26" fmla="*/ 2980 f18 1"/>
                <a:gd name="f27" fmla="*/ f19 1 f2"/>
                <a:gd name="f28" fmla="*/ f21 1 2389"/>
                <a:gd name="f29" fmla="*/ f22 1 2389"/>
                <a:gd name="f30" fmla="*/ f23 1 2389"/>
                <a:gd name="f31" fmla="*/ f24 1 2389"/>
                <a:gd name="f32" fmla="*/ f25 1 2389"/>
                <a:gd name="f33" fmla="*/ f26 1 2389"/>
                <a:gd name="f34" fmla="*/ 0 1 f20"/>
                <a:gd name="f35" fmla="*/ f6 1 f20"/>
                <a:gd name="f36" fmla="+- f27 0 f1"/>
                <a:gd name="f37" fmla="*/ f28 1 f20"/>
                <a:gd name="f38" fmla="*/ f29 1 f20"/>
                <a:gd name="f39" fmla="*/ f30 1 f20"/>
                <a:gd name="f40" fmla="*/ f31 1 f20"/>
                <a:gd name="f41" fmla="*/ f32 1 f20"/>
                <a:gd name="f42" fmla="*/ f33 1 f20"/>
                <a:gd name="f43" fmla="*/ f34 f13 1"/>
                <a:gd name="f44" fmla="*/ f35 f13 1"/>
                <a:gd name="f45" fmla="*/ f35 f14 1"/>
                <a:gd name="f46" fmla="*/ f34 f14 1"/>
                <a:gd name="f47" fmla="*/ f37 f13 1"/>
                <a:gd name="f48" fmla="*/ f38 f14 1"/>
                <a:gd name="f49" fmla="*/ f39 f13 1"/>
                <a:gd name="f50" fmla="*/ f40 f14 1"/>
                <a:gd name="f51" fmla="*/ f41 f13 1"/>
                <a:gd name="f52" fmla="*/ f42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47" y="f48"/>
                </a:cxn>
                <a:cxn ang="f36">
                  <a:pos x="f49" y="f50"/>
                </a:cxn>
                <a:cxn ang="f36">
                  <a:pos x="f51" y="f48"/>
                </a:cxn>
                <a:cxn ang="f36">
                  <a:pos x="f49" y="f52"/>
                </a:cxn>
                <a:cxn ang="f36">
                  <a:pos x="f47" y="f48"/>
                </a:cxn>
              </a:cxnLst>
              <a:rect l="f43" t="f46" r="f44" b="f45"/>
              <a:pathLst>
                <a:path w="2389" h="2389">
                  <a:moveTo>
                    <a:pt x="f6" y="f10"/>
                  </a:moveTo>
                  <a:lnTo>
                    <a:pt x="f11" y="f5"/>
                  </a:lnTo>
                  <a:lnTo>
                    <a:pt x="f5" y="f10"/>
                  </a:lnTo>
                  <a:lnTo>
                    <a:pt x="f11" y="f6"/>
                  </a:lnTo>
                  <a:lnTo>
                    <a:pt x="f6" y="f10"/>
                  </a:ln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BCEE3844-61E5-E775-D239-5CD142FFC6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18888" y="3499664"/>
            <a:ext cx="4939661" cy="2542809"/>
          </a:xfrm>
        </p:spPr>
        <p:txBody>
          <a:bodyPr lIns="0" tIns="0" rIns="0" bIns="0" anchor="b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add title </a:t>
            </a:r>
          </a:p>
        </p:txBody>
      </p:sp>
      <p:cxnSp>
        <p:nvCxnSpPr>
          <p:cNvPr id="9" name="Straight Connector 3">
            <a:extLst>
              <a:ext uri="{FF2B5EF4-FFF2-40B4-BE49-F238E27FC236}">
                <a16:creationId xmlns:a16="http://schemas.microsoft.com/office/drawing/2014/main" id="{866F9614-DD2E-FFB8-6E07-7AABC66AA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47463" y="6313173"/>
            <a:ext cx="2133597" cy="3986"/>
          </a:xfrm>
          <a:prstGeom prst="straightConnector1">
            <a:avLst/>
          </a:prstGeom>
          <a:noFill/>
          <a:ln w="101598" cap="flat">
            <a:solidFill>
              <a:srgbClr val="5D7D40"/>
            </a:solidFill>
            <a:prstDash val="solid"/>
            <a:miter/>
          </a:ln>
        </p:spPr>
      </p:cxn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DF1F3DF0-DA16-2AB5-447A-BAB81CB6632E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03888" y="457200"/>
            <a:ext cx="5198272" cy="2305046"/>
          </a:xfrm>
        </p:spPr>
        <p:txBody>
          <a:bodyPr lIns="0" tIns="274320"/>
          <a:lstStyle>
            <a:lvl1pPr marL="457200" indent="-457200">
              <a:spcBef>
                <a:spcPts val="1800"/>
              </a:spcBef>
              <a:buFont typeface="Franklin Gothic Demi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Franklin Gothic Demi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Franklin Gothic Demi"/>
              <a:buAutoNum type="arabicParenR"/>
              <a:defRPr/>
            </a:lvl3pPr>
            <a:lvl4pPr marL="1371600" indent="0">
              <a:spcBef>
                <a:spcPts val="1800"/>
              </a:spcBef>
              <a:buNone/>
              <a:defRPr sz="2000"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AC21B38-BECB-A615-8098-77738ABC3D4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94360" y="2810591"/>
            <a:ext cx="5198272" cy="3319509"/>
          </a:xfrm>
        </p:spPr>
        <p:txBody>
          <a:bodyPr lIns="0" rIns="0" bIns="0"/>
          <a:lstStyle>
            <a:lvl1pPr marL="0" indent="0">
              <a:spcBef>
                <a:spcPts val="1800"/>
              </a:spcBef>
              <a:buNone/>
              <a:defRPr sz="2000"/>
            </a:lvl1pPr>
            <a:lvl2pPr marL="283464">
              <a:spcBef>
                <a:spcPts val="1800"/>
              </a:spcBef>
              <a:defRPr sz="2000"/>
            </a:lvl2pPr>
            <a:lvl3pPr marL="548640">
              <a:spcBef>
                <a:spcPts val="1800"/>
              </a:spcBef>
              <a:defRPr/>
            </a:lvl3pPr>
            <a:lvl4pPr marL="822960">
              <a:spcBef>
                <a:spcPts val="1800"/>
              </a:spcBef>
              <a:defRPr sz="2000"/>
            </a:lvl4pPr>
            <a:lvl5pPr marL="1005840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F55658D1-6FF9-D314-0AF8-8FD7FA0F239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C4A7A6-0E49-4F14-816E-FFD9C43BF494}" type="slidenum">
              <a:t>‹#›</a:t>
            </a:fld>
            <a:endParaRPr lang="en-US"/>
          </a:p>
        </p:txBody>
      </p:sp>
      <p:sp>
        <p:nvSpPr>
          <p:cNvPr id="13" name="Date Placeholder 7">
            <a:extLst>
              <a:ext uri="{FF2B5EF4-FFF2-40B4-BE49-F238E27FC236}">
                <a16:creationId xmlns:a16="http://schemas.microsoft.com/office/drawing/2014/main" id="{058D5BB1-E32B-0337-1095-EE4C868259D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23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Pictur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494C-C8E5-3C55-4657-3276DF70C9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313" y="278133"/>
            <a:ext cx="5063490" cy="2354022"/>
          </a:xfrm>
        </p:spPr>
        <p:txBody>
          <a:bodyPr lIns="0" tIns="0" rIns="0" bIns="0" anchor="b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02055B1E-4F63-0A10-4D5C-3B014C1BCAD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94360" y="3279577"/>
            <a:ext cx="5044443" cy="2994413"/>
          </a:xfrm>
        </p:spPr>
        <p:txBody>
          <a:bodyPr lIns="0" tIns="228600" rIns="0" bIns="0"/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97FA17-8470-A705-A179-37B891DAC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4360" y="2997458"/>
            <a:ext cx="2133596" cy="3995"/>
          </a:xfrm>
          <a:prstGeom prst="straightConnector1">
            <a:avLst/>
          </a:prstGeom>
          <a:noFill/>
          <a:ln w="101598" cap="flat">
            <a:solidFill>
              <a:srgbClr val="5D7D40"/>
            </a:solidFill>
            <a:prstDash val="solid"/>
            <a:miter/>
          </a:ln>
        </p:spPr>
      </p:cxn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A702DAFF-3F07-2546-6B3B-0F894963772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096003" y="0"/>
            <a:ext cx="6118222" cy="6858000"/>
          </a:xfrm>
        </p:spPr>
        <p:txBody>
          <a:bodyPr anchorCtr="1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48434836-4FA7-82D6-A2E4-705951BF52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00D046-2CE4-46F9-8991-B439A054A3DA}" type="slidenum">
              <a:t>‹#›</a:t>
            </a:fld>
            <a:endParaRPr lang="en-US"/>
          </a:p>
        </p:txBody>
      </p:sp>
      <p:sp>
        <p:nvSpPr>
          <p:cNvPr id="7" name="Date Placeholder 7">
            <a:extLst>
              <a:ext uri="{FF2B5EF4-FFF2-40B4-BE49-F238E27FC236}">
                <a16:creationId xmlns:a16="http://schemas.microsoft.com/office/drawing/2014/main" id="{C0AF993D-5244-B620-B0F0-EE628D67F3E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995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33D8CF7-F88A-24E7-6AAB-D3FD907964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4360" y="1825627"/>
            <a:ext cx="10382253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Placeholder 11">
            <a:extLst>
              <a:ext uri="{FF2B5EF4-FFF2-40B4-BE49-F238E27FC236}">
                <a16:creationId xmlns:a16="http://schemas.microsoft.com/office/drawing/2014/main" id="{9A25AB5C-9150-7500-AF15-08F008615F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365129"/>
            <a:ext cx="104013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8A358-6CF3-BCFB-777E-27C5FFE3804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133645" y="6332220"/>
            <a:ext cx="1313178" cy="2476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A851FF-1746-1C00-63C3-0A743CE6F43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37" cy="2476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1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defRPr>
            </a:lvl1pPr>
          </a:lstStyle>
          <a:p>
            <a:pPr lvl="0"/>
            <a:fld id="{B6F0C9B5-52DA-4140-B673-294E93170F9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0" marR="0" lvl="0" indent="0" algn="l" defTabSz="914400" rtl="0" fontAlgn="auto" hangingPunct="1">
        <a:lnSpc>
          <a:spcPct val="80000"/>
        </a:lnSpc>
        <a:spcBef>
          <a:spcPts val="0"/>
        </a:spcBef>
        <a:spcAft>
          <a:spcPts val="0"/>
        </a:spcAft>
        <a:buNone/>
        <a:tabLst/>
        <a:defRPr lang="en-US" sz="4400" b="1" i="0" u="none" strike="noStrike" kern="1200" cap="none" spc="100" baseline="0">
          <a:solidFill>
            <a:srgbClr val="000000"/>
          </a:solidFill>
          <a:uFillTx/>
          <a:latin typeface="Franklin Gothic Demi"/>
        </a:defRPr>
      </a:lvl1pPr>
    </p:titleStyle>
    <p:bodyStyle>
      <a:lvl1pPr marL="228600" marR="0" lvl="0" indent="-283464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Franklin Gothic Book"/>
        </a:defRPr>
      </a:lvl1pPr>
      <a:lvl2pPr marL="685800" marR="0" lvl="1" indent="-283464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Franklin Gothic Book"/>
        </a:defRPr>
      </a:lvl2pPr>
      <a:lvl3pPr marL="1143000" marR="0" lvl="2" indent="-283464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Franklin Gothic Book"/>
        </a:defRPr>
      </a:lvl3pPr>
      <a:lvl4pPr marL="1600200" marR="0" lvl="3" indent="-283464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Franklin Gothic Book"/>
        </a:defRPr>
      </a:lvl4pPr>
      <a:lvl5pPr marL="2057400" marR="0" lvl="4" indent="-283464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Franklin Gothic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A0D2-DEE3-F6D6-A30A-F9A0594828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sz="4000"/>
              <a:t>An Information-Theoretic Perspective of tf-idf Measures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7447125F-4A4F-A6D3-BD21-684D0DFF5C3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/>
              <a:t>Key Issues in Selecting Probabilistic Models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77280F63-DA30-8469-D449-EC1ABA41D89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87143" y="2519263"/>
            <a:ext cx="7810503" cy="2164494"/>
          </a:xfrm>
        </p:spPr>
        <p:txBody>
          <a:bodyPr lIns="0" tIns="228600" rIns="0" bIns="0"/>
          <a:lstStyle/>
          <a:p>
            <a:pPr marL="0" lvl="0" indent="0">
              <a:spcBef>
                <a:spcPts val="1800"/>
              </a:spcBef>
              <a:buNone/>
            </a:pPr>
            <a:r>
              <a:rPr lang="en-US" sz="2000" b="1"/>
              <a:t>1. Assumptions in tf-idf</a:t>
            </a:r>
            <a:r>
              <a:rPr lang="en-US" sz="2000"/>
              <a:t>:</a:t>
            </a:r>
          </a:p>
          <a:p>
            <a:pPr lvl="1">
              <a:spcBef>
                <a:spcPts val="1800"/>
              </a:spcBef>
            </a:pPr>
            <a:r>
              <a:rPr lang="en-US" sz="2000" b="1"/>
              <a:t>Homogeneity Assumption</a:t>
            </a:r>
            <a:r>
              <a:rPr lang="en-US" sz="2000"/>
              <a:t>: Classic tf-idf assumes uniform document sizes and term distributions.</a:t>
            </a:r>
          </a:p>
          <a:p>
            <a:pPr lvl="1">
              <a:spcBef>
                <a:spcPts val="1800"/>
              </a:spcBef>
            </a:pPr>
            <a:r>
              <a:rPr lang="en-US" sz="2000" b="1"/>
              <a:t>Limitations</a:t>
            </a:r>
            <a:r>
              <a:rPr lang="en-US" sz="2000"/>
              <a:t>: Works well with homogeneous datasets but struggles with documents of varying length or uneven term distribution.</a:t>
            </a:r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3B905E84-4775-8CFA-6288-BC2A46B1C0B8}"/>
              </a:ext>
            </a:extLst>
          </p:cNvPr>
          <p:cNvGrpSpPr/>
          <p:nvPr/>
        </p:nvGrpSpPr>
        <p:grpSpPr>
          <a:xfrm>
            <a:off x="0" y="3900135"/>
            <a:ext cx="2959217" cy="2959217"/>
            <a:chOff x="0" y="3900135"/>
            <a:chExt cx="2959217" cy="2959217"/>
          </a:xfrm>
        </p:grpSpPr>
        <p:sp>
          <p:nvSpPr>
            <p:cNvPr id="5" name="Freeform 19">
              <a:extLst>
                <a:ext uri="{FF2B5EF4-FFF2-40B4-BE49-F238E27FC236}">
                  <a16:creationId xmlns:a16="http://schemas.microsoft.com/office/drawing/2014/main" id="{7D1F17DD-CE2F-E3AB-E06D-67C048796AED}"/>
                </a:ext>
              </a:extLst>
            </p:cNvPr>
            <p:cNvSpPr/>
            <p:nvPr/>
          </p:nvSpPr>
          <p:spPr>
            <a:xfrm rot="16199987" flipV="1">
              <a:off x="1219389" y="5119497"/>
              <a:ext cx="1491285" cy="19883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89"/>
                <a:gd name="f7" fmla="val 2386"/>
                <a:gd name="f8" fmla="val 1194"/>
                <a:gd name="f9" fmla="val 1192"/>
                <a:gd name="f10" fmla="+- 0 0 -90"/>
                <a:gd name="f11" fmla="*/ f3 1 1789"/>
                <a:gd name="f12" fmla="*/ f4 1 2386"/>
                <a:gd name="f13" fmla="+- f7 0 f5"/>
                <a:gd name="f14" fmla="+- f6 0 f5"/>
                <a:gd name="f15" fmla="*/ f10 f0 1"/>
                <a:gd name="f16" fmla="*/ f14 1 1789"/>
                <a:gd name="f17" fmla="*/ f13 1 2386"/>
                <a:gd name="f18" fmla="*/ 0 f14 1"/>
                <a:gd name="f19" fmla="*/ 12290 f13 1"/>
                <a:gd name="f20" fmla="*/ 13484 f13 1"/>
                <a:gd name="f21" fmla="*/ 1192 f14 1"/>
                <a:gd name="f22" fmla="*/ 14676 f13 1"/>
                <a:gd name="f23" fmla="*/ 1789 f14 1"/>
                <a:gd name="f24" fmla="*/ 14079 f13 1"/>
                <a:gd name="f25" fmla="*/ f15 1 f2"/>
                <a:gd name="f26" fmla="*/ f18 1 1789"/>
                <a:gd name="f27" fmla="*/ f19 1 2386"/>
                <a:gd name="f28" fmla="*/ f20 1 2386"/>
                <a:gd name="f29" fmla="*/ f21 1 1789"/>
                <a:gd name="f30" fmla="*/ f22 1 2386"/>
                <a:gd name="f31" fmla="*/ f23 1 1789"/>
                <a:gd name="f32" fmla="*/ f24 1 2386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7"/>
                <a:gd name="f41" fmla="*/ f29 1 f16"/>
                <a:gd name="f42" fmla="*/ f30 1 f17"/>
                <a:gd name="f43" fmla="*/ f31 1 f16"/>
                <a:gd name="f44" fmla="*/ f32 1 f17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2 1"/>
                <a:gd name="f52" fmla="*/ f41 f11 1"/>
                <a:gd name="f53" fmla="*/ f42 f12 1"/>
                <a:gd name="f54" fmla="*/ f43 f11 1"/>
                <a:gd name="f55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49" y="f51"/>
                </a:cxn>
                <a:cxn ang="f37">
                  <a:pos x="f52" y="f53"/>
                </a:cxn>
                <a:cxn ang="f37">
                  <a:pos x="f54" y="f55"/>
                </a:cxn>
                <a:cxn ang="f37">
                  <a:pos x="f49" y="f50"/>
                </a:cxn>
              </a:cxnLst>
              <a:rect l="f45" t="f48" r="f46" b="f47"/>
              <a:pathLst>
                <a:path w="1789" h="2386">
                  <a:moveTo>
                    <a:pt x="f5" y="f5"/>
                  </a:moveTo>
                  <a:lnTo>
                    <a:pt x="f5" y="f8"/>
                  </a:lnTo>
                  <a:lnTo>
                    <a:pt x="f9" y="f7"/>
                  </a:lnTo>
                  <a:lnTo>
                    <a:pt x="f6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9D448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6" name="Freeform 20">
              <a:extLst>
                <a:ext uri="{FF2B5EF4-FFF2-40B4-BE49-F238E27FC236}">
                  <a16:creationId xmlns:a16="http://schemas.microsoft.com/office/drawing/2014/main" id="{9007EE5E-E4AD-674E-2444-D05D6594ADF1}"/>
                </a:ext>
              </a:extLst>
            </p:cNvPr>
            <p:cNvSpPr/>
            <p:nvPr/>
          </p:nvSpPr>
          <p:spPr>
            <a:xfrm rot="16199987" flipV="1">
              <a:off x="-137" y="5890866"/>
              <a:ext cx="968623" cy="9683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62"/>
                <a:gd name="f7" fmla="val 1161"/>
                <a:gd name="f8" fmla="+- 0 0 -90"/>
                <a:gd name="f9" fmla="*/ f3 1 1162"/>
                <a:gd name="f10" fmla="*/ f4 1 1162"/>
                <a:gd name="f11" fmla="+- f6 0 f5"/>
                <a:gd name="f12" fmla="*/ f8 f0 1"/>
                <a:gd name="f13" fmla="*/ f11 1 1162"/>
                <a:gd name="f14" fmla="*/ 0 f11 1"/>
                <a:gd name="f15" fmla="*/ 14679 f11 1"/>
                <a:gd name="f16" fmla="*/ 15840 f11 1"/>
                <a:gd name="f17" fmla="*/ 1161 f11 1"/>
                <a:gd name="f18" fmla="*/ f12 1 f2"/>
                <a:gd name="f19" fmla="*/ f14 1 1162"/>
                <a:gd name="f20" fmla="*/ f15 1 1162"/>
                <a:gd name="f21" fmla="*/ f16 1 1162"/>
                <a:gd name="f22" fmla="*/ f17 1 1162"/>
                <a:gd name="f23" fmla="*/ 0 1 f13"/>
                <a:gd name="f24" fmla="*/ f6 1 f13"/>
                <a:gd name="f25" fmla="+- f18 0 f1"/>
                <a:gd name="f26" fmla="*/ f19 1 f13"/>
                <a:gd name="f27" fmla="*/ f20 1 f13"/>
                <a:gd name="f28" fmla="*/ f21 1 f13"/>
                <a:gd name="f29" fmla="*/ f22 1 f13"/>
                <a:gd name="f30" fmla="*/ f23 f9 1"/>
                <a:gd name="f31" fmla="*/ f24 f9 1"/>
                <a:gd name="f32" fmla="*/ f24 f10 1"/>
                <a:gd name="f33" fmla="*/ f23 f10 1"/>
                <a:gd name="f34" fmla="*/ f26 f9 1"/>
                <a:gd name="f35" fmla="*/ f27 f10 1"/>
                <a:gd name="f36" fmla="*/ f28 f10 1"/>
                <a:gd name="f37" fmla="*/ f2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4" y="f35"/>
                </a:cxn>
                <a:cxn ang="f25">
                  <a:pos x="f34" y="f36"/>
                </a:cxn>
                <a:cxn ang="f25">
                  <a:pos x="f37" y="f36"/>
                </a:cxn>
                <a:cxn ang="f25">
                  <a:pos x="f34" y="f35"/>
                </a:cxn>
              </a:cxnLst>
              <a:rect l="f30" t="f33" r="f31" b="f32"/>
              <a:pathLst>
                <a:path w="1162" h="1162">
                  <a:moveTo>
                    <a:pt x="f5" y="f5"/>
                  </a:moveTo>
                  <a:lnTo>
                    <a:pt x="f5" y="f7"/>
                  </a:lnTo>
                  <a:lnTo>
                    <a:pt x="f7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7CA65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3833579B-EC13-D60E-8711-A4D16EFD7072}"/>
                </a:ext>
              </a:extLst>
            </p:cNvPr>
            <p:cNvSpPr/>
            <p:nvPr/>
          </p:nvSpPr>
          <p:spPr>
            <a:xfrm rot="16199987" flipV="1">
              <a:off x="-485281" y="4385416"/>
              <a:ext cx="1941417" cy="97085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29"/>
                <a:gd name="f7" fmla="val 1165"/>
                <a:gd name="f8" fmla="+- 0 3550 0"/>
                <a:gd name="f9" fmla="+- 0 2386 0"/>
                <a:gd name="f10" fmla="+- 0 1221 0"/>
                <a:gd name="f11" fmla="val 1164"/>
                <a:gd name="f12" fmla="+- 0 0 -90"/>
                <a:gd name="f13" fmla="*/ f3 1 2329"/>
                <a:gd name="f14" fmla="*/ f4 1 1165"/>
                <a:gd name="f15" fmla="+- f8 0 1221"/>
                <a:gd name="f16" fmla="+- f9 0 1221"/>
                <a:gd name="f17" fmla="+- f10 0 1221"/>
                <a:gd name="f18" fmla="+- f7 0 f5"/>
                <a:gd name="f19" fmla="+- f6 0 f5"/>
                <a:gd name="f20" fmla="*/ f12 f0 1"/>
                <a:gd name="f21" fmla="*/ f19 1 2329"/>
                <a:gd name="f22" fmla="*/ f18 1 1165"/>
                <a:gd name="f23" fmla="*/ f15 f19 1"/>
                <a:gd name="f24" fmla="*/ 15840 f18 1"/>
                <a:gd name="f25" fmla="*/ f16 f19 1"/>
                <a:gd name="f26" fmla="*/ 14676 f18 1"/>
                <a:gd name="f27" fmla="*/ f17 f19 1"/>
                <a:gd name="f28" fmla="*/ f20 1 f2"/>
                <a:gd name="f29" fmla="*/ f23 1 2329"/>
                <a:gd name="f30" fmla="*/ f24 1 1165"/>
                <a:gd name="f31" fmla="*/ f25 1 2329"/>
                <a:gd name="f32" fmla="*/ f26 1 1165"/>
                <a:gd name="f33" fmla="*/ f27 1 2329"/>
                <a:gd name="f34" fmla="*/ 0 1 f21"/>
                <a:gd name="f35" fmla="*/ f6 1 f21"/>
                <a:gd name="f36" fmla="*/ 0 1 f22"/>
                <a:gd name="f37" fmla="*/ f7 1 f22"/>
                <a:gd name="f38" fmla="+- f28 0 f1"/>
                <a:gd name="f39" fmla="*/ f29 1 f21"/>
                <a:gd name="f40" fmla="*/ f30 1 f22"/>
                <a:gd name="f41" fmla="*/ f31 1 f21"/>
                <a:gd name="f42" fmla="*/ f32 1 f22"/>
                <a:gd name="f43" fmla="*/ f33 1 f21"/>
                <a:gd name="f44" fmla="*/ f34 f13 1"/>
                <a:gd name="f45" fmla="*/ f35 f13 1"/>
                <a:gd name="f46" fmla="*/ f37 f14 1"/>
                <a:gd name="f47" fmla="*/ f36 f14 1"/>
                <a:gd name="f48" fmla="*/ f39 f13 1"/>
                <a:gd name="f49" fmla="*/ f40 f14 1"/>
                <a:gd name="f50" fmla="*/ f41 f13 1"/>
                <a:gd name="f51" fmla="*/ f42 f14 1"/>
                <a:gd name="f52" fmla="*/ f4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48" y="f49"/>
                </a:cxn>
                <a:cxn ang="f38">
                  <a:pos x="f50" y="f51"/>
                </a:cxn>
                <a:cxn ang="f38">
                  <a:pos x="f52" y="f49"/>
                </a:cxn>
                <a:cxn ang="f38">
                  <a:pos x="f48" y="f49"/>
                </a:cxn>
              </a:cxnLst>
              <a:rect l="f44" t="f47" r="f45" b="f46"/>
              <a:pathLst>
                <a:path w="2329" h="1165">
                  <a:moveTo>
                    <a:pt x="f6" y="f11"/>
                  </a:moveTo>
                  <a:lnTo>
                    <a:pt x="f7" y="f5"/>
                  </a:lnTo>
                  <a:lnTo>
                    <a:pt x="f5" y="f11"/>
                  </a:lnTo>
                  <a:lnTo>
                    <a:pt x="f6" y="f11"/>
                  </a:ln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96D34C8-9C10-2C6A-1158-5FEE18A3E15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/>
              <a:t>Key Issues in Selecting Probabilistic Models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9CD0C3AF-3DFC-59AB-F46E-0CF30999D6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87143" y="2519263"/>
            <a:ext cx="7810503" cy="3942499"/>
          </a:xfrm>
        </p:spPr>
        <p:txBody>
          <a:bodyPr lIns="0" tIns="228600" rIns="0" bIns="0"/>
          <a:lstStyle/>
          <a:p>
            <a:pPr marL="0" lvl="0" indent="0">
              <a:spcBef>
                <a:spcPts val="1800"/>
              </a:spcBef>
              <a:buNone/>
            </a:pPr>
            <a:r>
              <a:rPr lang="en-US" sz="2000" b="1"/>
              <a:t>2. Simplicity vs. Precision</a:t>
            </a:r>
            <a:r>
              <a:rPr lang="en-US" sz="2000"/>
              <a:t>:</a:t>
            </a:r>
          </a:p>
          <a:p>
            <a:pPr lvl="1">
              <a:spcBef>
                <a:spcPts val="1800"/>
              </a:spcBef>
            </a:pPr>
            <a:r>
              <a:rPr lang="en-US" sz="2000" b="1"/>
              <a:t>P-tfidf</a:t>
            </a:r>
            <a:r>
              <a:rPr lang="en-US" sz="2000"/>
              <a:t> (Simple Model):</a:t>
            </a:r>
          </a:p>
          <a:p>
            <a:pPr marL="1200150" lvl="2" indent="-285750">
              <a:spcBef>
                <a:spcPts val="600"/>
              </a:spcBef>
            </a:pPr>
            <a:r>
              <a:rPr lang="en-US"/>
              <a:t>Assumes equal probability across documents.</a:t>
            </a:r>
          </a:p>
          <a:p>
            <a:pPr marL="1200150" lvl="2" indent="-285750">
              <a:spcBef>
                <a:spcPts val="600"/>
              </a:spcBef>
            </a:pPr>
            <a:r>
              <a:rPr lang="en-US"/>
              <a:t>Fast and efficient but lacks precision in heterogeneous datasets.</a:t>
            </a:r>
          </a:p>
          <a:p>
            <a:pPr lvl="1">
              <a:spcBef>
                <a:spcPts val="1800"/>
              </a:spcBef>
            </a:pPr>
            <a:r>
              <a:rPr lang="en-US" sz="2000" b="1"/>
              <a:t>P-exact</a:t>
            </a:r>
            <a:r>
              <a:rPr lang="en-US" sz="2000"/>
              <a:t> (Accurate Model):</a:t>
            </a:r>
          </a:p>
          <a:p>
            <a:pPr marL="1200150" lvl="2" indent="-285750">
              <a:spcBef>
                <a:spcPts val="600"/>
              </a:spcBef>
            </a:pPr>
            <a:r>
              <a:rPr lang="en-US"/>
              <a:t>Uses actual term frequencies and document distributions.</a:t>
            </a:r>
          </a:p>
          <a:p>
            <a:pPr marL="1200150" lvl="2" indent="-285750">
              <a:spcBef>
                <a:spcPts val="600"/>
              </a:spcBef>
            </a:pPr>
            <a:r>
              <a:rPr lang="en-US"/>
              <a:t>More precise but computationally expensive, especially for large and diverse corpora.</a:t>
            </a:r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61218B68-72E5-77BC-8208-451EF35E705F}"/>
              </a:ext>
            </a:extLst>
          </p:cNvPr>
          <p:cNvGrpSpPr/>
          <p:nvPr/>
        </p:nvGrpSpPr>
        <p:grpSpPr>
          <a:xfrm>
            <a:off x="0" y="3900135"/>
            <a:ext cx="2959217" cy="2959217"/>
            <a:chOff x="0" y="3900135"/>
            <a:chExt cx="2959217" cy="2959217"/>
          </a:xfrm>
        </p:grpSpPr>
        <p:sp>
          <p:nvSpPr>
            <p:cNvPr id="5" name="Freeform 19">
              <a:extLst>
                <a:ext uri="{FF2B5EF4-FFF2-40B4-BE49-F238E27FC236}">
                  <a16:creationId xmlns:a16="http://schemas.microsoft.com/office/drawing/2014/main" id="{3A0AAADD-1805-738A-9633-796B83FFFBBD}"/>
                </a:ext>
              </a:extLst>
            </p:cNvPr>
            <p:cNvSpPr/>
            <p:nvPr/>
          </p:nvSpPr>
          <p:spPr>
            <a:xfrm rot="16199987" flipV="1">
              <a:off x="1219389" y="5119497"/>
              <a:ext cx="1491285" cy="19883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89"/>
                <a:gd name="f7" fmla="val 2386"/>
                <a:gd name="f8" fmla="val 1194"/>
                <a:gd name="f9" fmla="val 1192"/>
                <a:gd name="f10" fmla="+- 0 0 -90"/>
                <a:gd name="f11" fmla="*/ f3 1 1789"/>
                <a:gd name="f12" fmla="*/ f4 1 2386"/>
                <a:gd name="f13" fmla="+- f7 0 f5"/>
                <a:gd name="f14" fmla="+- f6 0 f5"/>
                <a:gd name="f15" fmla="*/ f10 f0 1"/>
                <a:gd name="f16" fmla="*/ f14 1 1789"/>
                <a:gd name="f17" fmla="*/ f13 1 2386"/>
                <a:gd name="f18" fmla="*/ 0 f14 1"/>
                <a:gd name="f19" fmla="*/ 12290 f13 1"/>
                <a:gd name="f20" fmla="*/ 13484 f13 1"/>
                <a:gd name="f21" fmla="*/ 1192 f14 1"/>
                <a:gd name="f22" fmla="*/ 14676 f13 1"/>
                <a:gd name="f23" fmla="*/ 1789 f14 1"/>
                <a:gd name="f24" fmla="*/ 14079 f13 1"/>
                <a:gd name="f25" fmla="*/ f15 1 f2"/>
                <a:gd name="f26" fmla="*/ f18 1 1789"/>
                <a:gd name="f27" fmla="*/ f19 1 2386"/>
                <a:gd name="f28" fmla="*/ f20 1 2386"/>
                <a:gd name="f29" fmla="*/ f21 1 1789"/>
                <a:gd name="f30" fmla="*/ f22 1 2386"/>
                <a:gd name="f31" fmla="*/ f23 1 1789"/>
                <a:gd name="f32" fmla="*/ f24 1 2386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7"/>
                <a:gd name="f41" fmla="*/ f29 1 f16"/>
                <a:gd name="f42" fmla="*/ f30 1 f17"/>
                <a:gd name="f43" fmla="*/ f31 1 f16"/>
                <a:gd name="f44" fmla="*/ f32 1 f17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2 1"/>
                <a:gd name="f52" fmla="*/ f41 f11 1"/>
                <a:gd name="f53" fmla="*/ f42 f12 1"/>
                <a:gd name="f54" fmla="*/ f43 f11 1"/>
                <a:gd name="f55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49" y="f51"/>
                </a:cxn>
                <a:cxn ang="f37">
                  <a:pos x="f52" y="f53"/>
                </a:cxn>
                <a:cxn ang="f37">
                  <a:pos x="f54" y="f55"/>
                </a:cxn>
                <a:cxn ang="f37">
                  <a:pos x="f49" y="f50"/>
                </a:cxn>
              </a:cxnLst>
              <a:rect l="f45" t="f48" r="f46" b="f47"/>
              <a:pathLst>
                <a:path w="1789" h="2386">
                  <a:moveTo>
                    <a:pt x="f5" y="f5"/>
                  </a:moveTo>
                  <a:lnTo>
                    <a:pt x="f5" y="f8"/>
                  </a:lnTo>
                  <a:lnTo>
                    <a:pt x="f9" y="f7"/>
                  </a:lnTo>
                  <a:lnTo>
                    <a:pt x="f6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9D448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6" name="Freeform 20">
              <a:extLst>
                <a:ext uri="{FF2B5EF4-FFF2-40B4-BE49-F238E27FC236}">
                  <a16:creationId xmlns:a16="http://schemas.microsoft.com/office/drawing/2014/main" id="{7B4F35EB-9932-DEFB-D27B-637849D29EA2}"/>
                </a:ext>
              </a:extLst>
            </p:cNvPr>
            <p:cNvSpPr/>
            <p:nvPr/>
          </p:nvSpPr>
          <p:spPr>
            <a:xfrm rot="16199987" flipV="1">
              <a:off x="-137" y="5890866"/>
              <a:ext cx="968623" cy="9683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62"/>
                <a:gd name="f7" fmla="val 1161"/>
                <a:gd name="f8" fmla="+- 0 0 -90"/>
                <a:gd name="f9" fmla="*/ f3 1 1162"/>
                <a:gd name="f10" fmla="*/ f4 1 1162"/>
                <a:gd name="f11" fmla="+- f6 0 f5"/>
                <a:gd name="f12" fmla="*/ f8 f0 1"/>
                <a:gd name="f13" fmla="*/ f11 1 1162"/>
                <a:gd name="f14" fmla="*/ 0 f11 1"/>
                <a:gd name="f15" fmla="*/ 14679 f11 1"/>
                <a:gd name="f16" fmla="*/ 15840 f11 1"/>
                <a:gd name="f17" fmla="*/ 1161 f11 1"/>
                <a:gd name="f18" fmla="*/ f12 1 f2"/>
                <a:gd name="f19" fmla="*/ f14 1 1162"/>
                <a:gd name="f20" fmla="*/ f15 1 1162"/>
                <a:gd name="f21" fmla="*/ f16 1 1162"/>
                <a:gd name="f22" fmla="*/ f17 1 1162"/>
                <a:gd name="f23" fmla="*/ 0 1 f13"/>
                <a:gd name="f24" fmla="*/ f6 1 f13"/>
                <a:gd name="f25" fmla="+- f18 0 f1"/>
                <a:gd name="f26" fmla="*/ f19 1 f13"/>
                <a:gd name="f27" fmla="*/ f20 1 f13"/>
                <a:gd name="f28" fmla="*/ f21 1 f13"/>
                <a:gd name="f29" fmla="*/ f22 1 f13"/>
                <a:gd name="f30" fmla="*/ f23 f9 1"/>
                <a:gd name="f31" fmla="*/ f24 f9 1"/>
                <a:gd name="f32" fmla="*/ f24 f10 1"/>
                <a:gd name="f33" fmla="*/ f23 f10 1"/>
                <a:gd name="f34" fmla="*/ f26 f9 1"/>
                <a:gd name="f35" fmla="*/ f27 f10 1"/>
                <a:gd name="f36" fmla="*/ f28 f10 1"/>
                <a:gd name="f37" fmla="*/ f2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4" y="f35"/>
                </a:cxn>
                <a:cxn ang="f25">
                  <a:pos x="f34" y="f36"/>
                </a:cxn>
                <a:cxn ang="f25">
                  <a:pos x="f37" y="f36"/>
                </a:cxn>
                <a:cxn ang="f25">
                  <a:pos x="f34" y="f35"/>
                </a:cxn>
              </a:cxnLst>
              <a:rect l="f30" t="f33" r="f31" b="f32"/>
              <a:pathLst>
                <a:path w="1162" h="1162">
                  <a:moveTo>
                    <a:pt x="f5" y="f5"/>
                  </a:moveTo>
                  <a:lnTo>
                    <a:pt x="f5" y="f7"/>
                  </a:lnTo>
                  <a:lnTo>
                    <a:pt x="f7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7CA65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F5B528D5-B0C1-21B9-C544-B532E7F2C6CB}"/>
                </a:ext>
              </a:extLst>
            </p:cNvPr>
            <p:cNvSpPr/>
            <p:nvPr/>
          </p:nvSpPr>
          <p:spPr>
            <a:xfrm rot="16199987" flipV="1">
              <a:off x="-485281" y="4385416"/>
              <a:ext cx="1941417" cy="97085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29"/>
                <a:gd name="f7" fmla="val 1165"/>
                <a:gd name="f8" fmla="+- 0 3550 0"/>
                <a:gd name="f9" fmla="+- 0 2386 0"/>
                <a:gd name="f10" fmla="+- 0 1221 0"/>
                <a:gd name="f11" fmla="val 1164"/>
                <a:gd name="f12" fmla="+- 0 0 -90"/>
                <a:gd name="f13" fmla="*/ f3 1 2329"/>
                <a:gd name="f14" fmla="*/ f4 1 1165"/>
                <a:gd name="f15" fmla="+- f8 0 1221"/>
                <a:gd name="f16" fmla="+- f9 0 1221"/>
                <a:gd name="f17" fmla="+- f10 0 1221"/>
                <a:gd name="f18" fmla="+- f7 0 f5"/>
                <a:gd name="f19" fmla="+- f6 0 f5"/>
                <a:gd name="f20" fmla="*/ f12 f0 1"/>
                <a:gd name="f21" fmla="*/ f19 1 2329"/>
                <a:gd name="f22" fmla="*/ f18 1 1165"/>
                <a:gd name="f23" fmla="*/ f15 f19 1"/>
                <a:gd name="f24" fmla="*/ 15840 f18 1"/>
                <a:gd name="f25" fmla="*/ f16 f19 1"/>
                <a:gd name="f26" fmla="*/ 14676 f18 1"/>
                <a:gd name="f27" fmla="*/ f17 f19 1"/>
                <a:gd name="f28" fmla="*/ f20 1 f2"/>
                <a:gd name="f29" fmla="*/ f23 1 2329"/>
                <a:gd name="f30" fmla="*/ f24 1 1165"/>
                <a:gd name="f31" fmla="*/ f25 1 2329"/>
                <a:gd name="f32" fmla="*/ f26 1 1165"/>
                <a:gd name="f33" fmla="*/ f27 1 2329"/>
                <a:gd name="f34" fmla="*/ 0 1 f21"/>
                <a:gd name="f35" fmla="*/ f6 1 f21"/>
                <a:gd name="f36" fmla="*/ 0 1 f22"/>
                <a:gd name="f37" fmla="*/ f7 1 f22"/>
                <a:gd name="f38" fmla="+- f28 0 f1"/>
                <a:gd name="f39" fmla="*/ f29 1 f21"/>
                <a:gd name="f40" fmla="*/ f30 1 f22"/>
                <a:gd name="f41" fmla="*/ f31 1 f21"/>
                <a:gd name="f42" fmla="*/ f32 1 f22"/>
                <a:gd name="f43" fmla="*/ f33 1 f21"/>
                <a:gd name="f44" fmla="*/ f34 f13 1"/>
                <a:gd name="f45" fmla="*/ f35 f13 1"/>
                <a:gd name="f46" fmla="*/ f37 f14 1"/>
                <a:gd name="f47" fmla="*/ f36 f14 1"/>
                <a:gd name="f48" fmla="*/ f39 f13 1"/>
                <a:gd name="f49" fmla="*/ f40 f14 1"/>
                <a:gd name="f50" fmla="*/ f41 f13 1"/>
                <a:gd name="f51" fmla="*/ f42 f14 1"/>
                <a:gd name="f52" fmla="*/ f4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48" y="f49"/>
                </a:cxn>
                <a:cxn ang="f38">
                  <a:pos x="f50" y="f51"/>
                </a:cxn>
                <a:cxn ang="f38">
                  <a:pos x="f52" y="f49"/>
                </a:cxn>
                <a:cxn ang="f38">
                  <a:pos x="f48" y="f49"/>
                </a:cxn>
              </a:cxnLst>
              <a:rect l="f44" t="f47" r="f45" b="f46"/>
              <a:pathLst>
                <a:path w="2329" h="1165">
                  <a:moveTo>
                    <a:pt x="f6" y="f11"/>
                  </a:moveTo>
                  <a:lnTo>
                    <a:pt x="f7" y="f5"/>
                  </a:lnTo>
                  <a:lnTo>
                    <a:pt x="f5" y="f11"/>
                  </a:lnTo>
                  <a:lnTo>
                    <a:pt x="f6" y="f11"/>
                  </a:ln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1454B1D-D686-9E78-FC89-13BEAA80B06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/>
              <a:t>Key Issues in Selecting Probabilistic Models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0944014D-4D7B-CF54-2CE8-ADC07CCF93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87143" y="2519263"/>
            <a:ext cx="7810503" cy="3617375"/>
          </a:xfrm>
        </p:spPr>
        <p:txBody>
          <a:bodyPr lIns="0" tIns="228600" rIns="0" bIns="0"/>
          <a:lstStyle/>
          <a:p>
            <a:pPr marL="0" lvl="0" indent="0">
              <a:spcBef>
                <a:spcPts val="1800"/>
              </a:spcBef>
              <a:buNone/>
            </a:pPr>
            <a:r>
              <a:rPr lang="en-US" sz="2000" b="1"/>
              <a:t>3. Non-Linear Scaling of Term Frequency</a:t>
            </a:r>
            <a:r>
              <a:rPr lang="en-US" sz="2000"/>
              <a:t>:</a:t>
            </a:r>
          </a:p>
          <a:p>
            <a:pPr lvl="1">
              <a:spcBef>
                <a:spcPts val="1800"/>
              </a:spcBef>
            </a:pPr>
            <a:r>
              <a:rPr lang="en-US" sz="2000" b="1"/>
              <a:t>Overemphasis on High-Frequency Terms</a:t>
            </a:r>
            <a:r>
              <a:rPr lang="en-US" sz="2000"/>
              <a:t>: Standard tf-idf may over-represent terms that appear frequently in longer documents.</a:t>
            </a:r>
          </a:p>
          <a:p>
            <a:pPr lvl="1">
              <a:spcBef>
                <a:spcPts val="1800"/>
              </a:spcBef>
            </a:pPr>
            <a:r>
              <a:rPr lang="en-US" sz="2000" b="1"/>
              <a:t>Solution</a:t>
            </a:r>
            <a:r>
              <a:rPr lang="en-US" sz="2000"/>
              <a:t>: Applying non-linear scaling (e.g., log or square root) to term frequency helps balance term importance.</a:t>
            </a:r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9E952A21-E6FB-4133-AAC1-E8CF8162A53E}"/>
              </a:ext>
            </a:extLst>
          </p:cNvPr>
          <p:cNvGrpSpPr/>
          <p:nvPr/>
        </p:nvGrpSpPr>
        <p:grpSpPr>
          <a:xfrm>
            <a:off x="0" y="3900135"/>
            <a:ext cx="2959217" cy="2959217"/>
            <a:chOff x="0" y="3900135"/>
            <a:chExt cx="2959217" cy="2959217"/>
          </a:xfrm>
        </p:grpSpPr>
        <p:sp>
          <p:nvSpPr>
            <p:cNvPr id="5" name="Freeform 19">
              <a:extLst>
                <a:ext uri="{FF2B5EF4-FFF2-40B4-BE49-F238E27FC236}">
                  <a16:creationId xmlns:a16="http://schemas.microsoft.com/office/drawing/2014/main" id="{F7AEE6C4-B9D1-20D7-63CF-3E57586EE7CF}"/>
                </a:ext>
              </a:extLst>
            </p:cNvPr>
            <p:cNvSpPr/>
            <p:nvPr/>
          </p:nvSpPr>
          <p:spPr>
            <a:xfrm rot="16199987" flipV="1">
              <a:off x="1219389" y="5119497"/>
              <a:ext cx="1491285" cy="19883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89"/>
                <a:gd name="f7" fmla="val 2386"/>
                <a:gd name="f8" fmla="val 1194"/>
                <a:gd name="f9" fmla="val 1192"/>
                <a:gd name="f10" fmla="+- 0 0 -90"/>
                <a:gd name="f11" fmla="*/ f3 1 1789"/>
                <a:gd name="f12" fmla="*/ f4 1 2386"/>
                <a:gd name="f13" fmla="+- f7 0 f5"/>
                <a:gd name="f14" fmla="+- f6 0 f5"/>
                <a:gd name="f15" fmla="*/ f10 f0 1"/>
                <a:gd name="f16" fmla="*/ f14 1 1789"/>
                <a:gd name="f17" fmla="*/ f13 1 2386"/>
                <a:gd name="f18" fmla="*/ 0 f14 1"/>
                <a:gd name="f19" fmla="*/ 12290 f13 1"/>
                <a:gd name="f20" fmla="*/ 13484 f13 1"/>
                <a:gd name="f21" fmla="*/ 1192 f14 1"/>
                <a:gd name="f22" fmla="*/ 14676 f13 1"/>
                <a:gd name="f23" fmla="*/ 1789 f14 1"/>
                <a:gd name="f24" fmla="*/ 14079 f13 1"/>
                <a:gd name="f25" fmla="*/ f15 1 f2"/>
                <a:gd name="f26" fmla="*/ f18 1 1789"/>
                <a:gd name="f27" fmla="*/ f19 1 2386"/>
                <a:gd name="f28" fmla="*/ f20 1 2386"/>
                <a:gd name="f29" fmla="*/ f21 1 1789"/>
                <a:gd name="f30" fmla="*/ f22 1 2386"/>
                <a:gd name="f31" fmla="*/ f23 1 1789"/>
                <a:gd name="f32" fmla="*/ f24 1 2386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7"/>
                <a:gd name="f41" fmla="*/ f29 1 f16"/>
                <a:gd name="f42" fmla="*/ f30 1 f17"/>
                <a:gd name="f43" fmla="*/ f31 1 f16"/>
                <a:gd name="f44" fmla="*/ f32 1 f17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2 1"/>
                <a:gd name="f52" fmla="*/ f41 f11 1"/>
                <a:gd name="f53" fmla="*/ f42 f12 1"/>
                <a:gd name="f54" fmla="*/ f43 f11 1"/>
                <a:gd name="f55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49" y="f51"/>
                </a:cxn>
                <a:cxn ang="f37">
                  <a:pos x="f52" y="f53"/>
                </a:cxn>
                <a:cxn ang="f37">
                  <a:pos x="f54" y="f55"/>
                </a:cxn>
                <a:cxn ang="f37">
                  <a:pos x="f49" y="f50"/>
                </a:cxn>
              </a:cxnLst>
              <a:rect l="f45" t="f48" r="f46" b="f47"/>
              <a:pathLst>
                <a:path w="1789" h="2386">
                  <a:moveTo>
                    <a:pt x="f5" y="f5"/>
                  </a:moveTo>
                  <a:lnTo>
                    <a:pt x="f5" y="f8"/>
                  </a:lnTo>
                  <a:lnTo>
                    <a:pt x="f9" y="f7"/>
                  </a:lnTo>
                  <a:lnTo>
                    <a:pt x="f6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9D448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6" name="Freeform 20">
              <a:extLst>
                <a:ext uri="{FF2B5EF4-FFF2-40B4-BE49-F238E27FC236}">
                  <a16:creationId xmlns:a16="http://schemas.microsoft.com/office/drawing/2014/main" id="{77CED751-1183-2411-1F5A-B805FA9E63D9}"/>
                </a:ext>
              </a:extLst>
            </p:cNvPr>
            <p:cNvSpPr/>
            <p:nvPr/>
          </p:nvSpPr>
          <p:spPr>
            <a:xfrm rot="16199987" flipV="1">
              <a:off x="-137" y="5890866"/>
              <a:ext cx="968623" cy="9683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62"/>
                <a:gd name="f7" fmla="val 1161"/>
                <a:gd name="f8" fmla="+- 0 0 -90"/>
                <a:gd name="f9" fmla="*/ f3 1 1162"/>
                <a:gd name="f10" fmla="*/ f4 1 1162"/>
                <a:gd name="f11" fmla="+- f6 0 f5"/>
                <a:gd name="f12" fmla="*/ f8 f0 1"/>
                <a:gd name="f13" fmla="*/ f11 1 1162"/>
                <a:gd name="f14" fmla="*/ 0 f11 1"/>
                <a:gd name="f15" fmla="*/ 14679 f11 1"/>
                <a:gd name="f16" fmla="*/ 15840 f11 1"/>
                <a:gd name="f17" fmla="*/ 1161 f11 1"/>
                <a:gd name="f18" fmla="*/ f12 1 f2"/>
                <a:gd name="f19" fmla="*/ f14 1 1162"/>
                <a:gd name="f20" fmla="*/ f15 1 1162"/>
                <a:gd name="f21" fmla="*/ f16 1 1162"/>
                <a:gd name="f22" fmla="*/ f17 1 1162"/>
                <a:gd name="f23" fmla="*/ 0 1 f13"/>
                <a:gd name="f24" fmla="*/ f6 1 f13"/>
                <a:gd name="f25" fmla="+- f18 0 f1"/>
                <a:gd name="f26" fmla="*/ f19 1 f13"/>
                <a:gd name="f27" fmla="*/ f20 1 f13"/>
                <a:gd name="f28" fmla="*/ f21 1 f13"/>
                <a:gd name="f29" fmla="*/ f22 1 f13"/>
                <a:gd name="f30" fmla="*/ f23 f9 1"/>
                <a:gd name="f31" fmla="*/ f24 f9 1"/>
                <a:gd name="f32" fmla="*/ f24 f10 1"/>
                <a:gd name="f33" fmla="*/ f23 f10 1"/>
                <a:gd name="f34" fmla="*/ f26 f9 1"/>
                <a:gd name="f35" fmla="*/ f27 f10 1"/>
                <a:gd name="f36" fmla="*/ f28 f10 1"/>
                <a:gd name="f37" fmla="*/ f2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4" y="f35"/>
                </a:cxn>
                <a:cxn ang="f25">
                  <a:pos x="f34" y="f36"/>
                </a:cxn>
                <a:cxn ang="f25">
                  <a:pos x="f37" y="f36"/>
                </a:cxn>
                <a:cxn ang="f25">
                  <a:pos x="f34" y="f35"/>
                </a:cxn>
              </a:cxnLst>
              <a:rect l="f30" t="f33" r="f31" b="f32"/>
              <a:pathLst>
                <a:path w="1162" h="1162">
                  <a:moveTo>
                    <a:pt x="f5" y="f5"/>
                  </a:moveTo>
                  <a:lnTo>
                    <a:pt x="f5" y="f7"/>
                  </a:lnTo>
                  <a:lnTo>
                    <a:pt x="f7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7CA65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2687215E-6E56-1CE6-07C5-1DD17BB6EF06}"/>
                </a:ext>
              </a:extLst>
            </p:cNvPr>
            <p:cNvSpPr/>
            <p:nvPr/>
          </p:nvSpPr>
          <p:spPr>
            <a:xfrm rot="16199987" flipV="1">
              <a:off x="-485281" y="4385416"/>
              <a:ext cx="1941417" cy="97085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29"/>
                <a:gd name="f7" fmla="val 1165"/>
                <a:gd name="f8" fmla="+- 0 3550 0"/>
                <a:gd name="f9" fmla="+- 0 2386 0"/>
                <a:gd name="f10" fmla="+- 0 1221 0"/>
                <a:gd name="f11" fmla="val 1164"/>
                <a:gd name="f12" fmla="+- 0 0 -90"/>
                <a:gd name="f13" fmla="*/ f3 1 2329"/>
                <a:gd name="f14" fmla="*/ f4 1 1165"/>
                <a:gd name="f15" fmla="+- f8 0 1221"/>
                <a:gd name="f16" fmla="+- f9 0 1221"/>
                <a:gd name="f17" fmla="+- f10 0 1221"/>
                <a:gd name="f18" fmla="+- f7 0 f5"/>
                <a:gd name="f19" fmla="+- f6 0 f5"/>
                <a:gd name="f20" fmla="*/ f12 f0 1"/>
                <a:gd name="f21" fmla="*/ f19 1 2329"/>
                <a:gd name="f22" fmla="*/ f18 1 1165"/>
                <a:gd name="f23" fmla="*/ f15 f19 1"/>
                <a:gd name="f24" fmla="*/ 15840 f18 1"/>
                <a:gd name="f25" fmla="*/ f16 f19 1"/>
                <a:gd name="f26" fmla="*/ 14676 f18 1"/>
                <a:gd name="f27" fmla="*/ f17 f19 1"/>
                <a:gd name="f28" fmla="*/ f20 1 f2"/>
                <a:gd name="f29" fmla="*/ f23 1 2329"/>
                <a:gd name="f30" fmla="*/ f24 1 1165"/>
                <a:gd name="f31" fmla="*/ f25 1 2329"/>
                <a:gd name="f32" fmla="*/ f26 1 1165"/>
                <a:gd name="f33" fmla="*/ f27 1 2329"/>
                <a:gd name="f34" fmla="*/ 0 1 f21"/>
                <a:gd name="f35" fmla="*/ f6 1 f21"/>
                <a:gd name="f36" fmla="*/ 0 1 f22"/>
                <a:gd name="f37" fmla="*/ f7 1 f22"/>
                <a:gd name="f38" fmla="+- f28 0 f1"/>
                <a:gd name="f39" fmla="*/ f29 1 f21"/>
                <a:gd name="f40" fmla="*/ f30 1 f22"/>
                <a:gd name="f41" fmla="*/ f31 1 f21"/>
                <a:gd name="f42" fmla="*/ f32 1 f22"/>
                <a:gd name="f43" fmla="*/ f33 1 f21"/>
                <a:gd name="f44" fmla="*/ f34 f13 1"/>
                <a:gd name="f45" fmla="*/ f35 f13 1"/>
                <a:gd name="f46" fmla="*/ f37 f14 1"/>
                <a:gd name="f47" fmla="*/ f36 f14 1"/>
                <a:gd name="f48" fmla="*/ f39 f13 1"/>
                <a:gd name="f49" fmla="*/ f40 f14 1"/>
                <a:gd name="f50" fmla="*/ f41 f13 1"/>
                <a:gd name="f51" fmla="*/ f42 f14 1"/>
                <a:gd name="f52" fmla="*/ f4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48" y="f49"/>
                </a:cxn>
                <a:cxn ang="f38">
                  <a:pos x="f50" y="f51"/>
                </a:cxn>
                <a:cxn ang="f38">
                  <a:pos x="f52" y="f49"/>
                </a:cxn>
                <a:cxn ang="f38">
                  <a:pos x="f48" y="f49"/>
                </a:cxn>
              </a:cxnLst>
              <a:rect l="f44" t="f47" r="f45" b="f46"/>
              <a:pathLst>
                <a:path w="2329" h="1165">
                  <a:moveTo>
                    <a:pt x="f6" y="f11"/>
                  </a:moveTo>
                  <a:lnTo>
                    <a:pt x="f7" y="f5"/>
                  </a:lnTo>
                  <a:lnTo>
                    <a:pt x="f5" y="f11"/>
                  </a:lnTo>
                  <a:lnTo>
                    <a:pt x="f6" y="f11"/>
                  </a:ln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3547-531D-C18C-BD24-FE81FFD1321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/>
              <a:t>What is PWI </a:t>
            </a:r>
            <a:br>
              <a:rPr lang="en-US" sz="3600"/>
            </a:br>
            <a:r>
              <a:rPr lang="en-US" sz="2000"/>
              <a:t>(Probability-Weighted Information)?</a:t>
            </a:r>
            <a:endParaRPr lang="en-US" sz="360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00FFAEE-EE90-B213-607F-BF6C0618E011}"/>
              </a:ext>
            </a:extLst>
          </p:cNvPr>
          <p:cNvSpPr txBox="1"/>
          <p:nvPr/>
        </p:nvSpPr>
        <p:spPr>
          <a:xfrm>
            <a:off x="461643" y="478377"/>
            <a:ext cx="5198272" cy="179252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just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1. Definition:</a:t>
            </a:r>
          </a:p>
          <a:p>
            <a:pPr marL="228600" marR="0" lvl="0" indent="-283464" algn="just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PWI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measures the amount of information a word or document contributes, accounting for both its occurrence probability and its impact on the distribution of the other set (documents or words).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8A445EB2-815D-4598-9280-EF5ABA71A7F7}"/>
              </a:ext>
            </a:extLst>
          </p:cNvPr>
          <p:cNvSpPr txBox="1"/>
          <p:nvPr/>
        </p:nvSpPr>
        <p:spPr>
          <a:xfrm>
            <a:off x="461643" y="4625528"/>
            <a:ext cx="5198272" cy="19166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just" defTabSz="914400" rtl="0" fontAlgn="auto" hangingPunct="1">
              <a:lnSpc>
                <a:spcPct val="9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2. Interpretation:</a:t>
            </a:r>
          </a:p>
          <a:p>
            <a:pPr marL="285750" marR="0" lvl="0" indent="-285750" algn="just" defTabSz="914400" rtl="0" fontAlgn="auto" hangingPunct="1">
              <a:lnSpc>
                <a:spcPct val="9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High PWI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: Occurs when a rare word shifts the document distribution significantly.</a:t>
            </a:r>
          </a:p>
          <a:p>
            <a:pPr marL="285750" marR="0" lvl="0" indent="-285750" algn="just" defTabSz="914400" rtl="0" fontAlgn="auto" hangingPunct="1">
              <a:lnSpc>
                <a:spcPct val="9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Low PWI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: Happens when a common word does not add much new information about the document set.</a:t>
            </a:r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087B2CC6-9AAA-A7F4-2A25-18A66EA9C8F9}"/>
              </a:ext>
            </a:extLst>
          </p:cNvPr>
          <p:cNvGrpSpPr/>
          <p:nvPr/>
        </p:nvGrpSpPr>
        <p:grpSpPr>
          <a:xfrm>
            <a:off x="703210" y="2528325"/>
            <a:ext cx="4856250" cy="1758510"/>
            <a:chOff x="703210" y="2528325"/>
            <a:chExt cx="4856250" cy="1758510"/>
          </a:xfrm>
        </p:grpSpPr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91DA8CFC-0183-63C6-EADB-0FEE56544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703210" y="2528325"/>
              <a:ext cx="4856250" cy="683550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B919F330-A0A3-BDA3-FCA5-22887D2D4D47}"/>
                </a:ext>
              </a:extLst>
            </p:cNvPr>
            <p:cNvSpPr txBox="1"/>
            <p:nvPr/>
          </p:nvSpPr>
          <p:spPr>
            <a:xfrm>
              <a:off x="703210" y="3169923"/>
              <a:ext cx="4856250" cy="111691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0" i="0" u="none" strike="noStrike" kern="1200" cap="none" spc="0" baseline="0">
                  <a:solidFill>
                    <a:srgbClr val="000000"/>
                  </a:solidFill>
                  <a:uFillTx/>
                  <a:latin typeface="Cambria Math" pitchFamily="18"/>
                  <a:ea typeface="Aptos" pitchFamily="34"/>
                  <a:cs typeface="Cambria Math" pitchFamily="18"/>
                </a:rPr>
                <a:t>P(w</a:t>
              </a:r>
              <a:r>
                <a:rPr lang="en-US" sz="1100" b="0" i="0" u="none" strike="noStrike" kern="1200" cap="none" spc="0" baseline="-25000">
                  <a:solidFill>
                    <a:srgbClr val="000000"/>
                  </a:solidFill>
                  <a:uFillTx/>
                  <a:latin typeface="Cambria Math" pitchFamily="18"/>
                  <a:ea typeface="Aptos" pitchFamily="34"/>
                  <a:cs typeface="Cambria Math" pitchFamily="18"/>
                </a:rPr>
                <a:t>i</a:t>
              </a:r>
              <a:r>
                <a:rPr lang="en-US" sz="1100" b="0" i="0" u="none" strike="noStrike" kern="1200" cap="none" spc="0" baseline="0">
                  <a:solidFill>
                    <a:srgbClr val="000000"/>
                  </a:solidFill>
                  <a:uFillTx/>
                  <a:latin typeface="Cambria Math" pitchFamily="18"/>
                  <a:ea typeface="Aptos" pitchFamily="34"/>
                  <a:cs typeface="Cambria Math" pitchFamily="18"/>
                </a:rPr>
                <a:t>​): Probability of the word w</a:t>
              </a:r>
              <a:r>
                <a:rPr lang="en-US" sz="1100" b="0" i="0" u="none" strike="noStrike" kern="1200" cap="none" spc="0" baseline="-25000">
                  <a:solidFill>
                    <a:srgbClr val="000000"/>
                  </a:solidFill>
                  <a:uFillTx/>
                  <a:latin typeface="Cambria Math" pitchFamily="18"/>
                  <a:ea typeface="Aptos" pitchFamily="34"/>
                  <a:cs typeface="Cambria Math" pitchFamily="18"/>
                </a:rPr>
                <a:t>i</a:t>
              </a:r>
              <a:r>
                <a:rPr lang="en-US" sz="1100" b="0" i="0" u="none" strike="noStrike" kern="1200" cap="none" spc="0" baseline="0">
                  <a:solidFill>
                    <a:srgbClr val="000000"/>
                  </a:solidFill>
                  <a:uFillTx/>
                  <a:latin typeface="Cambria Math" pitchFamily="18"/>
                  <a:ea typeface="Aptos" pitchFamily="34"/>
                  <a:cs typeface="Cambria Math" pitchFamily="18"/>
                </a:rPr>
                <a:t>​ occurring in the document set.</a:t>
              </a:r>
              <a:endPara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Arial" pitchFamily="34"/>
              </a:endParaRPr>
            </a:p>
            <a:p>
              <a:pPr marL="0" marR="0" lvl="0" indent="0" algn="l" defTabSz="914400" rtl="0" fontAlgn="auto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0" i="0" u="none" strike="noStrike" kern="1200" cap="none" spc="0" baseline="0">
                  <a:solidFill>
                    <a:srgbClr val="000000"/>
                  </a:solidFill>
                  <a:uFillTx/>
                  <a:latin typeface="Cambria Math" pitchFamily="18"/>
                  <a:ea typeface="Aptos" pitchFamily="34"/>
                  <a:cs typeface="Cambria Math" pitchFamily="18"/>
                </a:rPr>
                <a:t>K(P(D∣w</a:t>
              </a:r>
              <a:r>
                <a:rPr lang="en-US" sz="1100" b="0" i="0" u="none" strike="noStrike" kern="1200" cap="none" spc="0" baseline="-25000">
                  <a:solidFill>
                    <a:srgbClr val="000000"/>
                  </a:solidFill>
                  <a:uFillTx/>
                  <a:latin typeface="Cambria Math" pitchFamily="18"/>
                  <a:ea typeface="Aptos" pitchFamily="34"/>
                  <a:cs typeface="Cambria Math" pitchFamily="18"/>
                </a:rPr>
                <a:t>i</a:t>
              </a:r>
              <a:r>
                <a:rPr lang="en-US" sz="1100" b="0" i="0" u="none" strike="noStrike" kern="1200" cap="none" spc="0" baseline="0">
                  <a:solidFill>
                    <a:srgbClr val="000000"/>
                  </a:solidFill>
                  <a:uFillTx/>
                  <a:latin typeface="Cambria Math" pitchFamily="18"/>
                  <a:ea typeface="Aptos" pitchFamily="34"/>
                  <a:cs typeface="Cambria Math" pitchFamily="18"/>
                </a:rPr>
                <a:t>),P(D)): KL divergence between:</a:t>
              </a:r>
              <a:endPara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Arial" pitchFamily="34"/>
              </a:endParaRPr>
            </a:p>
            <a:p>
              <a:pPr marL="0" marR="0" lvl="0" indent="0" algn="l" defTabSz="914400" rtl="0" fontAlgn="auto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None/>
                <a:tabLst>
                  <a:tab pos="4572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0" i="0" u="none" strike="noStrike" kern="1200" cap="none" spc="0" baseline="0">
                  <a:solidFill>
                    <a:srgbClr val="000000"/>
                  </a:solidFill>
                  <a:uFillTx/>
                  <a:latin typeface="Cambria Math" pitchFamily="18"/>
                  <a:ea typeface="Aptos" pitchFamily="34"/>
                  <a:cs typeface="Cambria Math" pitchFamily="18"/>
                </a:rPr>
                <a:t>P(D∣w</a:t>
              </a:r>
              <a:r>
                <a:rPr lang="en-US" sz="1100" b="0" i="0" u="none" strike="noStrike" kern="1200" cap="none" spc="0" baseline="-25000">
                  <a:solidFill>
                    <a:srgbClr val="000000"/>
                  </a:solidFill>
                  <a:uFillTx/>
                  <a:latin typeface="Cambria Math" pitchFamily="18"/>
                  <a:ea typeface="Aptos" pitchFamily="34"/>
                  <a:cs typeface="Cambria Math" pitchFamily="18"/>
                </a:rPr>
                <a:t>i</a:t>
              </a:r>
              <a:r>
                <a:rPr lang="en-US" sz="1100" b="0" i="0" u="none" strike="noStrike" kern="1200" cap="none" spc="0" baseline="0">
                  <a:solidFill>
                    <a:srgbClr val="000000"/>
                  </a:solidFill>
                  <a:uFillTx/>
                  <a:latin typeface="Cambria Math" pitchFamily="18"/>
                  <a:ea typeface="Aptos" pitchFamily="34"/>
                  <a:cs typeface="Cambria Math" pitchFamily="18"/>
                </a:rPr>
                <a:t>): Distribution of document when w</a:t>
              </a:r>
              <a:r>
                <a:rPr lang="en-US" sz="1100" b="0" i="0" u="none" strike="noStrike" kern="1200" cap="none" spc="0" baseline="-25000">
                  <a:solidFill>
                    <a:srgbClr val="000000"/>
                  </a:solidFill>
                  <a:uFillTx/>
                  <a:latin typeface="Cambria Math" pitchFamily="18"/>
                  <a:ea typeface="Aptos" pitchFamily="34"/>
                  <a:cs typeface="Cambria Math" pitchFamily="18"/>
                </a:rPr>
                <a:t>i </a:t>
              </a:r>
              <a:r>
                <a:rPr lang="en-US" sz="1100" b="0" i="0" u="none" strike="noStrike" kern="1200" cap="none" spc="0" baseline="0">
                  <a:solidFill>
                    <a:srgbClr val="000000"/>
                  </a:solidFill>
                  <a:uFillTx/>
                  <a:latin typeface="Cambria Math" pitchFamily="18"/>
                  <a:ea typeface="Aptos" pitchFamily="34"/>
                  <a:cs typeface="Cambria Math" pitchFamily="18"/>
                </a:rPr>
                <a:t>​ occurs.</a:t>
              </a:r>
              <a:endPara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Arial" pitchFamily="34"/>
              </a:endParaRPr>
            </a:p>
            <a:p>
              <a:pPr marL="0" marR="0" lvl="0" indent="0" algn="l" defTabSz="914400" rtl="0" fontAlgn="auto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None/>
                <a:tabLst>
                  <a:tab pos="4572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0" i="0" u="none" strike="noStrike" kern="1200" cap="none" spc="0" baseline="0">
                  <a:solidFill>
                    <a:srgbClr val="000000"/>
                  </a:solidFill>
                  <a:uFillTx/>
                  <a:latin typeface="Cambria Math" pitchFamily="18"/>
                  <a:ea typeface="Aptos" pitchFamily="34"/>
                  <a:cs typeface="Cambria Math" pitchFamily="18"/>
                </a:rPr>
                <a:t>P(D): Overall document distribution.</a:t>
              </a:r>
              <a:endPara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Arial" pitchFamily="34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EA38-E1D7-DC46-6C23-17E9A84444E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Results - Term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1601-8D86-AC84-D25D-ACA75444CBC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360" y="2676521"/>
            <a:ext cx="10571478" cy="3673473"/>
          </a:xfrm>
        </p:spPr>
        <p:txBody>
          <a:bodyPr lIns="0" rIns="0" bIns="0"/>
          <a:lstStyle/>
          <a:p>
            <a:pPr marL="0" lvl="0" indent="0">
              <a:spcBef>
                <a:spcPts val="1800"/>
              </a:spcBef>
              <a:buNone/>
            </a:pPr>
            <a:r>
              <a:rPr lang="en-US" sz="2000" b="1"/>
              <a:t>Datasets</a:t>
            </a:r>
            <a:r>
              <a:rPr lang="en-US" sz="2000"/>
              <a:t>:</a:t>
            </a:r>
          </a:p>
          <a:p>
            <a:pPr marL="594360" lvl="2">
              <a:spcBef>
                <a:spcPts val="1800"/>
              </a:spcBef>
            </a:pPr>
            <a:r>
              <a:rPr lang="en-US" b="1"/>
              <a:t>Dataset (D1)</a:t>
            </a:r>
            <a:r>
              <a:rPr lang="en-US"/>
              <a:t>: 2106 abstracts from the Japanese Society of Artificial Intelligence (JSAI).</a:t>
            </a:r>
          </a:p>
          <a:p>
            <a:pPr marL="594360" lvl="2">
              <a:spcBef>
                <a:spcPts val="1800"/>
              </a:spcBef>
            </a:pPr>
            <a:r>
              <a:rPr lang="en-US" b="1"/>
              <a:t>Dataset (D2)</a:t>
            </a:r>
            <a:r>
              <a:rPr lang="en-US"/>
              <a:t>: 24 groups of academic conference abstracts from various societies.</a:t>
            </a:r>
          </a:p>
          <a:p>
            <a:pPr marL="0" lvl="0" indent="0">
              <a:spcBef>
                <a:spcPts val="1800"/>
              </a:spcBef>
              <a:buNone/>
            </a:pPr>
            <a:endParaRPr lang="en-US" sz="2000" b="1"/>
          </a:p>
          <a:p>
            <a:pPr marL="0" lvl="0" indent="0">
              <a:spcBef>
                <a:spcPts val="1800"/>
              </a:spcBef>
              <a:buNone/>
            </a:pPr>
            <a:r>
              <a:rPr lang="en-US" sz="2000" b="1"/>
              <a:t>Correlation between tf-idf and PWI</a:t>
            </a:r>
            <a:r>
              <a:rPr lang="en-US" sz="2000"/>
              <a:t>:</a:t>
            </a:r>
          </a:p>
          <a:p>
            <a:pPr marL="742950" lvl="1" indent="-285750">
              <a:spcBef>
                <a:spcPts val="1800"/>
              </a:spcBef>
            </a:pPr>
            <a:r>
              <a:rPr lang="en-US" sz="2000" b="1"/>
              <a:t>High correlation</a:t>
            </a:r>
            <a:r>
              <a:rPr lang="en-US" sz="2000"/>
              <a:t> for </a:t>
            </a:r>
            <a:r>
              <a:rPr lang="en-US" sz="2000" b="1"/>
              <a:t>homogeneous datasets (D1)</a:t>
            </a:r>
            <a:r>
              <a:rPr lang="en-US" sz="2000"/>
              <a:t>: PWI closely matched tf-idf results.</a:t>
            </a:r>
          </a:p>
          <a:p>
            <a:pPr marL="742950" lvl="1" indent="-285750">
              <a:spcBef>
                <a:spcPts val="1800"/>
              </a:spcBef>
            </a:pPr>
            <a:r>
              <a:rPr lang="en-US" sz="2000" b="1"/>
              <a:t>Low correlation</a:t>
            </a:r>
            <a:r>
              <a:rPr lang="en-US" sz="2000"/>
              <a:t> for </a:t>
            </a:r>
            <a:r>
              <a:rPr lang="en-US" sz="2000" b="1"/>
              <a:t>heterogeneous datasets (D2)</a:t>
            </a:r>
            <a:r>
              <a:rPr lang="en-US" sz="2000"/>
              <a:t>: PWI outperformed tf-idf.</a:t>
            </a:r>
          </a:p>
          <a:p>
            <a:pPr marL="0" lvl="0" indent="0">
              <a:spcBef>
                <a:spcPts val="1800"/>
              </a:spcBef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1DBF-51AF-59D3-4E04-27F5C9E60B8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Results - Term Selection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61875FE4-F4B2-B0D1-B614-81258F4CF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546073"/>
            <a:ext cx="9331964" cy="38693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9205-3221-1EF8-A521-81EE5D52590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Results - Text Categorization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50DD-CA05-24AA-4D02-AE6518CF5A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360" y="3215002"/>
            <a:ext cx="3723637" cy="1986918"/>
          </a:xfrm>
        </p:spPr>
        <p:txBody>
          <a:bodyPr lIns="0" rIns="0" bIns="0"/>
          <a:lstStyle/>
          <a:p>
            <a:pPr marL="0" lvl="0" indent="0">
              <a:spcBef>
                <a:spcPts val="1800"/>
              </a:spcBef>
              <a:buNone/>
            </a:pPr>
            <a:r>
              <a:rPr lang="en-US" sz="2000" b="1"/>
              <a:t>Datasets</a:t>
            </a:r>
            <a:r>
              <a:rPr lang="en-US" sz="2000"/>
              <a:t>:</a:t>
            </a:r>
          </a:p>
          <a:p>
            <a:pPr marL="594360" lvl="2">
              <a:spcBef>
                <a:spcPts val="1800"/>
              </a:spcBef>
            </a:pPr>
            <a:r>
              <a:rPr lang="en-US" b="1"/>
              <a:t>Dataset (D2)</a:t>
            </a:r>
            <a:r>
              <a:rPr lang="en-US"/>
              <a:t> used for training (309,999 abstracts).</a:t>
            </a:r>
          </a:p>
          <a:p>
            <a:pPr marL="594360" lvl="2">
              <a:spcBef>
                <a:spcPts val="1800"/>
              </a:spcBef>
            </a:pPr>
            <a:r>
              <a:rPr lang="en-US" b="1"/>
              <a:t>Categories</a:t>
            </a:r>
            <a:r>
              <a:rPr lang="en-US"/>
              <a:t>: 24 academic societies.</a:t>
            </a:r>
          </a:p>
          <a:p>
            <a:pPr marL="0" lvl="0" indent="0">
              <a:spcBef>
                <a:spcPts val="1800"/>
              </a:spcBef>
              <a:buNone/>
            </a:pPr>
            <a:endParaRPr lang="en-US" sz="2000" b="1"/>
          </a:p>
          <a:p>
            <a:pPr marL="0" lvl="0" indent="0">
              <a:spcBef>
                <a:spcPts val="1800"/>
              </a:spcBef>
              <a:buNone/>
            </a:pPr>
            <a:endParaRPr lang="en-US" sz="200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33BB3DE-1987-C6C4-2441-D0688B6ACA25}"/>
              </a:ext>
            </a:extLst>
          </p:cNvPr>
          <p:cNvGraphicFramePr/>
          <p:nvPr/>
        </p:nvGraphicFramePr>
        <p:xfrm>
          <a:off x="4632963" y="2534497"/>
          <a:ext cx="7233918" cy="3811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D325-5CB4-4853-2969-D70793A62A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313" y="278133"/>
            <a:ext cx="5520690" cy="2354022"/>
          </a:xfrm>
        </p:spPr>
        <p:txBody>
          <a:bodyPr/>
          <a:lstStyle/>
          <a:p>
            <a:pPr lvl="0"/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D659E-9C52-87D6-D4B8-927A2B4327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3729" y="3279779"/>
            <a:ext cx="5045073" cy="2994029"/>
          </a:xfrm>
        </p:spPr>
        <p:txBody>
          <a:bodyPr lIns="0" tIns="228600" rIns="0" bIns="0"/>
          <a:lstStyle/>
          <a:p>
            <a:pPr marL="342900" lvl="0" indent="-342900" algn="just">
              <a:spcBef>
                <a:spcPts val="1800"/>
              </a:spcBef>
            </a:pPr>
            <a:r>
              <a:rPr lang="en-US" sz="2000"/>
              <a:t>The paper provides insight into probabilistic models for text retrieval and categorization, helping us understand when and why traditional methods like tf-idf may fall short.</a:t>
            </a:r>
          </a:p>
          <a:p>
            <a:pPr marL="342900" lvl="0" indent="-342900" algn="just">
              <a:spcBef>
                <a:spcPts val="1800"/>
              </a:spcBef>
            </a:pPr>
            <a:r>
              <a:rPr lang="en-US" sz="2000"/>
              <a:t>PWI-based models offer better performance for tasks such as automatic term selection and text categorization.</a:t>
            </a:r>
          </a:p>
        </p:txBody>
      </p:sp>
      <p:pic>
        <p:nvPicPr>
          <p:cNvPr id="4" name="Picture Placeholder 52" descr="Hanging lightbulbs">
            <a:extLst>
              <a:ext uri="{FF2B5EF4-FFF2-40B4-BE49-F238E27FC236}">
                <a16:creationId xmlns:a16="http://schemas.microsoft.com/office/drawing/2014/main" id="{4A28AB3D-0089-3803-A8BB-6DF6596A2981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 l="16" r="16"/>
          <a:stretch>
            <a:fillRect/>
          </a:stretch>
        </p:blipFill>
        <p:spPr>
          <a:xfrm>
            <a:off x="6238237" y="0"/>
            <a:ext cx="5975988" cy="68580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9EEC-B8F2-C982-E1C9-04E576E65F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DD6D7-60CB-B495-E719-E3674AF6D3C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360" y="4549551"/>
            <a:ext cx="5486400" cy="1896968"/>
          </a:xfrm>
        </p:spPr>
        <p:txBody>
          <a:bodyPr lIns="0" tIns="0" rIns="0" bIns="0">
            <a:noAutofit/>
          </a:bodyPr>
          <a:lstStyle/>
          <a:p>
            <a:pPr marL="0" lvl="0" indent="0">
              <a:buNone/>
            </a:pPr>
            <a:r>
              <a:rPr lang="en-US" sz="2400" b="1">
                <a:solidFill>
                  <a:srgbClr val="5D7D40"/>
                </a:solidFill>
              </a:rPr>
              <a:t>Presented by:</a:t>
            </a:r>
          </a:p>
          <a:p>
            <a:pPr marL="0" lvl="0" indent="0">
              <a:buNone/>
            </a:pPr>
            <a:endParaRPr lang="en-US" sz="100" b="1">
              <a:solidFill>
                <a:srgbClr val="5D7D40"/>
              </a:solidFill>
            </a:endParaRPr>
          </a:p>
          <a:p>
            <a:pPr marL="800100" lvl="1" indent="-342900"/>
            <a:r>
              <a:rPr lang="en-US" sz="2000">
                <a:solidFill>
                  <a:srgbClr val="5D7D40"/>
                </a:solidFill>
              </a:rPr>
              <a:t>Nadiia Duiunova</a:t>
            </a:r>
          </a:p>
          <a:p>
            <a:pPr marL="800100" lvl="1" indent="-342900"/>
            <a:r>
              <a:rPr lang="en-US" sz="2000">
                <a:solidFill>
                  <a:srgbClr val="5D7D40"/>
                </a:solidFill>
              </a:rPr>
              <a:t>Mariia Halchynska</a:t>
            </a:r>
          </a:p>
          <a:p>
            <a:pPr marL="800100" lvl="1" indent="-342900"/>
            <a:r>
              <a:rPr lang="en-US" sz="2000">
                <a:solidFill>
                  <a:srgbClr val="5D7D40"/>
                </a:solidFill>
              </a:rPr>
              <a:t>Abdullah Abdelrazek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91EFEE7C-8796-CBAA-EFFC-C671CE0B91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Introduction to key terms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8FEB08F9-FBAE-072C-8D5D-88FFF20EFD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87143" y="2519263"/>
            <a:ext cx="7810503" cy="2465688"/>
          </a:xfrm>
        </p:spPr>
        <p:txBody>
          <a:bodyPr lIns="0" tIns="228600" rIns="0" bIns="0"/>
          <a:lstStyle/>
          <a:p>
            <a:pPr marL="283464" lvl="0">
              <a:lnSpc>
                <a:spcPct val="70000"/>
              </a:lnSpc>
              <a:spcBef>
                <a:spcPts val="1800"/>
              </a:spcBef>
            </a:pPr>
            <a:r>
              <a:rPr lang="en-US" sz="1900" b="1"/>
              <a:t>Kullback–Leibler divergence</a:t>
            </a:r>
            <a:r>
              <a:rPr lang="en-US" sz="1900"/>
              <a:t>: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1900"/>
              <a:t>KL Divergence </a:t>
            </a:r>
            <a:r>
              <a:rPr lang="en-US" sz="1700">
                <a:latin typeface="Cambria Math" pitchFamily="18"/>
              </a:rPr>
              <a:t>𝐷</a:t>
            </a:r>
            <a:r>
              <a:rPr lang="en-US" sz="1700" baseline="-25000">
                <a:latin typeface="Aptos" pitchFamily="34"/>
                <a:cs typeface="Arial" pitchFamily="34"/>
              </a:rPr>
              <a:t>KL</a:t>
            </a:r>
            <a:r>
              <a:rPr lang="en-US" sz="1700">
                <a:latin typeface="Aptos" pitchFamily="34"/>
                <a:cs typeface="Arial" pitchFamily="34"/>
              </a:rPr>
              <a:t>(</a:t>
            </a:r>
            <a:r>
              <a:rPr lang="en-US" sz="1700">
                <a:latin typeface="Cambria Math" pitchFamily="18"/>
              </a:rPr>
              <a:t>𝑃∥𝑄</a:t>
            </a:r>
            <a:r>
              <a:rPr lang="en-US" sz="1700">
                <a:latin typeface="Aptos" pitchFamily="34"/>
                <a:cs typeface="Arial" pitchFamily="34"/>
              </a:rPr>
              <a:t>)</a:t>
            </a:r>
            <a:r>
              <a:rPr lang="en-US" sz="1900"/>
              <a:t> measures how one probability distribution 𝑃 differs from another distribution 𝑄.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1900"/>
              <a:t>A larger value indicates that more information is lost when using 𝑄 to approximate 𝑃, meaning the two distributions are more different. (KL Divergence = 0 means the two distributions are identical)</a:t>
            </a:r>
          </a:p>
          <a:p>
            <a:pPr marL="283464" lvl="0">
              <a:lnSpc>
                <a:spcPct val="70000"/>
              </a:lnSpc>
              <a:spcBef>
                <a:spcPts val="1800"/>
              </a:spcBef>
            </a:pPr>
            <a:endParaRPr lang="en-US" sz="1900"/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94667C61-5800-9FED-0AC6-8B73E68F0710}"/>
              </a:ext>
            </a:extLst>
          </p:cNvPr>
          <p:cNvGrpSpPr/>
          <p:nvPr/>
        </p:nvGrpSpPr>
        <p:grpSpPr>
          <a:xfrm>
            <a:off x="0" y="3900135"/>
            <a:ext cx="2959217" cy="2959217"/>
            <a:chOff x="0" y="3900135"/>
            <a:chExt cx="2959217" cy="2959217"/>
          </a:xfrm>
        </p:grpSpPr>
        <p:sp>
          <p:nvSpPr>
            <p:cNvPr id="5" name="Freeform 19">
              <a:extLst>
                <a:ext uri="{FF2B5EF4-FFF2-40B4-BE49-F238E27FC236}">
                  <a16:creationId xmlns:a16="http://schemas.microsoft.com/office/drawing/2014/main" id="{72EBADEB-6992-C238-5FFB-9C6B2FF7C67A}"/>
                </a:ext>
              </a:extLst>
            </p:cNvPr>
            <p:cNvSpPr/>
            <p:nvPr/>
          </p:nvSpPr>
          <p:spPr>
            <a:xfrm rot="16199987" flipV="1">
              <a:off x="1219389" y="5119497"/>
              <a:ext cx="1491285" cy="19883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89"/>
                <a:gd name="f7" fmla="val 2386"/>
                <a:gd name="f8" fmla="val 1194"/>
                <a:gd name="f9" fmla="val 1192"/>
                <a:gd name="f10" fmla="+- 0 0 -90"/>
                <a:gd name="f11" fmla="*/ f3 1 1789"/>
                <a:gd name="f12" fmla="*/ f4 1 2386"/>
                <a:gd name="f13" fmla="+- f7 0 f5"/>
                <a:gd name="f14" fmla="+- f6 0 f5"/>
                <a:gd name="f15" fmla="*/ f10 f0 1"/>
                <a:gd name="f16" fmla="*/ f14 1 1789"/>
                <a:gd name="f17" fmla="*/ f13 1 2386"/>
                <a:gd name="f18" fmla="*/ 0 f14 1"/>
                <a:gd name="f19" fmla="*/ 12290 f13 1"/>
                <a:gd name="f20" fmla="*/ 13484 f13 1"/>
                <a:gd name="f21" fmla="*/ 1192 f14 1"/>
                <a:gd name="f22" fmla="*/ 14676 f13 1"/>
                <a:gd name="f23" fmla="*/ 1789 f14 1"/>
                <a:gd name="f24" fmla="*/ 14079 f13 1"/>
                <a:gd name="f25" fmla="*/ f15 1 f2"/>
                <a:gd name="f26" fmla="*/ f18 1 1789"/>
                <a:gd name="f27" fmla="*/ f19 1 2386"/>
                <a:gd name="f28" fmla="*/ f20 1 2386"/>
                <a:gd name="f29" fmla="*/ f21 1 1789"/>
                <a:gd name="f30" fmla="*/ f22 1 2386"/>
                <a:gd name="f31" fmla="*/ f23 1 1789"/>
                <a:gd name="f32" fmla="*/ f24 1 2386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7"/>
                <a:gd name="f41" fmla="*/ f29 1 f16"/>
                <a:gd name="f42" fmla="*/ f30 1 f17"/>
                <a:gd name="f43" fmla="*/ f31 1 f16"/>
                <a:gd name="f44" fmla="*/ f32 1 f17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2 1"/>
                <a:gd name="f52" fmla="*/ f41 f11 1"/>
                <a:gd name="f53" fmla="*/ f42 f12 1"/>
                <a:gd name="f54" fmla="*/ f43 f11 1"/>
                <a:gd name="f55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49" y="f51"/>
                </a:cxn>
                <a:cxn ang="f37">
                  <a:pos x="f52" y="f53"/>
                </a:cxn>
                <a:cxn ang="f37">
                  <a:pos x="f54" y="f55"/>
                </a:cxn>
                <a:cxn ang="f37">
                  <a:pos x="f49" y="f50"/>
                </a:cxn>
              </a:cxnLst>
              <a:rect l="f45" t="f48" r="f46" b="f47"/>
              <a:pathLst>
                <a:path w="1789" h="2386">
                  <a:moveTo>
                    <a:pt x="f5" y="f5"/>
                  </a:moveTo>
                  <a:lnTo>
                    <a:pt x="f5" y="f8"/>
                  </a:lnTo>
                  <a:lnTo>
                    <a:pt x="f9" y="f7"/>
                  </a:lnTo>
                  <a:lnTo>
                    <a:pt x="f6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9D448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6" name="Freeform 20">
              <a:extLst>
                <a:ext uri="{FF2B5EF4-FFF2-40B4-BE49-F238E27FC236}">
                  <a16:creationId xmlns:a16="http://schemas.microsoft.com/office/drawing/2014/main" id="{1531D00B-52BD-CCED-206D-48221C8F89FE}"/>
                </a:ext>
              </a:extLst>
            </p:cNvPr>
            <p:cNvSpPr/>
            <p:nvPr/>
          </p:nvSpPr>
          <p:spPr>
            <a:xfrm rot="16199987" flipV="1">
              <a:off x="-137" y="5890866"/>
              <a:ext cx="968623" cy="9683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62"/>
                <a:gd name="f7" fmla="val 1161"/>
                <a:gd name="f8" fmla="+- 0 0 -90"/>
                <a:gd name="f9" fmla="*/ f3 1 1162"/>
                <a:gd name="f10" fmla="*/ f4 1 1162"/>
                <a:gd name="f11" fmla="+- f6 0 f5"/>
                <a:gd name="f12" fmla="*/ f8 f0 1"/>
                <a:gd name="f13" fmla="*/ f11 1 1162"/>
                <a:gd name="f14" fmla="*/ 0 f11 1"/>
                <a:gd name="f15" fmla="*/ 14679 f11 1"/>
                <a:gd name="f16" fmla="*/ 15840 f11 1"/>
                <a:gd name="f17" fmla="*/ 1161 f11 1"/>
                <a:gd name="f18" fmla="*/ f12 1 f2"/>
                <a:gd name="f19" fmla="*/ f14 1 1162"/>
                <a:gd name="f20" fmla="*/ f15 1 1162"/>
                <a:gd name="f21" fmla="*/ f16 1 1162"/>
                <a:gd name="f22" fmla="*/ f17 1 1162"/>
                <a:gd name="f23" fmla="*/ 0 1 f13"/>
                <a:gd name="f24" fmla="*/ f6 1 f13"/>
                <a:gd name="f25" fmla="+- f18 0 f1"/>
                <a:gd name="f26" fmla="*/ f19 1 f13"/>
                <a:gd name="f27" fmla="*/ f20 1 f13"/>
                <a:gd name="f28" fmla="*/ f21 1 f13"/>
                <a:gd name="f29" fmla="*/ f22 1 f13"/>
                <a:gd name="f30" fmla="*/ f23 f9 1"/>
                <a:gd name="f31" fmla="*/ f24 f9 1"/>
                <a:gd name="f32" fmla="*/ f24 f10 1"/>
                <a:gd name="f33" fmla="*/ f23 f10 1"/>
                <a:gd name="f34" fmla="*/ f26 f9 1"/>
                <a:gd name="f35" fmla="*/ f27 f10 1"/>
                <a:gd name="f36" fmla="*/ f28 f10 1"/>
                <a:gd name="f37" fmla="*/ f2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4" y="f35"/>
                </a:cxn>
                <a:cxn ang="f25">
                  <a:pos x="f34" y="f36"/>
                </a:cxn>
                <a:cxn ang="f25">
                  <a:pos x="f37" y="f36"/>
                </a:cxn>
                <a:cxn ang="f25">
                  <a:pos x="f34" y="f35"/>
                </a:cxn>
              </a:cxnLst>
              <a:rect l="f30" t="f33" r="f31" b="f32"/>
              <a:pathLst>
                <a:path w="1162" h="1162">
                  <a:moveTo>
                    <a:pt x="f5" y="f5"/>
                  </a:moveTo>
                  <a:lnTo>
                    <a:pt x="f5" y="f7"/>
                  </a:lnTo>
                  <a:lnTo>
                    <a:pt x="f7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7CA65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DAD9ED86-FE74-C305-DA8E-4D0A25FA6855}"/>
                </a:ext>
              </a:extLst>
            </p:cNvPr>
            <p:cNvSpPr/>
            <p:nvPr/>
          </p:nvSpPr>
          <p:spPr>
            <a:xfrm rot="16199987" flipV="1">
              <a:off x="-485281" y="4385416"/>
              <a:ext cx="1941417" cy="97085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29"/>
                <a:gd name="f7" fmla="val 1165"/>
                <a:gd name="f8" fmla="+- 0 3550 0"/>
                <a:gd name="f9" fmla="+- 0 2386 0"/>
                <a:gd name="f10" fmla="+- 0 1221 0"/>
                <a:gd name="f11" fmla="val 1164"/>
                <a:gd name="f12" fmla="+- 0 0 -90"/>
                <a:gd name="f13" fmla="*/ f3 1 2329"/>
                <a:gd name="f14" fmla="*/ f4 1 1165"/>
                <a:gd name="f15" fmla="+- f8 0 1221"/>
                <a:gd name="f16" fmla="+- f9 0 1221"/>
                <a:gd name="f17" fmla="+- f10 0 1221"/>
                <a:gd name="f18" fmla="+- f7 0 f5"/>
                <a:gd name="f19" fmla="+- f6 0 f5"/>
                <a:gd name="f20" fmla="*/ f12 f0 1"/>
                <a:gd name="f21" fmla="*/ f19 1 2329"/>
                <a:gd name="f22" fmla="*/ f18 1 1165"/>
                <a:gd name="f23" fmla="*/ f15 f19 1"/>
                <a:gd name="f24" fmla="*/ 15840 f18 1"/>
                <a:gd name="f25" fmla="*/ f16 f19 1"/>
                <a:gd name="f26" fmla="*/ 14676 f18 1"/>
                <a:gd name="f27" fmla="*/ f17 f19 1"/>
                <a:gd name="f28" fmla="*/ f20 1 f2"/>
                <a:gd name="f29" fmla="*/ f23 1 2329"/>
                <a:gd name="f30" fmla="*/ f24 1 1165"/>
                <a:gd name="f31" fmla="*/ f25 1 2329"/>
                <a:gd name="f32" fmla="*/ f26 1 1165"/>
                <a:gd name="f33" fmla="*/ f27 1 2329"/>
                <a:gd name="f34" fmla="*/ 0 1 f21"/>
                <a:gd name="f35" fmla="*/ f6 1 f21"/>
                <a:gd name="f36" fmla="*/ 0 1 f22"/>
                <a:gd name="f37" fmla="*/ f7 1 f22"/>
                <a:gd name="f38" fmla="+- f28 0 f1"/>
                <a:gd name="f39" fmla="*/ f29 1 f21"/>
                <a:gd name="f40" fmla="*/ f30 1 f22"/>
                <a:gd name="f41" fmla="*/ f31 1 f21"/>
                <a:gd name="f42" fmla="*/ f32 1 f22"/>
                <a:gd name="f43" fmla="*/ f33 1 f21"/>
                <a:gd name="f44" fmla="*/ f34 f13 1"/>
                <a:gd name="f45" fmla="*/ f35 f13 1"/>
                <a:gd name="f46" fmla="*/ f37 f14 1"/>
                <a:gd name="f47" fmla="*/ f36 f14 1"/>
                <a:gd name="f48" fmla="*/ f39 f13 1"/>
                <a:gd name="f49" fmla="*/ f40 f14 1"/>
                <a:gd name="f50" fmla="*/ f41 f13 1"/>
                <a:gd name="f51" fmla="*/ f42 f14 1"/>
                <a:gd name="f52" fmla="*/ f4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48" y="f49"/>
                </a:cxn>
                <a:cxn ang="f38">
                  <a:pos x="f50" y="f51"/>
                </a:cxn>
                <a:cxn ang="f38">
                  <a:pos x="f52" y="f49"/>
                </a:cxn>
                <a:cxn ang="f38">
                  <a:pos x="f48" y="f49"/>
                </a:cxn>
              </a:cxnLst>
              <a:rect l="f44" t="f47" r="f45" b="f46"/>
              <a:pathLst>
                <a:path w="2329" h="1165">
                  <a:moveTo>
                    <a:pt x="f6" y="f11"/>
                  </a:moveTo>
                  <a:lnTo>
                    <a:pt x="f7" y="f5"/>
                  </a:lnTo>
                  <a:lnTo>
                    <a:pt x="f5" y="f11"/>
                  </a:lnTo>
                  <a:lnTo>
                    <a:pt x="f6" y="f11"/>
                  </a:ln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</p:grpSp>
      <p:pic>
        <p:nvPicPr>
          <p:cNvPr id="8" name="Picture 5">
            <a:extLst>
              <a:ext uri="{FF2B5EF4-FFF2-40B4-BE49-F238E27FC236}">
                <a16:creationId xmlns:a16="http://schemas.microsoft.com/office/drawing/2014/main" id="{F9B3F691-C876-9381-B6AE-40972563E3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69909" y="5086331"/>
            <a:ext cx="3844969" cy="91494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3D793C83-7322-B1CF-0423-3FD3D08CBE10}"/>
              </a:ext>
            </a:extLst>
          </p:cNvPr>
          <p:cNvSpPr txBox="1"/>
          <p:nvPr/>
        </p:nvSpPr>
        <p:spPr>
          <a:xfrm>
            <a:off x="4504142" y="6323917"/>
            <a:ext cx="5672242" cy="4312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5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1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Arial" pitchFamily="34"/>
              </a:rPr>
              <a:t>P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Arial" pitchFamily="34"/>
              </a:rPr>
              <a:t>(𝑖) is the probability of event 𝑖 under distribution 𝑃</a:t>
            </a:r>
          </a:p>
          <a:p>
            <a:pPr marL="0" marR="0" lvl="0" indent="0" algn="l" defTabSz="914400" rtl="0" fontAlgn="auto" hangingPunct="1">
              <a:lnSpc>
                <a:spcPct val="5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Arial" pitchFamily="34"/>
              </a:rPr>
              <a:t>𝑄(𝑖) is the probability of the same event 𝑖 under distribution 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7E53E524-8EFF-CC5C-AC0B-52E1301B627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Introduction to key terms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0E252D32-29A7-86D5-CEE1-CB7408B10E9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87143" y="2519263"/>
            <a:ext cx="7810503" cy="1941417"/>
          </a:xfrm>
        </p:spPr>
        <p:txBody>
          <a:bodyPr lIns="0" tIns="228600" rIns="0" bIns="0"/>
          <a:lstStyle/>
          <a:p>
            <a:pPr marL="283464" lvl="0">
              <a:spcBef>
                <a:spcPts val="1800"/>
              </a:spcBef>
            </a:pPr>
            <a:r>
              <a:rPr lang="en-US" sz="2000" b="1"/>
              <a:t>Term Frequency (tf)</a:t>
            </a:r>
            <a:r>
              <a:rPr lang="en-US" sz="2000"/>
              <a:t>:</a:t>
            </a:r>
          </a:p>
          <a:p>
            <a:pPr lvl="1">
              <a:spcBef>
                <a:spcPts val="1800"/>
              </a:spcBef>
            </a:pPr>
            <a:r>
              <a:rPr lang="en-US" sz="2000"/>
              <a:t>Measures how frequently a term appears in a document.</a:t>
            </a:r>
          </a:p>
          <a:p>
            <a:pPr lvl="1">
              <a:spcBef>
                <a:spcPts val="1800"/>
              </a:spcBef>
            </a:pPr>
            <a:r>
              <a:rPr lang="en-US" sz="2000"/>
              <a:t>Higher term frequency indicates higher importance within the document.</a:t>
            </a:r>
          </a:p>
          <a:p>
            <a:pPr marL="283464" lvl="0">
              <a:spcBef>
                <a:spcPts val="1800"/>
              </a:spcBef>
            </a:pPr>
            <a:endParaRPr lang="en-US" sz="2000"/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C0B33FE0-F29D-BE42-99EA-E1AC993EEFBB}"/>
              </a:ext>
            </a:extLst>
          </p:cNvPr>
          <p:cNvGrpSpPr/>
          <p:nvPr/>
        </p:nvGrpSpPr>
        <p:grpSpPr>
          <a:xfrm>
            <a:off x="0" y="3900135"/>
            <a:ext cx="2959217" cy="2959217"/>
            <a:chOff x="0" y="3900135"/>
            <a:chExt cx="2959217" cy="2959217"/>
          </a:xfrm>
        </p:grpSpPr>
        <p:sp>
          <p:nvSpPr>
            <p:cNvPr id="5" name="Freeform 19">
              <a:extLst>
                <a:ext uri="{FF2B5EF4-FFF2-40B4-BE49-F238E27FC236}">
                  <a16:creationId xmlns:a16="http://schemas.microsoft.com/office/drawing/2014/main" id="{5C91D058-A51A-46D8-5818-AAD5AC77E416}"/>
                </a:ext>
              </a:extLst>
            </p:cNvPr>
            <p:cNvSpPr/>
            <p:nvPr/>
          </p:nvSpPr>
          <p:spPr>
            <a:xfrm rot="16199987" flipV="1">
              <a:off x="1219389" y="5119497"/>
              <a:ext cx="1491285" cy="19883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89"/>
                <a:gd name="f7" fmla="val 2386"/>
                <a:gd name="f8" fmla="val 1194"/>
                <a:gd name="f9" fmla="val 1192"/>
                <a:gd name="f10" fmla="+- 0 0 -90"/>
                <a:gd name="f11" fmla="*/ f3 1 1789"/>
                <a:gd name="f12" fmla="*/ f4 1 2386"/>
                <a:gd name="f13" fmla="+- f7 0 f5"/>
                <a:gd name="f14" fmla="+- f6 0 f5"/>
                <a:gd name="f15" fmla="*/ f10 f0 1"/>
                <a:gd name="f16" fmla="*/ f14 1 1789"/>
                <a:gd name="f17" fmla="*/ f13 1 2386"/>
                <a:gd name="f18" fmla="*/ 0 f14 1"/>
                <a:gd name="f19" fmla="*/ 12290 f13 1"/>
                <a:gd name="f20" fmla="*/ 13484 f13 1"/>
                <a:gd name="f21" fmla="*/ 1192 f14 1"/>
                <a:gd name="f22" fmla="*/ 14676 f13 1"/>
                <a:gd name="f23" fmla="*/ 1789 f14 1"/>
                <a:gd name="f24" fmla="*/ 14079 f13 1"/>
                <a:gd name="f25" fmla="*/ f15 1 f2"/>
                <a:gd name="f26" fmla="*/ f18 1 1789"/>
                <a:gd name="f27" fmla="*/ f19 1 2386"/>
                <a:gd name="f28" fmla="*/ f20 1 2386"/>
                <a:gd name="f29" fmla="*/ f21 1 1789"/>
                <a:gd name="f30" fmla="*/ f22 1 2386"/>
                <a:gd name="f31" fmla="*/ f23 1 1789"/>
                <a:gd name="f32" fmla="*/ f24 1 2386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7"/>
                <a:gd name="f41" fmla="*/ f29 1 f16"/>
                <a:gd name="f42" fmla="*/ f30 1 f17"/>
                <a:gd name="f43" fmla="*/ f31 1 f16"/>
                <a:gd name="f44" fmla="*/ f32 1 f17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2 1"/>
                <a:gd name="f52" fmla="*/ f41 f11 1"/>
                <a:gd name="f53" fmla="*/ f42 f12 1"/>
                <a:gd name="f54" fmla="*/ f43 f11 1"/>
                <a:gd name="f55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49" y="f51"/>
                </a:cxn>
                <a:cxn ang="f37">
                  <a:pos x="f52" y="f53"/>
                </a:cxn>
                <a:cxn ang="f37">
                  <a:pos x="f54" y="f55"/>
                </a:cxn>
                <a:cxn ang="f37">
                  <a:pos x="f49" y="f50"/>
                </a:cxn>
              </a:cxnLst>
              <a:rect l="f45" t="f48" r="f46" b="f47"/>
              <a:pathLst>
                <a:path w="1789" h="2386">
                  <a:moveTo>
                    <a:pt x="f5" y="f5"/>
                  </a:moveTo>
                  <a:lnTo>
                    <a:pt x="f5" y="f8"/>
                  </a:lnTo>
                  <a:lnTo>
                    <a:pt x="f9" y="f7"/>
                  </a:lnTo>
                  <a:lnTo>
                    <a:pt x="f6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9D448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6" name="Freeform 20">
              <a:extLst>
                <a:ext uri="{FF2B5EF4-FFF2-40B4-BE49-F238E27FC236}">
                  <a16:creationId xmlns:a16="http://schemas.microsoft.com/office/drawing/2014/main" id="{E3ECB3E2-8D02-7CEC-62AE-CFAA183EA102}"/>
                </a:ext>
              </a:extLst>
            </p:cNvPr>
            <p:cNvSpPr/>
            <p:nvPr/>
          </p:nvSpPr>
          <p:spPr>
            <a:xfrm rot="16199987" flipV="1">
              <a:off x="-137" y="5890866"/>
              <a:ext cx="968623" cy="9683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62"/>
                <a:gd name="f7" fmla="val 1161"/>
                <a:gd name="f8" fmla="+- 0 0 -90"/>
                <a:gd name="f9" fmla="*/ f3 1 1162"/>
                <a:gd name="f10" fmla="*/ f4 1 1162"/>
                <a:gd name="f11" fmla="+- f6 0 f5"/>
                <a:gd name="f12" fmla="*/ f8 f0 1"/>
                <a:gd name="f13" fmla="*/ f11 1 1162"/>
                <a:gd name="f14" fmla="*/ 0 f11 1"/>
                <a:gd name="f15" fmla="*/ 14679 f11 1"/>
                <a:gd name="f16" fmla="*/ 15840 f11 1"/>
                <a:gd name="f17" fmla="*/ 1161 f11 1"/>
                <a:gd name="f18" fmla="*/ f12 1 f2"/>
                <a:gd name="f19" fmla="*/ f14 1 1162"/>
                <a:gd name="f20" fmla="*/ f15 1 1162"/>
                <a:gd name="f21" fmla="*/ f16 1 1162"/>
                <a:gd name="f22" fmla="*/ f17 1 1162"/>
                <a:gd name="f23" fmla="*/ 0 1 f13"/>
                <a:gd name="f24" fmla="*/ f6 1 f13"/>
                <a:gd name="f25" fmla="+- f18 0 f1"/>
                <a:gd name="f26" fmla="*/ f19 1 f13"/>
                <a:gd name="f27" fmla="*/ f20 1 f13"/>
                <a:gd name="f28" fmla="*/ f21 1 f13"/>
                <a:gd name="f29" fmla="*/ f22 1 f13"/>
                <a:gd name="f30" fmla="*/ f23 f9 1"/>
                <a:gd name="f31" fmla="*/ f24 f9 1"/>
                <a:gd name="f32" fmla="*/ f24 f10 1"/>
                <a:gd name="f33" fmla="*/ f23 f10 1"/>
                <a:gd name="f34" fmla="*/ f26 f9 1"/>
                <a:gd name="f35" fmla="*/ f27 f10 1"/>
                <a:gd name="f36" fmla="*/ f28 f10 1"/>
                <a:gd name="f37" fmla="*/ f2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4" y="f35"/>
                </a:cxn>
                <a:cxn ang="f25">
                  <a:pos x="f34" y="f36"/>
                </a:cxn>
                <a:cxn ang="f25">
                  <a:pos x="f37" y="f36"/>
                </a:cxn>
                <a:cxn ang="f25">
                  <a:pos x="f34" y="f35"/>
                </a:cxn>
              </a:cxnLst>
              <a:rect l="f30" t="f33" r="f31" b="f32"/>
              <a:pathLst>
                <a:path w="1162" h="1162">
                  <a:moveTo>
                    <a:pt x="f5" y="f5"/>
                  </a:moveTo>
                  <a:lnTo>
                    <a:pt x="f5" y="f7"/>
                  </a:lnTo>
                  <a:lnTo>
                    <a:pt x="f7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7CA65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EE8993A9-85CE-0F3B-CA0B-85955DAB5F2A}"/>
                </a:ext>
              </a:extLst>
            </p:cNvPr>
            <p:cNvSpPr/>
            <p:nvPr/>
          </p:nvSpPr>
          <p:spPr>
            <a:xfrm rot="16199987" flipV="1">
              <a:off x="-485281" y="4385416"/>
              <a:ext cx="1941417" cy="97085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29"/>
                <a:gd name="f7" fmla="val 1165"/>
                <a:gd name="f8" fmla="+- 0 3550 0"/>
                <a:gd name="f9" fmla="+- 0 2386 0"/>
                <a:gd name="f10" fmla="+- 0 1221 0"/>
                <a:gd name="f11" fmla="val 1164"/>
                <a:gd name="f12" fmla="+- 0 0 -90"/>
                <a:gd name="f13" fmla="*/ f3 1 2329"/>
                <a:gd name="f14" fmla="*/ f4 1 1165"/>
                <a:gd name="f15" fmla="+- f8 0 1221"/>
                <a:gd name="f16" fmla="+- f9 0 1221"/>
                <a:gd name="f17" fmla="+- f10 0 1221"/>
                <a:gd name="f18" fmla="+- f7 0 f5"/>
                <a:gd name="f19" fmla="+- f6 0 f5"/>
                <a:gd name="f20" fmla="*/ f12 f0 1"/>
                <a:gd name="f21" fmla="*/ f19 1 2329"/>
                <a:gd name="f22" fmla="*/ f18 1 1165"/>
                <a:gd name="f23" fmla="*/ f15 f19 1"/>
                <a:gd name="f24" fmla="*/ 15840 f18 1"/>
                <a:gd name="f25" fmla="*/ f16 f19 1"/>
                <a:gd name="f26" fmla="*/ 14676 f18 1"/>
                <a:gd name="f27" fmla="*/ f17 f19 1"/>
                <a:gd name="f28" fmla="*/ f20 1 f2"/>
                <a:gd name="f29" fmla="*/ f23 1 2329"/>
                <a:gd name="f30" fmla="*/ f24 1 1165"/>
                <a:gd name="f31" fmla="*/ f25 1 2329"/>
                <a:gd name="f32" fmla="*/ f26 1 1165"/>
                <a:gd name="f33" fmla="*/ f27 1 2329"/>
                <a:gd name="f34" fmla="*/ 0 1 f21"/>
                <a:gd name="f35" fmla="*/ f6 1 f21"/>
                <a:gd name="f36" fmla="*/ 0 1 f22"/>
                <a:gd name="f37" fmla="*/ f7 1 f22"/>
                <a:gd name="f38" fmla="+- f28 0 f1"/>
                <a:gd name="f39" fmla="*/ f29 1 f21"/>
                <a:gd name="f40" fmla="*/ f30 1 f22"/>
                <a:gd name="f41" fmla="*/ f31 1 f21"/>
                <a:gd name="f42" fmla="*/ f32 1 f22"/>
                <a:gd name="f43" fmla="*/ f33 1 f21"/>
                <a:gd name="f44" fmla="*/ f34 f13 1"/>
                <a:gd name="f45" fmla="*/ f35 f13 1"/>
                <a:gd name="f46" fmla="*/ f37 f14 1"/>
                <a:gd name="f47" fmla="*/ f36 f14 1"/>
                <a:gd name="f48" fmla="*/ f39 f13 1"/>
                <a:gd name="f49" fmla="*/ f40 f14 1"/>
                <a:gd name="f50" fmla="*/ f41 f13 1"/>
                <a:gd name="f51" fmla="*/ f42 f14 1"/>
                <a:gd name="f52" fmla="*/ f4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48" y="f49"/>
                </a:cxn>
                <a:cxn ang="f38">
                  <a:pos x="f50" y="f51"/>
                </a:cxn>
                <a:cxn ang="f38">
                  <a:pos x="f52" y="f49"/>
                </a:cxn>
                <a:cxn ang="f38">
                  <a:pos x="f48" y="f49"/>
                </a:cxn>
              </a:cxnLst>
              <a:rect l="f44" t="f47" r="f45" b="f46"/>
              <a:pathLst>
                <a:path w="2329" h="1165">
                  <a:moveTo>
                    <a:pt x="f6" y="f11"/>
                  </a:moveTo>
                  <a:lnTo>
                    <a:pt x="f7" y="f5"/>
                  </a:lnTo>
                  <a:lnTo>
                    <a:pt x="f5" y="f11"/>
                  </a:lnTo>
                  <a:lnTo>
                    <a:pt x="f6" y="f11"/>
                  </a:ln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</p:grpSp>
      <p:pic>
        <p:nvPicPr>
          <p:cNvPr id="8" name="Picture 5">
            <a:extLst>
              <a:ext uri="{FF2B5EF4-FFF2-40B4-BE49-F238E27FC236}">
                <a16:creationId xmlns:a16="http://schemas.microsoft.com/office/drawing/2014/main" id="{0D76368A-1732-C21E-1C78-9B2BE67D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849" y="4828845"/>
            <a:ext cx="5972677" cy="101270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BC5DF93-14C3-6E73-6E1E-9DB5AB0038E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Introduction to key terms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FE5362B3-4958-9D5C-F597-8026E39F93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87143" y="2519263"/>
            <a:ext cx="7810503" cy="1941417"/>
          </a:xfrm>
        </p:spPr>
        <p:txBody>
          <a:bodyPr lIns="0" tIns="228600" rIns="0" bIns="0"/>
          <a:lstStyle/>
          <a:p>
            <a:pPr marL="283464" lvl="0">
              <a:spcBef>
                <a:spcPts val="1800"/>
              </a:spcBef>
            </a:pPr>
            <a:r>
              <a:rPr lang="en-US" sz="2000" b="1"/>
              <a:t>Inverse Document Frequency (idf)</a:t>
            </a:r>
            <a:r>
              <a:rPr lang="en-US" sz="2000"/>
              <a:t>:</a:t>
            </a:r>
          </a:p>
          <a:p>
            <a:pPr marL="742950" lvl="1" indent="-285750">
              <a:spcBef>
                <a:spcPts val="1800"/>
              </a:spcBef>
            </a:pPr>
            <a:r>
              <a:rPr lang="en-US" sz="2000"/>
              <a:t>Measures how rare a term is across all documents.</a:t>
            </a:r>
          </a:p>
          <a:p>
            <a:pPr marL="742950" lvl="1" indent="-285750">
              <a:spcBef>
                <a:spcPts val="1800"/>
              </a:spcBef>
            </a:pPr>
            <a:r>
              <a:rPr lang="en-US" sz="2000"/>
              <a:t>Rarer terms get higher weights because they are more informative.</a:t>
            </a:r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5BC59E3E-7F79-2F67-574E-F96626F329BA}"/>
              </a:ext>
            </a:extLst>
          </p:cNvPr>
          <p:cNvGrpSpPr/>
          <p:nvPr/>
        </p:nvGrpSpPr>
        <p:grpSpPr>
          <a:xfrm>
            <a:off x="0" y="3900135"/>
            <a:ext cx="2959217" cy="2959217"/>
            <a:chOff x="0" y="3900135"/>
            <a:chExt cx="2959217" cy="2959217"/>
          </a:xfrm>
        </p:grpSpPr>
        <p:sp>
          <p:nvSpPr>
            <p:cNvPr id="5" name="Freeform 19">
              <a:extLst>
                <a:ext uri="{FF2B5EF4-FFF2-40B4-BE49-F238E27FC236}">
                  <a16:creationId xmlns:a16="http://schemas.microsoft.com/office/drawing/2014/main" id="{92E11160-4B50-7042-6865-31D85EF9CA47}"/>
                </a:ext>
              </a:extLst>
            </p:cNvPr>
            <p:cNvSpPr/>
            <p:nvPr/>
          </p:nvSpPr>
          <p:spPr>
            <a:xfrm rot="16199987" flipV="1">
              <a:off x="1219389" y="5119497"/>
              <a:ext cx="1491285" cy="19883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89"/>
                <a:gd name="f7" fmla="val 2386"/>
                <a:gd name="f8" fmla="val 1194"/>
                <a:gd name="f9" fmla="val 1192"/>
                <a:gd name="f10" fmla="+- 0 0 -90"/>
                <a:gd name="f11" fmla="*/ f3 1 1789"/>
                <a:gd name="f12" fmla="*/ f4 1 2386"/>
                <a:gd name="f13" fmla="+- f7 0 f5"/>
                <a:gd name="f14" fmla="+- f6 0 f5"/>
                <a:gd name="f15" fmla="*/ f10 f0 1"/>
                <a:gd name="f16" fmla="*/ f14 1 1789"/>
                <a:gd name="f17" fmla="*/ f13 1 2386"/>
                <a:gd name="f18" fmla="*/ 0 f14 1"/>
                <a:gd name="f19" fmla="*/ 12290 f13 1"/>
                <a:gd name="f20" fmla="*/ 13484 f13 1"/>
                <a:gd name="f21" fmla="*/ 1192 f14 1"/>
                <a:gd name="f22" fmla="*/ 14676 f13 1"/>
                <a:gd name="f23" fmla="*/ 1789 f14 1"/>
                <a:gd name="f24" fmla="*/ 14079 f13 1"/>
                <a:gd name="f25" fmla="*/ f15 1 f2"/>
                <a:gd name="f26" fmla="*/ f18 1 1789"/>
                <a:gd name="f27" fmla="*/ f19 1 2386"/>
                <a:gd name="f28" fmla="*/ f20 1 2386"/>
                <a:gd name="f29" fmla="*/ f21 1 1789"/>
                <a:gd name="f30" fmla="*/ f22 1 2386"/>
                <a:gd name="f31" fmla="*/ f23 1 1789"/>
                <a:gd name="f32" fmla="*/ f24 1 2386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7"/>
                <a:gd name="f41" fmla="*/ f29 1 f16"/>
                <a:gd name="f42" fmla="*/ f30 1 f17"/>
                <a:gd name="f43" fmla="*/ f31 1 f16"/>
                <a:gd name="f44" fmla="*/ f32 1 f17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2 1"/>
                <a:gd name="f52" fmla="*/ f41 f11 1"/>
                <a:gd name="f53" fmla="*/ f42 f12 1"/>
                <a:gd name="f54" fmla="*/ f43 f11 1"/>
                <a:gd name="f55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49" y="f51"/>
                </a:cxn>
                <a:cxn ang="f37">
                  <a:pos x="f52" y="f53"/>
                </a:cxn>
                <a:cxn ang="f37">
                  <a:pos x="f54" y="f55"/>
                </a:cxn>
                <a:cxn ang="f37">
                  <a:pos x="f49" y="f50"/>
                </a:cxn>
              </a:cxnLst>
              <a:rect l="f45" t="f48" r="f46" b="f47"/>
              <a:pathLst>
                <a:path w="1789" h="2386">
                  <a:moveTo>
                    <a:pt x="f5" y="f5"/>
                  </a:moveTo>
                  <a:lnTo>
                    <a:pt x="f5" y="f8"/>
                  </a:lnTo>
                  <a:lnTo>
                    <a:pt x="f9" y="f7"/>
                  </a:lnTo>
                  <a:lnTo>
                    <a:pt x="f6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9D448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6" name="Freeform 20">
              <a:extLst>
                <a:ext uri="{FF2B5EF4-FFF2-40B4-BE49-F238E27FC236}">
                  <a16:creationId xmlns:a16="http://schemas.microsoft.com/office/drawing/2014/main" id="{9F6AA92B-0A08-CD48-DF15-06E607AEA30F}"/>
                </a:ext>
              </a:extLst>
            </p:cNvPr>
            <p:cNvSpPr/>
            <p:nvPr/>
          </p:nvSpPr>
          <p:spPr>
            <a:xfrm rot="16199987" flipV="1">
              <a:off x="-137" y="5890866"/>
              <a:ext cx="968623" cy="9683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62"/>
                <a:gd name="f7" fmla="val 1161"/>
                <a:gd name="f8" fmla="+- 0 0 -90"/>
                <a:gd name="f9" fmla="*/ f3 1 1162"/>
                <a:gd name="f10" fmla="*/ f4 1 1162"/>
                <a:gd name="f11" fmla="+- f6 0 f5"/>
                <a:gd name="f12" fmla="*/ f8 f0 1"/>
                <a:gd name="f13" fmla="*/ f11 1 1162"/>
                <a:gd name="f14" fmla="*/ 0 f11 1"/>
                <a:gd name="f15" fmla="*/ 14679 f11 1"/>
                <a:gd name="f16" fmla="*/ 15840 f11 1"/>
                <a:gd name="f17" fmla="*/ 1161 f11 1"/>
                <a:gd name="f18" fmla="*/ f12 1 f2"/>
                <a:gd name="f19" fmla="*/ f14 1 1162"/>
                <a:gd name="f20" fmla="*/ f15 1 1162"/>
                <a:gd name="f21" fmla="*/ f16 1 1162"/>
                <a:gd name="f22" fmla="*/ f17 1 1162"/>
                <a:gd name="f23" fmla="*/ 0 1 f13"/>
                <a:gd name="f24" fmla="*/ f6 1 f13"/>
                <a:gd name="f25" fmla="+- f18 0 f1"/>
                <a:gd name="f26" fmla="*/ f19 1 f13"/>
                <a:gd name="f27" fmla="*/ f20 1 f13"/>
                <a:gd name="f28" fmla="*/ f21 1 f13"/>
                <a:gd name="f29" fmla="*/ f22 1 f13"/>
                <a:gd name="f30" fmla="*/ f23 f9 1"/>
                <a:gd name="f31" fmla="*/ f24 f9 1"/>
                <a:gd name="f32" fmla="*/ f24 f10 1"/>
                <a:gd name="f33" fmla="*/ f23 f10 1"/>
                <a:gd name="f34" fmla="*/ f26 f9 1"/>
                <a:gd name="f35" fmla="*/ f27 f10 1"/>
                <a:gd name="f36" fmla="*/ f28 f10 1"/>
                <a:gd name="f37" fmla="*/ f2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4" y="f35"/>
                </a:cxn>
                <a:cxn ang="f25">
                  <a:pos x="f34" y="f36"/>
                </a:cxn>
                <a:cxn ang="f25">
                  <a:pos x="f37" y="f36"/>
                </a:cxn>
                <a:cxn ang="f25">
                  <a:pos x="f34" y="f35"/>
                </a:cxn>
              </a:cxnLst>
              <a:rect l="f30" t="f33" r="f31" b="f32"/>
              <a:pathLst>
                <a:path w="1162" h="1162">
                  <a:moveTo>
                    <a:pt x="f5" y="f5"/>
                  </a:moveTo>
                  <a:lnTo>
                    <a:pt x="f5" y="f7"/>
                  </a:lnTo>
                  <a:lnTo>
                    <a:pt x="f7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7CA65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C082F056-E43F-A997-0050-B42A07FB480B}"/>
                </a:ext>
              </a:extLst>
            </p:cNvPr>
            <p:cNvSpPr/>
            <p:nvPr/>
          </p:nvSpPr>
          <p:spPr>
            <a:xfrm rot="16199987" flipV="1">
              <a:off x="-485281" y="4385416"/>
              <a:ext cx="1941417" cy="97085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29"/>
                <a:gd name="f7" fmla="val 1165"/>
                <a:gd name="f8" fmla="+- 0 3550 0"/>
                <a:gd name="f9" fmla="+- 0 2386 0"/>
                <a:gd name="f10" fmla="+- 0 1221 0"/>
                <a:gd name="f11" fmla="val 1164"/>
                <a:gd name="f12" fmla="+- 0 0 -90"/>
                <a:gd name="f13" fmla="*/ f3 1 2329"/>
                <a:gd name="f14" fmla="*/ f4 1 1165"/>
                <a:gd name="f15" fmla="+- f8 0 1221"/>
                <a:gd name="f16" fmla="+- f9 0 1221"/>
                <a:gd name="f17" fmla="+- f10 0 1221"/>
                <a:gd name="f18" fmla="+- f7 0 f5"/>
                <a:gd name="f19" fmla="+- f6 0 f5"/>
                <a:gd name="f20" fmla="*/ f12 f0 1"/>
                <a:gd name="f21" fmla="*/ f19 1 2329"/>
                <a:gd name="f22" fmla="*/ f18 1 1165"/>
                <a:gd name="f23" fmla="*/ f15 f19 1"/>
                <a:gd name="f24" fmla="*/ 15840 f18 1"/>
                <a:gd name="f25" fmla="*/ f16 f19 1"/>
                <a:gd name="f26" fmla="*/ 14676 f18 1"/>
                <a:gd name="f27" fmla="*/ f17 f19 1"/>
                <a:gd name="f28" fmla="*/ f20 1 f2"/>
                <a:gd name="f29" fmla="*/ f23 1 2329"/>
                <a:gd name="f30" fmla="*/ f24 1 1165"/>
                <a:gd name="f31" fmla="*/ f25 1 2329"/>
                <a:gd name="f32" fmla="*/ f26 1 1165"/>
                <a:gd name="f33" fmla="*/ f27 1 2329"/>
                <a:gd name="f34" fmla="*/ 0 1 f21"/>
                <a:gd name="f35" fmla="*/ f6 1 f21"/>
                <a:gd name="f36" fmla="*/ 0 1 f22"/>
                <a:gd name="f37" fmla="*/ f7 1 f22"/>
                <a:gd name="f38" fmla="+- f28 0 f1"/>
                <a:gd name="f39" fmla="*/ f29 1 f21"/>
                <a:gd name="f40" fmla="*/ f30 1 f22"/>
                <a:gd name="f41" fmla="*/ f31 1 f21"/>
                <a:gd name="f42" fmla="*/ f32 1 f22"/>
                <a:gd name="f43" fmla="*/ f33 1 f21"/>
                <a:gd name="f44" fmla="*/ f34 f13 1"/>
                <a:gd name="f45" fmla="*/ f35 f13 1"/>
                <a:gd name="f46" fmla="*/ f37 f14 1"/>
                <a:gd name="f47" fmla="*/ f36 f14 1"/>
                <a:gd name="f48" fmla="*/ f39 f13 1"/>
                <a:gd name="f49" fmla="*/ f40 f14 1"/>
                <a:gd name="f50" fmla="*/ f41 f13 1"/>
                <a:gd name="f51" fmla="*/ f42 f14 1"/>
                <a:gd name="f52" fmla="*/ f4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48" y="f49"/>
                </a:cxn>
                <a:cxn ang="f38">
                  <a:pos x="f50" y="f51"/>
                </a:cxn>
                <a:cxn ang="f38">
                  <a:pos x="f52" y="f49"/>
                </a:cxn>
                <a:cxn ang="f38">
                  <a:pos x="f48" y="f49"/>
                </a:cxn>
              </a:cxnLst>
              <a:rect l="f44" t="f47" r="f45" b="f46"/>
              <a:pathLst>
                <a:path w="2329" h="1165">
                  <a:moveTo>
                    <a:pt x="f6" y="f11"/>
                  </a:moveTo>
                  <a:lnTo>
                    <a:pt x="f7" y="f5"/>
                  </a:lnTo>
                  <a:lnTo>
                    <a:pt x="f5" y="f11"/>
                  </a:lnTo>
                  <a:lnTo>
                    <a:pt x="f6" y="f11"/>
                  </a:ln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</p:grpSp>
      <p:pic>
        <p:nvPicPr>
          <p:cNvPr id="8" name="Picture 5">
            <a:extLst>
              <a:ext uri="{FF2B5EF4-FFF2-40B4-BE49-F238E27FC236}">
                <a16:creationId xmlns:a16="http://schemas.microsoft.com/office/drawing/2014/main" id="{02D0D1A2-2DE4-29C4-88AE-91F7B4C33B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343704" y="4533823"/>
            <a:ext cx="2549082" cy="132936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2C7DE70C-EFB0-A5F1-806B-4D330D00F078}"/>
              </a:ext>
            </a:extLst>
          </p:cNvPr>
          <p:cNvSpPr txBox="1"/>
          <p:nvPr/>
        </p:nvSpPr>
        <p:spPr>
          <a:xfrm>
            <a:off x="4504142" y="6230611"/>
            <a:ext cx="4312456" cy="4312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5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Arial" pitchFamily="34"/>
              </a:rPr>
              <a:t>N is the total number of documents</a:t>
            </a:r>
          </a:p>
          <a:p>
            <a:pPr marL="0" marR="0" lvl="0" indent="0" algn="l" defTabSz="914400" rtl="0" fontAlgn="auto" hangingPunct="1">
              <a:lnSpc>
                <a:spcPct val="5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mbria Math" pitchFamily="18"/>
                <a:ea typeface="Aptos" pitchFamily="34"/>
                <a:cs typeface="Cambria Math" pitchFamily="18"/>
              </a:rPr>
              <a:t>𝑛</a:t>
            </a:r>
            <a:r>
              <a:rPr lang="en-US" sz="1400" b="0" i="0" u="none" strike="noStrike" kern="1200" cap="none" spc="0" baseline="-25000">
                <a:solidFill>
                  <a:srgbClr val="000000"/>
                </a:solidFill>
                <a:uFillTx/>
                <a:latin typeface="Cambria Math" pitchFamily="18"/>
                <a:ea typeface="Aptos" pitchFamily="34"/>
                <a:cs typeface="Cambria Math" pitchFamily="18"/>
              </a:rPr>
              <a:t>𝑡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Arial" pitchFamily="34"/>
              </a:rPr>
              <a:t> is the number of documents that contain the term 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mbria Math" pitchFamily="18"/>
                <a:ea typeface="Aptos" pitchFamily="34"/>
                <a:cs typeface="Cambria Math" pitchFamily="18"/>
              </a:rPr>
              <a:t>𝑡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ptos" pitchFamily="34"/>
              <a:ea typeface="Aptos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81CFD608-16F1-2188-E1F0-9D8D92D0EA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Introduction to key terms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2CBC06C9-4BFE-6CB7-14D8-A032057EA68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87143" y="2519263"/>
            <a:ext cx="7810503" cy="3099212"/>
          </a:xfrm>
        </p:spPr>
        <p:txBody>
          <a:bodyPr lIns="0" tIns="228600" rIns="0" bIns="0"/>
          <a:lstStyle/>
          <a:p>
            <a:pPr marL="283464" lvl="0">
              <a:spcBef>
                <a:spcPts val="1800"/>
              </a:spcBef>
            </a:pPr>
            <a:r>
              <a:rPr lang="en-US" sz="2000" b="1"/>
              <a:t>Term Frequency-Inverse Document Frequency (TF-IDF)</a:t>
            </a:r>
            <a:r>
              <a:rPr lang="en-US" sz="2000"/>
              <a:t>:</a:t>
            </a:r>
          </a:p>
          <a:p>
            <a:pPr marL="742950" lvl="1" indent="-285750">
              <a:spcBef>
                <a:spcPts val="1800"/>
              </a:spcBef>
            </a:pPr>
            <a:r>
              <a:rPr lang="en-US" sz="2000" b="1"/>
              <a:t>High TF-IDF</a:t>
            </a:r>
            <a:r>
              <a:rPr lang="en-US" sz="2000"/>
              <a:t>: The term is frequent in a document but rare in the entire corpus, indicating its importance and relevance to that document.</a:t>
            </a:r>
          </a:p>
          <a:p>
            <a:pPr marL="742950" lvl="1" indent="-285750">
              <a:spcBef>
                <a:spcPts val="1800"/>
              </a:spcBef>
            </a:pPr>
            <a:r>
              <a:rPr lang="en-US" sz="2000" b="1"/>
              <a:t>Low TF-IDF</a:t>
            </a:r>
            <a:r>
              <a:rPr lang="en-US" sz="2000"/>
              <a:t>: The term is frequent in the document and also common across the entire corpus, suggesting it is less informative for distinguishing that document.</a:t>
            </a:r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264A8E7E-35FA-E731-4248-4FE62CA45146}"/>
              </a:ext>
            </a:extLst>
          </p:cNvPr>
          <p:cNvGrpSpPr/>
          <p:nvPr/>
        </p:nvGrpSpPr>
        <p:grpSpPr>
          <a:xfrm>
            <a:off x="0" y="3900135"/>
            <a:ext cx="2959217" cy="2959217"/>
            <a:chOff x="0" y="3900135"/>
            <a:chExt cx="2959217" cy="2959217"/>
          </a:xfrm>
        </p:grpSpPr>
        <p:sp>
          <p:nvSpPr>
            <p:cNvPr id="5" name="Freeform 19">
              <a:extLst>
                <a:ext uri="{FF2B5EF4-FFF2-40B4-BE49-F238E27FC236}">
                  <a16:creationId xmlns:a16="http://schemas.microsoft.com/office/drawing/2014/main" id="{C43CE3C0-6B97-6980-5FC9-60E9F1300C79}"/>
                </a:ext>
              </a:extLst>
            </p:cNvPr>
            <p:cNvSpPr/>
            <p:nvPr/>
          </p:nvSpPr>
          <p:spPr>
            <a:xfrm rot="16199987" flipV="1">
              <a:off x="1219389" y="5119497"/>
              <a:ext cx="1491285" cy="19883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89"/>
                <a:gd name="f7" fmla="val 2386"/>
                <a:gd name="f8" fmla="val 1194"/>
                <a:gd name="f9" fmla="val 1192"/>
                <a:gd name="f10" fmla="+- 0 0 -90"/>
                <a:gd name="f11" fmla="*/ f3 1 1789"/>
                <a:gd name="f12" fmla="*/ f4 1 2386"/>
                <a:gd name="f13" fmla="+- f7 0 f5"/>
                <a:gd name="f14" fmla="+- f6 0 f5"/>
                <a:gd name="f15" fmla="*/ f10 f0 1"/>
                <a:gd name="f16" fmla="*/ f14 1 1789"/>
                <a:gd name="f17" fmla="*/ f13 1 2386"/>
                <a:gd name="f18" fmla="*/ 0 f14 1"/>
                <a:gd name="f19" fmla="*/ 12290 f13 1"/>
                <a:gd name="f20" fmla="*/ 13484 f13 1"/>
                <a:gd name="f21" fmla="*/ 1192 f14 1"/>
                <a:gd name="f22" fmla="*/ 14676 f13 1"/>
                <a:gd name="f23" fmla="*/ 1789 f14 1"/>
                <a:gd name="f24" fmla="*/ 14079 f13 1"/>
                <a:gd name="f25" fmla="*/ f15 1 f2"/>
                <a:gd name="f26" fmla="*/ f18 1 1789"/>
                <a:gd name="f27" fmla="*/ f19 1 2386"/>
                <a:gd name="f28" fmla="*/ f20 1 2386"/>
                <a:gd name="f29" fmla="*/ f21 1 1789"/>
                <a:gd name="f30" fmla="*/ f22 1 2386"/>
                <a:gd name="f31" fmla="*/ f23 1 1789"/>
                <a:gd name="f32" fmla="*/ f24 1 2386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7"/>
                <a:gd name="f41" fmla="*/ f29 1 f16"/>
                <a:gd name="f42" fmla="*/ f30 1 f17"/>
                <a:gd name="f43" fmla="*/ f31 1 f16"/>
                <a:gd name="f44" fmla="*/ f32 1 f17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2 1"/>
                <a:gd name="f52" fmla="*/ f41 f11 1"/>
                <a:gd name="f53" fmla="*/ f42 f12 1"/>
                <a:gd name="f54" fmla="*/ f43 f11 1"/>
                <a:gd name="f55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49" y="f51"/>
                </a:cxn>
                <a:cxn ang="f37">
                  <a:pos x="f52" y="f53"/>
                </a:cxn>
                <a:cxn ang="f37">
                  <a:pos x="f54" y="f55"/>
                </a:cxn>
                <a:cxn ang="f37">
                  <a:pos x="f49" y="f50"/>
                </a:cxn>
              </a:cxnLst>
              <a:rect l="f45" t="f48" r="f46" b="f47"/>
              <a:pathLst>
                <a:path w="1789" h="2386">
                  <a:moveTo>
                    <a:pt x="f5" y="f5"/>
                  </a:moveTo>
                  <a:lnTo>
                    <a:pt x="f5" y="f8"/>
                  </a:lnTo>
                  <a:lnTo>
                    <a:pt x="f9" y="f7"/>
                  </a:lnTo>
                  <a:lnTo>
                    <a:pt x="f6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9D448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6" name="Freeform 20">
              <a:extLst>
                <a:ext uri="{FF2B5EF4-FFF2-40B4-BE49-F238E27FC236}">
                  <a16:creationId xmlns:a16="http://schemas.microsoft.com/office/drawing/2014/main" id="{5C520963-1C22-6683-3B53-52626545D15C}"/>
                </a:ext>
              </a:extLst>
            </p:cNvPr>
            <p:cNvSpPr/>
            <p:nvPr/>
          </p:nvSpPr>
          <p:spPr>
            <a:xfrm rot="16199987" flipV="1">
              <a:off x="-137" y="5890866"/>
              <a:ext cx="968623" cy="9683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62"/>
                <a:gd name="f7" fmla="val 1161"/>
                <a:gd name="f8" fmla="+- 0 0 -90"/>
                <a:gd name="f9" fmla="*/ f3 1 1162"/>
                <a:gd name="f10" fmla="*/ f4 1 1162"/>
                <a:gd name="f11" fmla="+- f6 0 f5"/>
                <a:gd name="f12" fmla="*/ f8 f0 1"/>
                <a:gd name="f13" fmla="*/ f11 1 1162"/>
                <a:gd name="f14" fmla="*/ 0 f11 1"/>
                <a:gd name="f15" fmla="*/ 14679 f11 1"/>
                <a:gd name="f16" fmla="*/ 15840 f11 1"/>
                <a:gd name="f17" fmla="*/ 1161 f11 1"/>
                <a:gd name="f18" fmla="*/ f12 1 f2"/>
                <a:gd name="f19" fmla="*/ f14 1 1162"/>
                <a:gd name="f20" fmla="*/ f15 1 1162"/>
                <a:gd name="f21" fmla="*/ f16 1 1162"/>
                <a:gd name="f22" fmla="*/ f17 1 1162"/>
                <a:gd name="f23" fmla="*/ 0 1 f13"/>
                <a:gd name="f24" fmla="*/ f6 1 f13"/>
                <a:gd name="f25" fmla="+- f18 0 f1"/>
                <a:gd name="f26" fmla="*/ f19 1 f13"/>
                <a:gd name="f27" fmla="*/ f20 1 f13"/>
                <a:gd name="f28" fmla="*/ f21 1 f13"/>
                <a:gd name="f29" fmla="*/ f22 1 f13"/>
                <a:gd name="f30" fmla="*/ f23 f9 1"/>
                <a:gd name="f31" fmla="*/ f24 f9 1"/>
                <a:gd name="f32" fmla="*/ f24 f10 1"/>
                <a:gd name="f33" fmla="*/ f23 f10 1"/>
                <a:gd name="f34" fmla="*/ f26 f9 1"/>
                <a:gd name="f35" fmla="*/ f27 f10 1"/>
                <a:gd name="f36" fmla="*/ f28 f10 1"/>
                <a:gd name="f37" fmla="*/ f2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4" y="f35"/>
                </a:cxn>
                <a:cxn ang="f25">
                  <a:pos x="f34" y="f36"/>
                </a:cxn>
                <a:cxn ang="f25">
                  <a:pos x="f37" y="f36"/>
                </a:cxn>
                <a:cxn ang="f25">
                  <a:pos x="f34" y="f35"/>
                </a:cxn>
              </a:cxnLst>
              <a:rect l="f30" t="f33" r="f31" b="f32"/>
              <a:pathLst>
                <a:path w="1162" h="1162">
                  <a:moveTo>
                    <a:pt x="f5" y="f5"/>
                  </a:moveTo>
                  <a:lnTo>
                    <a:pt x="f5" y="f7"/>
                  </a:lnTo>
                  <a:lnTo>
                    <a:pt x="f7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7CA65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C15E816F-AE14-4587-E455-9E957AED1F33}"/>
                </a:ext>
              </a:extLst>
            </p:cNvPr>
            <p:cNvSpPr/>
            <p:nvPr/>
          </p:nvSpPr>
          <p:spPr>
            <a:xfrm rot="16199987" flipV="1">
              <a:off x="-485281" y="4385416"/>
              <a:ext cx="1941417" cy="97085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29"/>
                <a:gd name="f7" fmla="val 1165"/>
                <a:gd name="f8" fmla="+- 0 3550 0"/>
                <a:gd name="f9" fmla="+- 0 2386 0"/>
                <a:gd name="f10" fmla="+- 0 1221 0"/>
                <a:gd name="f11" fmla="val 1164"/>
                <a:gd name="f12" fmla="+- 0 0 -90"/>
                <a:gd name="f13" fmla="*/ f3 1 2329"/>
                <a:gd name="f14" fmla="*/ f4 1 1165"/>
                <a:gd name="f15" fmla="+- f8 0 1221"/>
                <a:gd name="f16" fmla="+- f9 0 1221"/>
                <a:gd name="f17" fmla="+- f10 0 1221"/>
                <a:gd name="f18" fmla="+- f7 0 f5"/>
                <a:gd name="f19" fmla="+- f6 0 f5"/>
                <a:gd name="f20" fmla="*/ f12 f0 1"/>
                <a:gd name="f21" fmla="*/ f19 1 2329"/>
                <a:gd name="f22" fmla="*/ f18 1 1165"/>
                <a:gd name="f23" fmla="*/ f15 f19 1"/>
                <a:gd name="f24" fmla="*/ 15840 f18 1"/>
                <a:gd name="f25" fmla="*/ f16 f19 1"/>
                <a:gd name="f26" fmla="*/ 14676 f18 1"/>
                <a:gd name="f27" fmla="*/ f17 f19 1"/>
                <a:gd name="f28" fmla="*/ f20 1 f2"/>
                <a:gd name="f29" fmla="*/ f23 1 2329"/>
                <a:gd name="f30" fmla="*/ f24 1 1165"/>
                <a:gd name="f31" fmla="*/ f25 1 2329"/>
                <a:gd name="f32" fmla="*/ f26 1 1165"/>
                <a:gd name="f33" fmla="*/ f27 1 2329"/>
                <a:gd name="f34" fmla="*/ 0 1 f21"/>
                <a:gd name="f35" fmla="*/ f6 1 f21"/>
                <a:gd name="f36" fmla="*/ 0 1 f22"/>
                <a:gd name="f37" fmla="*/ f7 1 f22"/>
                <a:gd name="f38" fmla="+- f28 0 f1"/>
                <a:gd name="f39" fmla="*/ f29 1 f21"/>
                <a:gd name="f40" fmla="*/ f30 1 f22"/>
                <a:gd name="f41" fmla="*/ f31 1 f21"/>
                <a:gd name="f42" fmla="*/ f32 1 f22"/>
                <a:gd name="f43" fmla="*/ f33 1 f21"/>
                <a:gd name="f44" fmla="*/ f34 f13 1"/>
                <a:gd name="f45" fmla="*/ f35 f13 1"/>
                <a:gd name="f46" fmla="*/ f37 f14 1"/>
                <a:gd name="f47" fmla="*/ f36 f14 1"/>
                <a:gd name="f48" fmla="*/ f39 f13 1"/>
                <a:gd name="f49" fmla="*/ f40 f14 1"/>
                <a:gd name="f50" fmla="*/ f41 f13 1"/>
                <a:gd name="f51" fmla="*/ f42 f14 1"/>
                <a:gd name="f52" fmla="*/ f4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48" y="f49"/>
                </a:cxn>
                <a:cxn ang="f38">
                  <a:pos x="f50" y="f51"/>
                </a:cxn>
                <a:cxn ang="f38">
                  <a:pos x="f52" y="f49"/>
                </a:cxn>
                <a:cxn ang="f38">
                  <a:pos x="f48" y="f49"/>
                </a:cxn>
              </a:cxnLst>
              <a:rect l="f44" t="f47" r="f45" b="f46"/>
              <a:pathLst>
                <a:path w="2329" h="1165">
                  <a:moveTo>
                    <a:pt x="f6" y="f11"/>
                  </a:moveTo>
                  <a:lnTo>
                    <a:pt x="f7" y="f5"/>
                  </a:lnTo>
                  <a:lnTo>
                    <a:pt x="f5" y="f11"/>
                  </a:lnTo>
                  <a:lnTo>
                    <a:pt x="f6" y="f11"/>
                  </a:ln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69323671-22EF-29D5-E158-CC116AAC619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Introduction to key terms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36E784D0-2B03-7043-1AD3-4D3D8FA5B0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87143" y="2519263"/>
            <a:ext cx="7810503" cy="2164494"/>
          </a:xfrm>
        </p:spPr>
        <p:txBody>
          <a:bodyPr lIns="0" tIns="228600" rIns="0" bIns="0"/>
          <a:lstStyle/>
          <a:p>
            <a:pPr marL="283464" lvl="0">
              <a:spcBef>
                <a:spcPts val="1800"/>
              </a:spcBef>
            </a:pPr>
            <a:r>
              <a:rPr lang="en-US" sz="2000" b="1"/>
              <a:t>Entropy:</a:t>
            </a:r>
            <a:endParaRPr lang="en-US" sz="2000"/>
          </a:p>
          <a:p>
            <a:pPr marL="742950" lvl="1" indent="-285750">
              <a:spcBef>
                <a:spcPts val="1800"/>
              </a:spcBef>
            </a:pPr>
            <a:r>
              <a:rPr lang="en-US" sz="2000"/>
              <a:t>In information theory, entropy is a measure of uncertainty or unpredictability for a random variable 𝑋.</a:t>
            </a:r>
          </a:p>
          <a:p>
            <a:pPr marL="742950" lvl="1" indent="-285750">
              <a:spcBef>
                <a:spcPts val="1800"/>
              </a:spcBef>
            </a:pPr>
            <a:r>
              <a:rPr lang="en-US" sz="2000"/>
              <a:t>Higher entropy means more uncertainty about the outcome, and lower entropy means less uncertainty.</a:t>
            </a:r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6E66AA5D-CF60-B20A-4049-0BB33804AAD5}"/>
              </a:ext>
            </a:extLst>
          </p:cNvPr>
          <p:cNvGrpSpPr/>
          <p:nvPr/>
        </p:nvGrpSpPr>
        <p:grpSpPr>
          <a:xfrm>
            <a:off x="0" y="3900135"/>
            <a:ext cx="2959217" cy="2959217"/>
            <a:chOff x="0" y="3900135"/>
            <a:chExt cx="2959217" cy="2959217"/>
          </a:xfrm>
        </p:grpSpPr>
        <p:sp>
          <p:nvSpPr>
            <p:cNvPr id="5" name="Freeform 19">
              <a:extLst>
                <a:ext uri="{FF2B5EF4-FFF2-40B4-BE49-F238E27FC236}">
                  <a16:creationId xmlns:a16="http://schemas.microsoft.com/office/drawing/2014/main" id="{DF71939B-788F-3CE4-668B-DD53CF1173D7}"/>
                </a:ext>
              </a:extLst>
            </p:cNvPr>
            <p:cNvSpPr/>
            <p:nvPr/>
          </p:nvSpPr>
          <p:spPr>
            <a:xfrm rot="16199987" flipV="1">
              <a:off x="1219389" y="5119497"/>
              <a:ext cx="1491285" cy="19883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89"/>
                <a:gd name="f7" fmla="val 2386"/>
                <a:gd name="f8" fmla="val 1194"/>
                <a:gd name="f9" fmla="val 1192"/>
                <a:gd name="f10" fmla="+- 0 0 -90"/>
                <a:gd name="f11" fmla="*/ f3 1 1789"/>
                <a:gd name="f12" fmla="*/ f4 1 2386"/>
                <a:gd name="f13" fmla="+- f7 0 f5"/>
                <a:gd name="f14" fmla="+- f6 0 f5"/>
                <a:gd name="f15" fmla="*/ f10 f0 1"/>
                <a:gd name="f16" fmla="*/ f14 1 1789"/>
                <a:gd name="f17" fmla="*/ f13 1 2386"/>
                <a:gd name="f18" fmla="*/ 0 f14 1"/>
                <a:gd name="f19" fmla="*/ 12290 f13 1"/>
                <a:gd name="f20" fmla="*/ 13484 f13 1"/>
                <a:gd name="f21" fmla="*/ 1192 f14 1"/>
                <a:gd name="f22" fmla="*/ 14676 f13 1"/>
                <a:gd name="f23" fmla="*/ 1789 f14 1"/>
                <a:gd name="f24" fmla="*/ 14079 f13 1"/>
                <a:gd name="f25" fmla="*/ f15 1 f2"/>
                <a:gd name="f26" fmla="*/ f18 1 1789"/>
                <a:gd name="f27" fmla="*/ f19 1 2386"/>
                <a:gd name="f28" fmla="*/ f20 1 2386"/>
                <a:gd name="f29" fmla="*/ f21 1 1789"/>
                <a:gd name="f30" fmla="*/ f22 1 2386"/>
                <a:gd name="f31" fmla="*/ f23 1 1789"/>
                <a:gd name="f32" fmla="*/ f24 1 2386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7"/>
                <a:gd name="f41" fmla="*/ f29 1 f16"/>
                <a:gd name="f42" fmla="*/ f30 1 f17"/>
                <a:gd name="f43" fmla="*/ f31 1 f16"/>
                <a:gd name="f44" fmla="*/ f32 1 f17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2 1"/>
                <a:gd name="f52" fmla="*/ f41 f11 1"/>
                <a:gd name="f53" fmla="*/ f42 f12 1"/>
                <a:gd name="f54" fmla="*/ f43 f11 1"/>
                <a:gd name="f55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49" y="f51"/>
                </a:cxn>
                <a:cxn ang="f37">
                  <a:pos x="f52" y="f53"/>
                </a:cxn>
                <a:cxn ang="f37">
                  <a:pos x="f54" y="f55"/>
                </a:cxn>
                <a:cxn ang="f37">
                  <a:pos x="f49" y="f50"/>
                </a:cxn>
              </a:cxnLst>
              <a:rect l="f45" t="f48" r="f46" b="f47"/>
              <a:pathLst>
                <a:path w="1789" h="2386">
                  <a:moveTo>
                    <a:pt x="f5" y="f5"/>
                  </a:moveTo>
                  <a:lnTo>
                    <a:pt x="f5" y="f8"/>
                  </a:lnTo>
                  <a:lnTo>
                    <a:pt x="f9" y="f7"/>
                  </a:lnTo>
                  <a:lnTo>
                    <a:pt x="f6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9D448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6" name="Freeform 20">
              <a:extLst>
                <a:ext uri="{FF2B5EF4-FFF2-40B4-BE49-F238E27FC236}">
                  <a16:creationId xmlns:a16="http://schemas.microsoft.com/office/drawing/2014/main" id="{0074AF9B-D5CB-9E85-3528-3D58AA4AA1A1}"/>
                </a:ext>
              </a:extLst>
            </p:cNvPr>
            <p:cNvSpPr/>
            <p:nvPr/>
          </p:nvSpPr>
          <p:spPr>
            <a:xfrm rot="16199987" flipV="1">
              <a:off x="-137" y="5890866"/>
              <a:ext cx="968623" cy="9683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62"/>
                <a:gd name="f7" fmla="val 1161"/>
                <a:gd name="f8" fmla="+- 0 0 -90"/>
                <a:gd name="f9" fmla="*/ f3 1 1162"/>
                <a:gd name="f10" fmla="*/ f4 1 1162"/>
                <a:gd name="f11" fmla="+- f6 0 f5"/>
                <a:gd name="f12" fmla="*/ f8 f0 1"/>
                <a:gd name="f13" fmla="*/ f11 1 1162"/>
                <a:gd name="f14" fmla="*/ 0 f11 1"/>
                <a:gd name="f15" fmla="*/ 14679 f11 1"/>
                <a:gd name="f16" fmla="*/ 15840 f11 1"/>
                <a:gd name="f17" fmla="*/ 1161 f11 1"/>
                <a:gd name="f18" fmla="*/ f12 1 f2"/>
                <a:gd name="f19" fmla="*/ f14 1 1162"/>
                <a:gd name="f20" fmla="*/ f15 1 1162"/>
                <a:gd name="f21" fmla="*/ f16 1 1162"/>
                <a:gd name="f22" fmla="*/ f17 1 1162"/>
                <a:gd name="f23" fmla="*/ 0 1 f13"/>
                <a:gd name="f24" fmla="*/ f6 1 f13"/>
                <a:gd name="f25" fmla="+- f18 0 f1"/>
                <a:gd name="f26" fmla="*/ f19 1 f13"/>
                <a:gd name="f27" fmla="*/ f20 1 f13"/>
                <a:gd name="f28" fmla="*/ f21 1 f13"/>
                <a:gd name="f29" fmla="*/ f22 1 f13"/>
                <a:gd name="f30" fmla="*/ f23 f9 1"/>
                <a:gd name="f31" fmla="*/ f24 f9 1"/>
                <a:gd name="f32" fmla="*/ f24 f10 1"/>
                <a:gd name="f33" fmla="*/ f23 f10 1"/>
                <a:gd name="f34" fmla="*/ f26 f9 1"/>
                <a:gd name="f35" fmla="*/ f27 f10 1"/>
                <a:gd name="f36" fmla="*/ f28 f10 1"/>
                <a:gd name="f37" fmla="*/ f2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4" y="f35"/>
                </a:cxn>
                <a:cxn ang="f25">
                  <a:pos x="f34" y="f36"/>
                </a:cxn>
                <a:cxn ang="f25">
                  <a:pos x="f37" y="f36"/>
                </a:cxn>
                <a:cxn ang="f25">
                  <a:pos x="f34" y="f35"/>
                </a:cxn>
              </a:cxnLst>
              <a:rect l="f30" t="f33" r="f31" b="f32"/>
              <a:pathLst>
                <a:path w="1162" h="1162">
                  <a:moveTo>
                    <a:pt x="f5" y="f5"/>
                  </a:moveTo>
                  <a:lnTo>
                    <a:pt x="f5" y="f7"/>
                  </a:lnTo>
                  <a:lnTo>
                    <a:pt x="f7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7CA65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9DEDEEBE-0613-A335-7606-69DFF90EF8B3}"/>
                </a:ext>
              </a:extLst>
            </p:cNvPr>
            <p:cNvSpPr/>
            <p:nvPr/>
          </p:nvSpPr>
          <p:spPr>
            <a:xfrm rot="16199987" flipV="1">
              <a:off x="-485281" y="4385416"/>
              <a:ext cx="1941417" cy="97085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29"/>
                <a:gd name="f7" fmla="val 1165"/>
                <a:gd name="f8" fmla="+- 0 3550 0"/>
                <a:gd name="f9" fmla="+- 0 2386 0"/>
                <a:gd name="f10" fmla="+- 0 1221 0"/>
                <a:gd name="f11" fmla="val 1164"/>
                <a:gd name="f12" fmla="+- 0 0 -90"/>
                <a:gd name="f13" fmla="*/ f3 1 2329"/>
                <a:gd name="f14" fmla="*/ f4 1 1165"/>
                <a:gd name="f15" fmla="+- f8 0 1221"/>
                <a:gd name="f16" fmla="+- f9 0 1221"/>
                <a:gd name="f17" fmla="+- f10 0 1221"/>
                <a:gd name="f18" fmla="+- f7 0 f5"/>
                <a:gd name="f19" fmla="+- f6 0 f5"/>
                <a:gd name="f20" fmla="*/ f12 f0 1"/>
                <a:gd name="f21" fmla="*/ f19 1 2329"/>
                <a:gd name="f22" fmla="*/ f18 1 1165"/>
                <a:gd name="f23" fmla="*/ f15 f19 1"/>
                <a:gd name="f24" fmla="*/ 15840 f18 1"/>
                <a:gd name="f25" fmla="*/ f16 f19 1"/>
                <a:gd name="f26" fmla="*/ 14676 f18 1"/>
                <a:gd name="f27" fmla="*/ f17 f19 1"/>
                <a:gd name="f28" fmla="*/ f20 1 f2"/>
                <a:gd name="f29" fmla="*/ f23 1 2329"/>
                <a:gd name="f30" fmla="*/ f24 1 1165"/>
                <a:gd name="f31" fmla="*/ f25 1 2329"/>
                <a:gd name="f32" fmla="*/ f26 1 1165"/>
                <a:gd name="f33" fmla="*/ f27 1 2329"/>
                <a:gd name="f34" fmla="*/ 0 1 f21"/>
                <a:gd name="f35" fmla="*/ f6 1 f21"/>
                <a:gd name="f36" fmla="*/ 0 1 f22"/>
                <a:gd name="f37" fmla="*/ f7 1 f22"/>
                <a:gd name="f38" fmla="+- f28 0 f1"/>
                <a:gd name="f39" fmla="*/ f29 1 f21"/>
                <a:gd name="f40" fmla="*/ f30 1 f22"/>
                <a:gd name="f41" fmla="*/ f31 1 f21"/>
                <a:gd name="f42" fmla="*/ f32 1 f22"/>
                <a:gd name="f43" fmla="*/ f33 1 f21"/>
                <a:gd name="f44" fmla="*/ f34 f13 1"/>
                <a:gd name="f45" fmla="*/ f35 f13 1"/>
                <a:gd name="f46" fmla="*/ f37 f14 1"/>
                <a:gd name="f47" fmla="*/ f36 f14 1"/>
                <a:gd name="f48" fmla="*/ f39 f13 1"/>
                <a:gd name="f49" fmla="*/ f40 f14 1"/>
                <a:gd name="f50" fmla="*/ f41 f13 1"/>
                <a:gd name="f51" fmla="*/ f42 f14 1"/>
                <a:gd name="f52" fmla="*/ f4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48" y="f49"/>
                </a:cxn>
                <a:cxn ang="f38">
                  <a:pos x="f50" y="f51"/>
                </a:cxn>
                <a:cxn ang="f38">
                  <a:pos x="f52" y="f49"/>
                </a:cxn>
                <a:cxn ang="f38">
                  <a:pos x="f48" y="f49"/>
                </a:cxn>
              </a:cxnLst>
              <a:rect l="f44" t="f47" r="f45" b="f46"/>
              <a:pathLst>
                <a:path w="2329" h="1165">
                  <a:moveTo>
                    <a:pt x="f6" y="f11"/>
                  </a:moveTo>
                  <a:lnTo>
                    <a:pt x="f7" y="f5"/>
                  </a:lnTo>
                  <a:lnTo>
                    <a:pt x="f5" y="f11"/>
                  </a:lnTo>
                  <a:lnTo>
                    <a:pt x="f6" y="f11"/>
                  </a:ln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CBD0AE2E-9856-72C9-92B4-BA31606C25EE}"/>
              </a:ext>
            </a:extLst>
          </p:cNvPr>
          <p:cNvSpPr txBox="1"/>
          <p:nvPr/>
        </p:nvSpPr>
        <p:spPr>
          <a:xfrm>
            <a:off x="4504142" y="5880488"/>
            <a:ext cx="6031775" cy="85664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>
                <a:solidFill>
                  <a:srgbClr val="000000"/>
                </a:solidFill>
                <a:uFillTx/>
                <a:latin typeface="Times New Roman" pitchFamily="18"/>
                <a:ea typeface="Times New Roman" pitchFamily="18"/>
                <a:cs typeface="Arial" pitchFamily="34"/>
              </a:rPr>
              <a:t>P(x</a:t>
            </a:r>
            <a:r>
              <a:rPr lang="en-US" sz="1400" b="0" i="0" u="none" strike="noStrike" kern="0" cap="none" spc="0" baseline="-25000">
                <a:solidFill>
                  <a:srgbClr val="000000"/>
                </a:solidFill>
                <a:uFillTx/>
                <a:latin typeface="Times New Roman" pitchFamily="18"/>
                <a:ea typeface="Times New Roman" pitchFamily="18"/>
                <a:cs typeface="Arial" pitchFamily="34"/>
              </a:rPr>
              <a:t>i</a:t>
            </a:r>
            <a:r>
              <a: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​</a:t>
            </a:r>
            <a:r>
              <a:rPr lang="en-US" sz="1400" b="0" i="0" u="none" strike="noStrike" kern="0" cap="none" spc="0" baseline="0">
                <a:solidFill>
                  <a:srgbClr val="000000"/>
                </a:solidFill>
                <a:uFillTx/>
                <a:latin typeface="Times New Roman" pitchFamily="18"/>
                <a:ea typeface="Times New Roman" pitchFamily="18"/>
                <a:cs typeface="Arial" pitchFamily="34"/>
              </a:rPr>
              <a:t>) is the probability of event x</a:t>
            </a:r>
            <a:r>
              <a:rPr lang="en-US" sz="1400" b="0" i="0" u="none" strike="noStrike" kern="0" cap="none" spc="0" baseline="-25000">
                <a:solidFill>
                  <a:srgbClr val="000000"/>
                </a:solidFill>
                <a:uFillTx/>
                <a:latin typeface="Times New Roman" pitchFamily="18"/>
                <a:ea typeface="Times New Roman" pitchFamily="18"/>
                <a:cs typeface="Arial" pitchFamily="34"/>
              </a:rPr>
              <a:t>i</a:t>
            </a:r>
            <a:r>
              <a: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 pitchFamily="34"/>
                <a:ea typeface="Times New Roman" pitchFamily="18"/>
                <a:cs typeface="Arial" pitchFamily="34"/>
              </a:rPr>
              <a:t>​</a:t>
            </a:r>
            <a:r>
              <a:rPr lang="en-US" sz="1400" b="0" i="0" u="none" strike="noStrike" kern="0" cap="none" spc="0" baseline="0">
                <a:solidFill>
                  <a:srgbClr val="000000"/>
                </a:solidFill>
                <a:uFillTx/>
                <a:latin typeface="Times New Roman" pitchFamily="18"/>
                <a:ea typeface="Times New Roman" pitchFamily="18"/>
                <a:cs typeface="Arial" pitchFamily="34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500" b="0" i="0" u="none" strike="noStrike" kern="1200" cap="none" spc="0" baseline="0">
              <a:solidFill>
                <a:srgbClr val="000000"/>
              </a:solidFill>
              <a:uFillTx/>
              <a:latin typeface="Aptos" pitchFamily="34"/>
              <a:ea typeface="Aptos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>
                <a:solidFill>
                  <a:srgbClr val="000000"/>
                </a:solidFill>
                <a:uFillTx/>
                <a:latin typeface="Times New Roman" pitchFamily="18"/>
                <a:ea typeface="Times New Roman" pitchFamily="18"/>
                <a:cs typeface="Arial" pitchFamily="34"/>
              </a:rPr>
              <a:t>log P(x</a:t>
            </a:r>
            <a:r>
              <a:rPr lang="en-US" sz="1400" b="0" i="0" u="none" strike="noStrike" kern="0" cap="none" spc="0" baseline="-25000">
                <a:solidFill>
                  <a:srgbClr val="000000"/>
                </a:solidFill>
                <a:uFillTx/>
                <a:latin typeface="Times New Roman" pitchFamily="18"/>
                <a:ea typeface="Times New Roman" pitchFamily="18"/>
                <a:cs typeface="Arial" pitchFamily="34"/>
              </a:rPr>
              <a:t>i</a:t>
            </a:r>
            <a:r>
              <a:rPr lang="en-US" sz="1400" b="0" i="0" u="none" strike="noStrike" kern="0" cap="none" spc="0" baseline="0">
                <a:solidFill>
                  <a:srgbClr val="000000"/>
                </a:solidFill>
                <a:uFillTx/>
                <a:latin typeface="Times New Roman" pitchFamily="18"/>
                <a:ea typeface="Times New Roman" pitchFamily="18"/>
                <a:cs typeface="Arial" pitchFamily="34"/>
              </a:rPr>
              <a:t>) represents the "amount of information" we get when the event x</a:t>
            </a:r>
            <a:r>
              <a:rPr lang="en-US" sz="1400" b="0" i="0" u="none" strike="noStrike" kern="0" cap="none" spc="0" baseline="-25000">
                <a:solidFill>
                  <a:srgbClr val="000000"/>
                </a:solidFill>
                <a:uFillTx/>
                <a:latin typeface="Times New Roman" pitchFamily="18"/>
                <a:ea typeface="Times New Roman" pitchFamily="18"/>
                <a:cs typeface="Arial" pitchFamily="34"/>
              </a:rPr>
              <a:t>i</a:t>
            </a:r>
            <a:r>
              <a:rPr lang="en-US" sz="1400" b="0" i="0" u="none" strike="noStrike" kern="0" cap="none" spc="0" baseline="0">
                <a:solidFill>
                  <a:srgbClr val="000000"/>
                </a:solidFill>
                <a:uFillTx/>
                <a:latin typeface="Times New Roman" pitchFamily="18"/>
                <a:ea typeface="Times New Roman" pitchFamily="18"/>
                <a:cs typeface="Arial" pitchFamily="34"/>
              </a:rPr>
              <a:t>​ occurs. If P(x</a:t>
            </a:r>
            <a:r>
              <a:rPr lang="en-US" sz="1400" b="0" i="0" u="none" strike="noStrike" kern="0" cap="none" spc="0" baseline="-25000">
                <a:solidFill>
                  <a:srgbClr val="000000"/>
                </a:solidFill>
                <a:uFillTx/>
                <a:latin typeface="Times New Roman" pitchFamily="18"/>
                <a:ea typeface="Times New Roman" pitchFamily="18"/>
                <a:cs typeface="Arial" pitchFamily="34"/>
              </a:rPr>
              <a:t>i</a:t>
            </a:r>
            <a:r>
              <a:rPr lang="en-US" sz="1400" b="0" i="0" u="none" strike="noStrike" kern="0" cap="none" spc="0" baseline="0">
                <a:solidFill>
                  <a:srgbClr val="000000"/>
                </a:solidFill>
                <a:uFillTx/>
                <a:latin typeface="Times New Roman" pitchFamily="18"/>
                <a:ea typeface="Times New Roman" pitchFamily="18"/>
                <a:cs typeface="Arial" pitchFamily="34"/>
              </a:rPr>
              <a:t>) is small (event is rare), then it gives more information when it happens.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ptos" pitchFamily="34"/>
              <a:ea typeface="Aptos" pitchFamily="34"/>
              <a:cs typeface="Arial" pitchFamily="34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64360071-58BA-5C33-FBEC-7C8F3E76F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206" y="4934413"/>
            <a:ext cx="3210376" cy="69541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65A68B59-8CF7-9CF3-81E1-60E5D373AC5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Introduction to key terms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E0ABA837-7A05-1E1F-CA9D-672E7BAC51F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87143" y="2519263"/>
            <a:ext cx="7810503" cy="2164494"/>
          </a:xfrm>
        </p:spPr>
        <p:txBody>
          <a:bodyPr lIns="0" tIns="228600" rIns="0" bIns="0"/>
          <a:lstStyle/>
          <a:p>
            <a:pPr marL="283464" lvl="0">
              <a:spcBef>
                <a:spcPts val="1800"/>
              </a:spcBef>
            </a:pPr>
            <a:r>
              <a:rPr lang="en-US" sz="2000" b="1"/>
              <a:t>Mutual Information:</a:t>
            </a:r>
            <a:endParaRPr lang="en-US" sz="2000"/>
          </a:p>
          <a:p>
            <a:pPr marL="742950" lvl="1" indent="-285750">
              <a:spcBef>
                <a:spcPts val="1800"/>
              </a:spcBef>
            </a:pPr>
            <a:r>
              <a:rPr lang="en-US" sz="2000"/>
              <a:t>It quantifies how much information one random variable provides about another. In the context of documents and terms, mutual information would tell us how much a term 𝑡 tells us about the document 𝑑.</a:t>
            </a:r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6F091271-76B5-C024-BD8D-D862CC8EFD8B}"/>
              </a:ext>
            </a:extLst>
          </p:cNvPr>
          <p:cNvGrpSpPr/>
          <p:nvPr/>
        </p:nvGrpSpPr>
        <p:grpSpPr>
          <a:xfrm>
            <a:off x="0" y="3900135"/>
            <a:ext cx="2959217" cy="2959217"/>
            <a:chOff x="0" y="3900135"/>
            <a:chExt cx="2959217" cy="2959217"/>
          </a:xfrm>
        </p:grpSpPr>
        <p:sp>
          <p:nvSpPr>
            <p:cNvPr id="5" name="Freeform 19">
              <a:extLst>
                <a:ext uri="{FF2B5EF4-FFF2-40B4-BE49-F238E27FC236}">
                  <a16:creationId xmlns:a16="http://schemas.microsoft.com/office/drawing/2014/main" id="{ABEB928A-1677-0E88-8726-A87D092B9C11}"/>
                </a:ext>
              </a:extLst>
            </p:cNvPr>
            <p:cNvSpPr/>
            <p:nvPr/>
          </p:nvSpPr>
          <p:spPr>
            <a:xfrm rot="16199987" flipV="1">
              <a:off x="1219389" y="5119497"/>
              <a:ext cx="1491285" cy="19883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89"/>
                <a:gd name="f7" fmla="val 2386"/>
                <a:gd name="f8" fmla="val 1194"/>
                <a:gd name="f9" fmla="val 1192"/>
                <a:gd name="f10" fmla="+- 0 0 -90"/>
                <a:gd name="f11" fmla="*/ f3 1 1789"/>
                <a:gd name="f12" fmla="*/ f4 1 2386"/>
                <a:gd name="f13" fmla="+- f7 0 f5"/>
                <a:gd name="f14" fmla="+- f6 0 f5"/>
                <a:gd name="f15" fmla="*/ f10 f0 1"/>
                <a:gd name="f16" fmla="*/ f14 1 1789"/>
                <a:gd name="f17" fmla="*/ f13 1 2386"/>
                <a:gd name="f18" fmla="*/ 0 f14 1"/>
                <a:gd name="f19" fmla="*/ 12290 f13 1"/>
                <a:gd name="f20" fmla="*/ 13484 f13 1"/>
                <a:gd name="f21" fmla="*/ 1192 f14 1"/>
                <a:gd name="f22" fmla="*/ 14676 f13 1"/>
                <a:gd name="f23" fmla="*/ 1789 f14 1"/>
                <a:gd name="f24" fmla="*/ 14079 f13 1"/>
                <a:gd name="f25" fmla="*/ f15 1 f2"/>
                <a:gd name="f26" fmla="*/ f18 1 1789"/>
                <a:gd name="f27" fmla="*/ f19 1 2386"/>
                <a:gd name="f28" fmla="*/ f20 1 2386"/>
                <a:gd name="f29" fmla="*/ f21 1 1789"/>
                <a:gd name="f30" fmla="*/ f22 1 2386"/>
                <a:gd name="f31" fmla="*/ f23 1 1789"/>
                <a:gd name="f32" fmla="*/ f24 1 2386"/>
                <a:gd name="f33" fmla="*/ 0 1 f16"/>
                <a:gd name="f34" fmla="*/ f6 1 f16"/>
                <a:gd name="f35" fmla="*/ 0 1 f17"/>
                <a:gd name="f36" fmla="*/ f7 1 f17"/>
                <a:gd name="f37" fmla="+- f25 0 f1"/>
                <a:gd name="f38" fmla="*/ f26 1 f16"/>
                <a:gd name="f39" fmla="*/ f27 1 f17"/>
                <a:gd name="f40" fmla="*/ f28 1 f17"/>
                <a:gd name="f41" fmla="*/ f29 1 f16"/>
                <a:gd name="f42" fmla="*/ f30 1 f17"/>
                <a:gd name="f43" fmla="*/ f31 1 f16"/>
                <a:gd name="f44" fmla="*/ f32 1 f17"/>
                <a:gd name="f45" fmla="*/ f33 f11 1"/>
                <a:gd name="f46" fmla="*/ f34 f11 1"/>
                <a:gd name="f47" fmla="*/ f36 f12 1"/>
                <a:gd name="f48" fmla="*/ f35 f12 1"/>
                <a:gd name="f49" fmla="*/ f38 f11 1"/>
                <a:gd name="f50" fmla="*/ f39 f12 1"/>
                <a:gd name="f51" fmla="*/ f40 f12 1"/>
                <a:gd name="f52" fmla="*/ f41 f11 1"/>
                <a:gd name="f53" fmla="*/ f42 f12 1"/>
                <a:gd name="f54" fmla="*/ f43 f11 1"/>
                <a:gd name="f55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49" y="f50"/>
                </a:cxn>
                <a:cxn ang="f37">
                  <a:pos x="f49" y="f51"/>
                </a:cxn>
                <a:cxn ang="f37">
                  <a:pos x="f52" y="f53"/>
                </a:cxn>
                <a:cxn ang="f37">
                  <a:pos x="f54" y="f55"/>
                </a:cxn>
                <a:cxn ang="f37">
                  <a:pos x="f49" y="f50"/>
                </a:cxn>
              </a:cxnLst>
              <a:rect l="f45" t="f48" r="f46" b="f47"/>
              <a:pathLst>
                <a:path w="1789" h="2386">
                  <a:moveTo>
                    <a:pt x="f5" y="f5"/>
                  </a:moveTo>
                  <a:lnTo>
                    <a:pt x="f5" y="f8"/>
                  </a:lnTo>
                  <a:lnTo>
                    <a:pt x="f9" y="f7"/>
                  </a:lnTo>
                  <a:lnTo>
                    <a:pt x="f6" y="f6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9D448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6" name="Freeform 20">
              <a:extLst>
                <a:ext uri="{FF2B5EF4-FFF2-40B4-BE49-F238E27FC236}">
                  <a16:creationId xmlns:a16="http://schemas.microsoft.com/office/drawing/2014/main" id="{0DFA8F28-3B1B-7DF3-602E-9156F85D3A50}"/>
                </a:ext>
              </a:extLst>
            </p:cNvPr>
            <p:cNvSpPr/>
            <p:nvPr/>
          </p:nvSpPr>
          <p:spPr>
            <a:xfrm rot="16199987" flipV="1">
              <a:off x="-137" y="5890866"/>
              <a:ext cx="968623" cy="9683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62"/>
                <a:gd name="f7" fmla="val 1161"/>
                <a:gd name="f8" fmla="+- 0 0 -90"/>
                <a:gd name="f9" fmla="*/ f3 1 1162"/>
                <a:gd name="f10" fmla="*/ f4 1 1162"/>
                <a:gd name="f11" fmla="+- f6 0 f5"/>
                <a:gd name="f12" fmla="*/ f8 f0 1"/>
                <a:gd name="f13" fmla="*/ f11 1 1162"/>
                <a:gd name="f14" fmla="*/ 0 f11 1"/>
                <a:gd name="f15" fmla="*/ 14679 f11 1"/>
                <a:gd name="f16" fmla="*/ 15840 f11 1"/>
                <a:gd name="f17" fmla="*/ 1161 f11 1"/>
                <a:gd name="f18" fmla="*/ f12 1 f2"/>
                <a:gd name="f19" fmla="*/ f14 1 1162"/>
                <a:gd name="f20" fmla="*/ f15 1 1162"/>
                <a:gd name="f21" fmla="*/ f16 1 1162"/>
                <a:gd name="f22" fmla="*/ f17 1 1162"/>
                <a:gd name="f23" fmla="*/ 0 1 f13"/>
                <a:gd name="f24" fmla="*/ f6 1 f13"/>
                <a:gd name="f25" fmla="+- f18 0 f1"/>
                <a:gd name="f26" fmla="*/ f19 1 f13"/>
                <a:gd name="f27" fmla="*/ f20 1 f13"/>
                <a:gd name="f28" fmla="*/ f21 1 f13"/>
                <a:gd name="f29" fmla="*/ f22 1 f13"/>
                <a:gd name="f30" fmla="*/ f23 f9 1"/>
                <a:gd name="f31" fmla="*/ f24 f9 1"/>
                <a:gd name="f32" fmla="*/ f24 f10 1"/>
                <a:gd name="f33" fmla="*/ f23 f10 1"/>
                <a:gd name="f34" fmla="*/ f26 f9 1"/>
                <a:gd name="f35" fmla="*/ f27 f10 1"/>
                <a:gd name="f36" fmla="*/ f28 f10 1"/>
                <a:gd name="f37" fmla="*/ f2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34" y="f35"/>
                </a:cxn>
                <a:cxn ang="f25">
                  <a:pos x="f34" y="f36"/>
                </a:cxn>
                <a:cxn ang="f25">
                  <a:pos x="f37" y="f36"/>
                </a:cxn>
                <a:cxn ang="f25">
                  <a:pos x="f34" y="f35"/>
                </a:cxn>
              </a:cxnLst>
              <a:rect l="f30" t="f33" r="f31" b="f32"/>
              <a:pathLst>
                <a:path w="1162" h="1162">
                  <a:moveTo>
                    <a:pt x="f5" y="f5"/>
                  </a:moveTo>
                  <a:lnTo>
                    <a:pt x="f5" y="f7"/>
                  </a:lnTo>
                  <a:lnTo>
                    <a:pt x="f7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7CA655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9F0EABC4-F945-6823-22D5-7A5DF7373C85}"/>
                </a:ext>
              </a:extLst>
            </p:cNvPr>
            <p:cNvSpPr/>
            <p:nvPr/>
          </p:nvSpPr>
          <p:spPr>
            <a:xfrm rot="16199987" flipV="1">
              <a:off x="-485281" y="4385416"/>
              <a:ext cx="1941417" cy="97085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329"/>
                <a:gd name="f7" fmla="val 1165"/>
                <a:gd name="f8" fmla="+- 0 3550 0"/>
                <a:gd name="f9" fmla="+- 0 2386 0"/>
                <a:gd name="f10" fmla="+- 0 1221 0"/>
                <a:gd name="f11" fmla="val 1164"/>
                <a:gd name="f12" fmla="+- 0 0 -90"/>
                <a:gd name="f13" fmla="*/ f3 1 2329"/>
                <a:gd name="f14" fmla="*/ f4 1 1165"/>
                <a:gd name="f15" fmla="+- f8 0 1221"/>
                <a:gd name="f16" fmla="+- f9 0 1221"/>
                <a:gd name="f17" fmla="+- f10 0 1221"/>
                <a:gd name="f18" fmla="+- f7 0 f5"/>
                <a:gd name="f19" fmla="+- f6 0 f5"/>
                <a:gd name="f20" fmla="*/ f12 f0 1"/>
                <a:gd name="f21" fmla="*/ f19 1 2329"/>
                <a:gd name="f22" fmla="*/ f18 1 1165"/>
                <a:gd name="f23" fmla="*/ f15 f19 1"/>
                <a:gd name="f24" fmla="*/ 15840 f18 1"/>
                <a:gd name="f25" fmla="*/ f16 f19 1"/>
                <a:gd name="f26" fmla="*/ 14676 f18 1"/>
                <a:gd name="f27" fmla="*/ f17 f19 1"/>
                <a:gd name="f28" fmla="*/ f20 1 f2"/>
                <a:gd name="f29" fmla="*/ f23 1 2329"/>
                <a:gd name="f30" fmla="*/ f24 1 1165"/>
                <a:gd name="f31" fmla="*/ f25 1 2329"/>
                <a:gd name="f32" fmla="*/ f26 1 1165"/>
                <a:gd name="f33" fmla="*/ f27 1 2329"/>
                <a:gd name="f34" fmla="*/ 0 1 f21"/>
                <a:gd name="f35" fmla="*/ f6 1 f21"/>
                <a:gd name="f36" fmla="*/ 0 1 f22"/>
                <a:gd name="f37" fmla="*/ f7 1 f22"/>
                <a:gd name="f38" fmla="+- f28 0 f1"/>
                <a:gd name="f39" fmla="*/ f29 1 f21"/>
                <a:gd name="f40" fmla="*/ f30 1 f22"/>
                <a:gd name="f41" fmla="*/ f31 1 f21"/>
                <a:gd name="f42" fmla="*/ f32 1 f22"/>
                <a:gd name="f43" fmla="*/ f33 1 f21"/>
                <a:gd name="f44" fmla="*/ f34 f13 1"/>
                <a:gd name="f45" fmla="*/ f35 f13 1"/>
                <a:gd name="f46" fmla="*/ f37 f14 1"/>
                <a:gd name="f47" fmla="*/ f36 f14 1"/>
                <a:gd name="f48" fmla="*/ f39 f13 1"/>
                <a:gd name="f49" fmla="*/ f40 f14 1"/>
                <a:gd name="f50" fmla="*/ f41 f13 1"/>
                <a:gd name="f51" fmla="*/ f42 f14 1"/>
                <a:gd name="f52" fmla="*/ f4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48" y="f49"/>
                </a:cxn>
                <a:cxn ang="f38">
                  <a:pos x="f50" y="f51"/>
                </a:cxn>
                <a:cxn ang="f38">
                  <a:pos x="f52" y="f49"/>
                </a:cxn>
                <a:cxn ang="f38">
                  <a:pos x="f48" y="f49"/>
                </a:cxn>
              </a:cxnLst>
              <a:rect l="f44" t="f47" r="f45" b="f46"/>
              <a:pathLst>
                <a:path w="2329" h="1165">
                  <a:moveTo>
                    <a:pt x="f6" y="f11"/>
                  </a:moveTo>
                  <a:lnTo>
                    <a:pt x="f7" y="f5"/>
                  </a:lnTo>
                  <a:lnTo>
                    <a:pt x="f5" y="f11"/>
                  </a:lnTo>
                  <a:lnTo>
                    <a:pt x="f6" y="f11"/>
                  </a:ln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endParaRPr>
            </a:p>
          </p:txBody>
        </p: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C60C9727-1E56-750B-B571-0DDD9D5D5296}"/>
              </a:ext>
            </a:extLst>
          </p:cNvPr>
          <p:cNvSpPr txBox="1"/>
          <p:nvPr/>
        </p:nvSpPr>
        <p:spPr>
          <a:xfrm>
            <a:off x="4504142" y="6104004"/>
            <a:ext cx="6031775" cy="5379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>
                <a:solidFill>
                  <a:srgbClr val="000000"/>
                </a:solidFill>
                <a:uFillTx/>
                <a:latin typeface="Times New Roman" pitchFamily="18"/>
                <a:ea typeface="Times New Roman" pitchFamily="18"/>
                <a:cs typeface="Arial" pitchFamily="34"/>
              </a:rPr>
              <a:t>P(x,y) is the joint probability of x and y</a:t>
            </a:r>
          </a:p>
          <a:p>
            <a:pPr marL="0" marR="0" lvl="0" indent="0" algn="l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>
                <a:solidFill>
                  <a:srgbClr val="000000"/>
                </a:solidFill>
                <a:uFillTx/>
                <a:latin typeface="Times New Roman" pitchFamily="18"/>
                <a:ea typeface="Times New Roman" pitchFamily="18"/>
                <a:cs typeface="Arial" pitchFamily="34"/>
              </a:rPr>
              <a:t>P(x) and P(y) are the marginal probabilities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D66E509-8BC6-879D-A56F-B248EE793E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75514" y="4683757"/>
            <a:ext cx="4725847" cy="111759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C055-0568-9C20-2526-23B9B26BD67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E4099-A9C5-D6CD-02A5-A2F540052F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5521" y="2676521"/>
            <a:ext cx="10181331" cy="3597469"/>
          </a:xfrm>
        </p:spPr>
        <p:txBody>
          <a:bodyPr lIns="0"/>
          <a:lstStyle/>
          <a:p>
            <a:pPr marL="0" lvl="0" indent="0" algn="just">
              <a:spcBef>
                <a:spcPts val="1800"/>
              </a:spcBef>
              <a:buNone/>
            </a:pPr>
            <a:r>
              <a:rPr lang="en-US" sz="2400"/>
              <a:t>Although tf-idf has proven effective in practice, it lacks a robust theoretical foundation. Its empirical nature raises questions about the mathematical principles that justify its effectiveness, especially in comparison to probabilistic models and information-theoretic approaches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C7FB-3DA0-FD13-07DA-36F1EC40044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Objective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AF521-B48B-D624-42D3-5B02636C88D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5521" y="2676521"/>
            <a:ext cx="10181331" cy="3597469"/>
          </a:xfrm>
        </p:spPr>
        <p:txBody>
          <a:bodyPr lIns="0"/>
          <a:lstStyle/>
          <a:p>
            <a:pPr marL="0" lvl="0" indent="0" algn="just">
              <a:spcBef>
                <a:spcPts val="1800"/>
              </a:spcBef>
              <a:buNone/>
            </a:pPr>
            <a:r>
              <a:rPr lang="en-US" sz="2400"/>
              <a:t>This paper aims to address the question: "What is the theoretical basis of tf-idf?" by reinterpreting it through an information-theoretic framework. The paper proposes a new metric called Probability-Weighted Information (PWI), which builds upon tf-idf, incorporating a more formal probabilistic and information-theoretic perspective.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Geometric%20annual%20presentation</Template>
  <TotalTime>0</TotalTime>
  <Words>966</Words>
  <Application>Microsoft Office PowerPoint</Application>
  <PresentationFormat>Widescreen</PresentationFormat>
  <Paragraphs>103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Arial</vt:lpstr>
      <vt:lpstr>Calibri</vt:lpstr>
      <vt:lpstr>Cambria Math</vt:lpstr>
      <vt:lpstr>Franklin Gothic Book</vt:lpstr>
      <vt:lpstr>Franklin Gothic Demi</vt:lpstr>
      <vt:lpstr>Times New Roman</vt:lpstr>
      <vt:lpstr>Custom</vt:lpstr>
      <vt:lpstr>An Information-Theoretic Perspective of tf-idf Measures</vt:lpstr>
      <vt:lpstr>Introduction to key terms</vt:lpstr>
      <vt:lpstr>Introduction to key terms</vt:lpstr>
      <vt:lpstr>Introduction to key terms</vt:lpstr>
      <vt:lpstr>Introduction to key terms</vt:lpstr>
      <vt:lpstr>Introduction to key terms</vt:lpstr>
      <vt:lpstr>Introduction to key terms</vt:lpstr>
      <vt:lpstr>Problem</vt:lpstr>
      <vt:lpstr>Objective of the Paper</vt:lpstr>
      <vt:lpstr>Key Issues in Selecting Probabilistic Models</vt:lpstr>
      <vt:lpstr>Key Issues in Selecting Probabilistic Models</vt:lpstr>
      <vt:lpstr>Key Issues in Selecting Probabilistic Models</vt:lpstr>
      <vt:lpstr>What is PWI  (Probability-Weighted Information)?</vt:lpstr>
      <vt:lpstr>Results - Term Selection</vt:lpstr>
      <vt:lpstr>Results - Term Selection</vt:lpstr>
      <vt:lpstr>Results - Text Categorization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Duiunova, Nadiia</dc:creator>
  <cp:lastModifiedBy>Duiunova, Nadiia</cp:lastModifiedBy>
  <cp:revision>8</cp:revision>
  <dcterms:created xsi:type="dcterms:W3CDTF">2024-10-16T08:07:41Z</dcterms:created>
  <dcterms:modified xsi:type="dcterms:W3CDTF">2025-02-14T14:02:16Z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