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5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86" r:id="rId4"/>
    <p:sldId id="276" r:id="rId5"/>
    <p:sldId id="258" r:id="rId6"/>
    <p:sldId id="259" r:id="rId7"/>
    <p:sldId id="260" r:id="rId8"/>
    <p:sldId id="261" r:id="rId9"/>
    <p:sldId id="264" r:id="rId10"/>
    <p:sldId id="266" r:id="rId11"/>
    <p:sldId id="267" r:id="rId12"/>
    <p:sldId id="269" r:id="rId13"/>
    <p:sldId id="268" r:id="rId14"/>
    <p:sldId id="270" r:id="rId15"/>
    <p:sldId id="271" r:id="rId16"/>
    <p:sldId id="273" r:id="rId17"/>
    <p:sldId id="278" r:id="rId18"/>
    <p:sldId id="279" r:id="rId19"/>
    <p:sldId id="280" r:id="rId20"/>
    <p:sldId id="283" r:id="rId21"/>
    <p:sldId id="277" r:id="rId22"/>
    <p:sldId id="284" r:id="rId23"/>
    <p:sldId id="285" r:id="rId24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146"/>
    <a:srgbClr val="0066FF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24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3228" y="-96"/>
      </p:cViewPr>
      <p:guideLst>
        <p:guide orient="horz" pos="3127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7DC17C08-3CCC-48B3-B592-5AEA975E5E52}" type="datetime1">
              <a:rPr lang="de-DE"/>
              <a:pPr/>
              <a:t>13.04.21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304268B2-BB08-4379-B2AD-0BB6ADF28E0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1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0A8A1CFC-BA0C-491E-8379-6497B662734D}" type="datetime1">
              <a:rPr lang="de-DE"/>
              <a:pPr/>
              <a:t>13.04.21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3D37F6C9-B6A5-41E4-9660-D7BE434A93A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200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F6C9-B6A5-41E4-9660-D7BE434A93A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78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KURZ">
    <p:bg>
      <p:bgPr>
        <a:gradFill flip="none" rotWithShape="1">
          <a:gsLst>
            <a:gs pos="8000">
              <a:schemeClr val="bg1"/>
            </a:gs>
            <a:gs pos="100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635476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noProof="0"/>
          </a:p>
        </p:txBody>
      </p:sp>
      <p:pic>
        <p:nvPicPr>
          <p:cNvPr id="6" name="Bild 7" descr="AT_Pictogramm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0563" y="1490663"/>
            <a:ext cx="10888663" cy="52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8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"/>
            <a:ext cx="524755" cy="2465387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0" y="6354763"/>
            <a:ext cx="91440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Untertitel 2"/>
          <p:cNvSpPr txBox="1">
            <a:spLocks/>
          </p:cNvSpPr>
          <p:nvPr userDrawn="1"/>
        </p:nvSpPr>
        <p:spPr bwMode="auto">
          <a:xfrm>
            <a:off x="720725" y="6513513"/>
            <a:ext cx="7294563" cy="2873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noProof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en-US" sz="1200" noProof="0">
                <a:solidFill>
                  <a:srgbClr val="595959"/>
                </a:solidFill>
              </a:rPr>
              <a:t> www.iaik.tugraz.at</a:t>
            </a:r>
          </a:p>
        </p:txBody>
      </p:sp>
      <p:cxnSp>
        <p:nvCxnSpPr>
          <p:cNvPr id="9" name="Gerade Verbindung 8"/>
          <p:cNvCxnSpPr/>
          <p:nvPr userDrawn="1"/>
        </p:nvCxnSpPr>
        <p:spPr bwMode="auto">
          <a:xfrm>
            <a:off x="720725" y="503238"/>
            <a:ext cx="8207375" cy="158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 TU Graz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8031163" y="76200"/>
            <a:ext cx="909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720724" y="1134534"/>
            <a:ext cx="8169480" cy="2489199"/>
          </a:xfrm>
        </p:spPr>
        <p:txBody>
          <a:bodyPr anchor="b">
            <a:normAutofit/>
          </a:bodyPr>
          <a:lstStyle>
            <a:lvl1pPr marL="0" indent="0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5000" b="0" u="none" baseline="0">
                <a:solidFill>
                  <a:srgbClr val="F701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0">
              <a:spcBef>
                <a:spcPts val="1600"/>
              </a:spcBef>
              <a:buNone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3175" indent="-3175">
              <a:buNone/>
              <a:defRPr sz="2000"/>
            </a:lvl3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5"/>
          </p:nvPr>
        </p:nvSpPr>
        <p:spPr>
          <a:xfrm>
            <a:off x="720725" y="4676038"/>
            <a:ext cx="3724275" cy="2159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7E85E7F-C49B-4185-A7F8-6391AD2B59B1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720725" y="3960319"/>
            <a:ext cx="8229600" cy="652462"/>
          </a:xfrm>
        </p:spPr>
        <p:txBody>
          <a:bodyPr anchor="b"/>
          <a:lstStyle>
            <a:lvl1pPr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0" dirty="0"/>
              <a:t>NAME &lt;EMAIL&gt; </a:t>
            </a:r>
          </a:p>
          <a:p>
            <a:r>
              <a:rPr lang="en-US" noProof="0" dirty="0"/>
              <a:t>Institute for Applied Information Processing and Communications</a:t>
            </a:r>
          </a:p>
          <a:p>
            <a:r>
              <a:rPr lang="en-US" noProof="0" dirty="0"/>
              <a:t>Graz University of Technology, Austria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74" y="6354762"/>
            <a:ext cx="1211426" cy="4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8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2D022F60-837D-4043-9C1A-ED491D73F684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FE1C802-92AF-48B3-94E9-47196C5CE1D7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20"/>
          </p:nvPr>
        </p:nvSpPr>
        <p:spPr>
          <a:xfrm>
            <a:off x="720725" y="1278832"/>
            <a:ext cx="8229600" cy="5047357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689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720000" y="601200"/>
            <a:ext cx="8229600" cy="52115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C4F48F97-0A04-4EE0-88F6-374B7EC55470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23780814-3229-418B-9A8B-538DFE2FCBF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20"/>
          </p:nvPr>
        </p:nvSpPr>
        <p:spPr>
          <a:xfrm>
            <a:off x="720725" y="1278369"/>
            <a:ext cx="3959225" cy="504781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quarter" idx="21"/>
          </p:nvPr>
        </p:nvSpPr>
        <p:spPr>
          <a:xfrm>
            <a:off x="4990375" y="1278369"/>
            <a:ext cx="3959225" cy="5047819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149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720000" y="601200"/>
            <a:ext cx="8229600" cy="52115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3F04F046-6CB7-454A-A0F6-B7370DAC501B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8D72D5C-52C5-4258-8374-6CDA12E9CF9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142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06748" y="2097090"/>
            <a:ext cx="8742852" cy="129960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206748" y="3728980"/>
            <a:ext cx="8742852" cy="2596984"/>
          </a:xfrm>
        </p:spPr>
        <p:txBody>
          <a:bodyPr/>
          <a:lstStyle>
            <a:lvl1pPr algn="ctr"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A8FCBAB3-0354-43C7-8C3A-EC193415146C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4EE8588-D59E-46E0-BB85-095744DE548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655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72398F19-E384-4A8E-9D99-4DC8352B646F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C415CEA-7E8B-4E5F-B5A8-49892D08237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0363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49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"/>
            <a:ext cx="524755" cy="246538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0" y="6354763"/>
            <a:ext cx="91440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720725" y="601663"/>
            <a:ext cx="8229600" cy="52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20725" y="1279522"/>
            <a:ext cx="8229600" cy="504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Erste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0725" y="6415088"/>
            <a:ext cx="8229600" cy="2603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pic>
        <p:nvPicPr>
          <p:cNvPr id="1032" name="Picture 9" descr="Logo TU Graz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8031163" y="76200"/>
            <a:ext cx="909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92" y="757234"/>
            <a:ext cx="5032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55C91BBE-6AC6-44DC-8E03-07AE8F8939F3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720725" y="503238"/>
            <a:ext cx="8207375" cy="158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0725" y="6596063"/>
            <a:ext cx="3724275" cy="215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fld id="{2D022F60-837D-4043-9C1A-ED491D73F684}" type="datetime1">
              <a:rPr lang="en-US" noProof="0" smtClean="0"/>
              <a:pPr/>
              <a:t>4/13/21</a:t>
            </a:fld>
            <a:endParaRPr lang="en-US" noProof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74" y="6354762"/>
            <a:ext cx="1211426" cy="484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3" r:id="rId2"/>
    <p:sldLayoutId id="2147483744" r:id="rId3"/>
    <p:sldLayoutId id="2147483745" r:id="rId4"/>
    <p:sldLayoutId id="2147483746" r:id="rId5"/>
    <p:sldLayoutId id="2147483749" r:id="rId6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457200" indent="-457200" algn="l" defTabSz="457200" rtl="0" eaLnBrk="1" fontAlgn="base" hangingPunct="1">
        <a:spcBef>
          <a:spcPct val="20000"/>
        </a:spcBef>
        <a:spcAft>
          <a:spcPct val="0"/>
        </a:spcAft>
        <a:buClr>
          <a:srgbClr val="F70146"/>
        </a:buClr>
        <a:buFont typeface="Wingdings" pitchFamily="2" charset="2"/>
        <a:buChar char="§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ＭＳ Ｐゴシック" charset="0"/>
        </a:defRPr>
      </a:lvl1pPr>
      <a:lvl2pPr marL="719138" indent="-271463" algn="l" defTabSz="457200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itchFamily="-107" charset="2"/>
        <a:buChar char="§"/>
        <a:defRPr sz="2400" b="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2pPr>
      <a:lvl3pPr marL="1168400" indent="-271463" algn="l" defTabSz="457200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Font typeface="Wingdings" pitchFamily="-107" charset="2"/>
        <a:buChar char="§"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-107" charset="2"/>
        <a:buChar char="§"/>
        <a:defRPr sz="2000" b="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Lucida Grande" pitchFamily="-107" charset="0"/>
        <a:buChar char="-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5pPr>
      <a:lvl6pPr marL="2286000" indent="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4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15" Type="http://schemas.openxmlformats.org/officeDocument/2006/relationships/image" Target="../media/image27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4" Type="http://schemas.openxmlformats.org/officeDocument/2006/relationships/image" Target="../media/image5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15" Type="http://schemas.openxmlformats.org/officeDocument/2006/relationships/image" Target="../media/image55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4" Type="http://schemas.openxmlformats.org/officeDocument/2006/relationships/image" Target="../media/image55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0.png"/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4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38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7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15" Type="http://schemas.openxmlformats.org/officeDocument/2006/relationships/image" Target="../media/image27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4" Type="http://schemas.openxmlformats.org/officeDocument/2006/relationships/image" Target="../media/image7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15" Type="http://schemas.openxmlformats.org/officeDocument/2006/relationships/image" Target="../media/image73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4" Type="http://schemas.openxmlformats.org/officeDocument/2006/relationships/image" Target="../media/image7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4" Type="http://schemas.openxmlformats.org/officeDocument/2006/relationships/image" Target="../media/image7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38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5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39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6.png"/><Relationship Id="rId17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25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15" Type="http://schemas.openxmlformats.org/officeDocument/2006/relationships/image" Target="../media/image27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15" Type="http://schemas.openxmlformats.org/officeDocument/2006/relationships/image" Target="../media/image16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4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4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cap="small" dirty="0"/>
              <a:t>Learning DFAs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7E85E7F-C49B-4185-A7F8-6391AD2B59B1}" type="datetime1">
              <a:rPr lang="de-DE" smtClean="0"/>
              <a:pPr/>
              <a:t>13.04.21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Masoud Ebrahimi</a:t>
            </a:r>
          </a:p>
          <a:p>
            <a:r>
              <a:rPr lang="de-DE" dirty="0"/>
              <a:t>Institute </a:t>
            </a:r>
            <a:r>
              <a:rPr lang="en-US" dirty="0"/>
              <a:t>for</a:t>
            </a:r>
            <a:r>
              <a:rPr lang="de-DE" dirty="0"/>
              <a:t> Applied Information Processing </a:t>
            </a:r>
            <a:r>
              <a:rPr lang="en-US" dirty="0"/>
              <a:t>and</a:t>
            </a:r>
            <a:r>
              <a:rPr lang="de-DE" dirty="0"/>
              <a:t> Communications</a:t>
            </a:r>
          </a:p>
          <a:p>
            <a:r>
              <a:rPr lang="de-DE" dirty="0"/>
              <a:t>Graz University </a:t>
            </a:r>
            <a:r>
              <a:rPr lang="en-US" dirty="0"/>
              <a:t>of</a:t>
            </a:r>
            <a:r>
              <a:rPr lang="de-DE" dirty="0"/>
              <a:t> Technology, Austria</a:t>
            </a:r>
          </a:p>
        </p:txBody>
      </p:sp>
    </p:spTree>
    <p:extLst>
      <p:ext uri="{BB962C8B-B14F-4D97-AF65-F5344CB8AC3E}">
        <p14:creationId xmlns:p14="http://schemas.microsoft.com/office/powerpoint/2010/main" val="165546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10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408686" y="932548"/>
                <a:ext cx="1541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86" y="932548"/>
                <a:ext cx="1541639" cy="461665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72765481"/>
                  </p:ext>
                </p:extLst>
              </p:nvPr>
            </p:nvGraphicFramePr>
            <p:xfrm>
              <a:off x="7516161" y="1903775"/>
              <a:ext cx="1326684" cy="25405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6811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6811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2397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76506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72765481"/>
                  </p:ext>
                </p:extLst>
              </p:nvPr>
            </p:nvGraphicFramePr>
            <p:xfrm>
              <a:off x="7516161" y="1903775"/>
              <a:ext cx="1326684" cy="25405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3"/>
                          <a:stretch>
                            <a:fillRect l="-200000" r="-2740" b="-467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13"/>
                          <a:stretch>
                            <a:fillRect l="-200000" t="-98667" r="-2740" b="-36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69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130702" r="-202740" b="-137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13"/>
                          <a:stretch>
                            <a:fillRect l="-100000" t="-130702" r="-102740" b="-137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9399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169677" r="-20274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13"/>
                          <a:stretch>
                            <a:fillRect l="-100000" t="-169677" r="-10274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5" name="Group 54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61" name="Group 60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96" name="Flowchart: Terminator 95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Flowchart: Terminator 98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3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Flowchart: Process 101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108" name="Flowchart: Process 107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Flowchart: Data 110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2" name="Flowchart: Decision 151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0" name="Flowchart: Decision 149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8" name="Flowchart: Decision 147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6" name="Flowchart: Decision 145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0" name="Group 119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4" name="Flowchart: Decision 143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1" name="Straight Arrow Connector 120"/>
              <p:cNvCxnSpPr>
                <a:stCxn id="96" idx="2"/>
                <a:endCxn id="111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111" idx="3"/>
                <a:endCxn id="108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43"/>
              <p:cNvCxnSpPr>
                <a:stCxn id="108" idx="1"/>
                <a:endCxn id="150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50" idx="2"/>
                <a:endCxn id="146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Flowchart: Process 124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Flowchart: Process 125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Arrow Connector 126"/>
              <p:cNvCxnSpPr>
                <a:stCxn id="150" idx="3"/>
                <a:endCxn id="148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48" idx="2"/>
                <a:endCxn id="152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52" idx="2"/>
                <a:endCxn id="102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02" idx="2"/>
                <a:endCxn id="144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Flowchart: Process 130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Flowchart: Process 131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Flowchart: Process 132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4" name="Straight Arrow Connector 133"/>
              <p:cNvCxnSpPr>
                <a:stCxn id="144" idx="3"/>
                <a:endCxn id="131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52" idx="3"/>
                <a:endCxn id="132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48" idx="3"/>
                <a:endCxn id="133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95"/>
              <p:cNvCxnSpPr>
                <a:stCxn id="131" idx="3"/>
                <a:endCxn id="108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95"/>
              <p:cNvCxnSpPr>
                <a:stCxn id="132" idx="3"/>
                <a:endCxn id="108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95"/>
              <p:cNvCxnSpPr>
                <a:stCxn id="133" idx="3"/>
                <a:endCxn id="108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46" idx="2"/>
                <a:endCxn id="125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10"/>
              <p:cNvCxnSpPr>
                <a:stCxn id="146" idx="3"/>
                <a:endCxn id="126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10"/>
              <p:cNvCxnSpPr>
                <a:stCxn id="126" idx="1"/>
                <a:endCxn id="150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10"/>
              <p:cNvCxnSpPr>
                <a:stCxn id="144" idx="2"/>
                <a:endCxn id="99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517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DFA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30200" y="6346647"/>
            <a:ext cx="8229600" cy="260350"/>
          </a:xfrm>
        </p:spPr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11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7130876"/>
                  </p:ext>
                </p:extLst>
              </p:nvPr>
            </p:nvGraphicFramePr>
            <p:xfrm>
              <a:off x="7516161" y="1710579"/>
              <a:ext cx="1326684" cy="25405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93596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93596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6058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818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7130876"/>
                  </p:ext>
                </p:extLst>
              </p:nvPr>
            </p:nvGraphicFramePr>
            <p:xfrm>
              <a:off x="7516161" y="1710579"/>
              <a:ext cx="1326684" cy="25405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r="-2740" b="-467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200000" t="-98667" r="-2740" b="-36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69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30702" r="-202740" b="-137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00000" t="-130702" r="-102740" b="-137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9399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69677" r="-20274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00000" t="-169677" r="-10274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9681995"/>
                  </p:ext>
                </p:extLst>
              </p:nvPr>
            </p:nvGraphicFramePr>
            <p:xfrm>
              <a:off x="1177645" y="1671062"/>
              <a:ext cx="2543175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855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200632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alphabet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9681995"/>
                  </p:ext>
                </p:extLst>
              </p:nvPr>
            </p:nvGraphicFramePr>
            <p:xfrm>
              <a:off x="1177645" y="1671062"/>
              <a:ext cx="2543175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855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200632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375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667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375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667" t="-1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375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667" t="-2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0000" r="-375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667" t="-3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0000" r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20726" y="1127118"/>
                <a:ext cx="322897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6" y="1127118"/>
                <a:ext cx="322897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3149607" y="2041143"/>
            <a:ext cx="1877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distinct rows in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149182" y="2778704"/>
                <a:ext cx="1819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82" y="2778704"/>
                <a:ext cx="1819729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5723419"/>
                  </p:ext>
                </p:extLst>
              </p:nvPr>
            </p:nvGraphicFramePr>
            <p:xfrm>
              <a:off x="872862" y="3699935"/>
              <a:ext cx="108000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5723419"/>
                  </p:ext>
                </p:extLst>
              </p:nvPr>
            </p:nvGraphicFramePr>
            <p:xfrm>
              <a:off x="872862" y="3699935"/>
              <a:ext cx="108000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95" t="-1667" r="-20508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667" r="-101667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3390" t="-1667" r="-3390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95" t="-100000" r="-205085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95" t="-200000" r="-205085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667110"/>
                  </p:ext>
                </p:extLst>
              </p:nvPr>
            </p:nvGraphicFramePr>
            <p:xfrm>
              <a:off x="2335213" y="3699935"/>
              <a:ext cx="108000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667110"/>
                  </p:ext>
                </p:extLst>
              </p:nvPr>
            </p:nvGraphicFramePr>
            <p:xfrm>
              <a:off x="2335213" y="3699935"/>
              <a:ext cx="108000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95" t="-1667" r="-20508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667" r="-101667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3390" t="-1667" r="-3390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95" t="-100000" r="-205085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00000" r="-101667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95" t="-200000" r="-205085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5" name="Straight Arrow Connector 44"/>
          <p:cNvCxnSpPr/>
          <p:nvPr/>
        </p:nvCxnSpPr>
        <p:spPr>
          <a:xfrm flipV="1">
            <a:off x="2999038" y="3152517"/>
            <a:ext cx="4517123" cy="1098600"/>
          </a:xfrm>
          <a:prstGeom prst="bentConnector3">
            <a:avLst>
              <a:gd name="adj1" fmla="val 123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4"/>
          <p:cNvCxnSpPr/>
          <p:nvPr/>
        </p:nvCxnSpPr>
        <p:spPr>
          <a:xfrm flipV="1">
            <a:off x="4752975" y="3525262"/>
            <a:ext cx="2763186" cy="725853"/>
          </a:xfrm>
          <a:prstGeom prst="bentConnector3">
            <a:avLst>
              <a:gd name="adj1" fmla="val 108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775068"/>
                  </p:ext>
                </p:extLst>
              </p:nvPr>
            </p:nvGraphicFramePr>
            <p:xfrm>
              <a:off x="3799346" y="3699935"/>
              <a:ext cx="108000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775068"/>
                  </p:ext>
                </p:extLst>
              </p:nvPr>
            </p:nvGraphicFramePr>
            <p:xfrm>
              <a:off x="3799346" y="3699935"/>
              <a:ext cx="108000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695" t="-1667" r="-20508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000" t="-1667" r="-101667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3390" t="-1667" r="-3390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695" t="-100000" r="-205085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000" t="-100000" r="-101667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3390" t="-100000" r="-3390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695" t="-200000" r="-205085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437713"/>
                  </p:ext>
                </p:extLst>
              </p:nvPr>
            </p:nvGraphicFramePr>
            <p:xfrm>
              <a:off x="5257599" y="3699935"/>
              <a:ext cx="108000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437713"/>
                  </p:ext>
                </p:extLst>
              </p:nvPr>
            </p:nvGraphicFramePr>
            <p:xfrm>
              <a:off x="5257599" y="3699935"/>
              <a:ext cx="108000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695" t="-1667" r="-20508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1667" r="-101667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390" t="-1667" r="-3390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695" t="-100000" r="-205085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100000" r="-101667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390" t="-100000" r="-3390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695" t="-200000" r="-205085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200000" r="-101667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390" t="-200000" r="-3390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905287" y="4431551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87" y="4431551"/>
                <a:ext cx="4299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389377" y="4431551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77" y="4431551"/>
                <a:ext cx="42992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853510" y="4437524"/>
                <a:ext cx="409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510" y="4437524"/>
                <a:ext cx="4090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3340452" y="4924783"/>
            <a:ext cx="2594262" cy="1401564"/>
            <a:chOff x="3340452" y="4924783"/>
            <a:chExt cx="2594262" cy="14015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5555828" y="4924783"/>
                  <a:ext cx="3788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828" y="4924783"/>
                  <a:ext cx="37888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8" name="Group 77"/>
            <p:cNvGrpSpPr/>
            <p:nvPr/>
          </p:nvGrpSpPr>
          <p:grpSpPr>
            <a:xfrm>
              <a:off x="3340452" y="4992688"/>
              <a:ext cx="2180518" cy="1333659"/>
              <a:chOff x="3340452" y="4992688"/>
              <a:chExt cx="2180518" cy="13336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3340452" y="5395389"/>
                    <a:ext cx="504000" cy="504000"/>
                  </a:xfrm>
                  <a:prstGeom prst="ellipse">
                    <a:avLst/>
                  </a:prstGeom>
                  <a:ln w="25400" cmpd="dbl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t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0452" y="5395389"/>
                    <a:ext cx="504000" cy="50400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2540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5016970" y="5416671"/>
                    <a:ext cx="504000" cy="504000"/>
                  </a:xfrm>
                  <a:prstGeom prst="ellipse">
                    <a:avLst/>
                  </a:prstGeom>
                  <a:ln w="952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6970" y="5416671"/>
                    <a:ext cx="504000" cy="50400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urved Connector 10"/>
              <p:cNvCxnSpPr>
                <a:stCxn id="8" idx="7"/>
                <a:endCxn id="9" idx="1"/>
              </p:cNvCxnSpPr>
              <p:nvPr/>
            </p:nvCxnSpPr>
            <p:spPr>
              <a:xfrm rot="16200000" flipH="1">
                <a:off x="4420070" y="4819771"/>
                <a:ext cx="21282" cy="1320136"/>
              </a:xfrm>
              <a:prstGeom prst="curvedConnector3">
                <a:avLst>
                  <a:gd name="adj1" fmla="val -58551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9" idx="3"/>
                <a:endCxn id="8" idx="5"/>
              </p:cNvCxnSpPr>
              <p:nvPr/>
            </p:nvCxnSpPr>
            <p:spPr>
              <a:xfrm rot="5400000" flipH="1">
                <a:off x="4420070" y="5176153"/>
                <a:ext cx="21282" cy="1320136"/>
              </a:xfrm>
              <a:prstGeom prst="curvedConnector3">
                <a:avLst>
                  <a:gd name="adj1" fmla="val -70486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/>
              <p:cNvCxnSpPr>
                <a:stCxn id="9" idx="0"/>
                <a:endCxn id="9" idx="6"/>
              </p:cNvCxnSpPr>
              <p:nvPr/>
            </p:nvCxnSpPr>
            <p:spPr>
              <a:xfrm rot="16200000" flipH="1">
                <a:off x="5268970" y="5416671"/>
                <a:ext cx="252000" cy="252000"/>
              </a:xfrm>
              <a:prstGeom prst="curvedConnector4">
                <a:avLst>
                  <a:gd name="adj1" fmla="val -90714"/>
                  <a:gd name="adj2" fmla="val 19071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125638" y="4992688"/>
                    <a:ext cx="599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638" y="4992688"/>
                    <a:ext cx="59933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/>
                  <p:cNvSpPr/>
                  <p:nvPr/>
                </p:nvSpPr>
                <p:spPr>
                  <a:xfrm>
                    <a:off x="4239376" y="5957015"/>
                    <a:ext cx="38266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9376" y="5957015"/>
                    <a:ext cx="382669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6207433" y="5404257"/>
                <a:ext cx="14761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𝑐𝑒𝑥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𝑏𝑏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433" y="5404257"/>
                <a:ext cx="147611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73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12923660"/>
                  </p:ext>
                </p:extLst>
              </p:nvPr>
            </p:nvGraphicFramePr>
            <p:xfrm>
              <a:off x="7499186" y="1425815"/>
              <a:ext cx="1326684" cy="3515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0229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23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12923660"/>
                  </p:ext>
                </p:extLst>
              </p:nvPr>
            </p:nvGraphicFramePr>
            <p:xfrm>
              <a:off x="7499186" y="1425815"/>
              <a:ext cx="1326684" cy="3515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3"/>
                          <a:stretch>
                            <a:fillRect l="-198630" r="-2740" b="-6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198630" t="-98667" r="-2740" b="-57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1837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76804" r="-201370" b="-12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101389" t="-76804" r="-104167" b="-12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427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145957" r="-201370" b="-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101389" t="-145957" r="-104167" b="-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474215" y="899636"/>
                <a:ext cx="14761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𝑐𝑒𝑥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𝑏𝑏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215" y="899636"/>
                <a:ext cx="147611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5" name="Group 54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58" name="Group 57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99" name="Flowchart: Terminator 98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Flowchart: Terminator 101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3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8" name="Flowchart: Process 107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111" name="Flowchart: Process 110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Flowchart: Data 114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7" name="Group 116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3" name="Flowchart: Decision 152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1" name="Flowchart: Decision 150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9" name="Flowchart: Decision 148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7" name="Flowchart: Decision 146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1" name="Group 120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5" name="Flowchart: Decision 144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2" name="Straight Arrow Connector 121"/>
              <p:cNvCxnSpPr>
                <a:stCxn id="99" idx="2"/>
                <a:endCxn id="115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stCxn id="115" idx="3"/>
                <a:endCxn id="111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43"/>
              <p:cNvCxnSpPr>
                <a:stCxn id="111" idx="1"/>
                <a:endCxn id="151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151" idx="2"/>
                <a:endCxn id="147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Flowchart: Process 125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Flowchart: Process 126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8" name="Straight Arrow Connector 127"/>
              <p:cNvCxnSpPr>
                <a:stCxn id="151" idx="3"/>
                <a:endCxn id="149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49" idx="2"/>
                <a:endCxn id="153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53" idx="2"/>
                <a:endCxn id="108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108" idx="2"/>
                <a:endCxn id="145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Flowchart: Process 131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Flowchart: Process 132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Flowchart: Process 133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5" name="Straight Arrow Connector 134"/>
              <p:cNvCxnSpPr>
                <a:stCxn id="145" idx="3"/>
                <a:endCxn id="132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53" idx="3"/>
                <a:endCxn id="133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49" idx="3"/>
                <a:endCxn id="134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95"/>
              <p:cNvCxnSpPr>
                <a:stCxn id="132" idx="3"/>
                <a:endCxn id="111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95"/>
              <p:cNvCxnSpPr>
                <a:stCxn id="133" idx="3"/>
                <a:endCxn id="111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95"/>
              <p:cNvCxnSpPr>
                <a:stCxn id="134" idx="3"/>
                <a:endCxn id="111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47" idx="2"/>
                <a:endCxn id="126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10"/>
              <p:cNvCxnSpPr>
                <a:stCxn id="147" idx="3"/>
                <a:endCxn id="127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10"/>
              <p:cNvCxnSpPr>
                <a:stCxn id="127" idx="1"/>
                <a:endCxn id="151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10"/>
              <p:cNvCxnSpPr>
                <a:stCxn id="145" idx="2"/>
                <a:endCxn id="102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4052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57875775"/>
                  </p:ext>
                </p:extLst>
              </p:nvPr>
            </p:nvGraphicFramePr>
            <p:xfrm>
              <a:off x="7499186" y="1425815"/>
              <a:ext cx="1326684" cy="3515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0229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23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57875775"/>
                  </p:ext>
                </p:extLst>
              </p:nvPr>
            </p:nvGraphicFramePr>
            <p:xfrm>
              <a:off x="7499186" y="1425815"/>
              <a:ext cx="1326684" cy="3515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4"/>
                          <a:stretch>
                            <a:fillRect l="-198630" r="-2740" b="-6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4"/>
                          <a:stretch>
                            <a:fillRect l="-198630" t="-98667" r="-2740" b="-57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1837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t="-76804" r="-201370" b="-12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4"/>
                          <a:stretch>
                            <a:fillRect l="-101389" t="-76804" r="-104167" b="-12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427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t="-145957" r="-201370" b="-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4"/>
                          <a:stretch>
                            <a:fillRect l="-101389" t="-145957" r="-104167" b="-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lowchart: Process 6"/>
          <p:cNvSpPr/>
          <p:nvPr/>
        </p:nvSpPr>
        <p:spPr>
          <a:xfrm>
            <a:off x="7957217" y="2681020"/>
            <a:ext cx="850900" cy="519712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7957217" y="3605948"/>
            <a:ext cx="850900" cy="288000"/>
          </a:xfrm>
          <a:prstGeom prst="flowChartProcess">
            <a:avLst/>
          </a:prstGeom>
          <a:noFill/>
          <a:ln>
            <a:solidFill>
              <a:srgbClr val="F701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>
            <a:off x="7957217" y="4090007"/>
            <a:ext cx="850900" cy="288000"/>
          </a:xfrm>
          <a:prstGeom prst="flowChartProcess">
            <a:avLst/>
          </a:prstGeom>
          <a:noFill/>
          <a:ln>
            <a:solidFill>
              <a:srgbClr val="F701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137008" y="961271"/>
                <a:ext cx="18133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i="1" spc="-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spc="-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008" y="961271"/>
                <a:ext cx="181331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5" name="Group 54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82" name="Group 81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108" name="Flowchart: Terminator 107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Flowchart: Terminator 110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3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5" name="Flowchart: Process 114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117" name="Flowchart: Process 116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Flowchart: Data 117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9" name="Group 118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5" name="Flowchart: Decision 154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3" name="Flowchart: Decision 152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1" name="Flowchart: Decision 150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9" name="Flowchart: Decision 148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3" name="Group 122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7" name="Flowchart: Decision 146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4" name="Straight Arrow Connector 123"/>
              <p:cNvCxnSpPr>
                <a:stCxn id="108" idx="2"/>
                <a:endCxn id="118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118" idx="3"/>
                <a:endCxn id="117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43"/>
              <p:cNvCxnSpPr>
                <a:stCxn id="117" idx="1"/>
                <a:endCxn id="153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53" idx="2"/>
                <a:endCxn id="149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Flowchart: Process 127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Flowchart: Process 128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0" name="Straight Arrow Connector 129"/>
              <p:cNvCxnSpPr>
                <a:stCxn id="153" idx="3"/>
                <a:endCxn id="151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151" idx="2"/>
                <a:endCxn id="155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55" idx="2"/>
                <a:endCxn id="115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15" idx="2"/>
                <a:endCxn id="147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Flowchart: Process 133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Flowchart: Process 134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Flowchart: Process 135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7" name="Straight Arrow Connector 136"/>
              <p:cNvCxnSpPr>
                <a:stCxn id="147" idx="3"/>
                <a:endCxn id="134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55" idx="3"/>
                <a:endCxn id="135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51" idx="3"/>
                <a:endCxn id="136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95"/>
              <p:cNvCxnSpPr>
                <a:stCxn id="134" idx="3"/>
                <a:endCxn id="117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95"/>
              <p:cNvCxnSpPr>
                <a:stCxn id="135" idx="3"/>
                <a:endCxn id="117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95"/>
              <p:cNvCxnSpPr>
                <a:stCxn id="136" idx="3"/>
                <a:endCxn id="117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49" idx="2"/>
                <a:endCxn id="128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10"/>
              <p:cNvCxnSpPr>
                <a:stCxn id="149" idx="3"/>
                <a:endCxn id="129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10"/>
              <p:cNvCxnSpPr>
                <a:stCxn id="129" idx="1"/>
                <a:endCxn id="153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10"/>
              <p:cNvCxnSpPr>
                <a:stCxn id="147" idx="2"/>
                <a:endCxn id="111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111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5" grpId="0" animBg="1"/>
      <p:bldP spid="68" grpId="0" animBg="1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0195331"/>
                  </p:ext>
                </p:extLst>
              </p:nvPr>
            </p:nvGraphicFramePr>
            <p:xfrm>
              <a:off x="7055983" y="1425815"/>
              <a:ext cx="1768912" cy="3515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</a:tblGrid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0229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23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0195331"/>
                  </p:ext>
                </p:extLst>
              </p:nvPr>
            </p:nvGraphicFramePr>
            <p:xfrm>
              <a:off x="7055983" y="1425815"/>
              <a:ext cx="1768912" cy="3515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3"/>
                          <a:stretch>
                            <a:fillRect l="-202778" r="-104167" b="-6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202778" t="-98667" r="-104167" b="-57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298630" t="-98667" r="-2740" b="-57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1837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76804" r="-301370" b="-12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100000" t="-76804" r="-201370" b="-12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427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145957" r="-301370" b="-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100000" t="-145957" r="-201370" b="-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2" name="Group 51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53" name="Group 52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85" name="Flowchart: Terminator 84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Flowchart: Terminator 87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3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Flowchart: Process 91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96" name="Flowchart: Process 95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Flowchart: Data 98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2" name="Group 101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9" name="Flowchart: Decision 148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7" name="Flowchart: Decision 146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5" name="Flowchart: Decision 144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3" name="Flowchart: Decision 142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1" name="Flowchart: Decision 140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Rectangle 141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8" name="Straight Arrow Connector 117"/>
              <p:cNvCxnSpPr>
                <a:stCxn id="85" idx="2"/>
                <a:endCxn id="99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99" idx="3"/>
                <a:endCxn id="96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43"/>
              <p:cNvCxnSpPr>
                <a:stCxn id="96" idx="1"/>
                <a:endCxn id="147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147" idx="2"/>
                <a:endCxn id="143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Flowchart: Process 121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Flowchart: Process 122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4" name="Straight Arrow Connector 123"/>
              <p:cNvCxnSpPr>
                <a:stCxn id="147" idx="3"/>
                <a:endCxn id="145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145" idx="2"/>
                <a:endCxn id="149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149" idx="2"/>
                <a:endCxn id="92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92" idx="2"/>
                <a:endCxn id="141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Flowchart: Process 127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Flowchart: Process 128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Flowchart: Process 129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1" name="Straight Arrow Connector 130"/>
              <p:cNvCxnSpPr>
                <a:stCxn id="141" idx="3"/>
                <a:endCxn id="128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49" idx="3"/>
                <a:endCxn id="129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45" idx="3"/>
                <a:endCxn id="130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95"/>
              <p:cNvCxnSpPr>
                <a:stCxn id="128" idx="3"/>
                <a:endCxn id="96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95"/>
              <p:cNvCxnSpPr>
                <a:stCxn id="129" idx="3"/>
                <a:endCxn id="96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95"/>
              <p:cNvCxnSpPr>
                <a:stCxn id="130" idx="3"/>
                <a:endCxn id="96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43" idx="2"/>
                <a:endCxn id="122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10"/>
              <p:cNvCxnSpPr>
                <a:stCxn id="143" idx="3"/>
                <a:endCxn id="123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10"/>
              <p:cNvCxnSpPr>
                <a:stCxn id="123" idx="1"/>
                <a:endCxn id="147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10"/>
              <p:cNvCxnSpPr>
                <a:stCxn id="141" idx="2"/>
                <a:endCxn id="88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7011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DFA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15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811353"/>
                  </p:ext>
                </p:extLst>
              </p:nvPr>
            </p:nvGraphicFramePr>
            <p:xfrm>
              <a:off x="1177645" y="1671062"/>
              <a:ext cx="2543175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855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200632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alphabet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811353"/>
                  </p:ext>
                </p:extLst>
              </p:nvPr>
            </p:nvGraphicFramePr>
            <p:xfrm>
              <a:off x="1177645" y="1671062"/>
              <a:ext cx="2543175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855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200632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r="-375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0000" r="-375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1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375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2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0000" r="-375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3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00000" r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20726" y="1127118"/>
                <a:ext cx="322897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6" y="1127118"/>
                <a:ext cx="32289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3149607" y="2041143"/>
            <a:ext cx="1877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distinct rows in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149182" y="2778704"/>
                <a:ext cx="1819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82" y="2778704"/>
                <a:ext cx="1819729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1810177"/>
                  </p:ext>
                </p:extLst>
              </p:nvPr>
            </p:nvGraphicFramePr>
            <p:xfrm>
              <a:off x="759551" y="4205111"/>
              <a:ext cx="1080000" cy="147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4418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1810177"/>
                  </p:ext>
                </p:extLst>
              </p:nvPr>
            </p:nvGraphicFramePr>
            <p:xfrm>
              <a:off x="759551" y="4205111"/>
              <a:ext cx="1080000" cy="147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95" t="-1667" r="-205085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667" r="-101667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3390" t="-1667" r="-3390" b="-3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95" t="-100000" r="-205085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0000" r="-101667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3390" t="-100000" r="-3390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95" t="-200000" r="-205085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0000" r="-101667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3390" t="-200000" r="-3390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95" t="-300000" r="-205085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0000" r="-101667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3390" t="-300000" r="-3390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441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8481433"/>
                  </p:ext>
                </p:extLst>
              </p:nvPr>
            </p:nvGraphicFramePr>
            <p:xfrm>
              <a:off x="7055983" y="1425815"/>
              <a:ext cx="1768912" cy="3515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</a:tblGrid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0229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pc="-200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pc="-200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pc="-200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spc="-2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23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8481433"/>
                  </p:ext>
                </p:extLst>
              </p:nvPr>
            </p:nvGraphicFramePr>
            <p:xfrm>
              <a:off x="7055983" y="1425815"/>
              <a:ext cx="1768912" cy="3515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202778" r="-104167" b="-6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6"/>
                          <a:stretch>
                            <a:fillRect l="-202778" t="-98667" r="-104167" b="-57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6"/>
                          <a:stretch>
                            <a:fillRect l="-298630" t="-98667" r="-2740" b="-57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1837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6804" r="-301370" b="-12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6"/>
                          <a:stretch>
                            <a:fillRect l="-100000" t="-76804" r="-201370" b="-12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427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45957" r="-301370" b="-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6"/>
                          <a:stretch>
                            <a:fillRect l="-100000" t="-145957" r="-201370" b="-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2" name="Group 91"/>
          <p:cNvGrpSpPr/>
          <p:nvPr/>
        </p:nvGrpSpPr>
        <p:grpSpPr>
          <a:xfrm>
            <a:off x="2335212" y="3874772"/>
            <a:ext cx="3900763" cy="1997043"/>
            <a:chOff x="493801" y="4749138"/>
            <a:chExt cx="3900763" cy="1997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1961818" y="5866498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1818" y="5866498"/>
                  <a:ext cx="3826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493801" y="5553514"/>
                  <a:ext cx="504000" cy="504000"/>
                </a:xfrm>
                <a:prstGeom prst="ellipse">
                  <a:avLst/>
                </a:prstGeom>
                <a:ln w="25400" cmpd="dbl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801" y="5553514"/>
                  <a:ext cx="504000" cy="504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3890564" y="5553514"/>
                  <a:ext cx="504000" cy="504000"/>
                </a:xfrm>
                <a:prstGeom prst="ellipse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564" y="5553514"/>
                  <a:ext cx="504000" cy="504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urved Connector 10"/>
            <p:cNvCxnSpPr>
              <a:stCxn id="8" idx="0"/>
              <a:endCxn id="9" idx="0"/>
            </p:cNvCxnSpPr>
            <p:nvPr/>
          </p:nvCxnSpPr>
          <p:spPr>
            <a:xfrm rot="5400000" flipH="1" flipV="1">
              <a:off x="2444182" y="3855133"/>
              <a:ext cx="12700" cy="3396763"/>
            </a:xfrm>
            <a:prstGeom prst="curvedConnector3">
              <a:avLst>
                <a:gd name="adj1" fmla="val 406285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38" idx="2"/>
              <a:endCxn id="8" idx="6"/>
            </p:cNvCxnSpPr>
            <p:nvPr/>
          </p:nvCxnSpPr>
          <p:spPr>
            <a:xfrm flipH="1">
              <a:off x="997801" y="5805514"/>
              <a:ext cx="1194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9" idx="4"/>
              <a:endCxn id="8" idx="4"/>
            </p:cNvCxnSpPr>
            <p:nvPr/>
          </p:nvCxnSpPr>
          <p:spPr>
            <a:xfrm rot="5400000">
              <a:off x="2444183" y="4359133"/>
              <a:ext cx="12700" cy="3396763"/>
            </a:xfrm>
            <a:prstGeom prst="curvedConnector3">
              <a:avLst>
                <a:gd name="adj1" fmla="val 334508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306049" y="4749138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6049" y="4749138"/>
                  <a:ext cx="3826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2192182" y="5553514"/>
                  <a:ext cx="504000" cy="504000"/>
                </a:xfrm>
                <a:prstGeom prst="ellipse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82" y="5553514"/>
                  <a:ext cx="504000" cy="504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2252847" y="6376849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2847" y="6376849"/>
                  <a:ext cx="3826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urved Connector 43"/>
            <p:cNvCxnSpPr>
              <a:stCxn id="9" idx="2"/>
              <a:endCxn id="38" idx="6"/>
            </p:cNvCxnSpPr>
            <p:nvPr/>
          </p:nvCxnSpPr>
          <p:spPr>
            <a:xfrm flipH="1">
              <a:off x="2696182" y="5805514"/>
              <a:ext cx="1194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38" idx="2"/>
              <a:endCxn id="38" idx="4"/>
            </p:cNvCxnSpPr>
            <p:nvPr/>
          </p:nvCxnSpPr>
          <p:spPr>
            <a:xfrm rot="10800000" flipH="1" flipV="1">
              <a:off x="2192182" y="5805514"/>
              <a:ext cx="252000" cy="252000"/>
            </a:xfrm>
            <a:prstGeom prst="curvedConnector4">
              <a:avLst>
                <a:gd name="adj1" fmla="val -90714"/>
                <a:gd name="adj2" fmla="val 19071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1394780" y="5307926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780" y="5307926"/>
                  <a:ext cx="3826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urved Connector 66"/>
            <p:cNvCxnSpPr>
              <a:stCxn id="8" idx="7"/>
              <a:endCxn id="38" idx="1"/>
            </p:cNvCxnSpPr>
            <p:nvPr/>
          </p:nvCxnSpPr>
          <p:spPr>
            <a:xfrm rot="5400000" flipH="1" flipV="1">
              <a:off x="1594991" y="4956324"/>
              <a:ext cx="12700" cy="1341999"/>
            </a:xfrm>
            <a:prstGeom prst="curvedConnector3">
              <a:avLst>
                <a:gd name="adj1" fmla="val 23811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1386034" y="5772791"/>
                  <a:ext cx="3788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034" y="5772791"/>
                  <a:ext cx="37888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6464329" y="5423531"/>
                <a:ext cx="16476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𝑐𝑒𝑥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𝑎𝑏𝑏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29" y="5423531"/>
                <a:ext cx="164763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4957121" y="4574642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121" y="4574642"/>
                <a:ext cx="3826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32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90245550"/>
                  </p:ext>
                </p:extLst>
              </p:nvPr>
            </p:nvGraphicFramePr>
            <p:xfrm>
              <a:off x="6813439" y="1374637"/>
              <a:ext cx="2011456" cy="4282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563500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502864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502864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</a:tblGrid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0229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23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lang="en-US" sz="1600" b="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𝑎𝑏𝑏𝑎</m:t>
                                </m:r>
                              </m:oMath>
                            </m:oMathPara>
                          </a14:m>
                          <a:endParaRPr lang="en-US" sz="1600" b="0" i="1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90245550"/>
                  </p:ext>
                </p:extLst>
              </p:nvPr>
            </p:nvGraphicFramePr>
            <p:xfrm>
              <a:off x="6813439" y="1374637"/>
              <a:ext cx="2011456" cy="4282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563500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502864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502864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202439" t="-1351" r="-103659" b="-85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298795" t="-1351" r="-2410" b="-85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6714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27273" r="-356164" b="-129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78495" t="-27273" r="-179570" b="-129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21591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98592" r="-356164" b="-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78495" t="-98592" r="-179570" b="-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302694" y="911490"/>
                <a:ext cx="16476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𝑐𝑒𝑥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𝑎𝑏𝑏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94" y="911490"/>
                <a:ext cx="164763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5" name="Group 54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56" name="Group 55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92" name="Flowchart: Terminator 91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Flowchart: Terminator 95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3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Flowchart: Process 98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102" name="Flowchart: Process 101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Flowchart: Data 107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Group 110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1" name="Flowchart: Decision 150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9" name="Flowchart: Decision 148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7" name="Flowchart: Decision 146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5" name="Flowchart: Decision 144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9" name="Group 118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3" name="Flowchart: Decision 142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0" name="Straight Arrow Connector 119"/>
              <p:cNvCxnSpPr>
                <a:stCxn id="92" idx="2"/>
                <a:endCxn id="108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108" idx="3"/>
                <a:endCxn id="102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43"/>
              <p:cNvCxnSpPr>
                <a:stCxn id="102" idx="1"/>
                <a:endCxn id="149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stCxn id="149" idx="2"/>
                <a:endCxn id="145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Flowchart: Process 123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Flowchart: Process 124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Arrow Connector 125"/>
              <p:cNvCxnSpPr>
                <a:stCxn id="149" idx="3"/>
                <a:endCxn id="147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47" idx="2"/>
                <a:endCxn id="151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51" idx="2"/>
                <a:endCxn id="99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99" idx="2"/>
                <a:endCxn id="143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Flowchart: Process 129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Flowchart: Process 130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Flowchart: Process 131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Straight Arrow Connector 132"/>
              <p:cNvCxnSpPr>
                <a:stCxn id="143" idx="3"/>
                <a:endCxn id="130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51" idx="3"/>
                <a:endCxn id="131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47" idx="3"/>
                <a:endCxn id="132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95"/>
              <p:cNvCxnSpPr>
                <a:stCxn id="130" idx="3"/>
                <a:endCxn id="102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95"/>
              <p:cNvCxnSpPr>
                <a:stCxn id="131" idx="3"/>
                <a:endCxn id="102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95"/>
              <p:cNvCxnSpPr>
                <a:stCxn id="132" idx="3"/>
                <a:endCxn id="102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45" idx="2"/>
                <a:endCxn id="124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10"/>
              <p:cNvCxnSpPr>
                <a:stCxn id="145" idx="3"/>
                <a:endCxn id="125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10"/>
              <p:cNvCxnSpPr>
                <a:stCxn id="125" idx="1"/>
                <a:endCxn id="149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10"/>
              <p:cNvCxnSpPr>
                <a:stCxn id="143" idx="2"/>
                <a:endCxn id="96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1371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92210589"/>
                  </p:ext>
                </p:extLst>
              </p:nvPr>
            </p:nvGraphicFramePr>
            <p:xfrm>
              <a:off x="7080739" y="1376503"/>
              <a:ext cx="1768912" cy="4282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</a:tblGrid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0229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23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lang="en-US" sz="1600" b="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𝑎𝑏𝑏𝑎</m:t>
                                </m:r>
                              </m:oMath>
                            </m:oMathPara>
                          </a14:m>
                          <a:endParaRPr lang="en-US" sz="1600" b="0" i="1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92210589"/>
                  </p:ext>
                </p:extLst>
              </p:nvPr>
            </p:nvGraphicFramePr>
            <p:xfrm>
              <a:off x="7080739" y="1376503"/>
              <a:ext cx="1768912" cy="4282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202778" t="-1351" r="-104167" b="-85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298630" t="-1351" r="-2740" b="-85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6714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27273" r="-301370" b="-129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100000" t="-27273" r="-201370" b="-129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21591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98592" r="-301370" b="-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100000" t="-98592" r="-201370" b="-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Flowchart: Process 50"/>
          <p:cNvSpPr/>
          <p:nvPr/>
        </p:nvSpPr>
        <p:spPr>
          <a:xfrm flipV="1">
            <a:off x="7512740" y="2441422"/>
            <a:ext cx="1336911" cy="205420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Process 51"/>
          <p:cNvSpPr/>
          <p:nvPr/>
        </p:nvSpPr>
        <p:spPr>
          <a:xfrm>
            <a:off x="7512740" y="3151877"/>
            <a:ext cx="1336912" cy="214764"/>
          </a:xfrm>
          <a:prstGeom prst="flowChartProcess">
            <a:avLst/>
          </a:prstGeom>
          <a:noFill/>
          <a:ln>
            <a:solidFill>
              <a:srgbClr val="F701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Process 52"/>
          <p:cNvSpPr/>
          <p:nvPr/>
        </p:nvSpPr>
        <p:spPr>
          <a:xfrm>
            <a:off x="7509350" y="2678367"/>
            <a:ext cx="1340302" cy="197957"/>
          </a:xfrm>
          <a:prstGeom prst="flowChartProcess">
            <a:avLst/>
          </a:prstGeom>
          <a:noFill/>
          <a:ln>
            <a:solidFill>
              <a:srgbClr val="F701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55"/>
          <p:cNvSpPr/>
          <p:nvPr/>
        </p:nvSpPr>
        <p:spPr>
          <a:xfrm flipV="1">
            <a:off x="7512740" y="2907849"/>
            <a:ext cx="1336911" cy="212503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6108823" y="842516"/>
                <a:ext cx="14092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 spc="-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spc="-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3" y="842516"/>
                <a:ext cx="140923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7548453" y="918858"/>
                <a:ext cx="1393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pc="-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pc="-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453" y="918858"/>
                <a:ext cx="13932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83" name="Group 82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111" name="Flowchart: Terminator 110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Flowchart: Terminator 114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3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7" name="Flowchart: Process 116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118" name="Flowchart: Process 117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Flowchart: Data 118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0" name="Group 119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6" name="Flowchart: Decision 155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4" name="Flowchart: Decision 153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2" name="Flowchart: Decision 151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0" name="Flowchart: Decision 149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4" name="Group 123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8" name="Flowchart: Decision 147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5" name="Straight Arrow Connector 124"/>
              <p:cNvCxnSpPr>
                <a:stCxn id="111" idx="2"/>
                <a:endCxn id="119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119" idx="3"/>
                <a:endCxn id="118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43"/>
              <p:cNvCxnSpPr>
                <a:stCxn id="118" idx="1"/>
                <a:endCxn id="154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54" idx="2"/>
                <a:endCxn id="150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Flowchart: Process 128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Flowchart: Process 129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1" name="Straight Arrow Connector 130"/>
              <p:cNvCxnSpPr>
                <a:stCxn id="154" idx="3"/>
                <a:endCxn id="152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52" idx="2"/>
                <a:endCxn id="156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56" idx="2"/>
                <a:endCxn id="117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17" idx="2"/>
                <a:endCxn id="148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Flowchart: Process 134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Flowchart: Process 135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Flowchart: Process 136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/>
              <p:cNvCxnSpPr>
                <a:stCxn id="148" idx="3"/>
                <a:endCxn id="135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56" idx="3"/>
                <a:endCxn id="136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52" idx="3"/>
                <a:endCxn id="137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95"/>
              <p:cNvCxnSpPr>
                <a:stCxn id="135" idx="3"/>
                <a:endCxn id="118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95"/>
              <p:cNvCxnSpPr>
                <a:stCxn id="136" idx="3"/>
                <a:endCxn id="118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95"/>
              <p:cNvCxnSpPr>
                <a:stCxn id="137" idx="3"/>
                <a:endCxn id="118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50" idx="2"/>
                <a:endCxn id="129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10"/>
              <p:cNvCxnSpPr>
                <a:stCxn id="150" idx="3"/>
                <a:endCxn id="130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10"/>
              <p:cNvCxnSpPr>
                <a:stCxn id="130" idx="1"/>
                <a:endCxn id="154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10"/>
              <p:cNvCxnSpPr>
                <a:stCxn id="148" idx="2"/>
                <a:endCxn id="115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836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6" grpId="0" animBg="1"/>
      <p:bldP spid="65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5348162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5348162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9596358"/>
                  </p:ext>
                </p:extLst>
              </p:nvPr>
            </p:nvGraphicFramePr>
            <p:xfrm>
              <a:off x="6738856" y="1376503"/>
              <a:ext cx="2211140" cy="4282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886629785"/>
                        </a:ext>
                      </a:extLst>
                    </a:gridCol>
                  </a:tblGrid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0229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233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lang="en-US" sz="1600" b="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𝑎𝑏𝑏𝑎</m:t>
                                </m:r>
                              </m:oMath>
                            </m:oMathPara>
                          </a14:m>
                          <a:endParaRPr lang="en-US" sz="1600" b="0" i="1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9596358"/>
                  </p:ext>
                </p:extLst>
              </p:nvPr>
            </p:nvGraphicFramePr>
            <p:xfrm>
              <a:off x="6738856" y="1376503"/>
              <a:ext cx="2211140" cy="4282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886629785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202778" t="-1351" r="-205556" b="-85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298630" t="-1351" r="-102740" b="-85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398630" t="-1351" r="-2740" b="-85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6714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27273" r="-401370" b="-129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100000" t="-27273" r="-301370" b="-129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21591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98592" r="-401370" b="-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13"/>
                          <a:stretch>
                            <a:fillRect l="-100000" t="-98592" r="-301370" b="-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7548453" y="918858"/>
                <a:ext cx="1393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pc="-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pc="-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453" y="918858"/>
                <a:ext cx="13932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53" name="Group 52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92" name="Flowchart: Terminator 91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Flowchart: Terminator 95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3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Flowchart: Process 98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102" name="Flowchart: Process 101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Flowchart: Data 107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Group 110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1" name="Flowchart: Decision 150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9" name="Flowchart: Decision 148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7" name="Flowchart: Decision 146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5" name="Flowchart: Decision 144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9" name="Group 118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3" name="Flowchart: Decision 142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0" name="Straight Arrow Connector 119"/>
              <p:cNvCxnSpPr>
                <a:stCxn id="92" idx="2"/>
                <a:endCxn id="108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108" idx="3"/>
                <a:endCxn id="102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43"/>
              <p:cNvCxnSpPr>
                <a:stCxn id="102" idx="1"/>
                <a:endCxn id="149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stCxn id="149" idx="2"/>
                <a:endCxn id="145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Flowchart: Process 123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Flowchart: Process 124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Arrow Connector 125"/>
              <p:cNvCxnSpPr>
                <a:stCxn id="149" idx="3"/>
                <a:endCxn id="147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47" idx="2"/>
                <a:endCxn id="151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51" idx="2"/>
                <a:endCxn id="99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99" idx="2"/>
                <a:endCxn id="143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Flowchart: Process 129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Flowchart: Process 130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Flowchart: Process 131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Straight Arrow Connector 132"/>
              <p:cNvCxnSpPr>
                <a:stCxn id="143" idx="3"/>
                <a:endCxn id="130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51" idx="3"/>
                <a:endCxn id="131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47" idx="3"/>
                <a:endCxn id="132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95"/>
              <p:cNvCxnSpPr>
                <a:stCxn id="130" idx="3"/>
                <a:endCxn id="102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95"/>
              <p:cNvCxnSpPr>
                <a:stCxn id="131" idx="3"/>
                <a:endCxn id="102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95"/>
              <p:cNvCxnSpPr>
                <a:stCxn id="132" idx="3"/>
                <a:endCxn id="102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45" idx="2"/>
                <a:endCxn id="124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10"/>
              <p:cNvCxnSpPr>
                <a:stCxn id="145" idx="3"/>
                <a:endCxn id="125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10"/>
              <p:cNvCxnSpPr>
                <a:stCxn id="125" idx="1"/>
                <a:endCxn id="149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10"/>
              <p:cNvCxnSpPr>
                <a:stCxn id="143" idx="2"/>
                <a:endCxn id="96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536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DFA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19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7895516"/>
                  </p:ext>
                </p:extLst>
              </p:nvPr>
            </p:nvGraphicFramePr>
            <p:xfrm>
              <a:off x="1177645" y="1671062"/>
              <a:ext cx="2543175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855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200632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alphabet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7895516"/>
                  </p:ext>
                </p:extLst>
              </p:nvPr>
            </p:nvGraphicFramePr>
            <p:xfrm>
              <a:off x="1177645" y="1671062"/>
              <a:ext cx="2543175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855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200632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r="-375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0000" r="-375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1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375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2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0000" r="-375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3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00000" r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20726" y="1127118"/>
                <a:ext cx="322897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6" y="1127118"/>
                <a:ext cx="32289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3466905" y="2056080"/>
            <a:ext cx="1877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distinct rows in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149182" y="2778704"/>
                <a:ext cx="1819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82" y="2778704"/>
                <a:ext cx="1819729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908830"/>
                  </p:ext>
                </p:extLst>
              </p:nvPr>
            </p:nvGraphicFramePr>
            <p:xfrm>
              <a:off x="892350" y="3899799"/>
              <a:ext cx="1080000" cy="1844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3949441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42267288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908830"/>
                  </p:ext>
                </p:extLst>
              </p:nvPr>
            </p:nvGraphicFramePr>
            <p:xfrm>
              <a:off x="892350" y="3899799"/>
              <a:ext cx="1080000" cy="1844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105574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95" t="-1667" r="-205085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100000" t="-1667" r="-101667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203390" t="-1667" r="-3390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95" t="-100000" r="-205085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100000" t="-100000" r="-101667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203390" t="-100000" r="-3390" b="-3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95" t="-200000" r="-205085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100000" t="-200000" r="-101667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203390" t="-200000" r="-3390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95" t="-300000" r="-205085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100000" t="-300000" r="-101667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203390" t="-300000" r="-3390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441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95" t="-400000" r="-205085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100000" t="-400000" r="-101667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blipFill>
                          <a:blip r:embed="rId5"/>
                          <a:stretch>
                            <a:fillRect l="-203390" t="-400000" r="-3390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67288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1146006"/>
                  </p:ext>
                </p:extLst>
              </p:nvPr>
            </p:nvGraphicFramePr>
            <p:xfrm>
              <a:off x="6738856" y="1376503"/>
              <a:ext cx="2211140" cy="4282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886629785"/>
                        </a:ext>
                      </a:extLst>
                    </a:gridCol>
                  </a:tblGrid>
                  <a:tr h="390825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022984">
                    <a:tc>
                      <a:txBody>
                        <a:bodyPr/>
                        <a:lstStyle/>
                        <a:p>
                          <a:pPr marL="0" indent="0" algn="l" defTabSz="449263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600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rtl="0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pc="-200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pc="-200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pc="-200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spc="-2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1233703">
                    <a:tc>
                      <a:txBody>
                        <a:bodyPr/>
                        <a:lstStyle/>
                        <a:p>
                          <a:pPr marL="0" indent="0" algn="ctr" defTabSz="449263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600" spc="-200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rtl="0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pc="-200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pc="-200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pc="-200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spc="-2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pc="-200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lang="en-US" sz="1600" b="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𝑎𝑏𝑏𝑎</m:t>
                                </m:r>
                              </m:oMath>
                            </m:oMathPara>
                          </a14:m>
                          <a:endParaRPr lang="en-US" sz="1600" b="0" i="1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pc="-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𝑎𝑏𝑏𝑏</m:t>
                                </m:r>
                              </m:oMath>
                            </m:oMathPara>
                          </a14:m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1146006"/>
                  </p:ext>
                </p:extLst>
              </p:nvPr>
            </p:nvGraphicFramePr>
            <p:xfrm>
              <a:off x="6738856" y="1376503"/>
              <a:ext cx="2211140" cy="4282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1485458369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886629785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pc="-200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6"/>
                          <a:stretch>
                            <a:fillRect l="-202778" t="-1351" r="-205556" b="-85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6"/>
                          <a:stretch>
                            <a:fillRect l="-298630" t="-1351" r="-102740" b="-85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6"/>
                          <a:stretch>
                            <a:fillRect l="-398630" t="-1351" r="-2740" b="-85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16714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7273" r="-401370" b="-129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6"/>
                          <a:stretch>
                            <a:fillRect l="-100000" t="-27273" r="-301370" b="-129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21591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98592" r="-401370" b="-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6"/>
                          <a:stretch>
                            <a:fillRect l="-100000" t="-98592" r="-301370" b="-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sz="1600" spc="-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spc="-200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5" name="Group 54"/>
          <p:cNvGrpSpPr/>
          <p:nvPr/>
        </p:nvGrpSpPr>
        <p:grpSpPr>
          <a:xfrm>
            <a:off x="2710889" y="3270455"/>
            <a:ext cx="2633389" cy="2724897"/>
            <a:chOff x="2029674" y="3950844"/>
            <a:chExt cx="2633389" cy="2724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108482" y="6306409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482" y="6306409"/>
                  <a:ext cx="3826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2563875" y="4513735"/>
                  <a:ext cx="504000" cy="504000"/>
                </a:xfrm>
                <a:prstGeom prst="ellipse">
                  <a:avLst/>
                </a:prstGeom>
                <a:ln w="25400" cmpd="dbl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3875" y="4513735"/>
                  <a:ext cx="504000" cy="504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2563875" y="5589653"/>
                  <a:ext cx="504000" cy="504000"/>
                </a:xfrm>
                <a:prstGeom prst="ellipse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3875" y="5589653"/>
                  <a:ext cx="504000" cy="504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urved Connector 10"/>
            <p:cNvCxnSpPr>
              <a:stCxn id="32" idx="6"/>
              <a:endCxn id="38" idx="6"/>
            </p:cNvCxnSpPr>
            <p:nvPr/>
          </p:nvCxnSpPr>
          <p:spPr>
            <a:xfrm flipV="1">
              <a:off x="4155502" y="4765735"/>
              <a:ext cx="12700" cy="1075918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8" idx="6"/>
              <a:endCxn id="38" idx="2"/>
            </p:cNvCxnSpPr>
            <p:nvPr/>
          </p:nvCxnSpPr>
          <p:spPr>
            <a:xfrm>
              <a:off x="3067875" y="4765735"/>
              <a:ext cx="583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9" idx="2"/>
              <a:endCxn id="8" idx="2"/>
            </p:cNvCxnSpPr>
            <p:nvPr/>
          </p:nvCxnSpPr>
          <p:spPr>
            <a:xfrm rot="10800000">
              <a:off x="2563875" y="4765735"/>
              <a:ext cx="12700" cy="1075918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856933" y="5036434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933" y="5036434"/>
                  <a:ext cx="3826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3651502" y="4513735"/>
                  <a:ext cx="504000" cy="504000"/>
                </a:xfrm>
                <a:prstGeom prst="ellipse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502" y="4513735"/>
                  <a:ext cx="504000" cy="504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4312458" y="5054792"/>
                  <a:ext cx="3506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458" y="5054792"/>
                  <a:ext cx="35060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urved Connector 43"/>
            <p:cNvCxnSpPr>
              <a:stCxn id="38" idx="4"/>
              <a:endCxn id="32" idx="0"/>
            </p:cNvCxnSpPr>
            <p:nvPr/>
          </p:nvCxnSpPr>
          <p:spPr>
            <a:xfrm>
              <a:off x="3903502" y="5017735"/>
              <a:ext cx="0" cy="57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32" idx="4"/>
              <a:endCxn id="9" idx="4"/>
            </p:cNvCxnSpPr>
            <p:nvPr/>
          </p:nvCxnSpPr>
          <p:spPr>
            <a:xfrm rot="5400000">
              <a:off x="3359689" y="5549840"/>
              <a:ext cx="12700" cy="1087627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3129012" y="4439810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012" y="4439810"/>
                  <a:ext cx="3826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urved Connector 66"/>
            <p:cNvCxnSpPr>
              <a:stCxn id="38" idx="0"/>
              <a:endCxn id="8" idx="0"/>
            </p:cNvCxnSpPr>
            <p:nvPr/>
          </p:nvCxnSpPr>
          <p:spPr>
            <a:xfrm rot="16200000" flipV="1">
              <a:off x="3359689" y="3969921"/>
              <a:ext cx="12700" cy="1087627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3181271" y="3950844"/>
                  <a:ext cx="309880" cy="369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71" y="3950844"/>
                  <a:ext cx="309880" cy="369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3651502" y="5589653"/>
                  <a:ext cx="504000" cy="504000"/>
                </a:xfrm>
                <a:prstGeom prst="ellipse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502" y="5589653"/>
                  <a:ext cx="504000" cy="504000"/>
                </a:xfrm>
                <a:prstGeom prst="ellipse">
                  <a:avLst/>
                </a:prstGeom>
                <a:blipFill>
                  <a:blip r:embed="rId15"/>
                  <a:stretch>
                    <a:fillRect l="-5952"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urved Connector 43"/>
            <p:cNvCxnSpPr>
              <a:stCxn id="8" idx="4"/>
              <a:endCxn id="9" idx="0"/>
            </p:cNvCxnSpPr>
            <p:nvPr/>
          </p:nvCxnSpPr>
          <p:spPr>
            <a:xfrm>
              <a:off x="2815875" y="5017735"/>
              <a:ext cx="0" cy="57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523206" y="5054792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206" y="5054792"/>
                  <a:ext cx="3826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029674" y="5054792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674" y="5054792"/>
                  <a:ext cx="3826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urved Connector 16"/>
            <p:cNvCxnSpPr>
              <a:stCxn id="9" idx="6"/>
              <a:endCxn id="32" idx="2"/>
            </p:cNvCxnSpPr>
            <p:nvPr/>
          </p:nvCxnSpPr>
          <p:spPr>
            <a:xfrm>
              <a:off x="3067875" y="5841653"/>
              <a:ext cx="583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109563" y="5502208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9563" y="5502208"/>
                  <a:ext cx="3826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207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ED12-A648-EA4F-840F-686D70DF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348C3-BE77-E04A-BCE7-0E350379F5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28AF-A99E-DD41-924B-0C7F081AB16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FF471-0F77-4841-938F-F8C85B380D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0037E-F391-7641-906F-ADEAFEDE07C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10863A-A3D7-3543-9F3B-661F8CED2A7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Active Learning DFAs</a:t>
            </a:r>
          </a:p>
          <a:p>
            <a:pPr lvl="1"/>
            <a:r>
              <a:rPr lang="en-US" dirty="0"/>
              <a:t>Observation Tables</a:t>
            </a:r>
          </a:p>
          <a:p>
            <a:pPr lvl="1"/>
            <a:r>
              <a:rPr lang="en-US" dirty="0"/>
              <a:t>L* Learning Algorithm</a:t>
            </a:r>
          </a:p>
          <a:p>
            <a:pPr lvl="1"/>
            <a:r>
              <a:rPr lang="en-US" dirty="0"/>
              <a:t>Hands-on implementation</a:t>
            </a:r>
          </a:p>
          <a:p>
            <a:pPr lvl="1"/>
            <a:endParaRPr lang="en-US" dirty="0"/>
          </a:p>
          <a:p>
            <a:r>
              <a:rPr lang="en-US" dirty="0"/>
              <a:t>Active Learning Mealy Machines</a:t>
            </a:r>
          </a:p>
          <a:p>
            <a:endParaRPr lang="en-US" dirty="0"/>
          </a:p>
          <a:p>
            <a:r>
              <a:rPr lang="en-US" dirty="0"/>
              <a:t>Active Learning Moore Machines</a:t>
            </a:r>
          </a:p>
        </p:txBody>
      </p:sp>
    </p:spTree>
    <p:extLst>
      <p:ext uri="{BB962C8B-B14F-4D97-AF65-F5344CB8AC3E}">
        <p14:creationId xmlns:p14="http://schemas.microsoft.com/office/powerpoint/2010/main" val="3375507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L* &amp; Mealy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00501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Mealy Machines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21</a:t>
            </a:fld>
            <a:endParaRPr lang="en-US" noProof="0"/>
          </a:p>
        </p:txBody>
      </p:sp>
      <p:grpSp>
        <p:nvGrpSpPr>
          <p:cNvPr id="24" name="Group 23"/>
          <p:cNvGrpSpPr/>
          <p:nvPr/>
        </p:nvGrpSpPr>
        <p:grpSpPr>
          <a:xfrm>
            <a:off x="5948413" y="1919781"/>
            <a:ext cx="1898287" cy="1356762"/>
            <a:chOff x="4852128" y="1319861"/>
            <a:chExt cx="1898287" cy="135676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Content Placeholder 17"/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5865959" y="1319861"/>
                <a:ext cx="884456" cy="135676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442228">
                        <a:extLst>
                          <a:ext uri="{9D8B030D-6E8A-4147-A177-3AD203B41FA5}">
                            <a16:colId xmlns:a16="http://schemas.microsoft.com/office/drawing/2014/main" val="1266169462"/>
                          </a:ext>
                        </a:extLst>
                      </a:gridCol>
                      <a:gridCol w="442228">
                        <a:extLst>
                          <a:ext uri="{9D8B030D-6E8A-4147-A177-3AD203B41FA5}">
                            <a16:colId xmlns:a16="http://schemas.microsoft.com/office/drawing/2014/main" val="916957217"/>
                          </a:ext>
                        </a:extLst>
                      </a:gridCol>
                    </a:tblGrid>
                    <a:tr h="360000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anchor="ctr"/>
                      </a:tc>
                      <a:extLst>
                        <a:ext uri="{0D108BD9-81ED-4DB2-BD59-A6C34878D82A}">
                          <a16:rowId xmlns:a16="http://schemas.microsoft.com/office/drawing/2014/main" val="1777371283"/>
                        </a:ext>
                      </a:extLst>
                    </a:tr>
                    <a:tr h="36000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vert="vert" anchor="ctr">
                          <a:solidFill>
                            <a:srgbClr val="FF9797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solidFill>
                            <a:srgbClr val="FF979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34977524"/>
                        </a:ext>
                      </a:extLst>
                    </a:tr>
                    <a:tr h="36000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vert="vert" anchor="ctr">
                          <a:solidFill>
                            <a:srgbClr val="0066FF">
                              <a:alpha val="32157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solidFill>
                            <a:srgbClr val="0066FF">
                              <a:alpha val="32157"/>
                            </a:srgb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0161429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Content Placeholder 17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59016875"/>
                    </p:ext>
                  </p:extLst>
                </p:nvPr>
              </p:nvGraphicFramePr>
              <p:xfrm>
                <a:off x="5865959" y="1319861"/>
                <a:ext cx="884456" cy="135676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442228">
                        <a:extLst>
                          <a:ext uri="{9D8B030D-6E8A-4147-A177-3AD203B41FA5}">
                            <a16:colId xmlns:a16="http://schemas.microsoft.com/office/drawing/2014/main" val="1266169462"/>
                          </a:ext>
                        </a:extLst>
                      </a:gridCol>
                      <a:gridCol w="442228">
                        <a:extLst>
                          <a:ext uri="{9D8B030D-6E8A-4147-A177-3AD203B41FA5}">
                            <a16:colId xmlns:a16="http://schemas.microsoft.com/office/drawing/2014/main" val="916957217"/>
                          </a:ext>
                        </a:extLst>
                      </a:gridCol>
                    </a:tblGrid>
                    <a:tr h="452254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anchor="ctr">
                          <a:blipFill>
                            <a:blip r:embed="rId2"/>
                            <a:stretch>
                              <a:fillRect l="-101370" t="-1333" r="-2740" b="-201333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77371283"/>
                        </a:ext>
                      </a:extLst>
                    </a:tr>
                    <a:tr h="452254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vert="vert" anchor="ctr">
                          <a:blipFill>
                            <a:blip r:embed="rId2"/>
                            <a:stretch>
                              <a:fillRect l="-1370" t="-102703" r="-102740" b="-10405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>
                          <a:blipFill>
                            <a:blip r:embed="rId2"/>
                            <a:stretch>
                              <a:fillRect l="-101370" t="-102703" r="-2740" b="-104054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34977524"/>
                        </a:ext>
                      </a:extLst>
                    </a:tr>
                    <a:tr h="452254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vert="vert" anchor="ctr">
                          <a:blipFill>
                            <a:blip r:embed="rId2"/>
                            <a:stretch>
                              <a:fillRect l="-1370" t="-200000" r="-102740" b="-2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>
                          <a:blipFill>
                            <a:blip r:embed="rId2"/>
                            <a:stretch>
                              <a:fillRect l="-101370" t="-200000" r="-2740" b="-2667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0161429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852128" y="1813576"/>
                  <a:ext cx="91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28" y="1813576"/>
                  <a:ext cx="91595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0726" y="1127118"/>
                <a:ext cx="343831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6" y="1127118"/>
                <a:ext cx="343831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1582"/>
                  </p:ext>
                </p:extLst>
              </p:nvPr>
            </p:nvGraphicFramePr>
            <p:xfrm>
              <a:off x="720725" y="4413915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Complete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≠?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1582"/>
                  </p:ext>
                </p:extLst>
              </p:nvPr>
            </p:nvGraphicFramePr>
            <p:xfrm>
              <a:off x="720725" y="4413915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Complete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9836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10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2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175930"/>
                  </p:ext>
                </p:extLst>
              </p:nvPr>
            </p:nvGraphicFramePr>
            <p:xfrm>
              <a:off x="720725" y="1671062"/>
              <a:ext cx="5227688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40698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418699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input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alphabet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output alphabet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280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closed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finite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language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over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suffix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closed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finite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language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over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US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{?}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{?}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175930"/>
                  </p:ext>
                </p:extLst>
              </p:nvPr>
            </p:nvGraphicFramePr>
            <p:xfrm>
              <a:off x="720725" y="1671062"/>
              <a:ext cx="5227688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40698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418699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279" r="-401754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3279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103279" r="-40175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output alphabet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280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203279" r="-40175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20327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03279" r="-40175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30327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403279" r="-40175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40327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503279" r="-4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3660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Table contd.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Mealy Machines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22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0000" y="1122359"/>
                <a:ext cx="1821909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122359"/>
                <a:ext cx="1821909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333007"/>
                  </p:ext>
                </p:extLst>
              </p:nvPr>
            </p:nvGraphicFramePr>
            <p:xfrm>
              <a:off x="3345938" y="2161225"/>
              <a:ext cx="1768912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828348536"/>
                        </a:ext>
                      </a:extLst>
                    </a:gridCol>
                  </a:tblGrid>
                  <a:tr h="35519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5519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3551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565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333007"/>
                  </p:ext>
                </p:extLst>
              </p:nvPr>
            </p:nvGraphicFramePr>
            <p:xfrm>
              <a:off x="3345938" y="2161225"/>
              <a:ext cx="1768912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828348536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r="-102740" b="-359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200000" t="-98667" r="-102740" b="-25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300000" t="-98667" r="-2740" b="-25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1351" r="-302740" b="-1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100000" t="-201351" r="-202740" b="-1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3"/>
                          <a:stretch>
                            <a:fillRect l="-200000" t="-201351" r="-102740" b="-1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69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93913" r="-30274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100000" t="-193913" r="-20274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  <a:endParaRPr lang="en-US" sz="16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4009279" y="4322321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Initial</a:t>
            </a:r>
          </a:p>
        </p:txBody>
      </p:sp>
    </p:spTree>
    <p:extLst>
      <p:ext uri="{BB962C8B-B14F-4D97-AF65-F5344CB8AC3E}">
        <p14:creationId xmlns:p14="http://schemas.microsoft.com/office/powerpoint/2010/main" val="419729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L* &amp; DFAs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7126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4</a:t>
            </a:fld>
            <a:endParaRPr lang="en-US" noProof="0"/>
          </a:p>
        </p:txBody>
      </p:sp>
      <p:grpSp>
        <p:nvGrpSpPr>
          <p:cNvPr id="24" name="Group 23"/>
          <p:cNvGrpSpPr/>
          <p:nvPr/>
        </p:nvGrpSpPr>
        <p:grpSpPr>
          <a:xfrm>
            <a:off x="5948413" y="1919781"/>
            <a:ext cx="1898287" cy="1356762"/>
            <a:chOff x="4852128" y="1319861"/>
            <a:chExt cx="1898287" cy="135676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Content Placeholder 17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59016875"/>
                    </p:ext>
                  </p:extLst>
                </p:nvPr>
              </p:nvGraphicFramePr>
              <p:xfrm>
                <a:off x="5865959" y="1319861"/>
                <a:ext cx="884456" cy="135676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442228">
                        <a:extLst>
                          <a:ext uri="{9D8B030D-6E8A-4147-A177-3AD203B41FA5}">
                            <a16:colId xmlns:a16="http://schemas.microsoft.com/office/drawing/2014/main" val="1266169462"/>
                          </a:ext>
                        </a:extLst>
                      </a:gridCol>
                      <a:gridCol w="442228">
                        <a:extLst>
                          <a:ext uri="{9D8B030D-6E8A-4147-A177-3AD203B41FA5}">
                            <a16:colId xmlns:a16="http://schemas.microsoft.com/office/drawing/2014/main" val="916957217"/>
                          </a:ext>
                        </a:extLst>
                      </a:gridCol>
                    </a:tblGrid>
                    <a:tr h="360000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anchor="ctr"/>
                      </a:tc>
                      <a:extLst>
                        <a:ext uri="{0D108BD9-81ED-4DB2-BD59-A6C34878D82A}">
                          <a16:rowId xmlns:a16="http://schemas.microsoft.com/office/drawing/2014/main" val="1777371283"/>
                        </a:ext>
                      </a:extLst>
                    </a:tr>
                    <a:tr h="36000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vert="vert" anchor="ctr">
                          <a:solidFill>
                            <a:srgbClr val="FF9797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solidFill>
                            <a:srgbClr val="FF979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34977524"/>
                        </a:ext>
                      </a:extLst>
                    </a:tr>
                    <a:tr h="36000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vert="vert" anchor="ctr">
                          <a:solidFill>
                            <a:srgbClr val="0066FF">
                              <a:alpha val="32157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solidFill>
                            <a:srgbClr val="0066FF">
                              <a:alpha val="32157"/>
                            </a:srgb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0161429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Content Placeholder 17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59016875"/>
                    </p:ext>
                  </p:extLst>
                </p:nvPr>
              </p:nvGraphicFramePr>
              <p:xfrm>
                <a:off x="5865959" y="1319861"/>
                <a:ext cx="884456" cy="135676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442228">
                        <a:extLst>
                          <a:ext uri="{9D8B030D-6E8A-4147-A177-3AD203B41FA5}">
                            <a16:colId xmlns:a16="http://schemas.microsoft.com/office/drawing/2014/main" val="1266169462"/>
                          </a:ext>
                        </a:extLst>
                      </a:gridCol>
                      <a:gridCol w="442228">
                        <a:extLst>
                          <a:ext uri="{9D8B030D-6E8A-4147-A177-3AD203B41FA5}">
                            <a16:colId xmlns:a16="http://schemas.microsoft.com/office/drawing/2014/main" val="916957217"/>
                          </a:ext>
                        </a:extLst>
                      </a:gridCol>
                    </a:tblGrid>
                    <a:tr h="452254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anchor="ctr">
                          <a:blipFill>
                            <a:blip r:embed="rId2"/>
                            <a:stretch>
                              <a:fillRect l="-101370" t="-1333" r="-2740" b="-201333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77371283"/>
                        </a:ext>
                      </a:extLst>
                    </a:tr>
                    <a:tr h="452254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vert="vert" anchor="ctr">
                          <a:blipFill>
                            <a:blip r:embed="rId2"/>
                            <a:stretch>
                              <a:fillRect l="-1370" t="-102703" r="-102740" b="-10405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>
                          <a:blipFill>
                            <a:blip r:embed="rId2"/>
                            <a:stretch>
                              <a:fillRect l="-101370" t="-102703" r="-2740" b="-104054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34977524"/>
                        </a:ext>
                      </a:extLst>
                    </a:tr>
                    <a:tr h="452254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vert="vert" anchor="ctr">
                          <a:blipFill>
                            <a:blip r:embed="rId2"/>
                            <a:stretch>
                              <a:fillRect l="-1370" t="-200000" r="-102740" b="-2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>
                          <a:blipFill>
                            <a:blip r:embed="rId2"/>
                            <a:stretch>
                              <a:fillRect l="-101370" t="-200000" r="-2740" b="-2667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0161429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852128" y="1813576"/>
                  <a:ext cx="91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28" y="1813576"/>
                  <a:ext cx="91595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0726" y="1127118"/>
                <a:ext cx="259036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6" y="1127118"/>
                <a:ext cx="25903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144915"/>
                  </p:ext>
                </p:extLst>
              </p:nvPr>
            </p:nvGraphicFramePr>
            <p:xfrm>
              <a:off x="720725" y="4413915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Complete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≠?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144915"/>
                  </p:ext>
                </p:extLst>
              </p:nvPr>
            </p:nvGraphicFramePr>
            <p:xfrm>
              <a:off x="720725" y="4413915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Complete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9836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10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2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157788"/>
                  </p:ext>
                </p:extLst>
              </p:nvPr>
            </p:nvGraphicFramePr>
            <p:xfrm>
              <a:off x="720725" y="1671062"/>
              <a:ext cx="5227688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40698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418699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alphabet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prefix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closed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finite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language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over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suffix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closed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finite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language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over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,?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→{0,1,?}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157788"/>
                  </p:ext>
                </p:extLst>
              </p:nvPr>
            </p:nvGraphicFramePr>
            <p:xfrm>
              <a:off x="720725" y="1671062"/>
              <a:ext cx="5227688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40698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418699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279" r="-401754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3279" b="-4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103279" r="-401754" b="-3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103279" b="-3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203279" r="-401754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203279" b="-2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03279" r="-401754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303279" b="-1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403279" r="-401754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891" t="-403279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973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5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21239387"/>
                  </p:ext>
                </p:extLst>
              </p:nvPr>
            </p:nvGraphicFramePr>
            <p:xfrm>
              <a:off x="3623191" y="1683653"/>
              <a:ext cx="1326684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57957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57957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3579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5698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21239387"/>
                  </p:ext>
                </p:extLst>
              </p:nvPr>
            </p:nvGraphicFramePr>
            <p:xfrm>
              <a:off x="3623191" y="1683653"/>
              <a:ext cx="1326684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8630" r="-4110" b="-359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98630" t="-100000" r="-4110" b="-259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7333" r="-202740" b="-1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01389" t="-197333" r="-105556" b="-1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69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5614" r="-20274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01389" t="-195614" r="-10555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20000" y="1122359"/>
                <a:ext cx="17719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122359"/>
                <a:ext cx="17719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1671370"/>
                  </p:ext>
                </p:extLst>
              </p:nvPr>
            </p:nvGraphicFramePr>
            <p:xfrm>
              <a:off x="720725" y="1683653"/>
              <a:ext cx="1326684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5519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5519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3551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565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1671370"/>
                  </p:ext>
                </p:extLst>
              </p:nvPr>
            </p:nvGraphicFramePr>
            <p:xfrm>
              <a:off x="720725" y="1683653"/>
              <a:ext cx="1326684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98630" r="-2740" b="-359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4"/>
                          <a:stretch>
                            <a:fillRect l="-198630" t="-100000" r="-2740" b="-259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7333" r="-201370" b="-1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4"/>
                          <a:stretch>
                            <a:fillRect l="-101389" t="-197333" r="-104167" b="-1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4"/>
                          <a:stretch>
                            <a:fillRect l="-198630" t="-197333" r="-2740" b="-15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69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5614" r="-20137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4"/>
                          <a:stretch>
                            <a:fillRect l="-101389" t="-195614" r="-10416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001331"/>
                  </p:ext>
                </p:extLst>
              </p:nvPr>
            </p:nvGraphicFramePr>
            <p:xfrm>
              <a:off x="512030" y="5067703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Complete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≠?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001331"/>
                  </p:ext>
                </p:extLst>
              </p:nvPr>
            </p:nvGraphicFramePr>
            <p:xfrm>
              <a:off x="512030" y="5067703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Complete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9836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10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2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90568069"/>
                  </p:ext>
                </p:extLst>
              </p:nvPr>
            </p:nvGraphicFramePr>
            <p:xfrm>
              <a:off x="6525658" y="1709490"/>
              <a:ext cx="1611672" cy="25405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727216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46793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46793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5337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4405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  <a:tr h="280249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05977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90568069"/>
                  </p:ext>
                </p:extLst>
              </p:nvPr>
            </p:nvGraphicFramePr>
            <p:xfrm>
              <a:off x="6525658" y="1709490"/>
              <a:ext cx="1611672" cy="25405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727216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263014" r="-2740" b="-467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6"/>
                          <a:stretch>
                            <a:fillRect l="-263014" t="-98667" r="-2740" b="-36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69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30702" r="-265753" b="-137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6"/>
                          <a:stretch>
                            <a:fillRect l="-61345" t="-130702" r="-63025" b="-137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4405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60274" r="-265753" b="-11506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6"/>
                          <a:stretch>
                            <a:fillRect l="-61345" t="-169677" r="-63025" b="-129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  <a:tr h="49943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05977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999185" y="3844749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Initial</a:t>
            </a:r>
          </a:p>
        </p:txBody>
      </p:sp>
    </p:spTree>
    <p:extLst>
      <p:ext uri="{BB962C8B-B14F-4D97-AF65-F5344CB8AC3E}">
        <p14:creationId xmlns:p14="http://schemas.microsoft.com/office/powerpoint/2010/main" val="328613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6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7221703"/>
                  </p:ext>
                </p:extLst>
              </p:nvPr>
            </p:nvGraphicFramePr>
            <p:xfrm>
              <a:off x="7516161" y="2356029"/>
              <a:ext cx="1326684" cy="13567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7221703"/>
                  </p:ext>
                </p:extLst>
              </p:nvPr>
            </p:nvGraphicFramePr>
            <p:xfrm>
              <a:off x="7516161" y="2356029"/>
              <a:ext cx="1326684" cy="13567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r="-2740" b="-2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200000" t="-101351" r="-2740" b="-1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8667" r="-20274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00000" t="-198667" r="-10274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2"/>
                          <a:stretch>
                            <a:fillRect l="-200000" t="-198667" r="-274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>
            <a:off x="755871" y="1391000"/>
            <a:ext cx="5517567" cy="4657348"/>
            <a:chOff x="755871" y="1391000"/>
            <a:chExt cx="5517567" cy="4657348"/>
          </a:xfrm>
        </p:grpSpPr>
        <p:grpSp>
          <p:nvGrpSpPr>
            <p:cNvPr id="124" name="Group 123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7" name="Flowchart: Terminator 6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Flowchart: Terminator 7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3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lowchart: Process 9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Flowchart: Data 13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" name="Flowchart: Decision 14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9" name="Flowchart: Decision 18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22" name="Flowchart: Decision 21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25" name="Flowchart: Decision 24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28" name="Flowchart: Decision 27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" name="Straight Arrow Connector 30"/>
              <p:cNvCxnSpPr>
                <a:stCxn id="7" idx="2"/>
                <a:endCxn id="14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4" idx="3"/>
                <a:endCxn id="12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2" idx="1"/>
                <a:endCxn id="19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9" idx="2"/>
                <a:endCxn id="25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Flowchart: Process 51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Flowchart: Process 52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>
                <a:stCxn id="19" idx="3"/>
                <a:endCxn id="22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22" idx="2"/>
                <a:endCxn id="15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15" idx="2"/>
                <a:endCxn id="10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10" idx="2"/>
                <a:endCxn id="28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Flowchart: Process 81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Flowchart: Process 82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Flowchart: Process 83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>
                <a:stCxn id="28" idx="3"/>
                <a:endCxn id="82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15" idx="3"/>
                <a:endCxn id="83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22" idx="3"/>
                <a:endCxn id="84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82" idx="3"/>
                <a:endCxn id="12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5"/>
              <p:cNvCxnSpPr>
                <a:stCxn id="83" idx="3"/>
                <a:endCxn id="12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95"/>
              <p:cNvCxnSpPr>
                <a:stCxn id="84" idx="3"/>
                <a:endCxn id="12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25" idx="2"/>
                <a:endCxn id="52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25" idx="3"/>
                <a:endCxn id="53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0"/>
              <p:cNvCxnSpPr>
                <a:stCxn id="53" idx="1"/>
                <a:endCxn id="19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0"/>
              <p:cNvCxnSpPr>
                <a:stCxn id="28" idx="2"/>
                <a:endCxn id="8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973949" y="359543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61398" y="408152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7363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7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1337577"/>
                  </p:ext>
                </p:extLst>
              </p:nvPr>
            </p:nvGraphicFramePr>
            <p:xfrm>
              <a:off x="7516161" y="2356029"/>
              <a:ext cx="1326684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3491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3491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3349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5331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1337577"/>
                  </p:ext>
                </p:extLst>
              </p:nvPr>
            </p:nvGraphicFramePr>
            <p:xfrm>
              <a:off x="7516161" y="2356029"/>
              <a:ext cx="1326684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r="-2740" b="-359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200000" t="-98667" r="-2740" b="-25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351" r="-202740" b="-1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00000" t="-201351" r="-102740" b="-1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2"/>
                          <a:stretch>
                            <a:fillRect l="-200000" t="-201351" r="-2740" b="-158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69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3913" r="-20274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00000" t="-193913" r="-10274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408686" y="932548"/>
                <a:ext cx="1541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86" y="932548"/>
                <a:ext cx="1541639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77164905"/>
                  </p:ext>
                </p:extLst>
              </p:nvPr>
            </p:nvGraphicFramePr>
            <p:xfrm>
              <a:off x="7516161" y="2356029"/>
              <a:ext cx="1326684" cy="13567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77164905"/>
                  </p:ext>
                </p:extLst>
              </p:nvPr>
            </p:nvGraphicFramePr>
            <p:xfrm>
              <a:off x="7516161" y="2356029"/>
              <a:ext cx="1326684" cy="13567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0000" r="-2740" b="-2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4"/>
                          <a:stretch>
                            <a:fillRect l="-200000" t="-101351" r="-2740" b="-1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8667" r="-20274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4"/>
                          <a:stretch>
                            <a:fillRect l="-100000" t="-198667" r="-10274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4"/>
                          <a:stretch>
                            <a:fillRect l="-200000" t="-198667" r="-274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0482250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0482250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6" name="Group 55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57" name="Group 56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85" name="Flowchart: Terminator 84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Flowchart: Terminator 87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16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Flowchart: Process 91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96" name="Flowchart: Process 95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Flowchart: Data 98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17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2" name="Group 101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2" name="Flowchart: Decision 151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0" name="Flowchart: Decision 149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8" name="Flowchart: Decision 147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6" name="Flowchart: Decision 145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8" name="Group 117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4" name="Flowchart: Decision 143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1" name="Straight Arrow Connector 120"/>
              <p:cNvCxnSpPr>
                <a:stCxn id="85" idx="2"/>
                <a:endCxn id="99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99" idx="3"/>
                <a:endCxn id="96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43"/>
              <p:cNvCxnSpPr>
                <a:stCxn id="96" idx="1"/>
                <a:endCxn id="150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50" idx="2"/>
                <a:endCxn id="146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Flowchart: Process 124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Flowchart: Process 125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Arrow Connector 126"/>
              <p:cNvCxnSpPr>
                <a:stCxn id="150" idx="3"/>
                <a:endCxn id="148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48" idx="2"/>
                <a:endCxn id="152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52" idx="2"/>
                <a:endCxn id="92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92" idx="2"/>
                <a:endCxn id="144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Flowchart: Process 130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Flowchart: Process 131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Flowchart: Process 132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4" name="Straight Arrow Connector 133"/>
              <p:cNvCxnSpPr>
                <a:stCxn id="144" idx="3"/>
                <a:endCxn id="131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52" idx="3"/>
                <a:endCxn id="132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48" idx="3"/>
                <a:endCxn id="133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95"/>
              <p:cNvCxnSpPr>
                <a:stCxn id="131" idx="3"/>
                <a:endCxn id="96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95"/>
              <p:cNvCxnSpPr>
                <a:stCxn id="132" idx="3"/>
                <a:endCxn id="96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95"/>
              <p:cNvCxnSpPr>
                <a:stCxn id="133" idx="3"/>
                <a:endCxn id="96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46" idx="2"/>
                <a:endCxn id="125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10"/>
              <p:cNvCxnSpPr>
                <a:stCxn id="146" idx="3"/>
                <a:endCxn id="126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10"/>
              <p:cNvCxnSpPr>
                <a:stCxn id="126" idx="1"/>
                <a:endCxn id="150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10"/>
              <p:cNvCxnSpPr>
                <a:stCxn id="144" idx="2"/>
                <a:endCxn id="88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5582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8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73069791"/>
                  </p:ext>
                </p:extLst>
              </p:nvPr>
            </p:nvGraphicFramePr>
            <p:xfrm>
              <a:off x="7516161" y="2356029"/>
              <a:ext cx="1326684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00180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00180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001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61594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73069791"/>
                  </p:ext>
                </p:extLst>
              </p:nvPr>
            </p:nvGraphicFramePr>
            <p:xfrm>
              <a:off x="7516161" y="2356029"/>
              <a:ext cx="1326684" cy="20528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r="-2740" b="-359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200000" t="-98667" r="-2740" b="-25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351" r="-202740" b="-1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00000" t="-201351" r="-102740" b="-1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69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3913" r="-20274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2"/>
                          <a:stretch>
                            <a:fillRect l="-100000" t="-193913" r="-10274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408686" y="932548"/>
                <a:ext cx="1541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86" y="932548"/>
                <a:ext cx="1541639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5" name="Group 54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58" name="Group 57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92" name="Flowchart: Terminator 91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Flowchart: Terminator 95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15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Flowchart: Process 98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102" name="Flowchart: Process 101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Flowchart: Data 107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Group 110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1" name="Flowchart: Decision 150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9" name="Flowchart: Decision 148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7" name="Flowchart: Decision 146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5" name="Flowchart: Decision 144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9" name="Group 118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3" name="Flowchart: Decision 142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0" name="Straight Arrow Connector 119"/>
              <p:cNvCxnSpPr>
                <a:stCxn id="92" idx="2"/>
                <a:endCxn id="108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108" idx="3"/>
                <a:endCxn id="102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43"/>
              <p:cNvCxnSpPr>
                <a:stCxn id="102" idx="1"/>
                <a:endCxn id="149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stCxn id="149" idx="2"/>
                <a:endCxn id="145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Flowchart: Process 123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Flowchart: Process 124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Arrow Connector 125"/>
              <p:cNvCxnSpPr>
                <a:stCxn id="149" idx="3"/>
                <a:endCxn id="147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47" idx="2"/>
                <a:endCxn id="151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51" idx="2"/>
                <a:endCxn id="99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99" idx="2"/>
                <a:endCxn id="143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Flowchart: Process 129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Flowchart: Process 130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Flowchart: Process 131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Straight Arrow Connector 132"/>
              <p:cNvCxnSpPr>
                <a:stCxn id="143" idx="3"/>
                <a:endCxn id="130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51" idx="3"/>
                <a:endCxn id="131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47" idx="3"/>
                <a:endCxn id="132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95"/>
              <p:cNvCxnSpPr>
                <a:stCxn id="130" idx="3"/>
                <a:endCxn id="102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95"/>
              <p:cNvCxnSpPr>
                <a:stCxn id="131" idx="3"/>
                <a:endCxn id="102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95"/>
              <p:cNvCxnSpPr>
                <a:stCxn id="132" idx="3"/>
                <a:endCxn id="102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45" idx="2"/>
                <a:endCxn id="124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10"/>
              <p:cNvCxnSpPr>
                <a:stCxn id="145" idx="3"/>
                <a:endCxn id="125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10"/>
              <p:cNvCxnSpPr>
                <a:stCxn id="125" idx="1"/>
                <a:endCxn id="149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10"/>
              <p:cNvCxnSpPr>
                <a:stCxn id="143" idx="2"/>
                <a:endCxn id="96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6799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4/13/21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9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408686" y="932548"/>
                <a:ext cx="1541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86" y="932548"/>
                <a:ext cx="1541639" cy="461665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53234" y="601238"/>
            <a:ext cx="529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a’s is even and number of b’s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34436366"/>
                  </p:ext>
                </p:extLst>
              </p:nvPr>
            </p:nvGraphicFramePr>
            <p:xfrm>
              <a:off x="7516161" y="1903775"/>
              <a:ext cx="1326684" cy="25405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291785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291785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4910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606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34436366"/>
                  </p:ext>
                </p:extLst>
              </p:nvPr>
            </p:nvGraphicFramePr>
            <p:xfrm>
              <a:off x="7516161" y="1903775"/>
              <a:ext cx="1326684" cy="25405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3"/>
                          <a:stretch>
                            <a:fillRect l="-200000" r="-2740" b="-467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13"/>
                          <a:stretch>
                            <a:fillRect l="-200000" t="-98667" r="-2740" b="-36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69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130702" r="-202740" b="-137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13"/>
                          <a:stretch>
                            <a:fillRect l="-100000" t="-130702" r="-102740" b="-137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9399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169677" r="-20274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13"/>
                          <a:stretch>
                            <a:fillRect l="-100000" t="-169677" r="-10274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00797"/>
                  </p:ext>
                </p:extLst>
              </p:nvPr>
            </p:nvGraphicFramePr>
            <p:xfrm>
              <a:off x="397624" y="5476045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1275"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1275" t="-1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5" name="Group 54"/>
          <p:cNvGrpSpPr/>
          <p:nvPr/>
        </p:nvGrpSpPr>
        <p:grpSpPr>
          <a:xfrm>
            <a:off x="888686" y="612659"/>
            <a:ext cx="5517567" cy="4657348"/>
            <a:chOff x="755871" y="1391000"/>
            <a:chExt cx="5517567" cy="4657348"/>
          </a:xfrm>
        </p:grpSpPr>
        <p:grpSp>
          <p:nvGrpSpPr>
            <p:cNvPr id="61" name="Group 60"/>
            <p:cNvGrpSpPr/>
            <p:nvPr/>
          </p:nvGrpSpPr>
          <p:grpSpPr>
            <a:xfrm>
              <a:off x="755871" y="1391000"/>
              <a:ext cx="5517567" cy="4657348"/>
              <a:chOff x="755871" y="1391000"/>
              <a:chExt cx="5517567" cy="4657348"/>
            </a:xfrm>
          </p:grpSpPr>
          <p:sp>
            <p:nvSpPr>
              <p:cNvPr id="96" name="Flowchart: Terminator 95"/>
              <p:cNvSpPr/>
              <p:nvPr/>
            </p:nvSpPr>
            <p:spPr>
              <a:xfrm>
                <a:off x="2231871" y="1391000"/>
                <a:ext cx="900000" cy="288000"/>
              </a:xfrm>
              <a:prstGeom prst="flowChartTermina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Flowchart: Terminator 98"/>
                  <p:cNvSpPr/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Return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Flowchart: Terminator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871" y="5760348"/>
                    <a:ext cx="1170000" cy="288000"/>
                  </a:xfrm>
                  <a:prstGeom prst="flowChartTerminator">
                    <a:avLst/>
                  </a:prstGeom>
                  <a:blipFill>
                    <a:blip r:embed="rId3"/>
                    <a:stretch>
                      <a:fillRect b="-12245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Flowchart: Process 101"/>
              <p:cNvSpPr/>
              <p:nvPr/>
            </p:nvSpPr>
            <p:spPr>
              <a:xfrm>
                <a:off x="3005871" y="4380648"/>
                <a:ext cx="108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DFA(OT)</a:t>
                </a:r>
              </a:p>
            </p:txBody>
          </p:sp>
          <p:sp>
            <p:nvSpPr>
              <p:cNvPr id="108" name="Flowchart: Process 107"/>
              <p:cNvSpPr/>
              <p:nvPr/>
            </p:nvSpPr>
            <p:spPr>
              <a:xfrm>
                <a:off x="2015871" y="2390050"/>
                <a:ext cx="900000" cy="288000"/>
              </a:xfrm>
              <a:prstGeom prst="flowChartProcess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Flowchart: Data 110"/>
                  <p:cNvSpPr/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Read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Flowchart: Data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3871" y="1909636"/>
                    <a:ext cx="1080000" cy="288000"/>
                  </a:xfrm>
                  <a:prstGeom prst="flowChartInputOutpu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/>
              <p:cNvGrpSpPr/>
              <p:nvPr/>
            </p:nvGrpSpPr>
            <p:grpSpPr>
              <a:xfrm>
                <a:off x="291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2" name="Flowchart: Decision 151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240009" y="2134437"/>
                  <a:ext cx="9431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Consistent?</a:t>
                  </a: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755871" y="274044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50" name="Flowchart: Decision 149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3274474" y="2155356"/>
                  <a:ext cx="8742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Complete?</a:t>
                  </a: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2915871" y="2742050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8" name="Flowchart: Decision 147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3368379" y="2177035"/>
                  <a:ext cx="68640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Closed?</a:t>
                  </a: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755871" y="3562082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6" name="Flowchart: Decision 145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Member (</a:t>
                      </a:r>
                      <a14:m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68" y="2147043"/>
                      <a:ext cx="108363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67" r="-1775" b="-6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0" name="Group 119"/>
              <p:cNvGrpSpPr/>
              <p:nvPr/>
            </p:nvGrpSpPr>
            <p:grpSpPr>
              <a:xfrm>
                <a:off x="2915871" y="4947214"/>
                <a:ext cx="1260000" cy="540000"/>
                <a:chOff x="3029896" y="1958366"/>
                <a:chExt cx="1326948" cy="755459"/>
              </a:xfrm>
            </p:grpSpPr>
            <p:sp>
              <p:nvSpPr>
                <p:cNvPr id="144" name="Flowchart: Decision 143"/>
                <p:cNvSpPr/>
                <p:nvPr/>
              </p:nvSpPr>
              <p:spPr>
                <a:xfrm>
                  <a:off x="3029896" y="1958366"/>
                  <a:ext cx="1326948" cy="755459"/>
                </a:xfrm>
                <a:prstGeom prst="flowChartDecision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Equival (</a:t>
                      </a:r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oMath>
                      </a14:m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)?</a:t>
                      </a:r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1736" y="2148747"/>
                      <a:ext cx="999697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1" t="-3125" r="-2581" b="-6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1" name="Straight Arrow Connector 120"/>
              <p:cNvCxnSpPr>
                <a:stCxn id="96" idx="2"/>
                <a:endCxn id="111" idx="0"/>
              </p:cNvCxnSpPr>
              <p:nvPr/>
            </p:nvCxnSpPr>
            <p:spPr>
              <a:xfrm>
                <a:off x="2681871" y="1679000"/>
                <a:ext cx="0" cy="230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111" idx="3"/>
                <a:endCxn id="108" idx="0"/>
              </p:cNvCxnSpPr>
              <p:nvPr/>
            </p:nvCxnSpPr>
            <p:spPr>
              <a:xfrm>
                <a:off x="2465871" y="2197636"/>
                <a:ext cx="0" cy="192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43"/>
              <p:cNvCxnSpPr>
                <a:stCxn id="108" idx="1"/>
                <a:endCxn id="150" idx="0"/>
              </p:cNvCxnSpPr>
              <p:nvPr/>
            </p:nvCxnSpPr>
            <p:spPr>
              <a:xfrm rot="10800000" flipV="1">
                <a:off x="1385871" y="2534050"/>
                <a:ext cx="630000" cy="206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50" idx="2"/>
                <a:endCxn id="146" idx="0"/>
              </p:cNvCxnSpPr>
              <p:nvPr/>
            </p:nvCxnSpPr>
            <p:spPr>
              <a:xfrm>
                <a:off x="1385871" y="3280440"/>
                <a:ext cx="0" cy="281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Flowchart: Process 124"/>
                  <p:cNvSpPr/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Flowchart: Process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26" y="4380648"/>
                    <a:ext cx="900000" cy="288000"/>
                  </a:xfrm>
                  <a:prstGeom prst="flowChart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Flowchart: Process 125"/>
                  <p:cNvSpPr/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Flowchart: Process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70" y="4950852"/>
                    <a:ext cx="900000" cy="288000"/>
                  </a:xfrm>
                  <a:prstGeom prst="flowChart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Arrow Connector 126"/>
              <p:cNvCxnSpPr>
                <a:stCxn id="150" idx="3"/>
                <a:endCxn id="148" idx="1"/>
              </p:cNvCxnSpPr>
              <p:nvPr/>
            </p:nvCxnSpPr>
            <p:spPr>
              <a:xfrm>
                <a:off x="2015871" y="3010440"/>
                <a:ext cx="900000" cy="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48" idx="2"/>
                <a:endCxn id="152" idx="0"/>
              </p:cNvCxnSpPr>
              <p:nvPr/>
            </p:nvCxnSpPr>
            <p:spPr>
              <a:xfrm>
                <a:off x="3545871" y="3282050"/>
                <a:ext cx="0" cy="280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52" idx="2"/>
                <a:endCxn id="102" idx="0"/>
              </p:cNvCxnSpPr>
              <p:nvPr/>
            </p:nvCxnSpPr>
            <p:spPr>
              <a:xfrm>
                <a:off x="3545871" y="4102082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02" idx="2"/>
                <a:endCxn id="144" idx="0"/>
              </p:cNvCxnSpPr>
              <p:nvPr/>
            </p:nvCxnSpPr>
            <p:spPr>
              <a:xfrm>
                <a:off x="3545871" y="4668648"/>
                <a:ext cx="0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Flowchart: Process 130"/>
                  <p:cNvSpPr/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 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𝑐𝑒𝑥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Flowchart: Process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5000" y="5073214"/>
                    <a:ext cx="1828438" cy="288000"/>
                  </a:xfrm>
                  <a:prstGeom prst="flowChartProcess">
                    <a:avLst/>
                  </a:prstGeom>
                  <a:blipFill>
                    <a:blip r:embed="rId9"/>
                    <a:stretch>
                      <a:fillRect t="-248980" r="-9603" b="-338776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Flowchart: Process 131"/>
                  <p:cNvSpPr/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Flowchart: Process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3687431"/>
                    <a:ext cx="1080000" cy="288000"/>
                  </a:xfrm>
                  <a:prstGeom prst="flowChart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Flowchart: Process 132"/>
                  <p:cNvSpPr/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2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Flowchart: Process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2153" y="2868050"/>
                    <a:ext cx="1080000" cy="288000"/>
                  </a:xfrm>
                  <a:prstGeom prst="flowChart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4" name="Straight Arrow Connector 133"/>
              <p:cNvCxnSpPr>
                <a:stCxn id="144" idx="3"/>
                <a:endCxn id="131" idx="1"/>
              </p:cNvCxnSpPr>
              <p:nvPr/>
            </p:nvCxnSpPr>
            <p:spPr>
              <a:xfrm>
                <a:off x="4175871" y="5217214"/>
                <a:ext cx="269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52" idx="3"/>
                <a:endCxn id="132" idx="1"/>
              </p:cNvCxnSpPr>
              <p:nvPr/>
            </p:nvCxnSpPr>
            <p:spPr>
              <a:xfrm flipV="1">
                <a:off x="4175871" y="3831431"/>
                <a:ext cx="316282" cy="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48" idx="3"/>
                <a:endCxn id="133" idx="1"/>
              </p:cNvCxnSpPr>
              <p:nvPr/>
            </p:nvCxnSpPr>
            <p:spPr>
              <a:xfrm>
                <a:off x="4175871" y="3012050"/>
                <a:ext cx="3162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95"/>
              <p:cNvCxnSpPr>
                <a:stCxn id="131" idx="3"/>
                <a:endCxn id="108" idx="3"/>
              </p:cNvCxnSpPr>
              <p:nvPr/>
            </p:nvCxnSpPr>
            <p:spPr>
              <a:xfrm flipH="1" flipV="1">
                <a:off x="2915871" y="2534050"/>
                <a:ext cx="3357567" cy="2683164"/>
              </a:xfrm>
              <a:prstGeom prst="bentConnector3">
                <a:avLst>
                  <a:gd name="adj1" fmla="val -68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95"/>
              <p:cNvCxnSpPr>
                <a:stCxn id="132" idx="3"/>
                <a:endCxn id="108" idx="3"/>
              </p:cNvCxnSpPr>
              <p:nvPr/>
            </p:nvCxnSpPr>
            <p:spPr>
              <a:xfrm flipH="1" flipV="1">
                <a:off x="2915871" y="2534050"/>
                <a:ext cx="2656282" cy="1297381"/>
              </a:xfrm>
              <a:prstGeom prst="bentConnector3">
                <a:avLst>
                  <a:gd name="adj1" fmla="val -307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95"/>
              <p:cNvCxnSpPr>
                <a:stCxn id="133" idx="3"/>
                <a:endCxn id="108" idx="3"/>
              </p:cNvCxnSpPr>
              <p:nvPr/>
            </p:nvCxnSpPr>
            <p:spPr>
              <a:xfrm flipH="1" flipV="1">
                <a:off x="2915871" y="2534050"/>
                <a:ext cx="2656282" cy="478000"/>
              </a:xfrm>
              <a:prstGeom prst="bentConnector3">
                <a:avLst>
                  <a:gd name="adj1" fmla="val -25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46" idx="2"/>
                <a:endCxn id="125" idx="0"/>
              </p:cNvCxnSpPr>
              <p:nvPr/>
            </p:nvCxnSpPr>
            <p:spPr>
              <a:xfrm flipH="1">
                <a:off x="1380726" y="4102082"/>
                <a:ext cx="5145" cy="278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10"/>
              <p:cNvCxnSpPr>
                <a:stCxn id="146" idx="3"/>
                <a:endCxn id="126" idx="3"/>
              </p:cNvCxnSpPr>
              <p:nvPr/>
            </p:nvCxnSpPr>
            <p:spPr>
              <a:xfrm flipH="1">
                <a:off x="1835870" y="3832082"/>
                <a:ext cx="180001" cy="1262770"/>
              </a:xfrm>
              <a:prstGeom prst="bentConnector3">
                <a:avLst>
                  <a:gd name="adj1" fmla="val -126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10"/>
              <p:cNvCxnSpPr>
                <a:stCxn id="126" idx="1"/>
                <a:endCxn id="150" idx="1"/>
              </p:cNvCxnSpPr>
              <p:nvPr/>
            </p:nvCxnSpPr>
            <p:spPr>
              <a:xfrm rot="10800000">
                <a:off x="755872" y="3010440"/>
                <a:ext cx="179999" cy="2084412"/>
              </a:xfrm>
              <a:prstGeom prst="bentConnector3">
                <a:avLst>
                  <a:gd name="adj1" fmla="val 22700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10"/>
              <p:cNvCxnSpPr>
                <a:stCxn id="144" idx="2"/>
                <a:endCxn id="99" idx="3"/>
              </p:cNvCxnSpPr>
              <p:nvPr/>
            </p:nvCxnSpPr>
            <p:spPr>
              <a:xfrm rot="5400000">
                <a:off x="3022304" y="5380781"/>
                <a:ext cx="417134" cy="6300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2261207" y="275562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98089" y="327074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49726" y="277377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89392" y="358991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49249" y="495635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38281" y="329163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45870" y="408751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38183" y="55356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106764" y="28045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94213" y="32906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8938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OS_ani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LStar</Template>
  <TotalTime>15</TotalTime>
  <Words>2552</Words>
  <Application>Microsoft Macintosh PowerPoint</Application>
  <PresentationFormat>On-screen Show (4:3)</PresentationFormat>
  <Paragraphs>1067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Calibri</vt:lpstr>
      <vt:lpstr>Cambria Math</vt:lpstr>
      <vt:lpstr>Lucida Grande</vt:lpstr>
      <vt:lpstr>Wingdings</vt:lpstr>
      <vt:lpstr>Wingdings 3</vt:lpstr>
      <vt:lpstr>SCOS_animated</vt:lpstr>
      <vt:lpstr>Benutzerdefiniertes Design</vt:lpstr>
      <vt:lpstr>PowerPoint Presentation</vt:lpstr>
      <vt:lpstr>Agenda</vt:lpstr>
      <vt:lpstr>L* &amp; DFAs</vt:lpstr>
      <vt:lpstr>Observation Table</vt:lpstr>
      <vt:lpstr>Examples</vt:lpstr>
      <vt:lpstr>Flow Chart</vt:lpstr>
      <vt:lpstr>PowerPoint Presentation</vt:lpstr>
      <vt:lpstr>PowerPoint Presentation</vt:lpstr>
      <vt:lpstr>PowerPoint Presentation</vt:lpstr>
      <vt:lpstr>PowerPoint Presentation</vt:lpstr>
      <vt:lpstr>Extract DFA</vt:lpstr>
      <vt:lpstr>PowerPoint Presentation</vt:lpstr>
      <vt:lpstr>PowerPoint Presentation</vt:lpstr>
      <vt:lpstr>PowerPoint Presentation</vt:lpstr>
      <vt:lpstr>Extract DFA</vt:lpstr>
      <vt:lpstr>PowerPoint Presentation</vt:lpstr>
      <vt:lpstr>PowerPoint Presentation</vt:lpstr>
      <vt:lpstr>PowerPoint Presentation</vt:lpstr>
      <vt:lpstr>Extract DFA</vt:lpstr>
      <vt:lpstr>L* &amp; Mealy Machine</vt:lpstr>
      <vt:lpstr>Observation Table</vt:lpstr>
      <vt:lpstr>Observation Table contd.</vt:lpstr>
    </vt:vector>
  </TitlesOfParts>
  <Company>IAIK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Masoud Ebrahimi</dc:creator>
  <cp:lastModifiedBy>Ebrahimi, Masoud</cp:lastModifiedBy>
  <cp:revision>70</cp:revision>
  <cp:lastPrinted>2017-12-06T10:10:08Z</cp:lastPrinted>
  <dcterms:created xsi:type="dcterms:W3CDTF">2017-12-01T10:13:50Z</dcterms:created>
  <dcterms:modified xsi:type="dcterms:W3CDTF">2021-04-13T07:06:19Z</dcterms:modified>
</cp:coreProperties>
</file>