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7" r:id="rId4"/>
    <p:sldId id="286" r:id="rId5"/>
    <p:sldId id="277" r:id="rId6"/>
    <p:sldId id="288" r:id="rId7"/>
    <p:sldId id="289" r:id="rId8"/>
    <p:sldId id="291" r:id="rId9"/>
    <p:sldId id="292" r:id="rId10"/>
    <p:sldId id="284" r:id="rId11"/>
    <p:sldId id="285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0066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8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68" y="4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7DC17C08-3CCC-48B3-B592-5AEA975E5E52}" type="datetime1">
              <a:rPr lang="de-DE"/>
              <a:pPr/>
              <a:t>14.04.21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04268B2-BB08-4379-B2AD-0BB6ADF28E0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0A8A1CFC-BA0C-491E-8379-6497B662734D}" type="datetime1">
              <a:rPr lang="de-DE"/>
              <a:pPr/>
              <a:t>14.04.21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D37F6C9-B6A5-41E4-9660-D7BE434A93A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0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F6C9-B6A5-41E4-9660-D7BE434A93A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RZ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/>
          </a:p>
        </p:txBody>
      </p:sp>
      <p:pic>
        <p:nvPicPr>
          <p:cNvPr id="6" name="Bild 7" descr="AT_Pictogramm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0563" y="1490663"/>
            <a:ext cx="10888663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13513"/>
            <a:ext cx="7294563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noProof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en-US" sz="1200" noProof="0">
                <a:solidFill>
                  <a:srgbClr val="595959"/>
                </a:solidFill>
              </a:rPr>
              <a:t> www.iaik.tugraz.at</a:t>
            </a:r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 TU Graz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0724" y="1134534"/>
            <a:ext cx="8169480" cy="2489199"/>
          </a:xfrm>
        </p:spPr>
        <p:txBody>
          <a:bodyPr anchor="b">
            <a:normAutofit/>
          </a:bodyPr>
          <a:lstStyle>
            <a:lvl1pPr marL="0" indent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5000" b="0" u="none" baseline="0">
                <a:solidFill>
                  <a:srgbClr val="F7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1600"/>
              </a:spcBef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3175" indent="-3175">
              <a:buNone/>
              <a:defRPr sz="2000"/>
            </a:lvl3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720725" y="4676038"/>
            <a:ext cx="3724275" cy="2159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7E85E7F-C49B-4185-A7F8-6391AD2B59B1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0725" y="3960319"/>
            <a:ext cx="8229600" cy="652462"/>
          </a:xfrm>
        </p:spPr>
        <p:txBody>
          <a:bodyPr anchor="b"/>
          <a:lstStyle>
            <a:lvl1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NAME &lt;EMAIL&gt; </a:t>
            </a:r>
          </a:p>
          <a:p>
            <a:r>
              <a:rPr lang="en-US" noProof="0" dirty="0"/>
              <a:t>Institute for Applied Information Processing and Communications</a:t>
            </a:r>
          </a:p>
          <a:p>
            <a:r>
              <a:rPr lang="en-US" noProof="0" dirty="0"/>
              <a:t>Graz University of Technology, Austria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E1C802-92AF-48B3-94E9-47196C5CE1D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C4F48F97-0A04-4EE0-88F6-374B7EC55470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3780814-3229-418B-9A8B-538DFE2FCBF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0"/>
          </p:nvPr>
        </p:nvSpPr>
        <p:spPr>
          <a:xfrm>
            <a:off x="720725" y="1278369"/>
            <a:ext cx="3959225" cy="504781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1"/>
          </p:nvPr>
        </p:nvSpPr>
        <p:spPr>
          <a:xfrm>
            <a:off x="4990375" y="1278369"/>
            <a:ext cx="3959225" cy="5047819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8D72D5C-52C5-4258-8374-6CDA12E9CF9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428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428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8FCBAB3-0354-43C7-8C3A-EC193415146C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4EE8588-D59E-46E0-BB85-095744DE548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65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2398F19-E384-4A8E-9D99-4DC8352B646F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415CEA-7E8B-4E5F-B5A8-49892D08237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3"/>
            <a:ext cx="8229600" cy="5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279522"/>
            <a:ext cx="8229600" cy="50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Erste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pic>
        <p:nvPicPr>
          <p:cNvPr id="1032" name="Picture 9" descr="Logo TU Gra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92" y="757234"/>
            <a:ext cx="5032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5C91BBE-6AC6-44DC-8E03-07AE8F8939F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  <p:sldLayoutId id="2147483749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F70146"/>
        </a:buClr>
        <a:buFont typeface="Wingdings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19138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-107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2pPr>
      <a:lvl3pPr marL="1168400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-107" charset="2"/>
        <a:buChar char="§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-107" charset="2"/>
        <a:buChar char="§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107" charset="0"/>
        <a:buChar char="-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cap="small" dirty="0"/>
              <a:t>Learning </a:t>
            </a:r>
            <a:r>
              <a:rPr lang="en-US" cap="small"/>
              <a:t>Mealy Machines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E85E7F-C49B-4185-A7F8-6391AD2B59B1}" type="datetime1">
              <a:rPr lang="de-DE" smtClean="0"/>
              <a:pPr/>
              <a:t>14.04.21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Masoud Ebrahimi</a:t>
            </a:r>
          </a:p>
          <a:p>
            <a:r>
              <a:rPr lang="de-DE" dirty="0"/>
              <a:t>Institute </a:t>
            </a:r>
            <a:r>
              <a:rPr lang="en-US" dirty="0"/>
              <a:t>for</a:t>
            </a:r>
            <a:r>
              <a:rPr lang="de-DE" dirty="0"/>
              <a:t> Applied Information Processing </a:t>
            </a:r>
            <a:r>
              <a:rPr lang="en-US" dirty="0"/>
              <a:t>and</a:t>
            </a:r>
            <a:r>
              <a:rPr lang="de-DE" dirty="0"/>
              <a:t> Communications</a:t>
            </a:r>
          </a:p>
          <a:p>
            <a:r>
              <a:rPr lang="de-DE" dirty="0"/>
              <a:t>Graz University </a:t>
            </a:r>
            <a:r>
              <a:rPr lang="en-US" dirty="0"/>
              <a:t>of</a:t>
            </a:r>
            <a:r>
              <a:rPr lang="de-DE" dirty="0"/>
              <a:t> Technology, Austria</a:t>
            </a:r>
          </a:p>
        </p:txBody>
      </p:sp>
    </p:spTree>
    <p:extLst>
      <p:ext uri="{BB962C8B-B14F-4D97-AF65-F5344CB8AC3E}">
        <p14:creationId xmlns:p14="http://schemas.microsoft.com/office/powerpoint/2010/main" val="16554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10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1466576"/>
                  </p:ext>
                </p:extLst>
              </p:nvPr>
            </p:nvGraphicFramePr>
            <p:xfrm>
              <a:off x="3345938" y="2161225"/>
              <a:ext cx="2211140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2648078543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1466576"/>
                  </p:ext>
                </p:extLst>
              </p:nvPr>
            </p:nvGraphicFramePr>
            <p:xfrm>
              <a:off x="3345938" y="2161225"/>
              <a:ext cx="2211140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2648078543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667" t="-2778" b="-4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200000" t="-102778" r="-2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300000" t="-102778" r="-1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400000" t="-102778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4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202778" r="-3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3"/>
                          <a:stretch>
                            <a:fillRect l="-200000" t="-202778" r="-2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47297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147297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3952860" y="4570518"/>
            <a:ext cx="135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 Table</a:t>
            </a:r>
          </a:p>
        </p:txBody>
      </p:sp>
    </p:spTree>
    <p:extLst>
      <p:ext uri="{BB962C8B-B14F-4D97-AF65-F5344CB8AC3E}">
        <p14:creationId xmlns:p14="http://schemas.microsoft.com/office/powerpoint/2010/main" val="41972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47A8-7D74-E24B-B7B3-63354B9F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D27E-7BFC-764A-9591-83864C696B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5491-2700-E74F-BFF0-B393D6E302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15DF-949F-D44D-83F5-1ECDC21BEA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0A38-63BA-3442-8CF2-53B2061128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93CC23-7AD2-0B48-912D-17A06BEAA9D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hypothesis</a:t>
            </a:r>
            <a:r>
              <a:rPr lang="en-US" dirty="0"/>
              <a:t> includes behavior observed </a:t>
            </a:r>
            <a:r>
              <a:rPr lang="en-US" dirty="0">
                <a:solidFill>
                  <a:srgbClr val="0070C0"/>
                </a:solidFill>
              </a:rPr>
              <a:t>so far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Now, what do </a:t>
            </a:r>
            <a:r>
              <a:rPr lang="en-US" dirty="0">
                <a:solidFill>
                  <a:srgbClr val="FF0000"/>
                </a:solidFill>
              </a:rPr>
              <a:t>counterexamples</a:t>
            </a:r>
            <a:r>
              <a:rPr lang="en-US" dirty="0"/>
              <a:t> tell us?</a:t>
            </a:r>
          </a:p>
          <a:p>
            <a:pPr lvl="1"/>
            <a:r>
              <a:rPr lang="en-US" dirty="0"/>
              <a:t>A behavior that is </a:t>
            </a:r>
            <a:r>
              <a:rPr lang="en-US" dirty="0">
                <a:solidFill>
                  <a:srgbClr val="FF0000"/>
                </a:solidFill>
              </a:rPr>
              <a:t>not observed </a:t>
            </a:r>
            <a:r>
              <a:rPr lang="en-US" dirty="0">
                <a:solidFill>
                  <a:srgbClr val="0070C0"/>
                </a:solidFill>
              </a:rPr>
              <a:t>so far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 far?</a:t>
            </a:r>
          </a:p>
          <a:p>
            <a:pPr lvl="1"/>
            <a:r>
              <a:rPr lang="en-US" dirty="0"/>
              <a:t>Explored states.</a:t>
            </a:r>
          </a:p>
          <a:p>
            <a:pPr marL="447675" lvl="1" indent="0">
              <a:buNone/>
            </a:pPr>
            <a:endParaRPr lang="en-US" dirty="0"/>
          </a:p>
          <a:p>
            <a:pPr marL="12700" lvl="1" indent="0" algn="ctr">
              <a:buNone/>
            </a:pPr>
            <a:r>
              <a:rPr lang="en-US" sz="2600" dirty="0"/>
              <a:t>What do </a:t>
            </a:r>
            <a:r>
              <a:rPr lang="en-US" sz="2600" dirty="0">
                <a:solidFill>
                  <a:srgbClr val="FF0000"/>
                </a:solidFill>
              </a:rPr>
              <a:t>counterexamples </a:t>
            </a:r>
            <a:r>
              <a:rPr lang="en-US" sz="2600" dirty="0"/>
              <a:t>tell us?</a:t>
            </a:r>
          </a:p>
          <a:p>
            <a:pPr marL="12700" lvl="1" indent="0" algn="ctr">
              <a:buNone/>
            </a:pPr>
            <a:r>
              <a:rPr lang="en-US" dirty="0"/>
              <a:t>There is a new state to discover!</a:t>
            </a:r>
          </a:p>
        </p:txBody>
      </p:sp>
    </p:spTree>
    <p:extLst>
      <p:ext uri="{BB962C8B-B14F-4D97-AF65-F5344CB8AC3E}">
        <p14:creationId xmlns:p14="http://schemas.microsoft.com/office/powerpoint/2010/main" val="36690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1827BF-74D2-B444-AEBF-B096C3C40FC3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</p:spTree>
    <p:extLst>
      <p:ext uri="{BB962C8B-B14F-4D97-AF65-F5344CB8AC3E}">
        <p14:creationId xmlns:p14="http://schemas.microsoft.com/office/powerpoint/2010/main" val="238006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0961F5-B040-2A4E-8D1D-F443EABB6F6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247765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0C0C36-9100-AC47-873A-92E2383D065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31507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0D4747-6395-E645-BBC2-1663AF347B56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285918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086BC3-BCAF-9C4C-83BD-D2B49410280A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8533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blipFill>
                <a:blip r:embed="rId2"/>
                <a:stretch>
                  <a:fillRect l="-35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7213FF2F-49BB-4746-B791-23AEC3F27EC4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 bwMode="auto">
          <a:xfrm>
            <a:off x="941387" y="1598613"/>
            <a:ext cx="35179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𝑐𝑎𝑎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blipFill>
                <a:blip r:embed="rId2"/>
                <a:stretch>
                  <a:fillRect l="-35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F5B874-99C5-D347-AD2B-B842AC81DB2B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941387" y="1598613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11807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19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>
              <a:xfrm>
                <a:off x="4990375" y="1278369"/>
                <a:ext cx="3959225" cy="5047819"/>
              </a:xfrm>
            </p:spPr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𝑐𝑎𝑎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lvl="1"/>
                <a:endParaRPr lang="en-US" sz="1800" dirty="0"/>
              </a:p>
              <a:p>
                <a:pPr marL="447675" lvl="1" indent="0" algn="ctr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Wow!</a:t>
                </a:r>
              </a:p>
              <a:p>
                <a:pPr marL="447675" lvl="1" indent="0" algn="ctr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What does it mean?</a:t>
                </a:r>
              </a:p>
              <a:p>
                <a:pPr marL="447675" lvl="1" indent="0" algn="ctr">
                  <a:buNone/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447675" lvl="1" indent="0" algn="ctr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When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we observe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leads to an output different from the counterexample!</a:t>
                </a:r>
              </a:p>
              <a:p>
                <a:pPr marL="447675" lvl="1" indent="0" algn="ctr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47675" lvl="1" indent="0" algn="ctr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This tells us with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the machine transits to a state </a:t>
                </a:r>
                <a:br>
                  <a:rPr lang="en-US" sz="1800" dirty="0">
                    <a:solidFill>
                      <a:srgbClr val="00B050"/>
                    </a:solidFill>
                  </a:rPr>
                </a:br>
                <a:r>
                  <a:rPr lang="en-US" sz="1800" dirty="0">
                    <a:solidFill>
                      <a:srgbClr val="00B050"/>
                    </a:solidFill>
                  </a:rPr>
                  <a:t>that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xfrm>
                <a:off x="4990375" y="1278369"/>
                <a:ext cx="3959225" cy="5047819"/>
              </a:xfrm>
              <a:blipFill>
                <a:blip r:embed="rId2"/>
                <a:stretch>
                  <a:fillRect l="-3514" t="-1508" r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2E958366-D6F8-494C-B684-26A2B12E3144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941387" y="1598613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36268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Language of DFAs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96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777F-0107-1C4E-90BC-54537F62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based counterexample refinement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2E159A-9C72-6541-B2BC-6CCEA11B20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274C-E2E9-2548-B4CF-B2C17A100A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F48F97-0A04-4EE0-88F6-374B7EC55470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0E82-1347-8C4D-81B5-E3F152507B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1D46-C037-914F-869A-CA7963E4A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780814-3229-418B-9A8B-538DFE2FCBF2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0EE017-F587-8340-991E-347ECD5DE83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We add the found suffix to the table instead.</a:t>
            </a:r>
          </a:p>
          <a:p>
            <a:pPr lvl="1"/>
            <a:r>
              <a:rPr lang="en-US" dirty="0"/>
              <a:t>This results in a smaller table.</a:t>
            </a:r>
          </a:p>
          <a:p>
            <a:pPr lvl="1"/>
            <a:r>
              <a:rPr lang="en-US" dirty="0"/>
              <a:t>Such table will always remain consistent.</a:t>
            </a:r>
          </a:p>
          <a:p>
            <a:pPr lvl="1"/>
            <a:r>
              <a:rPr lang="en-US" dirty="0"/>
              <a:t>Works for both DFAs and Mealy machines.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Inference of finite automata using homing sequences</a:t>
            </a:r>
          </a:p>
          <a:p>
            <a:pPr lvl="1"/>
            <a:r>
              <a:rPr lang="en-US" dirty="0"/>
              <a:t>by Ronald Linn </a:t>
            </a:r>
            <a:r>
              <a:rPr lang="en-US" dirty="0" err="1"/>
              <a:t>Rivest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     Robert Elias </a:t>
            </a:r>
            <a:r>
              <a:rPr lang="en-US" dirty="0" err="1"/>
              <a:t>Schapire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16C-7A28-704E-8FAF-7CF5876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DFAs and Regular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2A4F-A83A-234E-B36B-6061EEBB0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5625-2258-1845-B8AB-3D32D8CF90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26AA-597A-A34D-9D78-7DCA16E39E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10D3-1E99-834C-891F-826B5F234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3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51379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the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set of all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are accepted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513795"/>
              </a:xfrm>
              <a:blipFill>
                <a:blip r:embed="rId2"/>
                <a:stretch>
                  <a:fillRect l="-2003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/>
              <p:nvPr/>
            </p:nvSpPr>
            <p:spPr>
              <a:xfrm>
                <a:off x="1165865" y="4381754"/>
                <a:ext cx="6558270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is an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exhaustive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decision mechanism </a:t>
                </a:r>
                <a:b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</a:b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to check if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Σ</m:t>
                        </m:r>
                      </m:e>
                      <m:sup>
                        <m:r>
                          <a:rPr lang="en-US" sz="2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belong to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𝐿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5" y="4381754"/>
                <a:ext cx="6558270" cy="892552"/>
              </a:xfrm>
              <a:prstGeom prst="rect">
                <a:avLst/>
              </a:prstGeom>
              <a:blipFill>
                <a:blip r:embed="rId3"/>
                <a:stretch>
                  <a:fillRect t="-5634" r="-116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/>
              <p:nvPr/>
            </p:nvSpPr>
            <p:spPr>
              <a:xfrm>
                <a:off x="2347190" y="3140914"/>
                <a:ext cx="4442755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𝐿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to begin with, </a:t>
                </a:r>
              </a:p>
              <a:p>
                <a:pPr algn="ctr"/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in simple words?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90" y="3140914"/>
                <a:ext cx="4442755" cy="892552"/>
              </a:xfrm>
              <a:prstGeom prst="rect">
                <a:avLst/>
              </a:prstGeom>
              <a:blipFill>
                <a:blip r:embed="rId4"/>
                <a:stretch>
                  <a:fillRect l="-2279" t="-5556" r="-1425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9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Mealy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F2567-4A6D-4F4F-9E52-4CB82CC6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4" t="47542" r="19700" b="10198"/>
          <a:stretch/>
        </p:blipFill>
        <p:spPr>
          <a:xfrm>
            <a:off x="2871311" y="3537121"/>
            <a:ext cx="3413725" cy="21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16C-7A28-704E-8FAF-7CF5876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Machines and Regular bi-Languages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2A4F-A83A-234E-B36B-6061EEBB0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5625-2258-1845-B8AB-3D32D8CF90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26AA-597A-A34D-9D78-7DCA16E39E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10D3-1E99-834C-891F-826B5F234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5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3076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the output alphabet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307614"/>
              </a:xfrm>
              <a:blipFill>
                <a:blip r:embed="rId2"/>
                <a:stretch>
                  <a:fillRect l="-2003" t="-673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/>
              <p:nvPr/>
            </p:nvSpPr>
            <p:spPr>
              <a:xfrm>
                <a:off x="1125564" y="3817136"/>
                <a:ext cx="6638869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M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is an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exhaustive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decision mechanism </a:t>
                </a:r>
                <a:b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</a:b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to </a:t>
                </a:r>
                <a:r>
                  <a:rPr lang="en-US" sz="2600" dirty="0">
                    <a:solidFill>
                      <a:srgbClr val="7030A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o</a:t>
                </a:r>
                <a:r>
                  <a:rPr lang="en-US" sz="2600" dirty="0">
                    <a:solidFill>
                      <a:srgbClr val="00B05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l</a:t>
                </a:r>
                <a:r>
                  <a:rPr lang="en-US" sz="2600" dirty="0">
                    <a:solidFill>
                      <a:srgbClr val="FFC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o</a:t>
                </a:r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r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all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𝐼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with </a:t>
                </a:r>
                <a:r>
                  <a:rPr lang="en-US" sz="2600" dirty="0">
                    <a:solidFill>
                      <a:srgbClr val="00B05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symbols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𝑂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64" y="3817136"/>
                <a:ext cx="6638869" cy="892552"/>
              </a:xfrm>
              <a:prstGeom prst="rect">
                <a:avLst/>
              </a:prstGeom>
              <a:blipFill>
                <a:blip r:embed="rId3"/>
                <a:stretch>
                  <a:fillRect t="-5634" r="-1147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/>
              <p:nvPr/>
            </p:nvSpPr>
            <p:spPr>
              <a:xfrm>
                <a:off x="2319256" y="2966727"/>
                <a:ext cx="42514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𝑀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56" y="2966727"/>
                <a:ext cx="4251485" cy="492443"/>
              </a:xfrm>
              <a:prstGeom prst="rect">
                <a:avLst/>
              </a:prstGeom>
              <a:blipFill>
                <a:blip r:embed="rId4"/>
                <a:stretch>
                  <a:fillRect l="-2388" t="-10256" r="-179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28" t="-2142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3B7-3625-DF40-9F62-164A7EB18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1D91-FC7A-CB4E-B7B2-33A6FC209F9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611A-6A51-564B-ADAF-6A3511C21B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CEF6-DAE4-C94E-B035-461BB03E4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⇒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⇒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⇒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  <a:blipFill>
                <a:blip r:embed="rId3"/>
                <a:stretch>
                  <a:fillRect l="-2157" t="-1567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3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 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contd.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28" t="-2142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3B7-3625-DF40-9F62-164A7EB18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1D91-FC7A-CB4E-B7B2-33A6FC209F9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611A-6A51-564B-ADAF-6A3511C21B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CEF6-DAE4-C94E-B035-461BB03E4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⇒ 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  <a:blipFill>
                <a:blip r:embed="rId3"/>
                <a:stretch>
                  <a:fillRect l="-2157" t="-1567" b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9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E8A-35CA-F14E-99A5-71728BEE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 vs Regular bi-Languages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B04F-F6A5-E943-B7BA-582C4E82D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D84F-9822-BD4F-8D55-5EF8074DCF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543E-8D3C-B049-BC9B-7B837F7193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0256-2920-3949-88EF-EDDF4B7D35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08EE74-5E43-5544-B7EA-DFD2CB84AFF4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999730"/>
              </a:xfrm>
            </p:spPr>
            <p:txBody>
              <a:bodyPr/>
              <a:lstStyle/>
              <a:p>
                <a:r>
                  <a:rPr lang="en-US" dirty="0"/>
                  <a:t>Storing if word belongs to a language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Regular 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we need a bit</a:t>
                </a:r>
              </a:p>
              <a:p>
                <a:pPr marL="447675" lvl="1" indent="0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47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Regular </a:t>
                </a:r>
                <a:r>
                  <a:rPr lang="en-US" dirty="0">
                    <a:solidFill>
                      <a:srgbClr val="00B050"/>
                    </a:solidFill>
                  </a:rPr>
                  <a:t>bi</a:t>
                </a:r>
                <a:r>
                  <a:rPr lang="en-US" dirty="0">
                    <a:solidFill>
                      <a:srgbClr val="0070C0"/>
                    </a:solidFill>
                  </a:rPr>
                  <a:t>-Language 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we need a 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70C0"/>
                    </a:solidFill>
                  </a:rPr>
                  <a:t>o</a:t>
                </a:r>
                <a:r>
                  <a:rPr lang="en-US" dirty="0">
                    <a:solidFill>
                      <a:srgbClr val="00B050"/>
                    </a:solidFill>
                  </a:rPr>
                  <a:t>l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:r>
                  <a:rPr lang="en-US" dirty="0"/>
                  <a:t> word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447675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47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𝑥𝑦𝑦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08EE74-5E43-5544-B7EA-DFD2CB84A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999730"/>
              </a:xfrm>
              <a:blipFill>
                <a:blip r:embed="rId2"/>
                <a:stretch>
                  <a:fillRect l="-215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9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140903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closed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finite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language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{?}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140903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r="-40243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r="302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96667" r="-402439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448" r="-40243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203448" r="302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448" r="-40243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03448" r="302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90000" r="-40243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90000" r="30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6897" r="-40243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506897" r="302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660124"/>
      </p:ext>
    </p:extLst>
  </p:cSld>
  <p:clrMapOvr>
    <a:masterClrMapping/>
  </p:clrMapOvr>
</p:sld>
</file>

<file path=ppt/theme/theme1.xml><?xml version="1.0" encoding="utf-8"?>
<a:theme xmlns:a="http://schemas.openxmlformats.org/drawingml/2006/main" name="SCOS_ani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LStar</Template>
  <TotalTime>329</TotalTime>
  <Words>966</Words>
  <Application>Microsoft Macintosh PowerPoint</Application>
  <PresentationFormat>On-screen Show (4:3)</PresentationFormat>
  <Paragraphs>216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Lucida Grande</vt:lpstr>
      <vt:lpstr>Wingdings</vt:lpstr>
      <vt:lpstr>Wingdings 3</vt:lpstr>
      <vt:lpstr>SCOS_animated</vt:lpstr>
      <vt:lpstr>Benutzerdefiniertes Design</vt:lpstr>
      <vt:lpstr>PowerPoint Presentation</vt:lpstr>
      <vt:lpstr>Revisit Language of DFAs</vt:lpstr>
      <vt:lpstr>DFAs and Regular Languages</vt:lpstr>
      <vt:lpstr>L* &amp; Mealy Machine</vt:lpstr>
      <vt:lpstr>Mealy Machines and Regular bi-Languages</vt:lpstr>
      <vt:lpstr>What is the language of M?</vt:lpstr>
      <vt:lpstr>What is the language of M? contd.</vt:lpstr>
      <vt:lpstr>Regular Languages vs Regular bi-Languages</vt:lpstr>
      <vt:lpstr>Observation Table</vt:lpstr>
      <vt:lpstr>Observation Table contd.</vt:lpstr>
      <vt:lpstr>Counterexamples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Suffix based counterexample refinement</vt:lpstr>
    </vt:vector>
  </TitlesOfParts>
  <Company>IAIK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Ebrahimi</dc:creator>
  <cp:lastModifiedBy>Ebrahimi, Masoud</cp:lastModifiedBy>
  <cp:revision>94</cp:revision>
  <cp:lastPrinted>2017-12-06T10:10:08Z</cp:lastPrinted>
  <dcterms:created xsi:type="dcterms:W3CDTF">2017-12-01T10:13:50Z</dcterms:created>
  <dcterms:modified xsi:type="dcterms:W3CDTF">2021-04-14T09:28:54Z</dcterms:modified>
</cp:coreProperties>
</file>