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5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76" r:id="rId4"/>
    <p:sldId id="290" r:id="rId5"/>
    <p:sldId id="291" r:id="rId6"/>
    <p:sldId id="289" r:id="rId7"/>
    <p:sldId id="284" r:id="rId8"/>
    <p:sldId id="285" r:id="rId9"/>
    <p:sldId id="286" r:id="rId10"/>
    <p:sldId id="287" r:id="rId11"/>
    <p:sldId id="288" r:id="rId12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0146"/>
    <a:srgbClr val="0066FF"/>
    <a:srgbClr val="FF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89377"/>
  </p:normalViewPr>
  <p:slideViewPr>
    <p:cSldViewPr snapToGrid="0" snapToObjects="1">
      <p:cViewPr varScale="1">
        <p:scale>
          <a:sx n="91" d="100"/>
          <a:sy n="91" d="100"/>
        </p:scale>
        <p:origin x="384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3228" y="-96"/>
      </p:cViewPr>
      <p:guideLst>
        <p:guide orient="horz" pos="3127"/>
        <p:guide pos="21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7" charset="0"/>
              </a:defRPr>
            </a:lvl1pPr>
          </a:lstStyle>
          <a:p>
            <a:fld id="{7DC17C08-3CCC-48B3-B592-5AEA975E5E52}" type="datetime1">
              <a:rPr lang="de-DE"/>
              <a:pPr/>
              <a:t>15.04.21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7" charset="0"/>
              </a:defRPr>
            </a:lvl1pPr>
          </a:lstStyle>
          <a:p>
            <a:fld id="{304268B2-BB08-4379-B2AD-0BB6ADF28E0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1184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7" charset="0"/>
              </a:defRPr>
            </a:lvl1pPr>
          </a:lstStyle>
          <a:p>
            <a:fld id="{0A8A1CFC-BA0C-491E-8379-6497B662734D}" type="datetime1">
              <a:rPr lang="de-DE"/>
              <a:pPr/>
              <a:t>15.04.21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7" charset="0"/>
              </a:defRPr>
            </a:lvl1pPr>
          </a:lstStyle>
          <a:p>
            <a:fld id="{3D37F6C9-B6A5-41E4-9660-D7BE434A93A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200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7F6C9-B6A5-41E4-9660-D7BE434A93A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78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KURZ">
    <p:bg>
      <p:bgPr>
        <a:gradFill flip="none" rotWithShape="1">
          <a:gsLst>
            <a:gs pos="8000">
              <a:schemeClr val="bg1"/>
            </a:gs>
            <a:gs pos="100000">
              <a:schemeClr val="bg1">
                <a:lumMod val="6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"/>
            <a:ext cx="9144000" cy="6354763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noProof="0"/>
          </a:p>
        </p:txBody>
      </p:sp>
      <p:pic>
        <p:nvPicPr>
          <p:cNvPr id="6" name="Bild 7" descr="AT_Pictogramm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0563" y="1490663"/>
            <a:ext cx="10888663" cy="527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8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"/>
            <a:ext cx="524755" cy="2465387"/>
          </a:xfrm>
          <a:prstGeom prst="rect">
            <a:avLst/>
          </a:prstGeom>
        </p:spPr>
      </p:pic>
      <p:sp>
        <p:nvSpPr>
          <p:cNvPr id="7" name="Rechteck 6"/>
          <p:cNvSpPr/>
          <p:nvPr userDrawn="1"/>
        </p:nvSpPr>
        <p:spPr>
          <a:xfrm>
            <a:off x="0" y="6354763"/>
            <a:ext cx="9144000" cy="503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8" name="Untertitel 2"/>
          <p:cNvSpPr txBox="1">
            <a:spLocks/>
          </p:cNvSpPr>
          <p:nvPr userDrawn="1"/>
        </p:nvSpPr>
        <p:spPr bwMode="auto">
          <a:xfrm>
            <a:off x="720725" y="6513513"/>
            <a:ext cx="7294563" cy="28733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 noProof="0">
                <a:solidFill>
                  <a:srgbClr val="F70146"/>
                </a:solidFill>
                <a:latin typeface="Wingdings 3" charset="0"/>
                <a:cs typeface="Wingdings 3" charset="0"/>
              </a:rPr>
              <a:t>u</a:t>
            </a:r>
            <a:r>
              <a:rPr lang="en-US" sz="1200" noProof="0">
                <a:solidFill>
                  <a:srgbClr val="595959"/>
                </a:solidFill>
              </a:rPr>
              <a:t> www.iaik.tugraz.at</a:t>
            </a:r>
          </a:p>
        </p:txBody>
      </p:sp>
      <p:cxnSp>
        <p:nvCxnSpPr>
          <p:cNvPr id="9" name="Gerade Verbindung 8"/>
          <p:cNvCxnSpPr/>
          <p:nvPr userDrawn="1"/>
        </p:nvCxnSpPr>
        <p:spPr bwMode="auto">
          <a:xfrm>
            <a:off x="720725" y="503238"/>
            <a:ext cx="8207375" cy="1587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 TU Graz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-1250" r="-500" b="-1250"/>
          <a:stretch>
            <a:fillRect/>
          </a:stretch>
        </p:blipFill>
        <p:spPr bwMode="auto">
          <a:xfrm>
            <a:off x="8031163" y="76200"/>
            <a:ext cx="909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720724" y="1134534"/>
            <a:ext cx="8169480" cy="2489199"/>
          </a:xfrm>
        </p:spPr>
        <p:txBody>
          <a:bodyPr anchor="b">
            <a:normAutofit/>
          </a:bodyPr>
          <a:lstStyle>
            <a:lvl1pPr marL="0" indent="0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5000" b="0" u="none" baseline="0">
                <a:solidFill>
                  <a:srgbClr val="F701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0" indent="0">
              <a:spcBef>
                <a:spcPts val="1600"/>
              </a:spcBef>
              <a:buNone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3175" indent="-3175">
              <a:buNone/>
              <a:defRPr sz="2000"/>
            </a:lvl3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5"/>
          </p:nvPr>
        </p:nvSpPr>
        <p:spPr>
          <a:xfrm>
            <a:off x="720725" y="4676038"/>
            <a:ext cx="3724275" cy="21590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7E85E7F-C49B-4185-A7F8-6391AD2B59B1}" type="datetime1">
              <a:rPr lang="en-US" noProof="0" smtClean="0"/>
              <a:pPr/>
              <a:t>4/15/21</a:t>
            </a:fld>
            <a:endParaRPr lang="en-US" noProof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720725" y="3960319"/>
            <a:ext cx="8229600" cy="652462"/>
          </a:xfrm>
        </p:spPr>
        <p:txBody>
          <a:bodyPr anchor="b"/>
          <a:lstStyle>
            <a:lvl1pPr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0" dirty="0"/>
              <a:t>NAME &lt;EMAIL&gt; </a:t>
            </a:r>
          </a:p>
          <a:p>
            <a:r>
              <a:rPr lang="en-US" noProof="0" dirty="0"/>
              <a:t>Institute for Applied Information Processing and Communications</a:t>
            </a:r>
          </a:p>
          <a:p>
            <a:r>
              <a:rPr lang="en-US" noProof="0" dirty="0"/>
              <a:t>Graz University of Technology, Austria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674" y="6354762"/>
            <a:ext cx="1211426" cy="48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8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20725" y="190801"/>
            <a:ext cx="8229600" cy="2543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2D022F60-837D-4043-9C1A-ED491D73F684}" type="datetime1">
              <a:rPr lang="en-US" noProof="0" smtClean="0"/>
              <a:pPr/>
              <a:t>4/15/21</a:t>
            </a:fld>
            <a:endParaRPr lang="en-US" noProof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EFE1C802-92AF-48B3-94E9-47196C5CE1D7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20"/>
          </p:nvPr>
        </p:nvSpPr>
        <p:spPr>
          <a:xfrm>
            <a:off x="720725" y="1278832"/>
            <a:ext cx="8229600" cy="5047357"/>
          </a:xfrm>
        </p:spPr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689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720000" y="601200"/>
            <a:ext cx="8229600" cy="52115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platzhalter 15"/>
          <p:cNvSpPr>
            <a:spLocks noGrp="1"/>
          </p:cNvSpPr>
          <p:nvPr>
            <p:ph type="body" sz="quarter" idx="15"/>
          </p:nvPr>
        </p:nvSpPr>
        <p:spPr>
          <a:xfrm>
            <a:off x="720725" y="190801"/>
            <a:ext cx="8229600" cy="2543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fld id="{C4F48F97-0A04-4EE0-88F6-374B7EC55470}" type="datetime1">
              <a:rPr lang="en-US" noProof="0" smtClean="0"/>
              <a:pPr/>
              <a:t>4/15/21</a:t>
            </a:fld>
            <a:endParaRPr lang="en-US" noProof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23780814-3229-418B-9A8B-538DFE2FCBF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20"/>
          </p:nvPr>
        </p:nvSpPr>
        <p:spPr>
          <a:xfrm>
            <a:off x="720725" y="1278369"/>
            <a:ext cx="3959225" cy="504781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sz="quarter" idx="21"/>
          </p:nvPr>
        </p:nvSpPr>
        <p:spPr>
          <a:xfrm>
            <a:off x="4990375" y="1278369"/>
            <a:ext cx="3959225" cy="5047819"/>
          </a:xfrm>
        </p:spPr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149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720000" y="601200"/>
            <a:ext cx="8229600" cy="52115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20725" y="190801"/>
            <a:ext cx="8229600" cy="2543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3F04F046-6CB7-454A-A0F6-B7370DAC501B}" type="datetime1">
              <a:rPr lang="en-US" noProof="0" smtClean="0"/>
              <a:pPr/>
              <a:t>4/15/21</a:t>
            </a:fld>
            <a:endParaRPr lang="en-US" noProof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E8D72D5C-52C5-4258-8374-6CDA12E9CF9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0142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06748" y="2097090"/>
            <a:ext cx="8742852" cy="1299604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206748" y="3728980"/>
            <a:ext cx="8742852" cy="2596984"/>
          </a:xfrm>
        </p:spPr>
        <p:txBody>
          <a:bodyPr/>
          <a:lstStyle>
            <a:lvl1pPr algn="ctr">
              <a:defRPr b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20725" y="190801"/>
            <a:ext cx="8229600" cy="2543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A8FCBAB3-0354-43C7-8C3A-EC193415146C}" type="datetime1">
              <a:rPr lang="en-US" noProof="0" smtClean="0"/>
              <a:pPr/>
              <a:t>4/15/21</a:t>
            </a:fld>
            <a:endParaRPr lang="en-US" noProof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4EE8588-D59E-46E0-BB85-095744DE5486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8655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20725" y="190801"/>
            <a:ext cx="8229600" cy="2543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72398F19-E384-4A8E-9D99-4DC8352B646F}" type="datetime1">
              <a:rPr lang="en-US" noProof="0" smtClean="0"/>
              <a:pPr/>
              <a:t>4/15/21</a:t>
            </a:fld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6C415CEA-7E8B-4E5F-B5A8-49892D08237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0363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049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"/>
            <a:ext cx="524755" cy="2465387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0" y="6354763"/>
            <a:ext cx="9144000" cy="503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028" name="Titelplatzhalter 1"/>
          <p:cNvSpPr>
            <a:spLocks noGrp="1"/>
          </p:cNvSpPr>
          <p:nvPr>
            <p:ph type="title"/>
          </p:nvPr>
        </p:nvSpPr>
        <p:spPr bwMode="auto">
          <a:xfrm>
            <a:off x="720725" y="601663"/>
            <a:ext cx="8229600" cy="52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29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720725" y="1279522"/>
            <a:ext cx="8229600" cy="504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Erste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20725" y="6415088"/>
            <a:ext cx="8229600" cy="26035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595959"/>
                </a:solidFill>
              </a:defRPr>
            </a:lvl1pPr>
          </a:lstStyle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pic>
        <p:nvPicPr>
          <p:cNvPr id="1032" name="Picture 9" descr="Logo TU Graz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-1250" r="-500" b="-1250"/>
          <a:stretch>
            <a:fillRect/>
          </a:stretch>
        </p:blipFill>
        <p:spPr bwMode="auto">
          <a:xfrm>
            <a:off x="8031163" y="76200"/>
            <a:ext cx="909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92" y="757234"/>
            <a:ext cx="5032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55C91BBE-6AC6-44DC-8E03-07AE8F8939F3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720725" y="503238"/>
            <a:ext cx="8207375" cy="1587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0725" y="6596063"/>
            <a:ext cx="3724275" cy="2159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595959"/>
                </a:solidFill>
              </a:defRPr>
            </a:lvl1pPr>
          </a:lstStyle>
          <a:p>
            <a:fld id="{2D022F60-837D-4043-9C1A-ED491D73F684}" type="datetime1">
              <a:rPr lang="en-US" noProof="0" smtClean="0"/>
              <a:pPr/>
              <a:t>4/15/21</a:t>
            </a:fld>
            <a:endParaRPr lang="en-US" noProof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674" y="6354762"/>
            <a:ext cx="1211426" cy="484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3" r:id="rId2"/>
    <p:sldLayoutId id="2147483744" r:id="rId3"/>
    <p:sldLayoutId id="2147483745" r:id="rId4"/>
    <p:sldLayoutId id="2147483746" r:id="rId5"/>
    <p:sldLayoutId id="2147483749" r:id="rId6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0070C0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457200" indent="-457200" algn="l" defTabSz="457200" rtl="0" eaLnBrk="1" fontAlgn="base" hangingPunct="1">
        <a:spcBef>
          <a:spcPct val="20000"/>
        </a:spcBef>
        <a:spcAft>
          <a:spcPct val="0"/>
        </a:spcAft>
        <a:buClr>
          <a:srgbClr val="F70146"/>
        </a:buClr>
        <a:buFont typeface="Wingdings" pitchFamily="2" charset="2"/>
        <a:buChar char="§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ＭＳ Ｐゴシック" charset="0"/>
          <a:cs typeface="ＭＳ Ｐゴシック" charset="0"/>
        </a:defRPr>
      </a:lvl1pPr>
      <a:lvl2pPr marL="719138" indent="-271463" algn="l" defTabSz="457200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Wingdings" pitchFamily="-107" charset="2"/>
        <a:buChar char="§"/>
        <a:defRPr sz="2400" b="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ＭＳ Ｐゴシック" charset="0"/>
          <a:cs typeface="+mn-cs"/>
        </a:defRPr>
      </a:lvl2pPr>
      <a:lvl3pPr marL="1168400" indent="-271463" algn="l" defTabSz="457200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Font typeface="Wingdings" pitchFamily="-107" charset="2"/>
        <a:buChar char="§"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-107" charset="2"/>
        <a:buChar char="§"/>
        <a:defRPr sz="2000" b="0" kern="1200">
          <a:solidFill>
            <a:schemeClr val="tx1">
              <a:lumMod val="75000"/>
              <a:lumOff val="25000"/>
            </a:schemeClr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Lucida Grande" pitchFamily="-107" charset="0"/>
        <a:buChar char="-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ＭＳ Ｐゴシック" charset="0"/>
          <a:cs typeface="+mn-cs"/>
        </a:defRPr>
      </a:lvl5pPr>
      <a:lvl6pPr marL="2286000" indent="0" algn="l" defTabSz="457200" rtl="0" eaLnBrk="1" latinLnBrk="0" hangingPunct="1">
        <a:spcBef>
          <a:spcPct val="20000"/>
        </a:spcBef>
        <a:buFont typeface="Arial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8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cap="small" dirty="0"/>
              <a:t>Learning Moore Machines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7E85E7F-C49B-4185-A7F8-6391AD2B59B1}" type="datetime1">
              <a:rPr lang="de-DE" smtClean="0"/>
              <a:pPr/>
              <a:t>15.04.21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Masoud Ebrahimi</a:t>
            </a:r>
          </a:p>
          <a:p>
            <a:r>
              <a:rPr lang="de-DE" dirty="0"/>
              <a:t>Institute </a:t>
            </a:r>
            <a:r>
              <a:rPr lang="en-US" dirty="0"/>
              <a:t>for</a:t>
            </a:r>
            <a:r>
              <a:rPr lang="de-DE" dirty="0"/>
              <a:t> Applied Information Processing </a:t>
            </a:r>
            <a:r>
              <a:rPr lang="en-US" dirty="0"/>
              <a:t>and</a:t>
            </a:r>
            <a:r>
              <a:rPr lang="de-DE" dirty="0"/>
              <a:t> Communications</a:t>
            </a:r>
          </a:p>
          <a:p>
            <a:r>
              <a:rPr lang="de-DE" dirty="0"/>
              <a:t>Graz University </a:t>
            </a:r>
            <a:r>
              <a:rPr lang="en-US" dirty="0"/>
              <a:t>of</a:t>
            </a:r>
            <a:r>
              <a:rPr lang="de-DE" dirty="0"/>
              <a:t> Technology, Austria</a:t>
            </a:r>
          </a:p>
        </p:txBody>
      </p:sp>
    </p:spTree>
    <p:extLst>
      <p:ext uri="{BB962C8B-B14F-4D97-AF65-F5344CB8AC3E}">
        <p14:creationId xmlns:p14="http://schemas.microsoft.com/office/powerpoint/2010/main" val="1655469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4DDB-917C-944A-9801-053DF4F8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Mealy Machines to Moore Machines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096545-1203-964F-AF33-3C66BA0B11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47A15-EFAC-BC4A-9C86-1AB646CFA99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4F48F97-0A04-4EE0-88F6-374B7EC55470}" type="datetime1">
              <a:rPr lang="en-US" noProof="0" smtClean="0"/>
              <a:pPr/>
              <a:t>4/15/21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8FD04-995D-BB4B-8E53-549ADCF973F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8F616-45C9-BE43-B7B1-F6C8AF88C55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780814-3229-418B-9A8B-538DFE2FCBF2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6B48BF-4489-2540-A6AC-C362CA8682C6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This </a:t>
            </a:r>
            <a:r>
              <a:rPr lang="en-US" dirty="0"/>
              <a:t>is beyond our scope; and more involved.</a:t>
            </a:r>
            <a:br>
              <a:rPr lang="en-US" dirty="0"/>
            </a:br>
            <a:r>
              <a:rPr lang="en-US" dirty="0"/>
              <a:t>Please see the text books in automata theory, </a:t>
            </a:r>
            <a:br>
              <a:rPr lang="en-US" dirty="0"/>
            </a:br>
            <a:r>
              <a:rPr lang="en-US" dirty="0"/>
              <a:t>and digital circuit design.</a:t>
            </a:r>
          </a:p>
        </p:txBody>
      </p:sp>
    </p:spTree>
    <p:extLst>
      <p:ext uri="{BB962C8B-B14F-4D97-AF65-F5344CB8AC3E}">
        <p14:creationId xmlns:p14="http://schemas.microsoft.com/office/powerpoint/2010/main" val="168422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L* &amp; Moore Machines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4/15/21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2</a:t>
            </a:fld>
            <a:endParaRPr lang="en-US" noProof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448E9D-F078-1845-B7D2-170E97A18A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93" r="24231" b="65657"/>
          <a:stretch/>
        </p:blipFill>
        <p:spPr>
          <a:xfrm>
            <a:off x="2889076" y="3754909"/>
            <a:ext cx="3365849" cy="17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6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B687-B96C-6648-A1C0-123661FE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F06F7-F343-EE4A-AE1F-D30FF5840A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9ABBD-5D74-9544-A36F-B56AFDD1693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4/15/21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00110-3702-B143-8C8F-EAA9388DE84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74166-50DD-6343-B935-BD291E526DF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946FE9D-D0F9-E44B-A034-495CB0782B80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 rotWithShape="1">
          <a:blip r:embed="rId2"/>
          <a:srcRect l="10601" t="29354" r="6784" b="16903"/>
          <a:stretch/>
        </p:blipFill>
        <p:spPr>
          <a:xfrm>
            <a:off x="951627" y="2060992"/>
            <a:ext cx="7767796" cy="2842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0F797B-05B4-3A40-951E-5DA9BE808A69}"/>
              </a:ext>
            </a:extLst>
          </p:cNvPr>
          <p:cNvSpPr/>
          <p:nvPr/>
        </p:nvSpPr>
        <p:spPr>
          <a:xfrm>
            <a:off x="1740633" y="5289911"/>
            <a:ext cx="6696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pair of Moore and Mealy machines form a reactive system!</a:t>
            </a:r>
          </a:p>
        </p:txBody>
      </p:sp>
    </p:spTree>
    <p:extLst>
      <p:ext uri="{BB962C8B-B14F-4D97-AF65-F5344CB8AC3E}">
        <p14:creationId xmlns:p14="http://schemas.microsoft.com/office/powerpoint/2010/main" val="120608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ED71-FFDE-EB48-ACE0-3A5F1C53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 Machines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4D5EB-4E54-3548-B8D9-F1C3045B08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1B9B0-3D93-6342-804B-3305D4A769C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4/15/21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6F3D5-4B87-3143-9CC2-CC7DCA5E3D4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23821-4C33-674F-8AE0-A46E5ADBCDE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36F128-3378-3F4F-B412-F71CE63428AA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They act first then think later!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0E0C50-9769-A44E-9D14-B6EFBBE3AF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726"/>
          <a:stretch/>
        </p:blipFill>
        <p:spPr>
          <a:xfrm>
            <a:off x="2730566" y="1962325"/>
            <a:ext cx="4209917" cy="421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0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88361-9F01-3E4C-92B2-D74C2F29D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 Machine’s 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3EC6A-178C-6B4B-B2BA-90AFF5872B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9151-FFAE-7345-A8FE-552D4C2B920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4/15/21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FF6E7-9F9A-274E-9DCF-0188E8F4008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D0F39-4DF8-724D-9956-F2185F43FB3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5</a:t>
            </a:fld>
            <a:endParaRPr lang="en-US" noProof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11CD008-9D12-B94F-AECE-E5DEA3E3C672}"/>
                  </a:ext>
                </a:extLst>
              </p:cNvPr>
              <p:cNvSpPr>
                <a:spLocks noGrp="1"/>
              </p:cNvSpPr>
              <p:nvPr>
                <p:ph sz="quarter" idx="20"/>
              </p:nvPr>
            </p:nvSpPr>
            <p:spPr/>
            <p:txBody>
              <a:bodyPr/>
              <a:lstStyle/>
              <a:p>
                <a:r>
                  <a:rPr lang="en-US" dirty="0"/>
                  <a:t>Given an input trace of length n</a:t>
                </a:r>
              </a:p>
              <a:p>
                <a:pPr lvl="1"/>
                <a:r>
                  <a:rPr lang="en-US" dirty="0"/>
                  <a:t>Output trace of length n + 1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Given 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trace</a:t>
                </a:r>
              </a:p>
              <a:p>
                <a:pPr lvl="1"/>
                <a:r>
                  <a:rPr lang="en-US" dirty="0"/>
                  <a:t>Output trace of 1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11CD008-9D12-B94F-AECE-E5DEA3E3C6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0"/>
              </p:nvPr>
            </p:nvSpPr>
            <p:spPr>
              <a:blipFill>
                <a:blip r:embed="rId2"/>
                <a:stretch>
                  <a:fillRect l="-2157" t="-2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49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Table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Mealy Machines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4/15/21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6</a:t>
            </a:fld>
            <a:endParaRPr lang="en-US" noProof="0"/>
          </a:p>
        </p:txBody>
      </p:sp>
      <p:grpSp>
        <p:nvGrpSpPr>
          <p:cNvPr id="24" name="Group 23"/>
          <p:cNvGrpSpPr/>
          <p:nvPr/>
        </p:nvGrpSpPr>
        <p:grpSpPr>
          <a:xfrm>
            <a:off x="5948413" y="1919781"/>
            <a:ext cx="1898287" cy="1356762"/>
            <a:chOff x="4852128" y="1319861"/>
            <a:chExt cx="1898287" cy="135676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" name="Content Placeholder 17"/>
                <p:cNvGraphicFramePr>
                  <a:graphicFrameLocks/>
                </p:cNvGraphicFramePr>
                <p:nvPr>
                  <p:extLst/>
                </p:nvPr>
              </p:nvGraphicFramePr>
              <p:xfrm>
                <a:off x="5865959" y="1319861"/>
                <a:ext cx="884456" cy="1356762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442228">
                        <a:extLst>
                          <a:ext uri="{9D8B030D-6E8A-4147-A177-3AD203B41FA5}">
                            <a16:colId xmlns:a16="http://schemas.microsoft.com/office/drawing/2014/main" val="1266169462"/>
                          </a:ext>
                        </a:extLst>
                      </a:gridCol>
                      <a:gridCol w="442228">
                        <a:extLst>
                          <a:ext uri="{9D8B030D-6E8A-4147-A177-3AD203B41FA5}">
                            <a16:colId xmlns:a16="http://schemas.microsoft.com/office/drawing/2014/main" val="916957217"/>
                          </a:ext>
                        </a:extLst>
                      </a:gridCol>
                    </a:tblGrid>
                    <a:tr h="360000">
                      <a:tc>
                        <a:txBody>
                          <a:bodyPr/>
                          <a:lstStyle/>
                          <a:p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oMath>
                              </m:oMathPara>
                            </a14:m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 anchor="ctr"/>
                      </a:tc>
                      <a:extLst>
                        <a:ext uri="{0D108BD9-81ED-4DB2-BD59-A6C34878D82A}">
                          <a16:rowId xmlns:a16="http://schemas.microsoft.com/office/drawing/2014/main" val="1777371283"/>
                        </a:ext>
                      </a:extLst>
                    </a:tr>
                    <a:tr h="360000"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oMath>
                              </m:oMathPara>
                            </a14:m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 vert="vert" anchor="ctr">
                          <a:solidFill>
                            <a:srgbClr val="FF9797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oMath>
                              </m:oMathPara>
                            </a14:m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>
                          <a:solidFill>
                            <a:srgbClr val="FF9797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834977524"/>
                        </a:ext>
                      </a:extLst>
                    </a:tr>
                    <a:tr h="360000"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oMath>
                              </m:oMathPara>
                            </a14:m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 vert="vert" anchor="ctr">
                          <a:solidFill>
                            <a:srgbClr val="0066FF">
                              <a:alpha val="32157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oMath>
                              </m:oMathPara>
                            </a14:m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>
                          <a:solidFill>
                            <a:srgbClr val="0066FF">
                              <a:alpha val="32157"/>
                            </a:srgb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801614292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8" name="Content Placeholder 17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59016875"/>
                    </p:ext>
                  </p:extLst>
                </p:nvPr>
              </p:nvGraphicFramePr>
              <p:xfrm>
                <a:off x="5865959" y="1319861"/>
                <a:ext cx="884456" cy="1356762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442228">
                        <a:extLst>
                          <a:ext uri="{9D8B030D-6E8A-4147-A177-3AD203B41FA5}">
                            <a16:colId xmlns:a16="http://schemas.microsoft.com/office/drawing/2014/main" val="1266169462"/>
                          </a:ext>
                        </a:extLst>
                      </a:gridCol>
                      <a:gridCol w="442228">
                        <a:extLst>
                          <a:ext uri="{9D8B030D-6E8A-4147-A177-3AD203B41FA5}">
                            <a16:colId xmlns:a16="http://schemas.microsoft.com/office/drawing/2014/main" val="916957217"/>
                          </a:ext>
                        </a:extLst>
                      </a:gridCol>
                    </a:tblGrid>
                    <a:tr h="452254">
                      <a:tc>
                        <a:txBody>
                          <a:bodyPr/>
                          <a:lstStyle/>
                          <a:p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208414" marR="208414" marT="104207" marB="104207" anchor="ctr">
                          <a:blipFill>
                            <a:blip r:embed="rId2"/>
                            <a:stretch>
                              <a:fillRect l="-101370" t="-1333" r="-2740" b="-201333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777371283"/>
                        </a:ext>
                      </a:extLst>
                    </a:tr>
                    <a:tr h="452254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208414" marR="208414" marT="104207" marB="104207" vert="vert" anchor="ctr">
                          <a:blipFill>
                            <a:blip r:embed="rId2"/>
                            <a:stretch>
                              <a:fillRect l="-1370" t="-102703" r="-102740" b="-104054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208414" marR="208414" marT="104207" marB="104207">
                          <a:blipFill>
                            <a:blip r:embed="rId2"/>
                            <a:stretch>
                              <a:fillRect l="-101370" t="-102703" r="-2740" b="-104054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834977524"/>
                        </a:ext>
                      </a:extLst>
                    </a:tr>
                    <a:tr h="452254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208414" marR="208414" marT="104207" marB="104207" vert="vert" anchor="ctr">
                          <a:blipFill>
                            <a:blip r:embed="rId2"/>
                            <a:stretch>
                              <a:fillRect l="-1370" t="-200000" r="-102740" b="-2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208414" marR="208414" marT="104207" marB="104207">
                          <a:blipFill>
                            <a:blip r:embed="rId2"/>
                            <a:stretch>
                              <a:fillRect l="-101370" t="-200000" r="-2740" b="-2667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801614292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4852128" y="1813576"/>
                  <a:ext cx="9159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28" y="1813576"/>
                  <a:ext cx="91595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20726" y="1127118"/>
                <a:ext cx="343831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𝑂𝑇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26" y="1127118"/>
                <a:ext cx="343831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1582"/>
                  </p:ext>
                </p:extLst>
              </p:nvPr>
            </p:nvGraphicFramePr>
            <p:xfrm>
              <a:off x="720725" y="4413915"/>
              <a:ext cx="8229600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Complete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∪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d>
                                <m: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d>
                                <m: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≠?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1582"/>
                  </p:ext>
                </p:extLst>
              </p:nvPr>
            </p:nvGraphicFramePr>
            <p:xfrm>
              <a:off x="720725" y="4413915"/>
              <a:ext cx="8229600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Complete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275" t="-9836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275" t="-109836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275" t="-20983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3580544"/>
                  </p:ext>
                </p:extLst>
              </p:nvPr>
            </p:nvGraphicFramePr>
            <p:xfrm>
              <a:off x="720725" y="1671062"/>
              <a:ext cx="5227688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40698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418699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input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alphabet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output alphabet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9280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prefix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closed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finite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language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over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suffix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closed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finite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language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over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oMath>
                            </m:oMathPara>
                          </a14:m>
                          <a:endParaRPr lang="en-US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∪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</m:oMath>
                          </a14:m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{?}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8749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{?}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6522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3580544"/>
                  </p:ext>
                </p:extLst>
              </p:nvPr>
            </p:nvGraphicFramePr>
            <p:xfrm>
              <a:off x="720725" y="1671062"/>
              <a:ext cx="5227688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40698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418699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r="-402439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773" r="302" b="-5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96667" r="-402439" b="-4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output alphabet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9280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203448" r="-402439" b="-3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773" t="-203448" r="302" b="-3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303448" r="-402439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773" t="-303448" r="302" b="-2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390000" r="-402439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773" t="-390000" r="302" b="-1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8749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506897" r="-402439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773" t="-506897" r="302" b="-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65220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9366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Table contd.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Mealy Machines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4/15/21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7</a:t>
            </a:fld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20000" y="1122359"/>
                <a:ext cx="2134752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122359"/>
                <a:ext cx="2134752" cy="954107"/>
              </a:xfrm>
              <a:prstGeom prst="rect">
                <a:avLst/>
              </a:prstGeom>
              <a:blipFill>
                <a:blip r:embed="rId2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7616954"/>
                  </p:ext>
                </p:extLst>
              </p:nvPr>
            </p:nvGraphicFramePr>
            <p:xfrm>
              <a:off x="3345938" y="2161225"/>
              <a:ext cx="2653368" cy="22966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828348536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357795355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71801197"/>
                        </a:ext>
                      </a:extLst>
                    </a:gridCol>
                  </a:tblGrid>
                  <a:tr h="355191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355191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/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3551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5654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 ?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7616954"/>
                  </p:ext>
                </p:extLst>
              </p:nvPr>
            </p:nvGraphicFramePr>
            <p:xfrm>
              <a:off x="3345938" y="2161225"/>
              <a:ext cx="2653368" cy="22966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828348536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357795355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71801197"/>
                        </a:ext>
                      </a:extLst>
                    </a:gridCol>
                  </a:tblGrid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50000" t="-2778" b="-40555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3"/>
                          <a:stretch>
                            <a:fillRect l="-200000" t="-102778" r="-300000" b="-3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3"/>
                          <a:stretch>
                            <a:fillRect l="-300000" t="-102778" r="-200000" b="-3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3"/>
                          <a:stretch>
                            <a:fillRect l="-400000" t="-102778" r="-100000" b="-3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3"/>
                          <a:stretch>
                            <a:fillRect l="-500000" t="-102778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2778" r="-500000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3"/>
                          <a:stretch>
                            <a:fillRect l="-100000" t="-202778" r="-400000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3"/>
                          <a:stretch>
                            <a:fillRect l="-200000" t="-202778" r="-300000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9399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47297" r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3"/>
                          <a:stretch>
                            <a:fillRect l="-100000" t="-147297" r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 ?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/>
          <p:cNvSpPr/>
          <p:nvPr/>
        </p:nvSpPr>
        <p:spPr>
          <a:xfrm>
            <a:off x="4351157" y="4506694"/>
            <a:ext cx="1352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Initial Table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5700B7-08EF-FE4B-90EE-F38EF11F7E94}"/>
              </a:ext>
            </a:extLst>
          </p:cNvPr>
          <p:cNvCxnSpPr/>
          <p:nvPr/>
        </p:nvCxnSpPr>
        <p:spPr>
          <a:xfrm>
            <a:off x="4557932" y="2076466"/>
            <a:ext cx="0" cy="38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D14A1F-E459-E24C-8741-17855C54BF8F}"/>
              </a:ext>
            </a:extLst>
          </p:cNvPr>
          <p:cNvSpPr txBox="1"/>
          <p:nvPr/>
        </p:nvSpPr>
        <p:spPr>
          <a:xfrm>
            <a:off x="4115022" y="1454611"/>
            <a:ext cx="885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State’s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9729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DEF9E-4BE8-154A-8FFB-CA18DB7529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E55DA-7341-0840-8DFD-B1A0E18E353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4/15/21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81C5-6A4C-E44C-8891-4D345FF8783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79705-5C82-EE43-BB7D-59E3C3D99F3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8E219E-DB26-A641-9FDB-36EA6E05419C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4800" dirty="0">
                <a:solidFill>
                  <a:schemeClr val="tx1"/>
                </a:solidFill>
              </a:rPr>
              <a:t>Current </a:t>
            </a:r>
            <a:r>
              <a:rPr lang="en-US" sz="4800" dirty="0" err="1">
                <a:solidFill>
                  <a:schemeClr val="tx1"/>
                </a:solidFill>
              </a:rPr>
              <a:t>LearnLib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is </a:t>
            </a:r>
            <a:r>
              <a:rPr lang="en-US" sz="4800" dirty="0">
                <a:solidFill>
                  <a:srgbClr val="FF0000"/>
                </a:solidFill>
              </a:rPr>
              <a:t>incapable</a:t>
            </a:r>
            <a:r>
              <a:rPr lang="en-US" sz="4800" dirty="0">
                <a:solidFill>
                  <a:schemeClr val="tx1"/>
                </a:solidFill>
              </a:rPr>
              <a:t> of learning 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Moore Machines!</a:t>
            </a:r>
          </a:p>
        </p:txBody>
      </p:sp>
    </p:spTree>
    <p:extLst>
      <p:ext uri="{BB962C8B-B14F-4D97-AF65-F5344CB8AC3E}">
        <p14:creationId xmlns:p14="http://schemas.microsoft.com/office/powerpoint/2010/main" val="304462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4575-A22E-A646-8DB5-79944755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Moore Machines to Mealy Machines!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4DD750-2DB7-994D-BCD4-62A6B0C01B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D1ED-16D4-324A-88CF-CE72FB2840E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4/15/21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C85A2-A0AE-A14B-8A74-C913DD9F0E9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36A6E-641F-D447-9789-85B700CED3E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9</a:t>
            </a:fld>
            <a:endParaRPr lang="en-US" noProof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F3101A1-29DF-2C4A-9030-DCB667D9E980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2"/>
          <a:stretch>
            <a:fillRect/>
          </a:stretch>
        </p:blipFill>
        <p:spPr>
          <a:xfrm>
            <a:off x="1658915" y="1277938"/>
            <a:ext cx="2082844" cy="5048250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AA8FE12-F4B5-4B4A-A60E-0D0F57C0B236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>
          <a:blip r:embed="rId3"/>
          <a:stretch>
            <a:fillRect/>
          </a:stretch>
        </p:blipFill>
        <p:spPr>
          <a:xfrm>
            <a:off x="5561772" y="1277938"/>
            <a:ext cx="2817880" cy="5048250"/>
          </a:xfrm>
        </p:spPr>
      </p:pic>
    </p:spTree>
    <p:extLst>
      <p:ext uri="{BB962C8B-B14F-4D97-AF65-F5344CB8AC3E}">
        <p14:creationId xmlns:p14="http://schemas.microsoft.com/office/powerpoint/2010/main" val="1596821685"/>
      </p:ext>
    </p:extLst>
  </p:cSld>
  <p:clrMapOvr>
    <a:masterClrMapping/>
  </p:clrMapOvr>
</p:sld>
</file>

<file path=ppt/theme/theme1.xml><?xml version="1.0" encoding="utf-8"?>
<a:theme xmlns:a="http://schemas.openxmlformats.org/drawingml/2006/main" name="SCOS_animat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LStar</Template>
  <TotalTime>46</TotalTime>
  <Words>362</Words>
  <Application>Microsoft Macintosh PowerPoint</Application>
  <PresentationFormat>On-screen Show (4:3)</PresentationFormat>
  <Paragraphs>109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ＭＳ Ｐゴシック</vt:lpstr>
      <vt:lpstr>Arial</vt:lpstr>
      <vt:lpstr>Calibri</vt:lpstr>
      <vt:lpstr>Cambria Math</vt:lpstr>
      <vt:lpstr>Lucida Grande</vt:lpstr>
      <vt:lpstr>Wingdings</vt:lpstr>
      <vt:lpstr>Wingdings 3</vt:lpstr>
      <vt:lpstr>SCOS_animated</vt:lpstr>
      <vt:lpstr>Benutzerdefiniertes Design</vt:lpstr>
      <vt:lpstr>PowerPoint Presentation</vt:lpstr>
      <vt:lpstr>L* &amp; Moore Machines</vt:lpstr>
      <vt:lpstr>Reactive Systems</vt:lpstr>
      <vt:lpstr>Moore Machines</vt:lpstr>
      <vt:lpstr>Moore Machine’s Configuration</vt:lpstr>
      <vt:lpstr>Observation Table</vt:lpstr>
      <vt:lpstr>Observation Table contd.</vt:lpstr>
      <vt:lpstr>PowerPoint Presentation</vt:lpstr>
      <vt:lpstr>From Moore Machines to Mealy Machines!</vt:lpstr>
      <vt:lpstr>From Mealy Machines to Moore Machines</vt:lpstr>
    </vt:vector>
  </TitlesOfParts>
  <Company>IAIK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Masoud Ebrahimi</dc:creator>
  <cp:lastModifiedBy>Ebrahimi, Masoud</cp:lastModifiedBy>
  <cp:revision>76</cp:revision>
  <cp:lastPrinted>2017-12-06T10:10:08Z</cp:lastPrinted>
  <dcterms:created xsi:type="dcterms:W3CDTF">2017-12-01T10:13:50Z</dcterms:created>
  <dcterms:modified xsi:type="dcterms:W3CDTF">2021-04-15T07:57:56Z</dcterms:modified>
</cp:coreProperties>
</file>