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docx" ContentType="application/vnd.openxmlformats-officedocument.wordprocessingml.document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Default Extension="pict" ContentType="image/pict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vml" ContentType="application/vnd.openxmlformats-officedocument.vmlDrawing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819" r:id="rId1"/>
  </p:sldMasterIdLst>
  <p:notesMasterIdLst>
    <p:notesMasterId r:id="rId16"/>
  </p:notesMasterIdLst>
  <p:sldIdLst>
    <p:sldId id="264" r:id="rId2"/>
    <p:sldId id="265" r:id="rId3"/>
    <p:sldId id="266" r:id="rId4"/>
    <p:sldId id="258" r:id="rId5"/>
    <p:sldId id="261" r:id="rId6"/>
    <p:sldId id="259" r:id="rId7"/>
    <p:sldId id="267" r:id="rId8"/>
    <p:sldId id="268" r:id="rId9"/>
    <p:sldId id="260" r:id="rId10"/>
    <p:sldId id="263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>
    <p:restoredLeft sz="15591" autoAdjust="0"/>
    <p:restoredTop sz="94645" autoAdjust="0"/>
  </p:normalViewPr>
  <p:slideViewPr>
    <p:cSldViewPr snapToGrid="0" snapToObjects="1">
      <p:cViewPr varScale="1">
        <p:scale>
          <a:sx n="98" d="100"/>
          <a:sy n="98" d="100"/>
        </p:scale>
        <p:origin x="-136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Relationship Id="rId2" Type="http://schemas.openxmlformats.org/officeDocument/2006/relationships/image" Target="../media/image2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Relationship Id="rId2" Type="http://schemas.openxmlformats.org/officeDocument/2006/relationships/image" Target="../media/image8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EF8BC-DF47-9740-A1DF-D86568EB0002}" type="datetimeFigureOut">
              <a:rPr lang="de-DE" smtClean="0"/>
              <a:pPr/>
              <a:t>15.07.2012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B3169-2D34-F346-A7C5-60BEE67DD16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B3169-2D34-F346-A7C5-60BEE67DD160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367A-5745-BE47-881B-0E32E398E733}" type="datetimeFigureOut">
              <a:rPr lang="de-DE" smtClean="0"/>
              <a:pPr/>
              <a:t>15.07.2012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BABE-047E-E549-A9E0-11B4CE0BDE9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367A-5745-BE47-881B-0E32E398E733}" type="datetimeFigureOut">
              <a:rPr lang="de-DE" smtClean="0"/>
              <a:pPr/>
              <a:t>15.07.2012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BABE-047E-E549-A9E0-11B4CE0BDE9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367A-5745-BE47-881B-0E32E398E733}" type="datetimeFigureOut">
              <a:rPr lang="de-DE" smtClean="0"/>
              <a:pPr/>
              <a:t>15.07.2012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BABE-047E-E549-A9E0-11B4CE0BDE9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367A-5745-BE47-881B-0E32E398E733}" type="datetimeFigureOut">
              <a:rPr lang="de-DE" smtClean="0"/>
              <a:pPr/>
              <a:t>15.07.2012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BABE-047E-E549-A9E0-11B4CE0BDE9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367A-5745-BE47-881B-0E32E398E733}" type="datetimeFigureOut">
              <a:rPr lang="de-DE" smtClean="0"/>
              <a:pPr/>
              <a:t>15.07.2012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367A-5745-BE47-881B-0E32E398E733}" type="datetimeFigureOut">
              <a:rPr lang="de-DE" smtClean="0"/>
              <a:pPr/>
              <a:t>15.07.2012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BABE-047E-E549-A9E0-11B4CE0BDE9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367A-5745-BE47-881B-0E32E398E733}" type="datetimeFigureOut">
              <a:rPr lang="de-DE" smtClean="0"/>
              <a:pPr/>
              <a:t>15.07.2012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BABE-047E-E549-A9E0-11B4CE0BDE9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367A-5745-BE47-881B-0E32E398E733}" type="datetimeFigureOut">
              <a:rPr lang="de-DE" smtClean="0"/>
              <a:pPr/>
              <a:t>15.07.2012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BABE-047E-E549-A9E0-11B4CE0BDE9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367A-5745-BE47-881B-0E32E398E733}" type="datetimeFigureOut">
              <a:rPr lang="de-DE" smtClean="0"/>
              <a:pPr/>
              <a:t>15.07.2012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BABE-047E-E549-A9E0-11B4CE0BDE9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367A-5745-BE47-881B-0E32E398E733}" type="datetimeFigureOut">
              <a:rPr lang="de-DE" smtClean="0"/>
              <a:pPr/>
              <a:t>15.07.2012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BABE-047E-E549-A9E0-11B4CE0BDE9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367A-5745-BE47-881B-0E32E398E733}" type="datetimeFigureOut">
              <a:rPr lang="de-DE" smtClean="0"/>
              <a:pPr/>
              <a:t>15.07.2012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BABE-047E-E549-A9E0-11B4CE0BDE9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0">
              <a:schemeClr val="accent1"/>
            </a:gs>
            <a:gs pos="100000">
              <a:srgbClr val="FFFFFF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F367A-5745-BE47-881B-0E32E398E733}" type="datetimeFigureOut">
              <a:rPr lang="de-DE" smtClean="0"/>
              <a:pPr/>
              <a:t>15.07.2012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8BABE-047E-E549-A9E0-11B4CE0BDE9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package" Target="../embeddings/Microsoft_Word-Dokument1.docx"/><Relationship Id="rId5" Type="http://schemas.openxmlformats.org/officeDocument/2006/relationships/package" Target="../embeddings/Microsoft_Word-Dokument2.docx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-Dokument3.docx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Relationship Id="rId3" Type="http://schemas.openxmlformats.org/officeDocument/2006/relationships/package" Target="../embeddings/Microsoft_Word-Dokument4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-Dokument5.docx"/><Relationship Id="rId4" Type="http://schemas.openxmlformats.org/officeDocument/2006/relationships/package" Target="../embeddings/Microsoft_Word-Dokument6.docx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Relationship Id="rId3" Type="http://schemas.openxmlformats.org/officeDocument/2006/relationships/package" Target="../embeddings/Microsoft_Word-Dokument7.docx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9041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Automata</a:t>
            </a:r>
            <a:r>
              <a:rPr lang="de-DE" dirty="0" smtClean="0"/>
              <a:t> Tools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57200" y="1205090"/>
            <a:ext cx="7330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Ziel des Projektes ist die Erstellung einer Bibliothek, welche die Elemente regulärer Ausdruck, reguläre Grammatik und endlicher Zustandsautomat, sowie Funktionalitäten zur Minimierung, Äquivalenzprüfung und Konvertierung beinhaltet.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725689" y="4185421"/>
            <a:ext cx="7295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Projektteilnehmer:</a:t>
            </a:r>
          </a:p>
          <a:p>
            <a:r>
              <a:rPr lang="de-DE" dirty="0" smtClean="0"/>
              <a:t>(Andreas Becker), Daniel </a:t>
            </a:r>
            <a:r>
              <a:rPr lang="de-DE" dirty="0" err="1" smtClean="0"/>
              <a:t>Dreibrodt</a:t>
            </a:r>
            <a:r>
              <a:rPr lang="de-DE" dirty="0" smtClean="0"/>
              <a:t>, Florian Hemmelgarn, Fabian </a:t>
            </a:r>
            <a:r>
              <a:rPr lang="de-DE" dirty="0" err="1" smtClean="0"/>
              <a:t>Ickerott</a:t>
            </a:r>
            <a:r>
              <a:rPr lang="de-DE" dirty="0" smtClean="0"/>
              <a:t>, Sebastian </a:t>
            </a:r>
            <a:r>
              <a:rPr lang="de-DE" dirty="0" err="1" smtClean="0"/>
              <a:t>Kowelek</a:t>
            </a:r>
            <a:r>
              <a:rPr lang="de-DE" dirty="0" smtClean="0"/>
              <a:t>, </a:t>
            </a:r>
            <a:r>
              <a:rPr lang="de-DE" dirty="0" err="1" smtClean="0"/>
              <a:t>Yacine</a:t>
            </a:r>
            <a:r>
              <a:rPr lang="de-DE" dirty="0" smtClean="0"/>
              <a:t> </a:t>
            </a:r>
            <a:r>
              <a:rPr lang="de-DE" dirty="0" err="1" smtClean="0"/>
              <a:t>Smaoui</a:t>
            </a:r>
            <a:r>
              <a:rPr lang="de-DE" dirty="0" smtClean="0"/>
              <a:t>, Konstantin </a:t>
            </a:r>
            <a:r>
              <a:rPr lang="de-DE" dirty="0" err="1" smtClean="0"/>
              <a:t>Steinmiller</a:t>
            </a:r>
            <a:r>
              <a:rPr lang="de-DE" dirty="0" smtClean="0"/>
              <a:t>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4161754" y="3740345"/>
            <a:ext cx="45074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de-DE" sz="1400" dirty="0" smtClean="0"/>
              <a:t>Zunächst werden alle Zustände alle Paare markiert die den Zustand C enthalten</a:t>
            </a:r>
          </a:p>
          <a:p>
            <a:pPr>
              <a:buFont typeface="Arial"/>
              <a:buChar char="•"/>
            </a:pPr>
            <a:r>
              <a:rPr lang="de-DE" sz="1400" dirty="0" smtClean="0"/>
              <a:t>Alle weiteren Paare werden im nächsten Schritt markiert</a:t>
            </a:r>
          </a:p>
          <a:p>
            <a:pPr>
              <a:buFont typeface="Arial"/>
              <a:buChar char="•"/>
            </a:pPr>
            <a:r>
              <a:rPr lang="de-DE" sz="1400" dirty="0" smtClean="0"/>
              <a:t>z.B. das Paar (A,H) denn A</a:t>
            </a:r>
            <a:r>
              <a:rPr lang="de-DE" sz="1400" dirty="0" smtClean="0">
                <a:sym typeface="Wingdings"/>
              </a:rPr>
              <a:t>1F H1C  und (C, F) wird bereits im ersten Schritt markiert</a:t>
            </a:r>
          </a:p>
          <a:p>
            <a:pPr>
              <a:buFont typeface="Arial"/>
              <a:buChar char="•"/>
            </a:pPr>
            <a:r>
              <a:rPr lang="de-DE" sz="1400" dirty="0">
                <a:sym typeface="Wingdings"/>
              </a:rPr>
              <a:t>z</a:t>
            </a:r>
            <a:r>
              <a:rPr lang="de-DE" sz="1400" dirty="0" smtClean="0">
                <a:sym typeface="Wingdings"/>
              </a:rPr>
              <a:t>.B. das Paar (E,F) wird markiert, da E0H und F0C und das Paar (H,C) schon im ersten Schritt markiert wurde</a:t>
            </a:r>
            <a:endParaRPr lang="de-DE" sz="1400" dirty="0"/>
          </a:p>
        </p:txBody>
      </p:sp>
      <p:grpSp>
        <p:nvGrpSpPr>
          <p:cNvPr id="12" name="Gruppierung 11"/>
          <p:cNvGrpSpPr/>
          <p:nvPr/>
        </p:nvGrpSpPr>
        <p:grpSpPr>
          <a:xfrm>
            <a:off x="389763" y="720000"/>
            <a:ext cx="4460164" cy="2928790"/>
            <a:chOff x="389763" y="720000"/>
            <a:chExt cx="4460164" cy="2928790"/>
          </a:xfrm>
        </p:grpSpPr>
        <p:pic>
          <p:nvPicPr>
            <p:cNvPr id="4" name="Bild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763" y="720000"/>
              <a:ext cx="4460164" cy="2621013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389763" y="3341013"/>
              <a:ext cx="44601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Beispielautomat</a:t>
              </a:r>
              <a:endParaRPr lang="de-DE" sz="1400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389763" y="3740345"/>
            <a:ext cx="3581400" cy="3050977"/>
            <a:chOff x="389763" y="3740345"/>
            <a:chExt cx="3581400" cy="3050977"/>
          </a:xfrm>
        </p:grpSpPr>
        <p:pic>
          <p:nvPicPr>
            <p:cNvPr id="7" name="Bild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763" y="3740345"/>
              <a:ext cx="3581400" cy="2743200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>
              <a:off x="389763" y="6483545"/>
              <a:ext cx="3581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Tabelle der nicht äquivalenten Zustände</a:t>
              </a:r>
              <a:endParaRPr lang="de-DE" sz="14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5584707" y="675076"/>
            <a:ext cx="3084448" cy="2973714"/>
            <a:chOff x="5584707" y="675076"/>
            <a:chExt cx="3084448" cy="2973714"/>
          </a:xfrm>
        </p:grpSpPr>
        <p:pic>
          <p:nvPicPr>
            <p:cNvPr id="5" name="Bild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4707" y="675076"/>
              <a:ext cx="3084448" cy="2669064"/>
            </a:xfrm>
            <a:prstGeom prst="rect">
              <a:avLst/>
            </a:prstGeom>
          </p:spPr>
        </p:pic>
        <p:sp>
          <p:nvSpPr>
            <p:cNvPr id="11" name="Textfeld 10"/>
            <p:cNvSpPr txBox="1"/>
            <p:nvPr/>
          </p:nvSpPr>
          <p:spPr>
            <a:xfrm>
              <a:off x="5584707" y="3341013"/>
              <a:ext cx="30844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Minimierter Automat</a:t>
              </a:r>
              <a:endParaRPr lang="de-DE" sz="1400" dirty="0"/>
            </a:p>
          </p:txBody>
        </p:sp>
      </p:grp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/>
              <a:t>Minimierung: Table </a:t>
            </a:r>
            <a:r>
              <a:rPr lang="de-DE" sz="2800" dirty="0" err="1" smtClean="0"/>
              <a:t>filling</a:t>
            </a:r>
            <a:r>
              <a:rPr lang="de-DE" sz="2800" dirty="0" smtClean="0"/>
              <a:t> Algorithmus: Beispiel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Minimierung: Moore Algorithmus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Minimierung: Moore Algorithmus: Beispiel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noProof="0" dirty="0" smtClean="0">
                <a:latin typeface="+mj-lt"/>
                <a:ea typeface="+mj-ea"/>
                <a:cs typeface="+mj-cs"/>
              </a:rPr>
              <a:t>Äquivalenz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Quellenverzeichnis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5377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457200" y="1153258"/>
            <a:ext cx="65405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 smtClean="0"/>
              <a:t>Regulärer Ausdruck (RE)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Reguläre Grammatik (RG)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/>
              <a:t>Definition 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/>
              <a:t>Konvertierung RG zu FSA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Endlicher Zustandsautomat (FSA)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Minimierung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Äquivalenz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Quellenverzeichnis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Regulärer</a:t>
            </a:r>
            <a:r>
              <a:rPr kumimoji="0" lang="de-DE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Ausdruck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/>
              <a:t>Reguläre Grammatik: Definition</a:t>
            </a:r>
            <a:endParaRPr lang="de-DE" sz="2800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046163" y="911225"/>
          <a:ext cx="6858000" cy="3225800"/>
        </p:xfrm>
        <a:graphic>
          <a:graphicData uri="http://schemas.openxmlformats.org/presentationml/2006/ole">
            <p:oleObj spid="_x0000_s189442" name="Dokument" r:id="rId4" imgW="6858000" imgH="3225800" progId="Word.Document.12">
              <p:embed/>
            </p:oleObj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1045526" y="4218076"/>
          <a:ext cx="6858000" cy="2413000"/>
        </p:xfrm>
        <a:graphic>
          <a:graphicData uri="http://schemas.openxmlformats.org/presentationml/2006/ole">
            <p:oleObj spid="_x0000_s189443" name="Dokument" r:id="rId5" imgW="6858000" imgH="2413000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3600000" cy="720000"/>
          </a:xfrm>
        </p:spPr>
        <p:txBody>
          <a:bodyPr>
            <a:normAutofit/>
          </a:bodyPr>
          <a:lstStyle/>
          <a:p>
            <a:r>
              <a:rPr lang="de-DE" sz="2800" dirty="0" smtClean="0"/>
              <a:t>Reguläre Grammatik</a:t>
            </a:r>
            <a:endParaRPr lang="de-DE" sz="2800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494691" y="603250"/>
          <a:ext cx="6024563" cy="2744788"/>
        </p:xfrm>
        <a:graphic>
          <a:graphicData uri="http://schemas.openxmlformats.org/presentationml/2006/ole">
            <p:oleObj spid="_x0000_s208898" name="Dokument" r:id="rId3" imgW="6858000" imgH="3124200" progId="Word.Document.12">
              <p:embed/>
            </p:oleObj>
          </a:graphicData>
        </a:graphic>
      </p:graphicFrame>
      <p:grpSp>
        <p:nvGrpSpPr>
          <p:cNvPr id="11" name="Gruppierung 10"/>
          <p:cNvGrpSpPr/>
          <p:nvPr/>
        </p:nvGrpSpPr>
        <p:grpSpPr>
          <a:xfrm>
            <a:off x="494691" y="3473629"/>
            <a:ext cx="2251525" cy="2341334"/>
            <a:chOff x="6270069" y="3230720"/>
            <a:chExt cx="2251525" cy="2341334"/>
          </a:xfrm>
        </p:grpSpPr>
        <p:pic>
          <p:nvPicPr>
            <p:cNvPr id="8" name="Bild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0069" y="3230720"/>
              <a:ext cx="1896820" cy="1818114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6270069" y="5048834"/>
              <a:ext cx="22515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Beispiel einer rechtslinearen </a:t>
              </a:r>
            </a:p>
            <a:p>
              <a:r>
                <a:rPr lang="de-DE" sz="1400" dirty="0" smtClean="0"/>
                <a:t>Grammatik</a:t>
              </a:r>
              <a:endParaRPr lang="de-DE" sz="14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3933487" y="3473629"/>
            <a:ext cx="4837292" cy="3150409"/>
            <a:chOff x="494691" y="3230720"/>
            <a:chExt cx="4837292" cy="3150409"/>
          </a:xfrm>
        </p:grpSpPr>
        <p:pic>
          <p:nvPicPr>
            <p:cNvPr id="6" name="Bild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4691" y="3230720"/>
              <a:ext cx="4837292" cy="2842632"/>
            </a:xfrm>
            <a:prstGeom prst="rect">
              <a:avLst/>
            </a:prstGeom>
          </p:spPr>
        </p:pic>
        <p:sp>
          <p:nvSpPr>
            <p:cNvPr id="12" name="Textfeld 11"/>
            <p:cNvSpPr txBox="1"/>
            <p:nvPr/>
          </p:nvSpPr>
          <p:spPr>
            <a:xfrm>
              <a:off x="494691" y="6073352"/>
              <a:ext cx="40189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Durch rechtslineare Grammatik erzeugter Automat</a:t>
              </a:r>
              <a:endParaRPr lang="de-DE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>
            <a:normAutofit fontScale="90000"/>
          </a:bodyPr>
          <a:lstStyle/>
          <a:p>
            <a:pPr algn="l"/>
            <a:r>
              <a:rPr lang="de-DE" sz="2800" dirty="0" smtClean="0"/>
              <a:t>Reguläre Grammatik: Umwandlung </a:t>
            </a:r>
            <a:r>
              <a:rPr lang="de-DE" sz="2800" dirty="0" smtClean="0">
                <a:sym typeface="Wingdings"/>
              </a:rPr>
              <a:t>rechtslinearen RG in einen FSA</a:t>
            </a:r>
            <a:endParaRPr lang="de-DE" sz="2800" dirty="0"/>
          </a:p>
        </p:txBody>
      </p:sp>
      <p:grpSp>
        <p:nvGrpSpPr>
          <p:cNvPr id="8" name="Gruppierung 7"/>
          <p:cNvGrpSpPr/>
          <p:nvPr/>
        </p:nvGrpSpPr>
        <p:grpSpPr>
          <a:xfrm>
            <a:off x="1362075" y="712788"/>
            <a:ext cx="5571019" cy="6146602"/>
            <a:chOff x="1362075" y="712788"/>
            <a:chExt cx="5571019" cy="6146602"/>
          </a:xfrm>
        </p:grpSpPr>
        <p:graphicFrame>
          <p:nvGraphicFramePr>
            <p:cNvPr id="5" name="Objekt 4"/>
            <p:cNvGraphicFramePr>
              <a:graphicFrameLocks noChangeAspect="1"/>
            </p:cNvGraphicFramePr>
            <p:nvPr/>
          </p:nvGraphicFramePr>
          <p:xfrm>
            <a:off x="1362075" y="712788"/>
            <a:ext cx="5492750" cy="5838825"/>
          </p:xfrm>
          <a:graphic>
            <a:graphicData uri="http://schemas.openxmlformats.org/presentationml/2006/ole">
              <p:oleObj spid="_x0000_s192514" name="Dokument" r:id="rId3" imgW="6858000" imgH="7289800" progId="Word.Document.12">
                <p:embed/>
              </p:oleObj>
            </a:graphicData>
          </a:graphic>
        </p:graphicFrame>
        <p:sp>
          <p:nvSpPr>
            <p:cNvPr id="7" name="Textfeld 6"/>
            <p:cNvSpPr txBox="1"/>
            <p:nvPr/>
          </p:nvSpPr>
          <p:spPr>
            <a:xfrm>
              <a:off x="1362075" y="6551613"/>
              <a:ext cx="55710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Algorithmus zur Umwandlung einer rechtlinearen Grammatik in einen FSA</a:t>
              </a:r>
              <a:endParaRPr lang="de-DE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Endlicher</a:t>
            </a:r>
            <a:r>
              <a:rPr kumimoji="0" lang="de-DE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Zustandsautomat: Definition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15042" name="Object 2"/>
          <p:cNvGraphicFramePr>
            <a:graphicFrameLocks noChangeAspect="1"/>
          </p:cNvGraphicFramePr>
          <p:nvPr/>
        </p:nvGraphicFramePr>
        <p:xfrm>
          <a:off x="1046163" y="1298575"/>
          <a:ext cx="6858000" cy="2451100"/>
        </p:xfrm>
        <a:graphic>
          <a:graphicData uri="http://schemas.openxmlformats.org/presentationml/2006/ole">
            <p:oleObj spid="_x0000_s215042" name="Dokument" r:id="rId3" imgW="6858000" imgH="2451100" progId="Word.Document.12">
              <p:embed/>
            </p:oleObj>
          </a:graphicData>
        </a:graphic>
      </p:graphicFrame>
      <p:graphicFrame>
        <p:nvGraphicFramePr>
          <p:cNvPr id="215043" name="Object 3"/>
          <p:cNvGraphicFramePr>
            <a:graphicFrameLocks noChangeAspect="1"/>
          </p:cNvGraphicFramePr>
          <p:nvPr/>
        </p:nvGraphicFramePr>
        <p:xfrm>
          <a:off x="1046163" y="4851400"/>
          <a:ext cx="6858000" cy="1066800"/>
        </p:xfrm>
        <a:graphic>
          <a:graphicData uri="http://schemas.openxmlformats.org/presentationml/2006/ole">
            <p:oleObj spid="_x0000_s215043" name="Dokument" r:id="rId4" imgW="6858000" imgH="1066800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Endlicher Zustandsautomat: Konvertierung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3421103" y="1477207"/>
            <a:ext cx="1166285" cy="95888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/>
          <p:cNvSpPr/>
          <p:nvPr/>
        </p:nvSpPr>
        <p:spPr>
          <a:xfrm>
            <a:off x="4739788" y="3362878"/>
            <a:ext cx="1166285" cy="958889"/>
          </a:xfrm>
          <a:prstGeom prst="ellipse">
            <a:avLst/>
          </a:prstGeom>
          <a:solidFill>
            <a:srgbClr val="8064A2"/>
          </a:solidFill>
          <a:ln>
            <a:solidFill>
              <a:srgbClr val="B3A2C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/>
          <p:cNvSpPr/>
          <p:nvPr/>
        </p:nvSpPr>
        <p:spPr>
          <a:xfrm>
            <a:off x="2254818" y="3362878"/>
            <a:ext cx="1166285" cy="958889"/>
          </a:xfrm>
          <a:prstGeom prst="ellipse">
            <a:avLst/>
          </a:prstGeom>
          <a:solidFill>
            <a:srgbClr val="8064A2"/>
          </a:solidFill>
          <a:ln>
            <a:solidFill>
              <a:srgbClr val="B3A2C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mit Pfeil 15"/>
          <p:cNvCxnSpPr>
            <a:stCxn id="4" idx="5"/>
            <a:endCxn id="5" idx="0"/>
          </p:cNvCxnSpPr>
          <p:nvPr/>
        </p:nvCxnSpPr>
        <p:spPr>
          <a:xfrm rot="16200000" flipH="1">
            <a:off x="4336156" y="2376103"/>
            <a:ext cx="1067208" cy="9063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4" idx="3"/>
            <a:endCxn id="6" idx="0"/>
          </p:cNvCxnSpPr>
          <p:nvPr/>
        </p:nvCxnSpPr>
        <p:spPr>
          <a:xfrm rot="5400000">
            <a:off x="2681327" y="2452304"/>
            <a:ext cx="1067208" cy="7539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6" idx="6"/>
            <a:endCxn id="5" idx="2"/>
          </p:cNvCxnSpPr>
          <p:nvPr/>
        </p:nvCxnSpPr>
        <p:spPr>
          <a:xfrm>
            <a:off x="3421103" y="3842323"/>
            <a:ext cx="1318685" cy="1588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421103" y="1661873"/>
            <a:ext cx="116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FSA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4739788" y="3659245"/>
            <a:ext cx="11662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RG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2254818" y="3657657"/>
            <a:ext cx="116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RE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2763583" y="4013990"/>
            <a:ext cx="2821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alpha val="46000"/>
                  </a:schemeClr>
                </a:solidFill>
              </a:rPr>
              <a:t>Keine direkte Konvertierung möglich</a:t>
            </a:r>
            <a:endParaRPr lang="de-DE" sz="1400" dirty="0">
              <a:solidFill>
                <a:schemeClr val="tx1">
                  <a:alpha val="46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/>
              <a:t>Minimierung: Table </a:t>
            </a:r>
            <a:r>
              <a:rPr lang="de-DE" sz="2800" dirty="0" err="1" smtClean="0"/>
              <a:t>filling</a:t>
            </a:r>
            <a:r>
              <a:rPr lang="de-DE" sz="2800" dirty="0" smtClean="0"/>
              <a:t> Algorithmus</a:t>
            </a:r>
            <a:endParaRPr lang="de-DE" sz="2800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143000" y="1054100"/>
          <a:ext cx="6858000" cy="4749800"/>
        </p:xfrm>
        <a:graphic>
          <a:graphicData uri="http://schemas.openxmlformats.org/presentationml/2006/ole">
            <p:oleObj spid="_x0000_s207874" name="Dokument" r:id="rId3" imgW="6858000" imgH="4749800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Asterie.thmx</Template>
  <TotalTime>0</TotalTime>
  <Words>246</Words>
  <Application>Microsoft Macintosh PowerPoint</Application>
  <PresentationFormat>Bildschirmpräsentation (4:3)</PresentationFormat>
  <Paragraphs>41</Paragraphs>
  <Slides>14</Slides>
  <Notes>1</Notes>
  <HiddenSlides>0</HiddenSlides>
  <MMClips>0</MMClips>
  <ScaleCrop>false</ScaleCrop>
  <HeadingPairs>
    <vt:vector size="6" baseType="variant">
      <vt:variant>
        <vt:lpstr>Entwurfsvorlage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Office-Design</vt:lpstr>
      <vt:lpstr>Microsoft Word-Dokument</vt:lpstr>
      <vt:lpstr>Dokument</vt:lpstr>
      <vt:lpstr>Automata Tools</vt:lpstr>
      <vt:lpstr>Inhaltsverzeichnis</vt:lpstr>
      <vt:lpstr>Folie 3</vt:lpstr>
      <vt:lpstr>Reguläre Grammatik: Definition</vt:lpstr>
      <vt:lpstr>Reguläre Grammatik</vt:lpstr>
      <vt:lpstr>Reguläre Grammatik: Umwandlung rechtslinearen RG in einen FSA</vt:lpstr>
      <vt:lpstr>Folie 7</vt:lpstr>
      <vt:lpstr>Folie 8</vt:lpstr>
      <vt:lpstr>Minimierung: Table filling Algorithmus</vt:lpstr>
      <vt:lpstr>Minimierung: Table filling Algorithmus: Beispiel</vt:lpstr>
      <vt:lpstr>Folie 11</vt:lpstr>
      <vt:lpstr>Folie 12</vt:lpstr>
      <vt:lpstr>Folie 13</vt:lpstr>
      <vt:lpstr>Folie 14</vt:lpstr>
    </vt:vector>
  </TitlesOfParts>
  <Company>Universität Paderborn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Reguläre Grammatik</dc:title>
  <dc:creator>Florian Hemmelgarn</dc:creator>
  <cp:lastModifiedBy>Florian Hemmelgarn</cp:lastModifiedBy>
  <cp:revision>21</cp:revision>
  <dcterms:created xsi:type="dcterms:W3CDTF">2012-07-15T14:47:49Z</dcterms:created>
  <dcterms:modified xsi:type="dcterms:W3CDTF">2012-07-16T13:44:02Z</dcterms:modified>
</cp:coreProperties>
</file>