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1120675" cy="38520688"/>
  <p:notesSz cx="6858000" cy="9144000"/>
  <p:defaultTextStyle>
    <a:defPPr>
      <a:defRPr lang="en-US"/>
    </a:defPPr>
    <a:lvl1pPr marL="0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1pPr>
    <a:lvl2pPr marL="2150828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2pPr>
    <a:lvl3pPr marL="4301655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3pPr>
    <a:lvl4pPr marL="6452487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4pPr>
    <a:lvl5pPr marL="8603315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5pPr>
    <a:lvl6pPr marL="10754143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6pPr>
    <a:lvl7pPr marL="12904970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7pPr>
    <a:lvl8pPr marL="15055802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8pPr>
    <a:lvl9pPr marL="17206630" algn="l" defTabSz="4301655" rtl="0" eaLnBrk="1" latinLnBrk="0" hangingPunct="1">
      <a:defRPr sz="84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33" userDrawn="1">
          <p15:clr>
            <a:srgbClr val="A4A3A4"/>
          </p15:clr>
        </p15:guide>
        <p15:guide id="2" pos="15149" userDrawn="1">
          <p15:clr>
            <a:srgbClr val="A4A3A4"/>
          </p15:clr>
        </p15:guide>
        <p15:guide id="3" pos="16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C81"/>
    <a:srgbClr val="DCFFFD"/>
    <a:srgbClr val="68C5DB"/>
    <a:srgbClr val="907484"/>
    <a:srgbClr val="B39443"/>
    <a:srgbClr val="F5CB5C"/>
    <a:srgbClr val="5F5F5F"/>
    <a:srgbClr val="4B4B4B"/>
    <a:srgbClr val="242423"/>
    <a:srgbClr val="89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31"/>
  </p:normalViewPr>
  <p:slideViewPr>
    <p:cSldViewPr snapToGrid="0" snapToObjects="1">
      <p:cViewPr>
        <p:scale>
          <a:sx n="10" d="100"/>
          <a:sy n="10" d="100"/>
        </p:scale>
        <p:origin x="1288" y="1184"/>
      </p:cViewPr>
      <p:guideLst>
        <p:guide orient="horz" pos="12133"/>
        <p:guide pos="15149"/>
        <p:guide pos="16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AACD-46DD-D948-92C9-7A9AC02C1491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25" y="1143000"/>
            <a:ext cx="409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AE53-F876-5D40-81DF-6470EC81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1pPr>
    <a:lvl2pPr marL="2150828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2pPr>
    <a:lvl3pPr marL="4301655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3pPr>
    <a:lvl4pPr marL="6452487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4pPr>
    <a:lvl5pPr marL="8603315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5pPr>
    <a:lvl6pPr marL="10754143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6pPr>
    <a:lvl7pPr marL="12904970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7pPr>
    <a:lvl8pPr marL="15055802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8pPr>
    <a:lvl9pPr marL="17206630" algn="l" defTabSz="4301655" rtl="0" eaLnBrk="1" latinLnBrk="0" hangingPunct="1">
      <a:defRPr sz="56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1143000"/>
            <a:ext cx="4095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E53-F876-5D40-81DF-6470EC811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304199"/>
            <a:ext cx="43452574" cy="13410906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232281"/>
            <a:ext cx="38340506" cy="9300247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50870"/>
            <a:ext cx="11022896" cy="326445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50870"/>
            <a:ext cx="32429678" cy="326445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603433"/>
            <a:ext cx="44091582" cy="16023533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778555"/>
            <a:ext cx="44091582" cy="8426398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254350"/>
            <a:ext cx="21726287" cy="244410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254350"/>
            <a:ext cx="21726287" cy="244410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50879"/>
            <a:ext cx="44091582" cy="7445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442921"/>
            <a:ext cx="21626438" cy="4627830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4070751"/>
            <a:ext cx="21626438" cy="2069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442921"/>
            <a:ext cx="21732945" cy="4627830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4070751"/>
            <a:ext cx="21732945" cy="20695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8046"/>
            <a:ext cx="16487748" cy="8988161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546274"/>
            <a:ext cx="25879842" cy="27374656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56206"/>
            <a:ext cx="16487748" cy="2140930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8046"/>
            <a:ext cx="16487748" cy="8988161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546274"/>
            <a:ext cx="25879842" cy="27374656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56206"/>
            <a:ext cx="16487748" cy="2140930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50879"/>
            <a:ext cx="44091582" cy="74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254350"/>
            <a:ext cx="44091582" cy="2444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702979"/>
            <a:ext cx="11502152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CD16-A7F0-7F48-B549-C1BC0367B119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702979"/>
            <a:ext cx="17253228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702979"/>
            <a:ext cx="11502152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0180-29CB-374F-9251-641D00BE2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926474" y="7767644"/>
            <a:ext cx="12780169" cy="490794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Motivation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26473" y="9592869"/>
            <a:ext cx="12780169" cy="4674231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~1,500,000 culturally deaf in the United States and Canada [1][2] with no efficient and natural way to communicate with the hearing</a:t>
            </a:r>
          </a:p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Communication barriers between sign language speakers and the general populace remain high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02154" y="7767643"/>
            <a:ext cx="12780169" cy="624808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Theory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4982" y="9592869"/>
            <a:ext cx="12780169" cy="12681749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500"/>
          </a:p>
        </p:txBody>
      </p:sp>
      <p:sp>
        <p:nvSpPr>
          <p:cNvPr id="25" name="TextBox 24"/>
          <p:cNvSpPr txBox="1"/>
          <p:nvPr/>
        </p:nvSpPr>
        <p:spPr>
          <a:xfrm>
            <a:off x="31311425" y="824821"/>
            <a:ext cx="17395227" cy="599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0" b="1" dirty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  <a:t>Voice</a:t>
            </a:r>
            <a:r>
              <a:rPr lang="en-US" sz="22642" b="1" dirty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  <a:t/>
            </a:r>
            <a:br>
              <a:rPr lang="en-US" sz="22642" b="1" dirty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</a:br>
            <a:r>
              <a:rPr lang="en-US" sz="8386" b="1" dirty="0">
                <a:solidFill>
                  <a:srgbClr val="DCFFFD"/>
                </a:solidFill>
                <a:latin typeface="Garamond" charset="0"/>
                <a:ea typeface="Garamond" charset="0"/>
                <a:cs typeface="Garamond" charset="0"/>
              </a:rPr>
              <a:t>Sign Language Translation System</a:t>
            </a:r>
            <a:endParaRPr lang="en-US" sz="8386" b="1" dirty="0">
              <a:solidFill>
                <a:srgbClr val="DCFFFD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14227" y="7767644"/>
            <a:ext cx="17608230" cy="624808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Principle of Operation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614227" y="9592869"/>
            <a:ext cx="17608230" cy="12681749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500"/>
          </a:p>
        </p:txBody>
      </p:sp>
      <p:sp>
        <p:nvSpPr>
          <p:cNvPr id="31" name="Rectangle 30"/>
          <p:cNvSpPr/>
          <p:nvPr/>
        </p:nvSpPr>
        <p:spPr>
          <a:xfrm>
            <a:off x="35920288" y="29321864"/>
            <a:ext cx="12780169" cy="3679427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3600" rtlCol="0" anchor="t" anchorCtr="0"/>
          <a:lstStyle/>
          <a:p>
            <a:pPr algn="ctr"/>
            <a:r>
              <a:rPr lang="en-US" sz="7500" dirty="0" smtClean="0">
                <a:latin typeface="Helvetica" charset="0"/>
                <a:ea typeface="Helvetica" charset="0"/>
                <a:cs typeface="Helvetica" charset="0"/>
              </a:rPr>
              <a:t>Features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17455" y="31046798"/>
            <a:ext cx="12780169" cy="6006360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Build a system to allow sign-language speakers to communicate with non-speakers in an unobtrusive and natural way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926473" y="15690081"/>
            <a:ext cx="12780169" cy="490794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Objective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920288" y="17438818"/>
            <a:ext cx="12780169" cy="3675963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Build a system to allow sign-language speakers to communicate with non-speakers in an unobtrusive and natural way</a:t>
            </a:r>
            <a:endParaRPr lang="en-US" sz="35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41194" y="23468450"/>
            <a:ext cx="12780169" cy="624808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Design Considerations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40349" y="25293676"/>
            <a:ext cx="12780169" cy="5354773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967885" y="1830204"/>
            <a:ext cx="2768271" cy="276827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5920288" y="22537356"/>
            <a:ext cx="12780169" cy="490794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Advantages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21133" y="24314303"/>
            <a:ext cx="12780169" cy="3675963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Allows users to speak sign language in a mobile environment</a:t>
            </a:r>
          </a:p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Portable with minimal setup time</a:t>
            </a:r>
          </a:p>
          <a:p>
            <a:pPr marL="718911" indent="-718911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Easily integrated into daily routine</a:t>
            </a:r>
            <a:endParaRPr lang="en-US" sz="35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614227" y="23468451"/>
            <a:ext cx="17608230" cy="6248081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Principle of Operation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614227" y="25293677"/>
            <a:ext cx="17608230" cy="11759482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198179" indent="-1198179">
              <a:buFont typeface="Arial" charset="0"/>
              <a:buChar char="•"/>
            </a:pPr>
            <a:endParaRPr lang="en-US" sz="35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5382" y="31727345"/>
            <a:ext cx="12780169" cy="5325814"/>
          </a:xfrm>
          <a:prstGeom prst="rect">
            <a:avLst/>
          </a:prstGeom>
          <a:solidFill>
            <a:srgbClr val="6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0" dirty="0">
                <a:latin typeface="Helvetica" charset="0"/>
                <a:ea typeface="Helvetica" charset="0"/>
                <a:cs typeface="Helvetica" charset="0"/>
              </a:rPr>
              <a:t>Acknowledgements</a:t>
            </a:r>
            <a:endParaRPr lang="en-US" sz="7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32549" y="33552571"/>
            <a:ext cx="12780169" cy="3500588"/>
          </a:xfrm>
          <a:prstGeom prst="rect">
            <a:avLst/>
          </a:prstGeom>
          <a:solidFill>
            <a:srgbClr val="DC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198179" indent="-1198179">
              <a:buFont typeface="Arial" charset="0"/>
              <a:buChar char="•"/>
            </a:pPr>
            <a:r>
              <a:rPr lang="en-US" sz="35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Group </a:t>
            </a: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Members: </a:t>
            </a:r>
            <a:r>
              <a:rPr lang="en-US" sz="3500" dirty="0" err="1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Akshay</a:t>
            </a: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500" dirty="0" err="1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Budhkar</a:t>
            </a: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, Eliot Chan, Biraj Kapadia, Amish </a:t>
            </a:r>
            <a:r>
              <a:rPr lang="en-US" sz="3500" dirty="0" smtClean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Patel</a:t>
            </a:r>
          </a:p>
          <a:p>
            <a:pPr marL="1198179" indent="-1198179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Consultant: Dana </a:t>
            </a:r>
            <a:r>
              <a:rPr lang="en-US" sz="3500" dirty="0" err="1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Kulic</a:t>
            </a:r>
            <a:endParaRPr lang="en-US" sz="35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1198179" indent="-1198179">
              <a:buFont typeface="Arial" charset="0"/>
              <a:buChar char="•"/>
            </a:pPr>
            <a:r>
              <a:rPr lang="en-US" sz="3500" dirty="0">
                <a:solidFill>
                  <a:srgbClr val="335C81"/>
                </a:solidFill>
                <a:latin typeface="Helvetica" charset="0"/>
                <a:ea typeface="Helvetica" charset="0"/>
                <a:cs typeface="Helvetica" charset="0"/>
              </a:rPr>
              <a:t>Course Coordinator: Dan Davison</a:t>
            </a:r>
          </a:p>
          <a:p>
            <a:pPr marL="1198179" indent="-1198179">
              <a:buFont typeface="Arial" charset="0"/>
              <a:buChar char="•"/>
            </a:pPr>
            <a:endParaRPr lang="en-US" sz="3500" dirty="0">
              <a:solidFill>
                <a:srgbClr val="335C8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131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Garamond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Biraj K</dc:creator>
  <cp:lastModifiedBy>Biraj K</cp:lastModifiedBy>
  <cp:revision>18</cp:revision>
  <cp:lastPrinted>2017-03-13T19:50:05Z</cp:lastPrinted>
  <dcterms:created xsi:type="dcterms:W3CDTF">2017-03-09T23:11:00Z</dcterms:created>
  <dcterms:modified xsi:type="dcterms:W3CDTF">2017-03-13T20:23:27Z</dcterms:modified>
</cp:coreProperties>
</file>