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5" r:id="rId4"/>
    <p:sldId id="266" r:id="rId5"/>
    <p:sldId id="258" r:id="rId6"/>
    <p:sldId id="264" r:id="rId7"/>
    <p:sldId id="257" r:id="rId8"/>
    <p:sldId id="260" r:id="rId9"/>
    <p:sldId id="267" r:id="rId10"/>
    <p:sldId id="276" r:id="rId11"/>
    <p:sldId id="277" r:id="rId12"/>
    <p:sldId id="278" r:id="rId13"/>
    <p:sldId id="271" r:id="rId14"/>
    <p:sldId id="261" r:id="rId15"/>
    <p:sldId id="279" r:id="rId16"/>
    <p:sldId id="280" r:id="rId17"/>
    <p:sldId id="272" r:id="rId18"/>
    <p:sldId id="281" r:id="rId19"/>
    <p:sldId id="274" r:id="rId20"/>
    <p:sldId id="269" r:id="rId21"/>
    <p:sldId id="282" r:id="rId22"/>
    <p:sldId id="283" r:id="rId2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08D"/>
    <a:srgbClr val="10B2DE"/>
    <a:srgbClr val="11BEED"/>
    <a:srgbClr val="F32F62"/>
    <a:srgbClr val="E2E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55F47-F3A3-4977-BB41-0F9843219EBF}" v="148" dt="2021-05-27T07:38:2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2361" autoAdjust="0"/>
  </p:normalViewPr>
  <p:slideViewPr>
    <p:cSldViewPr snapToGrid="0">
      <p:cViewPr varScale="1">
        <p:scale>
          <a:sx n="72" d="100"/>
          <a:sy n="72" d="100"/>
        </p:scale>
        <p:origin x="101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F5A0F-3144-4CC3-B120-8D06C8C748A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44124-2DD2-4F41-AD37-794C6A07C95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15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3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103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959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0125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02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622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6707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970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721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6624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998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963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7548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616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069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578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725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609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4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591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44124-2DD2-4F41-AD37-794C6A07C95D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218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B994-8104-468B-8E06-A6853EA8C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4C1CF-5A29-4797-844E-DFEDE38A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93EF-D5FD-4F91-A4C5-6C55B7EC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5DE5-4391-42A4-A1CA-87F7FFAD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684A3-6337-4FEC-92D2-5DA935E5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089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909F-4D7F-489F-9A37-EB6CA10F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1A82-C9F0-480A-BADE-31A5B5226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AD82-A326-4A12-A968-7C88C32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C92B-A377-41EC-9CD7-6E7944EE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DF77E-D947-4912-97CD-EBA0352E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230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05F2F-7351-4E30-8823-3B36C2EC6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D16B1-9459-4420-B052-245DBBE69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E033-DD3D-4068-9B97-1F4D946B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AA1A-1958-46E5-A8AD-700582DF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EB2E-0FED-4728-8C5D-9B3724C2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313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56A8-0114-4155-A0F8-0CDA94A5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B8EF-0DB5-40CD-86B4-F122D986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A5DD-3A6A-46E1-B0E5-E240D287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406D-AA70-4224-B83A-E9D0186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5D30-7323-469D-B1B1-FBAE30F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466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B102-D90C-4BB5-BEA0-086A86E1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CEED5-7F86-49E8-B7C5-3540ECE0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CA32-A490-4606-9304-F871790B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F0BD-5BAF-46F9-9B9E-235A14A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1955-A7A4-46E7-822C-A7435B41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5809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301B-82C0-4925-BD6C-7EBF5A1B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A496-D5DE-41E4-BF23-D9C7C6D76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1119-A090-4D11-94E9-E2039CCA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B04BC-2CCD-4EB3-ACCA-49A1D18D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A4301-B42E-4153-A241-66E6E5CC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A4A0-FAC2-45C1-A201-113B92C6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14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7D98-4283-46F6-9F24-8C42147B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006D-7B81-474D-849A-1D87CD1D8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8B242-20CA-4431-B579-FBA1F4855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8EF02-245B-457A-9968-B1881D9CD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4F93C-EC36-4186-A84A-677A7A5FD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2B2E6-15A8-4E5E-AFFD-DF829314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AB554-3B6C-48B4-A40C-FA962EC3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090E7-FAD4-496D-846B-4B40211C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752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E4B0-B92E-46DC-912D-8B24C515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E97E4-BEE2-4469-BF1E-240B1700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2804C-4CBF-4501-BA8E-01D1FE7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5348C-402C-42AD-A59C-216A3FDD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39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8427-E4F8-4241-9190-98B9A25F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5404-BCDC-4ACF-86DF-F51BD325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1D197-3D59-488B-8A10-BECBB62B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6D458-3AD3-424E-A274-82CC0436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A600A-F931-4A0D-BED8-FFDD0490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84ABD-F59C-44CF-9344-56B38F87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485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15EB-35DD-4040-AD98-59DBCD50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A7658-6C67-4FB7-9AEB-C9F1FD52B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EF334-E652-4924-A620-B4DB83E66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4CF1-B066-45E2-B7B8-989BBCFF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1E781-122B-4C2F-8854-F9098150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76E4C-38AF-445E-87C0-3E08E905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178E5-7C72-4971-81EE-408CB0C5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1274-1F35-4936-8191-D9F2125E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2292-B0D2-4A2F-884B-61A36D6DD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DFDF-D17A-4DA0-B9F2-B1FF65198937}" type="datetimeFigureOut">
              <a:rPr lang="en-BE" smtClean="0"/>
              <a:t>28/05/2021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439B-F3CF-41E2-9E85-E9D349BA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823B-0B01-4CA2-B805-EE083C34D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202D7-6EBD-49C6-AF53-44C6159BFE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5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80615000000*/https:/github.com/topics/vue" TargetMode="External"/><Relationship Id="rId7" Type="http://schemas.openxmlformats.org/officeDocument/2006/relationships/hyperlink" Target="https://www.flaticon.com/free-icon/reward_416897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ndraw.co/" TargetMode="External"/><Relationship Id="rId5" Type="http://schemas.openxmlformats.org/officeDocument/2006/relationships/hyperlink" Target="https://web.archive.org/web/20180601000000*/https:/stackoverflow.com/questions/tagged/vue.js" TargetMode="External"/><Relationship Id="rId4" Type="http://schemas.openxmlformats.org/officeDocument/2006/relationships/hyperlink" Target="https://www.npmtrends.com/vu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BEE7-10E0-4358-9FBE-629EC928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277"/>
            <a:ext cx="9144000" cy="88106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Vue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trospective</a:t>
            </a:r>
            <a:endParaRPr lang="en-BE" b="1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1038-5D86-4A49-8DB4-ABE16F4A4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8060"/>
            <a:ext cx="9144000" cy="433934"/>
          </a:xfrm>
        </p:spPr>
        <p:txBody>
          <a:bodyPr/>
          <a:lstStyle/>
          <a:p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Lessons Learned </a:t>
            </a:r>
            <a:r>
              <a:rPr lang="en-US" b="1" spc="300" dirty="0">
                <a:solidFill>
                  <a:srgbClr val="4FC08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&amp;</a:t>
            </a:r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Mistakes Made</a:t>
            </a:r>
            <a:endParaRPr lang="en-BE" b="1" spc="300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D4ABF-5221-4DBB-889D-0489F9E2E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69" y="6028175"/>
            <a:ext cx="433935" cy="433935"/>
          </a:xfrm>
          <a:prstGeom prst="ellipse">
            <a:avLst/>
          </a:prstGeom>
          <a:ln>
            <a:solidFill>
              <a:srgbClr val="E2E8F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AE94A2-52A8-40C8-B22C-0E905198DE7E}"/>
              </a:ext>
            </a:extLst>
          </p:cNvPr>
          <p:cNvSpPr txBox="1"/>
          <p:nvPr/>
        </p:nvSpPr>
        <p:spPr>
          <a:xfrm>
            <a:off x="10481435" y="5968090"/>
            <a:ext cx="12137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Žiga </a:t>
            </a:r>
            <a:r>
              <a:rPr lang="en-SI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Miklič</a:t>
            </a:r>
            <a:endParaRPr lang="en-BE" sz="1700" b="1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2B1ABC-EF55-4105-8A3B-717009526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4845" y="2840018"/>
            <a:ext cx="4722311" cy="2025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87A83-0FA8-494D-866B-2C729352752F}"/>
              </a:ext>
            </a:extLst>
          </p:cNvPr>
          <p:cNvSpPr txBox="1"/>
          <p:nvPr/>
        </p:nvSpPr>
        <p:spPr>
          <a:xfrm>
            <a:off x="10481435" y="6228365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FC08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StoryChief</a:t>
            </a:r>
            <a:endParaRPr lang="en-BE" sz="1400" dirty="0">
              <a:solidFill>
                <a:srgbClr val="4FC08D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5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F2A508B-AB25-4F8F-983F-7BA7AAE01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33" y="1316196"/>
            <a:ext cx="7839332" cy="525696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BDF06CF-8CF5-4BF9-96E2-9B3C58AC9CFD}"/>
              </a:ext>
            </a:extLst>
          </p:cNvPr>
          <p:cNvSpPr txBox="1">
            <a:spLocks/>
          </p:cNvSpPr>
          <p:nvPr/>
        </p:nvSpPr>
        <p:spPr>
          <a:xfrm>
            <a:off x="2586156" y="457599"/>
            <a:ext cx="7019688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Name </a:t>
            </a:r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collision</a:t>
            </a:r>
            <a:endParaRPr lang="en-BE" b="1" dirty="0">
              <a:solidFill>
                <a:srgbClr val="4FC08D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7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04AD854-B6DC-48A7-86DE-48FE23D21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84" y="1327092"/>
            <a:ext cx="8424033" cy="50544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42710D-29BB-4331-82AF-8DA5DB596C37}"/>
              </a:ext>
            </a:extLst>
          </p:cNvPr>
          <p:cNvSpPr txBox="1">
            <a:spLocks/>
          </p:cNvSpPr>
          <p:nvPr/>
        </p:nvSpPr>
        <p:spPr>
          <a:xfrm>
            <a:off x="2586156" y="457599"/>
            <a:ext cx="7019688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Implicit </a:t>
            </a:r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332266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479036B-69CA-484F-9D1C-1239F7706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65" y="1349194"/>
            <a:ext cx="9075468" cy="50740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4A6FB3C-BF14-4323-9D8C-B702C877D461}"/>
              </a:ext>
            </a:extLst>
          </p:cNvPr>
          <p:cNvSpPr txBox="1">
            <a:spLocks/>
          </p:cNvSpPr>
          <p:nvPr/>
        </p:nvSpPr>
        <p:spPr>
          <a:xfrm>
            <a:off x="2586156" y="457599"/>
            <a:ext cx="7019688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Implicit </a:t>
            </a:r>
            <a:r>
              <a:rPr lang="en-US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</a:t>
            </a:r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ependency</a:t>
            </a:r>
          </a:p>
        </p:txBody>
      </p:sp>
    </p:spTree>
    <p:extLst>
      <p:ext uri="{BB962C8B-B14F-4D97-AF65-F5344CB8AC3E}">
        <p14:creationId xmlns:p14="http://schemas.microsoft.com/office/powerpoint/2010/main" val="11919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D41-9651-4188-AF21-659617ECB453}"/>
              </a:ext>
            </a:extLst>
          </p:cNvPr>
          <p:cNvSpPr txBox="1">
            <a:spLocks/>
          </p:cNvSpPr>
          <p:nvPr/>
        </p:nvSpPr>
        <p:spPr>
          <a:xfrm>
            <a:off x="2586156" y="457599"/>
            <a:ext cx="7019688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Mistakes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Made</a:t>
            </a:r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0AE0F4-A37F-40D9-994D-4F1410E9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11" y="2201715"/>
            <a:ext cx="4835377" cy="33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05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1150B-7EED-4591-BBA2-B352E4F80618}"/>
              </a:ext>
            </a:extLst>
          </p:cNvPr>
          <p:cNvSpPr txBox="1"/>
          <p:nvPr/>
        </p:nvSpPr>
        <p:spPr>
          <a:xfrm>
            <a:off x="1206795" y="2334975"/>
            <a:ext cx="978195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F1419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“</a:t>
            </a:r>
            <a:r>
              <a:rPr lang="en-US" sz="3600" b="0" i="0" dirty="0">
                <a:solidFill>
                  <a:srgbClr val="0F1419"/>
                </a:solidFill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There's nothing more </a:t>
            </a:r>
            <a:r>
              <a:rPr lang="en-US" sz="3600" b="0" i="0" dirty="0">
                <a:solidFill>
                  <a:srgbClr val="4FC08D"/>
                </a:solidFill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permanent</a:t>
            </a:r>
            <a:r>
              <a:rPr lang="en-US" sz="3600" b="0" i="0" dirty="0">
                <a:solidFill>
                  <a:srgbClr val="0F1419"/>
                </a:solidFill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than a temporary </a:t>
            </a:r>
            <a:r>
              <a:rPr lang="en-US" sz="3600" b="0" i="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hack</a:t>
            </a:r>
            <a:r>
              <a:rPr lang="en-US" sz="3600" b="0" i="0" dirty="0">
                <a:solidFill>
                  <a:srgbClr val="0F1419"/>
                </a:solidFill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.”</a:t>
            </a:r>
          </a:p>
          <a:p>
            <a:pPr algn="ctr"/>
            <a:endParaRPr lang="en-US" sz="3600" b="0" i="0" dirty="0">
              <a:solidFill>
                <a:srgbClr val="0F1419"/>
              </a:solidFill>
              <a:effectLst/>
              <a:latin typeface="-apple-system"/>
            </a:endParaRPr>
          </a:p>
          <a:p>
            <a:pPr algn="ctr"/>
            <a:r>
              <a:rPr lang="en-US" sz="2800" b="0" i="0" dirty="0">
                <a:solidFill>
                  <a:srgbClr val="0F1419"/>
                </a:solidFill>
                <a:effectLst/>
                <a:latin typeface="+mj-lt"/>
              </a:rPr>
              <a:t>Kyle Simpson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475237-6264-47BA-A5E9-5B0D5455D89D}"/>
              </a:ext>
            </a:extLst>
          </p:cNvPr>
          <p:cNvSpPr txBox="1">
            <a:spLocks/>
          </p:cNvSpPr>
          <p:nvPr/>
        </p:nvSpPr>
        <p:spPr>
          <a:xfrm>
            <a:off x="1476490" y="457599"/>
            <a:ext cx="9239021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Temporary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solutions</a:t>
            </a:r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475237-6264-47BA-A5E9-5B0D5455D89D}"/>
              </a:ext>
            </a:extLst>
          </p:cNvPr>
          <p:cNvSpPr txBox="1">
            <a:spLocks/>
          </p:cNvSpPr>
          <p:nvPr/>
        </p:nvSpPr>
        <p:spPr>
          <a:xfrm>
            <a:off x="1476490" y="457599"/>
            <a:ext cx="9239021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Temporary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olutions</a:t>
            </a:r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78343-6A71-4B36-B6ED-7EDBED1DC4CA}"/>
              </a:ext>
            </a:extLst>
          </p:cNvPr>
          <p:cNvSpPr txBox="1"/>
          <p:nvPr/>
        </p:nvSpPr>
        <p:spPr>
          <a:xfrm>
            <a:off x="822251" y="2750441"/>
            <a:ext cx="10547498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4FC08D"/>
              </a:buClr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Periodic polling using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setTimeout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5B038-63B5-45CA-A9BB-415E233A8CDC}"/>
              </a:ext>
            </a:extLst>
          </p:cNvPr>
          <p:cNvSpPr txBox="1"/>
          <p:nvPr/>
        </p:nvSpPr>
        <p:spPr>
          <a:xfrm>
            <a:off x="822251" y="5523614"/>
            <a:ext cx="10547498" cy="9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4FC08D"/>
              </a:buClr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WebSocket API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8B5D7042-C126-4096-91B3-3EBFF3501AB2}"/>
              </a:ext>
            </a:extLst>
          </p:cNvPr>
          <p:cNvSpPr/>
          <p:nvPr/>
        </p:nvSpPr>
        <p:spPr>
          <a:xfrm>
            <a:off x="5653862" y="3965944"/>
            <a:ext cx="884275" cy="1371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76596-23A3-468A-A9BA-6C3A02A4635B}"/>
              </a:ext>
            </a:extLst>
          </p:cNvPr>
          <p:cNvSpPr txBox="1"/>
          <p:nvPr/>
        </p:nvSpPr>
        <p:spPr>
          <a:xfrm>
            <a:off x="6636046" y="4467078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“shortly in the future”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52A49-EC67-424B-97F6-63B5EEE64432}"/>
              </a:ext>
            </a:extLst>
          </p:cNvPr>
          <p:cNvSpPr txBox="1"/>
          <p:nvPr/>
        </p:nvSpPr>
        <p:spPr>
          <a:xfrm>
            <a:off x="822251" y="1598622"/>
            <a:ext cx="10547498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4FC08D"/>
              </a:buClr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Task: </a:t>
            </a:r>
            <a:r>
              <a:rPr lang="en-US" sz="2800" dirty="0"/>
              <a:t>update the data inside the data tables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4851CD-8826-43C9-9029-85C5BA95C092}"/>
              </a:ext>
            </a:extLst>
          </p:cNvPr>
          <p:cNvCxnSpPr>
            <a:stCxn id="8" idx="1"/>
          </p:cNvCxnSpPr>
          <p:nvPr/>
        </p:nvCxnSpPr>
        <p:spPr>
          <a:xfrm>
            <a:off x="6636046" y="4651744"/>
            <a:ext cx="32362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475237-6264-47BA-A5E9-5B0D5455D89D}"/>
              </a:ext>
            </a:extLst>
          </p:cNvPr>
          <p:cNvSpPr txBox="1">
            <a:spLocks/>
          </p:cNvSpPr>
          <p:nvPr/>
        </p:nvSpPr>
        <p:spPr>
          <a:xfrm>
            <a:off x="1476490" y="457599"/>
            <a:ext cx="9239021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Temporary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solutions</a:t>
            </a:r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52A49-EC67-424B-97F6-63B5EEE64432}"/>
              </a:ext>
            </a:extLst>
          </p:cNvPr>
          <p:cNvSpPr txBox="1"/>
          <p:nvPr/>
        </p:nvSpPr>
        <p:spPr>
          <a:xfrm>
            <a:off x="822251" y="1598622"/>
            <a:ext cx="10547498" cy="390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Make it reusable outside of data tables</a:t>
            </a:r>
          </a:p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Changing the interval time depending on if the user is active</a:t>
            </a:r>
          </a:p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Allowing the user to do a manual refresh</a:t>
            </a:r>
          </a:p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Solve edge cases</a:t>
            </a:r>
          </a:p>
          <a:p>
            <a:pPr lvl="1">
              <a:lnSpc>
                <a:spcPct val="150000"/>
              </a:lnSpc>
              <a:buClr>
                <a:srgbClr val="4FC08D"/>
              </a:buClr>
            </a:pPr>
            <a:r>
              <a:rPr lang="en-US" sz="28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30035-47C0-4117-9D72-FE1C73E1603B}"/>
              </a:ext>
            </a:extLst>
          </p:cNvPr>
          <p:cNvSpPr txBox="1"/>
          <p:nvPr/>
        </p:nvSpPr>
        <p:spPr>
          <a:xfrm>
            <a:off x="1187635" y="5801255"/>
            <a:ext cx="9816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4FC08D"/>
              </a:buClr>
            </a:pPr>
            <a:r>
              <a:rPr lang="en-US" sz="32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Is it still worth investing the time?</a:t>
            </a:r>
          </a:p>
        </p:txBody>
      </p:sp>
    </p:spTree>
    <p:extLst>
      <p:ext uri="{BB962C8B-B14F-4D97-AF65-F5344CB8AC3E}">
        <p14:creationId xmlns:p14="http://schemas.microsoft.com/office/powerpoint/2010/main" val="1808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D41-9651-4188-AF21-659617ECB453}"/>
              </a:ext>
            </a:extLst>
          </p:cNvPr>
          <p:cNvSpPr txBox="1">
            <a:spLocks/>
          </p:cNvSpPr>
          <p:nvPr/>
        </p:nvSpPr>
        <p:spPr>
          <a:xfrm>
            <a:off x="997689" y="457599"/>
            <a:ext cx="10196622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Code </a:t>
            </a:r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duplication 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between developers</a:t>
            </a:r>
            <a:endParaRPr lang="en-BE" b="1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EC56F56-37FA-4160-B032-8FF8E49EB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429"/>
            <a:ext cx="12192000" cy="43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D41-9651-4188-AF21-659617ECB453}"/>
              </a:ext>
            </a:extLst>
          </p:cNvPr>
          <p:cNvSpPr txBox="1">
            <a:spLocks/>
          </p:cNvSpPr>
          <p:nvPr/>
        </p:nvSpPr>
        <p:spPr>
          <a:xfrm>
            <a:off x="997689" y="457599"/>
            <a:ext cx="10196622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Code </a:t>
            </a:r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duplication 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between developers</a:t>
            </a:r>
            <a:endParaRPr lang="en-BE" b="1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296CB-0A83-4C5B-BDBA-CBF24B6129A1}"/>
              </a:ext>
            </a:extLst>
          </p:cNvPr>
          <p:cNvSpPr txBox="1"/>
          <p:nvPr/>
        </p:nvSpPr>
        <p:spPr>
          <a:xfrm>
            <a:off x="822251" y="2225943"/>
            <a:ext cx="10547498" cy="325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Check if a similar utility function exists to the one being submitted</a:t>
            </a:r>
          </a:p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Set up project naming conventions</a:t>
            </a:r>
          </a:p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Project librarian</a:t>
            </a:r>
          </a:p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More communication regarding our code</a:t>
            </a:r>
          </a:p>
        </p:txBody>
      </p:sp>
    </p:spTree>
    <p:extLst>
      <p:ext uri="{BB962C8B-B14F-4D97-AF65-F5344CB8AC3E}">
        <p14:creationId xmlns:p14="http://schemas.microsoft.com/office/powerpoint/2010/main" val="38310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D41-9651-4188-AF21-659617ECB453}"/>
              </a:ext>
            </a:extLst>
          </p:cNvPr>
          <p:cNvSpPr txBox="1">
            <a:spLocks/>
          </p:cNvSpPr>
          <p:nvPr/>
        </p:nvSpPr>
        <p:spPr>
          <a:xfrm>
            <a:off x="997689" y="457599"/>
            <a:ext cx="10196622" cy="13446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The most important lesson in </a:t>
            </a:r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Vue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I’ve learned</a:t>
            </a:r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B23C04-57DC-4149-B133-44665A2D4E26}"/>
              </a:ext>
            </a:extLst>
          </p:cNvPr>
          <p:cNvSpPr txBox="1">
            <a:spLocks/>
          </p:cNvSpPr>
          <p:nvPr/>
        </p:nvSpPr>
        <p:spPr>
          <a:xfrm>
            <a:off x="852377" y="3358515"/>
            <a:ext cx="10196622" cy="8413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Slots</a:t>
            </a:r>
            <a:r>
              <a:rPr lang="en-US" sz="7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&gt; Props</a:t>
            </a:r>
            <a:endParaRPr lang="en-BE" sz="7400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7A1F890-626F-42F6-ADE2-6E51A8E12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82" y="3835847"/>
            <a:ext cx="728025" cy="7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6ED2-F120-4ED7-970F-AA9943D750E8}"/>
              </a:ext>
            </a:extLst>
          </p:cNvPr>
          <p:cNvSpPr txBox="1">
            <a:spLocks/>
          </p:cNvSpPr>
          <p:nvPr/>
        </p:nvSpPr>
        <p:spPr>
          <a:xfrm>
            <a:off x="3704240" y="457599"/>
            <a:ext cx="4783521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Over</a:t>
            </a:r>
            <a:r>
              <a:rPr lang="en-US" b="1" dirty="0" err="1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vue</a:t>
            </a:r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3C5B0-D37B-41A0-A878-0DED20235EEC}"/>
              </a:ext>
            </a:extLst>
          </p:cNvPr>
          <p:cNvSpPr txBox="1"/>
          <p:nvPr/>
        </p:nvSpPr>
        <p:spPr>
          <a:xfrm>
            <a:off x="800987" y="2006162"/>
            <a:ext cx="10590026" cy="2609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Introduce the project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Examine if </a:t>
            </a:r>
            <a:r>
              <a:rPr lang="en-US" sz="28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Vue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was right choice for our project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Mistakes I made on the project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The most important lesson learned</a:t>
            </a:r>
            <a:endParaRPr lang="en-US" sz="2800" b="1" i="0" dirty="0"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8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D41-9651-4188-AF21-659617ECB453}"/>
              </a:ext>
            </a:extLst>
          </p:cNvPr>
          <p:cNvSpPr txBox="1">
            <a:spLocks/>
          </p:cNvSpPr>
          <p:nvPr/>
        </p:nvSpPr>
        <p:spPr>
          <a:xfrm>
            <a:off x="997689" y="457599"/>
            <a:ext cx="10196622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Prefer </a:t>
            </a:r>
            <a:r>
              <a:rPr lang="en-US" sz="44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slots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over props</a:t>
            </a:r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886B2-854A-4E61-9BB5-DB08FB33CBC5}"/>
              </a:ext>
            </a:extLst>
          </p:cNvPr>
          <p:cNvSpPr/>
          <p:nvPr/>
        </p:nvSpPr>
        <p:spPr>
          <a:xfrm>
            <a:off x="997689" y="2218451"/>
            <a:ext cx="2865977" cy="843726"/>
          </a:xfrm>
          <a:prstGeom prst="roundRect">
            <a:avLst>
              <a:gd name="adj" fmla="val 10859"/>
            </a:avLst>
          </a:prstGeom>
          <a:solidFill>
            <a:srgbClr val="4FC08D"/>
          </a:solidFill>
          <a:ln>
            <a:noFill/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827CBB6C-809E-4188-8611-7D642AB22E1A}"/>
              </a:ext>
            </a:extLst>
          </p:cNvPr>
          <p:cNvSpPr txBox="1"/>
          <p:nvPr/>
        </p:nvSpPr>
        <p:spPr>
          <a:xfrm>
            <a:off x="1160056" y="2440259"/>
            <a:ext cx="187743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sl-S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</a:rPr>
              <a:t>Add to cart</a:t>
            </a:r>
            <a:endParaRPr lang="sl-SI" sz="2000" dirty="0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58CB2A6-6BDF-43A2-AF5A-6F2D30C58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6979" y="2450891"/>
            <a:ext cx="350874" cy="35087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63E542-1B48-41F6-8DC5-6EAD6D463DD0}"/>
              </a:ext>
            </a:extLst>
          </p:cNvPr>
          <p:cNvSpPr/>
          <p:nvPr/>
        </p:nvSpPr>
        <p:spPr>
          <a:xfrm>
            <a:off x="997689" y="3354957"/>
            <a:ext cx="2865977" cy="843726"/>
          </a:xfrm>
          <a:prstGeom prst="roundRect">
            <a:avLst>
              <a:gd name="adj" fmla="val 10859"/>
            </a:avLst>
          </a:prstGeom>
          <a:solidFill>
            <a:srgbClr val="10B2DE"/>
          </a:solidFill>
          <a:ln>
            <a:noFill/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EEE2B5E1-1F5F-4D66-8D79-780F98A5F882}"/>
              </a:ext>
            </a:extLst>
          </p:cNvPr>
          <p:cNvSpPr txBox="1"/>
          <p:nvPr/>
        </p:nvSpPr>
        <p:spPr>
          <a:xfrm>
            <a:off x="1160056" y="3576765"/>
            <a:ext cx="18774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sl-S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</a:rPr>
              <a:t>Delete item</a:t>
            </a:r>
            <a:endParaRPr lang="sl-SI" sz="2000" dirty="0">
              <a:solidFill>
                <a:schemeClr val="bg1"/>
              </a:solidFill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E61A983-D241-4075-A3B2-763BF02F1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0755" y="3608271"/>
            <a:ext cx="337098" cy="33709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835872-F7D3-4D7B-B78A-F62F3EE8F0B3}"/>
              </a:ext>
            </a:extLst>
          </p:cNvPr>
          <p:cNvSpPr/>
          <p:nvPr/>
        </p:nvSpPr>
        <p:spPr>
          <a:xfrm>
            <a:off x="997689" y="4538715"/>
            <a:ext cx="2865977" cy="843726"/>
          </a:xfrm>
          <a:prstGeom prst="roundRect">
            <a:avLst>
              <a:gd name="adj" fmla="val 10859"/>
            </a:avLst>
          </a:prstGeom>
          <a:solidFill>
            <a:srgbClr val="E2E8F0"/>
          </a:solidFill>
          <a:ln>
            <a:noFill/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BF63D6B4-B75D-4385-9C2F-2A39B8DDDB33}"/>
              </a:ext>
            </a:extLst>
          </p:cNvPr>
          <p:cNvSpPr txBox="1"/>
          <p:nvPr/>
        </p:nvSpPr>
        <p:spPr>
          <a:xfrm>
            <a:off x="1775608" y="4760523"/>
            <a:ext cx="126188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sl-S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 back</a:t>
            </a:r>
            <a:endParaRPr lang="sl-SI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48F14EB-EA90-4F02-BB42-9A4188F0C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8062" y="4785411"/>
            <a:ext cx="350334" cy="3503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A3783A-9A33-460B-89E5-BD9076749097}"/>
              </a:ext>
            </a:extLst>
          </p:cNvPr>
          <p:cNvSpPr txBox="1"/>
          <p:nvPr/>
        </p:nvSpPr>
        <p:spPr>
          <a:xfrm>
            <a:off x="4954773" y="2640314"/>
            <a:ext cx="6842052" cy="196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92929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Composition instead of config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92929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Readability</a:t>
            </a:r>
            <a:endParaRPr lang="en-BE" sz="2800" dirty="0"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338E-401D-45D2-9BC6-681237132CFE}"/>
              </a:ext>
            </a:extLst>
          </p:cNvPr>
          <p:cNvSpPr txBox="1">
            <a:spLocks/>
          </p:cNvSpPr>
          <p:nvPr/>
        </p:nvSpPr>
        <p:spPr>
          <a:xfrm>
            <a:off x="997689" y="2817988"/>
            <a:ext cx="10196622" cy="12220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Thank </a:t>
            </a:r>
            <a:r>
              <a:rPr lang="en-US" sz="80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you</a:t>
            </a:r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!</a:t>
            </a:r>
            <a:endParaRPr lang="en-BE" sz="8000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3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475237-6264-47BA-A5E9-5B0D5455D89D}"/>
              </a:ext>
            </a:extLst>
          </p:cNvPr>
          <p:cNvSpPr txBox="1">
            <a:spLocks/>
          </p:cNvSpPr>
          <p:nvPr/>
        </p:nvSpPr>
        <p:spPr>
          <a:xfrm>
            <a:off x="1476490" y="457599"/>
            <a:ext cx="9239021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Sources</a:t>
            </a:r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52A49-EC67-424B-97F6-63B5EEE64432}"/>
              </a:ext>
            </a:extLst>
          </p:cNvPr>
          <p:cNvSpPr txBox="1"/>
          <p:nvPr/>
        </p:nvSpPr>
        <p:spPr>
          <a:xfrm>
            <a:off x="497959" y="1506461"/>
            <a:ext cx="10547498" cy="457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FC08D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Vue statistics</a:t>
            </a:r>
          </a:p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https://web.archive.org/web/20180615000000*/https://github.com/topics/vue</a:t>
            </a:r>
            <a:endParaRPr lang="en-US" sz="1600" b="1" dirty="0">
              <a:solidFill>
                <a:schemeClr val="accent1"/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https://www.npmtrends.com/vue</a:t>
            </a:r>
            <a:endParaRPr lang="en-US" sz="1600" b="1" dirty="0">
              <a:solidFill>
                <a:schemeClr val="accent1"/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https://web.archive.org/web/20180601000000*/https://stackoverflow.com/questions/tagged/vue.js</a:t>
            </a:r>
            <a:endParaRPr lang="en-US" sz="1600" b="1" dirty="0">
              <a:solidFill>
                <a:schemeClr val="accent1"/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pPr marL="514350" indent="-51435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pPr>
              <a:lnSpc>
                <a:spcPct val="150000"/>
              </a:lnSpc>
              <a:buClr>
                <a:srgbClr val="4FC08D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Assets</a:t>
            </a:r>
          </a:p>
          <a:p>
            <a:pPr marL="285750" indent="-28575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https://undraw.co/</a:t>
            </a:r>
            <a:endParaRPr lang="en-US" sz="1600" b="1" dirty="0">
              <a:solidFill>
                <a:schemeClr val="accent1"/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  <a:hlinkClick r:id="rId7"/>
              </a:rPr>
              <a:t>https://www.flaticon.com/free-icon/reward_4168977</a:t>
            </a:r>
            <a:endParaRPr lang="en-US" sz="1600" b="1" dirty="0">
              <a:solidFill>
                <a:schemeClr val="accent1"/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7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D41-9651-4188-AF21-659617ECB453}"/>
              </a:ext>
            </a:extLst>
          </p:cNvPr>
          <p:cNvSpPr txBox="1">
            <a:spLocks/>
          </p:cNvSpPr>
          <p:nvPr/>
        </p:nvSpPr>
        <p:spPr>
          <a:xfrm>
            <a:off x="362393" y="457599"/>
            <a:ext cx="11467214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About the </a:t>
            </a:r>
            <a:r>
              <a:rPr lang="en-US" b="1" dirty="0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project</a:t>
            </a:r>
            <a:endParaRPr lang="en-BE" b="1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725E6-184A-4E7A-A5B7-51DFFCF4F7E6}"/>
              </a:ext>
            </a:extLst>
          </p:cNvPr>
          <p:cNvSpPr txBox="1"/>
          <p:nvPr/>
        </p:nvSpPr>
        <p:spPr>
          <a:xfrm>
            <a:off x="802759" y="1698567"/>
            <a:ext cx="10547498" cy="2609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Enterprise application built </a:t>
            </a:r>
            <a:r>
              <a:rPr lang="en-US" sz="28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Vue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Improve the workflow of the client company’s internal developers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200+ </a:t>
            </a:r>
            <a:r>
              <a:rPr lang="en-US" sz="28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Vue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322381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RaL6jR">
            <a:hlinkClick r:id="" action="ppaction://media"/>
            <a:extLst>
              <a:ext uri="{FF2B5EF4-FFF2-40B4-BE49-F238E27FC236}">
                <a16:creationId xmlns:a16="http://schemas.microsoft.com/office/drawing/2014/main" id="{D110C0B0-C024-4927-BCCD-EE8B6F3228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63721" y="2002843"/>
            <a:ext cx="6064558" cy="327654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4FA81D9-3C7B-459C-B37E-AF9E9377F085}"/>
              </a:ext>
            </a:extLst>
          </p:cNvPr>
          <p:cNvSpPr txBox="1">
            <a:spLocks/>
          </p:cNvSpPr>
          <p:nvPr/>
        </p:nvSpPr>
        <p:spPr>
          <a:xfrm>
            <a:off x="362393" y="457599"/>
            <a:ext cx="11467214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Project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screenshot</a:t>
            </a:r>
            <a:endParaRPr lang="en-BE" b="1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19E15-1734-43F5-8204-3B9087FDEB11}"/>
              </a:ext>
            </a:extLst>
          </p:cNvPr>
          <p:cNvSpPr txBox="1"/>
          <p:nvPr/>
        </p:nvSpPr>
        <p:spPr>
          <a:xfrm>
            <a:off x="4434708" y="2705725"/>
            <a:ext cx="3322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604020202020204" pitchFamily="49" charset="0"/>
                <a:ea typeface="Source Code Pro Black" panose="020B0604020202020204" pitchFamily="49" charset="0"/>
              </a:rPr>
              <a:t>YES</a:t>
            </a:r>
            <a:r>
              <a:rPr lang="en-US" sz="8800" b="1" dirty="0">
                <a:solidFill>
                  <a:srgbClr val="4FC08D"/>
                </a:solidFill>
                <a:latin typeface="Source Code Pro Black" panose="020B0604020202020204" pitchFamily="49" charset="0"/>
                <a:ea typeface="Source Code Pro Black" panose="020B0604020202020204" pitchFamily="49" charset="0"/>
              </a:rPr>
              <a:t>.</a:t>
            </a:r>
            <a:endParaRPr lang="en-BE" sz="8800" b="1" dirty="0">
              <a:solidFill>
                <a:srgbClr val="4FC08D"/>
              </a:solidFill>
              <a:latin typeface="Source Code Pro Black" panose="020B0604020202020204" pitchFamily="49" charset="0"/>
              <a:ea typeface="Source Code Pro Black" panose="020B0604020202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36DF7F-808B-4202-AA1C-7030A271366B}"/>
              </a:ext>
            </a:extLst>
          </p:cNvPr>
          <p:cNvGrpSpPr/>
          <p:nvPr/>
        </p:nvGrpSpPr>
        <p:grpSpPr>
          <a:xfrm>
            <a:off x="557317" y="2503753"/>
            <a:ext cx="10862702" cy="4010364"/>
            <a:chOff x="557317" y="2503753"/>
            <a:chExt cx="10862702" cy="40103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5370E6-1553-4304-BA5A-40B15BFB5B10}"/>
                </a:ext>
              </a:extLst>
            </p:cNvPr>
            <p:cNvSpPr txBox="1"/>
            <p:nvPr/>
          </p:nvSpPr>
          <p:spPr>
            <a:xfrm>
              <a:off x="799579" y="6052452"/>
              <a:ext cx="10620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Code Pro Black" panose="020B0809030403020204" pitchFamily="49" charset="0"/>
                  <a:ea typeface="Source Code Pro Black" panose="020B0809030403020204" pitchFamily="49" charset="0"/>
                </a:rPr>
                <a:t>But with small imperfections.</a:t>
              </a:r>
              <a:endParaRPr lang="en-BE" sz="2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D46D78-39ED-4EF0-AA33-EAFFB7244076}"/>
                </a:ext>
              </a:extLst>
            </p:cNvPr>
            <p:cNvSpPr txBox="1"/>
            <p:nvPr/>
          </p:nvSpPr>
          <p:spPr>
            <a:xfrm>
              <a:off x="7252405" y="2503753"/>
              <a:ext cx="7683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rgbClr val="4FC08D"/>
                  </a:solidFill>
                  <a:latin typeface="Source Sans Pro Black" panose="020B0604020202020204" pitchFamily="34" charset="0"/>
                </a:rPr>
                <a:t>*</a:t>
              </a:r>
              <a:endParaRPr lang="en-BE" sz="8000" b="1" spc="600" dirty="0">
                <a:solidFill>
                  <a:srgbClr val="4FC08D"/>
                </a:solidFill>
                <a:latin typeface="Source Sans Pro Black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F5BB4A-7331-4B8E-ADF8-4124C905D8B1}"/>
                </a:ext>
              </a:extLst>
            </p:cNvPr>
            <p:cNvSpPr txBox="1"/>
            <p:nvPr/>
          </p:nvSpPr>
          <p:spPr>
            <a:xfrm>
              <a:off x="557317" y="5867786"/>
              <a:ext cx="484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C08D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*</a:t>
              </a:r>
              <a:endParaRPr lang="en-BE" sz="3600" b="1" spc="600" dirty="0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8445149-2AF5-4DEA-A586-44E489CB3A47}"/>
              </a:ext>
            </a:extLst>
          </p:cNvPr>
          <p:cNvSpPr txBox="1">
            <a:spLocks/>
          </p:cNvSpPr>
          <p:nvPr/>
        </p:nvSpPr>
        <p:spPr>
          <a:xfrm>
            <a:off x="946298" y="457599"/>
            <a:ext cx="10473721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Was </a:t>
            </a:r>
            <a:r>
              <a:rPr lang="en-US" b="1" dirty="0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Vue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the right choice?</a:t>
            </a:r>
            <a:endParaRPr lang="en-BE" b="1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7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D41-9651-4188-AF21-659617ECB453}"/>
              </a:ext>
            </a:extLst>
          </p:cNvPr>
          <p:cNvSpPr txBox="1">
            <a:spLocks/>
          </p:cNvSpPr>
          <p:nvPr/>
        </p:nvSpPr>
        <p:spPr>
          <a:xfrm>
            <a:off x="362393" y="457599"/>
            <a:ext cx="11467214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Why was </a:t>
            </a:r>
            <a:r>
              <a:rPr lang="en-US" b="1" dirty="0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Vue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the right choice</a:t>
            </a:r>
            <a:endParaRPr lang="en-BE" b="1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725E6-184A-4E7A-A5B7-51DFFCF4F7E6}"/>
              </a:ext>
            </a:extLst>
          </p:cNvPr>
          <p:cNvSpPr txBox="1"/>
          <p:nvPr/>
        </p:nvSpPr>
        <p:spPr>
          <a:xfrm>
            <a:off x="802759" y="1975013"/>
            <a:ext cx="10547498" cy="390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Simple and straightforward API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Gentle learning curve </a:t>
            </a:r>
            <a:r>
              <a:rPr lang="en-US" sz="28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&amp;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amazing documentation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Best practices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Vue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's templating system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Tools (Vue CLI, browser developer tools)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6102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11815B-7C12-4872-8787-1D9CF25146DE}"/>
              </a:ext>
            </a:extLst>
          </p:cNvPr>
          <p:cNvSpPr txBox="1">
            <a:spLocks/>
          </p:cNvSpPr>
          <p:nvPr/>
        </p:nvSpPr>
        <p:spPr>
          <a:xfrm>
            <a:off x="0" y="454766"/>
            <a:ext cx="12191999" cy="753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Vue</a:t>
            </a:r>
            <a:r>
              <a:rPr lang="en-US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’s</a:t>
            </a:r>
            <a:r>
              <a:rPr lang="en-US" b="1" dirty="0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</a:t>
            </a:r>
            <a:r>
              <a:rPr lang="en-US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growth</a:t>
            </a:r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9CB62A-9F54-45F6-AE70-78AC685ED53F}"/>
              </a:ext>
            </a:extLst>
          </p:cNvPr>
          <p:cNvGrpSpPr/>
          <p:nvPr/>
        </p:nvGrpSpPr>
        <p:grpSpPr>
          <a:xfrm>
            <a:off x="2658960" y="1504171"/>
            <a:ext cx="6874078" cy="2202647"/>
            <a:chOff x="2658960" y="1504171"/>
            <a:chExt cx="6874078" cy="2202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5FD4F5-86FF-48D6-81D7-D857820D8AE8}"/>
                </a:ext>
              </a:extLst>
            </p:cNvPr>
            <p:cNvSpPr txBox="1"/>
            <p:nvPr/>
          </p:nvSpPr>
          <p:spPr>
            <a:xfrm>
              <a:off x="3048698" y="1504171"/>
              <a:ext cx="6094602" cy="393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i="0" u="none" strike="noStrike" dirty="0">
                  <a:solidFill>
                    <a:srgbClr val="4FC08D"/>
                  </a:solidFill>
                  <a:effectLst/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2.3x</a:t>
              </a:r>
              <a:r>
                <a:rPr lang="en-US" sz="2800" i="0" u="none" strike="noStrike" dirty="0">
                  <a:solidFill>
                    <a:srgbClr val="000000"/>
                  </a:solidFill>
                  <a:effectLst/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 repositories on GitHub</a:t>
              </a:r>
              <a:endParaRPr lang="en-US" sz="280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05DAA3-4002-44EF-91BF-FA354B4ADE69}"/>
                </a:ext>
              </a:extLst>
            </p:cNvPr>
            <p:cNvSpPr txBox="1"/>
            <p:nvPr/>
          </p:nvSpPr>
          <p:spPr>
            <a:xfrm>
              <a:off x="2658960" y="2088946"/>
              <a:ext cx="6874078" cy="393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i="0" u="none" strike="noStrike" dirty="0">
                  <a:solidFill>
                    <a:srgbClr val="4FC08D"/>
                  </a:solidFill>
                  <a:effectLst/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4.8x </a:t>
              </a:r>
              <a:r>
                <a:rPr lang="en-US" sz="2800" i="0" u="none" strike="noStrike" dirty="0">
                  <a:effectLst/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weekly downloads on NPM</a:t>
              </a:r>
              <a:endParaRPr lang="en-US" sz="280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F002F3-626F-468F-8BD7-C795FFB70E26}"/>
                </a:ext>
              </a:extLst>
            </p:cNvPr>
            <p:cNvSpPr txBox="1"/>
            <p:nvPr/>
          </p:nvSpPr>
          <p:spPr>
            <a:xfrm>
              <a:off x="2658960" y="2700850"/>
              <a:ext cx="6874078" cy="393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>
                  <a:solidFill>
                    <a:srgbClr val="4FC08D"/>
                  </a:solidFill>
                  <a:effectLst/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3.6x </a:t>
              </a:r>
              <a:r>
                <a:rPr lang="en-US" sz="2800" b="1" i="0" u="none" strike="noStrike" dirty="0">
                  <a:effectLst/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questions on Stack Overflow</a:t>
              </a:r>
              <a:endParaRPr lang="en-US" sz="2800" b="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8431FC-183F-442F-ABFB-C1A0B42E21D1}"/>
                </a:ext>
              </a:extLst>
            </p:cNvPr>
            <p:cNvSpPr txBox="1"/>
            <p:nvPr/>
          </p:nvSpPr>
          <p:spPr>
            <a:xfrm>
              <a:off x="2658960" y="3313714"/>
              <a:ext cx="6874078" cy="393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>
                  <a:solidFill>
                    <a:srgbClr val="4FC08D"/>
                  </a:solidFill>
                  <a:effectLst/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2 </a:t>
              </a:r>
              <a:r>
                <a:rPr lang="en-US" sz="2800" b="1" i="0" u="none" strike="noStrike" dirty="0">
                  <a:effectLst/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major releases</a:t>
              </a:r>
              <a:endParaRPr lang="en-US" sz="2800" b="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cxnSp>
        <p:nvCxnSpPr>
          <p:cNvPr id="13" name="Timeline">
            <a:extLst>
              <a:ext uri="{FF2B5EF4-FFF2-40B4-BE49-F238E27FC236}">
                <a16:creationId xmlns:a16="http://schemas.microsoft.com/office/drawing/2014/main" id="{7FF8DE31-90B5-4C28-B336-C7F16AF5DD3E}"/>
              </a:ext>
            </a:extLst>
          </p:cNvPr>
          <p:cNvCxnSpPr>
            <a:cxnSpLocks/>
          </p:cNvCxnSpPr>
          <p:nvPr/>
        </p:nvCxnSpPr>
        <p:spPr>
          <a:xfrm>
            <a:off x="329153" y="4622420"/>
            <a:ext cx="11533695" cy="0"/>
          </a:xfrm>
          <a:prstGeom prst="line">
            <a:avLst/>
          </a:prstGeom>
          <a:ln w="38100">
            <a:solidFill>
              <a:srgbClr val="E2E8F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May 2018">
            <a:extLst>
              <a:ext uri="{FF2B5EF4-FFF2-40B4-BE49-F238E27FC236}">
                <a16:creationId xmlns:a16="http://schemas.microsoft.com/office/drawing/2014/main" id="{BF4EE46D-84D4-4B23-BE33-AD1D7FF2960B}"/>
              </a:ext>
            </a:extLst>
          </p:cNvPr>
          <p:cNvGrpSpPr/>
          <p:nvPr/>
        </p:nvGrpSpPr>
        <p:grpSpPr>
          <a:xfrm>
            <a:off x="389117" y="4065762"/>
            <a:ext cx="1438214" cy="1156830"/>
            <a:chOff x="1674206" y="5309004"/>
            <a:chExt cx="1438214" cy="115683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197560-F034-4A44-A951-5025C65BE2DF}"/>
                </a:ext>
              </a:extLst>
            </p:cNvPr>
            <p:cNvSpPr/>
            <p:nvPr/>
          </p:nvSpPr>
          <p:spPr>
            <a:xfrm>
              <a:off x="2277985" y="5789888"/>
              <a:ext cx="153712" cy="153712"/>
            </a:xfrm>
            <a:prstGeom prst="ellipse">
              <a:avLst/>
            </a:prstGeom>
            <a:solidFill>
              <a:srgbClr val="4FC08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FD37FCB-34B9-45D1-8A86-46DE515F4568}"/>
                </a:ext>
              </a:extLst>
            </p:cNvPr>
            <p:cNvSpPr txBox="1"/>
            <p:nvPr/>
          </p:nvSpPr>
          <p:spPr>
            <a:xfrm>
              <a:off x="1775195" y="6096502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May 2018</a:t>
              </a:r>
              <a:endParaRPr lang="en-BE" dirty="0"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92C212-FA50-4DE5-B553-30D57F535BDD}"/>
                </a:ext>
              </a:extLst>
            </p:cNvPr>
            <p:cNvSpPr txBox="1"/>
            <p:nvPr/>
          </p:nvSpPr>
          <p:spPr>
            <a:xfrm>
              <a:off x="1674206" y="5309004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j-lt"/>
                  <a:ea typeface="Source Code Pro Black" panose="020B0809030403020204" pitchFamily="49" charset="0"/>
                </a:rPr>
                <a:t>Start</a:t>
              </a:r>
              <a:r>
                <a:rPr lang="en-US" dirty="0">
                  <a:latin typeface="+mj-lt"/>
                  <a:ea typeface="Source Code Pro Black" panose="020B0809030403020204" pitchFamily="49" charset="0"/>
                </a:rPr>
                <a:t> project</a:t>
              </a:r>
              <a:endParaRPr lang="en-BE" dirty="0">
                <a:latin typeface="+mj-lt"/>
                <a:ea typeface="Source Code Pro Black" panose="020B0809030403020204" pitchFamily="49" charset="0"/>
              </a:endParaRPr>
            </a:p>
          </p:txBody>
        </p:sp>
      </p:grpSp>
      <p:grpSp>
        <p:nvGrpSpPr>
          <p:cNvPr id="23" name="July 2018">
            <a:extLst>
              <a:ext uri="{FF2B5EF4-FFF2-40B4-BE49-F238E27FC236}">
                <a16:creationId xmlns:a16="http://schemas.microsoft.com/office/drawing/2014/main" id="{ACAE5A00-2E49-4857-9E44-E13FB660CD79}"/>
              </a:ext>
            </a:extLst>
          </p:cNvPr>
          <p:cNvGrpSpPr/>
          <p:nvPr/>
        </p:nvGrpSpPr>
        <p:grpSpPr>
          <a:xfrm>
            <a:off x="2269622" y="4064680"/>
            <a:ext cx="1361270" cy="1161646"/>
            <a:chOff x="1674206" y="5309004"/>
            <a:chExt cx="1361270" cy="11616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134615-166B-4E30-839B-E6CEE45BF190}"/>
                </a:ext>
              </a:extLst>
            </p:cNvPr>
            <p:cNvSpPr/>
            <p:nvPr/>
          </p:nvSpPr>
          <p:spPr>
            <a:xfrm>
              <a:off x="2277985" y="5789888"/>
              <a:ext cx="153712" cy="153712"/>
            </a:xfrm>
            <a:prstGeom prst="ellipse">
              <a:avLst/>
            </a:prstGeom>
            <a:solidFill>
              <a:srgbClr val="4FC08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353B15-562D-4AB0-B7C3-66CB32AB6E32}"/>
                </a:ext>
              </a:extLst>
            </p:cNvPr>
            <p:cNvSpPr txBox="1"/>
            <p:nvPr/>
          </p:nvSpPr>
          <p:spPr>
            <a:xfrm>
              <a:off x="1765577" y="6101318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July 2018</a:t>
              </a:r>
              <a:endParaRPr lang="en-BE" dirty="0"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DE866-2B5C-49AA-BDB3-085081EA3380}"/>
                </a:ext>
              </a:extLst>
            </p:cNvPr>
            <p:cNvSpPr txBox="1"/>
            <p:nvPr/>
          </p:nvSpPr>
          <p:spPr>
            <a:xfrm>
              <a:off x="1674206" y="5309004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j-lt"/>
                  <a:ea typeface="Source Code Pro Black" panose="020B0809030403020204" pitchFamily="49" charset="0"/>
                </a:rPr>
                <a:t>Join</a:t>
              </a:r>
              <a:r>
                <a:rPr lang="en-US" dirty="0">
                  <a:latin typeface="+mj-lt"/>
                  <a:ea typeface="Source Code Pro Black" panose="020B0809030403020204" pitchFamily="49" charset="0"/>
                </a:rPr>
                <a:t> project</a:t>
              </a:r>
              <a:endParaRPr lang="en-BE" dirty="0">
                <a:latin typeface="+mj-lt"/>
                <a:ea typeface="Source Code Pro Black" panose="020B0809030403020204" pitchFamily="49" charset="0"/>
              </a:endParaRPr>
            </a:p>
          </p:txBody>
        </p:sp>
      </p:grpSp>
      <p:grpSp>
        <p:nvGrpSpPr>
          <p:cNvPr id="24" name="February 2019">
            <a:extLst>
              <a:ext uri="{FF2B5EF4-FFF2-40B4-BE49-F238E27FC236}">
                <a16:creationId xmlns:a16="http://schemas.microsoft.com/office/drawing/2014/main" id="{1A147199-2339-4200-BCB8-9DC60624B93E}"/>
              </a:ext>
            </a:extLst>
          </p:cNvPr>
          <p:cNvGrpSpPr/>
          <p:nvPr/>
        </p:nvGrpSpPr>
        <p:grpSpPr>
          <a:xfrm>
            <a:off x="4862052" y="4064680"/>
            <a:ext cx="1685077" cy="1161646"/>
            <a:chOff x="4261316" y="5309004"/>
            <a:chExt cx="1685077" cy="116164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20B6D6-2007-4A68-9087-694263405286}"/>
                </a:ext>
              </a:extLst>
            </p:cNvPr>
            <p:cNvSpPr/>
            <p:nvPr/>
          </p:nvSpPr>
          <p:spPr>
            <a:xfrm>
              <a:off x="5026998" y="5789888"/>
              <a:ext cx="153712" cy="153712"/>
            </a:xfrm>
            <a:prstGeom prst="ellipse">
              <a:avLst/>
            </a:prstGeom>
            <a:solidFill>
              <a:srgbClr val="4FC08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E75E7F-E221-448C-ABFD-8B4522EF6F15}"/>
                </a:ext>
              </a:extLst>
            </p:cNvPr>
            <p:cNvSpPr txBox="1"/>
            <p:nvPr/>
          </p:nvSpPr>
          <p:spPr>
            <a:xfrm>
              <a:off x="4262919" y="5309004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Vue 2.6</a:t>
              </a:r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 </a:t>
              </a:r>
              <a:r>
                <a:rPr lang="en-US" dirty="0">
                  <a:latin typeface="+mj-lt"/>
                  <a:ea typeface="Source Sans Pro Black" panose="020B0803030403020204" pitchFamily="34" charset="0"/>
                </a:rPr>
                <a:t>release</a:t>
              </a:r>
              <a:endParaRPr lang="en-BE" dirty="0">
                <a:latin typeface="+mj-lt"/>
                <a:ea typeface="Source Sans Pro Black" panose="020B0803030403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57598C-88CB-4218-AC4C-74AC8AF6CF63}"/>
                </a:ext>
              </a:extLst>
            </p:cNvPr>
            <p:cNvSpPr txBox="1"/>
            <p:nvPr/>
          </p:nvSpPr>
          <p:spPr>
            <a:xfrm>
              <a:off x="4261316" y="6101318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February 2019</a:t>
              </a:r>
              <a:endParaRPr lang="en-BE" dirty="0"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25" name="September">
            <a:extLst>
              <a:ext uri="{FF2B5EF4-FFF2-40B4-BE49-F238E27FC236}">
                <a16:creationId xmlns:a16="http://schemas.microsoft.com/office/drawing/2014/main" id="{26AEA3CC-3483-45AC-B391-58D14323EF8B}"/>
              </a:ext>
            </a:extLst>
          </p:cNvPr>
          <p:cNvGrpSpPr/>
          <p:nvPr/>
        </p:nvGrpSpPr>
        <p:grpSpPr>
          <a:xfrm>
            <a:off x="7375095" y="4064680"/>
            <a:ext cx="1885453" cy="1161646"/>
            <a:chOff x="6991175" y="5309004"/>
            <a:chExt cx="1885453" cy="116164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7C3FAD-966D-401D-B6B0-748FA859132B}"/>
                </a:ext>
              </a:extLst>
            </p:cNvPr>
            <p:cNvSpPr/>
            <p:nvPr/>
          </p:nvSpPr>
          <p:spPr>
            <a:xfrm>
              <a:off x="7857045" y="5789888"/>
              <a:ext cx="153712" cy="153712"/>
            </a:xfrm>
            <a:prstGeom prst="ellipse">
              <a:avLst/>
            </a:prstGeom>
            <a:solidFill>
              <a:srgbClr val="4FC08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48AEDE-A9E7-4EC0-90E7-1FD774633D45}"/>
                </a:ext>
              </a:extLst>
            </p:cNvPr>
            <p:cNvSpPr txBox="1"/>
            <p:nvPr/>
          </p:nvSpPr>
          <p:spPr>
            <a:xfrm>
              <a:off x="6991175" y="6101318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September 2020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F22C77-721E-48B9-A897-A49AF23621A4}"/>
                </a:ext>
              </a:extLst>
            </p:cNvPr>
            <p:cNvSpPr txBox="1"/>
            <p:nvPr/>
          </p:nvSpPr>
          <p:spPr>
            <a:xfrm>
              <a:off x="7192352" y="5309004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Vue 3</a:t>
              </a:r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 </a:t>
              </a:r>
              <a:r>
                <a:rPr lang="en-US" dirty="0">
                  <a:latin typeface="+mj-lt"/>
                  <a:ea typeface="Source Sans Pro Black" panose="020B0803030403020204" pitchFamily="34" charset="0"/>
                </a:rPr>
                <a:t>release</a:t>
              </a:r>
              <a:endParaRPr lang="en-BE" dirty="0">
                <a:latin typeface="+mj-lt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26" name="October">
            <a:extLst>
              <a:ext uri="{FF2B5EF4-FFF2-40B4-BE49-F238E27FC236}">
                <a16:creationId xmlns:a16="http://schemas.microsoft.com/office/drawing/2014/main" id="{65639724-7E82-4597-8B61-0CB2716935BA}"/>
              </a:ext>
            </a:extLst>
          </p:cNvPr>
          <p:cNvGrpSpPr/>
          <p:nvPr/>
        </p:nvGrpSpPr>
        <p:grpSpPr>
          <a:xfrm>
            <a:off x="9883099" y="4064680"/>
            <a:ext cx="1576072" cy="1161646"/>
            <a:chOff x="9117559" y="5309004"/>
            <a:chExt cx="1576072" cy="11616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B83C73-F530-4F0D-8812-935174BD5AEC}"/>
                </a:ext>
              </a:extLst>
            </p:cNvPr>
            <p:cNvSpPr/>
            <p:nvPr/>
          </p:nvSpPr>
          <p:spPr>
            <a:xfrm>
              <a:off x="9828739" y="5789888"/>
              <a:ext cx="153712" cy="153712"/>
            </a:xfrm>
            <a:prstGeom prst="ellipse">
              <a:avLst/>
            </a:prstGeom>
            <a:solidFill>
              <a:srgbClr val="4FC08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BF165B-A9AC-430E-A17D-1D31DBF82C28}"/>
                </a:ext>
              </a:extLst>
            </p:cNvPr>
            <p:cNvSpPr txBox="1"/>
            <p:nvPr/>
          </p:nvSpPr>
          <p:spPr>
            <a:xfrm>
              <a:off x="9144008" y="530900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j-lt"/>
                  <a:ea typeface="Source Code Pro Black" panose="020B0809030403020204" pitchFamily="49" charset="0"/>
                </a:rPr>
                <a:t>Leave</a:t>
              </a:r>
              <a:r>
                <a:rPr lang="en-US" dirty="0">
                  <a:latin typeface="+mj-lt"/>
                  <a:ea typeface="Source Code Pro Black" panose="020B0809030403020204" pitchFamily="49" charset="0"/>
                </a:rPr>
                <a:t> project</a:t>
              </a:r>
              <a:endParaRPr lang="en-BE" dirty="0">
                <a:latin typeface="+mj-lt"/>
                <a:ea typeface="Source Code Pro Black" panose="020B080903040302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6E1EC0-7D46-42BF-A1E7-EB6310895E14}"/>
                </a:ext>
              </a:extLst>
            </p:cNvPr>
            <p:cNvSpPr txBox="1"/>
            <p:nvPr/>
          </p:nvSpPr>
          <p:spPr>
            <a:xfrm>
              <a:off x="9117559" y="6101318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October 2020</a:t>
              </a:r>
            </a:p>
          </p:txBody>
        </p:sp>
      </p:grpSp>
      <p:grpSp>
        <p:nvGrpSpPr>
          <p:cNvPr id="42" name="July stats">
            <a:extLst>
              <a:ext uri="{FF2B5EF4-FFF2-40B4-BE49-F238E27FC236}">
                <a16:creationId xmlns:a16="http://schemas.microsoft.com/office/drawing/2014/main" id="{6ECDA5AB-05EB-408F-9B8E-17DA2E209A14}"/>
              </a:ext>
            </a:extLst>
          </p:cNvPr>
          <p:cNvGrpSpPr/>
          <p:nvPr/>
        </p:nvGrpSpPr>
        <p:grpSpPr>
          <a:xfrm>
            <a:off x="1850647" y="2780398"/>
            <a:ext cx="2227483" cy="1072309"/>
            <a:chOff x="1255231" y="2780398"/>
            <a:chExt cx="2227483" cy="10723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FA5F27-DA73-48BA-AE4C-97F193A7CC9B}"/>
                </a:ext>
              </a:extLst>
            </p:cNvPr>
            <p:cNvSpPr txBox="1"/>
            <p:nvPr/>
          </p:nvSpPr>
          <p:spPr>
            <a:xfrm>
              <a:off x="1669493" y="3483375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18k </a:t>
              </a:r>
              <a:r>
                <a:rPr lang="en-US" dirty="0">
                  <a:latin typeface="+mj-lt"/>
                  <a:ea typeface="Source Sans Pro Black" panose="020B0803030403020204" pitchFamily="34" charset="0"/>
                </a:rPr>
                <a:t>questions</a:t>
              </a:r>
              <a:endParaRPr lang="en-BE" dirty="0">
                <a:latin typeface="+mj-lt"/>
                <a:ea typeface="Source Sans Pro Black" panose="020B0803030403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73B7F6-1F05-4FBE-BF80-1135C45F25FA}"/>
                </a:ext>
              </a:extLst>
            </p:cNvPr>
            <p:cNvSpPr txBox="1"/>
            <p:nvPr/>
          </p:nvSpPr>
          <p:spPr>
            <a:xfrm>
              <a:off x="1674206" y="3134728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416k </a:t>
              </a:r>
              <a:r>
                <a:rPr lang="en-US" dirty="0">
                  <a:latin typeface="+mj-lt"/>
                  <a:ea typeface="Source Sans Pro Black" panose="020B0803030403020204" pitchFamily="34" charset="0"/>
                </a:rPr>
                <a:t>downloads</a:t>
              </a:r>
              <a:endParaRPr lang="en-BE" dirty="0">
                <a:latin typeface="+mj-lt"/>
                <a:ea typeface="Source Sans Pro Black" panose="020B0803030403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AAA121-188B-4C13-A007-4DBD9FF497A7}"/>
                </a:ext>
              </a:extLst>
            </p:cNvPr>
            <p:cNvSpPr txBox="1"/>
            <p:nvPr/>
          </p:nvSpPr>
          <p:spPr>
            <a:xfrm>
              <a:off x="1664623" y="2780398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12k </a:t>
              </a:r>
              <a:r>
                <a:rPr lang="en-US" dirty="0">
                  <a:latin typeface="+mj-lt"/>
                  <a:ea typeface="Source Sans Pro Black" panose="020B0803030403020204" pitchFamily="34" charset="0"/>
                </a:rPr>
                <a:t>repositories</a:t>
              </a:r>
              <a:endParaRPr lang="en-BE" dirty="0">
                <a:latin typeface="+mj-lt"/>
                <a:ea typeface="Source Sans Pro Black" panose="020B0803030403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618341-85E0-4A2C-B90F-C0753C3C3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175" y="2839184"/>
              <a:ext cx="254770" cy="25477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8AA7065-A848-4AFB-843A-C727A23FB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5231" y="3262771"/>
              <a:ext cx="398953" cy="155148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2FAC0B7F-9848-4790-A0E6-1C333764E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93423" y="3510857"/>
              <a:ext cx="322568" cy="322568"/>
            </a:xfrm>
            <a:prstGeom prst="rect">
              <a:avLst/>
            </a:prstGeom>
          </p:spPr>
        </p:pic>
      </p:grpSp>
      <p:grpSp>
        <p:nvGrpSpPr>
          <p:cNvPr id="43" name="October stats">
            <a:extLst>
              <a:ext uri="{FF2B5EF4-FFF2-40B4-BE49-F238E27FC236}">
                <a16:creationId xmlns:a16="http://schemas.microsoft.com/office/drawing/2014/main" id="{C84397FC-C61C-45C2-962F-94A75B77AB0F}"/>
              </a:ext>
            </a:extLst>
          </p:cNvPr>
          <p:cNvGrpSpPr/>
          <p:nvPr/>
        </p:nvGrpSpPr>
        <p:grpSpPr>
          <a:xfrm>
            <a:off x="9557393" y="2776599"/>
            <a:ext cx="2180996" cy="1072309"/>
            <a:chOff x="1255231" y="2780398"/>
            <a:chExt cx="2180996" cy="10723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DA0CC4-7FDD-4EC8-A6F1-6FA02E0C50BC}"/>
                </a:ext>
              </a:extLst>
            </p:cNvPr>
            <p:cNvSpPr txBox="1"/>
            <p:nvPr/>
          </p:nvSpPr>
          <p:spPr>
            <a:xfrm>
              <a:off x="1669493" y="3483375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66k </a:t>
              </a:r>
              <a:r>
                <a:rPr lang="en-US" dirty="0">
                  <a:latin typeface="+mj-lt"/>
                  <a:ea typeface="Source Sans Pro Black" panose="020B0803030403020204" pitchFamily="34" charset="0"/>
                </a:rPr>
                <a:t>questions</a:t>
              </a:r>
              <a:endParaRPr lang="en-BE" dirty="0">
                <a:latin typeface="+mj-lt"/>
                <a:ea typeface="Source Sans Pro Black" panose="020B0803030403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CEDE6-7AEF-42F2-B3BA-DBFF11818E21}"/>
                </a:ext>
              </a:extLst>
            </p:cNvPr>
            <p:cNvSpPr txBox="1"/>
            <p:nvPr/>
          </p:nvSpPr>
          <p:spPr>
            <a:xfrm>
              <a:off x="1674206" y="3134728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2mil </a:t>
              </a:r>
              <a:r>
                <a:rPr lang="en-US" dirty="0">
                  <a:latin typeface="+mj-lt"/>
                  <a:ea typeface="Source Sans Pro Black" panose="020B0803030403020204" pitchFamily="34" charset="0"/>
                </a:rPr>
                <a:t>downloads</a:t>
              </a:r>
              <a:endParaRPr lang="en-BE" dirty="0">
                <a:latin typeface="+mj-lt"/>
                <a:ea typeface="Source Sans Pro Black" panose="020B0803030403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D9B589-5F3E-41ED-9DC6-20BAE15D4C50}"/>
                </a:ext>
              </a:extLst>
            </p:cNvPr>
            <p:cNvSpPr txBox="1"/>
            <p:nvPr/>
          </p:nvSpPr>
          <p:spPr>
            <a:xfrm>
              <a:off x="1664623" y="2780398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28k </a:t>
              </a:r>
              <a:r>
                <a:rPr lang="en-US" dirty="0">
                  <a:latin typeface="+mj-lt"/>
                  <a:ea typeface="Source Sans Pro Black" panose="020B0803030403020204" pitchFamily="34" charset="0"/>
                </a:rPr>
                <a:t>repositories</a:t>
              </a:r>
              <a:endParaRPr lang="en-BE" dirty="0">
                <a:latin typeface="+mj-lt"/>
                <a:ea typeface="Source Sans Pro Black" panose="020B0803030403020204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D0C9935-3BD3-42D9-8F22-DC6BF540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175" y="2839184"/>
              <a:ext cx="254770" cy="25477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16135D7-A8FB-4975-977D-4EBAC9FA9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5231" y="3262771"/>
              <a:ext cx="398953" cy="155148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8145D36-46A9-46D0-8166-5C715E6C8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93423" y="3510857"/>
              <a:ext cx="322568" cy="322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9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0091 0.230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50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0.00091 0.2303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50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00091 0.2303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50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00091 0.2303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50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0091 0.2303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5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0091 0.2303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50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00091 0.230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50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-0.00092 0.2303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D41-9651-4188-AF21-659617ECB453}"/>
              </a:ext>
            </a:extLst>
          </p:cNvPr>
          <p:cNvSpPr txBox="1">
            <a:spLocks/>
          </p:cNvSpPr>
          <p:nvPr/>
        </p:nvSpPr>
        <p:spPr>
          <a:xfrm>
            <a:off x="409353" y="457599"/>
            <a:ext cx="11291777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Issues with </a:t>
            </a:r>
            <a:r>
              <a:rPr lang="en-US" b="1" dirty="0">
                <a:solidFill>
                  <a:srgbClr val="4FC08D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Vue</a:t>
            </a:r>
            <a:endParaRPr lang="en-BE" b="1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  <a:p>
            <a:pPr algn="ctr"/>
            <a:endParaRPr lang="en-BE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BDD1A-0EA0-47CF-AC00-6C2893A76682}"/>
              </a:ext>
            </a:extLst>
          </p:cNvPr>
          <p:cNvSpPr txBox="1"/>
          <p:nvPr/>
        </p:nvSpPr>
        <p:spPr>
          <a:xfrm>
            <a:off x="912628" y="1719083"/>
            <a:ext cx="10547498" cy="47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Ecosystem</a:t>
            </a:r>
          </a:p>
          <a:p>
            <a:pPr marL="457200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pPr marL="457200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Missing core features:</a:t>
            </a:r>
          </a:p>
          <a:p>
            <a:pPr marL="914400" lvl="1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Alternative to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mixins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Fragments</a:t>
            </a:r>
          </a:p>
          <a:p>
            <a:pPr marL="914400" lvl="1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Multiple v-model</a:t>
            </a:r>
          </a:p>
          <a:p>
            <a:pPr marL="914400" lvl="1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Portals</a:t>
            </a:r>
          </a:p>
          <a:p>
            <a:pPr marL="342900" indent="-3429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endParaRPr lang="en-BE" sz="2800" b="1" dirty="0">
              <a:solidFill>
                <a:schemeClr val="tx1">
                  <a:lumMod val="85000"/>
                  <a:lumOff val="15000"/>
                </a:schemeClr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94307-9BB7-4C37-8DF7-058D350275F2}"/>
              </a:ext>
            </a:extLst>
          </p:cNvPr>
          <p:cNvSpPr txBox="1"/>
          <p:nvPr/>
        </p:nvSpPr>
        <p:spPr>
          <a:xfrm>
            <a:off x="6790660" y="3237765"/>
            <a:ext cx="4357578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FC08D"/>
              </a:buClr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=&gt;</a:t>
            </a:r>
            <a:r>
              <a:rPr lang="en-US" sz="28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Composition API</a:t>
            </a:r>
            <a:endParaRPr lang="en-BE" sz="2800" b="1" dirty="0">
              <a:solidFill>
                <a:srgbClr val="4FC08D"/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F0A26-B5EA-4F6E-88E7-A9D0E056B568}"/>
              </a:ext>
            </a:extLst>
          </p:cNvPr>
          <p:cNvSpPr txBox="1"/>
          <p:nvPr/>
        </p:nvSpPr>
        <p:spPr>
          <a:xfrm>
            <a:off x="3622158" y="5146310"/>
            <a:ext cx="4357578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FC08D"/>
              </a:buClr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=&gt;</a:t>
            </a:r>
            <a:r>
              <a:rPr lang="en-US" sz="2800" b="1" dirty="0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Teleport</a:t>
            </a:r>
            <a:endParaRPr lang="en-BE" sz="2800" b="1" dirty="0">
              <a:solidFill>
                <a:srgbClr val="4FC08D"/>
              </a:solidFill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4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D41-9651-4188-AF21-659617ECB453}"/>
              </a:ext>
            </a:extLst>
          </p:cNvPr>
          <p:cNvSpPr txBox="1">
            <a:spLocks/>
          </p:cNvSpPr>
          <p:nvPr/>
        </p:nvSpPr>
        <p:spPr>
          <a:xfrm>
            <a:off x="2586156" y="457599"/>
            <a:ext cx="7019688" cy="881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Problems with </a:t>
            </a:r>
            <a:r>
              <a:rPr lang="en-US" sz="4400" b="1" dirty="0" err="1">
                <a:solidFill>
                  <a:srgbClr val="4FC08D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Mixins</a:t>
            </a:r>
            <a:endParaRPr lang="en-BE" b="1" dirty="0">
              <a:solidFill>
                <a:srgbClr val="4FC08D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CB4DF-1FFF-4E56-928E-D6264C012D5E}"/>
              </a:ext>
            </a:extLst>
          </p:cNvPr>
          <p:cNvSpPr txBox="1"/>
          <p:nvPr/>
        </p:nvSpPr>
        <p:spPr>
          <a:xfrm>
            <a:off x="912628" y="1719083"/>
            <a:ext cx="10547498" cy="196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Name collision</a:t>
            </a:r>
          </a:p>
          <a:p>
            <a:pPr marL="457200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Implicit dependency</a:t>
            </a:r>
          </a:p>
          <a:p>
            <a:pPr marL="457200" indent="-457200">
              <a:lnSpc>
                <a:spcPct val="150000"/>
              </a:lnSpc>
              <a:buClr>
                <a:srgbClr val="4FC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Snowballing complexity</a:t>
            </a:r>
          </a:p>
        </p:txBody>
      </p:sp>
    </p:spTree>
    <p:extLst>
      <p:ext uri="{BB962C8B-B14F-4D97-AF65-F5344CB8AC3E}">
        <p14:creationId xmlns:p14="http://schemas.microsoft.com/office/powerpoint/2010/main" val="23099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Code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Widescreen</PresentationFormat>
  <Paragraphs>129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Source Code Pro</vt:lpstr>
      <vt:lpstr>Source Code Pro Black</vt:lpstr>
      <vt:lpstr>Source Sans Pro</vt:lpstr>
      <vt:lpstr>Source Sans Pro Black</vt:lpstr>
      <vt:lpstr>Office Theme</vt:lpstr>
      <vt:lpstr>Vuetrospective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Vuetrospective</dc:title>
  <dc:creator>Ziga Miklic</dc:creator>
  <cp:lastModifiedBy>Ziga Miklic</cp:lastModifiedBy>
  <cp:revision>70</cp:revision>
  <dcterms:created xsi:type="dcterms:W3CDTF">2021-05-15T10:55:18Z</dcterms:created>
  <dcterms:modified xsi:type="dcterms:W3CDTF">2021-05-28T11:43:22Z</dcterms:modified>
</cp:coreProperties>
</file>