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7"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8" r:id="rId33"/>
    <p:sldId id="290" r:id="rId34"/>
    <p:sldId id="291" r:id="rId35"/>
    <p:sldId id="289"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0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p:scale>
          <a:sx n="75" d="100"/>
          <a:sy n="75" d="100"/>
        </p:scale>
        <p:origin x="52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EBF15-CC11-4D46-830A-924DB212A61D}" type="datetimeFigureOut">
              <a:rPr lang="zh-CN" altLang="en-US" smtClean="0"/>
              <a:t>2016/12/21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5C67B-2AEA-49E1-AF8B-357ACCC58FB4}" type="slidenum">
              <a:rPr lang="zh-CN" altLang="en-US" smtClean="0"/>
              <a:t>‹#›</a:t>
            </a:fld>
            <a:endParaRPr lang="zh-CN" altLang="en-US"/>
          </a:p>
        </p:txBody>
      </p:sp>
    </p:spTree>
    <p:extLst>
      <p:ext uri="{BB962C8B-B14F-4D97-AF65-F5344CB8AC3E}">
        <p14:creationId xmlns:p14="http://schemas.microsoft.com/office/powerpoint/2010/main" val="249402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65C67B-2AEA-49E1-AF8B-357ACCC58FB4}" type="slidenum">
              <a:rPr lang="zh-CN" altLang="en-US" smtClean="0"/>
              <a:t>6</a:t>
            </a:fld>
            <a:endParaRPr lang="zh-CN" altLang="en-US"/>
          </a:p>
        </p:txBody>
      </p:sp>
    </p:spTree>
    <p:extLst>
      <p:ext uri="{BB962C8B-B14F-4D97-AF65-F5344CB8AC3E}">
        <p14:creationId xmlns:p14="http://schemas.microsoft.com/office/powerpoint/2010/main" val="143222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241888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211056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7310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33608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6329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080384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095001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47192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32905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48648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415982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201802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06710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84923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295995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BA5269-3B80-47A0-9482-7394BC162B99}" type="datetimeFigureOut">
              <a:rPr lang="zh-CN" altLang="en-US" smtClean="0"/>
              <a:t>2016/12/21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240858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A5269-3B80-47A0-9482-7394BC162B99}" type="datetimeFigureOut">
              <a:rPr lang="zh-CN" altLang="en-US" smtClean="0"/>
              <a:t>2016/12/21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C7B0BF-5B28-4D77-8A4E-DA4B9174F403}" type="slidenum">
              <a:rPr lang="zh-CN" altLang="en-US" smtClean="0"/>
              <a:t>‹#›</a:t>
            </a:fld>
            <a:endParaRPr lang="zh-CN" altLang="en-US"/>
          </a:p>
        </p:txBody>
      </p:sp>
    </p:spTree>
    <p:extLst>
      <p:ext uri="{BB962C8B-B14F-4D97-AF65-F5344CB8AC3E}">
        <p14:creationId xmlns:p14="http://schemas.microsoft.com/office/powerpoint/2010/main" val="169286334"/>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smtClean="0"/>
              <a:t>惯</a:t>
            </a:r>
            <a:r>
              <a:rPr lang="zh-CN" altLang="en-US" sz="4800" dirty="0" smtClean="0"/>
              <a:t>性产品在轨数据</a:t>
            </a:r>
            <a:r>
              <a:rPr lang="zh-CN" altLang="en-US" sz="4800" dirty="0" smtClean="0"/>
              <a:t>分析设计</a:t>
            </a:r>
            <a:endParaRPr lang="zh-CN" altLang="en-US" sz="4800" dirty="0"/>
          </a:p>
        </p:txBody>
      </p:sp>
      <p:sp>
        <p:nvSpPr>
          <p:cNvPr id="3" name="副标题 2"/>
          <p:cNvSpPr>
            <a:spLocks noGrp="1"/>
          </p:cNvSpPr>
          <p:nvPr>
            <p:ph type="subTitle" idx="1"/>
          </p:nvPr>
        </p:nvSpPr>
        <p:spPr/>
        <p:txBody>
          <a:bodyPr/>
          <a:lstStyle/>
          <a:p>
            <a:r>
              <a:rPr lang="zh-CN" altLang="en-US" dirty="0"/>
              <a:t>大</a:t>
            </a:r>
            <a:r>
              <a:rPr lang="zh-CN" altLang="en-US" dirty="0" smtClean="0"/>
              <a:t>数据部分</a:t>
            </a:r>
            <a:r>
              <a:rPr lang="en-US" altLang="zh-CN" dirty="0" smtClean="0"/>
              <a:t>/</a:t>
            </a:r>
            <a:r>
              <a:rPr lang="zh-CN" altLang="en-US" dirty="0" smtClean="0"/>
              <a:t>贾中进</a:t>
            </a:r>
            <a:endParaRPr lang="zh-CN" altLang="en-US" dirty="0"/>
          </a:p>
        </p:txBody>
      </p:sp>
    </p:spTree>
    <p:extLst>
      <p:ext uri="{BB962C8B-B14F-4D97-AF65-F5344CB8AC3E}">
        <p14:creationId xmlns:p14="http://schemas.microsoft.com/office/powerpoint/2010/main" val="2140380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监控（控制）</a:t>
            </a:r>
            <a:endParaRPr lang="zh-CN" altLang="en-US" dirty="0"/>
          </a:p>
        </p:txBody>
      </p:sp>
      <p:sp>
        <p:nvSpPr>
          <p:cNvPr id="3" name="内容占位符 2"/>
          <p:cNvSpPr>
            <a:spLocks noGrp="1"/>
          </p:cNvSpPr>
          <p:nvPr>
            <p:ph idx="1"/>
          </p:nvPr>
        </p:nvSpPr>
        <p:spPr/>
        <p:txBody>
          <a:bodyPr/>
          <a:lstStyle/>
          <a:p>
            <a:r>
              <a:rPr lang="en-US" altLang="zh-CN" dirty="0" smtClean="0"/>
              <a:t>Storm UI</a:t>
            </a:r>
            <a:r>
              <a:rPr lang="zh-CN" altLang="en-US" dirty="0" smtClean="0"/>
              <a:t>监控集群中的</a:t>
            </a:r>
            <a:r>
              <a:rPr lang="en-US" altLang="zh-CN" dirty="0" smtClean="0"/>
              <a:t>Nimbus</a:t>
            </a:r>
            <a:r>
              <a:rPr lang="zh-CN" altLang="en-US" dirty="0"/>
              <a:t>、</a:t>
            </a:r>
            <a:r>
              <a:rPr lang="en-US" altLang="zh-CN" dirty="0" smtClean="0"/>
              <a:t>Supervisor</a:t>
            </a:r>
            <a:r>
              <a:rPr lang="zh-CN" altLang="en-US" dirty="0" smtClean="0"/>
              <a:t>和已提交的拓扑图的状态</a:t>
            </a:r>
            <a:endParaRPr lang="en-US" altLang="zh-CN" dirty="0" smtClean="0"/>
          </a:p>
          <a:p>
            <a:r>
              <a:rPr lang="en-US" altLang="zh-CN" dirty="0" smtClean="0"/>
              <a:t>Storm UI</a:t>
            </a:r>
            <a:r>
              <a:rPr lang="zh-CN" altLang="en-US" dirty="0" smtClean="0"/>
              <a:t>能够</a:t>
            </a:r>
            <a:r>
              <a:rPr lang="en-US" altLang="zh-CN" dirty="0" err="1" smtClean="0"/>
              <a:t>Deactive</a:t>
            </a:r>
            <a:r>
              <a:rPr lang="zh-CN" altLang="en-US" dirty="0" smtClean="0"/>
              <a:t>、</a:t>
            </a:r>
            <a:r>
              <a:rPr lang="en-US" altLang="zh-CN" dirty="0" smtClean="0"/>
              <a:t>Active</a:t>
            </a:r>
            <a:r>
              <a:rPr lang="zh-CN" altLang="en-US" dirty="0" smtClean="0"/>
              <a:t>、</a:t>
            </a:r>
            <a:r>
              <a:rPr lang="en-US" altLang="zh-CN" dirty="0" smtClean="0"/>
              <a:t>Kill</a:t>
            </a:r>
            <a:r>
              <a:rPr lang="zh-CN" altLang="en-US" dirty="0" smtClean="0"/>
              <a:t>拓扑</a:t>
            </a:r>
            <a:endParaRPr lang="en-US" altLang="zh-CN" dirty="0" smtClean="0"/>
          </a:p>
          <a:p>
            <a:r>
              <a:rPr lang="en-US" altLang="zh-CN" dirty="0" smtClean="0"/>
              <a:t>Storm UI</a:t>
            </a:r>
            <a:r>
              <a:rPr lang="zh-CN" altLang="en-US" dirty="0" smtClean="0"/>
              <a:t>能够查看拓扑的配置项</a:t>
            </a:r>
            <a:endParaRPr lang="zh-CN" altLang="en-US" dirty="0"/>
          </a:p>
        </p:txBody>
      </p:sp>
    </p:spTree>
    <p:extLst>
      <p:ext uri="{BB962C8B-B14F-4D97-AF65-F5344CB8AC3E}">
        <p14:creationId xmlns:p14="http://schemas.microsoft.com/office/powerpoint/2010/main" val="3403791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高级特性</a:t>
            </a:r>
            <a:endParaRPr lang="zh-CN" altLang="en-US" dirty="0"/>
          </a:p>
        </p:txBody>
      </p:sp>
      <p:sp>
        <p:nvSpPr>
          <p:cNvPr id="3" name="内容占位符 2"/>
          <p:cNvSpPr>
            <a:spLocks noGrp="1"/>
          </p:cNvSpPr>
          <p:nvPr>
            <p:ph idx="1"/>
          </p:nvPr>
        </p:nvSpPr>
        <p:spPr/>
        <p:txBody>
          <a:bodyPr/>
          <a:lstStyle/>
          <a:p>
            <a:r>
              <a:rPr lang="en-US" altLang="zh-CN" dirty="0" smtClean="0"/>
              <a:t>ACK</a:t>
            </a:r>
            <a:r>
              <a:rPr lang="zh-CN" altLang="en-US" dirty="0" smtClean="0"/>
              <a:t>机制</a:t>
            </a:r>
            <a:endParaRPr lang="en-US" altLang="zh-CN" dirty="0" smtClean="0"/>
          </a:p>
          <a:p>
            <a:pPr marL="0" indent="0">
              <a:buNone/>
            </a:pPr>
            <a:r>
              <a:rPr lang="en-US" altLang="zh-CN" dirty="0"/>
              <a:t>	</a:t>
            </a:r>
            <a:r>
              <a:rPr lang="zh-CN" altLang="en-US" dirty="0" smtClean="0"/>
              <a:t>用来处理消息事务一致性，基于</a:t>
            </a:r>
            <a:r>
              <a:rPr lang="en-US" altLang="zh-CN" dirty="0" err="1" smtClean="0"/>
              <a:t>ack</a:t>
            </a:r>
            <a:r>
              <a:rPr lang="zh-CN" altLang="en-US" dirty="0" smtClean="0"/>
              <a:t>机制</a:t>
            </a:r>
            <a:r>
              <a:rPr lang="en-US" altLang="zh-CN" dirty="0" smtClean="0"/>
              <a:t>Storm</a:t>
            </a:r>
            <a:r>
              <a:rPr lang="zh-CN" altLang="en-US" dirty="0" smtClean="0"/>
              <a:t>能够提供多种事务保障机制</a:t>
            </a:r>
            <a:endParaRPr lang="en-US" altLang="zh-CN" dirty="0" smtClean="0"/>
          </a:p>
          <a:p>
            <a:pPr marL="0" indent="0">
              <a:buNone/>
            </a:pPr>
            <a:r>
              <a:rPr lang="en-US" altLang="zh-CN" dirty="0"/>
              <a:t>	</a:t>
            </a:r>
            <a:r>
              <a:rPr lang="en-US" altLang="zh-CN" dirty="0" smtClean="0"/>
              <a:t>storm</a:t>
            </a:r>
            <a:r>
              <a:rPr lang="zh-CN" altLang="en-US" dirty="0" smtClean="0"/>
              <a:t>内置的</a:t>
            </a:r>
            <a:r>
              <a:rPr lang="en-US" altLang="zh-CN" dirty="0" err="1" smtClean="0"/>
              <a:t>ack</a:t>
            </a:r>
            <a:r>
              <a:rPr lang="en-US" altLang="zh-CN" dirty="0" smtClean="0"/>
              <a:t> component</a:t>
            </a:r>
            <a:r>
              <a:rPr lang="zh-CN" altLang="en-US" dirty="0" smtClean="0"/>
              <a:t>能够跟踪从</a:t>
            </a:r>
            <a:r>
              <a:rPr lang="en-US" altLang="zh-CN" dirty="0" smtClean="0"/>
              <a:t>spout</a:t>
            </a:r>
            <a:r>
              <a:rPr lang="zh-CN" altLang="en-US" dirty="0" smtClean="0"/>
              <a:t>发出去的</a:t>
            </a:r>
            <a:r>
              <a:rPr lang="en-US" altLang="zh-CN" dirty="0" smtClean="0"/>
              <a:t>tuple</a:t>
            </a:r>
            <a:r>
              <a:rPr lang="zh-CN" altLang="en-US" dirty="0" smtClean="0"/>
              <a:t>以及由此</a:t>
            </a:r>
            <a:r>
              <a:rPr lang="en-US" altLang="zh-CN" dirty="0" smtClean="0"/>
              <a:t>tuple</a:t>
            </a:r>
            <a:r>
              <a:rPr lang="zh-CN" altLang="en-US" dirty="0" smtClean="0"/>
              <a:t>生成</a:t>
            </a:r>
            <a:r>
              <a:rPr lang="en-US" altLang="zh-CN" dirty="0" smtClean="0"/>
              <a:t>	</a:t>
            </a:r>
            <a:r>
              <a:rPr lang="zh-CN" altLang="en-US" dirty="0" smtClean="0"/>
              <a:t>的一系列</a:t>
            </a:r>
            <a:r>
              <a:rPr lang="en-US" altLang="zh-CN" dirty="0" smtClean="0"/>
              <a:t>tuple</a:t>
            </a:r>
            <a:r>
              <a:rPr lang="zh-CN" altLang="en-US" dirty="0" smtClean="0"/>
              <a:t>，通过跟踪这些</a:t>
            </a:r>
            <a:r>
              <a:rPr lang="en-US" altLang="zh-CN" dirty="0" smtClean="0"/>
              <a:t>tuple</a:t>
            </a:r>
            <a:r>
              <a:rPr lang="zh-CN" altLang="en-US" dirty="0" smtClean="0"/>
              <a:t>是否都被正确处理</a:t>
            </a:r>
            <a:r>
              <a:rPr lang="en-US" altLang="zh-CN" dirty="0" smtClean="0"/>
              <a:t>	</a:t>
            </a:r>
            <a:r>
              <a:rPr lang="zh-CN" altLang="en-US" dirty="0" smtClean="0"/>
              <a:t>（</a:t>
            </a:r>
            <a:r>
              <a:rPr lang="en-US" altLang="zh-CN" dirty="0" smtClean="0"/>
              <a:t> </a:t>
            </a:r>
            <a:r>
              <a:rPr lang="en-US" altLang="zh-CN" dirty="0" err="1" smtClean="0"/>
              <a:t>org.apache.storm.topology.FailedException</a:t>
            </a:r>
            <a:r>
              <a:rPr lang="en-US" altLang="zh-CN" dirty="0" smtClean="0"/>
              <a:t> </a:t>
            </a:r>
            <a:r>
              <a:rPr lang="zh-CN" altLang="en-US" dirty="0" smtClean="0"/>
              <a:t>）来判定源消息是否被正确处</a:t>
            </a:r>
            <a:r>
              <a:rPr lang="en-US" altLang="zh-CN" dirty="0" smtClean="0"/>
              <a:t>	</a:t>
            </a:r>
            <a:r>
              <a:rPr lang="zh-CN" altLang="en-US" dirty="0" smtClean="0"/>
              <a:t>理。</a:t>
            </a:r>
          </a:p>
        </p:txBody>
      </p:sp>
    </p:spTree>
    <p:extLst>
      <p:ext uri="{BB962C8B-B14F-4D97-AF65-F5344CB8AC3E}">
        <p14:creationId xmlns:p14="http://schemas.microsoft.com/office/powerpoint/2010/main" val="1556864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85801"/>
            <a:ext cx="8596668" cy="5355562"/>
          </a:xfrm>
        </p:spPr>
        <p:txBody>
          <a:bodyPr/>
          <a:lstStyle/>
          <a:p>
            <a:r>
              <a:rPr lang="en-US" altLang="zh-CN" dirty="0" smtClean="0"/>
              <a:t>Trident </a:t>
            </a:r>
          </a:p>
          <a:p>
            <a:pPr marL="0" indent="0">
              <a:buNone/>
            </a:pPr>
            <a:r>
              <a:rPr lang="en-US" altLang="zh-CN" dirty="0"/>
              <a:t>	</a:t>
            </a:r>
            <a:r>
              <a:rPr lang="en-US" altLang="zh-CN" dirty="0" smtClean="0"/>
              <a:t>Storm</a:t>
            </a:r>
            <a:r>
              <a:rPr lang="zh-CN" altLang="en-US" dirty="0" smtClean="0"/>
              <a:t>提供的批处理机制的抽象。</a:t>
            </a:r>
            <a:endParaRPr lang="en-US" altLang="zh-CN" dirty="0" smtClean="0"/>
          </a:p>
          <a:p>
            <a:pPr>
              <a:buFont typeface="Wingdings" panose="05000000000000000000" pitchFamily="2" charset="2"/>
              <a:buChar char="Ø"/>
            </a:pPr>
            <a:r>
              <a:rPr lang="zh-CN" altLang="en-US" dirty="0" smtClean="0"/>
              <a:t>状态管理</a:t>
            </a:r>
            <a:endParaRPr lang="en-US" altLang="zh-CN" dirty="0" smtClean="0"/>
          </a:p>
          <a:p>
            <a:pPr marL="457200" lvl="1" indent="0">
              <a:buNone/>
            </a:pPr>
            <a:r>
              <a:rPr lang="zh-CN" altLang="en-US" dirty="0" smtClean="0"/>
              <a:t>两种状态管理方式： </a:t>
            </a:r>
            <a:endParaRPr lang="en-US" altLang="zh-CN" dirty="0" smtClean="0"/>
          </a:p>
          <a:p>
            <a:pPr marL="457200" lvl="1" indent="0">
              <a:buNone/>
            </a:pPr>
            <a:r>
              <a:rPr lang="zh-CN" altLang="en-US" dirty="0" smtClean="0"/>
              <a:t>（</a:t>
            </a:r>
            <a:r>
              <a:rPr lang="en-US" altLang="zh-CN" dirty="0" smtClean="0"/>
              <a:t>1</a:t>
            </a:r>
            <a:r>
              <a:rPr lang="zh-CN" altLang="en-US" dirty="0" smtClean="0"/>
              <a:t>） </a:t>
            </a:r>
            <a:r>
              <a:rPr lang="en-US" altLang="zh-CN" dirty="0" smtClean="0"/>
              <a:t>KEY-VALUE </a:t>
            </a:r>
            <a:r>
              <a:rPr lang="zh-CN" altLang="en-US" dirty="0" smtClean="0"/>
              <a:t>（</a:t>
            </a:r>
            <a:r>
              <a:rPr lang="en-US" altLang="zh-CN" dirty="0"/>
              <a:t> </a:t>
            </a:r>
            <a:r>
              <a:rPr lang="en-US" altLang="zh-CN" dirty="0" err="1"/>
              <a:t>org.apache.storm.trident.state.map.MapState</a:t>
            </a:r>
            <a:r>
              <a:rPr lang="en-US" altLang="zh-CN" dirty="0"/>
              <a:t>&lt;T&gt; </a:t>
            </a:r>
            <a:r>
              <a:rPr lang="zh-CN" altLang="en-US" dirty="0" smtClean="0"/>
              <a:t>）</a:t>
            </a:r>
            <a:r>
              <a:rPr lang="en-US" altLang="zh-CN" dirty="0" smtClean="0"/>
              <a:t> </a:t>
            </a:r>
            <a:r>
              <a:rPr lang="zh-CN" altLang="en-US" dirty="0" smtClean="0"/>
              <a:t>、</a:t>
            </a:r>
            <a:endParaRPr lang="en-US" altLang="zh-CN" dirty="0" smtClean="0"/>
          </a:p>
          <a:p>
            <a:pPr marL="457200" lvl="1" indent="0">
              <a:buNone/>
            </a:pPr>
            <a:r>
              <a:rPr lang="zh-CN" altLang="en-US" dirty="0" smtClean="0"/>
              <a:t> （</a:t>
            </a:r>
            <a:r>
              <a:rPr lang="en-US" altLang="zh-CN" dirty="0" smtClean="0"/>
              <a:t>2</a:t>
            </a:r>
            <a:r>
              <a:rPr lang="zh-CN" altLang="en-US" dirty="0" smtClean="0"/>
              <a:t>）</a:t>
            </a:r>
            <a:r>
              <a:rPr lang="en-US" altLang="zh-CN" dirty="0" smtClean="0"/>
              <a:t>SNAPSHOT </a:t>
            </a:r>
            <a:r>
              <a:rPr lang="zh-CN" altLang="en-US" dirty="0" smtClean="0"/>
              <a:t>（</a:t>
            </a:r>
            <a:r>
              <a:rPr lang="en-US" altLang="zh-CN" dirty="0"/>
              <a:t> </a:t>
            </a:r>
            <a:r>
              <a:rPr lang="en-US" altLang="zh-CN" dirty="0" err="1"/>
              <a:t>org.apache.storm.trident.state.snapshot.Snapshottable</a:t>
            </a:r>
            <a:r>
              <a:rPr lang="en-US" altLang="zh-CN" dirty="0"/>
              <a:t>&lt;T&gt; </a:t>
            </a:r>
            <a:r>
              <a:rPr lang="zh-CN" altLang="en-US" dirty="0" smtClean="0"/>
              <a:t>）</a:t>
            </a:r>
            <a:endParaRPr lang="en-US" altLang="zh-CN" dirty="0"/>
          </a:p>
          <a:p>
            <a:pPr marL="342900" lvl="1" indent="-342900"/>
            <a:endParaRPr lang="en-US" altLang="zh-CN" dirty="0"/>
          </a:p>
        </p:txBody>
      </p:sp>
    </p:spTree>
    <p:extLst>
      <p:ext uri="{BB962C8B-B14F-4D97-AF65-F5344CB8AC3E}">
        <p14:creationId xmlns:p14="http://schemas.microsoft.com/office/powerpoint/2010/main" val="1557251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03299"/>
            <a:ext cx="8596668" cy="6121401"/>
          </a:xfrm>
        </p:spPr>
        <p:txBody>
          <a:bodyPr>
            <a:normAutofit fontScale="92500" lnSpcReduction="20000"/>
          </a:bodyPr>
          <a:lstStyle/>
          <a:p>
            <a:pPr marL="342900" lvl="1" indent="-342900"/>
            <a:r>
              <a:rPr lang="zh-CN" altLang="en-US" sz="2100" dirty="0"/>
              <a:t>事务</a:t>
            </a:r>
            <a:r>
              <a:rPr lang="zh-CN" altLang="en-US" sz="2100" dirty="0" smtClean="0"/>
              <a:t>机制</a:t>
            </a:r>
            <a:endParaRPr lang="en-US" altLang="zh-CN" sz="2100" dirty="0"/>
          </a:p>
          <a:p>
            <a:pPr marL="457200" lvl="1" indent="0">
              <a:buNone/>
            </a:pPr>
            <a:r>
              <a:rPr lang="zh-CN" altLang="en-US" sz="1900" dirty="0"/>
              <a:t>通过组合</a:t>
            </a:r>
            <a:r>
              <a:rPr lang="en-US" altLang="zh-CN" sz="1900" dirty="0"/>
              <a:t>State</a:t>
            </a:r>
            <a:r>
              <a:rPr lang="zh-CN" altLang="en-US" sz="1900" dirty="0"/>
              <a:t>和</a:t>
            </a:r>
            <a:r>
              <a:rPr lang="en-US" altLang="zh-CN" sz="1900" dirty="0"/>
              <a:t>Spout</a:t>
            </a:r>
            <a:r>
              <a:rPr lang="zh-CN" altLang="en-US" sz="1900" dirty="0" smtClean="0"/>
              <a:t>，</a:t>
            </a:r>
            <a:endParaRPr lang="en-US" altLang="zh-CN" sz="1900" dirty="0" smtClean="0"/>
          </a:p>
          <a:p>
            <a:pPr marL="457200" lvl="1" indent="0">
              <a:buNone/>
            </a:pPr>
            <a:r>
              <a:rPr lang="en-US" altLang="zh-CN" sz="1900" dirty="0" smtClean="0"/>
              <a:t>Storm</a:t>
            </a:r>
            <a:r>
              <a:rPr lang="zh-CN" altLang="en-US" sz="1900" dirty="0" smtClean="0"/>
              <a:t>能够提供下面</a:t>
            </a:r>
            <a:endParaRPr lang="en-US" altLang="zh-CN" sz="1900" dirty="0" smtClean="0"/>
          </a:p>
          <a:p>
            <a:pPr marL="457200" lvl="1" indent="0">
              <a:buNone/>
            </a:pPr>
            <a:r>
              <a:rPr lang="zh-CN" altLang="en-US" sz="1900" dirty="0" smtClean="0"/>
              <a:t>三</a:t>
            </a:r>
            <a:r>
              <a:rPr lang="zh-CN" altLang="en-US" sz="1900" dirty="0"/>
              <a:t>种方式的事务机制</a:t>
            </a:r>
            <a:endParaRPr lang="en-US" altLang="zh-CN" sz="1900" dirty="0"/>
          </a:p>
          <a:p>
            <a:pPr marL="457200" lvl="1" indent="0">
              <a:buNone/>
            </a:pPr>
            <a:r>
              <a:rPr lang="zh-CN" altLang="en-US" sz="1900" dirty="0" smtClean="0"/>
              <a:t>（</a:t>
            </a:r>
            <a:r>
              <a:rPr lang="en-US" altLang="zh-CN" sz="1900" dirty="0"/>
              <a:t>1</a:t>
            </a:r>
            <a:r>
              <a:rPr lang="zh-CN" altLang="en-US" sz="1900" dirty="0"/>
              <a:t>）</a:t>
            </a:r>
            <a:r>
              <a:rPr lang="en-US" altLang="zh-CN" sz="1900" dirty="0"/>
              <a:t>at-most-once  </a:t>
            </a:r>
          </a:p>
          <a:p>
            <a:pPr marL="457200" lvl="1" indent="0">
              <a:buNone/>
            </a:pPr>
            <a:r>
              <a:rPr lang="zh-CN" altLang="en-US" sz="1900" dirty="0" smtClean="0"/>
              <a:t>（</a:t>
            </a:r>
            <a:r>
              <a:rPr lang="en-US" altLang="zh-CN" sz="1900" dirty="0"/>
              <a:t>2</a:t>
            </a:r>
            <a:r>
              <a:rPr lang="zh-CN" altLang="en-US" sz="1900" dirty="0"/>
              <a:t>）</a:t>
            </a:r>
            <a:r>
              <a:rPr lang="en-US" altLang="zh-CN" sz="1900" dirty="0"/>
              <a:t>at-least-once</a:t>
            </a:r>
          </a:p>
          <a:p>
            <a:pPr marL="457200" lvl="1" indent="0">
              <a:buNone/>
            </a:pPr>
            <a:r>
              <a:rPr lang="zh-CN" altLang="en-US" sz="1900" dirty="0" smtClean="0"/>
              <a:t>（</a:t>
            </a:r>
            <a:r>
              <a:rPr lang="en-US" altLang="zh-CN" sz="1900" dirty="0"/>
              <a:t>3</a:t>
            </a:r>
            <a:r>
              <a:rPr lang="zh-CN" altLang="en-US" sz="1900" dirty="0"/>
              <a:t>）</a:t>
            </a:r>
            <a:r>
              <a:rPr lang="en-US" altLang="zh-CN" sz="1900" dirty="0"/>
              <a:t>exactly-once</a:t>
            </a:r>
          </a:p>
          <a:p>
            <a:pPr>
              <a:buFont typeface="Wingdings" panose="05000000000000000000" pitchFamily="2" charset="2"/>
              <a:buChar char="l"/>
            </a:pPr>
            <a:endParaRPr lang="en-US" altLang="zh-CN" dirty="0"/>
          </a:p>
          <a:p>
            <a:pPr marL="0" indent="0">
              <a:buNone/>
            </a:pPr>
            <a:r>
              <a:rPr lang="en-US" altLang="zh-CN" dirty="0" smtClean="0"/>
              <a:t>	</a:t>
            </a:r>
            <a:r>
              <a:rPr lang="en-US" altLang="zh-CN" i="1" dirty="0" smtClean="0">
                <a:solidFill>
                  <a:schemeClr val="accent4">
                    <a:lumMod val="50000"/>
                  </a:schemeClr>
                </a:solidFill>
              </a:rPr>
              <a:t>YES </a:t>
            </a:r>
            <a:r>
              <a:rPr lang="zh-CN" altLang="en-US" i="1" dirty="0" smtClean="0">
                <a:solidFill>
                  <a:schemeClr val="accent4">
                    <a:lumMod val="50000"/>
                  </a:schemeClr>
                </a:solidFill>
              </a:rPr>
              <a:t>就是</a:t>
            </a:r>
            <a:r>
              <a:rPr lang="en-US" altLang="zh-CN" i="1" dirty="0" smtClean="0">
                <a:solidFill>
                  <a:schemeClr val="accent4">
                    <a:lumMod val="50000"/>
                  </a:schemeClr>
                </a:solidFill>
              </a:rPr>
              <a:t>exactly-once</a:t>
            </a:r>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r>
              <a:rPr lang="en-US" altLang="zh-CN" i="1" u="sng" dirty="0" smtClean="0"/>
              <a:t>Opaque </a:t>
            </a:r>
            <a:r>
              <a:rPr lang="en-US" altLang="zh-CN" i="1" u="sng" dirty="0"/>
              <a:t>transactional </a:t>
            </a:r>
            <a:r>
              <a:rPr lang="en-US" altLang="zh-CN" dirty="0"/>
              <a:t>states have the strongest fault-tolerance, but this comes at the cost of needing to store the </a:t>
            </a:r>
            <a:r>
              <a:rPr lang="en-US" altLang="zh-CN" b="1" i="1" dirty="0" err="1">
                <a:solidFill>
                  <a:srgbClr val="FF0000"/>
                </a:solidFill>
              </a:rPr>
              <a:t>txid</a:t>
            </a:r>
            <a:r>
              <a:rPr lang="en-US" altLang="zh-CN" b="1" i="1" dirty="0">
                <a:solidFill>
                  <a:srgbClr val="FF0000"/>
                </a:solidFill>
              </a:rPr>
              <a:t> and two values </a:t>
            </a:r>
            <a:r>
              <a:rPr lang="en-US" altLang="zh-CN" dirty="0"/>
              <a:t>in the database. </a:t>
            </a:r>
            <a:r>
              <a:rPr lang="en-US" altLang="zh-CN" i="1" u="sng" dirty="0"/>
              <a:t>Transactional state</a:t>
            </a:r>
            <a:r>
              <a:rPr lang="en-US" altLang="zh-CN" dirty="0"/>
              <a:t>s require less state in the database, but only work with </a:t>
            </a:r>
            <a:r>
              <a:rPr lang="en-US" altLang="zh-CN" i="1" u="sng" dirty="0"/>
              <a:t>transactional spout</a:t>
            </a:r>
            <a:r>
              <a:rPr lang="en-US" altLang="zh-CN" dirty="0"/>
              <a:t>s. Finally, </a:t>
            </a:r>
            <a:r>
              <a:rPr lang="en-US" altLang="zh-CN" i="1" u="sng" dirty="0"/>
              <a:t>non-transactional state</a:t>
            </a:r>
            <a:r>
              <a:rPr lang="en-US" altLang="zh-CN" dirty="0"/>
              <a:t>s require the least state in the database but cannot achieve exactly-once semantics.</a:t>
            </a:r>
          </a:p>
          <a:p>
            <a:pPr>
              <a:buFont typeface="Wingdings" panose="05000000000000000000" pitchFamily="2" charset="2"/>
              <a:buChar char="l"/>
            </a:pPr>
            <a:r>
              <a:rPr lang="en-US" altLang="zh-CN" dirty="0"/>
              <a:t>The state and spout types you choose are a tradeoff between fault-tolerance and storage costs, and ultimately your application requirements will determine which combination is right for you.</a:t>
            </a:r>
          </a:p>
          <a:p>
            <a:endParaRPr lang="zh-CN" altLang="en-US" dirty="0"/>
          </a:p>
        </p:txBody>
      </p:sp>
      <p:pic>
        <p:nvPicPr>
          <p:cNvPr id="4" name="图片 3"/>
          <p:cNvPicPr>
            <a:picLocks noChangeAspect="1"/>
          </p:cNvPicPr>
          <p:nvPr/>
        </p:nvPicPr>
        <p:blipFill>
          <a:blip r:embed="rId2"/>
          <a:stretch>
            <a:fillRect/>
          </a:stretch>
        </p:blipFill>
        <p:spPr>
          <a:xfrm>
            <a:off x="3905077" y="1003299"/>
            <a:ext cx="5229225" cy="3600450"/>
          </a:xfrm>
          <a:prstGeom prst="rect">
            <a:avLst/>
          </a:prstGeom>
        </p:spPr>
      </p:pic>
    </p:spTree>
    <p:extLst>
      <p:ext uri="{BB962C8B-B14F-4D97-AF65-F5344CB8AC3E}">
        <p14:creationId xmlns:p14="http://schemas.microsoft.com/office/powerpoint/2010/main" val="623510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6434" y="1028701"/>
            <a:ext cx="8596668" cy="5215862"/>
          </a:xfrm>
        </p:spPr>
        <p:txBody>
          <a:bodyPr/>
          <a:lstStyle/>
          <a:p>
            <a:pPr>
              <a:buFont typeface="Wingdings" panose="05000000000000000000" pitchFamily="2" charset="2"/>
              <a:buChar char="Ø"/>
            </a:pPr>
            <a:r>
              <a:rPr lang="en-US" altLang="zh-CN" dirty="0"/>
              <a:t>DRPC </a:t>
            </a:r>
            <a:r>
              <a:rPr lang="zh-CN" altLang="en-US" dirty="0"/>
              <a:t>分布式</a:t>
            </a:r>
            <a:r>
              <a:rPr lang="en-US" altLang="zh-CN" dirty="0" smtClean="0"/>
              <a:t>RPC</a:t>
            </a:r>
          </a:p>
          <a:p>
            <a:pPr marL="0" indent="0">
              <a:buNone/>
            </a:pPr>
            <a:r>
              <a:rPr lang="en-US" altLang="zh-CN" dirty="0"/>
              <a:t>	</a:t>
            </a:r>
            <a:r>
              <a:rPr lang="zh-CN" altLang="en-US" dirty="0" smtClean="0"/>
              <a:t>提交一个</a:t>
            </a:r>
            <a:r>
              <a:rPr lang="en-US" altLang="zh-CN" dirty="0" smtClean="0"/>
              <a:t>linear topology</a:t>
            </a:r>
            <a:r>
              <a:rPr lang="zh-CN" altLang="en-US" dirty="0" smtClean="0"/>
              <a:t>来处理客户端的</a:t>
            </a:r>
            <a:r>
              <a:rPr lang="en-US" altLang="zh-CN" dirty="0" smtClean="0"/>
              <a:t>RPC</a:t>
            </a:r>
            <a:r>
              <a:rPr lang="zh-CN" altLang="en-US" dirty="0" smtClean="0"/>
              <a:t>请求。当客户端请求时，</a:t>
            </a:r>
            <a:r>
              <a:rPr lang="zh-CN" altLang="en-US" dirty="0"/>
              <a:t>这</a:t>
            </a:r>
            <a:r>
              <a:rPr lang="zh-CN" altLang="en-US" dirty="0" smtClean="0"/>
              <a:t>次请求</a:t>
            </a:r>
            <a:r>
              <a:rPr lang="en-US" altLang="zh-CN" dirty="0" smtClean="0"/>
              <a:t>	</a:t>
            </a:r>
            <a:r>
              <a:rPr lang="zh-CN" altLang="en-US" dirty="0" smtClean="0"/>
              <a:t>被交给集群处理，集群处理完之后把结果返回给调用的客户端。</a:t>
            </a:r>
            <a:endParaRPr lang="en-US" altLang="zh-CN" dirty="0" smtClean="0"/>
          </a:p>
          <a:p>
            <a:pPr>
              <a:buFont typeface="Wingdings" panose="05000000000000000000" pitchFamily="2" charset="2"/>
              <a:buChar char="Ø"/>
            </a:pPr>
            <a:r>
              <a:rPr lang="en-US" altLang="zh-CN" dirty="0" smtClean="0"/>
              <a:t>Local </a:t>
            </a:r>
            <a:r>
              <a:rPr lang="en-US" altLang="zh-CN" dirty="0"/>
              <a:t>mode</a:t>
            </a:r>
          </a:p>
          <a:p>
            <a:pPr marL="0" indent="0">
              <a:buNone/>
            </a:pPr>
            <a:r>
              <a:rPr lang="en-US" altLang="zh-CN" dirty="0"/>
              <a:t>	</a:t>
            </a:r>
            <a:r>
              <a:rPr lang="zh-CN" altLang="en-US" dirty="0"/>
              <a:t>（</a:t>
            </a:r>
            <a:r>
              <a:rPr lang="en-US" altLang="zh-CN" dirty="0" smtClean="0"/>
              <a:t>1</a:t>
            </a:r>
            <a:r>
              <a:rPr lang="zh-CN" altLang="en-US" dirty="0"/>
              <a:t>）</a:t>
            </a:r>
            <a:r>
              <a:rPr lang="en-US" altLang="zh-CN" dirty="0" err="1" smtClean="0"/>
              <a:t>org.apache.storm.ILocalDRPC</a:t>
            </a:r>
            <a:r>
              <a:rPr lang="en-US" altLang="zh-CN" dirty="0" smtClean="0"/>
              <a:t> </a:t>
            </a:r>
          </a:p>
          <a:p>
            <a:pPr>
              <a:buFont typeface="Wingdings" panose="05000000000000000000" pitchFamily="2" charset="2"/>
              <a:buChar char="Ø"/>
            </a:pPr>
            <a:r>
              <a:rPr lang="en-US" altLang="zh-CN" dirty="0" smtClean="0"/>
              <a:t>Remote mode</a:t>
            </a:r>
          </a:p>
          <a:p>
            <a:pPr marL="0" indent="0">
              <a:buNone/>
            </a:pPr>
            <a:r>
              <a:rPr lang="en-US" altLang="zh-CN" dirty="0"/>
              <a:t>	(1) </a:t>
            </a:r>
            <a:r>
              <a:rPr lang="en-US" altLang="zh-CN" dirty="0" err="1"/>
              <a:t>org.apache.storm.utils.DRPCClient</a:t>
            </a:r>
            <a:endParaRPr lang="en-US" altLang="zh-CN" dirty="0" smtClean="0"/>
          </a:p>
          <a:p>
            <a:pPr marL="0" indent="0">
              <a:buNone/>
            </a:pPr>
            <a:r>
              <a:rPr lang="en-US" altLang="zh-CN" dirty="0" smtClean="0"/>
              <a:t>	</a:t>
            </a:r>
            <a:endParaRPr lang="zh-CN" altLang="en-US" dirty="0"/>
          </a:p>
        </p:txBody>
      </p:sp>
      <p:sp>
        <p:nvSpPr>
          <p:cNvPr id="5" name="Rectangle 2"/>
          <p:cNvSpPr>
            <a:spLocks noChangeArrowheads="1"/>
          </p:cNvSpPr>
          <p:nvPr/>
        </p:nvSpPr>
        <p:spPr bwMode="auto">
          <a:xfrm>
            <a:off x="1600200" y="3314763"/>
            <a:ext cx="6477000" cy="6437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rPr>
              <a:t>DRPCClient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chemeClr val="tx1"/>
                </a:solidFill>
                <a:effectLst/>
              </a:rPr>
              <a:t>client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1" i="0" u="none" strike="noStrike" cap="none" normalizeH="0" baseline="0" dirty="0" smtClean="0">
                <a:ln>
                  <a:noFill/>
                </a:ln>
                <a:solidFill>
                  <a:srgbClr val="333333"/>
                </a:solidFill>
                <a:effectLst/>
                <a:latin typeface="Arial Unicode MS" panose="020B0604020202020204" pitchFamily="34" charset="-122"/>
                <a:ea typeface="Menlo"/>
              </a:rPr>
              <a:t>new</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chemeClr val="tx1"/>
                </a:solidFill>
                <a:effectLst/>
              </a:rPr>
              <a:t>DRPCClient</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DD1144"/>
                </a:solidFill>
                <a:effectLst/>
                <a:latin typeface="Arial Unicode MS" panose="020B0604020202020204" pitchFamily="34" charset="-122"/>
                <a:ea typeface="Menlo"/>
              </a:rPr>
              <a:t>"drpc-host"</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rgbClr val="009999"/>
                </a:solidFill>
                <a:effectLst/>
                <a:latin typeface="Arial Unicode MS" panose="020B0604020202020204" pitchFamily="34" charset="-122"/>
                <a:ea typeface="Menlo"/>
              </a:rPr>
              <a:t>3772</a:t>
            </a:r>
            <a:r>
              <a:rPr kumimoji="0" lang="zh-CN" altLang="zh-CN" sz="1800" b="1" i="0" u="none" strike="noStrike" cap="none" normalizeH="0" baseline="0" dirty="0" smtClean="0">
                <a:ln>
                  <a:noFill/>
                </a:ln>
                <a:solidFill>
                  <a:schemeClr val="tx1"/>
                </a:solidFill>
                <a:effectLst/>
              </a:rPr>
              <a:t>);</a:t>
            </a:r>
            <a:endParaRPr kumimoji="0" lang="en-US" altLang="zh-CN" sz="1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chemeClr val="tx1"/>
                </a:solidFill>
                <a:effectLst/>
              </a:rPr>
              <a:t>String</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chemeClr val="tx1"/>
                </a:solidFill>
                <a:effectLst/>
              </a:rPr>
              <a:t>result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chemeClr val="tx1"/>
                </a:solidFill>
                <a:effectLst/>
              </a:rPr>
              <a:t>client</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008080"/>
                </a:solidFill>
                <a:effectLst/>
                <a:latin typeface="Arial Unicode MS" panose="020B0604020202020204" pitchFamily="34" charset="-122"/>
                <a:ea typeface="Menlo"/>
              </a:rPr>
              <a:t>execute</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DD1144"/>
                </a:solidFill>
                <a:effectLst/>
                <a:latin typeface="Arial Unicode MS" panose="020B0604020202020204" pitchFamily="34" charset="-122"/>
                <a:ea typeface="Menlo"/>
              </a:rPr>
              <a:t>"reach"</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Menlo"/>
              </a:rPr>
              <a:t> </a:t>
            </a:r>
            <a:r>
              <a:rPr kumimoji="0" lang="zh-CN" altLang="zh-CN" sz="1800" b="0" i="0" u="none" strike="noStrike" cap="none" normalizeH="0" baseline="0" dirty="0" smtClean="0">
                <a:ln>
                  <a:noFill/>
                </a:ln>
                <a:solidFill>
                  <a:srgbClr val="DD1144"/>
                </a:solidFill>
                <a:effectLst/>
                <a:latin typeface="Arial Unicode MS" panose="020B0604020202020204" pitchFamily="34" charset="-122"/>
                <a:ea typeface="Menlo"/>
              </a:rPr>
              <a:t>"http://twitter.com"</a:t>
            </a:r>
            <a:r>
              <a:rPr kumimoji="0" lang="zh-CN" altLang="zh-CN" sz="1800" b="1" i="0" u="none" strike="noStrike" cap="none" normalizeH="0" baseline="0" dirty="0" smtClean="0">
                <a:ln>
                  <a:noFill/>
                </a:ln>
                <a:solidFill>
                  <a:schemeClr val="tx1"/>
                </a:solidFill>
                <a:effectLst/>
              </a:rPr>
              <a:t>);</a:t>
            </a:r>
            <a:r>
              <a:rPr kumimoji="0" lang="zh-CN" altLang="zh-CN"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552606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and More</a:t>
            </a:r>
            <a:endParaRPr lang="zh-CN" altLang="en-US" dirty="0"/>
          </a:p>
        </p:txBody>
      </p:sp>
      <p:sp>
        <p:nvSpPr>
          <p:cNvPr id="3" name="内容占位符 2"/>
          <p:cNvSpPr>
            <a:spLocks noGrp="1"/>
          </p:cNvSpPr>
          <p:nvPr>
            <p:ph idx="1"/>
          </p:nvPr>
        </p:nvSpPr>
        <p:spPr/>
        <p:txBody>
          <a:bodyPr/>
          <a:lstStyle/>
          <a:p>
            <a:r>
              <a:rPr lang="zh-CN" altLang="en-US" dirty="0" smtClean="0"/>
              <a:t>因为当前的</a:t>
            </a:r>
            <a:r>
              <a:rPr lang="en-US" altLang="zh-CN" dirty="0" smtClean="0"/>
              <a:t>Supervisor</a:t>
            </a:r>
            <a:r>
              <a:rPr lang="zh-CN" altLang="en-US" dirty="0" smtClean="0"/>
              <a:t>和</a:t>
            </a:r>
            <a:r>
              <a:rPr lang="en-US" altLang="zh-CN" dirty="0" smtClean="0"/>
              <a:t>Nimbus</a:t>
            </a:r>
            <a:r>
              <a:rPr lang="zh-CN" altLang="en-US" dirty="0" smtClean="0"/>
              <a:t>的心态状态是通过</a:t>
            </a:r>
            <a:r>
              <a:rPr lang="en-US" altLang="zh-CN" dirty="0" smtClean="0"/>
              <a:t>zookeeper</a:t>
            </a:r>
            <a:r>
              <a:rPr lang="zh-CN" altLang="en-US" dirty="0" smtClean="0"/>
              <a:t>保存的，如果集群大了就有问题了，因为</a:t>
            </a:r>
            <a:r>
              <a:rPr lang="en-US" altLang="zh-CN" dirty="0" smtClean="0"/>
              <a:t>zookeeper</a:t>
            </a:r>
            <a:r>
              <a:rPr lang="zh-CN" altLang="en-US" dirty="0" smtClean="0"/>
              <a:t>的节点树日志记录和快照结论非常耗硬盘，而且网络流量也会非常高，所以</a:t>
            </a:r>
            <a:r>
              <a:rPr lang="en-US" altLang="zh-CN" dirty="0" smtClean="0"/>
              <a:t>Storm</a:t>
            </a:r>
            <a:r>
              <a:rPr lang="zh-CN" altLang="en-US" dirty="0" smtClean="0"/>
              <a:t>提供了另外一个叫</a:t>
            </a:r>
            <a:r>
              <a:rPr lang="en-US" altLang="zh-CN" dirty="0" smtClean="0"/>
              <a:t>Pacemaker</a:t>
            </a:r>
            <a:r>
              <a:rPr lang="zh-CN" altLang="en-US" dirty="0" smtClean="0"/>
              <a:t>的组件代替</a:t>
            </a:r>
            <a:r>
              <a:rPr lang="en-US" altLang="zh-CN" dirty="0" smtClean="0"/>
              <a:t>zookeeper</a:t>
            </a:r>
            <a:r>
              <a:rPr lang="zh-CN" altLang="en-US" dirty="0" smtClean="0"/>
              <a:t>的这部分功能</a:t>
            </a:r>
          </a:p>
          <a:p>
            <a:r>
              <a:rPr lang="en-US" altLang="zh-CN" dirty="0" smtClean="0"/>
              <a:t>Storm Distributed Cache API </a:t>
            </a:r>
            <a:r>
              <a:rPr lang="zh-CN" altLang="en-US" dirty="0" smtClean="0"/>
              <a:t>、等等。。。</a:t>
            </a:r>
            <a:endParaRPr lang="en-US" altLang="zh-CN" dirty="0"/>
          </a:p>
        </p:txBody>
      </p:sp>
    </p:spTree>
    <p:extLst>
      <p:ext uri="{BB962C8B-B14F-4D97-AF65-F5344CB8AC3E}">
        <p14:creationId xmlns:p14="http://schemas.microsoft.com/office/powerpoint/2010/main" val="1972435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Kafka</a:t>
            </a:r>
            <a:r>
              <a:rPr lang="zh-CN" altLang="en-US" b="1" dirty="0" smtClean="0"/>
              <a:t>是</a:t>
            </a:r>
            <a:r>
              <a:rPr lang="zh-CN" altLang="en-US" b="1" dirty="0"/>
              <a:t>什么？</a:t>
            </a:r>
            <a:endParaRPr lang="zh-CN" altLang="en-US" dirty="0"/>
          </a:p>
        </p:txBody>
      </p:sp>
      <p:sp>
        <p:nvSpPr>
          <p:cNvPr id="3" name="内容占位符 2"/>
          <p:cNvSpPr>
            <a:spLocks noGrp="1"/>
          </p:cNvSpPr>
          <p:nvPr>
            <p:ph idx="1"/>
          </p:nvPr>
        </p:nvSpPr>
        <p:spPr/>
        <p:txBody>
          <a:bodyPr/>
          <a:lstStyle/>
          <a:p>
            <a:r>
              <a:rPr lang="en-US" altLang="zh-CN" dirty="0"/>
              <a:t>Kafka</a:t>
            </a:r>
            <a:r>
              <a:rPr lang="zh-CN" altLang="en-US" dirty="0"/>
              <a:t>是一种分布式的，基于发布</a:t>
            </a:r>
            <a:r>
              <a:rPr lang="en-US" altLang="zh-CN" dirty="0"/>
              <a:t>/</a:t>
            </a:r>
            <a:r>
              <a:rPr lang="zh-CN" altLang="en-US" dirty="0"/>
              <a:t>订阅的消息系统。主要设计目标如下：</a:t>
            </a:r>
          </a:p>
          <a:p>
            <a:pPr>
              <a:buFont typeface="Wingdings" panose="05000000000000000000" pitchFamily="2" charset="2"/>
              <a:buChar char="l"/>
            </a:pPr>
            <a:r>
              <a:rPr lang="zh-CN" altLang="en-US" dirty="0"/>
              <a:t>以时间复杂度为</a:t>
            </a:r>
            <a:r>
              <a:rPr lang="en-US" altLang="zh-CN" dirty="0"/>
              <a:t>O(1)</a:t>
            </a:r>
            <a:r>
              <a:rPr lang="zh-CN" altLang="en-US" dirty="0"/>
              <a:t>的方式提供消息持久化能力，即使对</a:t>
            </a:r>
            <a:r>
              <a:rPr lang="en-US" altLang="zh-CN" dirty="0"/>
              <a:t>TB</a:t>
            </a:r>
            <a:r>
              <a:rPr lang="zh-CN" altLang="en-US" dirty="0"/>
              <a:t>级以上数据也能保证常数时间复杂度的访问性能。</a:t>
            </a:r>
          </a:p>
          <a:p>
            <a:pPr>
              <a:buFont typeface="Wingdings" panose="05000000000000000000" pitchFamily="2" charset="2"/>
              <a:buChar char="l"/>
            </a:pPr>
            <a:r>
              <a:rPr lang="zh-CN" altLang="en-US" dirty="0"/>
              <a:t>高吞吐率。即使在非常廉价的商用机器上也能做到单机支持每秒</a:t>
            </a:r>
            <a:r>
              <a:rPr lang="en-US" altLang="zh-CN" dirty="0"/>
              <a:t>100K</a:t>
            </a:r>
            <a:r>
              <a:rPr lang="zh-CN" altLang="en-US" dirty="0"/>
              <a:t>条以上消息的传输。</a:t>
            </a:r>
          </a:p>
          <a:p>
            <a:pPr>
              <a:buFont typeface="Wingdings" panose="05000000000000000000" pitchFamily="2" charset="2"/>
              <a:buChar char="l"/>
            </a:pPr>
            <a:r>
              <a:rPr lang="zh-CN" altLang="en-US" dirty="0"/>
              <a:t>支持</a:t>
            </a:r>
            <a:r>
              <a:rPr lang="en-US" altLang="zh-CN" dirty="0"/>
              <a:t>Kafka Server</a:t>
            </a:r>
            <a:r>
              <a:rPr lang="zh-CN" altLang="en-US" dirty="0"/>
              <a:t>间的消息分区，及分布式消费，同时保证每个</a:t>
            </a:r>
            <a:r>
              <a:rPr lang="en-US" altLang="zh-CN" dirty="0"/>
              <a:t>Partition</a:t>
            </a:r>
            <a:r>
              <a:rPr lang="zh-CN" altLang="en-US" dirty="0"/>
              <a:t>内的消息顺序传输。</a:t>
            </a:r>
          </a:p>
          <a:p>
            <a:pPr>
              <a:buFont typeface="Wingdings" panose="05000000000000000000" pitchFamily="2" charset="2"/>
              <a:buChar char="l"/>
            </a:pPr>
            <a:r>
              <a:rPr lang="zh-CN" altLang="en-US" dirty="0"/>
              <a:t>同时支持离线数据处理和实时数据处理。</a:t>
            </a:r>
          </a:p>
          <a:p>
            <a:pPr>
              <a:buFont typeface="Wingdings" panose="05000000000000000000" pitchFamily="2" charset="2"/>
              <a:buChar char="l"/>
            </a:pPr>
            <a:r>
              <a:rPr lang="en-US" altLang="zh-CN" dirty="0"/>
              <a:t>Scale out</a:t>
            </a:r>
            <a:r>
              <a:rPr lang="zh-CN" altLang="en-US" dirty="0"/>
              <a:t>：支持在线水平扩展。</a:t>
            </a:r>
          </a:p>
          <a:p>
            <a:endParaRPr lang="zh-CN" altLang="en-US" dirty="0"/>
          </a:p>
        </p:txBody>
      </p:sp>
    </p:spTree>
    <p:extLst>
      <p:ext uri="{BB962C8B-B14F-4D97-AF65-F5344CB8AC3E}">
        <p14:creationId xmlns:p14="http://schemas.microsoft.com/office/powerpoint/2010/main" val="1811070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架构体系</a:t>
            </a:r>
            <a:endParaRPr lang="zh-CN" altLang="en-US" dirty="0"/>
          </a:p>
        </p:txBody>
      </p:sp>
      <p:sp>
        <p:nvSpPr>
          <p:cNvPr id="3" name="内容占位符 2"/>
          <p:cNvSpPr>
            <a:spLocks noGrp="1"/>
          </p:cNvSpPr>
          <p:nvPr>
            <p:ph idx="1"/>
          </p:nvPr>
        </p:nvSpPr>
        <p:spPr/>
        <p:txBody>
          <a:bodyPr/>
          <a:lstStyle/>
          <a:p>
            <a:r>
              <a:rPr lang="en-US" altLang="zh-CN" b="1" dirty="0" smtClean="0"/>
              <a:t>Broker </a:t>
            </a:r>
            <a:r>
              <a:rPr lang="en-US" altLang="zh-CN" dirty="0" smtClean="0"/>
              <a:t>Kafka</a:t>
            </a:r>
            <a:r>
              <a:rPr lang="zh-CN" altLang="en-US" dirty="0"/>
              <a:t>集群包含一个或多个服务器，这种服务器被称为</a:t>
            </a:r>
            <a:r>
              <a:rPr lang="en-US" altLang="zh-CN" dirty="0"/>
              <a:t>broker</a:t>
            </a:r>
          </a:p>
          <a:p>
            <a:r>
              <a:rPr lang="en-US" altLang="zh-CN" b="1" dirty="0" smtClean="0"/>
              <a:t>Topic </a:t>
            </a:r>
            <a:r>
              <a:rPr lang="zh-CN" altLang="en-US" dirty="0" smtClean="0"/>
              <a:t>每</a:t>
            </a:r>
            <a:r>
              <a:rPr lang="zh-CN" altLang="en-US" dirty="0"/>
              <a:t>条发布到</a:t>
            </a:r>
            <a:r>
              <a:rPr lang="en-US" altLang="zh-CN" dirty="0"/>
              <a:t>Kafka</a:t>
            </a:r>
            <a:r>
              <a:rPr lang="zh-CN" altLang="en-US" dirty="0"/>
              <a:t>集群的消息都有一个类别，这个类别被称为</a:t>
            </a:r>
            <a:r>
              <a:rPr lang="en-US" altLang="zh-CN" dirty="0"/>
              <a:t>Topic</a:t>
            </a:r>
            <a:r>
              <a:rPr lang="zh-CN" altLang="en-US" dirty="0"/>
              <a:t>。（物理上不同</a:t>
            </a:r>
            <a:r>
              <a:rPr lang="en-US" altLang="zh-CN" dirty="0"/>
              <a:t>Topic</a:t>
            </a:r>
            <a:r>
              <a:rPr lang="zh-CN" altLang="en-US" dirty="0"/>
              <a:t>的消息分开存储，逻辑上一个</a:t>
            </a:r>
            <a:r>
              <a:rPr lang="en-US" altLang="zh-CN" dirty="0"/>
              <a:t>Topic</a:t>
            </a:r>
            <a:r>
              <a:rPr lang="zh-CN" altLang="en-US" dirty="0"/>
              <a:t>的消息虽然保存于一个或多个</a:t>
            </a:r>
            <a:r>
              <a:rPr lang="en-US" altLang="zh-CN" dirty="0"/>
              <a:t>broker</a:t>
            </a:r>
            <a:r>
              <a:rPr lang="zh-CN" altLang="en-US" dirty="0"/>
              <a:t>上但用户只需指定消息的</a:t>
            </a:r>
            <a:r>
              <a:rPr lang="en-US" altLang="zh-CN" dirty="0"/>
              <a:t>Topic</a:t>
            </a:r>
            <a:r>
              <a:rPr lang="zh-CN" altLang="en-US" dirty="0"/>
              <a:t>即可生产或消费数据而不必关心数据存于何处）</a:t>
            </a:r>
          </a:p>
          <a:p>
            <a:r>
              <a:rPr lang="en-US" altLang="zh-CN" b="1" dirty="0" smtClean="0"/>
              <a:t>Partition </a:t>
            </a:r>
            <a:r>
              <a:rPr lang="zh-CN" altLang="en-US" dirty="0" smtClean="0"/>
              <a:t>物理</a:t>
            </a:r>
            <a:r>
              <a:rPr lang="zh-CN" altLang="en-US" dirty="0"/>
              <a:t>上的概念，每个</a:t>
            </a:r>
            <a:r>
              <a:rPr lang="en-US" altLang="zh-CN" dirty="0"/>
              <a:t>Topic</a:t>
            </a:r>
            <a:r>
              <a:rPr lang="zh-CN" altLang="en-US" dirty="0"/>
              <a:t>包含一个或多个</a:t>
            </a:r>
            <a:r>
              <a:rPr lang="en-US" altLang="zh-CN" dirty="0"/>
              <a:t>Partition.</a:t>
            </a:r>
          </a:p>
          <a:p>
            <a:r>
              <a:rPr lang="en-US" altLang="zh-CN" b="1" dirty="0"/>
              <a:t>Producer</a:t>
            </a:r>
            <a:r>
              <a:rPr lang="zh-CN" altLang="en-US" dirty="0"/>
              <a:t>负责发布消息到</a:t>
            </a:r>
            <a:r>
              <a:rPr lang="en-US" altLang="zh-CN" dirty="0"/>
              <a:t>Kafka broker</a:t>
            </a:r>
          </a:p>
          <a:p>
            <a:r>
              <a:rPr lang="en-US" altLang="zh-CN" b="1" dirty="0"/>
              <a:t>Consumer</a:t>
            </a:r>
            <a:r>
              <a:rPr lang="zh-CN" altLang="en-US" dirty="0"/>
              <a:t>消息消费者，向</a:t>
            </a:r>
            <a:r>
              <a:rPr lang="en-US" altLang="zh-CN" dirty="0"/>
              <a:t>Kafka broker</a:t>
            </a:r>
            <a:r>
              <a:rPr lang="zh-CN" altLang="en-US" dirty="0"/>
              <a:t>读取消息的客户端。</a:t>
            </a:r>
          </a:p>
          <a:p>
            <a:r>
              <a:rPr lang="en-US" altLang="zh-CN" b="1" dirty="0"/>
              <a:t>Consumer </a:t>
            </a:r>
            <a:r>
              <a:rPr lang="en-US" altLang="zh-CN" b="1" dirty="0" smtClean="0"/>
              <a:t>Group </a:t>
            </a:r>
            <a:r>
              <a:rPr lang="zh-CN" altLang="en-US" dirty="0" smtClean="0"/>
              <a:t>每个</a:t>
            </a:r>
            <a:r>
              <a:rPr lang="en-US" altLang="zh-CN" dirty="0"/>
              <a:t>Consumer</a:t>
            </a:r>
            <a:r>
              <a:rPr lang="zh-CN" altLang="en-US" dirty="0"/>
              <a:t>属于一个特定的</a:t>
            </a:r>
            <a:r>
              <a:rPr lang="en-US" altLang="zh-CN" dirty="0"/>
              <a:t>Consumer Group</a:t>
            </a:r>
            <a:r>
              <a:rPr lang="zh-CN" altLang="en-US" dirty="0"/>
              <a:t>（可为每个</a:t>
            </a:r>
            <a:r>
              <a:rPr lang="en-US" altLang="zh-CN" dirty="0"/>
              <a:t>Consumer</a:t>
            </a:r>
            <a:r>
              <a:rPr lang="zh-CN" altLang="en-US" dirty="0"/>
              <a:t>指定</a:t>
            </a:r>
            <a:r>
              <a:rPr lang="en-US" altLang="zh-CN" dirty="0"/>
              <a:t>group name</a:t>
            </a:r>
            <a:r>
              <a:rPr lang="zh-CN" altLang="en-US" dirty="0"/>
              <a:t>，若不指定</a:t>
            </a:r>
            <a:r>
              <a:rPr lang="en-US" altLang="zh-CN" dirty="0"/>
              <a:t>group name</a:t>
            </a:r>
            <a:r>
              <a:rPr lang="zh-CN" altLang="en-US" dirty="0"/>
              <a:t>则属于默认的</a:t>
            </a:r>
            <a:r>
              <a:rPr lang="en-US" altLang="zh-CN" dirty="0"/>
              <a:t>group</a:t>
            </a:r>
            <a:r>
              <a:rPr lang="zh-CN" altLang="en-US" dirty="0"/>
              <a:t>）。</a:t>
            </a:r>
          </a:p>
          <a:p>
            <a:endParaRPr lang="zh-CN" altLang="en-US" dirty="0"/>
          </a:p>
        </p:txBody>
      </p:sp>
    </p:spTree>
    <p:extLst>
      <p:ext uri="{BB962C8B-B14F-4D97-AF65-F5344CB8AC3E}">
        <p14:creationId xmlns:p14="http://schemas.microsoft.com/office/powerpoint/2010/main" val="3780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stretch>
            <a:fillRect/>
          </a:stretch>
        </p:blipFill>
        <p:spPr>
          <a:xfrm>
            <a:off x="561975" y="290513"/>
            <a:ext cx="8543925" cy="6383176"/>
          </a:xfrm>
          <a:prstGeom prst="rect">
            <a:avLst/>
          </a:prstGeom>
        </p:spPr>
      </p:pic>
    </p:spTree>
    <p:extLst>
      <p:ext uri="{BB962C8B-B14F-4D97-AF65-F5344CB8AC3E}">
        <p14:creationId xmlns:p14="http://schemas.microsoft.com/office/powerpoint/2010/main" val="1945862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消息广播</a:t>
            </a:r>
            <a:r>
              <a:rPr lang="en-US" altLang="zh-CN" dirty="0" smtClean="0"/>
              <a:t>/</a:t>
            </a:r>
            <a:r>
              <a:rPr lang="zh-CN" altLang="en-US" dirty="0" smtClean="0"/>
              <a:t>单播</a:t>
            </a:r>
            <a:endParaRPr lang="zh-CN" altLang="en-US" dirty="0"/>
          </a:p>
        </p:txBody>
      </p:sp>
      <p:sp>
        <p:nvSpPr>
          <p:cNvPr id="3" name="内容占位符 2"/>
          <p:cNvSpPr>
            <a:spLocks noGrp="1"/>
          </p:cNvSpPr>
          <p:nvPr>
            <p:ph idx="1"/>
          </p:nvPr>
        </p:nvSpPr>
        <p:spPr/>
        <p:txBody>
          <a:bodyPr/>
          <a:lstStyle/>
          <a:p>
            <a:r>
              <a:rPr lang="en-US" altLang="zh-CN" dirty="0"/>
              <a:t>Consumer Group</a:t>
            </a:r>
          </a:p>
          <a:p>
            <a:pPr marL="0" indent="0">
              <a:buNone/>
            </a:pPr>
            <a:r>
              <a:rPr lang="en-US" altLang="zh-CN" dirty="0"/>
              <a:t>	</a:t>
            </a:r>
            <a:r>
              <a:rPr lang="zh-CN" altLang="en-US" dirty="0"/>
              <a:t>基于这个设计</a:t>
            </a:r>
            <a:r>
              <a:rPr lang="en-US" altLang="zh-CN" dirty="0"/>
              <a:t>Kafka</a:t>
            </a:r>
            <a:r>
              <a:rPr lang="zh-CN" altLang="en-US" dirty="0"/>
              <a:t>能够实现消息的广播和单播。一个</a:t>
            </a:r>
            <a:r>
              <a:rPr lang="en-US" altLang="zh-CN" dirty="0"/>
              <a:t>Topic</a:t>
            </a:r>
            <a:r>
              <a:rPr lang="zh-CN" altLang="en-US" dirty="0"/>
              <a:t>可以对应多个</a:t>
            </a:r>
            <a:r>
              <a:rPr lang="en-US" altLang="zh-CN" dirty="0"/>
              <a:t>	Consumer Group</a:t>
            </a:r>
            <a:r>
              <a:rPr lang="zh-CN" altLang="en-US" dirty="0"/>
              <a:t>。如果需要实现广播，只要每个</a:t>
            </a:r>
            <a:r>
              <a:rPr lang="en-US" altLang="zh-CN" dirty="0"/>
              <a:t>Consumer</a:t>
            </a:r>
            <a:r>
              <a:rPr lang="zh-CN" altLang="en-US" dirty="0"/>
              <a:t>有一个独立的</a:t>
            </a:r>
            <a:r>
              <a:rPr lang="en-US" altLang="zh-CN" dirty="0"/>
              <a:t>Group	</a:t>
            </a:r>
            <a:r>
              <a:rPr lang="zh-CN" altLang="en-US" dirty="0"/>
              <a:t>就可以了。要实现单播只要所有的</a:t>
            </a:r>
            <a:r>
              <a:rPr lang="en-US" altLang="zh-CN" dirty="0"/>
              <a:t>Consumer</a:t>
            </a:r>
            <a:r>
              <a:rPr lang="zh-CN" altLang="en-US" dirty="0"/>
              <a:t>在同一个</a:t>
            </a:r>
            <a:r>
              <a:rPr lang="en-US" altLang="zh-CN" dirty="0"/>
              <a:t>Group</a:t>
            </a:r>
            <a:r>
              <a:rPr lang="zh-CN" altLang="en-US" dirty="0"/>
              <a:t>里</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1476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368491"/>
            <a:ext cx="8596668" cy="5672872"/>
          </a:xfrm>
        </p:spPr>
        <p:txBody>
          <a:bodyPr/>
          <a:lstStyle/>
          <a:p>
            <a:r>
              <a:rPr lang="en-US" altLang="zh-CN" sz="4000" b="1" dirty="0"/>
              <a:t>Storm </a:t>
            </a:r>
            <a:r>
              <a:rPr lang="zh-CN" altLang="zh-CN" sz="4000" b="1" dirty="0"/>
              <a:t>开发设计</a:t>
            </a:r>
          </a:p>
          <a:p>
            <a:r>
              <a:rPr lang="en-US" altLang="zh-CN" sz="4000" b="1" dirty="0"/>
              <a:t>Kafka </a:t>
            </a:r>
            <a:r>
              <a:rPr lang="zh-CN" altLang="zh-CN" sz="4000" b="1" dirty="0"/>
              <a:t>开发设计</a:t>
            </a:r>
          </a:p>
          <a:p>
            <a:r>
              <a:rPr lang="en-US" altLang="zh-CN" sz="4000" b="1" dirty="0"/>
              <a:t>Zookeeper </a:t>
            </a:r>
            <a:r>
              <a:rPr lang="zh-CN" altLang="zh-CN" sz="4000" b="1" dirty="0"/>
              <a:t>开发</a:t>
            </a:r>
            <a:r>
              <a:rPr lang="zh-CN" altLang="zh-CN" sz="4000" b="1" dirty="0" smtClean="0"/>
              <a:t>设计</a:t>
            </a:r>
            <a:endParaRPr lang="en-US" altLang="zh-CN" sz="4000" b="1" dirty="0" smtClean="0"/>
          </a:p>
          <a:p>
            <a:r>
              <a:rPr lang="zh-CN" altLang="zh-CN" sz="4000" b="1" dirty="0"/>
              <a:t>任务流流程控制开发设计</a:t>
            </a:r>
            <a:endParaRPr lang="en-US" altLang="zh-CN" sz="4000" b="1" dirty="0" smtClean="0"/>
          </a:p>
          <a:p>
            <a:r>
              <a:rPr lang="en-US" altLang="zh-CN" sz="4000" b="1" dirty="0"/>
              <a:t>Storm/Kafka/Zookeeper</a:t>
            </a:r>
            <a:r>
              <a:rPr lang="zh-CN" altLang="zh-CN" sz="4000" b="1" dirty="0"/>
              <a:t>环境</a:t>
            </a:r>
            <a:r>
              <a:rPr lang="zh-CN" altLang="zh-CN" sz="4000" b="1" dirty="0" smtClean="0"/>
              <a:t>搭建</a:t>
            </a:r>
            <a:endParaRPr lang="zh-CN" altLang="zh-CN" sz="4000" b="1" dirty="0"/>
          </a:p>
          <a:p>
            <a:endParaRPr lang="zh-CN" altLang="zh-CN" sz="4000" b="1" dirty="0"/>
          </a:p>
          <a:p>
            <a:endParaRPr lang="zh-CN" altLang="en-US" dirty="0"/>
          </a:p>
        </p:txBody>
      </p:sp>
    </p:spTree>
    <p:extLst>
      <p:ext uri="{BB962C8B-B14F-4D97-AF65-F5344CB8AC3E}">
        <p14:creationId xmlns:p14="http://schemas.microsoft.com/office/powerpoint/2010/main" val="927953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Broker</a:t>
            </a:r>
            <a:r>
              <a:rPr lang="zh-CN" altLang="en-US" dirty="0" smtClean="0"/>
              <a:t>配置</a:t>
            </a:r>
            <a:endParaRPr lang="zh-CN" altLang="en-US" dirty="0"/>
          </a:p>
        </p:txBody>
      </p:sp>
      <p:sp>
        <p:nvSpPr>
          <p:cNvPr id="3" name="内容占位符 2"/>
          <p:cNvSpPr>
            <a:spLocks noGrp="1"/>
          </p:cNvSpPr>
          <p:nvPr>
            <p:ph idx="1"/>
          </p:nvPr>
        </p:nvSpPr>
        <p:spPr/>
        <p:txBody>
          <a:bodyPr/>
          <a:lstStyle/>
          <a:p>
            <a:r>
              <a:rPr lang="en-US" altLang="zh-CN" dirty="0" err="1" smtClean="0"/>
              <a:t>num.partitions</a:t>
            </a:r>
            <a:r>
              <a:rPr lang="en-US" altLang="zh-CN" dirty="0" smtClean="0"/>
              <a:t>  </a:t>
            </a:r>
            <a:r>
              <a:rPr lang="zh-CN" altLang="en-US" dirty="0" smtClean="0"/>
              <a:t>配置新创建的</a:t>
            </a:r>
            <a:r>
              <a:rPr lang="en-US" altLang="zh-CN" dirty="0" smtClean="0"/>
              <a:t>topic</a:t>
            </a:r>
            <a:r>
              <a:rPr lang="zh-CN" altLang="en-US" dirty="0" smtClean="0"/>
              <a:t>的默认</a:t>
            </a:r>
            <a:r>
              <a:rPr lang="en-US" altLang="zh-CN" dirty="0" smtClean="0"/>
              <a:t>partition</a:t>
            </a:r>
            <a:r>
              <a:rPr lang="zh-CN" altLang="en-US" dirty="0" smtClean="0"/>
              <a:t>数量</a:t>
            </a:r>
            <a:endParaRPr lang="en-US" altLang="zh-CN" dirty="0" smtClean="0"/>
          </a:p>
          <a:p>
            <a:r>
              <a:rPr lang="en-US" altLang="zh-CN" dirty="0" smtClean="0"/>
              <a:t>broker.id </a:t>
            </a:r>
            <a:r>
              <a:rPr lang="zh-CN" altLang="en-US" dirty="0" smtClean="0"/>
              <a:t>机器在</a:t>
            </a:r>
            <a:r>
              <a:rPr lang="en-US" altLang="zh-CN" dirty="0" smtClean="0"/>
              <a:t>broker </a:t>
            </a:r>
            <a:r>
              <a:rPr lang="zh-CN" altLang="en-US" dirty="0" smtClean="0"/>
              <a:t>集群中的</a:t>
            </a:r>
            <a:r>
              <a:rPr lang="en-US" altLang="zh-CN" dirty="0" smtClean="0"/>
              <a:t>ID</a:t>
            </a:r>
            <a:endParaRPr lang="zh-CN" altLang="en-US" dirty="0"/>
          </a:p>
        </p:txBody>
      </p:sp>
    </p:spTree>
    <p:extLst>
      <p:ext uri="{BB962C8B-B14F-4D97-AF65-F5344CB8AC3E}">
        <p14:creationId xmlns:p14="http://schemas.microsoft.com/office/powerpoint/2010/main" val="67032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a:t>
            </a:r>
            <a:r>
              <a:rPr lang="zh-CN" altLang="en-US" dirty="0" smtClean="0"/>
              <a:t>配置</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solidFill>
                  <a:srgbClr val="000000"/>
                </a:solidFill>
                <a:latin typeface="微软雅黑" panose="020B0503020204020204" pitchFamily="34" charset="-122"/>
                <a:ea typeface="微软雅黑" panose="020B0503020204020204" pitchFamily="34" charset="-122"/>
              </a:rPr>
              <a:t>Map&lt;String, Object&gt; </a:t>
            </a:r>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7F0055"/>
                </a:solidFill>
                <a:latin typeface="微软雅黑" panose="020B0503020204020204" pitchFamily="34" charset="-122"/>
                <a:ea typeface="微软雅黑" panose="020B0503020204020204" pitchFamily="34" charset="-122"/>
              </a:rPr>
              <a:t>new</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HashMap</a:t>
            </a:r>
            <a:r>
              <a:rPr lang="en-US" altLang="zh-CN" b="1" dirty="0">
                <a:solidFill>
                  <a:srgbClr val="000000"/>
                </a:solidFill>
                <a:latin typeface="微软雅黑" panose="020B0503020204020204" pitchFamily="34" charset="-122"/>
                <a:ea typeface="微软雅黑" panose="020B0503020204020204" pitchFamily="34" charset="-122"/>
              </a:rPr>
              <a:t>&lt;&gt;();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acks</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"all"</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batch.size</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16384);</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buffer.memory</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33554432);</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"linger.ms"</a:t>
            </a:r>
            <a:r>
              <a:rPr lang="en-US" altLang="zh-CN" dirty="0">
                <a:solidFill>
                  <a:srgbClr val="000000"/>
                </a:solidFill>
                <a:latin typeface="微软雅黑" panose="020B0503020204020204" pitchFamily="34" charset="-122"/>
                <a:ea typeface="微软雅黑" panose="020B0503020204020204" pitchFamily="34" charset="-122"/>
              </a:rPr>
              <a:t>, 1);</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"retries"</a:t>
            </a:r>
            <a:r>
              <a:rPr lang="en-US" altLang="zh-CN" dirty="0">
                <a:solidFill>
                  <a:srgbClr val="000000"/>
                </a:solidFill>
                <a:latin typeface="微软雅黑" panose="020B0503020204020204" pitchFamily="34" charset="-122"/>
                <a:ea typeface="微软雅黑" panose="020B0503020204020204" pitchFamily="34" charset="-122"/>
              </a:rPr>
              <a:t>, 0);</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key.serializer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org.apache.kafka.common.serialization.StringSerializer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value.serializer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org.apache.kafka.common.serialization.ByteArraySerializer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b="1" dirty="0">
                <a:solidFill>
                  <a:srgbClr val="7F0055"/>
                </a:solidFill>
                <a:latin typeface="微软雅黑" panose="020B0503020204020204" pitchFamily="34" charset="-122"/>
                <a:ea typeface="微软雅黑" panose="020B0503020204020204" pitchFamily="34" charset="-122"/>
              </a:rPr>
              <a:t>return</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6A3E3E"/>
                </a:solidFill>
                <a:latin typeface="微软雅黑" panose="020B0503020204020204" pitchFamily="34" charset="-122"/>
                <a:ea typeface="微软雅黑" panose="020B0503020204020204" pitchFamily="34" charset="-122"/>
              </a:rPr>
              <a:t>conf</a:t>
            </a:r>
            <a:r>
              <a:rPr lang="en-US" altLang="zh-CN" b="1" dirty="0">
                <a:solidFill>
                  <a:srgbClr val="000000"/>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3139252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Consumer</a:t>
            </a:r>
            <a:r>
              <a:rPr lang="zh-CN" altLang="en-US" dirty="0" smtClean="0"/>
              <a:t>配置</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solidFill>
                  <a:srgbClr val="000000"/>
                </a:solidFill>
                <a:latin typeface="微软雅黑" panose="020B0503020204020204" pitchFamily="34" charset="-122"/>
                <a:ea typeface="微软雅黑" panose="020B0503020204020204" pitchFamily="34" charset="-122"/>
              </a:rPr>
              <a:t>Map&lt;String, Object&gt; </a:t>
            </a:r>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7F0055"/>
                </a:solidFill>
                <a:latin typeface="微软雅黑" panose="020B0503020204020204" pitchFamily="34" charset="-122"/>
                <a:ea typeface="微软雅黑" panose="020B0503020204020204" pitchFamily="34" charset="-122"/>
              </a:rPr>
              <a:t>new</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HashMap</a:t>
            </a:r>
            <a:r>
              <a:rPr lang="en-US" altLang="zh-CN" b="1" dirty="0">
                <a:solidFill>
                  <a:srgbClr val="000000"/>
                </a:solidFill>
                <a:latin typeface="微软雅黑" panose="020B0503020204020204" pitchFamily="34" charset="-122"/>
                <a:ea typeface="微软雅黑" panose="020B0503020204020204" pitchFamily="34" charset="-122"/>
              </a:rPr>
              <a:t>&lt;&gt;();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"auto.commit.interval.ms"</a:t>
            </a:r>
            <a:r>
              <a:rPr lang="en-US" altLang="zh-CN" dirty="0">
                <a:solidFill>
                  <a:srgbClr val="000000"/>
                </a:solidFill>
                <a:latin typeface="微软雅黑" panose="020B0503020204020204" pitchFamily="34" charset="-122"/>
                <a:ea typeface="微软雅黑" panose="020B0503020204020204" pitchFamily="34" charset="-122"/>
              </a:rPr>
              <a:t>, 2000);</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enable.auto.commit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"false"</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"group.id"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"consumer-default"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key.deserializer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org.apache.kafka.common.serialization.StringDeserializer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value.deserializer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err="1">
                <a:solidFill>
                  <a:srgbClr val="2A00FF"/>
                </a:solidFill>
                <a:latin typeface="微软雅黑" panose="020B0503020204020204" pitchFamily="34" charset="-122"/>
                <a:ea typeface="微软雅黑" panose="020B0503020204020204" pitchFamily="34" charset="-122"/>
              </a:rPr>
              <a:t>org.apache.kafka.common.serialization.ByteArrayDeserializer</a:t>
            </a:r>
            <a:r>
              <a:rPr lang="en-US" altLang="zh-CN" dirty="0">
                <a:solidFill>
                  <a:srgbClr val="2A00FF"/>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"request.timeout.ms"</a:t>
            </a:r>
            <a:r>
              <a:rPr lang="en-US" altLang="zh-CN" dirty="0">
                <a:solidFill>
                  <a:srgbClr val="000000"/>
                </a:solidFill>
                <a:latin typeface="微软雅黑" panose="020B0503020204020204" pitchFamily="34" charset="-122"/>
                <a:ea typeface="微软雅黑" panose="020B0503020204020204" pitchFamily="34" charset="-122"/>
              </a:rPr>
              <a:t>, 60000);</a:t>
            </a:r>
          </a:p>
          <a:p>
            <a:r>
              <a:rPr lang="en-US" altLang="zh-CN" dirty="0" err="1">
                <a:solidFill>
                  <a:srgbClr val="6A3E3E"/>
                </a:solidFill>
                <a:latin typeface="微软雅黑" panose="020B0503020204020204" pitchFamily="34" charset="-122"/>
                <a:ea typeface="微软雅黑" panose="020B0503020204020204" pitchFamily="34" charset="-122"/>
              </a:rPr>
              <a:t>conf</a:t>
            </a:r>
            <a:r>
              <a:rPr lang="en-US" altLang="zh-CN" dirty="0" err="1">
                <a:solidFill>
                  <a:srgbClr val="000000"/>
                </a:solidFill>
                <a:latin typeface="微软雅黑" panose="020B0503020204020204" pitchFamily="34" charset="-122"/>
                <a:ea typeface="微软雅黑" panose="020B0503020204020204" pitchFamily="34" charset="-122"/>
              </a:rPr>
              <a:t>.put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2A00FF"/>
                </a:solidFill>
                <a:latin typeface="微软雅黑" panose="020B0503020204020204" pitchFamily="34" charset="-122"/>
                <a:ea typeface="微软雅黑" panose="020B0503020204020204" pitchFamily="34" charset="-122"/>
              </a:rPr>
              <a:t>"session.timeout.ms"</a:t>
            </a:r>
            <a:r>
              <a:rPr lang="en-US" altLang="zh-CN" dirty="0">
                <a:solidFill>
                  <a:srgbClr val="000000"/>
                </a:solidFill>
                <a:latin typeface="微软雅黑" panose="020B0503020204020204" pitchFamily="34" charset="-122"/>
                <a:ea typeface="微软雅黑" panose="020B0503020204020204" pitchFamily="34" charset="-122"/>
              </a:rPr>
              <a:t>, 40000);</a:t>
            </a:r>
          </a:p>
          <a:p>
            <a:r>
              <a:rPr lang="en-US" altLang="zh-CN" b="1" dirty="0">
                <a:solidFill>
                  <a:srgbClr val="7F0055"/>
                </a:solidFill>
                <a:latin typeface="微软雅黑" panose="020B0503020204020204" pitchFamily="34" charset="-122"/>
                <a:ea typeface="微软雅黑" panose="020B0503020204020204" pitchFamily="34" charset="-122"/>
              </a:rPr>
              <a:t>return</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6A3E3E"/>
                </a:solidFill>
                <a:latin typeface="微软雅黑" panose="020B0503020204020204" pitchFamily="34" charset="-122"/>
                <a:ea typeface="微软雅黑" panose="020B0503020204020204" pitchFamily="34" charset="-122"/>
              </a:rPr>
              <a:t>conf</a:t>
            </a:r>
            <a:r>
              <a:rPr lang="en-US" altLang="zh-CN" b="1" dirty="0">
                <a:solidFill>
                  <a:srgbClr val="000000"/>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1895878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消息事务机制</a:t>
            </a:r>
            <a:endParaRPr lang="zh-CN" altLang="en-US" dirty="0"/>
          </a:p>
        </p:txBody>
      </p:sp>
      <p:sp>
        <p:nvSpPr>
          <p:cNvPr id="3" name="内容占位符 2"/>
          <p:cNvSpPr>
            <a:spLocks noGrp="1"/>
          </p:cNvSpPr>
          <p:nvPr>
            <p:ph idx="1"/>
          </p:nvPr>
        </p:nvSpPr>
        <p:spPr/>
        <p:txBody>
          <a:bodyPr/>
          <a:lstStyle/>
          <a:p>
            <a:r>
              <a:rPr lang="en-US" altLang="zh-CN" dirty="0" smtClean="0"/>
              <a:t>Producer</a:t>
            </a:r>
          </a:p>
          <a:p>
            <a:pPr>
              <a:buFont typeface="Wingdings" panose="05000000000000000000" pitchFamily="2" charset="2"/>
              <a:buChar char="l"/>
            </a:pPr>
            <a:r>
              <a:rPr lang="en-US" altLang="zh-CN" dirty="0" smtClean="0"/>
              <a:t>at-most-once </a:t>
            </a:r>
          </a:p>
          <a:p>
            <a:pPr marL="0" indent="0">
              <a:buNone/>
            </a:pPr>
            <a:r>
              <a:rPr lang="en-US" altLang="zh-CN" dirty="0"/>
              <a:t>	</a:t>
            </a:r>
            <a:r>
              <a:rPr lang="zh-CN" altLang="en-US" dirty="0" smtClean="0"/>
              <a:t>配置</a:t>
            </a:r>
            <a:r>
              <a:rPr lang="en-US" altLang="zh-CN" dirty="0" smtClean="0"/>
              <a:t>producer</a:t>
            </a:r>
            <a:r>
              <a:rPr lang="zh-CN" altLang="en-US" dirty="0" smtClean="0"/>
              <a:t>的</a:t>
            </a:r>
            <a:r>
              <a:rPr lang="en-US" altLang="zh-CN" dirty="0" err="1" smtClean="0"/>
              <a:t>acks</a:t>
            </a:r>
            <a:r>
              <a:rPr lang="en-US" altLang="zh-CN" dirty="0" smtClean="0"/>
              <a:t> </a:t>
            </a:r>
            <a:r>
              <a:rPr lang="zh-CN" altLang="en-US" dirty="0" smtClean="0"/>
              <a:t>参数 为 </a:t>
            </a:r>
            <a:r>
              <a:rPr lang="en-US" altLang="zh-CN" dirty="0" smtClean="0"/>
              <a:t>0</a:t>
            </a:r>
          </a:p>
          <a:p>
            <a:pPr>
              <a:buFont typeface="Wingdings" panose="05000000000000000000" pitchFamily="2" charset="2"/>
              <a:buChar char="l"/>
            </a:pPr>
            <a:r>
              <a:rPr lang="en-US" altLang="zh-CN" dirty="0" smtClean="0"/>
              <a:t>At-least-once </a:t>
            </a:r>
            <a:r>
              <a:rPr lang="zh-CN" altLang="en-US" dirty="0" smtClean="0"/>
              <a:t>（默认机制） </a:t>
            </a:r>
            <a:r>
              <a:rPr lang="en-US" altLang="zh-CN" dirty="0" err="1" smtClean="0"/>
              <a:t>acks</a:t>
            </a:r>
            <a:r>
              <a:rPr lang="en-US" altLang="zh-CN" dirty="0" smtClean="0"/>
              <a:t>=1</a:t>
            </a:r>
          </a:p>
          <a:p>
            <a:pPr marL="0" indent="0">
              <a:buNone/>
            </a:pPr>
            <a:r>
              <a:rPr lang="en-US" altLang="zh-CN" dirty="0" smtClean="0"/>
              <a:t>	</a:t>
            </a:r>
            <a:endParaRPr lang="zh-CN" altLang="en-US" dirty="0"/>
          </a:p>
        </p:txBody>
      </p:sp>
    </p:spTree>
    <p:extLst>
      <p:ext uri="{BB962C8B-B14F-4D97-AF65-F5344CB8AC3E}">
        <p14:creationId xmlns:p14="http://schemas.microsoft.com/office/powerpoint/2010/main" val="172606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787401"/>
            <a:ext cx="8596668" cy="5253962"/>
          </a:xfrm>
        </p:spPr>
        <p:txBody>
          <a:bodyPr/>
          <a:lstStyle/>
          <a:p>
            <a:r>
              <a:rPr lang="en-US" altLang="zh-CN" dirty="0" smtClean="0"/>
              <a:t>Consumer</a:t>
            </a:r>
          </a:p>
          <a:p>
            <a:pPr>
              <a:buFont typeface="Wingdings" panose="05000000000000000000" pitchFamily="2" charset="2"/>
              <a:buChar char="l"/>
            </a:pPr>
            <a:r>
              <a:rPr lang="en-US" altLang="zh-CN" dirty="0" smtClean="0"/>
              <a:t>At-most-once</a:t>
            </a:r>
          </a:p>
          <a:p>
            <a:pPr marL="0" indent="0">
              <a:buNone/>
            </a:pPr>
            <a:r>
              <a:rPr lang="en-US" altLang="zh-CN" dirty="0"/>
              <a:t>	</a:t>
            </a:r>
            <a:r>
              <a:rPr lang="zh-CN" altLang="en-US" dirty="0"/>
              <a:t>读完消息先</a:t>
            </a:r>
            <a:r>
              <a:rPr lang="en-US" altLang="zh-CN" dirty="0"/>
              <a:t>commit</a:t>
            </a:r>
            <a:r>
              <a:rPr lang="zh-CN" altLang="en-US" dirty="0"/>
              <a:t>再处理</a:t>
            </a:r>
            <a:r>
              <a:rPr lang="zh-CN" altLang="en-US" dirty="0" smtClean="0"/>
              <a:t>消息 或者设置</a:t>
            </a:r>
            <a:r>
              <a:rPr lang="en-US" altLang="zh-CN" dirty="0"/>
              <a:t> </a:t>
            </a:r>
            <a:r>
              <a:rPr lang="en-US" altLang="zh-CN" dirty="0" err="1" smtClean="0"/>
              <a:t>enable.auto.commit</a:t>
            </a:r>
            <a:r>
              <a:rPr lang="en-US" altLang="zh-CN" dirty="0" smtClean="0"/>
              <a:t>=true</a:t>
            </a:r>
          </a:p>
          <a:p>
            <a:pPr>
              <a:buFont typeface="Wingdings" panose="05000000000000000000" pitchFamily="2" charset="2"/>
              <a:buChar char="l"/>
            </a:pPr>
            <a:r>
              <a:rPr lang="en-US" altLang="zh-CN" dirty="0" smtClean="0"/>
              <a:t>At-least-once</a:t>
            </a:r>
          </a:p>
          <a:p>
            <a:pPr marL="0" indent="0">
              <a:buNone/>
            </a:pPr>
            <a:r>
              <a:rPr lang="en-US" altLang="zh-CN" dirty="0" smtClean="0"/>
              <a:t>	</a:t>
            </a:r>
            <a:r>
              <a:rPr lang="zh-CN" altLang="en-US" dirty="0" smtClean="0"/>
              <a:t>读</a:t>
            </a:r>
            <a:r>
              <a:rPr lang="zh-CN" altLang="en-US" dirty="0"/>
              <a:t>完消息先处理再</a:t>
            </a:r>
            <a:r>
              <a:rPr lang="en-US" altLang="zh-CN" dirty="0"/>
              <a:t>commit</a:t>
            </a:r>
            <a:r>
              <a:rPr lang="zh-CN" altLang="en-US" dirty="0"/>
              <a:t>。这种模式下，如果在处理完消息之后</a:t>
            </a:r>
            <a:r>
              <a:rPr lang="en-US" altLang="zh-CN" dirty="0"/>
              <a:t>commit</a:t>
            </a:r>
            <a:r>
              <a:rPr lang="zh-CN" altLang="en-US" dirty="0" smtClean="0"/>
              <a:t>之前</a:t>
            </a:r>
            <a:r>
              <a:rPr lang="en-US" altLang="zh-CN" dirty="0" smtClean="0"/>
              <a:t>	Consumer </a:t>
            </a:r>
            <a:r>
              <a:rPr lang="en-US" altLang="zh-CN" dirty="0"/>
              <a:t>crash</a:t>
            </a:r>
            <a:r>
              <a:rPr lang="zh-CN" altLang="en-US" dirty="0"/>
              <a:t>了，下次重新开始工作时还会处理刚刚未</a:t>
            </a:r>
            <a:r>
              <a:rPr lang="en-US" altLang="zh-CN" dirty="0"/>
              <a:t>commit</a:t>
            </a:r>
            <a:r>
              <a:rPr lang="zh-CN" altLang="en-US" dirty="0"/>
              <a:t>的消息，</a:t>
            </a:r>
            <a:r>
              <a:rPr lang="zh-CN" altLang="en-US" dirty="0" smtClean="0"/>
              <a:t>实际</a:t>
            </a:r>
            <a:r>
              <a:rPr lang="en-US" altLang="zh-CN" dirty="0" smtClean="0"/>
              <a:t>	</a:t>
            </a:r>
            <a:r>
              <a:rPr lang="zh-CN" altLang="en-US" dirty="0" smtClean="0"/>
              <a:t>上</a:t>
            </a:r>
            <a:r>
              <a:rPr lang="zh-CN" altLang="en-US" dirty="0"/>
              <a:t>该消息已经被处理过了</a:t>
            </a:r>
            <a:r>
              <a:rPr lang="zh-CN" altLang="en-US" dirty="0" smtClean="0"/>
              <a:t>。</a:t>
            </a:r>
            <a:endParaRPr lang="en-US" altLang="zh-CN" dirty="0" smtClean="0"/>
          </a:p>
          <a:p>
            <a:pPr>
              <a:buFont typeface="Wingdings" panose="05000000000000000000" pitchFamily="2" charset="2"/>
              <a:buChar char="l"/>
            </a:pPr>
            <a:r>
              <a:rPr lang="en-US" altLang="zh-CN" dirty="0" smtClean="0"/>
              <a:t>Exactly-once</a:t>
            </a:r>
          </a:p>
          <a:p>
            <a:pPr marL="0" indent="0">
              <a:buNone/>
            </a:pPr>
            <a:r>
              <a:rPr lang="en-US" altLang="zh-CN" dirty="0"/>
              <a:t>	</a:t>
            </a:r>
            <a:r>
              <a:rPr lang="zh-CN" altLang="en-US" dirty="0"/>
              <a:t>通过</a:t>
            </a:r>
            <a:r>
              <a:rPr lang="zh-CN" altLang="en-US" dirty="0" smtClean="0"/>
              <a:t>两</a:t>
            </a:r>
            <a:r>
              <a:rPr lang="zh-CN" altLang="en-US" dirty="0"/>
              <a:t>阶段</a:t>
            </a:r>
            <a:r>
              <a:rPr lang="zh-CN" altLang="en-US" dirty="0" smtClean="0"/>
              <a:t>提交实现</a:t>
            </a:r>
            <a:endParaRPr lang="zh-CN" altLang="en-US" dirty="0"/>
          </a:p>
        </p:txBody>
      </p:sp>
    </p:spTree>
    <p:extLst>
      <p:ext uri="{BB962C8B-B14F-4D97-AF65-F5344CB8AC3E}">
        <p14:creationId xmlns:p14="http://schemas.microsoft.com/office/powerpoint/2010/main" val="3036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ZooKeeper</a:t>
            </a:r>
            <a:r>
              <a:rPr lang="zh-CN" altLang="en-US" b="1" dirty="0" smtClean="0"/>
              <a:t>是</a:t>
            </a:r>
            <a:r>
              <a:rPr lang="zh-CN" altLang="en-US" b="1" dirty="0"/>
              <a:t>什么？</a:t>
            </a:r>
            <a:endParaRPr lang="zh-CN" altLang="en-US" dirty="0"/>
          </a:p>
        </p:txBody>
      </p:sp>
      <p:sp>
        <p:nvSpPr>
          <p:cNvPr id="3" name="内容占位符 2"/>
          <p:cNvSpPr>
            <a:spLocks noGrp="1"/>
          </p:cNvSpPr>
          <p:nvPr>
            <p:ph idx="1"/>
          </p:nvPr>
        </p:nvSpPr>
        <p:spPr/>
        <p:txBody>
          <a:bodyPr/>
          <a:lstStyle/>
          <a:p>
            <a:r>
              <a:rPr lang="en-US" altLang="zh-CN" dirty="0"/>
              <a:t>Zookeeper </a:t>
            </a:r>
            <a:r>
              <a:rPr lang="zh-CN" altLang="en-US" dirty="0"/>
              <a:t>作为一个分布式的服务框架，主要用来解决分布式集群中应用系统的一致性问题，它能提供基于类似于文件系统的目录节点树方式的数据存储，但是 </a:t>
            </a:r>
            <a:r>
              <a:rPr lang="en-US" altLang="zh-CN" dirty="0"/>
              <a:t>Zookeeper </a:t>
            </a:r>
            <a:r>
              <a:rPr lang="zh-CN" altLang="en-US" dirty="0"/>
              <a:t>并不是用来专门存储数据的，它的作用主要是用来维护和监控你存储的数据的状态变化。通过监控这些数据状态的变化，从而可以达到基于数据的集群管理</a:t>
            </a:r>
          </a:p>
        </p:txBody>
      </p:sp>
    </p:spTree>
    <p:extLst>
      <p:ext uri="{BB962C8B-B14F-4D97-AF65-F5344CB8AC3E}">
        <p14:creationId xmlns:p14="http://schemas.microsoft.com/office/powerpoint/2010/main" val="2401692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设计目的</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1.</a:t>
            </a:r>
            <a:r>
              <a:rPr lang="zh-CN" altLang="en-US" dirty="0"/>
              <a:t>最终一致性：</a:t>
            </a:r>
            <a:r>
              <a:rPr lang="en-US" altLang="zh-CN" dirty="0"/>
              <a:t>client</a:t>
            </a:r>
            <a:r>
              <a:rPr lang="zh-CN" altLang="en-US" dirty="0"/>
              <a:t>不论连接到哪个</a:t>
            </a:r>
            <a:r>
              <a:rPr lang="en-US" altLang="zh-CN" dirty="0"/>
              <a:t>Server</a:t>
            </a:r>
            <a:r>
              <a:rPr lang="zh-CN" altLang="en-US" dirty="0"/>
              <a:t>，展示给它都是同一个视图，这是</a:t>
            </a:r>
            <a:r>
              <a:rPr lang="en-US" altLang="zh-CN" dirty="0"/>
              <a:t>zookeeper</a:t>
            </a:r>
            <a:r>
              <a:rPr lang="zh-CN" altLang="en-US" dirty="0"/>
              <a:t>最重要的性能。</a:t>
            </a:r>
          </a:p>
          <a:p>
            <a:r>
              <a:rPr lang="en-US" altLang="zh-CN" dirty="0"/>
              <a:t>2 .</a:t>
            </a:r>
            <a:r>
              <a:rPr lang="zh-CN" altLang="en-US" dirty="0"/>
              <a:t>可靠性：具有简单、健壮、良好的性能，如果消息</a:t>
            </a:r>
            <a:r>
              <a:rPr lang="en-US" altLang="zh-CN" dirty="0"/>
              <a:t>m</a:t>
            </a:r>
            <a:r>
              <a:rPr lang="zh-CN" altLang="en-US" dirty="0"/>
              <a:t>被到一台服务器接受，那么它将被所有的服务器接受。</a:t>
            </a:r>
          </a:p>
          <a:p>
            <a:r>
              <a:rPr lang="en-US" altLang="zh-CN" dirty="0"/>
              <a:t>3 .</a:t>
            </a:r>
            <a:r>
              <a:rPr lang="zh-CN" altLang="en-US" dirty="0"/>
              <a:t>实时性：</a:t>
            </a:r>
            <a:r>
              <a:rPr lang="en-US" altLang="zh-CN" dirty="0"/>
              <a:t>Zookeeper</a:t>
            </a:r>
            <a:r>
              <a:rPr lang="zh-CN" altLang="en-US" dirty="0"/>
              <a:t>保证客户端将在一个时间间隔范围内获得服务器的更新信息，或者服务器失效的信息。但由于网络延时等原因，</a:t>
            </a:r>
            <a:r>
              <a:rPr lang="en-US" altLang="zh-CN" dirty="0"/>
              <a:t>Zookeeper</a:t>
            </a:r>
            <a:r>
              <a:rPr lang="zh-CN" altLang="en-US" dirty="0"/>
              <a:t>不能保证两个客户端能同时得到刚更新的数据，如果需要最新数据，应该在读数据之前调用</a:t>
            </a:r>
            <a:r>
              <a:rPr lang="en-US" altLang="zh-CN" dirty="0"/>
              <a:t>sync()</a:t>
            </a:r>
            <a:r>
              <a:rPr lang="zh-CN" altLang="en-US" dirty="0"/>
              <a:t>接口。</a:t>
            </a:r>
          </a:p>
          <a:p>
            <a:r>
              <a:rPr lang="en-US" altLang="zh-CN" dirty="0"/>
              <a:t>4 .</a:t>
            </a:r>
            <a:r>
              <a:rPr lang="zh-CN" altLang="en-US" dirty="0"/>
              <a:t>等待无关（</a:t>
            </a:r>
            <a:r>
              <a:rPr lang="en-US" altLang="zh-CN" dirty="0"/>
              <a:t>wait-free</a:t>
            </a:r>
            <a:r>
              <a:rPr lang="zh-CN" altLang="en-US" dirty="0"/>
              <a:t>）：慢的或者失效的</a:t>
            </a:r>
            <a:r>
              <a:rPr lang="en-US" altLang="zh-CN" dirty="0"/>
              <a:t>client</a:t>
            </a:r>
            <a:r>
              <a:rPr lang="zh-CN" altLang="en-US" dirty="0"/>
              <a:t>不得干预快速的</a:t>
            </a:r>
            <a:r>
              <a:rPr lang="en-US" altLang="zh-CN" dirty="0"/>
              <a:t>client</a:t>
            </a:r>
            <a:r>
              <a:rPr lang="zh-CN" altLang="en-US" dirty="0"/>
              <a:t>的请求，使得每个</a:t>
            </a:r>
            <a:r>
              <a:rPr lang="en-US" altLang="zh-CN" dirty="0"/>
              <a:t>client</a:t>
            </a:r>
            <a:r>
              <a:rPr lang="zh-CN" altLang="en-US" dirty="0"/>
              <a:t>都能有效的等待。</a:t>
            </a:r>
          </a:p>
          <a:p>
            <a:r>
              <a:rPr lang="en-US" altLang="zh-CN" dirty="0"/>
              <a:t>5.</a:t>
            </a:r>
            <a:r>
              <a:rPr lang="zh-CN" altLang="en-US" dirty="0"/>
              <a:t>原子性：更新只能成功或者失败，没有中间状态。</a:t>
            </a:r>
          </a:p>
          <a:p>
            <a:r>
              <a:rPr lang="en-US" altLang="zh-CN" dirty="0"/>
              <a:t>6 .</a:t>
            </a:r>
            <a:r>
              <a:rPr lang="zh-CN" altLang="en-US" dirty="0"/>
              <a:t>顺序性：包括全局有序和偏序两种：全局有序是指如果在一台服务器上消息</a:t>
            </a:r>
            <a:r>
              <a:rPr lang="en-US" altLang="zh-CN" dirty="0"/>
              <a:t>a</a:t>
            </a:r>
            <a:r>
              <a:rPr lang="zh-CN" altLang="en-US" dirty="0"/>
              <a:t>在消息</a:t>
            </a:r>
            <a:r>
              <a:rPr lang="en-US" altLang="zh-CN" dirty="0"/>
              <a:t>b</a:t>
            </a:r>
            <a:r>
              <a:rPr lang="zh-CN" altLang="en-US" dirty="0"/>
              <a:t>前发布，则在所有</a:t>
            </a:r>
            <a:r>
              <a:rPr lang="en-US" altLang="zh-CN" dirty="0"/>
              <a:t>Server</a:t>
            </a:r>
            <a:r>
              <a:rPr lang="zh-CN" altLang="en-US" dirty="0"/>
              <a:t>上消息</a:t>
            </a:r>
            <a:r>
              <a:rPr lang="en-US" altLang="zh-CN" dirty="0"/>
              <a:t>a</a:t>
            </a:r>
            <a:r>
              <a:rPr lang="zh-CN" altLang="en-US" dirty="0"/>
              <a:t>都将在消息</a:t>
            </a:r>
            <a:r>
              <a:rPr lang="en-US" altLang="zh-CN" dirty="0"/>
              <a:t>b</a:t>
            </a:r>
            <a:r>
              <a:rPr lang="zh-CN" altLang="en-US" dirty="0"/>
              <a:t>前被发布；偏序是指如果一个消息</a:t>
            </a:r>
            <a:r>
              <a:rPr lang="en-US" altLang="zh-CN" dirty="0"/>
              <a:t>b</a:t>
            </a:r>
            <a:r>
              <a:rPr lang="zh-CN" altLang="en-US" dirty="0"/>
              <a:t>在消息</a:t>
            </a:r>
            <a:r>
              <a:rPr lang="en-US" altLang="zh-CN" dirty="0"/>
              <a:t>a</a:t>
            </a:r>
            <a:r>
              <a:rPr lang="zh-CN" altLang="en-US" dirty="0"/>
              <a:t>后被同一个发送者发布，</a:t>
            </a:r>
            <a:r>
              <a:rPr lang="en-US" altLang="zh-CN" dirty="0"/>
              <a:t>a</a:t>
            </a:r>
            <a:r>
              <a:rPr lang="zh-CN" altLang="en-US" dirty="0"/>
              <a:t>必将排在</a:t>
            </a:r>
            <a:r>
              <a:rPr lang="en-US" altLang="zh-CN" dirty="0"/>
              <a:t>b</a:t>
            </a:r>
            <a:r>
              <a:rPr lang="zh-CN" altLang="en-US" dirty="0"/>
              <a:t>前面。</a:t>
            </a:r>
          </a:p>
          <a:p>
            <a:endParaRPr lang="zh-CN" altLang="en-US" dirty="0"/>
          </a:p>
        </p:txBody>
      </p:sp>
    </p:spTree>
    <p:extLst>
      <p:ext uri="{BB962C8B-B14F-4D97-AF65-F5344CB8AC3E}">
        <p14:creationId xmlns:p14="http://schemas.microsoft.com/office/powerpoint/2010/main" val="3026482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工作原理</a:t>
            </a:r>
            <a:endParaRPr lang="zh-CN" altLang="en-US" dirty="0"/>
          </a:p>
        </p:txBody>
      </p:sp>
      <p:sp>
        <p:nvSpPr>
          <p:cNvPr id="3" name="内容占位符 2"/>
          <p:cNvSpPr>
            <a:spLocks noGrp="1"/>
          </p:cNvSpPr>
          <p:nvPr>
            <p:ph idx="1"/>
          </p:nvPr>
        </p:nvSpPr>
        <p:spPr/>
        <p:txBody>
          <a:bodyPr>
            <a:normAutofit/>
          </a:bodyPr>
          <a:lstStyle/>
          <a:p>
            <a:r>
              <a:rPr lang="en-US" altLang="zh-CN" dirty="0"/>
              <a:t>Zookeeper</a:t>
            </a:r>
            <a:r>
              <a:rPr lang="zh-CN" altLang="en-US" dirty="0"/>
              <a:t>的核心是原子广播，这个机制保证了各个</a:t>
            </a:r>
            <a:r>
              <a:rPr lang="en-US" altLang="zh-CN" dirty="0"/>
              <a:t>Server</a:t>
            </a:r>
            <a:r>
              <a:rPr lang="zh-CN" altLang="en-US" dirty="0"/>
              <a:t>之间的同步。实现这个机制的协议叫做</a:t>
            </a:r>
            <a:r>
              <a:rPr lang="en-US" altLang="zh-CN" dirty="0" err="1"/>
              <a:t>Zab</a:t>
            </a:r>
            <a:r>
              <a:rPr lang="zh-CN" altLang="en-US" dirty="0"/>
              <a:t>协议。</a:t>
            </a:r>
            <a:r>
              <a:rPr lang="en-US" altLang="zh-CN" dirty="0" err="1"/>
              <a:t>Zab</a:t>
            </a:r>
            <a:r>
              <a:rPr lang="zh-CN" altLang="en-US" dirty="0"/>
              <a:t>协议有两种模式，它们分别是恢复模式（选主）和广播模式（同步）。当服务启动或者在领导者崩溃后，</a:t>
            </a:r>
            <a:r>
              <a:rPr lang="en-US" altLang="zh-CN" dirty="0" err="1"/>
              <a:t>Zab</a:t>
            </a:r>
            <a:r>
              <a:rPr lang="zh-CN" altLang="en-US" dirty="0"/>
              <a:t>就进入了恢复模式，当领导者被选举出来，且大多数</a:t>
            </a:r>
            <a:r>
              <a:rPr lang="en-US" altLang="zh-CN" dirty="0"/>
              <a:t>Server</a:t>
            </a:r>
            <a:r>
              <a:rPr lang="zh-CN" altLang="en-US" dirty="0"/>
              <a:t>完成了和</a:t>
            </a:r>
            <a:r>
              <a:rPr lang="en-US" altLang="zh-CN" dirty="0"/>
              <a:t>leader</a:t>
            </a:r>
            <a:r>
              <a:rPr lang="zh-CN" altLang="en-US" dirty="0"/>
              <a:t>的状态同步以后，恢复模式就结束了。状态同步保证了</a:t>
            </a:r>
            <a:r>
              <a:rPr lang="en-US" altLang="zh-CN" dirty="0"/>
              <a:t>leader</a:t>
            </a:r>
            <a:r>
              <a:rPr lang="zh-CN" altLang="en-US" dirty="0"/>
              <a:t>和</a:t>
            </a:r>
            <a:r>
              <a:rPr lang="en-US" altLang="zh-CN" dirty="0"/>
              <a:t>Server</a:t>
            </a:r>
            <a:r>
              <a:rPr lang="zh-CN" altLang="en-US" dirty="0"/>
              <a:t>具有相同的系统状态。</a:t>
            </a:r>
          </a:p>
          <a:p>
            <a:r>
              <a:rPr lang="zh-CN" altLang="en-US" dirty="0"/>
              <a:t>为了保证事务的顺序一致性，</a:t>
            </a:r>
            <a:r>
              <a:rPr lang="en-US" altLang="zh-CN" dirty="0"/>
              <a:t>zookeeper</a:t>
            </a:r>
            <a:r>
              <a:rPr lang="zh-CN" altLang="en-US" dirty="0"/>
              <a:t>采用了递增的事务</a:t>
            </a:r>
            <a:r>
              <a:rPr lang="en-US" altLang="zh-CN" dirty="0"/>
              <a:t>id</a:t>
            </a:r>
            <a:r>
              <a:rPr lang="zh-CN" altLang="en-US" dirty="0"/>
              <a:t>号（</a:t>
            </a:r>
            <a:r>
              <a:rPr lang="en-US" altLang="zh-CN" dirty="0" err="1"/>
              <a:t>zxid</a:t>
            </a:r>
            <a:r>
              <a:rPr lang="zh-CN" altLang="en-US" dirty="0"/>
              <a:t>）来标识事务。所有的提议（</a:t>
            </a:r>
            <a:r>
              <a:rPr lang="en-US" altLang="zh-CN" dirty="0"/>
              <a:t>proposal</a:t>
            </a:r>
            <a:r>
              <a:rPr lang="zh-CN" altLang="en-US" dirty="0"/>
              <a:t>）都在被提出的时候加上了</a:t>
            </a:r>
            <a:r>
              <a:rPr lang="en-US" altLang="zh-CN" dirty="0" err="1"/>
              <a:t>zxid</a:t>
            </a:r>
            <a:r>
              <a:rPr lang="zh-CN" altLang="en-US" dirty="0"/>
              <a:t>。实现中</a:t>
            </a:r>
            <a:r>
              <a:rPr lang="en-US" altLang="zh-CN" dirty="0" err="1"/>
              <a:t>zxid</a:t>
            </a:r>
            <a:r>
              <a:rPr lang="zh-CN" altLang="en-US" dirty="0"/>
              <a:t>是一个</a:t>
            </a:r>
            <a:r>
              <a:rPr lang="en-US" altLang="zh-CN" dirty="0"/>
              <a:t>64</a:t>
            </a:r>
            <a:r>
              <a:rPr lang="zh-CN" altLang="en-US" dirty="0"/>
              <a:t>位的数字，它高</a:t>
            </a:r>
            <a:r>
              <a:rPr lang="en-US" altLang="zh-CN" dirty="0"/>
              <a:t>32</a:t>
            </a:r>
            <a:r>
              <a:rPr lang="zh-CN" altLang="en-US" dirty="0"/>
              <a:t>位是</a:t>
            </a:r>
            <a:r>
              <a:rPr lang="en-US" altLang="zh-CN" dirty="0"/>
              <a:t>epoch</a:t>
            </a:r>
            <a:r>
              <a:rPr lang="zh-CN" altLang="en-US" dirty="0"/>
              <a:t>用来标识</a:t>
            </a:r>
            <a:r>
              <a:rPr lang="en-US" altLang="zh-CN" dirty="0"/>
              <a:t>leader</a:t>
            </a:r>
            <a:r>
              <a:rPr lang="zh-CN" altLang="en-US" dirty="0"/>
              <a:t>关系是否改变，每次一个</a:t>
            </a:r>
            <a:r>
              <a:rPr lang="en-US" altLang="zh-CN" dirty="0"/>
              <a:t>leader</a:t>
            </a:r>
            <a:r>
              <a:rPr lang="zh-CN" altLang="en-US" dirty="0"/>
              <a:t>被选出来，它都会有一个新的</a:t>
            </a:r>
            <a:r>
              <a:rPr lang="en-US" altLang="zh-CN" dirty="0"/>
              <a:t>epoch</a:t>
            </a:r>
            <a:r>
              <a:rPr lang="zh-CN" altLang="en-US" dirty="0"/>
              <a:t>，标识当前属于那个</a:t>
            </a:r>
            <a:r>
              <a:rPr lang="en-US" altLang="zh-CN" dirty="0"/>
              <a:t>leader</a:t>
            </a:r>
            <a:r>
              <a:rPr lang="zh-CN" altLang="en-US" dirty="0"/>
              <a:t>的统治时期。低</a:t>
            </a:r>
            <a:r>
              <a:rPr lang="en-US" altLang="zh-CN" dirty="0"/>
              <a:t>32</a:t>
            </a:r>
            <a:r>
              <a:rPr lang="zh-CN" altLang="en-US" dirty="0"/>
              <a:t>位用于递增计数。</a:t>
            </a:r>
          </a:p>
          <a:p>
            <a:endParaRPr lang="zh-CN" altLang="en-US" dirty="0"/>
          </a:p>
          <a:p>
            <a:endParaRPr lang="zh-CN" altLang="en-US" dirty="0"/>
          </a:p>
        </p:txBody>
      </p:sp>
    </p:spTree>
    <p:extLst>
      <p:ext uri="{BB962C8B-B14F-4D97-AF65-F5344CB8AC3E}">
        <p14:creationId xmlns:p14="http://schemas.microsoft.com/office/powerpoint/2010/main" val="857376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ZooKeeper</a:t>
            </a:r>
            <a:r>
              <a:rPr lang="zh-CN" altLang="en-US" dirty="0" smtClean="0"/>
              <a:t>状态</a:t>
            </a:r>
            <a:endParaRPr lang="zh-CN" altLang="en-US" dirty="0"/>
          </a:p>
        </p:txBody>
      </p:sp>
      <p:sp>
        <p:nvSpPr>
          <p:cNvPr id="3" name="内容占位符 2"/>
          <p:cNvSpPr>
            <a:spLocks noGrp="1"/>
          </p:cNvSpPr>
          <p:nvPr>
            <p:ph idx="1"/>
          </p:nvPr>
        </p:nvSpPr>
        <p:spPr/>
        <p:txBody>
          <a:bodyPr/>
          <a:lstStyle/>
          <a:p>
            <a:r>
              <a:rPr lang="zh-CN" altLang="en-US" dirty="0"/>
              <a:t>每个</a:t>
            </a:r>
            <a:r>
              <a:rPr lang="en-US" altLang="zh-CN" dirty="0"/>
              <a:t>Server</a:t>
            </a:r>
            <a:r>
              <a:rPr lang="zh-CN" altLang="en-US" dirty="0"/>
              <a:t>在工作过程中有三种状态：</a:t>
            </a:r>
          </a:p>
          <a:p>
            <a:pPr>
              <a:buFont typeface="Wingdings" panose="05000000000000000000" pitchFamily="2" charset="2"/>
              <a:buChar char="l"/>
            </a:pPr>
            <a:r>
              <a:rPr lang="en-US" altLang="zh-CN" dirty="0" smtClean="0"/>
              <a:t>LEADING</a:t>
            </a:r>
            <a:r>
              <a:rPr lang="zh-CN" altLang="en-US" dirty="0"/>
              <a:t>：当前</a:t>
            </a:r>
            <a:r>
              <a:rPr lang="en-US" altLang="zh-CN" dirty="0"/>
              <a:t>Server</a:t>
            </a:r>
            <a:r>
              <a:rPr lang="zh-CN" altLang="en-US" dirty="0"/>
              <a:t>即为选举出来的</a:t>
            </a:r>
            <a:r>
              <a:rPr lang="en-US" altLang="zh-CN" dirty="0"/>
              <a:t>leader</a:t>
            </a:r>
          </a:p>
          <a:p>
            <a:pPr>
              <a:buFont typeface="Wingdings" panose="05000000000000000000" pitchFamily="2" charset="2"/>
              <a:buChar char="l"/>
            </a:pPr>
            <a:r>
              <a:rPr lang="en-US" altLang="zh-CN" dirty="0"/>
              <a:t>FOLLOWING</a:t>
            </a:r>
            <a:r>
              <a:rPr lang="zh-CN" altLang="en-US" dirty="0"/>
              <a:t>：</a:t>
            </a:r>
            <a:r>
              <a:rPr lang="en-US" altLang="zh-CN" dirty="0"/>
              <a:t>leader</a:t>
            </a:r>
            <a:r>
              <a:rPr lang="zh-CN" altLang="en-US" dirty="0"/>
              <a:t>已经选举出来，当前</a:t>
            </a:r>
            <a:r>
              <a:rPr lang="en-US" altLang="zh-CN" dirty="0"/>
              <a:t>Server</a:t>
            </a:r>
            <a:r>
              <a:rPr lang="zh-CN" altLang="en-US" dirty="0"/>
              <a:t>与之同步</a:t>
            </a:r>
          </a:p>
          <a:p>
            <a:pPr>
              <a:buFont typeface="Wingdings" panose="05000000000000000000" pitchFamily="2" charset="2"/>
              <a:buChar char="l"/>
            </a:pPr>
            <a:r>
              <a:rPr lang="en-US" altLang="zh-CN" dirty="0" smtClean="0"/>
              <a:t>LOOKING</a:t>
            </a:r>
            <a:r>
              <a:rPr lang="zh-CN" altLang="en-US" dirty="0"/>
              <a:t>：当前</a:t>
            </a:r>
            <a:r>
              <a:rPr lang="en-US" altLang="zh-CN" dirty="0"/>
              <a:t>Server</a:t>
            </a:r>
            <a:r>
              <a:rPr lang="zh-CN" altLang="en-US" dirty="0"/>
              <a:t>不知道</a:t>
            </a:r>
            <a:r>
              <a:rPr lang="en-US" altLang="zh-CN" dirty="0"/>
              <a:t>leader</a:t>
            </a:r>
            <a:r>
              <a:rPr lang="zh-CN" altLang="en-US" dirty="0"/>
              <a:t>是谁，正在搜寻</a:t>
            </a:r>
          </a:p>
        </p:txBody>
      </p:sp>
    </p:spTree>
    <p:extLst>
      <p:ext uri="{BB962C8B-B14F-4D97-AF65-F5344CB8AC3E}">
        <p14:creationId xmlns:p14="http://schemas.microsoft.com/office/powerpoint/2010/main" val="3238712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架构体系</a:t>
            </a:r>
            <a:endParaRPr lang="zh-CN" altLang="en-US" dirty="0"/>
          </a:p>
        </p:txBody>
      </p:sp>
      <p:sp>
        <p:nvSpPr>
          <p:cNvPr id="3" name="内容占位符 2"/>
          <p:cNvSpPr>
            <a:spLocks noGrp="1"/>
          </p:cNvSpPr>
          <p:nvPr>
            <p:ph idx="1"/>
          </p:nvPr>
        </p:nvSpPr>
        <p:spPr/>
        <p:txBody>
          <a:bodyPr>
            <a:normAutofit fontScale="92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The servers that make up the </a:t>
            </a:r>
            <a:r>
              <a:rPr lang="en-US" altLang="zh-CN" dirty="0" err="1"/>
              <a:t>ZooKeeper</a:t>
            </a:r>
            <a:r>
              <a:rPr lang="en-US" altLang="zh-CN" dirty="0"/>
              <a:t> service must all know about each other. They maintain an in-memory image of state, along with a transaction logs and snapshots in a persistent store. </a:t>
            </a:r>
            <a:r>
              <a:rPr lang="en-US" altLang="zh-CN" b="1" dirty="0">
                <a:solidFill>
                  <a:srgbClr val="FF0000"/>
                </a:solidFill>
              </a:rPr>
              <a:t>As long as a majority of the servers are available, the </a:t>
            </a:r>
            <a:r>
              <a:rPr lang="en-US" altLang="zh-CN" b="1" dirty="0" err="1">
                <a:solidFill>
                  <a:srgbClr val="FF0000"/>
                </a:solidFill>
              </a:rPr>
              <a:t>ZooKeeper</a:t>
            </a:r>
            <a:r>
              <a:rPr lang="en-US" altLang="zh-CN" b="1" dirty="0">
                <a:solidFill>
                  <a:srgbClr val="FF0000"/>
                </a:solidFill>
              </a:rPr>
              <a:t> service will be available</a:t>
            </a:r>
            <a:r>
              <a:rPr lang="en-US" altLang="zh-CN" dirty="0"/>
              <a:t>.</a:t>
            </a:r>
          </a:p>
          <a:p>
            <a:r>
              <a:rPr lang="en-US" altLang="zh-CN" dirty="0"/>
              <a:t>Clients connect to a single </a:t>
            </a:r>
            <a:r>
              <a:rPr lang="en-US" altLang="zh-CN" dirty="0" err="1"/>
              <a:t>ZooKeeper</a:t>
            </a:r>
            <a:r>
              <a:rPr lang="en-US" altLang="zh-CN" dirty="0"/>
              <a:t> server. The client maintains a TCP connection through which it sends requests, gets responses, gets watch events, and sends heart beats. If the TCP connection to the server breaks, the client will connect to a different server.</a:t>
            </a:r>
          </a:p>
          <a:p>
            <a:endParaRPr lang="zh-CN" altLang="en-US" dirty="0"/>
          </a:p>
        </p:txBody>
      </p:sp>
      <p:pic>
        <p:nvPicPr>
          <p:cNvPr id="7" name="图片 6"/>
          <p:cNvPicPr>
            <a:picLocks noChangeAspect="1"/>
          </p:cNvPicPr>
          <p:nvPr/>
        </p:nvPicPr>
        <p:blipFill>
          <a:blip r:embed="rId2"/>
          <a:stretch>
            <a:fillRect/>
          </a:stretch>
        </p:blipFill>
        <p:spPr>
          <a:xfrm>
            <a:off x="1552575" y="1690689"/>
            <a:ext cx="5962650" cy="1971675"/>
          </a:xfrm>
          <a:prstGeom prst="rect">
            <a:avLst/>
          </a:prstGeom>
        </p:spPr>
      </p:pic>
    </p:spTree>
    <p:extLst>
      <p:ext uri="{BB962C8B-B14F-4D97-AF65-F5344CB8AC3E}">
        <p14:creationId xmlns:p14="http://schemas.microsoft.com/office/powerpoint/2010/main" val="3888804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Storm </a:t>
            </a:r>
            <a:r>
              <a:rPr lang="zh-CN" altLang="en-US" b="1" dirty="0" smtClean="0"/>
              <a:t>是什么？</a:t>
            </a:r>
            <a:endParaRPr lang="zh-CN" altLang="en-US" dirty="0"/>
          </a:p>
        </p:txBody>
      </p:sp>
      <p:sp>
        <p:nvSpPr>
          <p:cNvPr id="3" name="内容占位符 2"/>
          <p:cNvSpPr>
            <a:spLocks noGrp="1"/>
          </p:cNvSpPr>
          <p:nvPr>
            <p:ph idx="1"/>
          </p:nvPr>
        </p:nvSpPr>
        <p:spPr/>
        <p:txBody>
          <a:bodyPr/>
          <a:lstStyle/>
          <a:p>
            <a:r>
              <a:rPr lang="zh-CN" altLang="en-US" dirty="0"/>
              <a:t> </a:t>
            </a:r>
            <a:r>
              <a:rPr lang="en-US" altLang="zh-CN" dirty="0"/>
              <a:t>Storm</a:t>
            </a:r>
            <a:r>
              <a:rPr lang="zh-CN" altLang="en-US" dirty="0"/>
              <a:t>是一个免费开源、分布式、高容错的实时计算系统。</a:t>
            </a:r>
            <a:r>
              <a:rPr lang="en-US" altLang="zh-CN" dirty="0"/>
              <a:t>Storm</a:t>
            </a:r>
            <a:r>
              <a:rPr lang="zh-CN" altLang="en-US" dirty="0"/>
              <a:t>令持续不断的流计算变得容易，弥补了</a:t>
            </a:r>
            <a:r>
              <a:rPr lang="en-US" altLang="zh-CN" dirty="0"/>
              <a:t>Hadoop</a:t>
            </a:r>
            <a:r>
              <a:rPr lang="zh-CN" altLang="en-US" dirty="0"/>
              <a:t>批处理所不能满足的实时要求。</a:t>
            </a:r>
            <a:r>
              <a:rPr lang="en-US" altLang="zh-CN" dirty="0"/>
              <a:t>Storm</a:t>
            </a:r>
            <a:r>
              <a:rPr lang="zh-CN" altLang="en-US" dirty="0"/>
              <a:t>经常用于在实时分析、在线机器学习、持续计算、分布式远程调用和</a:t>
            </a:r>
            <a:r>
              <a:rPr lang="en-US" altLang="zh-CN" dirty="0"/>
              <a:t>ETL</a:t>
            </a:r>
            <a:r>
              <a:rPr lang="zh-CN" altLang="en-US" dirty="0"/>
              <a:t>等领域。</a:t>
            </a:r>
            <a:r>
              <a:rPr lang="en-US" altLang="zh-CN" dirty="0"/>
              <a:t>Storm</a:t>
            </a:r>
            <a:r>
              <a:rPr lang="zh-CN" altLang="en-US" dirty="0"/>
              <a:t>的部署管理非常简单，而且，在同类的流式计算工具，</a:t>
            </a:r>
            <a:r>
              <a:rPr lang="en-US" altLang="zh-CN" dirty="0"/>
              <a:t>Storm</a:t>
            </a:r>
            <a:r>
              <a:rPr lang="zh-CN" altLang="en-US" dirty="0"/>
              <a:t>的性能也是非常出众的。</a:t>
            </a:r>
          </a:p>
          <a:p>
            <a:endParaRPr lang="zh-CN" altLang="en-US" dirty="0"/>
          </a:p>
        </p:txBody>
      </p:sp>
    </p:spTree>
    <p:extLst>
      <p:ext uri="{BB962C8B-B14F-4D97-AF65-F5344CB8AC3E}">
        <p14:creationId xmlns:p14="http://schemas.microsoft.com/office/powerpoint/2010/main" val="34391879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Data model and the hierarchical namespace</a:t>
            </a:r>
            <a:br>
              <a:rPr lang="en-US" altLang="zh-CN" b="1" dirty="0"/>
            </a:br>
            <a:endParaRPr lang="zh-CN" altLang="en-US" dirty="0"/>
          </a:p>
        </p:txBody>
      </p:sp>
      <p:sp>
        <p:nvSpPr>
          <p:cNvPr id="3" name="内容占位符 2"/>
          <p:cNvSpPr>
            <a:spLocks noGrp="1"/>
          </p:cNvSpPr>
          <p:nvPr>
            <p:ph idx="1"/>
          </p:nvPr>
        </p:nvSpPr>
        <p:spPr/>
        <p:txBody>
          <a:bodyPr/>
          <a:lstStyle/>
          <a:p>
            <a:r>
              <a:rPr lang="en-US" altLang="zh-CN" dirty="0" smtClean="0"/>
              <a:t>Node</a:t>
            </a:r>
          </a:p>
          <a:p>
            <a:pPr marL="0" indent="0">
              <a:buNone/>
            </a:pPr>
            <a:r>
              <a:rPr lang="en-US" altLang="zh-CN" dirty="0"/>
              <a:t>	</a:t>
            </a:r>
            <a:r>
              <a:rPr lang="en-US" altLang="zh-CN" dirty="0" smtClean="0"/>
              <a:t>Zookeeper</a:t>
            </a:r>
            <a:r>
              <a:rPr lang="zh-CN" altLang="en-US" dirty="0" smtClean="0"/>
              <a:t>的</a:t>
            </a:r>
            <a:r>
              <a:rPr lang="en-US" altLang="zh-CN" dirty="0" smtClean="0"/>
              <a:t>Node</a:t>
            </a:r>
            <a:r>
              <a:rPr lang="zh-CN" altLang="en-US" dirty="0" smtClean="0"/>
              <a:t>树就像传统的文件系统，单又有区别。每一个</a:t>
            </a:r>
            <a:r>
              <a:rPr lang="en-US" altLang="zh-CN" dirty="0" smtClean="0"/>
              <a:t>node</a:t>
            </a:r>
            <a:r>
              <a:rPr lang="zh-CN" altLang="en-US" dirty="0" smtClean="0"/>
              <a:t>（</a:t>
            </a:r>
            <a:r>
              <a:rPr lang="en-US" altLang="zh-CN" strike="sngStrike" dirty="0"/>
              <a:t> ephemeral  </a:t>
            </a:r>
            <a:r>
              <a:rPr lang="zh-CN" altLang="en-US" dirty="0" smtClean="0"/>
              <a:t>）都可以有自己的数据和子</a:t>
            </a:r>
            <a:r>
              <a:rPr lang="en-US" altLang="zh-CN" dirty="0" smtClean="0"/>
              <a:t>node</a:t>
            </a:r>
            <a:r>
              <a:rPr lang="zh-CN" altLang="en-US" dirty="0" smtClean="0"/>
              <a:t>。数据的读写都是原子化的。</a:t>
            </a:r>
            <a:r>
              <a:rPr lang="en-US" altLang="zh-CN" dirty="0" smtClean="0"/>
              <a:t>Node</a:t>
            </a:r>
            <a:r>
              <a:rPr lang="zh-CN" altLang="en-US" dirty="0" smtClean="0"/>
              <a:t>的数据有下面这些（</a:t>
            </a:r>
            <a:r>
              <a:rPr lang="zh-CN" altLang="en-US" i="1" u="sng" dirty="0" smtClean="0">
                <a:solidFill>
                  <a:srgbClr val="FF0000"/>
                </a:solidFill>
              </a:rPr>
              <a:t>单节点最大数据为</a:t>
            </a:r>
            <a:r>
              <a:rPr lang="en-US" altLang="zh-CN" i="1" u="sng" dirty="0" smtClean="0">
                <a:solidFill>
                  <a:srgbClr val="FF0000"/>
                </a:solidFill>
              </a:rPr>
              <a:t>1M</a:t>
            </a:r>
            <a:r>
              <a:rPr lang="zh-CN" altLang="en-US" dirty="0" smtClean="0"/>
              <a:t>）</a:t>
            </a:r>
            <a:endParaRPr lang="en-US" altLang="zh-CN" dirty="0" smtClean="0"/>
          </a:p>
          <a:p>
            <a:pPr>
              <a:buFont typeface="Wingdings" panose="05000000000000000000" pitchFamily="2" charset="2"/>
              <a:buChar char="l"/>
            </a:pPr>
            <a:r>
              <a:rPr lang="en-US" altLang="zh-CN" dirty="0" smtClean="0"/>
              <a:t>status information</a:t>
            </a:r>
          </a:p>
          <a:p>
            <a:pPr>
              <a:buFont typeface="Wingdings" panose="05000000000000000000" pitchFamily="2" charset="2"/>
              <a:buChar char="l"/>
            </a:pPr>
            <a:r>
              <a:rPr lang="en-US" altLang="zh-CN" dirty="0" smtClean="0"/>
              <a:t>Configuration</a:t>
            </a:r>
          </a:p>
          <a:p>
            <a:pPr>
              <a:buFont typeface="Wingdings" panose="05000000000000000000" pitchFamily="2" charset="2"/>
              <a:buChar char="l"/>
            </a:pPr>
            <a:r>
              <a:rPr lang="en-US" altLang="zh-CN" dirty="0"/>
              <a:t>location </a:t>
            </a:r>
            <a:r>
              <a:rPr lang="en-US" altLang="zh-CN" dirty="0" smtClean="0"/>
              <a:t>information</a:t>
            </a:r>
            <a:endParaRPr lang="en-US" altLang="zh-CN" dirty="0"/>
          </a:p>
          <a:p>
            <a:pPr>
              <a:buFont typeface="Wingdings" panose="05000000000000000000" pitchFamily="2" charset="2"/>
              <a:buChar char="l"/>
            </a:pPr>
            <a:r>
              <a:rPr lang="en-US" altLang="zh-CN" dirty="0"/>
              <a:t>version numbers for data </a:t>
            </a:r>
            <a:r>
              <a:rPr lang="en-US" altLang="zh-CN" dirty="0" smtClean="0"/>
              <a:t>changes </a:t>
            </a:r>
            <a:r>
              <a:rPr lang="zh-CN" altLang="en-US" dirty="0" smtClean="0"/>
              <a:t>（只要节点数据变化，版本都会增加）</a:t>
            </a:r>
            <a:endParaRPr lang="en-US" altLang="zh-CN" dirty="0" smtClean="0"/>
          </a:p>
          <a:p>
            <a:pPr>
              <a:buFont typeface="Wingdings" panose="05000000000000000000" pitchFamily="2" charset="2"/>
              <a:buChar char="l"/>
            </a:pPr>
            <a:r>
              <a:rPr lang="en-US" altLang="zh-CN" dirty="0"/>
              <a:t>ACL </a:t>
            </a:r>
            <a:r>
              <a:rPr lang="en-US" altLang="zh-CN" dirty="0" smtClean="0"/>
              <a:t>changes</a:t>
            </a:r>
          </a:p>
          <a:p>
            <a:pPr>
              <a:buFont typeface="Wingdings" panose="05000000000000000000" pitchFamily="2" charset="2"/>
              <a:buChar char="l"/>
            </a:pPr>
            <a:r>
              <a:rPr lang="en-US" altLang="zh-CN" dirty="0" smtClean="0"/>
              <a:t>Timestamps </a:t>
            </a:r>
          </a:p>
          <a:p>
            <a:pPr>
              <a:buFont typeface="Wingdings" panose="05000000000000000000" pitchFamily="2" charset="2"/>
              <a:buChar char="l"/>
            </a:pPr>
            <a:endParaRPr lang="en-US" altLang="zh-CN" dirty="0" smtClean="0"/>
          </a:p>
        </p:txBody>
      </p:sp>
    </p:spTree>
    <p:extLst>
      <p:ext uri="{BB962C8B-B14F-4D97-AF65-F5344CB8AC3E}">
        <p14:creationId xmlns:p14="http://schemas.microsoft.com/office/powerpoint/2010/main" val="3004108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54101"/>
            <a:ext cx="8596668" cy="4987262"/>
          </a:xfrm>
        </p:spPr>
        <p:txBody>
          <a:bodyPr/>
          <a:lstStyle/>
          <a:p>
            <a:r>
              <a:rPr lang="en-US" altLang="zh-CN" dirty="0" smtClean="0"/>
              <a:t>Node </a:t>
            </a:r>
            <a:r>
              <a:rPr lang="zh-CN" altLang="en-US" dirty="0" smtClean="0"/>
              <a:t>类型</a:t>
            </a:r>
            <a:endParaRPr lang="en-US" altLang="zh-CN" dirty="0" smtClean="0"/>
          </a:p>
          <a:p>
            <a:pPr>
              <a:buFont typeface="Wingdings" panose="05000000000000000000" pitchFamily="2" charset="2"/>
              <a:buChar char="l"/>
            </a:pPr>
            <a:r>
              <a:rPr lang="en-US" altLang="zh-CN" dirty="0" smtClean="0"/>
              <a:t>PERSISTENT</a:t>
            </a:r>
          </a:p>
          <a:p>
            <a:pPr marL="0" indent="0">
              <a:buNone/>
            </a:pPr>
            <a:r>
              <a:rPr lang="en-US" altLang="zh-CN" dirty="0"/>
              <a:t>	</a:t>
            </a:r>
            <a:r>
              <a:rPr lang="zh-CN" altLang="en-US" dirty="0" smtClean="0"/>
              <a:t>节点一直存在。</a:t>
            </a:r>
            <a:endParaRPr lang="en-US" altLang="zh-CN" dirty="0" smtClean="0"/>
          </a:p>
          <a:p>
            <a:pPr>
              <a:buFont typeface="Wingdings" panose="05000000000000000000" pitchFamily="2" charset="2"/>
              <a:buChar char="l"/>
            </a:pPr>
            <a:r>
              <a:rPr lang="en-US" altLang="zh-CN" dirty="0" smtClean="0"/>
              <a:t>PERSISTENT_SEQUENTIAL</a:t>
            </a:r>
          </a:p>
          <a:p>
            <a:pPr marL="0" indent="0">
              <a:buNone/>
            </a:pPr>
            <a:r>
              <a:rPr lang="en-US" altLang="zh-CN" dirty="0"/>
              <a:t>	</a:t>
            </a:r>
            <a:r>
              <a:rPr lang="zh-CN" altLang="en-US" dirty="0" smtClean="0"/>
              <a:t>此节点</a:t>
            </a:r>
            <a:r>
              <a:rPr lang="en-US" altLang="zh-CN" dirty="0" smtClean="0"/>
              <a:t>zookeeper</a:t>
            </a:r>
            <a:r>
              <a:rPr lang="zh-CN" altLang="en-US" dirty="0" smtClean="0"/>
              <a:t>自动加上序号，节点</a:t>
            </a:r>
            <a:r>
              <a:rPr lang="zh-CN" altLang="en-US" dirty="0"/>
              <a:t>一直</a:t>
            </a:r>
            <a:r>
              <a:rPr lang="zh-CN" altLang="en-US" dirty="0" smtClean="0"/>
              <a:t>存在。</a:t>
            </a:r>
            <a:endParaRPr lang="en-US" altLang="zh-CN" dirty="0" smtClean="0"/>
          </a:p>
          <a:p>
            <a:pPr>
              <a:buFont typeface="Wingdings" panose="05000000000000000000" pitchFamily="2" charset="2"/>
              <a:buChar char="l"/>
            </a:pPr>
            <a:r>
              <a:rPr lang="en-US" altLang="zh-CN" dirty="0" smtClean="0"/>
              <a:t>EPHEMERAL</a:t>
            </a:r>
          </a:p>
          <a:p>
            <a:pPr marL="0" indent="0">
              <a:buNone/>
            </a:pPr>
            <a:r>
              <a:rPr lang="en-US" altLang="zh-CN" dirty="0" smtClean="0"/>
              <a:t>	</a:t>
            </a:r>
            <a:r>
              <a:rPr lang="zh-CN" altLang="en-US" dirty="0" smtClean="0"/>
              <a:t>这个节点一直存在，除非创建这个节点的</a:t>
            </a:r>
            <a:r>
              <a:rPr lang="en-US" altLang="zh-CN" dirty="0" smtClean="0"/>
              <a:t>session</a:t>
            </a:r>
            <a:r>
              <a:rPr lang="zh-CN" altLang="en-US" dirty="0" smtClean="0"/>
              <a:t>断开了。</a:t>
            </a:r>
            <a:endParaRPr lang="en-US" altLang="zh-CN" dirty="0" smtClean="0"/>
          </a:p>
          <a:p>
            <a:pPr>
              <a:buFont typeface="Wingdings" panose="05000000000000000000" pitchFamily="2" charset="2"/>
              <a:buChar char="l"/>
            </a:pPr>
            <a:r>
              <a:rPr lang="en-US" altLang="zh-CN" dirty="0" smtClean="0"/>
              <a:t>EPHEMERAL_SEQUENTIAL</a:t>
            </a:r>
          </a:p>
          <a:p>
            <a:pPr marL="0" indent="0">
              <a:buNone/>
            </a:pPr>
            <a:r>
              <a:rPr lang="en-US" altLang="zh-CN" dirty="0" smtClean="0"/>
              <a:t>	</a:t>
            </a:r>
            <a:r>
              <a:rPr lang="zh-CN" altLang="en-US" dirty="0"/>
              <a:t>此节点</a:t>
            </a:r>
            <a:r>
              <a:rPr lang="en-US" altLang="zh-CN" dirty="0"/>
              <a:t>zookeeper</a:t>
            </a:r>
            <a:r>
              <a:rPr lang="zh-CN" altLang="en-US" dirty="0"/>
              <a:t>自动加上序号，</a:t>
            </a:r>
            <a:r>
              <a:rPr lang="zh-CN" altLang="en-US" dirty="0" smtClean="0"/>
              <a:t>这个</a:t>
            </a:r>
            <a:r>
              <a:rPr lang="zh-CN" altLang="en-US" dirty="0"/>
              <a:t>节点一直存在，除非创建这个节点</a:t>
            </a:r>
            <a:r>
              <a:rPr lang="zh-CN" altLang="en-US" dirty="0" smtClean="0"/>
              <a:t>的</a:t>
            </a:r>
            <a:r>
              <a:rPr lang="en-US" altLang="zh-CN" dirty="0" smtClean="0"/>
              <a:t>	session</a:t>
            </a:r>
            <a:r>
              <a:rPr lang="zh-CN" altLang="en-US" dirty="0"/>
              <a:t>断开</a:t>
            </a:r>
            <a:r>
              <a:rPr lang="zh-CN" altLang="en-US" dirty="0" smtClean="0"/>
              <a:t>了</a:t>
            </a:r>
            <a:r>
              <a:rPr lang="zh-CN" altLang="en-US" dirty="0"/>
              <a:t>。</a:t>
            </a:r>
          </a:p>
        </p:txBody>
      </p:sp>
    </p:spTree>
    <p:extLst>
      <p:ext uri="{BB962C8B-B14F-4D97-AF65-F5344CB8AC3E}">
        <p14:creationId xmlns:p14="http://schemas.microsoft.com/office/powerpoint/2010/main" val="916959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endParaRPr lang="zh-CN" altLang="en-US" dirty="0"/>
          </a:p>
        </p:txBody>
      </p:sp>
      <p:sp>
        <p:nvSpPr>
          <p:cNvPr id="3" name="内容占位符 2"/>
          <p:cNvSpPr>
            <a:spLocks noGrp="1"/>
          </p:cNvSpPr>
          <p:nvPr>
            <p:ph idx="1"/>
          </p:nvPr>
        </p:nvSpPr>
        <p:spPr>
          <a:xfrm>
            <a:off x="677334" y="2160589"/>
            <a:ext cx="2713566" cy="3880773"/>
          </a:xfrm>
        </p:spPr>
        <p:txBody>
          <a:bodyPr/>
          <a:lstStyle/>
          <a:p>
            <a:r>
              <a:rPr lang="en-US" altLang="zh-CN" dirty="0" err="1" smtClean="0"/>
              <a:t>ZooKeeper</a:t>
            </a:r>
            <a:r>
              <a:rPr lang="zh-CN" altLang="en-US" dirty="0"/>
              <a:t> </a:t>
            </a:r>
            <a:r>
              <a:rPr lang="en-US" altLang="zh-CN" dirty="0" smtClean="0"/>
              <a:t>client </a:t>
            </a:r>
            <a:r>
              <a:rPr lang="zh-CN" altLang="en-US" dirty="0" smtClean="0"/>
              <a:t>通过平台相关（</a:t>
            </a:r>
            <a:r>
              <a:rPr lang="en-US" altLang="zh-CN" dirty="0" smtClean="0"/>
              <a:t>language binding</a:t>
            </a:r>
            <a:r>
              <a:rPr lang="zh-CN" altLang="en-US" dirty="0" smtClean="0"/>
              <a:t>）的机制连接到</a:t>
            </a:r>
            <a:r>
              <a:rPr lang="en-US" altLang="zh-CN" dirty="0" smtClean="0"/>
              <a:t>server</a:t>
            </a:r>
            <a:r>
              <a:rPr lang="zh-CN" altLang="en-US" dirty="0" smtClean="0"/>
              <a:t>端，连接状态从</a:t>
            </a:r>
            <a:r>
              <a:rPr lang="en-US" altLang="zh-CN" dirty="0" smtClean="0"/>
              <a:t>connecting</a:t>
            </a:r>
            <a:r>
              <a:rPr lang="zh-CN" altLang="en-US" dirty="0" smtClean="0"/>
              <a:t>到</a:t>
            </a:r>
            <a:r>
              <a:rPr lang="en-US" altLang="zh-CN" dirty="0" smtClean="0"/>
              <a:t>connected</a:t>
            </a:r>
            <a:r>
              <a:rPr lang="zh-CN" altLang="en-US" dirty="0" smtClean="0"/>
              <a:t>，如果连接断开了，状态变为</a:t>
            </a:r>
            <a:r>
              <a:rPr lang="en-US" altLang="zh-CN" dirty="0" smtClean="0"/>
              <a:t>closed</a:t>
            </a:r>
            <a:endParaRPr lang="zh-CN" altLang="en-US" dirty="0"/>
          </a:p>
        </p:txBody>
      </p:sp>
      <p:pic>
        <p:nvPicPr>
          <p:cNvPr id="5" name="图片 4"/>
          <p:cNvPicPr>
            <a:picLocks noChangeAspect="1"/>
          </p:cNvPicPr>
          <p:nvPr/>
        </p:nvPicPr>
        <p:blipFill>
          <a:blip r:embed="rId2"/>
          <a:stretch>
            <a:fillRect/>
          </a:stretch>
        </p:blipFill>
        <p:spPr>
          <a:xfrm>
            <a:off x="3390900" y="2160589"/>
            <a:ext cx="7248525" cy="4133850"/>
          </a:xfrm>
          <a:prstGeom prst="rect">
            <a:avLst/>
          </a:prstGeom>
        </p:spPr>
      </p:pic>
    </p:spTree>
    <p:extLst>
      <p:ext uri="{BB962C8B-B14F-4D97-AF65-F5344CB8AC3E}">
        <p14:creationId xmlns:p14="http://schemas.microsoft.com/office/powerpoint/2010/main" val="3533652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952501"/>
            <a:ext cx="8596668" cy="5088862"/>
          </a:xfrm>
        </p:spPr>
        <p:txBody>
          <a:bodyPr/>
          <a:lstStyle/>
          <a:p>
            <a:r>
              <a:rPr lang="en-US" altLang="zh-CN" b="1" dirty="0"/>
              <a:t>zookeeper server</a:t>
            </a:r>
            <a:r>
              <a:rPr lang="zh-CN" altLang="en-US" b="1" dirty="0"/>
              <a:t>挂了，对应的</a:t>
            </a:r>
            <a:r>
              <a:rPr lang="en-US" altLang="zh-CN" b="1" dirty="0"/>
              <a:t>session</a:t>
            </a:r>
            <a:r>
              <a:rPr lang="zh-CN" altLang="en-US" b="1" dirty="0"/>
              <a:t>是否会丢失</a:t>
            </a:r>
            <a:r>
              <a:rPr lang="en-US" altLang="zh-CN" b="1" dirty="0"/>
              <a:t>?</a:t>
            </a:r>
          </a:p>
          <a:p>
            <a:pPr marL="0" indent="0">
              <a:buNone/>
            </a:pPr>
            <a:r>
              <a:rPr lang="en-US" altLang="zh-CN" dirty="0" smtClean="0"/>
              <a:t>	</a:t>
            </a:r>
            <a:r>
              <a:rPr lang="zh-CN" altLang="en-US" dirty="0" smtClean="0"/>
              <a:t>在</a:t>
            </a:r>
            <a:r>
              <a:rPr lang="zh-CN" altLang="en-US" dirty="0"/>
              <a:t>服务端，</a:t>
            </a:r>
            <a:r>
              <a:rPr lang="en-US" altLang="zh-CN" dirty="0"/>
              <a:t>zookeeper</a:t>
            </a:r>
            <a:r>
              <a:rPr lang="zh-CN" altLang="en-US" dirty="0"/>
              <a:t>中</a:t>
            </a:r>
            <a:r>
              <a:rPr lang="en-US" altLang="zh-CN" dirty="0"/>
              <a:t>session</a:t>
            </a:r>
            <a:r>
              <a:rPr lang="zh-CN" altLang="en-US" dirty="0"/>
              <a:t>的存储是有进行持久化的</a:t>
            </a:r>
            <a:r>
              <a:rPr lang="en-US" altLang="zh-CN" dirty="0"/>
              <a:t>, </a:t>
            </a:r>
            <a:r>
              <a:rPr lang="zh-CN" altLang="en-US" dirty="0" smtClean="0"/>
              <a:t>一</a:t>
            </a:r>
            <a:r>
              <a:rPr lang="zh-CN" altLang="en-US" dirty="0"/>
              <a:t>个新节点启动后</a:t>
            </a:r>
            <a:r>
              <a:rPr lang="zh-CN" altLang="en-US" dirty="0" smtClean="0"/>
              <a:t>，</a:t>
            </a:r>
            <a:r>
              <a:rPr lang="en-US" altLang="zh-CN" dirty="0" smtClean="0"/>
              <a:t>	</a:t>
            </a:r>
            <a:r>
              <a:rPr lang="zh-CN" altLang="en-US" dirty="0" smtClean="0"/>
              <a:t>会</a:t>
            </a:r>
            <a:r>
              <a:rPr lang="zh-CN" altLang="en-US" dirty="0"/>
              <a:t>从</a:t>
            </a:r>
            <a:r>
              <a:rPr lang="en-US" altLang="zh-CN" dirty="0"/>
              <a:t>leader</a:t>
            </a:r>
            <a:r>
              <a:rPr lang="zh-CN" altLang="en-US" dirty="0"/>
              <a:t>中同步对应的</a:t>
            </a:r>
            <a:r>
              <a:rPr lang="en-US" altLang="zh-CN" dirty="0"/>
              <a:t>session</a:t>
            </a:r>
            <a:r>
              <a:rPr lang="zh-CN" altLang="en-US" dirty="0" smtClean="0"/>
              <a:t>数据。</a:t>
            </a:r>
            <a:endParaRPr lang="en-US" altLang="zh-CN" dirty="0" smtClean="0"/>
          </a:p>
          <a:p>
            <a:r>
              <a:rPr lang="en-US" altLang="zh-CN" b="1" dirty="0"/>
              <a:t>zookeeper client</a:t>
            </a:r>
            <a:r>
              <a:rPr lang="zh-CN" altLang="en-US" b="1" dirty="0"/>
              <a:t>发生了</a:t>
            </a:r>
            <a:r>
              <a:rPr lang="en-US" altLang="zh-CN" b="1" dirty="0"/>
              <a:t>failover</a:t>
            </a:r>
            <a:r>
              <a:rPr lang="zh-CN" altLang="en-US" b="1" dirty="0"/>
              <a:t>后</a:t>
            </a:r>
            <a:r>
              <a:rPr lang="en-US" altLang="zh-CN" b="1" dirty="0"/>
              <a:t>(</a:t>
            </a:r>
            <a:r>
              <a:rPr lang="zh-CN" altLang="en-US" b="1" dirty="0"/>
              <a:t>出现了</a:t>
            </a:r>
            <a:r>
              <a:rPr lang="en-US" altLang="zh-CN" b="1" dirty="0"/>
              <a:t>Connection Loss</a:t>
            </a:r>
            <a:r>
              <a:rPr lang="zh-CN" altLang="en-US" b="1" dirty="0"/>
              <a:t>异常</a:t>
            </a:r>
            <a:r>
              <a:rPr lang="en-US" altLang="zh-CN" b="1" dirty="0"/>
              <a:t>)</a:t>
            </a:r>
            <a:r>
              <a:rPr lang="zh-CN" altLang="en-US" b="1" dirty="0"/>
              <a:t>，对应的</a:t>
            </a:r>
            <a:r>
              <a:rPr lang="en-US" altLang="zh-CN" b="1" dirty="0"/>
              <a:t>session</a:t>
            </a:r>
            <a:r>
              <a:rPr lang="zh-CN" altLang="en-US" b="1" dirty="0"/>
              <a:t>是否会丢失</a:t>
            </a:r>
            <a:r>
              <a:rPr lang="en-US" altLang="zh-CN" b="1" dirty="0"/>
              <a:t>?</a:t>
            </a:r>
          </a:p>
          <a:p>
            <a:pPr marL="0" indent="0">
              <a:buNone/>
            </a:pPr>
            <a:r>
              <a:rPr lang="en-US" altLang="zh-CN" dirty="0" smtClean="0"/>
              <a:t>	</a:t>
            </a:r>
            <a:r>
              <a:rPr lang="zh-CN" altLang="en-US" dirty="0"/>
              <a:t>在客户端，</a:t>
            </a:r>
            <a:r>
              <a:rPr lang="en-US" altLang="zh-CN" dirty="0"/>
              <a:t>zookeeper</a:t>
            </a:r>
            <a:r>
              <a:rPr lang="zh-CN" altLang="en-US" dirty="0"/>
              <a:t>在每次出现</a:t>
            </a:r>
            <a:r>
              <a:rPr lang="en-US" altLang="zh-CN" dirty="0"/>
              <a:t>failover</a:t>
            </a:r>
            <a:r>
              <a:rPr lang="zh-CN" altLang="en-US" dirty="0"/>
              <a:t>后</a:t>
            </a:r>
            <a:r>
              <a:rPr lang="en-US" altLang="zh-CN" dirty="0"/>
              <a:t>(</a:t>
            </a:r>
            <a:r>
              <a:rPr lang="zh-CN" altLang="en-US" dirty="0"/>
              <a:t>出现了</a:t>
            </a:r>
            <a:r>
              <a:rPr lang="en-US" altLang="zh-CN" dirty="0"/>
              <a:t>Connection Loss</a:t>
            </a:r>
            <a:r>
              <a:rPr lang="zh-CN" altLang="en-US" dirty="0"/>
              <a:t>异常</a:t>
            </a:r>
            <a:r>
              <a:rPr lang="en-US" altLang="zh-CN" dirty="0"/>
              <a:t>)</a:t>
            </a:r>
            <a:r>
              <a:rPr lang="zh-CN" altLang="en-US" dirty="0"/>
              <a:t>，</a:t>
            </a:r>
            <a:r>
              <a:rPr lang="zh-CN" altLang="en-US" dirty="0" smtClean="0"/>
              <a:t>会</a:t>
            </a:r>
            <a:r>
              <a:rPr lang="en-US" altLang="zh-CN" dirty="0" smtClean="0"/>
              <a:t>	</a:t>
            </a:r>
            <a:r>
              <a:rPr lang="zh-CN" altLang="en-US" dirty="0" smtClean="0"/>
              <a:t>重新带上</a:t>
            </a:r>
            <a:r>
              <a:rPr lang="en-US" altLang="zh-CN" dirty="0" err="1" smtClean="0"/>
              <a:t>sessionId,sessionPasswd</a:t>
            </a:r>
            <a:r>
              <a:rPr lang="zh-CN" altLang="en-US" dirty="0" smtClean="0"/>
              <a:t>发起一次链接请求。接收到该请求的</a:t>
            </a:r>
            <a:r>
              <a:rPr lang="en-US" altLang="zh-CN" dirty="0" smtClean="0"/>
              <a:t>server</a:t>
            </a:r>
            <a:r>
              <a:rPr lang="zh-CN" altLang="en-US" dirty="0" smtClean="0"/>
              <a:t>，</a:t>
            </a:r>
            <a:r>
              <a:rPr lang="en-US" altLang="zh-CN" dirty="0" smtClean="0"/>
              <a:t>	</a:t>
            </a:r>
            <a:r>
              <a:rPr lang="zh-CN" altLang="en-US" dirty="0" smtClean="0"/>
              <a:t>会返回内存中的</a:t>
            </a:r>
            <a:r>
              <a:rPr lang="en-US" altLang="zh-CN" dirty="0" smtClean="0"/>
              <a:t>session</a:t>
            </a:r>
            <a:r>
              <a:rPr lang="zh-CN" altLang="en-US" dirty="0" smtClean="0"/>
              <a:t>信息</a:t>
            </a:r>
            <a:endParaRPr lang="zh-CN" altLang="en-US" dirty="0"/>
          </a:p>
          <a:p>
            <a:pPr marL="0" indent="0">
              <a:buNone/>
            </a:pPr>
            <a:endParaRPr lang="zh-CN" altLang="en-US" dirty="0"/>
          </a:p>
          <a:p>
            <a:endParaRPr lang="zh-CN" altLang="en-US" dirty="0"/>
          </a:p>
        </p:txBody>
      </p:sp>
    </p:spTree>
    <p:extLst>
      <p:ext uri="{BB962C8B-B14F-4D97-AF65-F5344CB8AC3E}">
        <p14:creationId xmlns:p14="http://schemas.microsoft.com/office/powerpoint/2010/main" val="3492789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749301"/>
            <a:ext cx="8596668" cy="5292062"/>
          </a:xfrm>
        </p:spPr>
        <p:txBody>
          <a:bodyPr/>
          <a:lstStyle/>
          <a:p>
            <a:r>
              <a:rPr lang="en-US" altLang="zh-CN" b="1" dirty="0"/>
              <a:t>session expired</a:t>
            </a:r>
            <a:r>
              <a:rPr lang="zh-CN" altLang="en-US" b="1" dirty="0"/>
              <a:t>机制</a:t>
            </a:r>
          </a:p>
          <a:p>
            <a:pPr>
              <a:buFont typeface="+mj-lt"/>
              <a:buAutoNum type="arabicPeriod"/>
            </a:pPr>
            <a:r>
              <a:rPr lang="en-US" altLang="zh-CN" dirty="0"/>
              <a:t>follower</a:t>
            </a:r>
            <a:r>
              <a:rPr lang="zh-CN" altLang="en-US" dirty="0"/>
              <a:t>接收到客户端链接请求，就会向</a:t>
            </a:r>
            <a:r>
              <a:rPr lang="en-US" altLang="zh-CN" dirty="0"/>
              <a:t>leader</a:t>
            </a:r>
            <a:r>
              <a:rPr lang="zh-CN" altLang="en-US" dirty="0"/>
              <a:t>发送一次</a:t>
            </a:r>
            <a:r>
              <a:rPr lang="en-US" altLang="zh-CN" dirty="0" err="1"/>
              <a:t>createSession</a:t>
            </a:r>
            <a:r>
              <a:rPr lang="zh-CN" altLang="en-US" dirty="0"/>
              <a:t>的操作请求，</a:t>
            </a:r>
            <a:r>
              <a:rPr lang="en-US" altLang="zh-CN" dirty="0"/>
              <a:t>leader</a:t>
            </a:r>
            <a:r>
              <a:rPr lang="zh-CN" altLang="en-US" dirty="0"/>
              <a:t>收到后进行广播通知给所有的</a:t>
            </a:r>
            <a:r>
              <a:rPr lang="en-US" altLang="zh-CN" dirty="0"/>
              <a:t>follower/observer</a:t>
            </a:r>
            <a:r>
              <a:rPr lang="zh-CN" altLang="en-US" dirty="0"/>
              <a:t>节点</a:t>
            </a:r>
            <a:r>
              <a:rPr lang="en-US" altLang="zh-CN" dirty="0" err="1"/>
              <a:t>createSession</a:t>
            </a:r>
            <a:endParaRPr lang="en-US" altLang="zh-CN" dirty="0"/>
          </a:p>
          <a:p>
            <a:pPr>
              <a:buFont typeface="+mj-lt"/>
              <a:buAutoNum type="arabicPeriod"/>
            </a:pPr>
            <a:r>
              <a:rPr lang="en-US" altLang="zh-CN" dirty="0"/>
              <a:t>leader</a:t>
            </a:r>
            <a:r>
              <a:rPr lang="zh-CN" altLang="en-US" dirty="0"/>
              <a:t>会通过内存版的</a:t>
            </a:r>
            <a:r>
              <a:rPr lang="en-US" altLang="zh-CN" dirty="0"/>
              <a:t>(</a:t>
            </a:r>
            <a:r>
              <a:rPr lang="en-US" altLang="zh-CN" dirty="0" err="1"/>
              <a:t>SessionTrackerImpl</a:t>
            </a:r>
            <a:r>
              <a:rPr lang="en-US" altLang="zh-CN" dirty="0"/>
              <a:t>)</a:t>
            </a:r>
            <a:r>
              <a:rPr lang="zh-CN" altLang="en-US" dirty="0"/>
              <a:t>，定期扫描过期的</a:t>
            </a:r>
            <a:r>
              <a:rPr lang="en-US" altLang="zh-CN" dirty="0"/>
              <a:t>session</a:t>
            </a:r>
            <a:r>
              <a:rPr lang="zh-CN" altLang="en-US" dirty="0"/>
              <a:t>，发送一次</a:t>
            </a:r>
            <a:r>
              <a:rPr lang="en-US" altLang="zh-CN" dirty="0" err="1"/>
              <a:t>closeSession</a:t>
            </a:r>
            <a:r>
              <a:rPr lang="zh-CN" altLang="en-US" dirty="0"/>
              <a:t>的请求给所有的客户端</a:t>
            </a:r>
          </a:p>
          <a:p>
            <a:pPr>
              <a:buFont typeface="+mj-lt"/>
              <a:buAutoNum type="arabicPeriod"/>
            </a:pPr>
            <a:r>
              <a:rPr lang="zh-CN" altLang="en-US" dirty="0"/>
              <a:t>在</a:t>
            </a:r>
            <a:r>
              <a:rPr lang="en-US" altLang="zh-CN" dirty="0"/>
              <a:t>2</a:t>
            </a:r>
            <a:r>
              <a:rPr lang="zh-CN" altLang="en-US" dirty="0"/>
              <a:t>发送过程中，如果有</a:t>
            </a:r>
            <a:r>
              <a:rPr lang="en-US" altLang="zh-CN" dirty="0"/>
              <a:t>follower</a:t>
            </a:r>
            <a:r>
              <a:rPr lang="zh-CN" altLang="en-US" dirty="0"/>
              <a:t>接收到过期</a:t>
            </a:r>
            <a:r>
              <a:rPr lang="en-US" altLang="zh-CN" dirty="0"/>
              <a:t>session</a:t>
            </a:r>
            <a:r>
              <a:rPr lang="zh-CN" altLang="en-US" dirty="0"/>
              <a:t>的请求，会提交给</a:t>
            </a:r>
            <a:r>
              <a:rPr lang="en-US" altLang="zh-CN" dirty="0"/>
              <a:t>leader</a:t>
            </a:r>
            <a:r>
              <a:rPr lang="zh-CN" altLang="en-US" dirty="0"/>
              <a:t>进行仲裁，</a:t>
            </a:r>
            <a:r>
              <a:rPr lang="en-US" altLang="zh-CN" dirty="0"/>
              <a:t>leader</a:t>
            </a:r>
            <a:r>
              <a:rPr lang="zh-CN" altLang="en-US" dirty="0"/>
              <a:t>会直接返回</a:t>
            </a:r>
            <a:r>
              <a:rPr lang="en-US" altLang="zh-CN" dirty="0"/>
              <a:t>session expired</a:t>
            </a:r>
            <a:r>
              <a:rPr lang="zh-CN" altLang="en-US" dirty="0"/>
              <a:t>。</a:t>
            </a:r>
          </a:p>
          <a:p>
            <a:endParaRPr lang="zh-CN" altLang="en-US" dirty="0"/>
          </a:p>
        </p:txBody>
      </p:sp>
    </p:spTree>
    <p:extLst>
      <p:ext uri="{BB962C8B-B14F-4D97-AF65-F5344CB8AC3E}">
        <p14:creationId xmlns:p14="http://schemas.microsoft.com/office/powerpoint/2010/main" val="3031241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Watcher</a:t>
            </a:r>
            <a:endParaRPr lang="zh-CN" altLang="en-US" dirty="0"/>
          </a:p>
        </p:txBody>
      </p:sp>
      <p:sp>
        <p:nvSpPr>
          <p:cNvPr id="3" name="内容占位符 2"/>
          <p:cNvSpPr>
            <a:spLocks noGrp="1"/>
          </p:cNvSpPr>
          <p:nvPr>
            <p:ph idx="1"/>
          </p:nvPr>
        </p:nvSpPr>
        <p:spPr/>
        <p:txBody>
          <a:bodyPr/>
          <a:lstStyle/>
          <a:p>
            <a:r>
              <a:rPr lang="en-US" altLang="zh-CN" dirty="0"/>
              <a:t>watcher</a:t>
            </a:r>
            <a:r>
              <a:rPr lang="zh-CN" altLang="en-US" dirty="0" smtClean="0"/>
              <a:t>机制</a:t>
            </a:r>
            <a:endParaRPr lang="en-US" altLang="zh-CN" dirty="0" smtClean="0"/>
          </a:p>
          <a:p>
            <a:pPr>
              <a:buFont typeface="Arial" panose="020B0604020202020204" pitchFamily="34" charset="0"/>
              <a:buChar char="•"/>
            </a:pPr>
            <a:r>
              <a:rPr lang="en-US" altLang="zh-CN" dirty="0" smtClean="0"/>
              <a:t>	</a:t>
            </a:r>
            <a:r>
              <a:rPr lang="en-US" altLang="zh-CN" dirty="0">
                <a:solidFill>
                  <a:srgbClr val="000000"/>
                </a:solidFill>
                <a:latin typeface="Helvetica" panose="020B0604020202020204" pitchFamily="34" charset="0"/>
              </a:rPr>
              <a:t> Watcher</a:t>
            </a:r>
            <a:r>
              <a:rPr lang="zh-CN" altLang="en-US" dirty="0">
                <a:solidFill>
                  <a:srgbClr val="000000"/>
                </a:solidFill>
                <a:latin typeface="Helvetica" panose="020B0604020202020204" pitchFamily="34" charset="0"/>
              </a:rPr>
              <a:t>是一个本地</a:t>
            </a:r>
            <a:r>
              <a:rPr lang="en-US" altLang="zh-CN" dirty="0" err="1">
                <a:solidFill>
                  <a:srgbClr val="000000"/>
                </a:solidFill>
                <a:latin typeface="Helvetica" panose="020B0604020202020204" pitchFamily="34" charset="0"/>
              </a:rPr>
              <a:t>jvm</a:t>
            </a:r>
            <a:r>
              <a:rPr lang="zh-CN" altLang="en-US" dirty="0">
                <a:solidFill>
                  <a:srgbClr val="000000"/>
                </a:solidFill>
                <a:latin typeface="Helvetica" panose="020B0604020202020204" pitchFamily="34" charset="0"/>
              </a:rPr>
              <a:t>的</a:t>
            </a:r>
            <a:r>
              <a:rPr lang="en-US" altLang="zh-CN" dirty="0">
                <a:solidFill>
                  <a:srgbClr val="000000"/>
                </a:solidFill>
                <a:latin typeface="Helvetica" panose="020B0604020202020204" pitchFamily="34" charset="0"/>
              </a:rPr>
              <a:t>callback</a:t>
            </a:r>
            <a:r>
              <a:rPr lang="zh-CN" altLang="en-US" dirty="0">
                <a:solidFill>
                  <a:srgbClr val="000000"/>
                </a:solidFill>
                <a:latin typeface="Helvetica" panose="020B0604020202020204" pitchFamily="34" charset="0"/>
              </a:rPr>
              <a:t>，在和服务端交互过程中是不会进行传递的。只是会将是否有</a:t>
            </a:r>
            <a:r>
              <a:rPr lang="en-US" altLang="zh-CN" dirty="0">
                <a:solidFill>
                  <a:srgbClr val="000000"/>
                </a:solidFill>
                <a:latin typeface="Helvetica" panose="020B0604020202020204" pitchFamily="34" charset="0"/>
              </a:rPr>
              <a:t>watcher</a:t>
            </a:r>
            <a:r>
              <a:rPr lang="zh-CN" altLang="en-US" dirty="0">
                <a:solidFill>
                  <a:srgbClr val="000000"/>
                </a:solidFill>
                <a:latin typeface="Helvetica" panose="020B0604020202020204" pitchFamily="34" charset="0"/>
              </a:rPr>
              <a:t>的</a:t>
            </a:r>
            <a:r>
              <a:rPr lang="en-US" altLang="zh-CN" dirty="0" err="1">
                <a:solidFill>
                  <a:srgbClr val="000000"/>
                </a:solidFill>
                <a:latin typeface="Helvetica" panose="020B0604020202020204" pitchFamily="34" charset="0"/>
              </a:rPr>
              <a:t>boolean</a:t>
            </a:r>
            <a:r>
              <a:rPr lang="zh-CN" altLang="en-US" dirty="0">
                <a:solidFill>
                  <a:srgbClr val="000000"/>
                </a:solidFill>
                <a:latin typeface="Helvetica" panose="020B0604020202020204" pitchFamily="34" charset="0"/>
              </a:rPr>
              <a:t>变量传递给</a:t>
            </a:r>
            <a:r>
              <a:rPr lang="en-US" altLang="zh-CN" dirty="0">
                <a:solidFill>
                  <a:srgbClr val="000000"/>
                </a:solidFill>
                <a:latin typeface="Helvetica" panose="020B0604020202020204" pitchFamily="34" charset="0"/>
              </a:rPr>
              <a:t>server</a:t>
            </a:r>
            <a:r>
              <a:rPr lang="zh-CN" altLang="en-US" dirty="0">
                <a:solidFill>
                  <a:srgbClr val="000000"/>
                </a:solidFill>
                <a:latin typeface="Helvetica" panose="020B0604020202020204" pitchFamily="34" charset="0"/>
              </a:rPr>
              <a:t>端</a:t>
            </a:r>
          </a:p>
          <a:p>
            <a:pPr>
              <a:buFont typeface="Arial" panose="020B0604020202020204" pitchFamily="34" charset="0"/>
              <a:buChar char="•"/>
            </a:pPr>
            <a:r>
              <a:rPr lang="zh-CN" altLang="en-US" dirty="0">
                <a:solidFill>
                  <a:srgbClr val="000000"/>
                </a:solidFill>
                <a:latin typeface="Helvetica" panose="020B0604020202020204" pitchFamily="34" charset="0"/>
              </a:rPr>
              <a:t>在服务端，在</a:t>
            </a:r>
            <a:r>
              <a:rPr lang="en-US" altLang="zh-CN" dirty="0" err="1">
                <a:solidFill>
                  <a:srgbClr val="000000"/>
                </a:solidFill>
                <a:latin typeface="Helvetica" panose="020B0604020202020204" pitchFamily="34" charset="0"/>
              </a:rPr>
              <a:t>FinalRequestProcessor</a:t>
            </a:r>
            <a:r>
              <a:rPr lang="zh-CN" altLang="en-US" dirty="0">
                <a:solidFill>
                  <a:srgbClr val="000000"/>
                </a:solidFill>
                <a:latin typeface="Helvetica" panose="020B0604020202020204" pitchFamily="34" charset="0"/>
              </a:rPr>
              <a:t>处理对应的</a:t>
            </a:r>
            <a:r>
              <a:rPr lang="en-US" altLang="zh-CN" dirty="0">
                <a:solidFill>
                  <a:srgbClr val="000000"/>
                </a:solidFill>
                <a:latin typeface="Helvetica" panose="020B0604020202020204" pitchFamily="34" charset="0"/>
              </a:rPr>
              <a:t>node</a:t>
            </a:r>
            <a:r>
              <a:rPr lang="zh-CN" altLang="en-US" dirty="0">
                <a:solidFill>
                  <a:srgbClr val="000000"/>
                </a:solidFill>
                <a:latin typeface="Helvetica" panose="020B0604020202020204" pitchFamily="34" charset="0"/>
              </a:rPr>
              <a:t>操作时，会根据客户端传递的</a:t>
            </a:r>
            <a:r>
              <a:rPr lang="en-US" altLang="zh-CN" dirty="0">
                <a:solidFill>
                  <a:srgbClr val="000000"/>
                </a:solidFill>
                <a:latin typeface="Helvetica" panose="020B0604020202020204" pitchFamily="34" charset="0"/>
              </a:rPr>
              <a:t>watcher</a:t>
            </a:r>
            <a:r>
              <a:rPr lang="zh-CN" altLang="en-US" dirty="0">
                <a:solidFill>
                  <a:srgbClr val="000000"/>
                </a:solidFill>
                <a:latin typeface="Helvetica" panose="020B0604020202020204" pitchFamily="34" charset="0"/>
              </a:rPr>
              <a:t>变量，添加到对应的</a:t>
            </a:r>
            <a:r>
              <a:rPr lang="en-US" altLang="zh-CN" dirty="0" err="1">
                <a:solidFill>
                  <a:srgbClr val="000000"/>
                </a:solidFill>
                <a:latin typeface="Helvetica" panose="020B0604020202020204" pitchFamily="34" charset="0"/>
              </a:rPr>
              <a:t>zkDataBase</a:t>
            </a:r>
            <a:r>
              <a:rPr lang="zh-CN" altLang="en-US" dirty="0">
                <a:solidFill>
                  <a:srgbClr val="000000"/>
                </a:solidFill>
                <a:latin typeface="Helvetica" panose="020B0604020202020204" pitchFamily="34" charset="0"/>
              </a:rPr>
              <a:t>中进行持久化存储，同时将自己</a:t>
            </a:r>
            <a:r>
              <a:rPr lang="en-US" altLang="zh-CN" dirty="0" err="1">
                <a:solidFill>
                  <a:srgbClr val="000000"/>
                </a:solidFill>
                <a:latin typeface="Helvetica" panose="020B0604020202020204" pitchFamily="34" charset="0"/>
              </a:rPr>
              <a:t>NIOServerCnxn</a:t>
            </a:r>
            <a:r>
              <a:rPr lang="zh-CN" altLang="en-US" dirty="0">
                <a:solidFill>
                  <a:srgbClr val="000000"/>
                </a:solidFill>
                <a:latin typeface="Helvetica" panose="020B0604020202020204" pitchFamily="34" charset="0"/>
              </a:rPr>
              <a:t>做为一个</a:t>
            </a:r>
            <a:r>
              <a:rPr lang="en-US" altLang="zh-CN" dirty="0">
                <a:solidFill>
                  <a:srgbClr val="000000"/>
                </a:solidFill>
                <a:latin typeface="Helvetica" panose="020B0604020202020204" pitchFamily="34" charset="0"/>
              </a:rPr>
              <a:t>Watcher callback</a:t>
            </a:r>
            <a:r>
              <a:rPr lang="zh-CN" altLang="en-US" dirty="0">
                <a:solidFill>
                  <a:srgbClr val="000000"/>
                </a:solidFill>
                <a:latin typeface="Helvetica" panose="020B0604020202020204" pitchFamily="34" charset="0"/>
              </a:rPr>
              <a:t>，监听服务端事件变化</a:t>
            </a:r>
          </a:p>
          <a:p>
            <a:pPr>
              <a:buFont typeface="Arial" panose="020B0604020202020204" pitchFamily="34" charset="0"/>
              <a:buChar char="•"/>
            </a:pPr>
            <a:r>
              <a:rPr lang="en-US" altLang="zh-CN" dirty="0">
                <a:solidFill>
                  <a:srgbClr val="000000"/>
                </a:solidFill>
                <a:latin typeface="Helvetica" panose="020B0604020202020204" pitchFamily="34" charset="0"/>
              </a:rPr>
              <a:t>leader</a:t>
            </a:r>
            <a:r>
              <a:rPr lang="zh-CN" altLang="en-US" dirty="0">
                <a:solidFill>
                  <a:srgbClr val="000000"/>
                </a:solidFill>
                <a:latin typeface="Helvetica" panose="020B0604020202020204" pitchFamily="34" charset="0"/>
              </a:rPr>
              <a:t>通过投票通过了某次</a:t>
            </a:r>
            <a:r>
              <a:rPr lang="en-US" altLang="zh-CN" dirty="0">
                <a:solidFill>
                  <a:srgbClr val="000000"/>
                </a:solidFill>
                <a:latin typeface="Helvetica" panose="020B0604020202020204" pitchFamily="34" charset="0"/>
              </a:rPr>
              <a:t>node</a:t>
            </a:r>
            <a:r>
              <a:rPr lang="zh-CN" altLang="en-US" dirty="0">
                <a:solidFill>
                  <a:srgbClr val="000000"/>
                </a:solidFill>
                <a:latin typeface="Helvetica" panose="020B0604020202020204" pitchFamily="34" charset="0"/>
              </a:rPr>
              <a:t>变化请求后，通知给对应的</a:t>
            </a:r>
            <a:r>
              <a:rPr lang="en-US" altLang="zh-CN" dirty="0">
                <a:solidFill>
                  <a:srgbClr val="000000"/>
                </a:solidFill>
                <a:latin typeface="Helvetica" panose="020B0604020202020204" pitchFamily="34" charset="0"/>
              </a:rPr>
              <a:t>follower</a:t>
            </a:r>
            <a:r>
              <a:rPr lang="zh-CN" altLang="en-US" dirty="0">
                <a:solidFill>
                  <a:srgbClr val="000000"/>
                </a:solidFill>
                <a:latin typeface="Helvetica" panose="020B0604020202020204" pitchFamily="34" charset="0"/>
              </a:rPr>
              <a:t>，</a:t>
            </a:r>
            <a:r>
              <a:rPr lang="en-US" altLang="zh-CN" dirty="0">
                <a:solidFill>
                  <a:srgbClr val="000000"/>
                </a:solidFill>
                <a:latin typeface="Helvetica" panose="020B0604020202020204" pitchFamily="34" charset="0"/>
              </a:rPr>
              <a:t>follower</a:t>
            </a:r>
            <a:r>
              <a:rPr lang="zh-CN" altLang="en-US" dirty="0">
                <a:solidFill>
                  <a:srgbClr val="000000"/>
                </a:solidFill>
                <a:latin typeface="Helvetica" panose="020B0604020202020204" pitchFamily="34" charset="0"/>
              </a:rPr>
              <a:t>根据自己内存中的</a:t>
            </a:r>
            <a:r>
              <a:rPr lang="en-US" altLang="zh-CN" dirty="0" err="1">
                <a:solidFill>
                  <a:srgbClr val="000000"/>
                </a:solidFill>
                <a:latin typeface="Helvetica" panose="020B0604020202020204" pitchFamily="34" charset="0"/>
              </a:rPr>
              <a:t>zkDataBase</a:t>
            </a:r>
            <a:r>
              <a:rPr lang="zh-CN" altLang="en-US" dirty="0">
                <a:solidFill>
                  <a:srgbClr val="000000"/>
                </a:solidFill>
                <a:latin typeface="Helvetica" panose="020B0604020202020204" pitchFamily="34" charset="0"/>
              </a:rPr>
              <a:t>信息，发送</a:t>
            </a:r>
            <a:r>
              <a:rPr lang="en-US" altLang="zh-CN" dirty="0">
                <a:solidFill>
                  <a:srgbClr val="000000"/>
                </a:solidFill>
                <a:latin typeface="Helvetica" panose="020B0604020202020204" pitchFamily="34" charset="0"/>
              </a:rPr>
              <a:t>notification</a:t>
            </a:r>
            <a:r>
              <a:rPr lang="zh-CN" altLang="en-US" dirty="0">
                <a:solidFill>
                  <a:srgbClr val="000000"/>
                </a:solidFill>
                <a:latin typeface="Helvetica" panose="020B0604020202020204" pitchFamily="34" charset="0"/>
              </a:rPr>
              <a:t>信息给</a:t>
            </a:r>
            <a:r>
              <a:rPr lang="en-US" altLang="zh-CN" dirty="0">
                <a:solidFill>
                  <a:srgbClr val="000000"/>
                </a:solidFill>
                <a:latin typeface="Helvetica" panose="020B0604020202020204" pitchFamily="34" charset="0"/>
              </a:rPr>
              <a:t>zookeeper </a:t>
            </a:r>
            <a:r>
              <a:rPr lang="zh-CN" altLang="en-US" dirty="0">
                <a:solidFill>
                  <a:srgbClr val="000000"/>
                </a:solidFill>
                <a:latin typeface="Helvetica" panose="020B0604020202020204" pitchFamily="34" charset="0"/>
              </a:rPr>
              <a:t>客户端</a:t>
            </a:r>
          </a:p>
          <a:p>
            <a:pPr>
              <a:buFont typeface="Arial" panose="020B0604020202020204" pitchFamily="34" charset="0"/>
              <a:buChar char="•"/>
            </a:pPr>
            <a:r>
              <a:rPr lang="en-US" altLang="zh-CN" dirty="0">
                <a:solidFill>
                  <a:srgbClr val="000000"/>
                </a:solidFill>
                <a:latin typeface="Helvetica" panose="020B0604020202020204" pitchFamily="34" charset="0"/>
              </a:rPr>
              <a:t>zookeeper</a:t>
            </a:r>
            <a:r>
              <a:rPr lang="zh-CN" altLang="en-US" dirty="0">
                <a:solidFill>
                  <a:srgbClr val="000000"/>
                </a:solidFill>
                <a:latin typeface="Helvetica" panose="020B0604020202020204" pitchFamily="34" charset="0"/>
              </a:rPr>
              <a:t>客户端接收到</a:t>
            </a:r>
            <a:r>
              <a:rPr lang="en-US" altLang="zh-CN" dirty="0">
                <a:solidFill>
                  <a:srgbClr val="000000"/>
                </a:solidFill>
                <a:latin typeface="Helvetica" panose="020B0604020202020204" pitchFamily="34" charset="0"/>
              </a:rPr>
              <a:t>notification</a:t>
            </a:r>
            <a:r>
              <a:rPr lang="zh-CN" altLang="en-US" dirty="0">
                <a:solidFill>
                  <a:srgbClr val="000000"/>
                </a:solidFill>
                <a:latin typeface="Helvetica" panose="020B0604020202020204" pitchFamily="34" charset="0"/>
              </a:rPr>
              <a:t>信息后，找到对应变化</a:t>
            </a:r>
            <a:r>
              <a:rPr lang="en-US" altLang="zh-CN" dirty="0">
                <a:solidFill>
                  <a:srgbClr val="000000"/>
                </a:solidFill>
                <a:latin typeface="Helvetica" panose="020B0604020202020204" pitchFamily="34" charset="0"/>
              </a:rPr>
              <a:t>path</a:t>
            </a:r>
            <a:r>
              <a:rPr lang="zh-CN" altLang="en-US" dirty="0">
                <a:solidFill>
                  <a:srgbClr val="000000"/>
                </a:solidFill>
                <a:latin typeface="Helvetica" panose="020B0604020202020204" pitchFamily="34" charset="0"/>
              </a:rPr>
              <a:t>的</a:t>
            </a:r>
            <a:r>
              <a:rPr lang="en-US" altLang="zh-CN" dirty="0">
                <a:solidFill>
                  <a:srgbClr val="000000"/>
                </a:solidFill>
                <a:latin typeface="Helvetica" panose="020B0604020202020204" pitchFamily="34" charset="0"/>
              </a:rPr>
              <a:t>watcher</a:t>
            </a:r>
            <a:r>
              <a:rPr lang="zh-CN" altLang="en-US" dirty="0">
                <a:solidFill>
                  <a:srgbClr val="000000"/>
                </a:solidFill>
                <a:latin typeface="Helvetica" panose="020B0604020202020204" pitchFamily="34" charset="0"/>
              </a:rPr>
              <a:t>列表，挨个进行触发回调。</a:t>
            </a:r>
          </a:p>
          <a:p>
            <a:pPr marL="0" indent="0">
              <a:buNone/>
            </a:pPr>
            <a:endParaRPr lang="zh-CN" altLang="en-US" dirty="0"/>
          </a:p>
        </p:txBody>
      </p:sp>
    </p:spTree>
    <p:extLst>
      <p:ext uri="{BB962C8B-B14F-4D97-AF65-F5344CB8AC3E}">
        <p14:creationId xmlns:p14="http://schemas.microsoft.com/office/powerpoint/2010/main" val="1783872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22301"/>
            <a:ext cx="8596668" cy="5419062"/>
          </a:xfrm>
        </p:spPr>
        <p:txBody>
          <a:bodyPr>
            <a:normAutofit/>
          </a:bodyPr>
          <a:lstStyle/>
          <a:p>
            <a:r>
              <a:rPr lang="en-US" altLang="zh-CN" b="1" dirty="0">
                <a:solidFill>
                  <a:srgbClr val="000000"/>
                </a:solidFill>
                <a:latin typeface="Trebuchet MS" panose="020B0603020202020204" pitchFamily="34" charset="0"/>
              </a:rPr>
              <a:t>Semantics of Watches</a:t>
            </a:r>
          </a:p>
          <a:p>
            <a:r>
              <a:rPr lang="en-US" altLang="zh-CN" dirty="0">
                <a:solidFill>
                  <a:srgbClr val="000000"/>
                </a:solidFill>
                <a:latin typeface="Verdana" panose="020B0604030504040204" pitchFamily="34" charset="0"/>
              </a:rPr>
              <a:t>We can set watches with the </a:t>
            </a:r>
            <a:r>
              <a:rPr lang="en-US" altLang="zh-CN" dirty="0">
                <a:solidFill>
                  <a:srgbClr val="FF0000"/>
                </a:solidFill>
                <a:latin typeface="Verdana" panose="020B0604030504040204" pitchFamily="34" charset="0"/>
              </a:rPr>
              <a:t>three calls</a:t>
            </a:r>
            <a:r>
              <a:rPr lang="en-US" altLang="zh-CN" dirty="0">
                <a:solidFill>
                  <a:srgbClr val="000000"/>
                </a:solidFill>
                <a:latin typeface="Verdana" panose="020B0604030504040204" pitchFamily="34" charset="0"/>
              </a:rPr>
              <a:t> that read the state of </a:t>
            </a:r>
            <a:r>
              <a:rPr lang="en-US" altLang="zh-CN" dirty="0" err="1">
                <a:solidFill>
                  <a:srgbClr val="000000"/>
                </a:solidFill>
                <a:latin typeface="Verdana" panose="020B0604030504040204" pitchFamily="34" charset="0"/>
              </a:rPr>
              <a:t>ZooKeeper</a:t>
            </a:r>
            <a:r>
              <a:rPr lang="en-US" altLang="zh-CN" dirty="0">
                <a:solidFill>
                  <a:srgbClr val="000000"/>
                </a:solidFill>
                <a:latin typeface="Verdana" panose="020B0604030504040204" pitchFamily="34" charset="0"/>
              </a:rPr>
              <a:t>: exists, </a:t>
            </a:r>
            <a:r>
              <a:rPr lang="en-US" altLang="zh-CN" dirty="0" err="1">
                <a:solidFill>
                  <a:srgbClr val="000000"/>
                </a:solidFill>
                <a:latin typeface="Verdana" panose="020B0604030504040204" pitchFamily="34" charset="0"/>
              </a:rPr>
              <a:t>getData</a:t>
            </a:r>
            <a:r>
              <a:rPr lang="en-US" altLang="zh-CN" dirty="0">
                <a:solidFill>
                  <a:srgbClr val="000000"/>
                </a:solidFill>
                <a:latin typeface="Verdana" panose="020B0604030504040204" pitchFamily="34" charset="0"/>
              </a:rPr>
              <a:t>, and </a:t>
            </a:r>
            <a:r>
              <a:rPr lang="en-US" altLang="zh-CN" dirty="0" err="1">
                <a:solidFill>
                  <a:srgbClr val="000000"/>
                </a:solidFill>
                <a:latin typeface="Verdana" panose="020B0604030504040204" pitchFamily="34" charset="0"/>
              </a:rPr>
              <a:t>getChildren</a:t>
            </a:r>
            <a:r>
              <a:rPr lang="en-US" altLang="zh-CN" dirty="0">
                <a:solidFill>
                  <a:srgbClr val="000000"/>
                </a:solidFill>
                <a:latin typeface="Verdana" panose="020B0604030504040204" pitchFamily="34" charset="0"/>
              </a:rPr>
              <a:t>. The following list details the events that a watch can trigger and the calls that enable them:</a:t>
            </a:r>
          </a:p>
          <a:p>
            <a:pPr>
              <a:buFont typeface="Arial" panose="020B0604020202020204" pitchFamily="34" charset="0"/>
              <a:buChar char="•"/>
            </a:pPr>
            <a:r>
              <a:rPr lang="en-US" altLang="zh-CN" b="1" dirty="0">
                <a:solidFill>
                  <a:srgbClr val="000000"/>
                </a:solidFill>
                <a:latin typeface="Verdana" panose="020B0604030504040204" pitchFamily="34" charset="0"/>
              </a:rPr>
              <a:t>Created event:</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a:solidFill>
                  <a:srgbClr val="000000"/>
                </a:solidFill>
                <a:latin typeface="Verdana" panose="020B0604030504040204" pitchFamily="34" charset="0"/>
              </a:rPr>
              <a:t>Enabled with a call to exists.</a:t>
            </a:r>
          </a:p>
          <a:p>
            <a:pPr>
              <a:buFont typeface="Arial" panose="020B0604020202020204" pitchFamily="34" charset="0"/>
              <a:buChar char="•"/>
            </a:pPr>
            <a:r>
              <a:rPr lang="en-US" altLang="zh-CN" b="1" dirty="0">
                <a:solidFill>
                  <a:srgbClr val="000000"/>
                </a:solidFill>
                <a:latin typeface="Verdana" panose="020B0604030504040204" pitchFamily="34" charset="0"/>
              </a:rPr>
              <a:t>Deleted event:</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a:solidFill>
                  <a:srgbClr val="000000"/>
                </a:solidFill>
                <a:latin typeface="Verdana" panose="020B0604030504040204" pitchFamily="34" charset="0"/>
              </a:rPr>
              <a:t>Enabled with a call to exists, </a:t>
            </a:r>
            <a:r>
              <a:rPr lang="en-US" altLang="zh-CN" dirty="0" err="1">
                <a:solidFill>
                  <a:srgbClr val="000000"/>
                </a:solidFill>
                <a:latin typeface="Verdana" panose="020B0604030504040204" pitchFamily="34" charset="0"/>
              </a:rPr>
              <a:t>getData</a:t>
            </a:r>
            <a:r>
              <a:rPr lang="en-US" altLang="zh-CN" dirty="0">
                <a:solidFill>
                  <a:srgbClr val="000000"/>
                </a:solidFill>
                <a:latin typeface="Verdana" panose="020B0604030504040204" pitchFamily="34" charset="0"/>
              </a:rPr>
              <a:t>, and </a:t>
            </a:r>
            <a:r>
              <a:rPr lang="en-US" altLang="zh-CN" dirty="0" err="1">
                <a:solidFill>
                  <a:srgbClr val="000000"/>
                </a:solidFill>
                <a:latin typeface="Verdana" panose="020B0604030504040204" pitchFamily="34" charset="0"/>
              </a:rPr>
              <a:t>getChildren</a:t>
            </a:r>
            <a:r>
              <a:rPr lang="en-US" altLang="zh-CN" dirty="0">
                <a:solidFill>
                  <a:srgbClr val="000000"/>
                </a:solidFill>
                <a:latin typeface="Verdana" panose="020B0604030504040204" pitchFamily="34" charset="0"/>
              </a:rPr>
              <a:t>.</a:t>
            </a:r>
          </a:p>
          <a:p>
            <a:pPr>
              <a:buFont typeface="Arial" panose="020B0604020202020204" pitchFamily="34" charset="0"/>
              <a:buChar char="•"/>
            </a:pPr>
            <a:r>
              <a:rPr lang="en-US" altLang="zh-CN" b="1" dirty="0">
                <a:solidFill>
                  <a:srgbClr val="000000"/>
                </a:solidFill>
                <a:latin typeface="Verdana" panose="020B0604030504040204" pitchFamily="34" charset="0"/>
              </a:rPr>
              <a:t>Changed event:</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a:solidFill>
                  <a:srgbClr val="000000"/>
                </a:solidFill>
                <a:latin typeface="Verdana" panose="020B0604030504040204" pitchFamily="34" charset="0"/>
              </a:rPr>
              <a:t>Enabled with a call to exists and </a:t>
            </a:r>
            <a:r>
              <a:rPr lang="en-US" altLang="zh-CN" dirty="0" err="1">
                <a:solidFill>
                  <a:srgbClr val="000000"/>
                </a:solidFill>
                <a:latin typeface="Verdana" panose="020B0604030504040204" pitchFamily="34" charset="0"/>
              </a:rPr>
              <a:t>getData</a:t>
            </a:r>
            <a:r>
              <a:rPr lang="en-US" altLang="zh-CN" dirty="0">
                <a:solidFill>
                  <a:srgbClr val="000000"/>
                </a:solidFill>
                <a:latin typeface="Verdana" panose="020B0604030504040204" pitchFamily="34" charset="0"/>
              </a:rPr>
              <a:t>.</a:t>
            </a:r>
          </a:p>
          <a:p>
            <a:pPr>
              <a:buFont typeface="Arial" panose="020B0604020202020204" pitchFamily="34" charset="0"/>
              <a:buChar char="•"/>
            </a:pPr>
            <a:r>
              <a:rPr lang="en-US" altLang="zh-CN" b="1" dirty="0">
                <a:solidFill>
                  <a:srgbClr val="000000"/>
                </a:solidFill>
                <a:latin typeface="Verdana" panose="020B0604030504040204" pitchFamily="34" charset="0"/>
              </a:rPr>
              <a:t>Child event:</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a:solidFill>
                  <a:srgbClr val="000000"/>
                </a:solidFill>
                <a:latin typeface="Verdana" panose="020B0604030504040204" pitchFamily="34" charset="0"/>
              </a:rPr>
              <a:t>Enabled with a call to </a:t>
            </a:r>
            <a:r>
              <a:rPr lang="en-US" altLang="zh-CN" dirty="0" err="1">
                <a:solidFill>
                  <a:srgbClr val="000000"/>
                </a:solidFill>
                <a:latin typeface="Verdana" panose="020B0604030504040204" pitchFamily="34" charset="0"/>
              </a:rPr>
              <a:t>getChildren</a:t>
            </a:r>
            <a:r>
              <a:rPr lang="en-US" altLang="zh-CN" dirty="0">
                <a:solidFill>
                  <a:srgbClr val="000000"/>
                </a:solidFill>
                <a:latin typeface="Verdana" panose="020B0604030504040204" pitchFamily="34" charset="0"/>
              </a:rPr>
              <a:t>.</a:t>
            </a:r>
          </a:p>
          <a:p>
            <a:endParaRPr lang="zh-CN" altLang="en-US" dirty="0"/>
          </a:p>
        </p:txBody>
      </p:sp>
    </p:spTree>
    <p:extLst>
      <p:ext uri="{BB962C8B-B14F-4D97-AF65-F5344CB8AC3E}">
        <p14:creationId xmlns:p14="http://schemas.microsoft.com/office/powerpoint/2010/main" val="3421331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181101"/>
            <a:ext cx="8596668" cy="4860262"/>
          </a:xfrm>
        </p:spPr>
        <p:txBody>
          <a:bodyPr/>
          <a:lstStyle/>
          <a:p>
            <a:r>
              <a:rPr lang="en-US" altLang="zh-CN" b="1" dirty="0"/>
              <a:t>What </a:t>
            </a:r>
            <a:r>
              <a:rPr lang="en-US" altLang="zh-CN" b="1" dirty="0" err="1"/>
              <a:t>ZooKeeper</a:t>
            </a:r>
            <a:r>
              <a:rPr lang="en-US" altLang="zh-CN" b="1" dirty="0"/>
              <a:t> Guarantees about </a:t>
            </a:r>
            <a:r>
              <a:rPr lang="en-US" altLang="zh-CN" b="1" dirty="0" smtClean="0"/>
              <a:t>Watches</a:t>
            </a:r>
            <a:endParaRPr lang="en-US" altLang="zh-CN" dirty="0" smtClean="0"/>
          </a:p>
          <a:p>
            <a:pPr>
              <a:buFont typeface="+mj-lt"/>
              <a:buAutoNum type="arabicPeriod"/>
            </a:pPr>
            <a:r>
              <a:rPr lang="en-US" altLang="zh-CN" dirty="0" smtClean="0"/>
              <a:t>Watches </a:t>
            </a:r>
            <a:r>
              <a:rPr lang="en-US" altLang="zh-CN" dirty="0"/>
              <a:t>are </a:t>
            </a:r>
            <a:r>
              <a:rPr lang="en-US" altLang="zh-CN" b="1" dirty="0">
                <a:solidFill>
                  <a:srgbClr val="FF0000"/>
                </a:solidFill>
              </a:rPr>
              <a:t>ordered</a:t>
            </a:r>
            <a:r>
              <a:rPr lang="en-US" altLang="zh-CN" dirty="0"/>
              <a:t> with respect to other events, other watches, and asynchronous replies. The </a:t>
            </a:r>
            <a:r>
              <a:rPr lang="en-US" altLang="zh-CN" dirty="0" err="1"/>
              <a:t>ZooKeeper</a:t>
            </a:r>
            <a:r>
              <a:rPr lang="en-US" altLang="zh-CN" dirty="0"/>
              <a:t> client libraries ensures that everything is dispatched in order.</a:t>
            </a:r>
          </a:p>
          <a:p>
            <a:pPr>
              <a:buFont typeface="+mj-lt"/>
              <a:buAutoNum type="arabicPeriod"/>
            </a:pPr>
            <a:r>
              <a:rPr lang="en-US" altLang="zh-CN" dirty="0"/>
              <a:t>A client will see a watch event for a </a:t>
            </a:r>
            <a:r>
              <a:rPr lang="en-US" altLang="zh-CN" dirty="0" err="1"/>
              <a:t>znode</a:t>
            </a:r>
            <a:r>
              <a:rPr lang="en-US" altLang="zh-CN" dirty="0"/>
              <a:t> it is watching before seeing the new data that corresponds to that </a:t>
            </a:r>
            <a:r>
              <a:rPr lang="en-US" altLang="zh-CN" dirty="0" err="1"/>
              <a:t>znode</a:t>
            </a:r>
            <a:r>
              <a:rPr lang="en-US" altLang="zh-CN" dirty="0"/>
              <a:t>.</a:t>
            </a:r>
          </a:p>
          <a:p>
            <a:pPr>
              <a:buFont typeface="+mj-lt"/>
              <a:buAutoNum type="arabicPeriod"/>
            </a:pPr>
            <a:r>
              <a:rPr lang="en-US" altLang="zh-CN" dirty="0"/>
              <a:t>The </a:t>
            </a:r>
            <a:r>
              <a:rPr lang="en-US" altLang="zh-CN" dirty="0">
                <a:solidFill>
                  <a:srgbClr val="FF0000"/>
                </a:solidFill>
              </a:rPr>
              <a:t>order of watch events</a:t>
            </a:r>
            <a:r>
              <a:rPr lang="en-US" altLang="zh-CN" dirty="0"/>
              <a:t> from </a:t>
            </a:r>
            <a:r>
              <a:rPr lang="en-US" altLang="zh-CN" dirty="0" err="1"/>
              <a:t>ZooKeeper</a:t>
            </a:r>
            <a:r>
              <a:rPr lang="en-US" altLang="zh-CN" dirty="0"/>
              <a:t> </a:t>
            </a:r>
            <a:r>
              <a:rPr lang="en-US" altLang="zh-CN" dirty="0">
                <a:solidFill>
                  <a:srgbClr val="FF0000"/>
                </a:solidFill>
              </a:rPr>
              <a:t>corresponds</a:t>
            </a:r>
            <a:r>
              <a:rPr lang="en-US" altLang="zh-CN" dirty="0"/>
              <a:t> to the order of the </a:t>
            </a:r>
            <a:r>
              <a:rPr lang="en-US" altLang="zh-CN" dirty="0">
                <a:solidFill>
                  <a:srgbClr val="FF0000"/>
                </a:solidFill>
              </a:rPr>
              <a:t>updates</a:t>
            </a:r>
            <a:r>
              <a:rPr lang="en-US" altLang="zh-CN" dirty="0"/>
              <a:t> as seen by the </a:t>
            </a:r>
            <a:r>
              <a:rPr lang="en-US" altLang="zh-CN" dirty="0" err="1"/>
              <a:t>ZooKeeper</a:t>
            </a:r>
            <a:r>
              <a:rPr lang="en-US" altLang="zh-CN" dirty="0"/>
              <a:t> service.</a:t>
            </a:r>
          </a:p>
          <a:p>
            <a:endParaRPr lang="zh-CN" altLang="en-US" dirty="0"/>
          </a:p>
        </p:txBody>
      </p:sp>
    </p:spTree>
    <p:extLst>
      <p:ext uri="{BB962C8B-B14F-4D97-AF65-F5344CB8AC3E}">
        <p14:creationId xmlns:p14="http://schemas.microsoft.com/office/powerpoint/2010/main" val="2135927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990601"/>
            <a:ext cx="8596668" cy="5050762"/>
          </a:xfrm>
        </p:spPr>
        <p:txBody>
          <a:bodyPr>
            <a:normAutofit fontScale="92500"/>
          </a:bodyPr>
          <a:lstStyle/>
          <a:p>
            <a:r>
              <a:rPr lang="en-US" altLang="zh-CN" b="1" dirty="0"/>
              <a:t>Things to Remember about Watches</a:t>
            </a:r>
          </a:p>
          <a:p>
            <a:pPr>
              <a:buFont typeface="+mj-lt"/>
              <a:buAutoNum type="arabicPeriod"/>
            </a:pPr>
            <a:r>
              <a:rPr lang="en-US" altLang="zh-CN" dirty="0"/>
              <a:t>Watches are </a:t>
            </a:r>
            <a:r>
              <a:rPr lang="en-US" altLang="zh-CN" dirty="0">
                <a:solidFill>
                  <a:srgbClr val="FF0000"/>
                </a:solidFill>
              </a:rPr>
              <a:t>one time</a:t>
            </a:r>
            <a:r>
              <a:rPr lang="en-US" altLang="zh-CN" dirty="0"/>
              <a:t> triggers; if you get a watch event and you want to get notified of future changes, you must set another watch.</a:t>
            </a:r>
          </a:p>
          <a:p>
            <a:pPr>
              <a:buFont typeface="+mj-lt"/>
              <a:buAutoNum type="arabicPeriod"/>
            </a:pPr>
            <a:r>
              <a:rPr lang="en-US" altLang="zh-CN" dirty="0"/>
              <a:t>Because watches are one time triggers and there is latency between getting the event and sending a new request to get a watch you cannot reliably see every change that happens to a node in </a:t>
            </a:r>
            <a:r>
              <a:rPr lang="en-US" altLang="zh-CN" dirty="0" err="1"/>
              <a:t>ZooKeeper</a:t>
            </a:r>
            <a:r>
              <a:rPr lang="en-US" altLang="zh-CN" dirty="0"/>
              <a:t>.</a:t>
            </a:r>
            <a:r>
              <a:rPr lang="en-US" altLang="zh-CN" dirty="0">
                <a:solidFill>
                  <a:srgbClr val="FF0000"/>
                </a:solidFill>
              </a:rPr>
              <a:t> Be prepared to handle the case where the </a:t>
            </a:r>
            <a:r>
              <a:rPr lang="en-US" altLang="zh-CN" dirty="0" err="1">
                <a:solidFill>
                  <a:srgbClr val="FF0000"/>
                </a:solidFill>
              </a:rPr>
              <a:t>znode</a:t>
            </a:r>
            <a:r>
              <a:rPr lang="en-US" altLang="zh-CN" dirty="0">
                <a:solidFill>
                  <a:srgbClr val="FF0000"/>
                </a:solidFill>
              </a:rPr>
              <a:t> changes multiple times between getting the event and setting the watch again.</a:t>
            </a:r>
            <a:r>
              <a:rPr lang="en-US" altLang="zh-CN" dirty="0"/>
              <a:t> (You may not care, but at least realize it may happen.)</a:t>
            </a:r>
          </a:p>
          <a:p>
            <a:pPr>
              <a:buFont typeface="+mj-lt"/>
              <a:buAutoNum type="arabicPeriod"/>
            </a:pPr>
            <a:r>
              <a:rPr lang="en-US" altLang="zh-CN" dirty="0">
                <a:solidFill>
                  <a:srgbClr val="FF0000"/>
                </a:solidFill>
              </a:rPr>
              <a:t>A watch object, or function/context pair, will only be triggered once for a given notification</a:t>
            </a:r>
            <a:r>
              <a:rPr lang="en-US" altLang="zh-CN" dirty="0"/>
              <a:t>. For example, if the same watch object is registered for an exists and a </a:t>
            </a:r>
            <a:r>
              <a:rPr lang="en-US" altLang="zh-CN" dirty="0" err="1"/>
              <a:t>getData</a:t>
            </a:r>
            <a:r>
              <a:rPr lang="en-US" altLang="zh-CN" dirty="0"/>
              <a:t> call for the same file and that file is then deleted, the watch object would only be invoked once with the deletion notification for the file.</a:t>
            </a:r>
          </a:p>
          <a:p>
            <a:pPr>
              <a:buFont typeface="+mj-lt"/>
              <a:buAutoNum type="arabicPeriod"/>
            </a:pPr>
            <a:r>
              <a:rPr lang="en-US" altLang="zh-CN" dirty="0"/>
              <a:t>When you disconnect from a server (for example, when the server fails), you will not get any watches until the connection is reestablished. For this reason session events are sent to all outstanding watch handlers. Use session events to go into a safe mode: </a:t>
            </a:r>
            <a:r>
              <a:rPr lang="en-US" altLang="zh-CN" dirty="0">
                <a:solidFill>
                  <a:srgbClr val="FF0000"/>
                </a:solidFill>
              </a:rPr>
              <a:t>you will not be receiving events while disconnected, so your process should act conservatively in that mode</a:t>
            </a:r>
            <a:r>
              <a:rPr lang="en-US" altLang="zh-CN" dirty="0"/>
              <a:t>.</a:t>
            </a:r>
          </a:p>
          <a:p>
            <a:endParaRPr lang="zh-CN" altLang="en-US" dirty="0"/>
          </a:p>
        </p:txBody>
      </p:sp>
    </p:spTree>
    <p:extLst>
      <p:ext uri="{BB962C8B-B14F-4D97-AF65-F5344CB8AC3E}">
        <p14:creationId xmlns:p14="http://schemas.microsoft.com/office/powerpoint/2010/main" val="136968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ZooKeeper</a:t>
            </a:r>
            <a:r>
              <a:rPr lang="en-US" altLang="zh-CN" dirty="0" smtClean="0"/>
              <a:t> Recipes</a:t>
            </a:r>
            <a:endParaRPr lang="zh-CN" altLang="en-US" dirty="0"/>
          </a:p>
        </p:txBody>
      </p:sp>
      <p:sp>
        <p:nvSpPr>
          <p:cNvPr id="3" name="内容占位符 2"/>
          <p:cNvSpPr>
            <a:spLocks noGrp="1"/>
          </p:cNvSpPr>
          <p:nvPr>
            <p:ph idx="1"/>
          </p:nvPr>
        </p:nvSpPr>
        <p:spPr/>
        <p:txBody>
          <a:bodyPr/>
          <a:lstStyle/>
          <a:p>
            <a:r>
              <a:rPr lang="en-US" altLang="zh-CN" dirty="0" smtClean="0"/>
              <a:t>Barriers</a:t>
            </a:r>
          </a:p>
          <a:p>
            <a:pPr marL="0" indent="0">
              <a:buNone/>
            </a:pPr>
            <a:r>
              <a:rPr lang="en-US" altLang="zh-CN" dirty="0" smtClean="0"/>
              <a:t>	Barrier</a:t>
            </a:r>
            <a:r>
              <a:rPr lang="zh-CN" altLang="en-US" dirty="0" smtClean="0"/>
              <a:t>能够控制分布式系统中的可执行</a:t>
            </a:r>
            <a:r>
              <a:rPr lang="en-US" altLang="zh-CN" dirty="0" smtClean="0"/>
              <a:t>process</a:t>
            </a:r>
            <a:r>
              <a:rPr lang="zh-CN" altLang="en-US" dirty="0" smtClean="0"/>
              <a:t>数量，通过</a:t>
            </a:r>
            <a:r>
              <a:rPr lang="en-US" altLang="zh-CN" dirty="0" smtClean="0"/>
              <a:t>barrier node</a:t>
            </a:r>
            <a:r>
              <a:rPr lang="zh-CN" altLang="en-US" dirty="0" smtClean="0"/>
              <a:t>来</a:t>
            </a:r>
            <a:r>
              <a:rPr lang="en-US" altLang="zh-CN" dirty="0" smtClean="0"/>
              <a:t>block process</a:t>
            </a:r>
            <a:r>
              <a:rPr lang="zh-CN" altLang="en-US" dirty="0" smtClean="0"/>
              <a:t>。有两种</a:t>
            </a:r>
            <a:r>
              <a:rPr lang="en-US" altLang="zh-CN" dirty="0" smtClean="0"/>
              <a:t>barrier</a:t>
            </a:r>
            <a:r>
              <a:rPr lang="en-US" altLang="zh-CN" dirty="0"/>
              <a:t>s</a:t>
            </a:r>
            <a:r>
              <a:rPr lang="en-US" altLang="zh-CN" dirty="0" smtClean="0"/>
              <a:t>:</a:t>
            </a:r>
          </a:p>
          <a:p>
            <a:pPr>
              <a:buFont typeface="Wingdings" panose="05000000000000000000" pitchFamily="2" charset="2"/>
              <a:buChar char="Ø"/>
            </a:pPr>
            <a:r>
              <a:rPr lang="en-US" altLang="zh-CN" dirty="0" smtClean="0"/>
              <a:t>Simple Barrier</a:t>
            </a:r>
          </a:p>
          <a:p>
            <a:pPr marL="0" indent="0">
              <a:buNone/>
            </a:pPr>
            <a:r>
              <a:rPr lang="en-US" altLang="zh-CN" dirty="0"/>
              <a:t>	</a:t>
            </a:r>
            <a:r>
              <a:rPr lang="zh-CN" altLang="en-US" dirty="0" smtClean="0"/>
              <a:t>这种</a:t>
            </a:r>
            <a:r>
              <a:rPr lang="en-US" altLang="zh-CN" dirty="0" smtClean="0"/>
              <a:t>barrier</a:t>
            </a:r>
            <a:r>
              <a:rPr lang="zh-CN" altLang="en-US" dirty="0" smtClean="0"/>
              <a:t>就和交通管制限流一样的，要么全部通过，要么全部不通过。</a:t>
            </a:r>
            <a:endParaRPr lang="en-US" altLang="zh-CN" dirty="0" smtClean="0"/>
          </a:p>
          <a:p>
            <a:pPr>
              <a:buFont typeface="Wingdings" panose="05000000000000000000" pitchFamily="2" charset="2"/>
              <a:buChar char="Ø"/>
            </a:pPr>
            <a:r>
              <a:rPr lang="en-US" altLang="zh-CN" dirty="0" smtClean="0"/>
              <a:t>Double Barrier</a:t>
            </a:r>
          </a:p>
          <a:p>
            <a:pPr marL="0" indent="0">
              <a:buNone/>
            </a:pPr>
            <a:r>
              <a:rPr lang="en-US" altLang="zh-CN" dirty="0"/>
              <a:t>	</a:t>
            </a:r>
            <a:r>
              <a:rPr lang="zh-CN" altLang="en-US" dirty="0" smtClean="0"/>
              <a:t>这种</a:t>
            </a:r>
            <a:r>
              <a:rPr lang="en-US" altLang="zh-CN" dirty="0" smtClean="0"/>
              <a:t>barrier</a:t>
            </a:r>
            <a:r>
              <a:rPr lang="zh-CN" altLang="en-US" dirty="0" smtClean="0"/>
              <a:t>类似于窗口，一次只能通过固定数量的</a:t>
            </a:r>
            <a:r>
              <a:rPr lang="en-US" altLang="zh-CN" dirty="0" smtClean="0"/>
              <a:t>process</a:t>
            </a:r>
            <a:r>
              <a:rPr lang="zh-CN" altLang="en-US" dirty="0" smtClean="0"/>
              <a:t>，直到这些</a:t>
            </a:r>
            <a:r>
              <a:rPr lang="en-US" altLang="zh-CN" dirty="0" smtClean="0"/>
              <a:t>process</a:t>
            </a:r>
            <a:r>
              <a:rPr lang="zh-CN" altLang="en-US" dirty="0" smtClean="0"/>
              <a:t>全</a:t>
            </a:r>
            <a:r>
              <a:rPr lang="en-US" altLang="zh-CN" dirty="0" smtClean="0"/>
              <a:t>	</a:t>
            </a:r>
            <a:r>
              <a:rPr lang="zh-CN" altLang="en-US" dirty="0" smtClean="0"/>
              <a:t>部完成了，才能通过下一批。还有下面的场景：</a:t>
            </a:r>
            <a:endParaRPr lang="en-US" altLang="zh-CN" dirty="0" smtClean="0"/>
          </a:p>
          <a:p>
            <a:pPr marL="0" indent="0">
              <a:buNone/>
            </a:pPr>
            <a:r>
              <a:rPr lang="en-US" altLang="zh-CN" dirty="0"/>
              <a:t>	</a:t>
            </a:r>
            <a:r>
              <a:rPr lang="en-US" altLang="zh-CN" dirty="0"/>
              <a:t> Double barriers enable clients to synchronize the beginning and the end of a </a:t>
            </a:r>
            <a:r>
              <a:rPr lang="en-US" altLang="zh-CN" dirty="0" smtClean="0"/>
              <a:t>	computation</a:t>
            </a:r>
            <a:r>
              <a:rPr lang="en-US" altLang="zh-CN" dirty="0"/>
              <a:t>. When enough processes have joined the barrier, processes </a:t>
            </a:r>
            <a:r>
              <a:rPr lang="en-US" altLang="zh-CN" dirty="0" smtClean="0"/>
              <a:t>	start </a:t>
            </a:r>
            <a:r>
              <a:rPr lang="en-US" altLang="zh-CN" dirty="0"/>
              <a:t>their computation and leave the barrier once they have finished.</a:t>
            </a:r>
            <a:endParaRPr lang="en-US" altLang="zh-CN" dirty="0" smtClean="0"/>
          </a:p>
        </p:txBody>
      </p:sp>
    </p:spTree>
    <p:extLst>
      <p:ext uri="{BB962C8B-B14F-4D97-AF65-F5344CB8AC3E}">
        <p14:creationId xmlns:p14="http://schemas.microsoft.com/office/powerpoint/2010/main" val="2781331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架构体系</a:t>
            </a:r>
            <a:endParaRPr lang="zh-CN" altLang="en-US" dirty="0"/>
          </a:p>
        </p:txBody>
      </p:sp>
      <p:sp>
        <p:nvSpPr>
          <p:cNvPr id="3" name="内容占位符 2"/>
          <p:cNvSpPr>
            <a:spLocks noGrp="1"/>
          </p:cNvSpPr>
          <p:nvPr>
            <p:ph idx="1"/>
          </p:nvPr>
        </p:nvSpPr>
        <p:spPr/>
        <p:txBody>
          <a:bodyPr/>
          <a:lstStyle/>
          <a:p>
            <a:r>
              <a:rPr lang="en-US" altLang="zh-CN" dirty="0" smtClean="0"/>
              <a:t>Storm</a:t>
            </a:r>
            <a:r>
              <a:rPr lang="zh-CN" altLang="en-US" dirty="0"/>
              <a:t>主要分为两种组件</a:t>
            </a:r>
            <a:r>
              <a:rPr lang="en-US" altLang="zh-CN" dirty="0"/>
              <a:t>Nimbus</a:t>
            </a:r>
            <a:r>
              <a:rPr lang="zh-CN" altLang="en-US" dirty="0"/>
              <a:t>和</a:t>
            </a:r>
            <a:r>
              <a:rPr lang="en-US" altLang="zh-CN" dirty="0"/>
              <a:t>Supervisor</a:t>
            </a:r>
            <a:r>
              <a:rPr lang="zh-CN" altLang="en-US" dirty="0"/>
              <a:t>。这两种组件都是快速失败的，没有状态。任务状态和心跳信息等都保存在</a:t>
            </a:r>
            <a:r>
              <a:rPr lang="en-US" altLang="zh-CN" dirty="0"/>
              <a:t>Zookeeper</a:t>
            </a:r>
            <a:r>
              <a:rPr lang="zh-CN" altLang="en-US" dirty="0"/>
              <a:t>上的，提交的代码资源都在本地机器的硬盘上。</a:t>
            </a:r>
          </a:p>
          <a:p>
            <a:pPr latinLnBrk="1"/>
            <a:r>
              <a:rPr lang="en-US" altLang="zh-CN" dirty="0"/>
              <a:t>Nimbus</a:t>
            </a:r>
            <a:r>
              <a:rPr lang="zh-CN" altLang="en-US" dirty="0"/>
              <a:t>负责在集群里面发送代码，分配工作给机器，并且监控状态。全局只有一个。</a:t>
            </a:r>
          </a:p>
          <a:p>
            <a:pPr latinLnBrk="1"/>
            <a:r>
              <a:rPr lang="en-US" altLang="zh-CN" dirty="0"/>
              <a:t>Supervisor</a:t>
            </a:r>
            <a:r>
              <a:rPr lang="zh-CN" altLang="en-US" dirty="0"/>
              <a:t>会监听分配给它那台机器的工作，根据需要启动</a:t>
            </a:r>
            <a:r>
              <a:rPr lang="en-US" altLang="zh-CN" dirty="0"/>
              <a:t>/</a:t>
            </a:r>
            <a:r>
              <a:rPr lang="zh-CN" altLang="en-US" dirty="0"/>
              <a:t>关闭工作进程</a:t>
            </a:r>
            <a:r>
              <a:rPr lang="en-US" altLang="zh-CN" dirty="0"/>
              <a:t>Worker</a:t>
            </a:r>
            <a:r>
              <a:rPr lang="zh-CN" altLang="en-US" dirty="0"/>
              <a:t>。每一个要运行</a:t>
            </a:r>
            <a:r>
              <a:rPr lang="en-US" altLang="zh-CN" dirty="0"/>
              <a:t>Storm</a:t>
            </a:r>
            <a:r>
              <a:rPr lang="zh-CN" altLang="en-US" dirty="0"/>
              <a:t>的机器上都要部署一个，并且，按照机器的配置设定上面分配的槽位数。</a:t>
            </a:r>
          </a:p>
          <a:p>
            <a:endParaRPr lang="zh-CN" altLang="en-US" dirty="0"/>
          </a:p>
        </p:txBody>
      </p:sp>
    </p:spTree>
    <p:extLst>
      <p:ext uri="{BB962C8B-B14F-4D97-AF65-F5344CB8AC3E}">
        <p14:creationId xmlns:p14="http://schemas.microsoft.com/office/powerpoint/2010/main" val="3834649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791571"/>
            <a:ext cx="8596668" cy="5249792"/>
          </a:xfrm>
        </p:spPr>
        <p:txBody>
          <a:bodyPr/>
          <a:lstStyle/>
          <a:p>
            <a:r>
              <a:rPr lang="en-US" altLang="zh-CN" dirty="0" smtClean="0"/>
              <a:t>Queue</a:t>
            </a:r>
          </a:p>
          <a:p>
            <a:pPr marL="0" indent="0">
              <a:buNone/>
            </a:pPr>
            <a:r>
              <a:rPr lang="en-US" altLang="zh-CN" dirty="0"/>
              <a:t>	</a:t>
            </a:r>
            <a:endParaRPr lang="en-US" altLang="zh-CN" dirty="0" smtClean="0"/>
          </a:p>
          <a:p>
            <a:r>
              <a:rPr lang="en-US" altLang="zh-CN" dirty="0" smtClean="0"/>
              <a:t>Locks</a:t>
            </a:r>
          </a:p>
          <a:p>
            <a:pPr marL="0" indent="0">
              <a:buNone/>
            </a:pPr>
            <a:r>
              <a:rPr lang="en-US" altLang="zh-CN" dirty="0"/>
              <a:t>	</a:t>
            </a:r>
            <a:r>
              <a:rPr lang="zh-CN" altLang="en-US" dirty="0" smtClean="0"/>
              <a:t>全局分布式锁</a:t>
            </a:r>
            <a:endParaRPr lang="en-US" altLang="zh-CN" dirty="0" smtClean="0"/>
          </a:p>
          <a:p>
            <a:r>
              <a:rPr lang="en-US" altLang="zh-CN" dirty="0" smtClean="0"/>
              <a:t>Leader Election</a:t>
            </a:r>
          </a:p>
          <a:p>
            <a:pPr marL="0" indent="0">
              <a:buNone/>
            </a:pPr>
            <a:r>
              <a:rPr lang="en-US" altLang="zh-CN" dirty="0" smtClean="0"/>
              <a:t>	</a:t>
            </a:r>
            <a:r>
              <a:rPr lang="zh-CN" altLang="en-US" dirty="0" smtClean="0"/>
              <a:t>在多个进程中选举一个作为</a:t>
            </a:r>
            <a:r>
              <a:rPr lang="en-US" altLang="zh-CN" dirty="0" smtClean="0"/>
              <a:t>leader</a:t>
            </a:r>
          </a:p>
          <a:p>
            <a:endParaRPr lang="zh-CN" altLang="en-US" dirty="0"/>
          </a:p>
        </p:txBody>
      </p:sp>
    </p:spTree>
    <p:extLst>
      <p:ext uri="{BB962C8B-B14F-4D97-AF65-F5344CB8AC3E}">
        <p14:creationId xmlns:p14="http://schemas.microsoft.com/office/powerpoint/2010/main" val="948490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ZooKeeper</a:t>
            </a:r>
            <a:r>
              <a:rPr lang="en-US" altLang="zh-CN" dirty="0" smtClean="0"/>
              <a:t> Observers</a:t>
            </a:r>
            <a:endParaRPr lang="zh-CN" altLang="en-US" dirty="0"/>
          </a:p>
        </p:txBody>
      </p:sp>
      <p:sp>
        <p:nvSpPr>
          <p:cNvPr id="3" name="内容占位符 2"/>
          <p:cNvSpPr>
            <a:spLocks noGrp="1"/>
          </p:cNvSpPr>
          <p:nvPr>
            <p:ph idx="1"/>
          </p:nvPr>
        </p:nvSpPr>
        <p:spPr/>
        <p:txBody>
          <a:bodyPr/>
          <a:lstStyle/>
          <a:p>
            <a:r>
              <a:rPr lang="zh-CN" altLang="en-US" dirty="0" smtClean="0"/>
              <a:t>此节点不参与</a:t>
            </a:r>
            <a:r>
              <a:rPr lang="en-US" altLang="zh-CN" dirty="0" smtClean="0"/>
              <a:t>leader</a:t>
            </a:r>
            <a:r>
              <a:rPr lang="zh-CN" altLang="en-US" dirty="0" smtClean="0"/>
              <a:t>选举，仅仅负责连接</a:t>
            </a:r>
            <a:r>
              <a:rPr lang="en-US" altLang="zh-CN" dirty="0" smtClean="0"/>
              <a:t>client</a:t>
            </a:r>
            <a:r>
              <a:rPr lang="zh-CN" altLang="en-US" dirty="0" smtClean="0"/>
              <a:t>，响应</a:t>
            </a:r>
            <a:r>
              <a:rPr lang="en-US" altLang="zh-CN" dirty="0" smtClean="0"/>
              <a:t>client</a:t>
            </a:r>
            <a:r>
              <a:rPr lang="zh-CN" altLang="en-US" dirty="0" smtClean="0"/>
              <a:t>读写请求。</a:t>
            </a:r>
            <a:r>
              <a:rPr lang="en-US" altLang="zh-CN" dirty="0" smtClean="0"/>
              <a:t>Observers</a:t>
            </a:r>
            <a:r>
              <a:rPr lang="zh-CN" altLang="en-US" dirty="0" smtClean="0"/>
              <a:t>像</a:t>
            </a:r>
            <a:r>
              <a:rPr lang="en-US" altLang="zh-CN" dirty="0" smtClean="0"/>
              <a:t>follower</a:t>
            </a:r>
            <a:r>
              <a:rPr lang="zh-CN" altLang="en-US" dirty="0" smtClean="0"/>
              <a:t>一样把请求转发给</a:t>
            </a:r>
            <a:r>
              <a:rPr lang="en-US" altLang="zh-CN" dirty="0" smtClean="0"/>
              <a:t>leader</a:t>
            </a:r>
            <a:r>
              <a:rPr lang="zh-CN" altLang="en-US" dirty="0" smtClean="0"/>
              <a:t>处理。</a:t>
            </a:r>
            <a:endParaRPr lang="en-US" altLang="zh-CN" dirty="0" smtClean="0"/>
          </a:p>
          <a:p>
            <a:pPr marL="0" indent="0">
              <a:buNone/>
            </a:pPr>
            <a:r>
              <a:rPr lang="zh-CN" altLang="en-US" dirty="0" smtClean="0"/>
              <a:t>为什么需要</a:t>
            </a:r>
            <a:r>
              <a:rPr lang="en-US" altLang="zh-CN" dirty="0" smtClean="0"/>
              <a:t>observers</a:t>
            </a:r>
            <a:r>
              <a:rPr lang="zh-CN" altLang="en-US" dirty="0" smtClean="0"/>
              <a:t>？</a:t>
            </a:r>
            <a:endParaRPr lang="en-US" altLang="zh-CN" dirty="0" smtClean="0"/>
          </a:p>
          <a:p>
            <a:pPr marL="0" indent="0">
              <a:buNone/>
            </a:pPr>
            <a:r>
              <a:rPr lang="en-US" altLang="zh-CN" i="1" dirty="0"/>
              <a:t>Although </a:t>
            </a:r>
            <a:r>
              <a:rPr lang="en-US" altLang="zh-CN" i="1" dirty="0" err="1"/>
              <a:t>ZooKeeper</a:t>
            </a:r>
            <a:r>
              <a:rPr lang="en-US" altLang="zh-CN" i="1" dirty="0"/>
              <a:t> performs very well by having clients connect directly to voting members of the ensemble, this architecture makes it hard to scale out to huge numbers of clients. The problem is that as we add more voting members, the write performance drops. </a:t>
            </a:r>
            <a:r>
              <a:rPr lang="en-US" altLang="zh-CN" i="1" dirty="0">
                <a:solidFill>
                  <a:srgbClr val="FF0000"/>
                </a:solidFill>
              </a:rPr>
              <a:t>This is due to the fact that a write operation requires the agreement of (in general) at least half the nodes in an ensemble and therefore</a:t>
            </a:r>
            <a:r>
              <a:rPr lang="en-US" altLang="zh-CN" i="1" dirty="0"/>
              <a:t> </a:t>
            </a:r>
            <a:r>
              <a:rPr lang="en-US" altLang="zh-CN" i="1" dirty="0">
                <a:solidFill>
                  <a:srgbClr val="FF0000"/>
                </a:solidFill>
              </a:rPr>
              <a:t>the cost of a vote can </a:t>
            </a:r>
            <a:r>
              <a:rPr lang="en-US" altLang="zh-CN" b="1" i="1" u="sng" dirty="0">
                <a:solidFill>
                  <a:srgbClr val="FF0000"/>
                </a:solidFill>
              </a:rPr>
              <a:t>increase significantly</a:t>
            </a:r>
            <a:r>
              <a:rPr lang="en-US" altLang="zh-CN" i="1" dirty="0">
                <a:solidFill>
                  <a:srgbClr val="FF0000"/>
                </a:solidFill>
              </a:rPr>
              <a:t> as more voters are added.</a:t>
            </a:r>
            <a:endParaRPr lang="zh-CN" altLang="en-US" i="1" dirty="0">
              <a:solidFill>
                <a:srgbClr val="FF0000"/>
              </a:solidFill>
            </a:endParaRPr>
          </a:p>
        </p:txBody>
      </p:sp>
    </p:spTree>
    <p:extLst>
      <p:ext uri="{BB962C8B-B14F-4D97-AF65-F5344CB8AC3E}">
        <p14:creationId xmlns:p14="http://schemas.microsoft.com/office/powerpoint/2010/main" val="26789572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流程控制设计</a:t>
            </a:r>
            <a:endParaRPr lang="zh-CN" altLang="en-US" dirty="0"/>
          </a:p>
        </p:txBody>
      </p:sp>
      <p:sp>
        <p:nvSpPr>
          <p:cNvPr id="9" name="内容占位符 8"/>
          <p:cNvSpPr>
            <a:spLocks noGrp="1"/>
          </p:cNvSpPr>
          <p:nvPr>
            <p:ph idx="1"/>
          </p:nvPr>
        </p:nvSpPr>
        <p:spPr>
          <a:xfrm>
            <a:off x="677334" y="2160589"/>
            <a:ext cx="3285066" cy="3880773"/>
          </a:xfrm>
        </p:spPr>
        <p:txBody>
          <a:bodyPr/>
          <a:lstStyle/>
          <a:p>
            <a:r>
              <a:rPr lang="zh-CN" altLang="en-US" dirty="0" smtClean="0"/>
              <a:t>流程控制由两部分组成</a:t>
            </a:r>
            <a:endParaRPr lang="en-US" altLang="zh-CN" dirty="0" smtClean="0"/>
          </a:p>
          <a:p>
            <a:pPr>
              <a:buFont typeface="Wingdings" panose="05000000000000000000" pitchFamily="2" charset="2"/>
              <a:buChar char="l"/>
            </a:pPr>
            <a:r>
              <a:rPr lang="en-US" altLang="zh-CN" dirty="0" smtClean="0"/>
              <a:t>Flow leader</a:t>
            </a:r>
          </a:p>
          <a:p>
            <a:pPr marL="0" indent="0">
              <a:buNone/>
            </a:pPr>
            <a:r>
              <a:rPr lang="en-US" altLang="zh-CN" dirty="0"/>
              <a:t>	</a:t>
            </a:r>
            <a:r>
              <a:rPr lang="zh-CN" altLang="en-US" dirty="0" smtClean="0"/>
              <a:t>负责协调各个节点</a:t>
            </a:r>
            <a:r>
              <a:rPr lang="en-US" altLang="zh-CN" dirty="0" smtClean="0"/>
              <a:t>	worker</a:t>
            </a:r>
            <a:r>
              <a:rPr lang="zh-CN" altLang="en-US" dirty="0" smtClean="0"/>
              <a:t>的工作，包括</a:t>
            </a:r>
            <a:r>
              <a:rPr lang="en-US" altLang="zh-CN" dirty="0" smtClean="0"/>
              <a:t>	</a:t>
            </a:r>
            <a:r>
              <a:rPr lang="zh-CN" altLang="en-US" dirty="0" smtClean="0"/>
              <a:t>节</a:t>
            </a:r>
            <a:r>
              <a:rPr lang="en-US" altLang="zh-CN" dirty="0" smtClean="0"/>
              <a:t>	</a:t>
            </a:r>
            <a:r>
              <a:rPr lang="zh-CN" altLang="en-US" dirty="0" smtClean="0"/>
              <a:t>点的</a:t>
            </a:r>
            <a:r>
              <a:rPr lang="en-US" altLang="zh-CN" dirty="0" smtClean="0"/>
              <a:t>active</a:t>
            </a:r>
            <a:r>
              <a:rPr lang="zh-CN" altLang="en-US" dirty="0" smtClean="0"/>
              <a:t>、</a:t>
            </a:r>
            <a:r>
              <a:rPr lang="en-US" altLang="zh-CN" dirty="0" err="1" smtClean="0"/>
              <a:t>deactive</a:t>
            </a:r>
            <a:endParaRPr lang="en-US" altLang="zh-CN" dirty="0" smtClean="0"/>
          </a:p>
          <a:p>
            <a:pPr>
              <a:buFont typeface="Wingdings" panose="05000000000000000000" pitchFamily="2" charset="2"/>
              <a:buChar char="l"/>
            </a:pPr>
            <a:r>
              <a:rPr lang="en-US" altLang="zh-CN" dirty="0" smtClean="0"/>
              <a:t>Flow worker</a:t>
            </a:r>
          </a:p>
          <a:p>
            <a:pPr marL="0" indent="0">
              <a:buNone/>
            </a:pPr>
            <a:r>
              <a:rPr lang="en-US" altLang="zh-CN" dirty="0"/>
              <a:t>	</a:t>
            </a:r>
            <a:r>
              <a:rPr lang="zh-CN" altLang="en-US" dirty="0" smtClean="0"/>
              <a:t>流程节点进程，负责做</a:t>
            </a:r>
            <a:endParaRPr lang="en-US" altLang="zh-CN" dirty="0" smtClean="0"/>
          </a:p>
          <a:p>
            <a:pPr marL="0" indent="0">
              <a:buNone/>
            </a:pPr>
            <a:r>
              <a:rPr lang="en-US" altLang="zh-CN" dirty="0"/>
              <a:t>	</a:t>
            </a:r>
            <a:r>
              <a:rPr lang="zh-CN" altLang="en-US" dirty="0" smtClean="0"/>
              <a:t>任务的节点</a:t>
            </a:r>
            <a:endParaRPr lang="en-US" altLang="zh-CN" dirty="0" smtClean="0"/>
          </a:p>
          <a:p>
            <a:pPr marL="0" indent="0">
              <a:buNone/>
            </a:pPr>
            <a:r>
              <a:rPr lang="zh-CN" altLang="en-US" dirty="0" smtClean="0"/>
              <a:t>整个流程通过</a:t>
            </a:r>
            <a:r>
              <a:rPr lang="en-US" altLang="zh-CN" dirty="0" smtClean="0"/>
              <a:t>zookeeper</a:t>
            </a:r>
            <a:r>
              <a:rPr lang="zh-CN" altLang="en-US" dirty="0" smtClean="0"/>
              <a:t>协调通知</a:t>
            </a:r>
            <a:endParaRPr lang="zh-CN" altLang="en-US" dirty="0"/>
          </a:p>
        </p:txBody>
      </p:sp>
      <p:sp>
        <p:nvSpPr>
          <p:cNvPr id="4" name="Rectangle 2"/>
          <p:cNvSpPr>
            <a:spLocks noChangeArrowheads="1"/>
          </p:cNvSpPr>
          <p:nvPr/>
        </p:nvSpPr>
        <p:spPr bwMode="auto">
          <a:xfrm>
            <a:off x="3357349" y="354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70759334"/>
              </p:ext>
            </p:extLst>
          </p:nvPr>
        </p:nvGraphicFramePr>
        <p:xfrm>
          <a:off x="3763749" y="354841"/>
          <a:ext cx="5267325" cy="6219825"/>
        </p:xfrm>
        <a:graphic>
          <a:graphicData uri="http://schemas.openxmlformats.org/presentationml/2006/ole">
            <mc:AlternateContent xmlns:mc="http://schemas.openxmlformats.org/markup-compatibility/2006">
              <mc:Choice xmlns:v="urn:schemas-microsoft-com:vml" Requires="v">
                <p:oleObj spid="_x0000_s1107" name="Visio" r:id="rId3" imgW="6448730" imgH="7614996" progId="Visio.Drawing.15">
                  <p:embed/>
                </p:oleObj>
              </mc:Choice>
              <mc:Fallback>
                <p:oleObj name="Visio" r:id="rId3" imgW="6448730" imgH="76149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749" y="354841"/>
                        <a:ext cx="5267325" cy="621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7409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r>
              <a:rPr lang="en-US" altLang="zh-CN" dirty="0" smtClean="0"/>
              <a:t>Leader</a:t>
            </a:r>
            <a:endParaRPr lang="zh-CN" altLang="en-US" dirty="0"/>
          </a:p>
        </p:txBody>
      </p:sp>
      <p:sp>
        <p:nvSpPr>
          <p:cNvPr id="3" name="内容占位符 2"/>
          <p:cNvSpPr>
            <a:spLocks noGrp="1"/>
          </p:cNvSpPr>
          <p:nvPr>
            <p:ph idx="1"/>
          </p:nvPr>
        </p:nvSpPr>
        <p:spPr/>
        <p:txBody>
          <a:bodyPr/>
          <a:lstStyle/>
          <a:p>
            <a:r>
              <a:rPr lang="en-US" altLang="zh-CN" dirty="0" err="1" smtClean="0"/>
              <a:t>DataAn.storm.zookeeper.NodeSelector</a:t>
            </a:r>
            <a:r>
              <a:rPr lang="en-US" altLang="zh-CN" dirty="0" smtClean="0"/>
              <a:t> </a:t>
            </a:r>
            <a:r>
              <a:rPr lang="zh-CN" altLang="en-US" dirty="0" smtClean="0"/>
              <a:t>负责</a:t>
            </a:r>
            <a:r>
              <a:rPr lang="en-US" altLang="zh-CN" dirty="0" smtClean="0"/>
              <a:t>leader</a:t>
            </a:r>
            <a:r>
              <a:rPr lang="zh-CN" altLang="en-US" dirty="0" smtClean="0"/>
              <a:t>的所有工作</a:t>
            </a:r>
            <a:endParaRPr lang="en-US" altLang="zh-CN" dirty="0" smtClean="0"/>
          </a:p>
          <a:p>
            <a:pPr marL="0" indent="0">
              <a:buNone/>
            </a:pPr>
            <a:r>
              <a:rPr lang="en-US" altLang="zh-CN" dirty="0"/>
              <a:t>	</a:t>
            </a:r>
            <a:r>
              <a:rPr lang="zh-CN" altLang="en-US" dirty="0" smtClean="0"/>
              <a:t>包括 </a:t>
            </a:r>
            <a:r>
              <a:rPr lang="en-US" altLang="zh-CN" dirty="0" smtClean="0"/>
              <a:t>leader host</a:t>
            </a:r>
            <a:r>
              <a:rPr lang="zh-CN" altLang="en-US" dirty="0" smtClean="0"/>
              <a:t>的注册、流程定义的加载、响应流程启动的请求、反馈流程的</a:t>
            </a:r>
            <a:r>
              <a:rPr lang="en-US" altLang="zh-CN" dirty="0" smtClean="0"/>
              <a:t>	</a:t>
            </a:r>
            <a:r>
              <a:rPr lang="zh-CN" altLang="en-US" dirty="0" smtClean="0"/>
              <a:t>执行结果等</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i="1" u="sng" dirty="0">
                <a:solidFill>
                  <a:srgbClr val="FF0000"/>
                </a:solidFill>
              </a:rPr>
              <a:t>详细的设计请看代码</a:t>
            </a:r>
          </a:p>
          <a:p>
            <a:pPr marL="0" indent="0">
              <a:buNone/>
            </a:pPr>
            <a:endParaRPr lang="zh-CN" altLang="en-US" dirty="0"/>
          </a:p>
        </p:txBody>
      </p:sp>
    </p:spTree>
    <p:extLst>
      <p:ext uri="{BB962C8B-B14F-4D97-AF65-F5344CB8AC3E}">
        <p14:creationId xmlns:p14="http://schemas.microsoft.com/office/powerpoint/2010/main" val="37564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r>
              <a:rPr lang="en-US" altLang="zh-CN" dirty="0" smtClean="0"/>
              <a:t>Worker</a:t>
            </a:r>
            <a:endParaRPr lang="zh-CN" altLang="en-US" dirty="0"/>
          </a:p>
        </p:txBody>
      </p:sp>
      <p:sp>
        <p:nvSpPr>
          <p:cNvPr id="3" name="内容占位符 2"/>
          <p:cNvSpPr>
            <a:spLocks noGrp="1"/>
          </p:cNvSpPr>
          <p:nvPr>
            <p:ph idx="1"/>
          </p:nvPr>
        </p:nvSpPr>
        <p:spPr/>
        <p:txBody>
          <a:bodyPr/>
          <a:lstStyle/>
          <a:p>
            <a:r>
              <a:rPr lang="en-US" altLang="zh-CN" dirty="0" err="1" smtClean="0"/>
              <a:t>DataAn.storm.zookeeper.NodeWorker</a:t>
            </a:r>
            <a:r>
              <a:rPr lang="en-US" altLang="zh-CN" dirty="0" smtClean="0"/>
              <a:t> </a:t>
            </a:r>
            <a:r>
              <a:rPr lang="zh-CN" altLang="en-US" dirty="0" smtClean="0"/>
              <a:t>负责工作节点与</a:t>
            </a:r>
            <a:r>
              <a:rPr lang="en-US" altLang="zh-CN" dirty="0" smtClean="0"/>
              <a:t>leader</a:t>
            </a:r>
            <a:r>
              <a:rPr lang="zh-CN" altLang="en-US" dirty="0" smtClean="0"/>
              <a:t>之间的协调</a:t>
            </a:r>
            <a:endParaRPr lang="en-US" altLang="zh-CN" dirty="0" smtClean="0"/>
          </a:p>
          <a:p>
            <a:pPr>
              <a:buFont typeface="Wingdings" panose="05000000000000000000" pitchFamily="2" charset="2"/>
              <a:buChar char="l"/>
            </a:pPr>
            <a:r>
              <a:rPr lang="zh-CN" altLang="en-US" dirty="0"/>
              <a:t>进程等待接口 </a:t>
            </a:r>
            <a:r>
              <a:rPr lang="en-US" altLang="zh-CN" b="1" dirty="0"/>
              <a:t>public void acquire()</a:t>
            </a:r>
          </a:p>
          <a:p>
            <a:pPr>
              <a:buFont typeface="Wingdings" panose="05000000000000000000" pitchFamily="2" charset="2"/>
              <a:buChar char="l"/>
            </a:pPr>
            <a:r>
              <a:rPr lang="zh-CN" altLang="en-US" dirty="0"/>
              <a:t>进程锁释放接口 </a:t>
            </a:r>
            <a:r>
              <a:rPr lang="en-US" altLang="zh-CN" b="1" dirty="0" smtClean="0"/>
              <a:t>public void release()</a:t>
            </a:r>
          </a:p>
          <a:p>
            <a:pPr>
              <a:buFont typeface="Wingdings" panose="05000000000000000000" pitchFamily="2" charset="2"/>
              <a:buChar char="l"/>
            </a:pPr>
            <a:endParaRPr lang="en-US" altLang="zh-CN" b="1" dirty="0"/>
          </a:p>
          <a:p>
            <a:pPr>
              <a:buFont typeface="Wingdings" panose="05000000000000000000" pitchFamily="2" charset="2"/>
              <a:buChar char="l"/>
            </a:pPr>
            <a:endParaRPr lang="en-US" altLang="zh-CN" b="1" dirty="0" smtClean="0"/>
          </a:p>
          <a:p>
            <a:pPr>
              <a:buFont typeface="Wingdings" panose="05000000000000000000" pitchFamily="2" charset="2"/>
              <a:buChar char="l"/>
            </a:pPr>
            <a:endParaRPr lang="en-US" altLang="zh-CN" b="1" dirty="0"/>
          </a:p>
          <a:p>
            <a:pPr>
              <a:buFont typeface="Wingdings" panose="05000000000000000000" pitchFamily="2" charset="2"/>
              <a:buChar char="l"/>
            </a:pPr>
            <a:endParaRPr lang="en-US" altLang="zh-CN" b="1" dirty="0" smtClean="0"/>
          </a:p>
          <a:p>
            <a:pPr marL="0" indent="0">
              <a:buNone/>
            </a:pPr>
            <a:r>
              <a:rPr lang="zh-CN" altLang="en-US" i="1" u="sng" dirty="0">
                <a:solidFill>
                  <a:srgbClr val="FF0000"/>
                </a:solidFill>
              </a:rPr>
              <a:t>详细的设计请看代码</a:t>
            </a:r>
          </a:p>
          <a:p>
            <a:pPr marL="0" indent="0">
              <a:buNone/>
            </a:pPr>
            <a:endParaRPr lang="zh-CN" altLang="en-US" dirty="0"/>
          </a:p>
        </p:txBody>
      </p:sp>
    </p:spTree>
    <p:extLst>
      <p:ext uri="{BB962C8B-B14F-4D97-AF65-F5344CB8AC3E}">
        <p14:creationId xmlns:p14="http://schemas.microsoft.com/office/powerpoint/2010/main" val="913914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流程定义</a:t>
            </a:r>
            <a:endParaRPr lang="zh-CN" altLang="en-US" dirty="0"/>
          </a:p>
        </p:txBody>
      </p:sp>
      <p:sp>
        <p:nvSpPr>
          <p:cNvPr id="3" name="内容占位符 2"/>
          <p:cNvSpPr>
            <a:spLocks noGrp="1"/>
          </p:cNvSpPr>
          <p:nvPr>
            <p:ph idx="1"/>
          </p:nvPr>
        </p:nvSpPr>
        <p:spPr/>
        <p:txBody>
          <a:bodyPr/>
          <a:lstStyle/>
          <a:p>
            <a:r>
              <a:rPr lang="en-US" altLang="zh-CN" dirty="0" err="1" smtClean="0"/>
              <a:t>DataAn.storm.zookeeper.NodeSelector.NodeData.NodeDataGenerator</a:t>
            </a:r>
            <a:endParaRPr lang="en-US" altLang="zh-CN" dirty="0" smtClean="0"/>
          </a:p>
          <a:p>
            <a:pPr marL="0" indent="0">
              <a:buNone/>
            </a:pPr>
            <a:r>
              <a:rPr lang="en-US" altLang="zh-CN" dirty="0"/>
              <a:t>	</a:t>
            </a:r>
            <a:r>
              <a:rPr lang="zh-CN" altLang="en-US" dirty="0" smtClean="0"/>
              <a:t>实现此接口定义流程，通过提交给</a:t>
            </a:r>
            <a:r>
              <a:rPr lang="en-US" altLang="zh-CN" dirty="0" smtClean="0"/>
              <a:t>leader</a:t>
            </a:r>
            <a:r>
              <a:rPr lang="zh-CN" altLang="en-US" dirty="0" smtClean="0"/>
              <a:t>管理，当前只支持单个流程，默认为</a:t>
            </a:r>
            <a:r>
              <a:rPr lang="en-US" altLang="zh-CN" dirty="0" smtClean="0"/>
              <a:t>	default </a:t>
            </a:r>
            <a:r>
              <a:rPr lang="zh-CN" altLang="en-US" dirty="0" smtClean="0"/>
              <a:t>（</a:t>
            </a:r>
            <a:r>
              <a:rPr lang="en-US" altLang="zh-CN" dirty="0"/>
              <a:t> </a:t>
            </a:r>
            <a:r>
              <a:rPr lang="en-US" altLang="zh-CN" dirty="0" err="1"/>
              <a:t>DataAn.storm.zookeeper.DefaultNodeDataGenerator</a:t>
            </a:r>
            <a:r>
              <a:rPr lang="en-US" altLang="zh-CN" dirty="0"/>
              <a:t> </a:t>
            </a:r>
            <a:r>
              <a:rPr lang="zh-CN" altLang="en-US" dirty="0" smtClean="0"/>
              <a:t>）。</a:t>
            </a:r>
            <a:endParaRPr lang="en-US" altLang="zh-CN" dirty="0"/>
          </a:p>
          <a:p>
            <a:pPr marL="0" indent="0">
              <a:buNone/>
            </a:pPr>
            <a:r>
              <a:rPr lang="en-US" altLang="zh-CN" dirty="0" smtClean="0"/>
              <a:t>	</a:t>
            </a:r>
            <a:r>
              <a:rPr lang="zh-CN" altLang="en-US" dirty="0" smtClean="0"/>
              <a:t>你也可以实现自己的流程，只要满足如下限制</a:t>
            </a:r>
            <a:endParaRPr lang="en-US" altLang="zh-CN" dirty="0" smtClean="0"/>
          </a:p>
          <a:p>
            <a:pPr>
              <a:buFont typeface="+mj-lt"/>
              <a:buAutoNum type="arabicPeriod"/>
            </a:pPr>
            <a:r>
              <a:rPr lang="zh-CN" altLang="en-US" dirty="0" smtClean="0"/>
              <a:t>合法的流程定义</a:t>
            </a:r>
            <a:endParaRPr lang="en-US" altLang="zh-CN" dirty="0" smtClean="0"/>
          </a:p>
          <a:p>
            <a:pPr marL="800100" lvl="1" indent="-342900">
              <a:buFont typeface="+mj-ea"/>
              <a:buAutoNum type="circleNumDbPlain"/>
            </a:pPr>
            <a:r>
              <a:rPr lang="zh-CN" altLang="en-US" dirty="0" smtClean="0"/>
              <a:t>流程和传统文件系统一样，有根节点，文件即为流程的工作节点，目录即为流程的控制节点（包括并行，串行定义）</a:t>
            </a:r>
            <a:endParaRPr lang="en-US" altLang="zh-CN" dirty="0" smtClean="0"/>
          </a:p>
          <a:p>
            <a:pPr marL="800100" lvl="1" indent="-342900">
              <a:buFont typeface="+mj-ea"/>
              <a:buAutoNum type="circleNumDbPlain"/>
            </a:pPr>
            <a:r>
              <a:rPr lang="zh-CN" altLang="en-US" dirty="0" smtClean="0"/>
              <a:t>所有的流程节点的</a:t>
            </a:r>
            <a:r>
              <a:rPr lang="en-US" altLang="zh-CN" dirty="0" smtClean="0"/>
              <a:t>ID</a:t>
            </a:r>
            <a:r>
              <a:rPr lang="zh-CN" altLang="en-US" dirty="0" smtClean="0"/>
              <a:t>必须在自己的流程定义中唯一</a:t>
            </a:r>
            <a:endParaRPr lang="en-US" altLang="zh-CN" dirty="0" smtClean="0"/>
          </a:p>
          <a:p>
            <a:pPr marL="800100" lvl="1" indent="-342900">
              <a:buFont typeface="+mj-ea"/>
              <a:buAutoNum type="circleNumDbPlain"/>
            </a:pPr>
            <a:r>
              <a:rPr lang="zh-CN" altLang="en-US" dirty="0" smtClean="0"/>
              <a:t>流程节点的名称必须为英文，因为名称作为路径的一部分，中文不好控制</a:t>
            </a:r>
            <a:endParaRPr lang="en-US" altLang="zh-CN" dirty="0" smtClean="0"/>
          </a:p>
          <a:p>
            <a:pPr>
              <a:buFont typeface="Wingdings" panose="05000000000000000000" pitchFamily="2" charset="2"/>
              <a:buChar char="l"/>
            </a:pPr>
            <a:endParaRPr lang="en-US" altLang="zh-CN" dirty="0" smtClean="0"/>
          </a:p>
        </p:txBody>
      </p:sp>
    </p:spTree>
    <p:extLst>
      <p:ext uri="{BB962C8B-B14F-4D97-AF65-F5344CB8AC3E}">
        <p14:creationId xmlns:p14="http://schemas.microsoft.com/office/powerpoint/2010/main" val="1344974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r>
              <a:rPr lang="en-US" altLang="zh-CN" dirty="0" smtClean="0"/>
              <a:t>Data Meta Structure</a:t>
            </a:r>
            <a:endParaRPr lang="zh-CN" altLang="en-US" dirty="0"/>
          </a:p>
        </p:txBody>
      </p:sp>
      <p:sp>
        <p:nvSpPr>
          <p:cNvPr id="3" name="内容占位符 2"/>
          <p:cNvSpPr>
            <a:spLocks noGrp="1"/>
          </p:cNvSpPr>
          <p:nvPr>
            <p:ph idx="1"/>
          </p:nvPr>
        </p:nvSpPr>
        <p:spPr/>
        <p:txBody>
          <a:bodyPr/>
          <a:lstStyle/>
          <a:p>
            <a:r>
              <a:rPr lang="zh-CN" altLang="en-US" dirty="0" smtClean="0"/>
              <a:t>所有的流程数据都存放在</a:t>
            </a:r>
            <a:r>
              <a:rPr lang="en-US" altLang="zh-CN" dirty="0" smtClean="0"/>
              <a:t>zookeeper</a:t>
            </a:r>
            <a:r>
              <a:rPr lang="zh-CN" altLang="en-US" dirty="0" smtClean="0"/>
              <a:t>上，包括流程的定义，流程产生的</a:t>
            </a:r>
            <a:r>
              <a:rPr lang="en-US" altLang="zh-CN" dirty="0" smtClean="0"/>
              <a:t>instance</a:t>
            </a:r>
          </a:p>
          <a:p>
            <a:pPr>
              <a:buFont typeface="Wingdings" panose="05000000000000000000" pitchFamily="2" charset="2"/>
              <a:buChar char="l"/>
            </a:pPr>
            <a:r>
              <a:rPr lang="en-US" altLang="zh-CN" dirty="0" smtClean="0"/>
              <a:t>/locks/worker-schedule </a:t>
            </a:r>
          </a:p>
          <a:p>
            <a:pPr marL="0" indent="0">
              <a:buNone/>
            </a:pPr>
            <a:r>
              <a:rPr lang="en-US" altLang="zh-CN" dirty="0"/>
              <a:t>	</a:t>
            </a:r>
            <a:r>
              <a:rPr lang="zh-CN" altLang="en-US" dirty="0" smtClean="0"/>
              <a:t>流程的更目录</a:t>
            </a:r>
            <a:endParaRPr lang="en-US" altLang="zh-CN" dirty="0" smtClean="0"/>
          </a:p>
          <a:p>
            <a:pPr marL="0" indent="0">
              <a:buNone/>
            </a:pPr>
            <a:r>
              <a:rPr lang="en-US" altLang="zh-CN" dirty="0"/>
              <a:t>	 /</a:t>
            </a:r>
            <a:r>
              <a:rPr lang="en-US" altLang="zh-CN" dirty="0" smtClean="0"/>
              <a:t>locks/worker-schedule/</a:t>
            </a:r>
            <a:r>
              <a:rPr lang="en-US" altLang="zh-CN" dirty="0" err="1" smtClean="0"/>
              <a:t>pluginWorkers</a:t>
            </a:r>
            <a:endParaRPr lang="en-US" altLang="zh-CN" dirty="0" smtClean="0"/>
          </a:p>
          <a:p>
            <a:pPr marL="0" indent="0">
              <a:buNone/>
            </a:pPr>
            <a:r>
              <a:rPr lang="en-US" altLang="zh-CN" dirty="0"/>
              <a:t>	</a:t>
            </a:r>
            <a:r>
              <a:rPr lang="zh-CN" altLang="en-US" dirty="0" smtClean="0"/>
              <a:t>流程</a:t>
            </a:r>
            <a:r>
              <a:rPr lang="en-US" altLang="zh-CN" dirty="0" smtClean="0"/>
              <a:t>worker</a:t>
            </a:r>
            <a:r>
              <a:rPr lang="zh-CN" altLang="en-US" dirty="0" smtClean="0"/>
              <a:t>挂载（注册）目录</a:t>
            </a:r>
            <a:endParaRPr lang="en-US" altLang="zh-CN" dirty="0" smtClean="0"/>
          </a:p>
          <a:p>
            <a:pPr marL="0" indent="0">
              <a:buNone/>
            </a:pPr>
            <a:r>
              <a:rPr lang="en-US" altLang="zh-CN" dirty="0"/>
              <a:t>	</a:t>
            </a:r>
            <a:r>
              <a:rPr lang="en-US" altLang="zh-CN" dirty="0" smtClean="0"/>
              <a:t> …… </a:t>
            </a:r>
            <a:r>
              <a:rPr lang="zh-CN" altLang="en-US" dirty="0" smtClean="0"/>
              <a:t>等等其他目录</a:t>
            </a:r>
            <a:endParaRPr lang="en-US" altLang="zh-CN" dirty="0" smtClean="0"/>
          </a:p>
          <a:p>
            <a:pPr>
              <a:buFont typeface="Wingdings" panose="05000000000000000000" pitchFamily="2" charset="2"/>
              <a:buChar char="l"/>
            </a:pPr>
            <a:endParaRPr lang="en-US" altLang="zh-CN" dirty="0" smtClean="0"/>
          </a:p>
          <a:p>
            <a:pPr marL="0" indent="0">
              <a:buNone/>
            </a:pPr>
            <a:r>
              <a:rPr lang="zh-CN" altLang="en-US" i="1" u="sng" dirty="0" smtClean="0">
                <a:solidFill>
                  <a:srgbClr val="FF0000"/>
                </a:solidFill>
              </a:rPr>
              <a:t>详细的设计请看代码</a:t>
            </a:r>
            <a:endParaRPr lang="zh-CN" altLang="en-US" i="1" u="sng" dirty="0">
              <a:solidFill>
                <a:srgbClr val="FF0000"/>
              </a:solidFill>
            </a:endParaRPr>
          </a:p>
        </p:txBody>
      </p:sp>
    </p:spTree>
    <p:extLst>
      <p:ext uri="{BB962C8B-B14F-4D97-AF65-F5344CB8AC3E}">
        <p14:creationId xmlns:p14="http://schemas.microsoft.com/office/powerpoint/2010/main" val="33513299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流程监控</a:t>
            </a:r>
            <a:endParaRPr lang="zh-CN" altLang="en-US" dirty="0"/>
          </a:p>
        </p:txBody>
      </p:sp>
      <p:sp>
        <p:nvSpPr>
          <p:cNvPr id="3" name="内容占位符 2"/>
          <p:cNvSpPr>
            <a:spLocks noGrp="1"/>
          </p:cNvSpPr>
          <p:nvPr>
            <p:ph idx="1"/>
          </p:nvPr>
        </p:nvSpPr>
        <p:spPr/>
        <p:txBody>
          <a:bodyPr/>
          <a:lstStyle/>
          <a:p>
            <a:r>
              <a:rPr lang="zh-CN" altLang="en-US" dirty="0" smtClean="0"/>
              <a:t>当前流程通过在</a:t>
            </a:r>
            <a:r>
              <a:rPr lang="en-US" altLang="zh-CN" dirty="0" smtClean="0"/>
              <a:t>zookeeper</a:t>
            </a:r>
            <a:r>
              <a:rPr lang="zh-CN" altLang="en-US" dirty="0" smtClean="0"/>
              <a:t>上注册活动节点报告当前</a:t>
            </a:r>
            <a:r>
              <a:rPr lang="en-US" altLang="zh-CN" dirty="0" smtClean="0"/>
              <a:t>worker</a:t>
            </a:r>
            <a:r>
              <a:rPr lang="zh-CN" altLang="en-US" dirty="0" smtClean="0"/>
              <a:t>是否正常工作</a:t>
            </a:r>
            <a:endParaRPr lang="en-US" altLang="zh-CN" dirty="0" smtClean="0"/>
          </a:p>
          <a:p>
            <a:r>
              <a:rPr lang="zh-CN" altLang="en-US" dirty="0" smtClean="0"/>
              <a:t>当前</a:t>
            </a:r>
            <a:r>
              <a:rPr lang="en-US" altLang="zh-CN" dirty="0" smtClean="0"/>
              <a:t>leader</a:t>
            </a:r>
            <a:r>
              <a:rPr lang="zh-CN" altLang="en-US" dirty="0" smtClean="0"/>
              <a:t>在</a:t>
            </a:r>
            <a:r>
              <a:rPr lang="en-US" altLang="zh-CN" dirty="0" smtClean="0"/>
              <a:t>zookeeper</a:t>
            </a:r>
            <a:r>
              <a:rPr lang="zh-CN" altLang="en-US" dirty="0" smtClean="0"/>
              <a:t>上注册自己</a:t>
            </a:r>
            <a:endParaRPr lang="en-US" altLang="zh-CN" dirty="0" smtClean="0"/>
          </a:p>
          <a:p>
            <a:endParaRPr lang="en-US" altLang="zh-CN" dirty="0"/>
          </a:p>
          <a:p>
            <a:endParaRPr lang="en-US" altLang="zh-CN" dirty="0" smtClean="0"/>
          </a:p>
          <a:p>
            <a:endParaRPr lang="en-US" altLang="zh-CN" dirty="0"/>
          </a:p>
          <a:p>
            <a:pPr marL="0" indent="0">
              <a:buNone/>
            </a:pPr>
            <a:r>
              <a:rPr lang="zh-CN" altLang="en-US" i="1" u="sng" dirty="0">
                <a:solidFill>
                  <a:srgbClr val="FF0000"/>
                </a:solidFill>
              </a:rPr>
              <a:t>详细的设计请看代码</a:t>
            </a:r>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74050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流程任务的状态</a:t>
            </a:r>
            <a:endParaRPr lang="zh-CN" altLang="en-US" dirty="0"/>
          </a:p>
        </p:txBody>
      </p:sp>
      <p:sp>
        <p:nvSpPr>
          <p:cNvPr id="3" name="内容占位符 2"/>
          <p:cNvSpPr>
            <a:spLocks noGrp="1"/>
          </p:cNvSpPr>
          <p:nvPr>
            <p:ph idx="1"/>
          </p:nvPr>
        </p:nvSpPr>
        <p:spPr/>
        <p:txBody>
          <a:bodyPr/>
          <a:lstStyle/>
          <a:p>
            <a:r>
              <a:rPr lang="zh-CN" altLang="en-US" dirty="0" smtClean="0"/>
              <a:t>当前流程任务有两个状态</a:t>
            </a:r>
            <a:endParaRPr lang="en-US" altLang="zh-CN" dirty="0" smtClean="0"/>
          </a:p>
          <a:p>
            <a:pPr marL="457200" lvl="1" indent="0">
              <a:buNone/>
            </a:pPr>
            <a:r>
              <a:rPr lang="zh-CN" altLang="en-US" dirty="0" smtClean="0"/>
              <a:t>正确完成 和 错误完成</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2"/>
          <a:stretch>
            <a:fillRect/>
          </a:stretch>
        </p:blipFill>
        <p:spPr>
          <a:xfrm>
            <a:off x="677334" y="3497262"/>
            <a:ext cx="8677275" cy="1590675"/>
          </a:xfrm>
          <a:prstGeom prst="rect">
            <a:avLst/>
          </a:prstGeom>
        </p:spPr>
      </p:pic>
    </p:spTree>
    <p:extLst>
      <p:ext uri="{BB962C8B-B14F-4D97-AF65-F5344CB8AC3E}">
        <p14:creationId xmlns:p14="http://schemas.microsoft.com/office/powerpoint/2010/main" val="1021404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惯导系统业务模块</a:t>
            </a:r>
            <a:endParaRPr lang="zh-CN" altLang="en-US" dirty="0"/>
          </a:p>
        </p:txBody>
      </p:sp>
      <p:sp>
        <p:nvSpPr>
          <p:cNvPr id="3" name="内容占位符 2"/>
          <p:cNvSpPr>
            <a:spLocks noGrp="1"/>
          </p:cNvSpPr>
          <p:nvPr>
            <p:ph idx="1"/>
          </p:nvPr>
        </p:nvSpPr>
        <p:spPr/>
        <p:txBody>
          <a:bodyPr/>
          <a:lstStyle/>
          <a:p>
            <a:r>
              <a:rPr lang="zh-CN" altLang="en-US" dirty="0" smtClean="0"/>
              <a:t>去噪模块</a:t>
            </a:r>
            <a:endParaRPr lang="en-US" altLang="zh-CN" dirty="0" smtClean="0"/>
          </a:p>
          <a:p>
            <a:pPr marL="0" indent="0">
              <a:buNone/>
            </a:pPr>
            <a:r>
              <a:rPr lang="en-US" altLang="zh-CN" dirty="0"/>
              <a:t>	</a:t>
            </a:r>
            <a:r>
              <a:rPr lang="zh-CN" altLang="en-US" dirty="0" smtClean="0"/>
              <a:t>所有的代码都存在于</a:t>
            </a:r>
            <a:r>
              <a:rPr lang="en-US" altLang="zh-CN" dirty="0" err="1" smtClean="0"/>
              <a:t>DataAn.storm.denoise</a:t>
            </a:r>
            <a:r>
              <a:rPr lang="zh-CN" altLang="en-US" dirty="0" smtClean="0"/>
              <a:t>包中</a:t>
            </a:r>
            <a:endParaRPr lang="en-US" altLang="zh-CN" dirty="0" smtClean="0"/>
          </a:p>
          <a:p>
            <a:r>
              <a:rPr lang="zh-CN" altLang="en-US" dirty="0" smtClean="0"/>
              <a:t>异常</a:t>
            </a:r>
            <a:r>
              <a:rPr lang="en-US" altLang="zh-CN" dirty="0" smtClean="0"/>
              <a:t>/</a:t>
            </a:r>
            <a:r>
              <a:rPr lang="zh-CN" altLang="en-US" dirty="0" smtClean="0"/>
              <a:t>特殊工况模块</a:t>
            </a:r>
            <a:endParaRPr lang="en-US" altLang="zh-CN" dirty="0" smtClean="0"/>
          </a:p>
          <a:p>
            <a:pPr marL="0" indent="0">
              <a:buNone/>
            </a:pPr>
            <a:r>
              <a:rPr lang="en-US" altLang="zh-CN" dirty="0"/>
              <a:t>	</a:t>
            </a:r>
            <a:r>
              <a:rPr lang="en-US" altLang="zh-CN" dirty="0" err="1"/>
              <a:t>DataAn.storm.exceptioncheck</a:t>
            </a:r>
            <a:endParaRPr lang="en-US" altLang="zh-CN" dirty="0" smtClean="0"/>
          </a:p>
          <a:p>
            <a:r>
              <a:rPr lang="zh-CN" altLang="en-US" dirty="0" smtClean="0"/>
              <a:t>分级模块</a:t>
            </a:r>
            <a:endParaRPr lang="en-US" altLang="zh-CN" dirty="0" smtClean="0"/>
          </a:p>
          <a:p>
            <a:pPr marL="0" indent="0">
              <a:buNone/>
            </a:pPr>
            <a:r>
              <a:rPr lang="en-US" altLang="zh-CN" dirty="0"/>
              <a:t>	</a:t>
            </a:r>
            <a:r>
              <a:rPr lang="en-US" altLang="zh-CN" dirty="0" err="1"/>
              <a:t>DataAn.storm.hierarchy</a:t>
            </a:r>
            <a:endParaRPr lang="en-US" altLang="zh-CN" dirty="0" smtClean="0"/>
          </a:p>
          <a:p>
            <a:r>
              <a:rPr lang="zh-CN" altLang="en-US" dirty="0"/>
              <a:t>持久</a:t>
            </a:r>
            <a:r>
              <a:rPr lang="zh-CN" altLang="en-US" dirty="0" smtClean="0"/>
              <a:t>化模块</a:t>
            </a:r>
            <a:endParaRPr lang="en-US" altLang="zh-CN" dirty="0" smtClean="0"/>
          </a:p>
          <a:p>
            <a:pPr marL="0" indent="0">
              <a:buNone/>
            </a:pPr>
            <a:r>
              <a:rPr lang="en-US" altLang="zh-CN" dirty="0"/>
              <a:t>	</a:t>
            </a:r>
            <a:r>
              <a:rPr lang="en-US" altLang="zh-CN" dirty="0" err="1"/>
              <a:t>DataAn.storm.persist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166870" y="2549348"/>
            <a:ext cx="3737860" cy="3722203"/>
          </a:xfrm>
          <a:prstGeom prst="rect">
            <a:avLst/>
          </a:prstGeom>
        </p:spPr>
      </p:pic>
    </p:spTree>
    <p:extLst>
      <p:ext uri="{BB962C8B-B14F-4D97-AF65-F5344CB8AC3E}">
        <p14:creationId xmlns:p14="http://schemas.microsoft.com/office/powerpoint/2010/main" val="1171347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749301"/>
            <a:ext cx="8596668" cy="5292062"/>
          </a:xfrm>
        </p:spPr>
        <p:txBody>
          <a:bodyPr/>
          <a:lstStyle/>
          <a:p>
            <a:pPr latinLnBrk="1"/>
            <a:r>
              <a:rPr lang="en-US" altLang="zh-CN" dirty="0"/>
              <a:t>Storm</a:t>
            </a:r>
            <a:r>
              <a:rPr lang="zh-CN" altLang="en-US" dirty="0"/>
              <a:t>提交运行的程序称为</a:t>
            </a:r>
            <a:r>
              <a:rPr lang="en-US" altLang="zh-CN" dirty="0"/>
              <a:t>Topology</a:t>
            </a:r>
            <a:r>
              <a:rPr lang="zh-CN" altLang="en-US" dirty="0" smtClean="0"/>
              <a:t>。</a:t>
            </a:r>
            <a:endParaRPr lang="zh-CN" altLang="en-US" dirty="0"/>
          </a:p>
          <a:p>
            <a:pPr latinLnBrk="1"/>
            <a:r>
              <a:rPr lang="en-US" altLang="zh-CN" dirty="0"/>
              <a:t>Topology</a:t>
            </a:r>
            <a:r>
              <a:rPr lang="zh-CN" altLang="en-US" dirty="0"/>
              <a:t>处理的最小的消息单位是一个</a:t>
            </a:r>
            <a:r>
              <a:rPr lang="en-US" altLang="zh-CN" dirty="0"/>
              <a:t>Tuple</a:t>
            </a:r>
            <a:r>
              <a:rPr lang="zh-CN" altLang="en-US" dirty="0"/>
              <a:t>，也就是一个任意对象的数组。</a:t>
            </a:r>
          </a:p>
          <a:p>
            <a:pPr latinLnBrk="1"/>
            <a:r>
              <a:rPr lang="en-US" altLang="zh-CN" dirty="0" smtClean="0"/>
              <a:t>Topology</a:t>
            </a:r>
            <a:r>
              <a:rPr lang="zh-CN" altLang="en-US" dirty="0"/>
              <a:t>由</a:t>
            </a:r>
            <a:r>
              <a:rPr lang="en-US" altLang="zh-CN" dirty="0"/>
              <a:t>Spout</a:t>
            </a:r>
            <a:r>
              <a:rPr lang="zh-CN" altLang="en-US" dirty="0"/>
              <a:t>和</a:t>
            </a:r>
            <a:r>
              <a:rPr lang="en-US" altLang="zh-CN" dirty="0"/>
              <a:t>Bolt</a:t>
            </a:r>
            <a:r>
              <a:rPr lang="zh-CN" altLang="en-US" dirty="0"/>
              <a:t>构成。</a:t>
            </a:r>
            <a:r>
              <a:rPr lang="en-US" altLang="zh-CN" dirty="0"/>
              <a:t>Spout</a:t>
            </a:r>
            <a:r>
              <a:rPr lang="zh-CN" altLang="en-US" dirty="0"/>
              <a:t>是发出</a:t>
            </a:r>
            <a:r>
              <a:rPr lang="en-US" altLang="zh-CN" dirty="0"/>
              <a:t>Tuple</a:t>
            </a:r>
            <a:r>
              <a:rPr lang="zh-CN" altLang="en-US" dirty="0"/>
              <a:t>的结点。</a:t>
            </a:r>
            <a:r>
              <a:rPr lang="en-US" altLang="zh-CN" dirty="0"/>
              <a:t>Bolt</a:t>
            </a:r>
            <a:r>
              <a:rPr lang="zh-CN" altLang="en-US" dirty="0"/>
              <a:t>可以随意订阅某个</a:t>
            </a:r>
            <a:r>
              <a:rPr lang="en-US" altLang="zh-CN" dirty="0"/>
              <a:t>Spout</a:t>
            </a:r>
            <a:r>
              <a:rPr lang="zh-CN" altLang="en-US" dirty="0"/>
              <a:t>或者</a:t>
            </a:r>
            <a:r>
              <a:rPr lang="en-US" altLang="zh-CN" dirty="0"/>
              <a:t>Bolt</a:t>
            </a:r>
            <a:r>
              <a:rPr lang="zh-CN" altLang="en-US" dirty="0"/>
              <a:t>发出的</a:t>
            </a:r>
            <a:r>
              <a:rPr lang="en-US" altLang="zh-CN" dirty="0"/>
              <a:t>Tuple</a:t>
            </a:r>
            <a:r>
              <a:rPr lang="zh-CN" altLang="en-US" dirty="0"/>
              <a:t>。</a:t>
            </a:r>
            <a:r>
              <a:rPr lang="en-US" altLang="zh-CN" dirty="0"/>
              <a:t>Spout</a:t>
            </a:r>
            <a:r>
              <a:rPr lang="zh-CN" altLang="en-US" dirty="0"/>
              <a:t>和</a:t>
            </a:r>
            <a:r>
              <a:rPr lang="en-US" altLang="zh-CN" dirty="0"/>
              <a:t>Bolt</a:t>
            </a:r>
            <a:r>
              <a:rPr lang="zh-CN" altLang="en-US" dirty="0"/>
              <a:t>都统称为</a:t>
            </a:r>
            <a:r>
              <a:rPr lang="en-US" altLang="zh-CN" dirty="0"/>
              <a:t>component</a:t>
            </a:r>
            <a:r>
              <a:rPr lang="zh-CN" altLang="en-US" dirty="0"/>
              <a:t>。</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2459963"/>
            <a:ext cx="5791200" cy="3581400"/>
          </a:xfrm>
          <a:prstGeom prst="rect">
            <a:avLst/>
          </a:prstGeom>
        </p:spPr>
      </p:pic>
    </p:spTree>
    <p:extLst>
      <p:ext uri="{BB962C8B-B14F-4D97-AF65-F5344CB8AC3E}">
        <p14:creationId xmlns:p14="http://schemas.microsoft.com/office/powerpoint/2010/main" val="19690353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潜在问题</a:t>
            </a:r>
            <a:r>
              <a:rPr lang="en-US" altLang="zh-CN" b="1" dirty="0"/>
              <a:t>/</a:t>
            </a:r>
            <a:r>
              <a:rPr lang="zh-CN" altLang="zh-CN" b="1" dirty="0"/>
              <a:t>注意点</a:t>
            </a:r>
            <a:r>
              <a:rPr lang="en-US" altLang="zh-CN" b="1" dirty="0"/>
              <a:t>/</a:t>
            </a:r>
            <a:r>
              <a:rPr lang="zh-CN" altLang="zh-CN" b="1" dirty="0"/>
              <a:t>改进</a:t>
            </a:r>
            <a:r>
              <a:rPr lang="zh-CN" altLang="zh-CN" b="1" dirty="0" smtClean="0"/>
              <a:t>方案</a:t>
            </a:r>
            <a:endParaRPr lang="zh-CN" altLang="en-US" dirty="0"/>
          </a:p>
        </p:txBody>
      </p:sp>
      <p:sp>
        <p:nvSpPr>
          <p:cNvPr id="3" name="内容占位符 2"/>
          <p:cNvSpPr>
            <a:spLocks noGrp="1"/>
          </p:cNvSpPr>
          <p:nvPr>
            <p:ph idx="1"/>
          </p:nvPr>
        </p:nvSpPr>
        <p:spPr/>
        <p:txBody>
          <a:bodyPr/>
          <a:lstStyle/>
          <a:p>
            <a:pPr lvl="0"/>
            <a:r>
              <a:rPr lang="zh-CN" altLang="zh-CN" dirty="0"/>
              <a:t>当前系统严重依赖</a:t>
            </a:r>
            <a:r>
              <a:rPr lang="en-US" altLang="zh-CN" dirty="0"/>
              <a:t>zookeeper</a:t>
            </a:r>
            <a:r>
              <a:rPr lang="zh-CN" altLang="zh-CN" dirty="0"/>
              <a:t>，建议</a:t>
            </a:r>
            <a:r>
              <a:rPr lang="en-US" altLang="zh-CN" dirty="0"/>
              <a:t>zookeeper</a:t>
            </a:r>
            <a:r>
              <a:rPr lang="zh-CN" altLang="zh-CN" dirty="0"/>
              <a:t>单独部署，至少</a:t>
            </a:r>
            <a:r>
              <a:rPr lang="en-US" altLang="zh-CN" dirty="0"/>
              <a:t>5</a:t>
            </a:r>
            <a:r>
              <a:rPr lang="zh-CN" altLang="zh-CN" dirty="0"/>
              <a:t>个节点以上，不要抢占</a:t>
            </a:r>
            <a:r>
              <a:rPr lang="en-US" altLang="zh-CN" dirty="0"/>
              <a:t>CPU</a:t>
            </a:r>
            <a:r>
              <a:rPr lang="zh-CN" altLang="zh-CN" dirty="0"/>
              <a:t>资源，内存要求应该不高</a:t>
            </a:r>
          </a:p>
          <a:p>
            <a:pPr lvl="0"/>
            <a:r>
              <a:rPr lang="zh-CN" altLang="zh-CN" dirty="0" smtClean="0"/>
              <a:t>当前</a:t>
            </a:r>
            <a:r>
              <a:rPr lang="zh-CN" altLang="zh-CN" dirty="0"/>
              <a:t>流程设计的调度依赖</a:t>
            </a:r>
            <a:r>
              <a:rPr lang="en-US" altLang="zh-CN" dirty="0"/>
              <a:t>zookeeper</a:t>
            </a:r>
            <a:r>
              <a:rPr lang="zh-CN" altLang="zh-CN" dirty="0"/>
              <a:t>通知，可以适当的结合</a:t>
            </a:r>
            <a:r>
              <a:rPr lang="en-US" altLang="zh-CN" dirty="0"/>
              <a:t>HTTP</a:t>
            </a:r>
            <a:r>
              <a:rPr lang="zh-CN" altLang="zh-CN" dirty="0"/>
              <a:t>通知来提高稳定性</a:t>
            </a:r>
          </a:p>
          <a:p>
            <a:pPr lvl="0"/>
            <a:r>
              <a:rPr lang="zh-CN" altLang="zh-CN" dirty="0"/>
              <a:t>当前流程中间数据储存（持久化）使用的是</a:t>
            </a:r>
            <a:r>
              <a:rPr lang="en-US" altLang="zh-CN" dirty="0"/>
              <a:t>JSON</a:t>
            </a:r>
            <a:r>
              <a:rPr lang="zh-CN" altLang="zh-CN" dirty="0"/>
              <a:t>，数据量比较</a:t>
            </a:r>
            <a:r>
              <a:rPr lang="zh-CN" altLang="zh-CN" dirty="0" smtClean="0"/>
              <a:t>大</a:t>
            </a:r>
            <a:r>
              <a:rPr lang="zh-CN" altLang="en-US" dirty="0" smtClean="0"/>
              <a:t>，可以考虑下面修改</a:t>
            </a:r>
            <a:endParaRPr lang="zh-CN" altLang="zh-CN" dirty="0"/>
          </a:p>
          <a:p>
            <a:pPr lvl="1">
              <a:buFont typeface="+mj-lt"/>
              <a:buAutoNum type="arabicPeriod"/>
            </a:pPr>
            <a:r>
              <a:rPr lang="zh-CN" altLang="zh-CN" dirty="0"/>
              <a:t>修改数据结构，减少无关信息的字节数</a:t>
            </a:r>
          </a:p>
          <a:p>
            <a:pPr lvl="1">
              <a:buFont typeface="+mj-lt"/>
              <a:buAutoNum type="arabicPeriod"/>
            </a:pPr>
            <a:r>
              <a:rPr lang="zh-CN" altLang="zh-CN" dirty="0"/>
              <a:t>数据持久化可以换成</a:t>
            </a:r>
            <a:r>
              <a:rPr lang="en-US" altLang="zh-CN" dirty="0"/>
              <a:t>KRYO</a:t>
            </a:r>
            <a:endParaRPr lang="zh-CN" altLang="zh-CN" dirty="0"/>
          </a:p>
          <a:p>
            <a:endParaRPr lang="zh-CN" altLang="en-US" dirty="0"/>
          </a:p>
        </p:txBody>
      </p:sp>
    </p:spTree>
    <p:extLst>
      <p:ext uri="{BB962C8B-B14F-4D97-AF65-F5344CB8AC3E}">
        <p14:creationId xmlns:p14="http://schemas.microsoft.com/office/powerpoint/2010/main" val="34043563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66801"/>
            <a:ext cx="8596668" cy="4974562"/>
          </a:xfrm>
        </p:spPr>
        <p:txBody>
          <a:bodyPr/>
          <a:lstStyle/>
          <a:p>
            <a:pPr lvl="0"/>
            <a:r>
              <a:rPr lang="zh-CN" altLang="zh-CN" dirty="0"/>
              <a:t>当前系统缺乏系统资源，业务资源监控</a:t>
            </a:r>
          </a:p>
          <a:p>
            <a:pPr lvl="0"/>
            <a:r>
              <a:rPr lang="zh-CN" altLang="zh-CN" dirty="0"/>
              <a:t>后台管理系统只能单点部署，如果集群部署会出现同一个</a:t>
            </a:r>
            <a:r>
              <a:rPr lang="en-US" altLang="zh-CN" dirty="0"/>
              <a:t>CSV</a:t>
            </a:r>
            <a:r>
              <a:rPr lang="zh-CN" altLang="zh-CN" dirty="0"/>
              <a:t>文件被处理多次的问题。</a:t>
            </a:r>
          </a:p>
          <a:p>
            <a:pPr marL="0" indent="0">
              <a:buNone/>
            </a:pPr>
            <a:r>
              <a:rPr lang="en-US" altLang="zh-CN" i="1" dirty="0" smtClean="0"/>
              <a:t>	</a:t>
            </a:r>
            <a:r>
              <a:rPr lang="zh-CN" altLang="zh-CN" i="1" dirty="0" smtClean="0">
                <a:solidFill>
                  <a:srgbClr val="FF0000"/>
                </a:solidFill>
              </a:rPr>
              <a:t>如果</a:t>
            </a:r>
            <a:r>
              <a:rPr lang="zh-CN" altLang="zh-CN" i="1" dirty="0">
                <a:solidFill>
                  <a:srgbClr val="FF0000"/>
                </a:solidFill>
              </a:rPr>
              <a:t>要集群部署需要在参与流程处理的地方加上</a:t>
            </a:r>
            <a:r>
              <a:rPr lang="en-US" altLang="zh-CN" i="1" dirty="0">
                <a:solidFill>
                  <a:srgbClr val="FF0000"/>
                </a:solidFill>
              </a:rPr>
              <a:t>leader</a:t>
            </a:r>
            <a:r>
              <a:rPr lang="zh-CN" altLang="zh-CN" i="1" dirty="0">
                <a:solidFill>
                  <a:srgbClr val="FF0000"/>
                </a:solidFill>
              </a:rPr>
              <a:t>选举以保证单点参与</a:t>
            </a:r>
            <a:r>
              <a:rPr lang="zh-CN" altLang="zh-CN" i="1" dirty="0" smtClean="0">
                <a:solidFill>
                  <a:srgbClr val="FF0000"/>
                </a:solidFill>
              </a:rPr>
              <a:t>流</a:t>
            </a:r>
            <a:r>
              <a:rPr lang="en-US" altLang="zh-CN" i="1" dirty="0" smtClean="0">
                <a:solidFill>
                  <a:srgbClr val="FF0000"/>
                </a:solidFill>
              </a:rPr>
              <a:t>	</a:t>
            </a:r>
            <a:r>
              <a:rPr lang="zh-CN" altLang="zh-CN" i="1" dirty="0" smtClean="0">
                <a:solidFill>
                  <a:srgbClr val="FF0000"/>
                </a:solidFill>
              </a:rPr>
              <a:t>程控</a:t>
            </a:r>
            <a:r>
              <a:rPr lang="zh-CN" altLang="zh-CN" i="1" dirty="0">
                <a:solidFill>
                  <a:srgbClr val="FF0000"/>
                </a:solidFill>
              </a:rPr>
              <a:t>制，处理文件的时候自己做文件同步等工作</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40382042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Storm/Kafka/Zookeeper</a:t>
            </a:r>
            <a:r>
              <a:rPr lang="zh-CN" altLang="zh-CN" b="1" dirty="0"/>
              <a:t>环境搭建</a:t>
            </a:r>
            <a:endParaRPr lang="zh-CN" altLang="en-US" dirty="0"/>
          </a:p>
        </p:txBody>
      </p:sp>
      <p:sp>
        <p:nvSpPr>
          <p:cNvPr id="3" name="内容占位符 2"/>
          <p:cNvSpPr>
            <a:spLocks noGrp="1"/>
          </p:cNvSpPr>
          <p:nvPr>
            <p:ph idx="1"/>
          </p:nvPr>
        </p:nvSpPr>
        <p:spPr/>
        <p:txBody>
          <a:bodyPr/>
          <a:lstStyle/>
          <a:p>
            <a:r>
              <a:rPr lang="zh-CN" altLang="en-US" i="1" u="sng" dirty="0" smtClean="0"/>
              <a:t>另外一份部署文档</a:t>
            </a:r>
            <a:r>
              <a:rPr lang="en-US" altLang="zh-CN" i="1" u="sng" dirty="0" smtClean="0"/>
              <a:t>...</a:t>
            </a:r>
            <a:endParaRPr lang="zh-CN" altLang="en-US" i="1" u="sng" dirty="0"/>
          </a:p>
        </p:txBody>
      </p:sp>
    </p:spTree>
    <p:extLst>
      <p:ext uri="{BB962C8B-B14F-4D97-AF65-F5344CB8AC3E}">
        <p14:creationId xmlns:p14="http://schemas.microsoft.com/office/powerpoint/2010/main" val="3817660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交接进度</a:t>
            </a:r>
            <a:endParaRPr lang="zh-CN" altLang="en-US" dirty="0"/>
          </a:p>
        </p:txBody>
      </p:sp>
      <p:sp>
        <p:nvSpPr>
          <p:cNvPr id="3" name="内容占位符 2"/>
          <p:cNvSpPr>
            <a:spLocks noGrp="1"/>
          </p:cNvSpPr>
          <p:nvPr>
            <p:ph idx="1"/>
          </p:nvPr>
        </p:nvSpPr>
        <p:spPr/>
        <p:txBody>
          <a:bodyPr/>
          <a:lstStyle/>
          <a:p>
            <a:r>
              <a:rPr lang="zh-CN" altLang="en-US" dirty="0" smtClean="0"/>
              <a:t>每天讲解一个章节的</a:t>
            </a:r>
            <a:endParaRPr lang="en-US" altLang="zh-CN" dirty="0" smtClean="0"/>
          </a:p>
          <a:p>
            <a:pPr marL="0" indent="0">
              <a:buNone/>
            </a:pPr>
            <a:r>
              <a:rPr lang="en-US" altLang="zh-CN" dirty="0"/>
              <a:t>	</a:t>
            </a:r>
            <a:r>
              <a:rPr lang="en-US" altLang="zh-CN" dirty="0" smtClean="0"/>
              <a:t>storm 22</a:t>
            </a:r>
          </a:p>
          <a:p>
            <a:pPr marL="0" indent="0">
              <a:buNone/>
            </a:pPr>
            <a:r>
              <a:rPr lang="en-US" altLang="zh-CN" dirty="0"/>
              <a:t>	</a:t>
            </a:r>
            <a:r>
              <a:rPr lang="en-US" altLang="zh-CN" dirty="0" err="1" smtClean="0"/>
              <a:t>kafka</a:t>
            </a:r>
            <a:r>
              <a:rPr lang="en-US" altLang="zh-CN" dirty="0" smtClean="0"/>
              <a:t> 23</a:t>
            </a:r>
          </a:p>
          <a:p>
            <a:pPr marL="0" indent="0">
              <a:buNone/>
            </a:pPr>
            <a:r>
              <a:rPr lang="en-US" altLang="zh-CN" dirty="0"/>
              <a:t>	</a:t>
            </a:r>
            <a:r>
              <a:rPr lang="en-US" altLang="zh-CN" dirty="0" smtClean="0"/>
              <a:t>zookeeper 26</a:t>
            </a:r>
          </a:p>
          <a:p>
            <a:pPr marL="0" indent="0">
              <a:buNone/>
            </a:pPr>
            <a:r>
              <a:rPr lang="en-US" altLang="zh-CN" dirty="0" smtClean="0"/>
              <a:t>	</a:t>
            </a:r>
            <a:r>
              <a:rPr lang="zh-CN" altLang="en-US" dirty="0" smtClean="0"/>
              <a:t>流程控制</a:t>
            </a:r>
            <a:r>
              <a:rPr lang="en-US" altLang="zh-CN" dirty="0" smtClean="0"/>
              <a:t>27~28</a:t>
            </a:r>
          </a:p>
          <a:p>
            <a:pPr marL="0" indent="0">
              <a:buNone/>
            </a:pPr>
            <a:r>
              <a:rPr lang="en-US" altLang="zh-CN" dirty="0"/>
              <a:t>	</a:t>
            </a:r>
            <a:r>
              <a:rPr lang="zh-CN" altLang="en-US" dirty="0" smtClean="0"/>
              <a:t>环境部署支持</a:t>
            </a:r>
            <a:r>
              <a:rPr lang="en-US" altLang="zh-CN" dirty="0" smtClean="0"/>
              <a:t>29~30</a:t>
            </a:r>
          </a:p>
          <a:p>
            <a:pPr marL="0" indent="0">
              <a:buNone/>
            </a:pPr>
            <a:endParaRPr lang="zh-CN" altLang="en-US" dirty="0"/>
          </a:p>
        </p:txBody>
      </p:sp>
    </p:spTree>
    <p:extLst>
      <p:ext uri="{BB962C8B-B14F-4D97-AF65-F5344CB8AC3E}">
        <p14:creationId xmlns:p14="http://schemas.microsoft.com/office/powerpoint/2010/main" val="3621461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开发</a:t>
            </a:r>
            <a:endParaRPr lang="zh-CN" altLang="en-US" dirty="0"/>
          </a:p>
        </p:txBody>
      </p:sp>
      <p:sp>
        <p:nvSpPr>
          <p:cNvPr id="3" name="内容占位符 2"/>
          <p:cNvSpPr>
            <a:spLocks noGrp="1"/>
          </p:cNvSpPr>
          <p:nvPr>
            <p:ph idx="1"/>
          </p:nvPr>
        </p:nvSpPr>
        <p:spPr/>
        <p:txBody>
          <a:bodyPr/>
          <a:lstStyle/>
          <a:p>
            <a:r>
              <a:rPr lang="zh-CN" altLang="en-US" dirty="0" smtClean="0"/>
              <a:t>提交到</a:t>
            </a:r>
            <a:r>
              <a:rPr lang="en-US" altLang="zh-CN" dirty="0" smtClean="0"/>
              <a:t>Storm</a:t>
            </a:r>
            <a:r>
              <a:rPr lang="zh-CN" altLang="en-US" dirty="0" smtClean="0"/>
              <a:t>运行的程序是一个有向拓扑图</a:t>
            </a:r>
            <a:r>
              <a:rPr lang="en-US" altLang="zh-CN" dirty="0" smtClean="0"/>
              <a:t>Topology</a:t>
            </a:r>
            <a:r>
              <a:rPr lang="zh-CN" altLang="en-US" dirty="0" smtClean="0"/>
              <a:t>，</a:t>
            </a:r>
            <a:r>
              <a:rPr lang="zh-CN" altLang="en-US" dirty="0"/>
              <a:t>由</a:t>
            </a:r>
            <a:r>
              <a:rPr lang="en-US" altLang="zh-CN" dirty="0" smtClean="0"/>
              <a:t>Spout</a:t>
            </a:r>
            <a:r>
              <a:rPr lang="zh-CN" altLang="en-US" dirty="0" smtClean="0"/>
              <a:t>和</a:t>
            </a:r>
            <a:r>
              <a:rPr lang="en-US" altLang="zh-CN" dirty="0" smtClean="0"/>
              <a:t>Bolt</a:t>
            </a:r>
            <a:r>
              <a:rPr lang="zh-CN" altLang="en-US" dirty="0" smtClean="0"/>
              <a:t>构成。所以我们开发</a:t>
            </a:r>
            <a:r>
              <a:rPr lang="en-US" altLang="zh-CN" dirty="0" smtClean="0"/>
              <a:t>Storm</a:t>
            </a:r>
            <a:r>
              <a:rPr lang="zh-CN" altLang="en-US" dirty="0" smtClean="0"/>
              <a:t>应用就是编写</a:t>
            </a:r>
            <a:r>
              <a:rPr lang="en-US" altLang="zh-CN" dirty="0" smtClean="0"/>
              <a:t>Spout</a:t>
            </a:r>
            <a:r>
              <a:rPr lang="zh-CN" altLang="en-US" dirty="0" smtClean="0"/>
              <a:t>和</a:t>
            </a:r>
            <a:r>
              <a:rPr lang="en-US" altLang="zh-CN" dirty="0" smtClean="0"/>
              <a:t>Bolt</a:t>
            </a:r>
            <a:r>
              <a:rPr lang="zh-CN" altLang="en-US" dirty="0" smtClean="0"/>
              <a:t>。</a:t>
            </a:r>
            <a:endParaRPr lang="en-US" altLang="zh-CN" dirty="0" smtClean="0"/>
          </a:p>
          <a:p>
            <a:r>
              <a:rPr lang="en-US" altLang="zh-CN" dirty="0" smtClean="0"/>
              <a:t>Spout</a:t>
            </a:r>
            <a:r>
              <a:rPr lang="zh-CN" altLang="en-US" dirty="0" smtClean="0"/>
              <a:t>输出数据，一般不在这边写具体的业务代码</a:t>
            </a:r>
            <a:endParaRPr lang="en-US" altLang="zh-CN" dirty="0" smtClean="0"/>
          </a:p>
          <a:p>
            <a:r>
              <a:rPr lang="en-US" altLang="zh-CN" dirty="0" smtClean="0"/>
              <a:t>Bolt</a:t>
            </a:r>
            <a:r>
              <a:rPr lang="zh-CN" altLang="en-US" dirty="0" smtClean="0"/>
              <a:t>接受数据，处理数据，也能输出数据。一般的业务代码都写在</a:t>
            </a:r>
            <a:r>
              <a:rPr lang="en-US" altLang="zh-CN" dirty="0" smtClean="0"/>
              <a:t>bolt</a:t>
            </a:r>
            <a:r>
              <a:rPr lang="zh-CN" altLang="en-US" dirty="0" smtClean="0"/>
              <a:t>这边，通过设置</a:t>
            </a:r>
            <a:r>
              <a:rPr lang="en-US" altLang="zh-CN" dirty="0" smtClean="0"/>
              <a:t>bolt</a:t>
            </a:r>
            <a:r>
              <a:rPr lang="zh-CN" altLang="en-US" dirty="0" smtClean="0"/>
              <a:t>的并行数量提高处理数据的能力。</a:t>
            </a:r>
            <a:endParaRPr lang="en-US" altLang="zh-CN" dirty="0" smtClean="0"/>
          </a:p>
          <a:p>
            <a:endParaRPr lang="en-US" altLang="zh-CN" dirty="0" smtClean="0"/>
          </a:p>
        </p:txBody>
      </p:sp>
    </p:spTree>
    <p:extLst>
      <p:ext uri="{BB962C8B-B14F-4D97-AF65-F5344CB8AC3E}">
        <p14:creationId xmlns:p14="http://schemas.microsoft.com/office/powerpoint/2010/main" val="1288368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4" y="673100"/>
            <a:ext cx="8596668" cy="584200"/>
          </a:xfrm>
        </p:spPr>
        <p:txBody>
          <a:bodyPr>
            <a:normAutofit fontScale="90000"/>
          </a:bodyPr>
          <a:lstStyle/>
          <a:p>
            <a:r>
              <a:rPr lang="en-US" altLang="zh-CN" dirty="0" smtClean="0"/>
              <a:t>Spout</a:t>
            </a:r>
            <a:endParaRPr lang="zh-CN" altLang="en-US" dirty="0"/>
          </a:p>
        </p:txBody>
      </p:sp>
      <p:sp>
        <p:nvSpPr>
          <p:cNvPr id="3" name="内容占位符 2"/>
          <p:cNvSpPr>
            <a:spLocks noGrp="1"/>
          </p:cNvSpPr>
          <p:nvPr>
            <p:ph idx="1"/>
          </p:nvPr>
        </p:nvSpPr>
        <p:spPr>
          <a:xfrm>
            <a:off x="677334" y="1422401"/>
            <a:ext cx="8596668" cy="4618962"/>
          </a:xfrm>
        </p:spPr>
        <p:txBody>
          <a:bodyPr/>
          <a:lstStyle/>
          <a:p>
            <a:r>
              <a:rPr lang="zh-CN" altLang="en-US" dirty="0"/>
              <a:t>实现自定义的</a:t>
            </a:r>
            <a:r>
              <a:rPr lang="en-US" altLang="zh-CN" dirty="0"/>
              <a:t>Spout</a:t>
            </a:r>
          </a:p>
          <a:p>
            <a:pPr marL="0" indent="0">
              <a:buNone/>
            </a:pPr>
            <a:r>
              <a:rPr lang="en-US" altLang="zh-CN" dirty="0"/>
              <a:t>	</a:t>
            </a:r>
            <a:r>
              <a:rPr lang="zh-CN" altLang="en-US" dirty="0"/>
              <a:t>接口：</a:t>
            </a:r>
            <a:r>
              <a:rPr lang="en-US" altLang="zh-CN" dirty="0" err="1"/>
              <a:t>org.apache.storm.topology.IRichSpout</a:t>
            </a:r>
            <a:endParaRPr lang="en-US" altLang="zh-CN" dirty="0"/>
          </a:p>
          <a:p>
            <a:pPr>
              <a:buFont typeface="Wingdings" panose="05000000000000000000" pitchFamily="2" charset="2"/>
              <a:buChar char="Ø"/>
            </a:pPr>
            <a:r>
              <a:rPr lang="zh-CN" altLang="en-US" dirty="0" smtClean="0"/>
              <a:t>代码的初始化应该在 </a:t>
            </a:r>
            <a:r>
              <a:rPr lang="en-US" altLang="zh-CN" dirty="0" smtClean="0"/>
              <a:t>open</a:t>
            </a:r>
            <a:r>
              <a:rPr lang="zh-CN" altLang="en-US" dirty="0" smtClean="0"/>
              <a:t>方法里面实现</a:t>
            </a:r>
            <a:endParaRPr lang="en-US" altLang="zh-CN" dirty="0" smtClean="0"/>
          </a:p>
          <a:p>
            <a:pPr marL="0" indent="0">
              <a:buNone/>
            </a:pPr>
            <a:r>
              <a:rPr lang="en-US" altLang="zh-CN" dirty="0" smtClean="0"/>
              <a:t>	public </a:t>
            </a:r>
            <a:r>
              <a:rPr lang="en-US" altLang="zh-CN" dirty="0"/>
              <a:t>void open(Map </a:t>
            </a:r>
            <a:r>
              <a:rPr lang="en-US" altLang="zh-CN" dirty="0" err="1"/>
              <a:t>conf</a:t>
            </a:r>
            <a:r>
              <a:rPr lang="en-US" altLang="zh-CN" dirty="0"/>
              <a:t>, </a:t>
            </a:r>
            <a:r>
              <a:rPr lang="en-US" altLang="zh-CN" dirty="0" err="1"/>
              <a:t>TopologyContext</a:t>
            </a:r>
            <a:r>
              <a:rPr lang="en-US" altLang="zh-CN" dirty="0"/>
              <a:t> context, </a:t>
            </a:r>
            <a:r>
              <a:rPr lang="en-US" altLang="zh-CN" dirty="0" err="1"/>
              <a:t>SpoutOutputCollector</a:t>
            </a:r>
            <a:r>
              <a:rPr lang="en-US" altLang="zh-CN" dirty="0"/>
              <a:t> </a:t>
            </a:r>
            <a:r>
              <a:rPr lang="en-US" altLang="zh-CN" dirty="0" smtClean="0"/>
              <a:t>	collector)</a:t>
            </a:r>
          </a:p>
          <a:p>
            <a:pPr>
              <a:buFont typeface="Wingdings" panose="05000000000000000000" pitchFamily="2" charset="2"/>
              <a:buChar char="Ø"/>
            </a:pPr>
            <a:endParaRPr lang="en-US" altLang="zh-CN" dirty="0" smtClean="0"/>
          </a:p>
        </p:txBody>
      </p:sp>
    </p:spTree>
    <p:extLst>
      <p:ext uri="{BB962C8B-B14F-4D97-AF65-F5344CB8AC3E}">
        <p14:creationId xmlns:p14="http://schemas.microsoft.com/office/powerpoint/2010/main" val="384850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Bolt</a:t>
            </a:r>
            <a:endParaRPr lang="zh-CN" altLang="en-US" dirty="0"/>
          </a:p>
        </p:txBody>
      </p:sp>
      <p:sp>
        <p:nvSpPr>
          <p:cNvPr id="3" name="内容占位符 2"/>
          <p:cNvSpPr>
            <a:spLocks noGrp="1"/>
          </p:cNvSpPr>
          <p:nvPr>
            <p:ph idx="1"/>
          </p:nvPr>
        </p:nvSpPr>
        <p:spPr>
          <a:xfrm>
            <a:off x="677334" y="1193801"/>
            <a:ext cx="8596668" cy="4847562"/>
          </a:xfrm>
        </p:spPr>
        <p:txBody>
          <a:bodyPr/>
          <a:lstStyle/>
          <a:p>
            <a:r>
              <a:rPr lang="zh-CN" altLang="en-US" dirty="0" smtClean="0"/>
              <a:t>实现自定义的</a:t>
            </a:r>
            <a:r>
              <a:rPr lang="en-US" altLang="zh-CN" dirty="0" smtClean="0"/>
              <a:t>bolt</a:t>
            </a:r>
          </a:p>
          <a:p>
            <a:pPr marL="0" indent="0">
              <a:buNone/>
            </a:pPr>
            <a:r>
              <a:rPr lang="en-US" altLang="zh-CN" dirty="0"/>
              <a:t>	</a:t>
            </a:r>
            <a:r>
              <a:rPr lang="zh-CN" altLang="en-US" dirty="0" smtClean="0"/>
              <a:t>接口：</a:t>
            </a:r>
            <a:r>
              <a:rPr lang="en-US" altLang="zh-CN" dirty="0"/>
              <a:t> </a:t>
            </a:r>
            <a:r>
              <a:rPr lang="en-US" altLang="zh-CN" dirty="0" err="1" smtClean="0"/>
              <a:t>org.apache.storm.topology.IRichBolt</a:t>
            </a:r>
            <a:endParaRPr lang="en-US" altLang="zh-CN" dirty="0" smtClean="0"/>
          </a:p>
          <a:p>
            <a:pPr>
              <a:buFont typeface="Wingdings" panose="05000000000000000000" pitchFamily="2" charset="2"/>
              <a:buChar char="Ø"/>
            </a:pPr>
            <a:r>
              <a:rPr lang="zh-CN" altLang="en-US" dirty="0"/>
              <a:t>代码的初始化应该在 </a:t>
            </a:r>
            <a:r>
              <a:rPr lang="en-US" altLang="zh-CN" dirty="0" smtClean="0"/>
              <a:t>prepare</a:t>
            </a:r>
            <a:r>
              <a:rPr lang="zh-CN" altLang="en-US" dirty="0" smtClean="0"/>
              <a:t>方法</a:t>
            </a:r>
            <a:r>
              <a:rPr lang="zh-CN" altLang="en-US" dirty="0"/>
              <a:t>里面实现</a:t>
            </a:r>
            <a:endParaRPr lang="en-US" altLang="zh-CN" dirty="0"/>
          </a:p>
          <a:p>
            <a:pPr marL="0" indent="0">
              <a:buNone/>
            </a:pPr>
            <a:r>
              <a:rPr lang="en-US" altLang="zh-CN" dirty="0"/>
              <a:t>	public void prepare(Map </a:t>
            </a:r>
            <a:r>
              <a:rPr lang="en-US" altLang="zh-CN" dirty="0" err="1"/>
              <a:t>stormConf</a:t>
            </a:r>
            <a:r>
              <a:rPr lang="en-US" altLang="zh-CN" dirty="0"/>
              <a:t>, </a:t>
            </a:r>
            <a:r>
              <a:rPr lang="en-US" altLang="zh-CN" dirty="0" err="1"/>
              <a:t>TopologyContext</a:t>
            </a:r>
            <a:r>
              <a:rPr lang="en-US" altLang="zh-CN" dirty="0"/>
              <a:t> context, </a:t>
            </a:r>
            <a:r>
              <a:rPr lang="en-US" altLang="zh-CN" dirty="0" smtClean="0"/>
              <a:t>	</a:t>
            </a:r>
            <a:r>
              <a:rPr lang="en-US" altLang="zh-CN" dirty="0" err="1" smtClean="0"/>
              <a:t>OutputCollector</a:t>
            </a:r>
            <a:r>
              <a:rPr lang="en-US" altLang="zh-CN" dirty="0" smtClean="0"/>
              <a:t> </a:t>
            </a:r>
            <a:r>
              <a:rPr lang="en-US" altLang="zh-CN" dirty="0"/>
              <a:t>collector)</a:t>
            </a:r>
            <a:endParaRPr lang="zh-CN" altLang="en-US" dirty="0"/>
          </a:p>
        </p:txBody>
      </p:sp>
    </p:spTree>
    <p:extLst>
      <p:ext uri="{BB962C8B-B14F-4D97-AF65-F5344CB8AC3E}">
        <p14:creationId xmlns:p14="http://schemas.microsoft.com/office/powerpoint/2010/main" val="3035338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Topology</a:t>
            </a:r>
            <a:r>
              <a:rPr lang="zh-CN" altLang="en-US" dirty="0" smtClean="0"/>
              <a:t>编译</a:t>
            </a:r>
            <a:endParaRPr lang="zh-CN" altLang="en-US" dirty="0"/>
          </a:p>
        </p:txBody>
      </p:sp>
      <p:sp>
        <p:nvSpPr>
          <p:cNvPr id="3" name="内容占位符 2"/>
          <p:cNvSpPr>
            <a:spLocks noGrp="1"/>
          </p:cNvSpPr>
          <p:nvPr>
            <p:ph idx="1"/>
          </p:nvPr>
        </p:nvSpPr>
        <p:spPr/>
        <p:txBody>
          <a:bodyPr/>
          <a:lstStyle/>
          <a:p>
            <a:r>
              <a:rPr lang="en-US" altLang="zh-CN" dirty="0" err="1" smtClean="0">
                <a:solidFill>
                  <a:srgbClr val="000000"/>
                </a:solidFill>
                <a:highlight>
                  <a:srgbClr val="D4D4D4"/>
                </a:highlight>
                <a:latin typeface="微软雅黑" panose="020B0503020204020204" pitchFamily="34" charset="-122"/>
                <a:ea typeface="微软雅黑" panose="020B0503020204020204" pitchFamily="34" charset="-122"/>
              </a:rPr>
              <a:t>TopologyBuilder</a:t>
            </a:r>
            <a:endParaRPr lang="en-US" altLang="zh-CN" dirty="0" smtClean="0">
              <a:solidFill>
                <a:srgbClr val="000000"/>
              </a:solidFill>
              <a:highlight>
                <a:srgbClr val="D4D4D4"/>
              </a:highlight>
              <a:latin typeface="微软雅黑" panose="020B0503020204020204" pitchFamily="34" charset="-122"/>
              <a:ea typeface="微软雅黑" panose="020B0503020204020204" pitchFamily="34" charset="-122"/>
            </a:endParaRPr>
          </a:p>
          <a:p>
            <a:pPr marL="0" indent="0">
              <a:buNone/>
            </a:pPr>
            <a:r>
              <a:rPr lang="en-US" altLang="zh-CN" dirty="0" smtClean="0">
                <a:solidFill>
                  <a:srgbClr val="000000"/>
                </a:solidFill>
                <a:highlight>
                  <a:srgbClr val="D4D4D4"/>
                </a:highlight>
                <a:latin typeface="微软雅黑" panose="020B0503020204020204" pitchFamily="34" charset="-122"/>
                <a:ea typeface="微软雅黑" panose="020B0503020204020204" pitchFamily="34" charset="-122"/>
              </a:rPr>
              <a:t> 	</a:t>
            </a:r>
            <a:r>
              <a:rPr lang="zh-CN" altLang="en-US" dirty="0" smtClean="0">
                <a:solidFill>
                  <a:srgbClr val="000000"/>
                </a:solidFill>
                <a:highlight>
                  <a:srgbClr val="D4D4D4"/>
                </a:highlight>
                <a:latin typeface="微软雅黑" panose="020B0503020204020204" pitchFamily="34" charset="-122"/>
                <a:ea typeface="微软雅黑" panose="020B0503020204020204" pitchFamily="34" charset="-122"/>
              </a:rPr>
              <a:t>编译成</a:t>
            </a:r>
            <a:r>
              <a:rPr lang="en-US" altLang="zh-CN" dirty="0" smtClean="0">
                <a:solidFill>
                  <a:srgbClr val="000000"/>
                </a:solidFill>
                <a:highlight>
                  <a:srgbClr val="D4D4D4"/>
                </a:highlight>
                <a:latin typeface="微软雅黑" panose="020B0503020204020204" pitchFamily="34" charset="-122"/>
                <a:ea typeface="微软雅黑" panose="020B0503020204020204" pitchFamily="34" charset="-122"/>
              </a:rPr>
              <a:t>Storm</a:t>
            </a:r>
            <a:r>
              <a:rPr lang="zh-CN" altLang="en-US" dirty="0" smtClean="0">
                <a:solidFill>
                  <a:srgbClr val="000000"/>
                </a:solidFill>
                <a:highlight>
                  <a:srgbClr val="D4D4D4"/>
                </a:highlight>
                <a:latin typeface="微软雅黑" panose="020B0503020204020204" pitchFamily="34" charset="-122"/>
                <a:ea typeface="微软雅黑" panose="020B0503020204020204" pitchFamily="34" charset="-122"/>
              </a:rPr>
              <a:t>可运行的拓扑图</a:t>
            </a:r>
            <a:endParaRPr lang="en-US" altLang="zh-CN" dirty="0" smtClean="0">
              <a:solidFill>
                <a:srgbClr val="000000"/>
              </a:solidFill>
              <a:highlight>
                <a:srgbClr val="D4D4D4"/>
              </a:highlight>
              <a:latin typeface="微软雅黑" panose="020B0503020204020204" pitchFamily="34" charset="-122"/>
              <a:ea typeface="微软雅黑" panose="020B0503020204020204" pitchFamily="34" charset="-122"/>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92761835"/>
              </p:ext>
            </p:extLst>
          </p:nvPr>
        </p:nvGraphicFramePr>
        <p:xfrm>
          <a:off x="911668" y="3018366"/>
          <a:ext cx="8128000" cy="2834640"/>
        </p:xfrm>
        <a:graphic>
          <a:graphicData uri="http://schemas.openxmlformats.org/drawingml/2006/table">
            <a:tbl>
              <a:tblPr firstRow="1" bandRow="1">
                <a:tableStyleId>{5C22544A-7EE6-4342-B048-85BDC9FD1C3A}</a:tableStyleId>
              </a:tblPr>
              <a:tblGrid>
                <a:gridCol w="8128000"/>
              </a:tblGrid>
              <a:tr h="370840">
                <a:tc>
                  <a:txBody>
                    <a:bodyPr/>
                    <a:lstStyle/>
                    <a:p>
                      <a:pPr algn="l"/>
                      <a:r>
                        <a:rPr lang="en-US" altLang="zh-CN" sz="1800" dirty="0" err="1" smtClean="0">
                          <a:solidFill>
                            <a:srgbClr val="000000"/>
                          </a:solidFill>
                          <a:latin typeface="微软雅黑" panose="020B0503020204020204" pitchFamily="34" charset="-122"/>
                          <a:ea typeface="微软雅黑" panose="020B0503020204020204" pitchFamily="34" charset="-122"/>
                        </a:rPr>
                        <a:t>TopologyBuilder</a:t>
                      </a:r>
                      <a:r>
                        <a:rPr lang="en-US" altLang="zh-CN" sz="1800" dirty="0" smtClean="0">
                          <a:solidFill>
                            <a:srgbClr val="000000"/>
                          </a:solidFill>
                          <a:latin typeface="微软雅黑" panose="020B0503020204020204" pitchFamily="34" charset="-122"/>
                          <a:ea typeface="微软雅黑" panose="020B0503020204020204" pitchFamily="34" charset="-122"/>
                        </a:rPr>
                        <a:t> </a:t>
                      </a:r>
                      <a:r>
                        <a:rPr lang="en-US" altLang="zh-CN" sz="1800" dirty="0" err="1" smtClean="0">
                          <a:solidFill>
                            <a:srgbClr val="6A3E3E"/>
                          </a:solidFill>
                          <a:latin typeface="微软雅黑" panose="020B0503020204020204" pitchFamily="34" charset="-122"/>
                          <a:ea typeface="微软雅黑" panose="020B0503020204020204" pitchFamily="34" charset="-122"/>
                        </a:rPr>
                        <a:t>topologyBuilder</a:t>
                      </a:r>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7F0055"/>
                          </a:solidFill>
                          <a:latin typeface="微软雅黑" panose="020B0503020204020204" pitchFamily="34" charset="-122"/>
                          <a:ea typeface="微软雅黑" panose="020B0503020204020204" pitchFamily="34" charset="-122"/>
                        </a:rPr>
                        <a:t>new</a:t>
                      </a:r>
                      <a:r>
                        <a:rPr lang="en-US" altLang="zh-CN" sz="1800" b="1" dirty="0" smtClean="0">
                          <a:solidFill>
                            <a:srgbClr val="000000"/>
                          </a:solidFill>
                          <a:latin typeface="微软雅黑" panose="020B0503020204020204" pitchFamily="34" charset="-122"/>
                          <a:ea typeface="微软雅黑" panose="020B0503020204020204" pitchFamily="34" charset="-122"/>
                        </a:rPr>
                        <a:t> </a:t>
                      </a:r>
                      <a:r>
                        <a:rPr lang="en-US" altLang="zh-CN" sz="1800" b="1" dirty="0" err="1" smtClean="0">
                          <a:solidFill>
                            <a:srgbClr val="000000"/>
                          </a:solidFill>
                          <a:latin typeface="微软雅黑" panose="020B0503020204020204" pitchFamily="34" charset="-122"/>
                          <a:ea typeface="微软雅黑" panose="020B0503020204020204" pitchFamily="34" charset="-122"/>
                        </a:rPr>
                        <a:t>TopologyBuilder</a:t>
                      </a:r>
                      <a:r>
                        <a:rPr lang="en-US" altLang="zh-CN" sz="1800" b="1" dirty="0" smtClean="0">
                          <a:solidFill>
                            <a:srgbClr val="000000"/>
                          </a:solidFill>
                          <a:latin typeface="微软雅黑" panose="020B0503020204020204" pitchFamily="34" charset="-122"/>
                          <a:ea typeface="微软雅黑" panose="020B0503020204020204" pitchFamily="34" charset="-122"/>
                        </a:rPr>
                        <a:t>();</a:t>
                      </a:r>
                    </a:p>
                    <a:p>
                      <a:pPr algn="l"/>
                      <a:r>
                        <a:rPr lang="en-US" altLang="zh-CN" sz="1800" dirty="0" err="1" smtClean="0">
                          <a:solidFill>
                            <a:srgbClr val="6A3E3E"/>
                          </a:solidFill>
                          <a:latin typeface="微软雅黑" panose="020B0503020204020204" pitchFamily="34" charset="-122"/>
                          <a:ea typeface="微软雅黑" panose="020B0503020204020204" pitchFamily="34" charset="-122"/>
                        </a:rPr>
                        <a:t>topologyBuilder</a:t>
                      </a:r>
                      <a:r>
                        <a:rPr lang="en-US" altLang="zh-CN" sz="1800" dirty="0" err="1" smtClean="0">
                          <a:solidFill>
                            <a:srgbClr val="000000"/>
                          </a:solidFill>
                          <a:latin typeface="微软雅黑" panose="020B0503020204020204" pitchFamily="34" charset="-122"/>
                          <a:ea typeface="微软雅黑" panose="020B0503020204020204" pitchFamily="34" charset="-122"/>
                        </a:rPr>
                        <a:t>.setSpout</a:t>
                      </a:r>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smtClean="0">
                          <a:solidFill>
                            <a:srgbClr val="2A00FF"/>
                          </a:solidFill>
                          <a:latin typeface="微软雅黑" panose="020B0503020204020204" pitchFamily="34" charset="-122"/>
                          <a:ea typeface="微软雅黑" panose="020B0503020204020204" pitchFamily="34" charset="-122"/>
                        </a:rPr>
                        <a:t>"hierarchy-task-spout"</a:t>
                      </a:r>
                      <a:r>
                        <a:rPr lang="en-US" altLang="zh-CN" sz="1800" dirty="0" smtClean="0">
                          <a:solidFill>
                            <a:srgbClr val="000000"/>
                          </a:solidFill>
                          <a:latin typeface="微软雅黑" panose="020B0503020204020204" pitchFamily="34" charset="-122"/>
                          <a:ea typeface="微软雅黑" panose="020B0503020204020204" pitchFamily="34" charset="-122"/>
                        </a:rPr>
                        <a:t>, </a:t>
                      </a:r>
                      <a:r>
                        <a:rPr lang="en-US" altLang="zh-CN" sz="1800" b="1" dirty="0" smtClean="0">
                          <a:solidFill>
                            <a:srgbClr val="7F0055"/>
                          </a:solidFill>
                          <a:latin typeface="微软雅黑" panose="020B0503020204020204" pitchFamily="34" charset="-122"/>
                          <a:ea typeface="微软雅黑" panose="020B0503020204020204" pitchFamily="34" charset="-122"/>
                        </a:rPr>
                        <a:t>new</a:t>
                      </a:r>
                      <a:r>
                        <a:rPr lang="en-US" altLang="zh-CN" sz="1800" b="1" dirty="0" smtClean="0">
                          <a:solidFill>
                            <a:srgbClr val="000000"/>
                          </a:solidFill>
                          <a:latin typeface="微软雅黑" panose="020B0503020204020204" pitchFamily="34" charset="-122"/>
                          <a:ea typeface="微软雅黑" panose="020B0503020204020204" pitchFamily="34" charset="-122"/>
                        </a:rPr>
                        <a:t> </a:t>
                      </a:r>
                      <a:r>
                        <a:rPr lang="en-US" altLang="zh-CN" sz="1800" b="1" dirty="0" err="1" smtClean="0">
                          <a:solidFill>
                            <a:srgbClr val="000000"/>
                          </a:solidFill>
                          <a:latin typeface="微软雅黑" panose="020B0503020204020204" pitchFamily="34" charset="-122"/>
                          <a:ea typeface="微软雅黑" panose="020B0503020204020204" pitchFamily="34" charset="-122"/>
                        </a:rPr>
                        <a:t>KafkaHierarchySpout</a:t>
                      </a:r>
                      <a:r>
                        <a:rPr lang="en-US" altLang="zh-CN" sz="1800" b="1" dirty="0" smtClean="0">
                          <a:solidFill>
                            <a:srgbClr val="000000"/>
                          </a:solidFill>
                          <a:latin typeface="微软雅黑" panose="020B0503020204020204" pitchFamily="34" charset="-122"/>
                          <a:ea typeface="微软雅黑" panose="020B0503020204020204" pitchFamily="34" charset="-122"/>
                        </a:rPr>
                        <a:t>());</a:t>
                      </a:r>
                    </a:p>
                    <a:p>
                      <a:pPr algn="l"/>
                      <a:r>
                        <a:rPr lang="en-US" altLang="zh-CN" sz="1800" dirty="0" err="1" smtClean="0">
                          <a:solidFill>
                            <a:srgbClr val="6A3E3E"/>
                          </a:solidFill>
                          <a:latin typeface="微软雅黑" panose="020B0503020204020204" pitchFamily="34" charset="-122"/>
                          <a:ea typeface="微软雅黑" panose="020B0503020204020204" pitchFamily="34" charset="-122"/>
                        </a:rPr>
                        <a:t>topologyBuilder</a:t>
                      </a:r>
                      <a:r>
                        <a:rPr lang="en-US" altLang="zh-CN" sz="1800" dirty="0" err="1" smtClean="0">
                          <a:solidFill>
                            <a:srgbClr val="000000"/>
                          </a:solidFill>
                          <a:latin typeface="微软雅黑" panose="020B0503020204020204" pitchFamily="34" charset="-122"/>
                          <a:ea typeface="微软雅黑" panose="020B0503020204020204" pitchFamily="34" charset="-122"/>
                        </a:rPr>
                        <a:t>.setBolt</a:t>
                      </a:r>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smtClean="0">
                          <a:solidFill>
                            <a:srgbClr val="2A00FF"/>
                          </a:solidFill>
                          <a:latin typeface="微软雅黑" panose="020B0503020204020204" pitchFamily="34" charset="-122"/>
                          <a:ea typeface="微软雅黑" panose="020B0503020204020204" pitchFamily="34" charset="-122"/>
                        </a:rPr>
                        <a:t>"hierarchy-task-</a:t>
                      </a:r>
                      <a:r>
                        <a:rPr lang="en-US" altLang="zh-CN" sz="1800" dirty="0" err="1" smtClean="0">
                          <a:solidFill>
                            <a:srgbClr val="2A00FF"/>
                          </a:solidFill>
                          <a:latin typeface="微软雅黑" panose="020B0503020204020204" pitchFamily="34" charset="-122"/>
                          <a:ea typeface="微软雅黑" panose="020B0503020204020204" pitchFamily="34" charset="-122"/>
                        </a:rPr>
                        <a:t>cal</a:t>
                      </a:r>
                      <a:r>
                        <a:rPr lang="en-US" altLang="zh-CN" sz="1800" dirty="0" smtClean="0">
                          <a:solidFill>
                            <a:srgbClr val="2A00FF"/>
                          </a:solidFill>
                          <a:latin typeface="微软雅黑" panose="020B0503020204020204" pitchFamily="34" charset="-122"/>
                          <a:ea typeface="微软雅黑" panose="020B0503020204020204" pitchFamily="34" charset="-122"/>
                        </a:rPr>
                        <a:t>-bolt"</a:t>
                      </a:r>
                      <a:r>
                        <a:rPr lang="en-US" altLang="zh-CN" sz="1800" dirty="0" smtClean="0">
                          <a:solidFill>
                            <a:srgbClr val="000000"/>
                          </a:solidFill>
                          <a:latin typeface="微软雅黑" panose="020B0503020204020204" pitchFamily="34" charset="-122"/>
                          <a:ea typeface="微软雅黑" panose="020B0503020204020204" pitchFamily="34" charset="-122"/>
                        </a:rPr>
                        <a:t>, </a:t>
                      </a:r>
                      <a:r>
                        <a:rPr lang="en-US" altLang="zh-CN" sz="1800" b="1" dirty="0" smtClean="0">
                          <a:solidFill>
                            <a:srgbClr val="7F0055"/>
                          </a:solidFill>
                          <a:latin typeface="微软雅黑" panose="020B0503020204020204" pitchFamily="34" charset="-122"/>
                          <a:ea typeface="微软雅黑" panose="020B0503020204020204" pitchFamily="34" charset="-122"/>
                        </a:rPr>
                        <a:t>new</a:t>
                      </a:r>
                      <a:r>
                        <a:rPr lang="en-US" altLang="zh-CN" sz="1800" b="1" dirty="0" smtClean="0">
                          <a:solidFill>
                            <a:srgbClr val="000000"/>
                          </a:solidFill>
                          <a:latin typeface="微软雅黑" panose="020B0503020204020204" pitchFamily="34" charset="-122"/>
                          <a:ea typeface="微软雅黑" panose="020B0503020204020204" pitchFamily="34" charset="-122"/>
                        </a:rPr>
                        <a:t> </a:t>
                      </a:r>
                      <a:r>
                        <a:rPr lang="en-US" altLang="zh-CN" sz="1800" b="1" dirty="0" err="1" smtClean="0">
                          <a:solidFill>
                            <a:srgbClr val="000000"/>
                          </a:solidFill>
                          <a:latin typeface="微软雅黑" panose="020B0503020204020204" pitchFamily="34" charset="-122"/>
                          <a:ea typeface="微软雅黑" panose="020B0503020204020204" pitchFamily="34" charset="-122"/>
                        </a:rPr>
                        <a:t>HierarchyCalBolt</a:t>
                      </a:r>
                      <a:r>
                        <a:rPr lang="en-US" altLang="zh-CN" sz="1800" b="1" dirty="0" smtClean="0">
                          <a:solidFill>
                            <a:srgbClr val="000000"/>
                          </a:solidFill>
                          <a:latin typeface="微软雅黑" panose="020B0503020204020204" pitchFamily="34" charset="-122"/>
                          <a:ea typeface="微软雅黑" panose="020B0503020204020204" pitchFamily="34" charset="-122"/>
                        </a:rPr>
                        <a:t>(),10)</a:t>
                      </a:r>
                    </a:p>
                    <a:p>
                      <a:pPr algn="l"/>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err="1" smtClean="0">
                          <a:solidFill>
                            <a:srgbClr val="000000"/>
                          </a:solidFill>
                          <a:latin typeface="微软雅黑" panose="020B0503020204020204" pitchFamily="34" charset="-122"/>
                          <a:ea typeface="微软雅黑" panose="020B0503020204020204" pitchFamily="34" charset="-122"/>
                        </a:rPr>
                        <a:t>shuffleGrouping</a:t>
                      </a:r>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smtClean="0">
                          <a:solidFill>
                            <a:srgbClr val="2A00FF"/>
                          </a:solidFill>
                          <a:latin typeface="微软雅黑" panose="020B0503020204020204" pitchFamily="34" charset="-122"/>
                          <a:ea typeface="微软雅黑" panose="020B0503020204020204" pitchFamily="34" charset="-122"/>
                        </a:rPr>
                        <a:t>"hierarchy-task-spout"</a:t>
                      </a:r>
                      <a:r>
                        <a:rPr lang="en-US" altLang="zh-CN" sz="1800" dirty="0" smtClean="0">
                          <a:solidFill>
                            <a:srgbClr val="000000"/>
                          </a:solidFill>
                          <a:latin typeface="微软雅黑" panose="020B0503020204020204" pitchFamily="34" charset="-122"/>
                          <a:ea typeface="微软雅黑" panose="020B0503020204020204" pitchFamily="34" charset="-122"/>
                        </a:rPr>
                        <a:t>);</a:t>
                      </a:r>
                    </a:p>
                    <a:p>
                      <a:pPr algn="l"/>
                      <a:r>
                        <a:rPr lang="en-US" altLang="zh-CN" sz="1800" dirty="0" err="1" smtClean="0">
                          <a:solidFill>
                            <a:srgbClr val="6A3E3E"/>
                          </a:solidFill>
                          <a:latin typeface="微软雅黑" panose="020B0503020204020204" pitchFamily="34" charset="-122"/>
                          <a:ea typeface="微软雅黑" panose="020B0503020204020204" pitchFamily="34" charset="-122"/>
                        </a:rPr>
                        <a:t>topologyBuilder</a:t>
                      </a:r>
                      <a:r>
                        <a:rPr lang="en-US" altLang="zh-CN" sz="1800" dirty="0" err="1" smtClean="0">
                          <a:solidFill>
                            <a:srgbClr val="000000"/>
                          </a:solidFill>
                          <a:latin typeface="微软雅黑" panose="020B0503020204020204" pitchFamily="34" charset="-122"/>
                          <a:ea typeface="微软雅黑" panose="020B0503020204020204" pitchFamily="34" charset="-122"/>
                        </a:rPr>
                        <a:t>.setBolt</a:t>
                      </a:r>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smtClean="0">
                          <a:solidFill>
                            <a:srgbClr val="2A00FF"/>
                          </a:solidFill>
                          <a:latin typeface="微软雅黑" panose="020B0503020204020204" pitchFamily="34" charset="-122"/>
                          <a:ea typeface="微软雅黑" panose="020B0503020204020204" pitchFamily="34" charset="-122"/>
                        </a:rPr>
                        <a:t>"hierarchy-task-persist-bolt"</a:t>
                      </a:r>
                      <a:r>
                        <a:rPr lang="en-US" altLang="zh-CN" sz="1800" dirty="0" smtClean="0">
                          <a:solidFill>
                            <a:srgbClr val="000000"/>
                          </a:solidFill>
                          <a:latin typeface="微软雅黑" panose="020B0503020204020204" pitchFamily="34" charset="-122"/>
                          <a:ea typeface="微软雅黑" panose="020B0503020204020204" pitchFamily="34" charset="-122"/>
                        </a:rPr>
                        <a:t>, </a:t>
                      </a:r>
                      <a:r>
                        <a:rPr lang="en-US" altLang="zh-CN" sz="1800" b="1" dirty="0" smtClean="0">
                          <a:solidFill>
                            <a:srgbClr val="7F0055"/>
                          </a:solidFill>
                          <a:latin typeface="微软雅黑" panose="020B0503020204020204" pitchFamily="34" charset="-122"/>
                          <a:ea typeface="微软雅黑" panose="020B0503020204020204" pitchFamily="34" charset="-122"/>
                        </a:rPr>
                        <a:t>new</a:t>
                      </a:r>
                      <a:r>
                        <a:rPr lang="en-US" altLang="zh-CN" sz="1800" b="1" dirty="0" smtClean="0">
                          <a:solidFill>
                            <a:srgbClr val="000000"/>
                          </a:solidFill>
                          <a:latin typeface="微软雅黑" panose="020B0503020204020204" pitchFamily="34" charset="-122"/>
                          <a:ea typeface="微软雅黑" panose="020B0503020204020204" pitchFamily="34" charset="-122"/>
                        </a:rPr>
                        <a:t> </a:t>
                      </a:r>
                      <a:r>
                        <a:rPr lang="en-US" altLang="zh-CN" sz="1800" b="1" dirty="0" err="1" smtClean="0">
                          <a:solidFill>
                            <a:srgbClr val="000000"/>
                          </a:solidFill>
                          <a:latin typeface="微软雅黑" panose="020B0503020204020204" pitchFamily="34" charset="-122"/>
                          <a:ea typeface="微软雅黑" panose="020B0503020204020204" pitchFamily="34" charset="-122"/>
                        </a:rPr>
                        <a:t>HierarchyPersistBolt</a:t>
                      </a:r>
                      <a:r>
                        <a:rPr lang="en-US" altLang="zh-CN" sz="1800" b="1" dirty="0" smtClean="0">
                          <a:solidFill>
                            <a:srgbClr val="000000"/>
                          </a:solidFill>
                          <a:latin typeface="微软雅黑" panose="020B0503020204020204" pitchFamily="34" charset="-122"/>
                          <a:ea typeface="微软雅黑" panose="020B0503020204020204" pitchFamily="34" charset="-122"/>
                        </a:rPr>
                        <a:t>(),20)</a:t>
                      </a:r>
                    </a:p>
                    <a:p>
                      <a:pPr algn="l"/>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err="1" smtClean="0">
                          <a:solidFill>
                            <a:srgbClr val="000000"/>
                          </a:solidFill>
                          <a:latin typeface="微软雅黑" panose="020B0503020204020204" pitchFamily="34" charset="-122"/>
                          <a:ea typeface="微软雅黑" panose="020B0503020204020204" pitchFamily="34" charset="-122"/>
                        </a:rPr>
                        <a:t>fieldsGrouping</a:t>
                      </a:r>
                      <a:r>
                        <a:rPr lang="en-US" altLang="zh-CN" sz="1800" dirty="0" smtClean="0">
                          <a:solidFill>
                            <a:srgbClr val="000000"/>
                          </a:solidFill>
                          <a:latin typeface="微软雅黑" panose="020B0503020204020204" pitchFamily="34" charset="-122"/>
                          <a:ea typeface="微软雅黑" panose="020B0503020204020204" pitchFamily="34" charset="-122"/>
                        </a:rPr>
                        <a:t>(</a:t>
                      </a:r>
                      <a:r>
                        <a:rPr lang="en-US" altLang="zh-CN" sz="1800" dirty="0" smtClean="0">
                          <a:solidFill>
                            <a:srgbClr val="2A00FF"/>
                          </a:solidFill>
                          <a:latin typeface="微软雅黑" panose="020B0503020204020204" pitchFamily="34" charset="-122"/>
                          <a:ea typeface="微软雅黑" panose="020B0503020204020204" pitchFamily="34" charset="-122"/>
                        </a:rPr>
                        <a:t>"hierarchy-task-</a:t>
                      </a:r>
                      <a:r>
                        <a:rPr lang="en-US" altLang="zh-CN" sz="1800" dirty="0" err="1" smtClean="0">
                          <a:solidFill>
                            <a:srgbClr val="2A00FF"/>
                          </a:solidFill>
                          <a:latin typeface="微软雅黑" panose="020B0503020204020204" pitchFamily="34" charset="-122"/>
                          <a:ea typeface="微软雅黑" panose="020B0503020204020204" pitchFamily="34" charset="-122"/>
                        </a:rPr>
                        <a:t>cal</a:t>
                      </a:r>
                      <a:r>
                        <a:rPr lang="en-US" altLang="zh-CN" sz="1800" dirty="0" smtClean="0">
                          <a:solidFill>
                            <a:srgbClr val="2A00FF"/>
                          </a:solidFill>
                          <a:latin typeface="微软雅黑" panose="020B0503020204020204" pitchFamily="34" charset="-122"/>
                          <a:ea typeface="微软雅黑" panose="020B0503020204020204" pitchFamily="34" charset="-122"/>
                        </a:rPr>
                        <a:t>-</a:t>
                      </a:r>
                      <a:r>
                        <a:rPr lang="en-US" altLang="zh-CN" sz="1800" dirty="0" err="1" smtClean="0">
                          <a:solidFill>
                            <a:srgbClr val="2A00FF"/>
                          </a:solidFill>
                          <a:latin typeface="微软雅黑" panose="020B0503020204020204" pitchFamily="34" charset="-122"/>
                          <a:ea typeface="微软雅黑" panose="020B0503020204020204" pitchFamily="34" charset="-122"/>
                        </a:rPr>
                        <a:t>bolt"</a:t>
                      </a:r>
                      <a:r>
                        <a:rPr lang="en-US" altLang="zh-CN" sz="1800" dirty="0" err="1" smtClean="0">
                          <a:solidFill>
                            <a:srgbClr val="000000"/>
                          </a:solidFill>
                          <a:latin typeface="微软雅黑" panose="020B0503020204020204" pitchFamily="34" charset="-122"/>
                          <a:ea typeface="微软雅黑" panose="020B0503020204020204" pitchFamily="34" charset="-122"/>
                        </a:rPr>
                        <a:t>,</a:t>
                      </a:r>
                      <a:r>
                        <a:rPr lang="en-US" altLang="zh-CN" sz="1800" b="1" dirty="0" err="1" smtClean="0">
                          <a:solidFill>
                            <a:srgbClr val="7F0055"/>
                          </a:solidFill>
                          <a:latin typeface="微软雅黑" panose="020B0503020204020204" pitchFamily="34" charset="-122"/>
                          <a:ea typeface="微软雅黑" panose="020B0503020204020204" pitchFamily="34" charset="-122"/>
                        </a:rPr>
                        <a:t>new</a:t>
                      </a:r>
                      <a:r>
                        <a:rPr lang="en-US" altLang="zh-CN" sz="1800" b="1" dirty="0" smtClean="0">
                          <a:solidFill>
                            <a:srgbClr val="000000"/>
                          </a:solidFill>
                          <a:latin typeface="微软雅黑" panose="020B0503020204020204" pitchFamily="34" charset="-122"/>
                          <a:ea typeface="微软雅黑" panose="020B0503020204020204" pitchFamily="34" charset="-122"/>
                        </a:rPr>
                        <a:t> Fields(</a:t>
                      </a:r>
                      <a:r>
                        <a:rPr lang="en-US" altLang="zh-CN" sz="1800" b="1" dirty="0" smtClean="0">
                          <a:solidFill>
                            <a:srgbClr val="2A00FF"/>
                          </a:solidFill>
                          <a:latin typeface="微软雅黑" panose="020B0503020204020204" pitchFamily="34" charset="-122"/>
                          <a:ea typeface="微软雅黑" panose="020B0503020204020204" pitchFamily="34" charset="-122"/>
                        </a:rPr>
                        <a:t>"intervals"</a:t>
                      </a:r>
                      <a:r>
                        <a:rPr lang="en-US" altLang="zh-CN" sz="1800" b="1" dirty="0" smtClean="0">
                          <a:solidFill>
                            <a:srgbClr val="000000"/>
                          </a:solidFill>
                          <a:latin typeface="微软雅黑" panose="020B0503020204020204" pitchFamily="34" charset="-122"/>
                          <a:ea typeface="微软雅黑" panose="020B0503020204020204" pitchFamily="34" charset="-122"/>
                        </a:rPr>
                        <a:t>));</a:t>
                      </a:r>
                    </a:p>
                    <a:p>
                      <a:pPr algn="l"/>
                      <a:r>
                        <a:rPr lang="en-US" altLang="zh-CN" sz="1800" b="1" dirty="0" smtClean="0">
                          <a:solidFill>
                            <a:srgbClr val="7F0055"/>
                          </a:solidFill>
                          <a:latin typeface="微软雅黑" panose="020B0503020204020204" pitchFamily="34" charset="-122"/>
                          <a:ea typeface="微软雅黑" panose="020B0503020204020204" pitchFamily="34" charset="-122"/>
                        </a:rPr>
                        <a:t>return</a:t>
                      </a:r>
                      <a:r>
                        <a:rPr lang="en-US" altLang="zh-CN" sz="1800" b="1" dirty="0" smtClean="0">
                          <a:solidFill>
                            <a:srgbClr val="000000"/>
                          </a:solidFill>
                          <a:latin typeface="微软雅黑" panose="020B0503020204020204" pitchFamily="34" charset="-122"/>
                          <a:ea typeface="微软雅黑" panose="020B0503020204020204" pitchFamily="34" charset="-122"/>
                        </a:rPr>
                        <a:t> </a:t>
                      </a:r>
                      <a:r>
                        <a:rPr lang="en-US" altLang="zh-CN" sz="1800" b="1" dirty="0" err="1" smtClean="0">
                          <a:solidFill>
                            <a:srgbClr val="6A3E3E"/>
                          </a:solidFill>
                          <a:latin typeface="微软雅黑" panose="020B0503020204020204" pitchFamily="34" charset="-122"/>
                          <a:ea typeface="微软雅黑" panose="020B0503020204020204" pitchFamily="34" charset="-122"/>
                        </a:rPr>
                        <a:t>topologyBuilder</a:t>
                      </a:r>
                      <a:r>
                        <a:rPr lang="en-US" altLang="zh-CN" sz="1800" b="1" dirty="0" err="1" smtClean="0">
                          <a:solidFill>
                            <a:srgbClr val="000000"/>
                          </a:solidFill>
                          <a:latin typeface="微软雅黑" panose="020B0503020204020204" pitchFamily="34" charset="-122"/>
                          <a:ea typeface="微软雅黑" panose="020B0503020204020204" pitchFamily="34" charset="-122"/>
                        </a:rPr>
                        <a:t>.createTopology</a:t>
                      </a:r>
                      <a:r>
                        <a:rPr lang="en-US" altLang="zh-CN" sz="1800" b="1" dirty="0" smtClean="0">
                          <a:solidFill>
                            <a:srgbClr val="000000"/>
                          </a:solidFill>
                          <a:latin typeface="微软雅黑" panose="020B0503020204020204" pitchFamily="34" charset="-122"/>
                          <a:ea typeface="微软雅黑" panose="020B0503020204020204" pitchFamily="34" charset="-122"/>
                        </a:rPr>
                        <a:t>();</a:t>
                      </a:r>
                      <a:endParaRPr lang="zh-CN" altLang="en-US" dirty="0"/>
                    </a:p>
                  </a:txBody>
                  <a:tcPr/>
                </a:tc>
              </a:tr>
            </a:tbl>
          </a:graphicData>
        </a:graphic>
      </p:graphicFrame>
    </p:spTree>
    <p:extLst>
      <p:ext uri="{BB962C8B-B14F-4D97-AF65-F5344CB8AC3E}">
        <p14:creationId xmlns:p14="http://schemas.microsoft.com/office/powerpoint/2010/main" val="3431642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709</TotalTime>
  <Words>2571</Words>
  <Application>Microsoft Office PowerPoint</Application>
  <PresentationFormat>宽屏</PresentationFormat>
  <Paragraphs>310</Paragraphs>
  <Slides>53</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8" baseType="lpstr">
      <vt:lpstr>Arial Unicode MS</vt:lpstr>
      <vt:lpstr>Menlo</vt:lpstr>
      <vt:lpstr>方正姚体</vt:lpstr>
      <vt:lpstr>华文新魏</vt:lpstr>
      <vt:lpstr>宋体</vt:lpstr>
      <vt:lpstr>微软雅黑</vt:lpstr>
      <vt:lpstr>Arial</vt:lpstr>
      <vt:lpstr>Calibri</vt:lpstr>
      <vt:lpstr>Helvetica</vt:lpstr>
      <vt:lpstr>Trebuchet MS</vt:lpstr>
      <vt:lpstr>Verdana</vt:lpstr>
      <vt:lpstr>Wingdings</vt:lpstr>
      <vt:lpstr>Wingdings 3</vt:lpstr>
      <vt:lpstr>平面</vt:lpstr>
      <vt:lpstr>Microsoft Visio 绘图</vt:lpstr>
      <vt:lpstr>惯性产品在轨数据分析设计</vt:lpstr>
      <vt:lpstr>PowerPoint 演示文稿</vt:lpstr>
      <vt:lpstr>Storm 是什么？</vt:lpstr>
      <vt:lpstr>Storm架构体系</vt:lpstr>
      <vt:lpstr>PowerPoint 演示文稿</vt:lpstr>
      <vt:lpstr>Storm开发</vt:lpstr>
      <vt:lpstr>Spout</vt:lpstr>
      <vt:lpstr>Bolt</vt:lpstr>
      <vt:lpstr>Topology编译</vt:lpstr>
      <vt:lpstr>Storm监控（控制）</vt:lpstr>
      <vt:lpstr>Storm高级特性</vt:lpstr>
      <vt:lpstr>PowerPoint 演示文稿</vt:lpstr>
      <vt:lpstr>PowerPoint 演示文稿</vt:lpstr>
      <vt:lpstr>PowerPoint 演示文稿</vt:lpstr>
      <vt:lpstr>More and More</vt:lpstr>
      <vt:lpstr>Kafka是什么？</vt:lpstr>
      <vt:lpstr>Kafka架构体系</vt:lpstr>
      <vt:lpstr>PowerPoint 演示文稿</vt:lpstr>
      <vt:lpstr>消息广播/单播</vt:lpstr>
      <vt:lpstr>Broker配置</vt:lpstr>
      <vt:lpstr>Producer配置</vt:lpstr>
      <vt:lpstr>Consumer配置</vt:lpstr>
      <vt:lpstr>消息事务机制</vt:lpstr>
      <vt:lpstr>PowerPoint 演示文稿</vt:lpstr>
      <vt:lpstr>ZooKeeper是什么？</vt:lpstr>
      <vt:lpstr>设计目的</vt:lpstr>
      <vt:lpstr>工作原理</vt:lpstr>
      <vt:lpstr>ZooKeeper状态</vt:lpstr>
      <vt:lpstr>架构体系</vt:lpstr>
      <vt:lpstr>Data model and the hierarchical namespace </vt:lpstr>
      <vt:lpstr>PowerPoint 演示文稿</vt:lpstr>
      <vt:lpstr>Session</vt:lpstr>
      <vt:lpstr>PowerPoint 演示文稿</vt:lpstr>
      <vt:lpstr>PowerPoint 演示文稿</vt:lpstr>
      <vt:lpstr>Watcher</vt:lpstr>
      <vt:lpstr>PowerPoint 演示文稿</vt:lpstr>
      <vt:lpstr>PowerPoint 演示文稿</vt:lpstr>
      <vt:lpstr>PowerPoint 演示文稿</vt:lpstr>
      <vt:lpstr>ZooKeeper Recipes</vt:lpstr>
      <vt:lpstr>PowerPoint 演示文稿</vt:lpstr>
      <vt:lpstr>ZooKeeper Observers</vt:lpstr>
      <vt:lpstr>流程控制设计</vt:lpstr>
      <vt:lpstr>流程Leader</vt:lpstr>
      <vt:lpstr>流程Worker</vt:lpstr>
      <vt:lpstr>流程定义</vt:lpstr>
      <vt:lpstr>流程Data Meta Structure</vt:lpstr>
      <vt:lpstr>流程监控</vt:lpstr>
      <vt:lpstr>流程任务的状态</vt:lpstr>
      <vt:lpstr>惯导系统业务模块</vt:lpstr>
      <vt:lpstr>潜在问题/注意点/改进方案</vt:lpstr>
      <vt:lpstr>PowerPoint 演示文稿</vt:lpstr>
      <vt:lpstr>Storm/Kafka/Zookeeper环境搭建</vt:lpstr>
      <vt:lpstr>交接进度</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惯导系统数据分析设计</dc:title>
  <dc:creator>JIAZJ</dc:creator>
  <cp:lastModifiedBy>JIAZJ</cp:lastModifiedBy>
  <cp:revision>259</cp:revision>
  <dcterms:created xsi:type="dcterms:W3CDTF">2016-12-20T03:00:22Z</dcterms:created>
  <dcterms:modified xsi:type="dcterms:W3CDTF">2016-12-21T06:48:10Z</dcterms:modified>
</cp:coreProperties>
</file>