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9" r:id="rId12"/>
    <p:sldId id="266" r:id="rId13"/>
    <p:sldId id="267" r:id="rId14"/>
    <p:sldId id="268"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8/3/2025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8/3/2025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8/3/2025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8/3/2025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8/3/2025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8/3/2025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8/3/2025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0FB61E-716A-3BF1-40E4-9D037EF2C3C4}"/>
              </a:ext>
            </a:extLst>
          </p:cNvPr>
          <p:cNvSpPr>
            <a:spLocks noGrp="1"/>
          </p:cNvSpPr>
          <p:nvPr>
            <p:ph type="ctrTitle"/>
          </p:nvPr>
        </p:nvSpPr>
        <p:spPr>
          <a:xfrm>
            <a:off x="2182761" y="353962"/>
            <a:ext cx="9176891" cy="1140542"/>
          </a:xfrm>
        </p:spPr>
        <p:txBody>
          <a:bodyPr>
            <a:noAutofit/>
          </a:bodyPr>
          <a:lstStyle/>
          <a:p>
            <a:r>
              <a:rPr lang="en-IN" sz="4000" cap="none" dirty="0">
                <a:latin typeface="Algerian" panose="04020705040A02060702" pitchFamily="82" charset="0"/>
              </a:rPr>
              <a:t>Book Recommendation Chatbot    	Using Watson Assistant</a:t>
            </a:r>
          </a:p>
        </p:txBody>
      </p:sp>
      <p:sp>
        <p:nvSpPr>
          <p:cNvPr id="3" name="Subtitle 2">
            <a:extLst>
              <a:ext uri="{FF2B5EF4-FFF2-40B4-BE49-F238E27FC236}">
                <a16:creationId xmlns:a16="http://schemas.microsoft.com/office/drawing/2014/main" id="{B0E61FEC-81EA-C1FE-BA1A-0BE56368D0D9}"/>
              </a:ext>
            </a:extLst>
          </p:cNvPr>
          <p:cNvSpPr>
            <a:spLocks noGrp="1"/>
          </p:cNvSpPr>
          <p:nvPr>
            <p:ph type="subTitle" idx="1"/>
          </p:nvPr>
        </p:nvSpPr>
        <p:spPr>
          <a:xfrm>
            <a:off x="757084" y="1494504"/>
            <a:ext cx="10297768" cy="4247536"/>
          </a:xfrm>
        </p:spPr>
        <p:txBody>
          <a:bodyPr>
            <a:normAutofit/>
          </a:bodyPr>
          <a:lstStyle/>
          <a:p>
            <a:r>
              <a:rPr lang="en-IN" sz="2800" b="1" dirty="0">
                <a:latin typeface="Aparajita" panose="02020603050405020304" pitchFamily="18" charset="0"/>
                <a:cs typeface="Aparajita" panose="02020603050405020304" pitchFamily="18" charset="0"/>
              </a:rPr>
              <a:t>			</a:t>
            </a:r>
            <a:r>
              <a:rPr lang="en-IN" sz="3200" b="1" dirty="0">
                <a:solidFill>
                  <a:schemeClr val="accent1">
                    <a:lumMod val="50000"/>
                  </a:schemeClr>
                </a:solidFill>
                <a:latin typeface="Aparajita" panose="02020603050405020304" pitchFamily="18" charset="0"/>
                <a:cs typeface="Aparajita" panose="02020603050405020304" pitchFamily="18" charset="0"/>
              </a:rPr>
              <a:t>Project report of internship</a:t>
            </a:r>
          </a:p>
          <a:p>
            <a:pPr algn="ctr">
              <a:lnSpc>
                <a:spcPct val="100000"/>
              </a:lnSpc>
              <a:spcBef>
                <a:spcPts val="0"/>
              </a:spcBef>
            </a:pPr>
            <a:r>
              <a:rPr lang="en-US" sz="2800" b="1" dirty="0">
                <a:solidFill>
                  <a:schemeClr val="tx1">
                    <a:lumMod val="95000"/>
                    <a:lumOff val="5000"/>
                  </a:schemeClr>
                </a:solidFill>
                <a:latin typeface="Aparajita" panose="02020603050405020304" pitchFamily="18" charset="0"/>
                <a:cs typeface="Aparajita" panose="02020603050405020304" pitchFamily="18" charset="0"/>
              </a:rPr>
              <a:t>Bachelor of technology</a:t>
            </a:r>
          </a:p>
          <a:p>
            <a:pPr algn="ctr">
              <a:lnSpc>
                <a:spcPct val="100000"/>
              </a:lnSpc>
              <a:spcBef>
                <a:spcPts val="0"/>
              </a:spcBef>
            </a:pPr>
            <a:r>
              <a:rPr lang="en-US" sz="2000" dirty="0">
                <a:solidFill>
                  <a:schemeClr val="tx1">
                    <a:lumMod val="95000"/>
                    <a:lumOff val="5000"/>
                  </a:schemeClr>
                </a:solidFill>
                <a:latin typeface="Aparajita" panose="02020603050405020304" pitchFamily="18" charset="0"/>
                <a:cs typeface="Aparajita" panose="02020603050405020304" pitchFamily="18" charset="0"/>
              </a:rPr>
              <a:t>Artificial intelligence and machine learning</a:t>
            </a:r>
          </a:p>
          <a:p>
            <a:pPr algn="ctr">
              <a:lnSpc>
                <a:spcPct val="100000"/>
              </a:lnSpc>
              <a:spcBef>
                <a:spcPts val="0"/>
              </a:spcBef>
            </a:pPr>
            <a:r>
              <a:rPr lang="en-US" sz="2000" dirty="0">
                <a:latin typeface="Aparajita" panose="02020603050405020304" pitchFamily="18" charset="0"/>
                <a:cs typeface="Aparajita" panose="02020603050405020304" pitchFamily="18" charset="0"/>
              </a:rPr>
              <a:t>Submitted to: </a:t>
            </a:r>
          </a:p>
          <a:p>
            <a:pPr algn="ctr">
              <a:lnSpc>
                <a:spcPct val="100000"/>
              </a:lnSpc>
              <a:spcBef>
                <a:spcPts val="0"/>
              </a:spcBef>
            </a:pPr>
            <a:r>
              <a:rPr lang="en-US" sz="2400" dirty="0">
                <a:solidFill>
                  <a:schemeClr val="accent1">
                    <a:lumMod val="50000"/>
                  </a:schemeClr>
                </a:solidFill>
                <a:latin typeface="Algerian" panose="04020705040A02060702" pitchFamily="82" charset="0"/>
                <a:cs typeface="Aparajita" panose="02020603050405020304" pitchFamily="18" charset="0"/>
              </a:rPr>
              <a:t>Mr.  R. Devnath</a:t>
            </a:r>
          </a:p>
          <a:p>
            <a:pPr algn="ctr">
              <a:lnSpc>
                <a:spcPct val="100000"/>
              </a:lnSpc>
              <a:spcBef>
                <a:spcPts val="0"/>
              </a:spcBef>
            </a:pPr>
            <a:endParaRPr lang="en-US" sz="2000" dirty="0">
              <a:latin typeface="Aparajita" panose="02020603050405020304" pitchFamily="18" charset="0"/>
              <a:cs typeface="Aparajita" panose="02020603050405020304" pitchFamily="18" charset="0"/>
            </a:endParaRPr>
          </a:p>
          <a:p>
            <a:pPr algn="r">
              <a:lnSpc>
                <a:spcPct val="100000"/>
              </a:lnSpc>
              <a:spcBef>
                <a:spcPts val="0"/>
              </a:spcBef>
            </a:pPr>
            <a:r>
              <a:rPr lang="en-US" sz="2000" dirty="0">
                <a:latin typeface="Aparajita" panose="02020603050405020304" pitchFamily="18" charset="0"/>
                <a:cs typeface="Aparajita" panose="02020603050405020304" pitchFamily="18" charset="0"/>
              </a:rPr>
              <a:t>Submitted by:</a:t>
            </a:r>
          </a:p>
          <a:p>
            <a:pPr algn="r">
              <a:lnSpc>
                <a:spcPct val="100000"/>
              </a:lnSpc>
              <a:spcBef>
                <a:spcPts val="0"/>
              </a:spcBef>
            </a:pPr>
            <a:r>
              <a:rPr lang="en-US" sz="2400" b="1" dirty="0">
                <a:latin typeface="Aparajita" panose="02020603050405020304" pitchFamily="18" charset="0"/>
                <a:cs typeface="Aparajita" panose="02020603050405020304" pitchFamily="18" charset="0"/>
              </a:rPr>
              <a:t>Chanchal </a:t>
            </a:r>
            <a:r>
              <a:rPr lang="en-US" sz="2400" b="1" dirty="0" err="1">
                <a:latin typeface="Aparajita" panose="02020603050405020304" pitchFamily="18" charset="0"/>
                <a:cs typeface="Aparajita" panose="02020603050405020304" pitchFamily="18" charset="0"/>
              </a:rPr>
              <a:t>verma</a:t>
            </a:r>
            <a:endParaRPr lang="en-US" sz="2400" b="1" dirty="0">
              <a:latin typeface="Aparajita" panose="02020603050405020304" pitchFamily="18" charset="0"/>
              <a:cs typeface="Aparajita" panose="02020603050405020304" pitchFamily="18" charset="0"/>
            </a:endParaRPr>
          </a:p>
          <a:p>
            <a:pPr algn="r">
              <a:lnSpc>
                <a:spcPct val="100000"/>
              </a:lnSpc>
              <a:spcBef>
                <a:spcPts val="0"/>
              </a:spcBef>
            </a:pPr>
            <a:r>
              <a:rPr lang="en-US" sz="2400" b="1" dirty="0">
                <a:latin typeface="Aparajita" panose="02020603050405020304" pitchFamily="18" charset="0"/>
                <a:cs typeface="Aparajita" panose="02020603050405020304" pitchFamily="18" charset="0"/>
              </a:rPr>
              <a:t>UCER </a:t>
            </a:r>
            <a:r>
              <a:rPr lang="en-US" sz="2400" b="1" cap="none" dirty="0">
                <a:latin typeface="Aparajita" panose="02020603050405020304" pitchFamily="18" charset="0"/>
                <a:cs typeface="Aparajita" panose="02020603050405020304" pitchFamily="18" charset="0"/>
              </a:rPr>
              <a:t>Naini, Prayagraj </a:t>
            </a:r>
            <a:endParaRPr lang="en-US" sz="2400" b="1" dirty="0">
              <a:latin typeface="Aparajita" panose="02020603050405020304" pitchFamily="18" charset="0"/>
              <a:cs typeface="Aparajita" panose="02020603050405020304" pitchFamily="18" charset="0"/>
            </a:endParaRPr>
          </a:p>
          <a:p>
            <a:pPr algn="r">
              <a:lnSpc>
                <a:spcPct val="100000"/>
              </a:lnSpc>
              <a:spcBef>
                <a:spcPts val="0"/>
              </a:spcBef>
            </a:pPr>
            <a:r>
              <a:rPr lang="en-US" sz="2000" dirty="0">
                <a:latin typeface="Aparajita" panose="02020603050405020304" pitchFamily="18" charset="0"/>
                <a:cs typeface="Aparajita" panose="02020603050405020304" pitchFamily="18" charset="0"/>
              </a:rPr>
              <a:t>University roll no. </a:t>
            </a:r>
            <a:r>
              <a:rPr lang="en-US" sz="2400" b="1" dirty="0">
                <a:latin typeface="Aparajita" panose="02020603050405020304" pitchFamily="18" charset="0"/>
                <a:cs typeface="Aparajita" panose="02020603050405020304" pitchFamily="18" charset="0"/>
              </a:rPr>
              <a:t>2300101530053</a:t>
            </a:r>
          </a:p>
          <a:p>
            <a:pPr algn="r">
              <a:lnSpc>
                <a:spcPct val="100000"/>
              </a:lnSpc>
              <a:spcBef>
                <a:spcPts val="0"/>
              </a:spcBef>
            </a:pPr>
            <a:r>
              <a:rPr lang="en-IN" sz="2000" dirty="0"/>
              <a:t>2025-26</a:t>
            </a:r>
          </a:p>
          <a:p>
            <a:pPr algn="ctr">
              <a:lnSpc>
                <a:spcPct val="100000"/>
              </a:lnSpc>
              <a:spcBef>
                <a:spcPts val="0"/>
              </a:spcBef>
            </a:pPr>
            <a:endParaRPr lang="en-US" sz="2000" dirty="0">
              <a:solidFill>
                <a:schemeClr val="tx1">
                  <a:lumMod val="95000"/>
                  <a:lumOff val="5000"/>
                </a:schemeClr>
              </a:solidFill>
              <a:latin typeface="Aparajita" panose="02020603050405020304" pitchFamily="18" charset="0"/>
              <a:cs typeface="Aparajita" panose="02020603050405020304" pitchFamily="18" charset="0"/>
            </a:endParaRPr>
          </a:p>
          <a:p>
            <a:pPr algn="ctr">
              <a:lnSpc>
                <a:spcPct val="100000"/>
              </a:lnSpc>
              <a:spcBef>
                <a:spcPts val="0"/>
              </a:spcBef>
            </a:pPr>
            <a:endParaRPr lang="en-US" sz="2800" dirty="0"/>
          </a:p>
          <a:p>
            <a:endParaRPr lang="en-IN" sz="2800" b="1"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23598305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D43327-B60D-B856-B7CD-987F8E822717}"/>
              </a:ext>
            </a:extLst>
          </p:cNvPr>
          <p:cNvSpPr>
            <a:spLocks noGrp="1"/>
          </p:cNvSpPr>
          <p:nvPr>
            <p:ph type="title"/>
          </p:nvPr>
        </p:nvSpPr>
        <p:spPr/>
        <p:txBody>
          <a:bodyPr/>
          <a:lstStyle/>
          <a:p>
            <a:endParaRPr lang="en-IN" dirty="0"/>
          </a:p>
        </p:txBody>
      </p:sp>
      <p:sp>
        <p:nvSpPr>
          <p:cNvPr id="3" name="Content Placeholder 2">
            <a:extLst>
              <a:ext uri="{FF2B5EF4-FFF2-40B4-BE49-F238E27FC236}">
                <a16:creationId xmlns:a16="http://schemas.microsoft.com/office/drawing/2014/main" id="{763BF304-9933-55EB-78C4-898C1A4FDA62}"/>
              </a:ext>
            </a:extLst>
          </p:cNvPr>
          <p:cNvSpPr>
            <a:spLocks noGrp="1"/>
          </p:cNvSpPr>
          <p:nvPr>
            <p:ph idx="1"/>
          </p:nvPr>
        </p:nvSpPr>
        <p:spPr/>
        <p:txBody>
          <a:bodyPr>
            <a:normAutofit/>
          </a:bodyPr>
          <a:lstStyle/>
          <a:p>
            <a:pPr marL="0" indent="0">
              <a:buNone/>
            </a:pPr>
            <a:r>
              <a:rPr lang="en-US" sz="2800" dirty="0">
                <a:latin typeface="Aparajita" panose="02020603050405020304" pitchFamily="18" charset="0"/>
                <a:cs typeface="Aparajita" panose="02020603050405020304" pitchFamily="18" charset="0"/>
              </a:rPr>
              <a:t>4. Limited Static Recommendations</a:t>
            </a:r>
          </a:p>
          <a:p>
            <a:r>
              <a:rPr lang="en-US" sz="2800" dirty="0">
                <a:latin typeface="Aparajita" panose="02020603050405020304" pitchFamily="18" charset="0"/>
                <a:cs typeface="Aparajita" panose="02020603050405020304" pitchFamily="18" charset="0"/>
              </a:rPr>
              <a:t>Solution: Added optional Google Books API integration. </a:t>
            </a:r>
          </a:p>
          <a:p>
            <a:pPr marL="0" indent="0">
              <a:buNone/>
            </a:pPr>
            <a:r>
              <a:rPr lang="en-US" sz="2800" dirty="0">
                <a:latin typeface="Aparajita" panose="02020603050405020304" pitchFamily="18" charset="0"/>
                <a:cs typeface="Aparajita" panose="02020603050405020304" pitchFamily="18" charset="0"/>
              </a:rPr>
              <a:t>5. Deployment Complexity </a:t>
            </a:r>
          </a:p>
          <a:p>
            <a:r>
              <a:rPr lang="en-US" sz="2800" dirty="0">
                <a:latin typeface="Aparajita" panose="02020603050405020304" pitchFamily="18" charset="0"/>
                <a:cs typeface="Aparajita" panose="02020603050405020304" pitchFamily="18" charset="0"/>
              </a:rPr>
              <a:t>Solution: Used Watson Web Chat embed code for simple deployment.</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8707343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ABBE8C-EFCE-601D-17D1-56271524E1D5}"/>
              </a:ext>
            </a:extLst>
          </p:cNvPr>
          <p:cNvSpPr>
            <a:spLocks noGrp="1"/>
          </p:cNvSpPr>
          <p:nvPr>
            <p:ph type="title"/>
          </p:nvPr>
        </p:nvSpPr>
        <p:spPr/>
        <p:txBody>
          <a:bodyPr>
            <a:normAutofit fontScale="90000"/>
          </a:bodyPr>
          <a:lstStyle/>
          <a:p>
            <a:br>
              <a:rPr lang="en-US" sz="3600" dirty="0">
                <a:latin typeface="Algerian" panose="04020705040A02060702" pitchFamily="82" charset="0"/>
                <a:cs typeface="Aparajita" panose="02020603050405020304" pitchFamily="18" charset="0"/>
              </a:rPr>
            </a:br>
            <a:r>
              <a:rPr lang="en-US" sz="3600" dirty="0">
                <a:latin typeface="Algerian" panose="04020705040A02060702" pitchFamily="82" charset="0"/>
                <a:cs typeface="Aparajita" panose="02020603050405020304" pitchFamily="18" charset="0"/>
              </a:rPr>
              <a:t>Source URL</a:t>
            </a:r>
            <a:br>
              <a:rPr lang="en-US" sz="9600" dirty="0">
                <a:latin typeface="Aparajita" panose="02020603050405020304" pitchFamily="18" charset="0"/>
                <a:cs typeface="Aparajita" panose="02020603050405020304" pitchFamily="18" charset="0"/>
              </a:rPr>
            </a:br>
            <a:endParaRPr lang="en-IN" dirty="0"/>
          </a:p>
        </p:txBody>
      </p:sp>
      <p:sp>
        <p:nvSpPr>
          <p:cNvPr id="3" name="Content Placeholder 2">
            <a:extLst>
              <a:ext uri="{FF2B5EF4-FFF2-40B4-BE49-F238E27FC236}">
                <a16:creationId xmlns:a16="http://schemas.microsoft.com/office/drawing/2014/main" id="{EB2B3484-08C5-FB8B-8A00-E896F18EEAB4}"/>
              </a:ext>
            </a:extLst>
          </p:cNvPr>
          <p:cNvSpPr>
            <a:spLocks noGrp="1"/>
          </p:cNvSpPr>
          <p:nvPr>
            <p:ph idx="1"/>
          </p:nvPr>
        </p:nvSpPr>
        <p:spPr/>
        <p:txBody>
          <a:bodyPr>
            <a:normAutofit/>
          </a:bodyPr>
          <a:lstStyle/>
          <a:p>
            <a:r>
              <a:rPr lang="en-IN" sz="2800" dirty="0">
                <a:latin typeface="Aparajita" panose="02020603050405020304" pitchFamily="18" charset="0"/>
                <a:cs typeface="Aparajita" panose="02020603050405020304" pitchFamily="18" charset="0"/>
              </a:rPr>
              <a:t>https://github.com/3chanchal/my_project</a:t>
            </a:r>
          </a:p>
        </p:txBody>
      </p:sp>
    </p:spTree>
    <p:extLst>
      <p:ext uri="{BB962C8B-B14F-4D97-AF65-F5344CB8AC3E}">
        <p14:creationId xmlns:p14="http://schemas.microsoft.com/office/powerpoint/2010/main" val="259801523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54724A-74DB-347F-DA2B-D8F30B2C588A}"/>
              </a:ext>
            </a:extLst>
          </p:cNvPr>
          <p:cNvSpPr>
            <a:spLocks noGrp="1"/>
          </p:cNvSpPr>
          <p:nvPr>
            <p:ph type="title"/>
          </p:nvPr>
        </p:nvSpPr>
        <p:spPr/>
        <p:txBody>
          <a:bodyPr>
            <a:normAutofit/>
          </a:bodyPr>
          <a:lstStyle/>
          <a:p>
            <a:r>
              <a:rPr lang="en-US" sz="3600" dirty="0">
                <a:latin typeface="Algerian" panose="04020705040A02060702" pitchFamily="82" charset="0"/>
              </a:rPr>
              <a:t>Outcome:</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E09F0015-C97D-F2C1-7314-F28400651306}"/>
              </a:ext>
            </a:extLst>
          </p:cNvPr>
          <p:cNvSpPr>
            <a:spLocks noGrp="1"/>
          </p:cNvSpPr>
          <p:nvPr>
            <p:ph idx="1"/>
          </p:nvPr>
        </p:nvSpPr>
        <p:spPr/>
        <p:txBody>
          <a:bodyPr>
            <a:normAutofit/>
          </a:bodyPr>
          <a:lstStyle/>
          <a:p>
            <a:r>
              <a:rPr lang="en-US" sz="2800" dirty="0">
                <a:latin typeface="Aparajita" panose="02020603050405020304" pitchFamily="18" charset="0"/>
                <a:cs typeface="Aparajita" panose="02020603050405020304" pitchFamily="18" charset="0"/>
              </a:rPr>
              <a:t>Users interact naturally with the chatbot.</a:t>
            </a:r>
          </a:p>
          <a:p>
            <a:r>
              <a:rPr lang="en-US" sz="2800" dirty="0">
                <a:latin typeface="Aparajita" panose="02020603050405020304" pitchFamily="18" charset="0"/>
                <a:cs typeface="Aparajita" panose="02020603050405020304" pitchFamily="18" charset="0"/>
              </a:rPr>
              <a:t>Suggests relevant books based on user preferences. </a:t>
            </a:r>
          </a:p>
          <a:p>
            <a:r>
              <a:rPr lang="en-US" sz="2800" dirty="0">
                <a:latin typeface="Aparajita" panose="02020603050405020304" pitchFamily="18" charset="0"/>
                <a:cs typeface="Aparajita" panose="02020603050405020304" pitchFamily="18" charset="0"/>
              </a:rPr>
              <a:t>Easily extendable with more books or APIs.</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6076060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2102B-2C40-EE9C-96CB-CAC4CD9E7FFF}"/>
              </a:ext>
            </a:extLst>
          </p:cNvPr>
          <p:cNvSpPr>
            <a:spLocks noGrp="1"/>
          </p:cNvSpPr>
          <p:nvPr>
            <p:ph type="title"/>
          </p:nvPr>
        </p:nvSpPr>
        <p:spPr/>
        <p:txBody>
          <a:bodyPr>
            <a:normAutofit/>
          </a:bodyPr>
          <a:lstStyle/>
          <a:p>
            <a:r>
              <a:rPr lang="en-US" sz="3600" dirty="0">
                <a:latin typeface="Algerian" panose="04020705040A02060702" pitchFamily="82" charset="0"/>
              </a:rPr>
              <a:t>Future Enhancements</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2FF1B2F2-4A60-09A2-583D-8E9DFCD5C102}"/>
              </a:ext>
            </a:extLst>
          </p:cNvPr>
          <p:cNvSpPr>
            <a:spLocks noGrp="1"/>
          </p:cNvSpPr>
          <p:nvPr>
            <p:ph idx="1"/>
          </p:nvPr>
        </p:nvSpPr>
        <p:spPr/>
        <p:txBody>
          <a:bodyPr/>
          <a:lstStyle/>
          <a:p>
            <a:r>
              <a:rPr lang="en-US" dirty="0"/>
              <a:t> </a:t>
            </a:r>
            <a:r>
              <a:rPr lang="en-US" sz="2800" dirty="0">
                <a:latin typeface="Aparajita" panose="02020603050405020304" pitchFamily="18" charset="0"/>
                <a:cs typeface="Aparajita" panose="02020603050405020304" pitchFamily="18" charset="0"/>
              </a:rPr>
              <a:t>Add user feedback collection. </a:t>
            </a:r>
          </a:p>
          <a:p>
            <a:r>
              <a:rPr lang="en-US" sz="2800" dirty="0">
                <a:latin typeface="Aparajita" panose="02020603050405020304" pitchFamily="18" charset="0"/>
                <a:cs typeface="Aparajita" panose="02020603050405020304" pitchFamily="18" charset="0"/>
              </a:rPr>
              <a:t>Train a model to rank books. </a:t>
            </a:r>
          </a:p>
          <a:p>
            <a:r>
              <a:rPr lang="en-US" sz="2800" dirty="0">
                <a:latin typeface="Aparajita" panose="02020603050405020304" pitchFamily="18" charset="0"/>
                <a:cs typeface="Aparajita" panose="02020603050405020304" pitchFamily="18" charset="0"/>
              </a:rPr>
              <a:t>Integrate with book stores for previews/purchases.</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160021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E53364-AA94-A984-F85D-2BF28BB08582}"/>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F146A1CE-93BD-666B-0CE3-295C3D629340}"/>
              </a:ext>
            </a:extLst>
          </p:cNvPr>
          <p:cNvSpPr>
            <a:spLocks noGrp="1"/>
          </p:cNvSpPr>
          <p:nvPr>
            <p:ph idx="1"/>
          </p:nvPr>
        </p:nvSpPr>
        <p:spPr>
          <a:xfrm>
            <a:off x="3283974" y="2015732"/>
            <a:ext cx="7770879" cy="3450613"/>
          </a:xfrm>
        </p:spPr>
        <p:txBody>
          <a:bodyPr>
            <a:normAutofit/>
          </a:bodyPr>
          <a:lstStyle/>
          <a:p>
            <a:pPr marL="0" indent="0">
              <a:buNone/>
            </a:pPr>
            <a:r>
              <a:rPr lang="en-IN" sz="13800" dirty="0">
                <a:solidFill>
                  <a:schemeClr val="accent1">
                    <a:lumMod val="50000"/>
                  </a:schemeClr>
                </a:solidFill>
                <a:latin typeface="Aparajita" panose="02020603050405020304" pitchFamily="18" charset="0"/>
                <a:cs typeface="Aparajita" panose="02020603050405020304" pitchFamily="18" charset="0"/>
              </a:rPr>
              <a:t>Thank you</a:t>
            </a:r>
          </a:p>
        </p:txBody>
      </p:sp>
    </p:spTree>
    <p:extLst>
      <p:ext uri="{BB962C8B-B14F-4D97-AF65-F5344CB8AC3E}">
        <p14:creationId xmlns:p14="http://schemas.microsoft.com/office/powerpoint/2010/main" val="453736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298A74-B667-CB74-B7ED-445FC0F7FAD6}"/>
              </a:ext>
            </a:extLst>
          </p:cNvPr>
          <p:cNvSpPr>
            <a:spLocks noGrp="1"/>
          </p:cNvSpPr>
          <p:nvPr>
            <p:ph type="title"/>
          </p:nvPr>
        </p:nvSpPr>
        <p:spPr/>
        <p:txBody>
          <a:bodyPr>
            <a:normAutofit/>
          </a:bodyPr>
          <a:lstStyle/>
          <a:p>
            <a:r>
              <a:rPr lang="en-US" sz="4000" dirty="0">
                <a:solidFill>
                  <a:schemeClr val="accent1">
                    <a:lumMod val="50000"/>
                  </a:schemeClr>
                </a:solidFill>
              </a:rPr>
              <a:t>Topics discussed</a:t>
            </a:r>
            <a:endParaRPr lang="en-IN" sz="4000" dirty="0"/>
          </a:p>
        </p:txBody>
      </p:sp>
      <p:sp>
        <p:nvSpPr>
          <p:cNvPr id="3" name="Content Placeholder 2">
            <a:extLst>
              <a:ext uri="{FF2B5EF4-FFF2-40B4-BE49-F238E27FC236}">
                <a16:creationId xmlns:a16="http://schemas.microsoft.com/office/drawing/2014/main" id="{582BE0D2-6C93-4B7A-4FD2-5A4822597A15}"/>
              </a:ext>
            </a:extLst>
          </p:cNvPr>
          <p:cNvSpPr>
            <a:spLocks noGrp="1"/>
          </p:cNvSpPr>
          <p:nvPr>
            <p:ph idx="1"/>
          </p:nvPr>
        </p:nvSpPr>
        <p:spPr>
          <a:xfrm>
            <a:off x="1451579" y="1573162"/>
            <a:ext cx="9603275" cy="3687096"/>
          </a:xfrm>
        </p:spPr>
        <p:txBody>
          <a:bodyPr>
            <a:normAutofit fontScale="25000" lnSpcReduction="20000"/>
          </a:bodyPr>
          <a:lstStyle/>
          <a:p>
            <a:pPr marL="3657600" lvl="8" indent="0">
              <a:spcBef>
                <a:spcPts val="600"/>
              </a:spcBef>
              <a:buNone/>
            </a:pPr>
            <a:endParaRPr lang="en-US" sz="8800" dirty="0">
              <a:latin typeface="Aparajita" panose="02020603050405020304" pitchFamily="18" charset="0"/>
              <a:cs typeface="Aparajita" panose="02020603050405020304" pitchFamily="18" charset="0"/>
            </a:endParaRPr>
          </a:p>
          <a:p>
            <a:pPr marL="180000" indent="-180000">
              <a:spcBef>
                <a:spcPts val="600"/>
              </a:spcBef>
            </a:pPr>
            <a:r>
              <a:rPr lang="en-US" sz="11200" dirty="0">
                <a:latin typeface="Aparajita" panose="02020603050405020304" pitchFamily="18" charset="0"/>
                <a:cs typeface="Aparajita" panose="02020603050405020304" pitchFamily="18" charset="0"/>
              </a:rPr>
              <a:t>Project Description</a:t>
            </a:r>
          </a:p>
          <a:p>
            <a:pPr marL="180000" indent="-180000">
              <a:spcBef>
                <a:spcPts val="600"/>
              </a:spcBef>
            </a:pPr>
            <a:r>
              <a:rPr lang="en-US" sz="11200" dirty="0">
                <a:latin typeface="Aparajita" panose="02020603050405020304" pitchFamily="18" charset="0"/>
                <a:cs typeface="Aparajita" panose="02020603050405020304" pitchFamily="18" charset="0"/>
              </a:rPr>
              <a:t>Tools and Technology Used</a:t>
            </a:r>
          </a:p>
          <a:p>
            <a:pPr marL="180000" indent="-180000">
              <a:spcBef>
                <a:spcPts val="600"/>
              </a:spcBef>
            </a:pPr>
            <a:r>
              <a:rPr lang="en-US" sz="11200" dirty="0">
                <a:latin typeface="Aparajita" panose="02020603050405020304" pitchFamily="18" charset="0"/>
                <a:cs typeface="Aparajita" panose="02020603050405020304" pitchFamily="18" charset="0"/>
              </a:rPr>
              <a:t>Implementation Details</a:t>
            </a:r>
          </a:p>
          <a:p>
            <a:pPr marL="180000" indent="-180000">
              <a:spcBef>
                <a:spcPts val="600"/>
              </a:spcBef>
            </a:pPr>
            <a:r>
              <a:rPr lang="en-US" sz="11200" dirty="0">
                <a:latin typeface="Aparajita" panose="02020603050405020304" pitchFamily="18" charset="0"/>
                <a:cs typeface="Aparajita" panose="02020603050405020304" pitchFamily="18" charset="0"/>
              </a:rPr>
              <a:t>Challenges and Solutions</a:t>
            </a:r>
          </a:p>
          <a:p>
            <a:pPr marL="180000" indent="-180000">
              <a:spcBef>
                <a:spcPts val="600"/>
              </a:spcBef>
            </a:pPr>
            <a:r>
              <a:rPr lang="en-US" sz="11200" dirty="0">
                <a:latin typeface="Aparajita" panose="02020603050405020304" pitchFamily="18" charset="0"/>
                <a:cs typeface="Aparajita" panose="02020603050405020304" pitchFamily="18" charset="0"/>
              </a:rPr>
              <a:t>Source URL</a:t>
            </a:r>
          </a:p>
          <a:p>
            <a:pPr marL="180000" indent="-180000">
              <a:spcBef>
                <a:spcPts val="600"/>
              </a:spcBef>
            </a:pPr>
            <a:r>
              <a:rPr lang="en-US" sz="11200" dirty="0">
                <a:latin typeface="Aparajita" panose="02020603050405020304" pitchFamily="18" charset="0"/>
                <a:cs typeface="Aparajita" panose="02020603050405020304" pitchFamily="18" charset="0"/>
              </a:rPr>
              <a:t>Outcome</a:t>
            </a:r>
          </a:p>
          <a:p>
            <a:pPr marL="180000" indent="-180000">
              <a:spcBef>
                <a:spcPts val="600"/>
              </a:spcBef>
            </a:pPr>
            <a:r>
              <a:rPr lang="en-US" sz="11200" dirty="0">
                <a:latin typeface="Aparajita" panose="02020603050405020304" pitchFamily="18" charset="0"/>
                <a:cs typeface="Aparajita" panose="02020603050405020304" pitchFamily="18" charset="0"/>
              </a:rPr>
              <a:t>Future Enhancement</a:t>
            </a:r>
          </a:p>
          <a:p>
            <a:pPr marL="180000" indent="-180000">
              <a:spcBef>
                <a:spcPts val="600"/>
              </a:spcBef>
            </a:pPr>
            <a:r>
              <a:rPr lang="en-US" sz="11200" dirty="0">
                <a:latin typeface="Aparajita" panose="02020603050405020304" pitchFamily="18" charset="0"/>
                <a:cs typeface="Aparajita" panose="02020603050405020304" pitchFamily="18" charset="0"/>
              </a:rPr>
              <a:t>conclusion</a:t>
            </a:r>
          </a:p>
        </p:txBody>
      </p:sp>
    </p:spTree>
    <p:extLst>
      <p:ext uri="{BB962C8B-B14F-4D97-AF65-F5344CB8AC3E}">
        <p14:creationId xmlns:p14="http://schemas.microsoft.com/office/powerpoint/2010/main" val="24224457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04B366-C0B8-C8BC-7B15-F0039A9ADA9F}"/>
              </a:ext>
            </a:extLst>
          </p:cNvPr>
          <p:cNvSpPr>
            <a:spLocks noGrp="1"/>
          </p:cNvSpPr>
          <p:nvPr>
            <p:ph type="title"/>
          </p:nvPr>
        </p:nvSpPr>
        <p:spPr>
          <a:xfrm>
            <a:off x="1451579" y="973393"/>
            <a:ext cx="9603275" cy="737419"/>
          </a:xfrm>
        </p:spPr>
        <p:txBody>
          <a:bodyPr>
            <a:normAutofit/>
          </a:bodyPr>
          <a:lstStyle/>
          <a:p>
            <a:r>
              <a:rPr lang="en-US" sz="3600" dirty="0">
                <a:latin typeface="Algerian" panose="04020705040A02060702" pitchFamily="82" charset="0"/>
              </a:rPr>
              <a:t>Project Description:</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62376532-E425-09B0-3441-DEB23BA178CF}"/>
              </a:ext>
            </a:extLst>
          </p:cNvPr>
          <p:cNvSpPr>
            <a:spLocks noGrp="1"/>
          </p:cNvSpPr>
          <p:nvPr>
            <p:ph idx="1"/>
          </p:nvPr>
        </p:nvSpPr>
        <p:spPr/>
        <p:txBody>
          <a:bodyPr>
            <a:normAutofit/>
          </a:bodyPr>
          <a:lstStyle/>
          <a:p>
            <a:pPr marL="0" indent="0">
              <a:buNone/>
            </a:pPr>
            <a:r>
              <a:rPr lang="en-US" sz="4000" dirty="0">
                <a:solidFill>
                  <a:schemeClr val="accent1">
                    <a:lumMod val="50000"/>
                  </a:schemeClr>
                </a:solidFill>
                <a:latin typeface="Aparajita" panose="02020603050405020304" pitchFamily="18" charset="0"/>
                <a:cs typeface="Aparajita" panose="02020603050405020304" pitchFamily="18" charset="0"/>
              </a:rPr>
              <a:t>-- </a:t>
            </a:r>
            <a:r>
              <a:rPr lang="en-US" sz="2800" dirty="0">
                <a:latin typeface="Aparajita" panose="02020603050405020304" pitchFamily="18" charset="0"/>
                <a:cs typeface="Aparajita" panose="02020603050405020304" pitchFamily="18" charset="0"/>
              </a:rPr>
              <a:t>This project aims to develop a conversational chatbot using IBM Watson Assistant that recommends books to users based on their interests such as genre, mood, and preferred author. By leveraging Watson's Natural Language Understanding capabilities, the assistant is trained to understand various expressions and respond with relevant book suggestions from a predefined list or via integration with external APIs.</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7850199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50A11-454B-3CB9-76FB-DDE2D08CB5EE}"/>
              </a:ext>
            </a:extLst>
          </p:cNvPr>
          <p:cNvSpPr>
            <a:spLocks noGrp="1"/>
          </p:cNvSpPr>
          <p:nvPr>
            <p:ph type="title"/>
          </p:nvPr>
        </p:nvSpPr>
        <p:spPr/>
        <p:txBody>
          <a:bodyPr>
            <a:normAutofit/>
          </a:bodyPr>
          <a:lstStyle/>
          <a:p>
            <a:r>
              <a:rPr lang="en-IN" sz="3600" dirty="0">
                <a:latin typeface="Algerian" panose="04020705040A02060702" pitchFamily="82" charset="0"/>
              </a:rPr>
              <a:t>Tools &amp; Technologies Used:</a:t>
            </a:r>
          </a:p>
        </p:txBody>
      </p:sp>
      <p:sp>
        <p:nvSpPr>
          <p:cNvPr id="3" name="Content Placeholder 2">
            <a:extLst>
              <a:ext uri="{FF2B5EF4-FFF2-40B4-BE49-F238E27FC236}">
                <a16:creationId xmlns:a16="http://schemas.microsoft.com/office/drawing/2014/main" id="{6FEFB17C-EACE-BD05-29AD-1562A24C6FAE}"/>
              </a:ext>
            </a:extLst>
          </p:cNvPr>
          <p:cNvSpPr>
            <a:spLocks noGrp="1"/>
          </p:cNvSpPr>
          <p:nvPr>
            <p:ph idx="1"/>
          </p:nvPr>
        </p:nvSpPr>
        <p:spPr/>
        <p:txBody>
          <a:bodyPr>
            <a:normAutofit/>
          </a:bodyPr>
          <a:lstStyle/>
          <a:p>
            <a:pPr marL="0" indent="0">
              <a:buNone/>
            </a:pPr>
            <a:r>
              <a:rPr lang="en-IN" sz="2800" dirty="0">
                <a:latin typeface="Aparajita" panose="02020603050405020304" pitchFamily="18" charset="0"/>
                <a:cs typeface="Aparajita" panose="02020603050405020304" pitchFamily="18" charset="0"/>
              </a:rPr>
              <a:t>- IBM Watson Assistant </a:t>
            </a:r>
          </a:p>
          <a:p>
            <a:pPr marL="0" indent="0">
              <a:buNone/>
            </a:pPr>
            <a:r>
              <a:rPr lang="en-IN" sz="2800" dirty="0">
                <a:latin typeface="Aparajita" panose="02020603050405020304" pitchFamily="18" charset="0"/>
                <a:cs typeface="Aparajita" panose="02020603050405020304" pitchFamily="18" charset="0"/>
              </a:rPr>
              <a:t>- IBM Cloud Functions (Optional for dynamic API integration)</a:t>
            </a:r>
          </a:p>
          <a:p>
            <a:pPr marL="0" indent="0">
              <a:buNone/>
            </a:pPr>
            <a:r>
              <a:rPr lang="en-IN" sz="2800" dirty="0">
                <a:latin typeface="Aparajita" panose="02020603050405020304" pitchFamily="18" charset="0"/>
                <a:cs typeface="Aparajita" panose="02020603050405020304" pitchFamily="18" charset="0"/>
              </a:rPr>
              <a:t>- Google Books API (Optional)</a:t>
            </a:r>
          </a:p>
          <a:p>
            <a:pPr marL="0" indent="0">
              <a:buNone/>
            </a:pPr>
            <a:r>
              <a:rPr lang="en-IN" sz="2800" dirty="0">
                <a:latin typeface="Aparajita" panose="02020603050405020304" pitchFamily="18" charset="0"/>
                <a:cs typeface="Aparajita" panose="02020603050405020304" pitchFamily="18" charset="0"/>
              </a:rPr>
              <a:t>- GitHub </a:t>
            </a:r>
          </a:p>
          <a:p>
            <a:pPr marL="0" indent="0">
              <a:buNone/>
            </a:pPr>
            <a:r>
              <a:rPr lang="en-IN" sz="2800" dirty="0">
                <a:latin typeface="Aparajita" panose="02020603050405020304" pitchFamily="18" charset="0"/>
                <a:cs typeface="Aparajita" panose="02020603050405020304" pitchFamily="18" charset="0"/>
              </a:rPr>
              <a:t>- HTML/CSS (for deployment if needed)</a:t>
            </a:r>
          </a:p>
        </p:txBody>
      </p:sp>
    </p:spTree>
    <p:extLst>
      <p:ext uri="{BB962C8B-B14F-4D97-AF65-F5344CB8AC3E}">
        <p14:creationId xmlns:p14="http://schemas.microsoft.com/office/powerpoint/2010/main" val="15327080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3E8C7D-8BBD-B4EF-DB32-FE0DB8D49C94}"/>
              </a:ext>
            </a:extLst>
          </p:cNvPr>
          <p:cNvSpPr>
            <a:spLocks noGrp="1"/>
          </p:cNvSpPr>
          <p:nvPr>
            <p:ph type="title"/>
          </p:nvPr>
        </p:nvSpPr>
        <p:spPr/>
        <p:txBody>
          <a:bodyPr>
            <a:normAutofit/>
          </a:bodyPr>
          <a:lstStyle/>
          <a:p>
            <a:r>
              <a:rPr lang="en-IN" sz="3600" dirty="0">
                <a:latin typeface="Algerian" panose="04020705040A02060702" pitchFamily="82" charset="0"/>
              </a:rPr>
              <a:t>Implementation Details:</a:t>
            </a:r>
          </a:p>
        </p:txBody>
      </p:sp>
      <p:sp>
        <p:nvSpPr>
          <p:cNvPr id="3" name="Content Placeholder 2">
            <a:extLst>
              <a:ext uri="{FF2B5EF4-FFF2-40B4-BE49-F238E27FC236}">
                <a16:creationId xmlns:a16="http://schemas.microsoft.com/office/drawing/2014/main" id="{8C8F0EC7-E5F2-55F6-ECCC-C24ADFEF87B4}"/>
              </a:ext>
            </a:extLst>
          </p:cNvPr>
          <p:cNvSpPr>
            <a:spLocks noGrp="1"/>
          </p:cNvSpPr>
          <p:nvPr>
            <p:ph idx="1"/>
          </p:nvPr>
        </p:nvSpPr>
        <p:spPr/>
        <p:txBody>
          <a:bodyPr>
            <a:normAutofit lnSpcReduction="10000"/>
          </a:bodyPr>
          <a:lstStyle/>
          <a:p>
            <a:pPr marL="457200" indent="-457200">
              <a:buFont typeface="+mj-lt"/>
              <a:buAutoNum type="arabicPeriod"/>
            </a:pPr>
            <a:r>
              <a:rPr lang="en-IN" sz="2800" dirty="0">
                <a:solidFill>
                  <a:schemeClr val="accent1">
                    <a:lumMod val="50000"/>
                  </a:schemeClr>
                </a:solidFill>
                <a:latin typeface="Aparajita" panose="02020603050405020304" pitchFamily="18" charset="0"/>
                <a:cs typeface="Aparajita" panose="02020603050405020304" pitchFamily="18" charset="0"/>
              </a:rPr>
              <a:t>Entities Creation: </a:t>
            </a:r>
          </a:p>
          <a:p>
            <a:pPr>
              <a:buFontTx/>
              <a:buChar char="-"/>
            </a:pPr>
            <a:r>
              <a:rPr lang="en-IN" sz="2800" dirty="0">
                <a:latin typeface="Aparajita" panose="02020603050405020304" pitchFamily="18" charset="0"/>
                <a:cs typeface="Aparajita" panose="02020603050405020304" pitchFamily="18" charset="0"/>
              </a:rPr>
              <a:t>@genre (e.g., fantasy, horror, romance) </a:t>
            </a:r>
          </a:p>
          <a:p>
            <a:pPr>
              <a:buFontTx/>
              <a:buChar char="-"/>
            </a:pPr>
            <a:r>
              <a:rPr lang="en-IN" sz="2800" dirty="0">
                <a:latin typeface="Aparajita" panose="02020603050405020304" pitchFamily="18" charset="0"/>
                <a:cs typeface="Aparajita" panose="02020603050405020304" pitchFamily="18" charset="0"/>
              </a:rPr>
              <a:t>@author (e.g., Dan Brown, J K Rowling) </a:t>
            </a:r>
          </a:p>
          <a:p>
            <a:pPr>
              <a:buFontTx/>
              <a:buChar char="-"/>
            </a:pPr>
            <a:r>
              <a:rPr lang="en-IN" sz="2800" dirty="0">
                <a:latin typeface="Aparajita" panose="02020603050405020304" pitchFamily="18" charset="0"/>
                <a:cs typeface="Aparajita" panose="02020603050405020304" pitchFamily="18" charset="0"/>
              </a:rPr>
              <a:t>@mood (e.g., happy, sad, intense) </a:t>
            </a:r>
          </a:p>
          <a:p>
            <a:pPr>
              <a:buFontTx/>
              <a:buChar char="-"/>
            </a:pPr>
            <a:r>
              <a:rPr lang="en-IN" sz="2800" dirty="0">
                <a:latin typeface="Aparajita" panose="02020603050405020304" pitchFamily="18" charset="0"/>
                <a:cs typeface="Aparajita" panose="02020603050405020304" pitchFamily="18" charset="0"/>
              </a:rPr>
              <a:t>Each entity includes a value and multiple synonyms to cover variations in user input.</a:t>
            </a:r>
          </a:p>
        </p:txBody>
      </p:sp>
    </p:spTree>
    <p:extLst>
      <p:ext uri="{BB962C8B-B14F-4D97-AF65-F5344CB8AC3E}">
        <p14:creationId xmlns:p14="http://schemas.microsoft.com/office/powerpoint/2010/main" val="36403687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AC7A76-78D3-3839-1B16-28C7191052B4}"/>
              </a:ext>
            </a:extLst>
          </p:cNvPr>
          <p:cNvSpPr>
            <a:spLocks noGrp="1"/>
          </p:cNvSpPr>
          <p:nvPr>
            <p:ph type="title"/>
          </p:nvPr>
        </p:nvSpPr>
        <p:spPr>
          <a:xfrm>
            <a:off x="1451579" y="804520"/>
            <a:ext cx="9603275" cy="587136"/>
          </a:xfrm>
        </p:spPr>
        <p:txBody>
          <a:bodyPr/>
          <a:lstStyle/>
          <a:p>
            <a:endParaRPr lang="en-IN" dirty="0"/>
          </a:p>
        </p:txBody>
      </p:sp>
      <p:sp>
        <p:nvSpPr>
          <p:cNvPr id="3" name="Content Placeholder 2">
            <a:extLst>
              <a:ext uri="{FF2B5EF4-FFF2-40B4-BE49-F238E27FC236}">
                <a16:creationId xmlns:a16="http://schemas.microsoft.com/office/drawing/2014/main" id="{5D97DEA4-45B9-E63A-3F21-494CF15B9820}"/>
              </a:ext>
            </a:extLst>
          </p:cNvPr>
          <p:cNvSpPr>
            <a:spLocks noGrp="1"/>
          </p:cNvSpPr>
          <p:nvPr>
            <p:ph idx="1"/>
          </p:nvPr>
        </p:nvSpPr>
        <p:spPr>
          <a:xfrm>
            <a:off x="1451579" y="1730476"/>
            <a:ext cx="9603275" cy="4323003"/>
          </a:xfrm>
        </p:spPr>
        <p:txBody>
          <a:bodyPr>
            <a:noAutofit/>
          </a:bodyPr>
          <a:lstStyle/>
          <a:p>
            <a:pPr marL="0" indent="0">
              <a:buNone/>
            </a:pPr>
            <a:r>
              <a:rPr lang="en-IN" sz="2800" dirty="0">
                <a:solidFill>
                  <a:schemeClr val="accent1">
                    <a:lumMod val="50000"/>
                  </a:schemeClr>
                </a:solidFill>
                <a:latin typeface="Aparajita" panose="02020603050405020304" pitchFamily="18" charset="0"/>
                <a:cs typeface="Aparajita" panose="02020603050405020304" pitchFamily="18" charset="0"/>
              </a:rPr>
              <a:t>2. Dialog Flow: </a:t>
            </a:r>
          </a:p>
          <a:p>
            <a:pPr marL="0" indent="0">
              <a:buNone/>
            </a:pPr>
            <a:r>
              <a:rPr lang="en-IN" sz="2800" dirty="0">
                <a:solidFill>
                  <a:schemeClr val="accent1">
                    <a:lumMod val="50000"/>
                  </a:schemeClr>
                </a:solidFill>
                <a:latin typeface="Aparajita" panose="02020603050405020304" pitchFamily="18" charset="0"/>
                <a:cs typeface="Aparajita" panose="02020603050405020304" pitchFamily="18" charset="0"/>
              </a:rPr>
              <a:t>-</a:t>
            </a:r>
            <a:r>
              <a:rPr lang="en-IN" sz="2800" dirty="0">
                <a:latin typeface="Aparajita" panose="02020603050405020304" pitchFamily="18" charset="0"/>
                <a:cs typeface="Aparajita" panose="02020603050405020304" pitchFamily="18" charset="0"/>
              </a:rPr>
              <a:t> A greeting and welcome node. </a:t>
            </a:r>
          </a:p>
          <a:p>
            <a:pPr marL="0" indent="0">
              <a:buNone/>
            </a:pPr>
            <a:r>
              <a:rPr lang="en-IN" sz="2800" dirty="0">
                <a:solidFill>
                  <a:schemeClr val="accent1">
                    <a:lumMod val="50000"/>
                  </a:schemeClr>
                </a:solidFill>
                <a:latin typeface="Aparajita" panose="02020603050405020304" pitchFamily="18" charset="0"/>
                <a:cs typeface="Aparajita" panose="02020603050405020304" pitchFamily="18" charset="0"/>
              </a:rPr>
              <a:t>-</a:t>
            </a:r>
            <a:r>
              <a:rPr lang="en-IN" sz="2800" dirty="0">
                <a:latin typeface="Aparajita" panose="02020603050405020304" pitchFamily="18" charset="0"/>
                <a:cs typeface="Aparajita" panose="02020603050405020304" pitchFamily="18" charset="0"/>
              </a:rPr>
              <a:t> A slot-filling node to collect genre, author, and mood. </a:t>
            </a:r>
          </a:p>
          <a:p>
            <a:pPr marL="0" indent="0">
              <a:buNone/>
            </a:pPr>
            <a:r>
              <a:rPr lang="en-IN" sz="2800" dirty="0">
                <a:solidFill>
                  <a:schemeClr val="accent1">
                    <a:lumMod val="50000"/>
                  </a:schemeClr>
                </a:solidFill>
                <a:latin typeface="Aparajita" panose="02020603050405020304" pitchFamily="18" charset="0"/>
                <a:cs typeface="Aparajita" panose="02020603050405020304" pitchFamily="18" charset="0"/>
              </a:rPr>
              <a:t>- </a:t>
            </a:r>
            <a:r>
              <a:rPr lang="en-IN" sz="2800" dirty="0">
                <a:latin typeface="Aparajita" panose="02020603050405020304" pitchFamily="18" charset="0"/>
                <a:cs typeface="Aparajita" panose="02020603050405020304" pitchFamily="18" charset="0"/>
              </a:rPr>
              <a:t>A Book Recommendation parent node with multiple child nodes. </a:t>
            </a:r>
          </a:p>
          <a:p>
            <a:pPr marL="0" indent="0">
              <a:buNone/>
            </a:pPr>
            <a:r>
              <a:rPr lang="en-IN" sz="2800" dirty="0">
                <a:solidFill>
                  <a:schemeClr val="accent1">
                    <a:lumMod val="50000"/>
                  </a:schemeClr>
                </a:solidFill>
                <a:latin typeface="Aparajita" panose="02020603050405020304" pitchFamily="18" charset="0"/>
                <a:cs typeface="Aparajita" panose="02020603050405020304" pitchFamily="18" charset="0"/>
              </a:rPr>
              <a:t>-</a:t>
            </a:r>
            <a:r>
              <a:rPr lang="en-IN" sz="2800" dirty="0">
                <a:latin typeface="Aparajita" panose="02020603050405020304" pitchFamily="18" charset="0"/>
                <a:cs typeface="Aparajita" panose="02020603050405020304" pitchFamily="18" charset="0"/>
              </a:rPr>
              <a:t> Each child node checks conditions like: $genre == "fantasy" &amp;&amp; $author == "J      	K Rowling" &amp;&amp; $mood == "happy" </a:t>
            </a:r>
          </a:p>
          <a:p>
            <a:pPr marL="0" indent="0">
              <a:buNone/>
            </a:pPr>
            <a:r>
              <a:rPr lang="en-IN" sz="2800" dirty="0">
                <a:solidFill>
                  <a:schemeClr val="accent1">
                    <a:lumMod val="50000"/>
                  </a:schemeClr>
                </a:solidFill>
                <a:latin typeface="Aparajita" panose="02020603050405020304" pitchFamily="18" charset="0"/>
                <a:cs typeface="Aparajita" panose="02020603050405020304" pitchFamily="18" charset="0"/>
              </a:rPr>
              <a:t>- </a:t>
            </a:r>
            <a:r>
              <a:rPr lang="en-IN" sz="2800" dirty="0">
                <a:latin typeface="Aparajita" panose="02020603050405020304" pitchFamily="18" charset="0"/>
                <a:cs typeface="Aparajita" panose="02020603050405020304" pitchFamily="18" charset="0"/>
              </a:rPr>
              <a:t>Corresponding responses are displayed</a:t>
            </a:r>
          </a:p>
        </p:txBody>
      </p:sp>
    </p:spTree>
    <p:extLst>
      <p:ext uri="{BB962C8B-B14F-4D97-AF65-F5344CB8AC3E}">
        <p14:creationId xmlns:p14="http://schemas.microsoft.com/office/powerpoint/2010/main" val="13581100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4CEE8-51E1-004B-E63C-FC28889F13D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8E22F4-8258-8300-FD59-FA77C5D09BB1}"/>
              </a:ext>
            </a:extLst>
          </p:cNvPr>
          <p:cNvSpPr>
            <a:spLocks noGrp="1"/>
          </p:cNvSpPr>
          <p:nvPr>
            <p:ph idx="1"/>
          </p:nvPr>
        </p:nvSpPr>
        <p:spPr>
          <a:xfrm>
            <a:off x="1451579" y="1130710"/>
            <a:ext cx="9603275" cy="4922771"/>
          </a:xfrm>
        </p:spPr>
        <p:txBody>
          <a:bodyPr>
            <a:normAutofit/>
          </a:bodyPr>
          <a:lstStyle/>
          <a:p>
            <a:pPr marL="0" indent="0">
              <a:buNone/>
            </a:pPr>
            <a:r>
              <a:rPr lang="en-US" sz="2800" dirty="0">
                <a:solidFill>
                  <a:schemeClr val="accent1">
                    <a:lumMod val="50000"/>
                  </a:schemeClr>
                </a:solidFill>
                <a:latin typeface="Aparajita" panose="02020603050405020304" pitchFamily="18" charset="0"/>
                <a:cs typeface="Aparajita" panose="02020603050405020304" pitchFamily="18" charset="0"/>
              </a:rPr>
              <a:t>3. Response Customization: </a:t>
            </a:r>
          </a:p>
          <a:p>
            <a:pPr>
              <a:buFontTx/>
              <a:buChar char="-"/>
            </a:pPr>
            <a:r>
              <a:rPr lang="en-US" sz="2800" dirty="0">
                <a:latin typeface="Aparajita" panose="02020603050405020304" pitchFamily="18" charset="0"/>
                <a:cs typeface="Aparajita" panose="02020603050405020304" pitchFamily="18" charset="0"/>
              </a:rPr>
              <a:t>Static recommendations based on matched combinations. </a:t>
            </a:r>
          </a:p>
          <a:p>
            <a:pPr>
              <a:buFontTx/>
              <a:buChar char="-"/>
            </a:pPr>
            <a:r>
              <a:rPr lang="en-US" sz="2800" dirty="0">
                <a:latin typeface="Aparajita" panose="02020603050405020304" pitchFamily="18" charset="0"/>
                <a:cs typeface="Aparajita" panose="02020603050405020304" pitchFamily="18" charset="0"/>
              </a:rPr>
              <a:t>Fallback message if no matching recommendation is found. </a:t>
            </a:r>
          </a:p>
          <a:p>
            <a:pPr marL="0" indent="0">
              <a:buNone/>
            </a:pPr>
            <a:r>
              <a:rPr lang="en-US" sz="2800" dirty="0">
                <a:solidFill>
                  <a:schemeClr val="accent1">
                    <a:lumMod val="50000"/>
                  </a:schemeClr>
                </a:solidFill>
                <a:latin typeface="Aparajita" panose="02020603050405020304" pitchFamily="18" charset="0"/>
                <a:cs typeface="Aparajita" panose="02020603050405020304" pitchFamily="18" charset="0"/>
              </a:rPr>
              <a:t>4. (Optional) API Integration: </a:t>
            </a:r>
          </a:p>
          <a:p>
            <a:pPr marL="0" indent="0">
              <a:buNone/>
            </a:pPr>
            <a:r>
              <a:rPr lang="en-US" sz="2800" dirty="0">
                <a:solidFill>
                  <a:schemeClr val="accent1">
                    <a:lumMod val="50000"/>
                  </a:schemeClr>
                </a:solidFill>
                <a:latin typeface="Aparajita" panose="02020603050405020304" pitchFamily="18" charset="0"/>
                <a:cs typeface="Aparajita" panose="02020603050405020304" pitchFamily="18" charset="0"/>
              </a:rPr>
              <a:t>- </a:t>
            </a:r>
            <a:r>
              <a:rPr lang="en-US" sz="2800" dirty="0">
                <a:latin typeface="Aparajita" panose="02020603050405020304" pitchFamily="18" charset="0"/>
                <a:cs typeface="Aparajita" panose="02020603050405020304" pitchFamily="18" charset="0"/>
              </a:rPr>
              <a:t>Integrated Google Books API via IBM Cloud Functions. </a:t>
            </a:r>
          </a:p>
          <a:p>
            <a:pPr marL="0" indent="0">
              <a:buNone/>
            </a:pPr>
            <a:r>
              <a:rPr lang="en-US" sz="2800" dirty="0">
                <a:latin typeface="Aparajita" panose="02020603050405020304" pitchFamily="18" charset="0"/>
                <a:cs typeface="Aparajita" panose="02020603050405020304" pitchFamily="18" charset="0"/>
              </a:rPr>
              <a:t>- Cloud Function receives genre/mood/author and returns book titles. </a:t>
            </a:r>
          </a:p>
          <a:p>
            <a:pPr marL="0" indent="0">
              <a:buNone/>
            </a:pPr>
            <a:r>
              <a:rPr lang="en-US" sz="2800" dirty="0">
                <a:latin typeface="Aparajita" panose="02020603050405020304" pitchFamily="18" charset="0"/>
                <a:cs typeface="Aparajita" panose="02020603050405020304" pitchFamily="18" charset="0"/>
              </a:rPr>
              <a:t>- Called via webhook in Watson Assistant.</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351337428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DE425F-F43D-8E0D-793C-8EF935F8443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24A9ECF-DDF7-5D18-571C-E0EA597C4858}"/>
              </a:ext>
            </a:extLst>
          </p:cNvPr>
          <p:cNvSpPr>
            <a:spLocks noGrp="1"/>
          </p:cNvSpPr>
          <p:nvPr>
            <p:ph idx="1"/>
          </p:nvPr>
        </p:nvSpPr>
        <p:spPr/>
        <p:txBody>
          <a:bodyPr>
            <a:normAutofit/>
          </a:bodyPr>
          <a:lstStyle/>
          <a:p>
            <a:pPr marL="0" indent="0">
              <a:buNone/>
            </a:pPr>
            <a:r>
              <a:rPr lang="en-US" sz="2800" dirty="0">
                <a:solidFill>
                  <a:schemeClr val="accent1">
                    <a:lumMod val="50000"/>
                  </a:schemeClr>
                </a:solidFill>
                <a:latin typeface="Aparajita" panose="02020603050405020304" pitchFamily="18" charset="0"/>
                <a:cs typeface="Aparajita" panose="02020603050405020304" pitchFamily="18" charset="0"/>
              </a:rPr>
              <a:t>5. Deployment:</a:t>
            </a:r>
          </a:p>
          <a:p>
            <a:pPr marL="0" indent="0">
              <a:buNone/>
            </a:pPr>
            <a:r>
              <a:rPr lang="en-US" sz="2800" dirty="0">
                <a:latin typeface="Aparajita" panose="02020603050405020304" pitchFamily="18" charset="0"/>
                <a:cs typeface="Aparajita" panose="02020603050405020304" pitchFamily="18" charset="0"/>
              </a:rPr>
              <a:t> - Deployed via Watson Web Chat integration code. </a:t>
            </a:r>
          </a:p>
          <a:p>
            <a:pPr marL="0" indent="0">
              <a:buNone/>
            </a:pPr>
            <a:r>
              <a:rPr lang="en-US" sz="2800" dirty="0">
                <a:latin typeface="Aparajita" panose="02020603050405020304" pitchFamily="18" charset="0"/>
                <a:cs typeface="Aparajita" panose="02020603050405020304" pitchFamily="18" charset="0"/>
              </a:rPr>
              <a:t> - Optionally embedded in HTML or React app.</a:t>
            </a:r>
            <a:endParaRPr lang="en-IN" sz="2800" dirty="0">
              <a:latin typeface="Aparajita" panose="02020603050405020304" pitchFamily="18" charset="0"/>
              <a:cs typeface="Aparajita" panose="02020603050405020304" pitchFamily="18" charset="0"/>
            </a:endParaRPr>
          </a:p>
        </p:txBody>
      </p:sp>
    </p:spTree>
    <p:extLst>
      <p:ext uri="{BB962C8B-B14F-4D97-AF65-F5344CB8AC3E}">
        <p14:creationId xmlns:p14="http://schemas.microsoft.com/office/powerpoint/2010/main" val="409259457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DDAA05-6424-BB43-A9BD-BEF73000DE99}"/>
              </a:ext>
            </a:extLst>
          </p:cNvPr>
          <p:cNvSpPr>
            <a:spLocks noGrp="1"/>
          </p:cNvSpPr>
          <p:nvPr>
            <p:ph type="title"/>
          </p:nvPr>
        </p:nvSpPr>
        <p:spPr/>
        <p:txBody>
          <a:bodyPr>
            <a:normAutofit/>
          </a:bodyPr>
          <a:lstStyle/>
          <a:p>
            <a:r>
              <a:rPr lang="en-US" sz="3600" dirty="0">
                <a:latin typeface="Algerian" panose="04020705040A02060702" pitchFamily="82" charset="0"/>
              </a:rPr>
              <a:t>Challenges and Solutions</a:t>
            </a:r>
            <a:endParaRPr lang="en-IN" sz="3600" dirty="0">
              <a:latin typeface="Algerian" panose="04020705040A02060702" pitchFamily="82" charset="0"/>
            </a:endParaRPr>
          </a:p>
        </p:txBody>
      </p:sp>
      <p:sp>
        <p:nvSpPr>
          <p:cNvPr id="3" name="Content Placeholder 2">
            <a:extLst>
              <a:ext uri="{FF2B5EF4-FFF2-40B4-BE49-F238E27FC236}">
                <a16:creationId xmlns:a16="http://schemas.microsoft.com/office/drawing/2014/main" id="{07F4D569-9069-D9D8-D419-C9750E27CBCB}"/>
              </a:ext>
            </a:extLst>
          </p:cNvPr>
          <p:cNvSpPr>
            <a:spLocks noGrp="1"/>
          </p:cNvSpPr>
          <p:nvPr>
            <p:ph idx="1"/>
          </p:nvPr>
        </p:nvSpPr>
        <p:spPr>
          <a:xfrm>
            <a:off x="1451579" y="2015732"/>
            <a:ext cx="9603275" cy="3893455"/>
          </a:xfrm>
        </p:spPr>
        <p:txBody>
          <a:bodyPr>
            <a:normAutofit/>
          </a:bodyPr>
          <a:lstStyle/>
          <a:p>
            <a:pPr marL="0" indent="0">
              <a:buNone/>
            </a:pPr>
            <a:r>
              <a:rPr lang="en-US" sz="2800" dirty="0">
                <a:latin typeface="Aparajita" panose="02020603050405020304" pitchFamily="18" charset="0"/>
                <a:cs typeface="Aparajita" panose="02020603050405020304" pitchFamily="18" charset="0"/>
              </a:rPr>
              <a:t>1. Entity Recognition Conflicts </a:t>
            </a:r>
          </a:p>
          <a:p>
            <a:r>
              <a:rPr lang="en-US" sz="2800" dirty="0">
                <a:latin typeface="Aparajita" panose="02020603050405020304" pitchFamily="18" charset="0"/>
                <a:cs typeface="Aparajita" panose="02020603050405020304" pitchFamily="18" charset="0"/>
              </a:rPr>
              <a:t>Solution: Added comprehensive synonyms and test phrases</a:t>
            </a:r>
          </a:p>
          <a:p>
            <a:pPr marL="0" indent="0">
              <a:buNone/>
            </a:pPr>
            <a:r>
              <a:rPr lang="en-US" sz="2800" dirty="0">
                <a:latin typeface="Aparajita" panose="02020603050405020304" pitchFamily="18" charset="0"/>
                <a:cs typeface="Aparajita" panose="02020603050405020304" pitchFamily="18" charset="0"/>
              </a:rPr>
              <a:t>2. Matching All Three Conditions (Genre + Mood + Author)</a:t>
            </a:r>
          </a:p>
          <a:p>
            <a:r>
              <a:rPr lang="en-US" sz="2800" dirty="0">
                <a:latin typeface="Aparajita" panose="02020603050405020304" pitchFamily="18" charset="0"/>
                <a:cs typeface="Aparajita" panose="02020603050405020304" pitchFamily="18" charset="0"/>
              </a:rPr>
              <a:t> Solution: Used variable slots and strict condition matching. </a:t>
            </a:r>
          </a:p>
          <a:p>
            <a:pPr marL="0" indent="0">
              <a:buNone/>
            </a:pPr>
            <a:r>
              <a:rPr lang="en-US" sz="2800" dirty="0">
                <a:latin typeface="Aparajita" panose="02020603050405020304" pitchFamily="18" charset="0"/>
                <a:cs typeface="Aparajita" panose="02020603050405020304" pitchFamily="18" charset="0"/>
              </a:rPr>
              <a:t>3. No Output / Wrong Dialog Path</a:t>
            </a:r>
          </a:p>
          <a:p>
            <a:r>
              <a:rPr lang="en-US" sz="2800" dirty="0">
                <a:latin typeface="Aparajita" panose="02020603050405020304" pitchFamily="18" charset="0"/>
                <a:cs typeface="Aparajita" panose="02020603050405020304" pitchFamily="18" charset="0"/>
              </a:rPr>
              <a:t> Solution: Debugged using Watson's logs and test panel. </a:t>
            </a:r>
          </a:p>
        </p:txBody>
      </p:sp>
    </p:spTree>
    <p:extLst>
      <p:ext uri="{BB962C8B-B14F-4D97-AF65-F5344CB8AC3E}">
        <p14:creationId xmlns:p14="http://schemas.microsoft.com/office/powerpoint/2010/main" val="3309194769"/>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75</TotalTime>
  <Words>544</Words>
  <Application>Microsoft Office PowerPoint</Application>
  <PresentationFormat>Widescreen</PresentationFormat>
  <Paragraphs>75</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Algerian</vt:lpstr>
      <vt:lpstr>Aparajita</vt:lpstr>
      <vt:lpstr>Arial</vt:lpstr>
      <vt:lpstr>Gill Sans MT</vt:lpstr>
      <vt:lpstr>Gallery</vt:lpstr>
      <vt:lpstr>Book Recommendation Chatbot     Using Watson Assistant</vt:lpstr>
      <vt:lpstr>Topics discussed</vt:lpstr>
      <vt:lpstr>Project Description:</vt:lpstr>
      <vt:lpstr>Tools &amp; Technologies Used:</vt:lpstr>
      <vt:lpstr>Implementation Details:</vt:lpstr>
      <vt:lpstr>PowerPoint Presentation</vt:lpstr>
      <vt:lpstr>PowerPoint Presentation</vt:lpstr>
      <vt:lpstr>PowerPoint Presentation</vt:lpstr>
      <vt:lpstr>Challenges and Solutions</vt:lpstr>
      <vt:lpstr>PowerPoint Presentation</vt:lpstr>
      <vt:lpstr> Source URL </vt:lpstr>
      <vt:lpstr>Outcome:</vt:lpstr>
      <vt:lpstr>Future Enhancements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Dinesh Verma</dc:creator>
  <cp:lastModifiedBy>Dinesh Verma</cp:lastModifiedBy>
  <cp:revision>1</cp:revision>
  <dcterms:created xsi:type="dcterms:W3CDTF">2025-08-03T12:57:21Z</dcterms:created>
  <dcterms:modified xsi:type="dcterms:W3CDTF">2025-08-03T14:13:11Z</dcterms:modified>
</cp:coreProperties>
</file>