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notesMasterIdLst>
    <p:notesMasterId r:id="rId16"/>
  </p:notesMasterIdLst>
  <p:sldIdLst>
    <p:sldId id="256" r:id="rId2"/>
    <p:sldId id="257" r:id="rId3"/>
    <p:sldId id="264" r:id="rId4"/>
    <p:sldId id="261" r:id="rId5"/>
    <p:sldId id="262" r:id="rId6"/>
    <p:sldId id="272" r:id="rId7"/>
    <p:sldId id="273" r:id="rId8"/>
    <p:sldId id="265" r:id="rId9"/>
    <p:sldId id="266" r:id="rId10"/>
    <p:sldId id="267" r:id="rId11"/>
    <p:sldId id="268" r:id="rId12"/>
    <p:sldId id="270" r:id="rId13"/>
    <p:sldId id="269" r:id="rId14"/>
    <p:sldId id="271" r:id="rId15"/>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a:srgbClr val="D175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3470" autoAdjust="0"/>
  </p:normalViewPr>
  <p:slideViewPr>
    <p:cSldViewPr snapToGrid="0">
      <p:cViewPr>
        <p:scale>
          <a:sx n="99" d="100"/>
          <a:sy n="99" d="100"/>
        </p:scale>
        <p:origin x="699"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E62E9043-FF2A-4568-8C2B-22829E0100ED}" type="datetimeFigureOut">
              <a:rPr lang="en-US" smtClean="0"/>
              <a:t>9/30/2019</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FE2BE85C-0672-472E-A14D-478186EFB121}" type="slidenum">
              <a:rPr lang="en-US" smtClean="0"/>
              <a:t>‹#›</a:t>
            </a:fld>
            <a:endParaRPr lang="en-US"/>
          </a:p>
        </p:txBody>
      </p:sp>
    </p:spTree>
    <p:extLst>
      <p:ext uri="{BB962C8B-B14F-4D97-AF65-F5344CB8AC3E}">
        <p14:creationId xmlns:p14="http://schemas.microsoft.com/office/powerpoint/2010/main" val="357838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Jassmine</a:t>
            </a:r>
            <a:endParaRPr lang="en-US" dirty="0"/>
          </a:p>
        </p:txBody>
      </p:sp>
      <p:sp>
        <p:nvSpPr>
          <p:cNvPr id="4" name="Slide Number Placeholder 3"/>
          <p:cNvSpPr>
            <a:spLocks noGrp="1"/>
          </p:cNvSpPr>
          <p:nvPr>
            <p:ph type="sldNum" sz="quarter" idx="5"/>
          </p:nvPr>
        </p:nvSpPr>
        <p:spPr/>
        <p:txBody>
          <a:bodyPr/>
          <a:lstStyle/>
          <a:p>
            <a:fld id="{FE2BE85C-0672-472E-A14D-478186EFB121}" type="slidenum">
              <a:rPr lang="en-US" smtClean="0"/>
              <a:t>1</a:t>
            </a:fld>
            <a:endParaRPr lang="en-US"/>
          </a:p>
        </p:txBody>
      </p:sp>
    </p:spTree>
    <p:extLst>
      <p:ext uri="{BB962C8B-B14F-4D97-AF65-F5344CB8AC3E}">
        <p14:creationId xmlns:p14="http://schemas.microsoft.com/office/powerpoint/2010/main" val="956369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Jeff</a:t>
            </a:r>
          </a:p>
          <a:p>
            <a:endParaRPr lang="en-US" dirty="0"/>
          </a:p>
          <a:p>
            <a:pPr marL="171450" indent="-171450">
              <a:buFont typeface="Arial" panose="020B0604020202020204" pitchFamily="34" charset="0"/>
              <a:buChar char="•"/>
            </a:pPr>
            <a:r>
              <a:rPr lang="en-US" dirty="0"/>
              <a:t>The census data provides us with an excellent model … we could walk away and feel good about it</a:t>
            </a:r>
          </a:p>
          <a:p>
            <a:pPr marL="171450" indent="-171450">
              <a:buFont typeface="Arial" panose="020B0604020202020204" pitchFamily="34" charset="0"/>
              <a:buChar char="•"/>
            </a:pPr>
            <a:r>
              <a:rPr lang="en-US" dirty="0"/>
              <a:t>But our hypothesis was: can we bring CRE data into the model and make it more robust?</a:t>
            </a:r>
          </a:p>
          <a:p>
            <a:pPr marL="171450" indent="-171450">
              <a:buFont typeface="Arial" panose="020B0604020202020204" pitchFamily="34" charset="0"/>
              <a:buChar char="•"/>
            </a:pPr>
            <a:r>
              <a:rPr lang="en-US" dirty="0"/>
              <a:t>We know certain change are taking place in these areas, let’s see what we can find.</a:t>
            </a:r>
          </a:p>
          <a:p>
            <a:pPr marL="171450" indent="-171450">
              <a:buFont typeface="Arial" panose="020B0604020202020204" pitchFamily="34" charset="0"/>
              <a:buChar char="•"/>
            </a:pPr>
            <a:r>
              <a:rPr lang="en-US" dirty="0"/>
              <a:t>Unlike census data, CRE is about tracking deals not necessarily ensuring representation for citizens</a:t>
            </a:r>
          </a:p>
          <a:p>
            <a:pPr marL="171450" indent="-171450">
              <a:buFont typeface="Arial" panose="020B0604020202020204" pitchFamily="34" charset="0"/>
              <a:buChar char="•"/>
            </a:pPr>
            <a:r>
              <a:rPr lang="en-US" dirty="0"/>
              <a:t>To reduce the impact of missing data on our sample size we reduced our CRE data set from 34 to 25 potential variables</a:t>
            </a:r>
          </a:p>
          <a:p>
            <a:pPr marL="171450" indent="-171450">
              <a:buFont typeface="Arial" panose="020B0604020202020204" pitchFamily="34" charset="0"/>
              <a:buChar char="•"/>
            </a:pPr>
            <a:r>
              <a:rPr lang="en-US" dirty="0"/>
              <a:t>N decreased from 110 to 97 but of those 13 zips we lost only 1 zip code was lost from the top quartile used as our dependent variable.</a:t>
            </a:r>
          </a:p>
          <a:p>
            <a:pPr marL="171450" indent="-171450">
              <a:buFont typeface="Arial" panose="020B0604020202020204" pitchFamily="34" charset="0"/>
              <a:buChar char="•"/>
            </a:pPr>
            <a:r>
              <a:rPr lang="en-US" dirty="0"/>
              <a:t>Interestingly of those 13 lost records 9 were from the least gentrified quartile. </a:t>
            </a:r>
          </a:p>
        </p:txBody>
      </p:sp>
      <p:sp>
        <p:nvSpPr>
          <p:cNvPr id="4" name="Slide Number Placeholder 3"/>
          <p:cNvSpPr>
            <a:spLocks noGrp="1"/>
          </p:cNvSpPr>
          <p:nvPr>
            <p:ph type="sldNum" sz="quarter" idx="5"/>
          </p:nvPr>
        </p:nvSpPr>
        <p:spPr/>
        <p:txBody>
          <a:bodyPr/>
          <a:lstStyle/>
          <a:p>
            <a:fld id="{FE2BE85C-0672-472E-A14D-478186EFB121}" type="slidenum">
              <a:rPr lang="en-US" smtClean="0"/>
              <a:t>10</a:t>
            </a:fld>
            <a:endParaRPr lang="en-US"/>
          </a:p>
        </p:txBody>
      </p:sp>
    </p:spTree>
    <p:extLst>
      <p:ext uri="{BB962C8B-B14F-4D97-AF65-F5344CB8AC3E}">
        <p14:creationId xmlns:p14="http://schemas.microsoft.com/office/powerpoint/2010/main" val="3032696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Jeff</a:t>
            </a:r>
          </a:p>
          <a:p>
            <a:endParaRPr lang="en-US" dirty="0"/>
          </a:p>
          <a:p>
            <a:pPr marL="171450" indent="-171450">
              <a:buFont typeface="Arial" panose="020B0604020202020204" pitchFamily="34" charset="0"/>
              <a:buChar char="•"/>
            </a:pPr>
            <a:r>
              <a:rPr lang="en-US" dirty="0"/>
              <a:t>To pare down features further we ran a correlation of the variables against the raw index percentile.</a:t>
            </a:r>
          </a:p>
          <a:p>
            <a:pPr marL="171450" indent="-171450">
              <a:buFont typeface="Arial" panose="020B0604020202020204" pitchFamily="34" charset="0"/>
              <a:buChar char="•"/>
            </a:pPr>
            <a:r>
              <a:rPr lang="en-US" dirty="0"/>
              <a:t>The correlations aren’t very strong, but this resulted in us reducing the features from 25 to 5.</a:t>
            </a:r>
          </a:p>
          <a:p>
            <a:pPr marL="171450" indent="-171450">
              <a:buFont typeface="Arial" panose="020B0604020202020204" pitchFamily="34" charset="0"/>
              <a:buChar char="•"/>
            </a:pPr>
            <a:r>
              <a:rPr lang="en-US" dirty="0"/>
              <a:t>The variables that made the cut were a combination of retail and multifamily inventory levels and characteristics.</a:t>
            </a:r>
          </a:p>
          <a:p>
            <a:pPr marL="171450" indent="-171450">
              <a:buFont typeface="Arial" panose="020B0604020202020204" pitchFamily="34" charset="0"/>
              <a:buChar char="•"/>
            </a:pPr>
            <a:r>
              <a:rPr lang="en-US" dirty="0"/>
              <a:t>And these kind of make sense too. If single professionals are moving in areas with high levels of studio apartment this would positively correlate with areas that were highly gentrified.</a:t>
            </a:r>
          </a:p>
        </p:txBody>
      </p:sp>
      <p:sp>
        <p:nvSpPr>
          <p:cNvPr id="4" name="Slide Number Placeholder 3"/>
          <p:cNvSpPr>
            <a:spLocks noGrp="1"/>
          </p:cNvSpPr>
          <p:nvPr>
            <p:ph type="sldNum" sz="quarter" idx="5"/>
          </p:nvPr>
        </p:nvSpPr>
        <p:spPr/>
        <p:txBody>
          <a:bodyPr/>
          <a:lstStyle/>
          <a:p>
            <a:fld id="{FE2BE85C-0672-472E-A14D-478186EFB121}" type="slidenum">
              <a:rPr lang="en-US" smtClean="0"/>
              <a:t>11</a:t>
            </a:fld>
            <a:endParaRPr lang="en-US"/>
          </a:p>
        </p:txBody>
      </p:sp>
    </p:spTree>
    <p:extLst>
      <p:ext uri="{BB962C8B-B14F-4D97-AF65-F5344CB8AC3E}">
        <p14:creationId xmlns:p14="http://schemas.microsoft.com/office/powerpoint/2010/main" val="719896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And here on the last line is our final model with the CRE and Census features included.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Our training data score bumped up from 95% to 98% and our Testing Data score remained at 97%.</a:t>
            </a:r>
          </a:p>
        </p:txBody>
      </p:sp>
      <p:sp>
        <p:nvSpPr>
          <p:cNvPr id="4" name="Slide Number Placeholder 3"/>
          <p:cNvSpPr>
            <a:spLocks noGrp="1"/>
          </p:cNvSpPr>
          <p:nvPr>
            <p:ph type="sldNum" sz="quarter" idx="5"/>
          </p:nvPr>
        </p:nvSpPr>
        <p:spPr/>
        <p:txBody>
          <a:bodyPr/>
          <a:lstStyle/>
          <a:p>
            <a:fld id="{FE2BE85C-0672-472E-A14D-478186EFB121}" type="slidenum">
              <a:rPr lang="en-US" smtClean="0"/>
              <a:t>12</a:t>
            </a:fld>
            <a:endParaRPr lang="en-US"/>
          </a:p>
        </p:txBody>
      </p:sp>
    </p:spTree>
    <p:extLst>
      <p:ext uri="{BB962C8B-B14F-4D97-AF65-F5344CB8AC3E}">
        <p14:creationId xmlns:p14="http://schemas.microsoft.com/office/powerpoint/2010/main" val="3902777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in review we were able to build a very strong model and incorporate CRE features in an attempt to make the model more robust.</a:t>
            </a:r>
          </a:p>
          <a:p>
            <a:pPr marL="171450" indent="-171450">
              <a:buFont typeface="Arial" panose="020B0604020202020204" pitchFamily="34" charset="0"/>
              <a:buChar char="•"/>
            </a:pPr>
            <a:r>
              <a:rPr lang="en-US" dirty="0"/>
              <a:t>There really is no where to go after this.</a:t>
            </a:r>
          </a:p>
          <a:p>
            <a:pPr marL="171450" indent="-171450">
              <a:buFont typeface="Arial" panose="020B0604020202020204" pitchFamily="34" charset="0"/>
              <a:buChar char="•"/>
            </a:pPr>
            <a:r>
              <a:rPr lang="en-US" dirty="0"/>
              <a:t>But if we did want to do that it would be interesting to see the same data set run with a random forest algorithm. </a:t>
            </a:r>
          </a:p>
        </p:txBody>
      </p:sp>
      <p:sp>
        <p:nvSpPr>
          <p:cNvPr id="4" name="Slide Number Placeholder 3"/>
          <p:cNvSpPr>
            <a:spLocks noGrp="1"/>
          </p:cNvSpPr>
          <p:nvPr>
            <p:ph type="sldNum" sz="quarter" idx="5"/>
          </p:nvPr>
        </p:nvSpPr>
        <p:spPr/>
        <p:txBody>
          <a:bodyPr/>
          <a:lstStyle/>
          <a:p>
            <a:fld id="{FE2BE85C-0672-472E-A14D-478186EFB121}" type="slidenum">
              <a:rPr lang="en-US" smtClean="0"/>
              <a:t>13</a:t>
            </a:fld>
            <a:endParaRPr lang="en-US"/>
          </a:p>
        </p:txBody>
      </p:sp>
    </p:spTree>
    <p:extLst>
      <p:ext uri="{BB962C8B-B14F-4D97-AF65-F5344CB8AC3E}">
        <p14:creationId xmlns:p14="http://schemas.microsoft.com/office/powerpoint/2010/main" val="3201131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a:t>
            </a:r>
          </a:p>
        </p:txBody>
      </p:sp>
      <p:sp>
        <p:nvSpPr>
          <p:cNvPr id="4" name="Slide Number Placeholder 3"/>
          <p:cNvSpPr>
            <a:spLocks noGrp="1"/>
          </p:cNvSpPr>
          <p:nvPr>
            <p:ph type="sldNum" sz="quarter" idx="5"/>
          </p:nvPr>
        </p:nvSpPr>
        <p:spPr/>
        <p:txBody>
          <a:bodyPr/>
          <a:lstStyle/>
          <a:p>
            <a:fld id="{FE2BE85C-0672-472E-A14D-478186EFB121}" type="slidenum">
              <a:rPr lang="en-US" smtClean="0"/>
              <a:t>14</a:t>
            </a:fld>
            <a:endParaRPr lang="en-US"/>
          </a:p>
        </p:txBody>
      </p:sp>
    </p:spTree>
    <p:extLst>
      <p:ext uri="{BB962C8B-B14F-4D97-AF65-F5344CB8AC3E}">
        <p14:creationId xmlns:p14="http://schemas.microsoft.com/office/powerpoint/2010/main" val="155376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Jassmine</a:t>
            </a:r>
            <a:endParaRPr lang="en-US" dirty="0"/>
          </a:p>
        </p:txBody>
      </p:sp>
      <p:sp>
        <p:nvSpPr>
          <p:cNvPr id="4" name="Slide Number Placeholder 3"/>
          <p:cNvSpPr>
            <a:spLocks noGrp="1"/>
          </p:cNvSpPr>
          <p:nvPr>
            <p:ph type="sldNum" sz="quarter" idx="5"/>
          </p:nvPr>
        </p:nvSpPr>
        <p:spPr/>
        <p:txBody>
          <a:bodyPr/>
          <a:lstStyle/>
          <a:p>
            <a:fld id="{FE2BE85C-0672-472E-A14D-478186EFB121}" type="slidenum">
              <a:rPr lang="en-US" smtClean="0"/>
              <a:t>2</a:t>
            </a:fld>
            <a:endParaRPr lang="en-US"/>
          </a:p>
        </p:txBody>
      </p:sp>
    </p:spTree>
    <p:extLst>
      <p:ext uri="{BB962C8B-B14F-4D97-AF65-F5344CB8AC3E}">
        <p14:creationId xmlns:p14="http://schemas.microsoft.com/office/powerpoint/2010/main" val="399599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Jassmine</a:t>
            </a:r>
            <a:endParaRPr lang="en-US" dirty="0"/>
          </a:p>
        </p:txBody>
      </p:sp>
      <p:sp>
        <p:nvSpPr>
          <p:cNvPr id="4" name="Slide Number Placeholder 3"/>
          <p:cNvSpPr>
            <a:spLocks noGrp="1"/>
          </p:cNvSpPr>
          <p:nvPr>
            <p:ph type="sldNum" sz="quarter" idx="5"/>
          </p:nvPr>
        </p:nvSpPr>
        <p:spPr/>
        <p:txBody>
          <a:bodyPr/>
          <a:lstStyle/>
          <a:p>
            <a:fld id="{FE2BE85C-0672-472E-A14D-478186EFB121}" type="slidenum">
              <a:rPr lang="en-US" smtClean="0"/>
              <a:t>3</a:t>
            </a:fld>
            <a:endParaRPr lang="en-US"/>
          </a:p>
        </p:txBody>
      </p:sp>
    </p:spTree>
    <p:extLst>
      <p:ext uri="{BB962C8B-B14F-4D97-AF65-F5344CB8AC3E}">
        <p14:creationId xmlns:p14="http://schemas.microsoft.com/office/powerpoint/2010/main" val="2459017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a:t>
            </a:r>
          </a:p>
        </p:txBody>
      </p:sp>
      <p:sp>
        <p:nvSpPr>
          <p:cNvPr id="4" name="Slide Number Placeholder 3"/>
          <p:cNvSpPr>
            <a:spLocks noGrp="1"/>
          </p:cNvSpPr>
          <p:nvPr>
            <p:ph type="sldNum" sz="quarter" idx="5"/>
          </p:nvPr>
        </p:nvSpPr>
        <p:spPr/>
        <p:txBody>
          <a:bodyPr/>
          <a:lstStyle/>
          <a:p>
            <a:fld id="{FE2BE85C-0672-472E-A14D-478186EFB121}" type="slidenum">
              <a:rPr lang="en-US" smtClean="0"/>
              <a:t>4</a:t>
            </a:fld>
            <a:endParaRPr lang="en-US"/>
          </a:p>
        </p:txBody>
      </p:sp>
    </p:spTree>
    <p:extLst>
      <p:ext uri="{BB962C8B-B14F-4D97-AF65-F5344CB8AC3E}">
        <p14:creationId xmlns:p14="http://schemas.microsoft.com/office/powerpoint/2010/main" val="3684851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a:t>
            </a:r>
          </a:p>
        </p:txBody>
      </p:sp>
      <p:sp>
        <p:nvSpPr>
          <p:cNvPr id="4" name="Slide Number Placeholder 3"/>
          <p:cNvSpPr>
            <a:spLocks noGrp="1"/>
          </p:cNvSpPr>
          <p:nvPr>
            <p:ph type="sldNum" sz="quarter" idx="5"/>
          </p:nvPr>
        </p:nvSpPr>
        <p:spPr/>
        <p:txBody>
          <a:bodyPr/>
          <a:lstStyle/>
          <a:p>
            <a:fld id="{FE2BE85C-0672-472E-A14D-478186EFB121}" type="slidenum">
              <a:rPr lang="en-US" smtClean="0"/>
              <a:t>5</a:t>
            </a:fld>
            <a:endParaRPr lang="en-US"/>
          </a:p>
        </p:txBody>
      </p:sp>
    </p:spTree>
    <p:extLst>
      <p:ext uri="{BB962C8B-B14F-4D97-AF65-F5344CB8AC3E}">
        <p14:creationId xmlns:p14="http://schemas.microsoft.com/office/powerpoint/2010/main" val="4092696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Jassmine</a:t>
            </a:r>
            <a:endParaRPr lang="en-US" dirty="0"/>
          </a:p>
        </p:txBody>
      </p:sp>
      <p:sp>
        <p:nvSpPr>
          <p:cNvPr id="4" name="Slide Number Placeholder 3"/>
          <p:cNvSpPr>
            <a:spLocks noGrp="1"/>
          </p:cNvSpPr>
          <p:nvPr>
            <p:ph type="sldNum" sz="quarter" idx="5"/>
          </p:nvPr>
        </p:nvSpPr>
        <p:spPr/>
        <p:txBody>
          <a:bodyPr/>
          <a:lstStyle/>
          <a:p>
            <a:fld id="{FE2BE85C-0672-472E-A14D-478186EFB121}" type="slidenum">
              <a:rPr lang="en-US" smtClean="0"/>
              <a:t>6</a:t>
            </a:fld>
            <a:endParaRPr lang="en-US"/>
          </a:p>
        </p:txBody>
      </p:sp>
    </p:spTree>
    <p:extLst>
      <p:ext uri="{BB962C8B-B14F-4D97-AF65-F5344CB8AC3E}">
        <p14:creationId xmlns:p14="http://schemas.microsoft.com/office/powerpoint/2010/main" val="2541370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Jassmine</a:t>
            </a:r>
            <a:endParaRPr lang="en-US" dirty="0"/>
          </a:p>
        </p:txBody>
      </p:sp>
      <p:sp>
        <p:nvSpPr>
          <p:cNvPr id="4" name="Slide Number Placeholder 3"/>
          <p:cNvSpPr>
            <a:spLocks noGrp="1"/>
          </p:cNvSpPr>
          <p:nvPr>
            <p:ph type="sldNum" sz="quarter" idx="5"/>
          </p:nvPr>
        </p:nvSpPr>
        <p:spPr/>
        <p:txBody>
          <a:bodyPr/>
          <a:lstStyle/>
          <a:p>
            <a:fld id="{FE2BE85C-0672-472E-A14D-478186EFB121}" type="slidenum">
              <a:rPr lang="en-US" smtClean="0"/>
              <a:t>7</a:t>
            </a:fld>
            <a:endParaRPr lang="en-US"/>
          </a:p>
        </p:txBody>
      </p:sp>
    </p:spTree>
    <p:extLst>
      <p:ext uri="{BB962C8B-B14F-4D97-AF65-F5344CB8AC3E}">
        <p14:creationId xmlns:p14="http://schemas.microsoft.com/office/powerpoint/2010/main" val="3516311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build our model we initially split the gentrified index variable into quartiles</a:t>
            </a:r>
          </a:p>
          <a:p>
            <a:pPr marL="171450" indent="-171450">
              <a:buFont typeface="Arial" panose="020B0604020202020204" pitchFamily="34" charset="0"/>
              <a:buChar char="•"/>
            </a:pPr>
            <a:r>
              <a:rPr lang="en-US" dirty="0"/>
              <a:t>This allowed us to one-hot code each quartile</a:t>
            </a:r>
          </a:p>
          <a:p>
            <a:pPr marL="171450" indent="-171450">
              <a:buFont typeface="Arial" panose="020B0604020202020204" pitchFamily="34" charset="0"/>
              <a:buChar char="•"/>
            </a:pPr>
            <a:r>
              <a:rPr lang="en-US" dirty="0"/>
              <a:t>Next, we ran the data through the following supervised ML algorithms:</a:t>
            </a:r>
          </a:p>
          <a:p>
            <a:pPr marL="171450" indent="-171450">
              <a:buFont typeface="Arial" panose="020B0604020202020204" pitchFamily="34" charset="0"/>
              <a:buChar char="•"/>
            </a:pPr>
            <a:r>
              <a:rPr lang="en-US" dirty="0"/>
              <a:t>Logistic regression, random forest, K Nearest Neighbors, SVM</a:t>
            </a:r>
          </a:p>
          <a:p>
            <a:pPr marL="171450" indent="-171450">
              <a:buFont typeface="Arial" panose="020B0604020202020204" pitchFamily="34" charset="0"/>
              <a:buChar char="•"/>
            </a:pPr>
            <a:r>
              <a:rPr lang="en-US" dirty="0"/>
              <a:t>Even at first pass we knew we had good data. Prediction rates ranged from mid 70% to low 90%</a:t>
            </a:r>
          </a:p>
          <a:p>
            <a:endParaRPr lang="en-US" dirty="0"/>
          </a:p>
        </p:txBody>
      </p:sp>
      <p:sp>
        <p:nvSpPr>
          <p:cNvPr id="4" name="Slide Number Placeholder 3"/>
          <p:cNvSpPr>
            <a:spLocks noGrp="1"/>
          </p:cNvSpPr>
          <p:nvPr>
            <p:ph type="sldNum" sz="quarter" idx="5"/>
          </p:nvPr>
        </p:nvSpPr>
        <p:spPr/>
        <p:txBody>
          <a:bodyPr/>
          <a:lstStyle/>
          <a:p>
            <a:fld id="{FE2BE85C-0672-472E-A14D-478186EFB121}" type="slidenum">
              <a:rPr lang="en-US" smtClean="0"/>
              <a:t>8</a:t>
            </a:fld>
            <a:endParaRPr lang="en-US"/>
          </a:p>
        </p:txBody>
      </p:sp>
    </p:spTree>
    <p:extLst>
      <p:ext uri="{BB962C8B-B14F-4D97-AF65-F5344CB8AC3E}">
        <p14:creationId xmlns:p14="http://schemas.microsoft.com/office/powerpoint/2010/main" val="1914509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model we chose to refine was the logistic regression model.</a:t>
            </a:r>
          </a:p>
          <a:p>
            <a:pPr marL="171450" indent="-171450">
              <a:buFont typeface="Arial" panose="020B0604020202020204" pitchFamily="34" charset="0"/>
              <a:buChar char="•"/>
            </a:pPr>
            <a:r>
              <a:rPr lang="en-US" dirty="0"/>
              <a:t>What was intriguing about it was that we had high training data results (91% prediction) but poor Testing Data results (60%).</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this table you can see how our model evolved.</a:t>
            </a:r>
          </a:p>
          <a:p>
            <a:pPr marL="171450" indent="-171450">
              <a:buFont typeface="Arial" panose="020B0604020202020204" pitchFamily="34" charset="0"/>
              <a:buChar char="•"/>
            </a:pPr>
            <a:r>
              <a:rPr lang="en-US" dirty="0"/>
              <a:t>The first adjustment we made was the Training-Test split. </a:t>
            </a:r>
          </a:p>
          <a:p>
            <a:pPr marL="171450" indent="-171450">
              <a:buFont typeface="Arial" panose="020B0604020202020204" pitchFamily="34" charset="0"/>
              <a:buChar char="•"/>
            </a:pPr>
            <a:r>
              <a:rPr lang="en-US" dirty="0"/>
              <a:t>With our sample size just 110 zips and the fact that we had one-hot encoded for each quartile we increased the Test size. </a:t>
            </a:r>
          </a:p>
          <a:p>
            <a:pPr marL="171450" indent="-171450">
              <a:buFont typeface="Arial" panose="020B0604020202020204" pitchFamily="34" charset="0"/>
              <a:buChar char="•"/>
            </a:pPr>
            <a:r>
              <a:rPr lang="en-US" dirty="0"/>
              <a:t>We found a test-train split sweet spot of 65/35 and this resulted in a testing prediction improvement from 60% to 66%.</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large jump occurred by changing the way we coded our gentrification variable. The goal isn’t so much to predict which quartile zips fall in, but rather whether it is gentrified or not.</a:t>
            </a:r>
          </a:p>
          <a:p>
            <a:pPr marL="171450" indent="-171450">
              <a:buFont typeface="Arial" panose="020B0604020202020204" pitchFamily="34" charset="0"/>
              <a:buChar char="•"/>
            </a:pPr>
            <a:r>
              <a:rPr lang="en-US" dirty="0"/>
              <a:t>So we changed the coding to 1 for just the most gentrified zips and zero for the rest.</a:t>
            </a:r>
          </a:p>
          <a:p>
            <a:pPr marL="171450" indent="-171450">
              <a:buFont typeface="Arial" panose="020B0604020202020204" pitchFamily="34" charset="0"/>
              <a:buChar char="•"/>
            </a:pPr>
            <a:r>
              <a:rPr lang="en-US" dirty="0"/>
              <a:t>This resulted in our Training predict score improving to 98% and testing to 84-92%.</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But of course, there is always room for improvement. So in line 3, we took all our X variables and scaled them to z scores. </a:t>
            </a:r>
          </a:p>
          <a:p>
            <a:pPr marL="171450" indent="-171450">
              <a:buFont typeface="Arial" panose="020B0604020202020204" pitchFamily="34" charset="0"/>
              <a:buChar char="•"/>
            </a:pPr>
            <a:r>
              <a:rPr lang="en-US" dirty="0"/>
              <a:t>While training prediction fell 3%. Testing prediction jumped to 97%</a:t>
            </a:r>
          </a:p>
        </p:txBody>
      </p:sp>
      <p:sp>
        <p:nvSpPr>
          <p:cNvPr id="4" name="Slide Number Placeholder 3"/>
          <p:cNvSpPr>
            <a:spLocks noGrp="1"/>
          </p:cNvSpPr>
          <p:nvPr>
            <p:ph type="sldNum" sz="quarter" idx="5"/>
          </p:nvPr>
        </p:nvSpPr>
        <p:spPr/>
        <p:txBody>
          <a:bodyPr/>
          <a:lstStyle/>
          <a:p>
            <a:fld id="{FE2BE85C-0672-472E-A14D-478186EFB121}" type="slidenum">
              <a:rPr lang="en-US" smtClean="0"/>
              <a:t>9</a:t>
            </a:fld>
            <a:endParaRPr lang="en-US"/>
          </a:p>
        </p:txBody>
      </p:sp>
    </p:spTree>
    <p:extLst>
      <p:ext uri="{BB962C8B-B14F-4D97-AF65-F5344CB8AC3E}">
        <p14:creationId xmlns:p14="http://schemas.microsoft.com/office/powerpoint/2010/main" val="2400941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56A949-C471-423A-B951-7013E734518C}" type="datetimeFigureOut">
              <a:rPr lang="en-US" smtClean="0"/>
              <a:t>9/30/2019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E6737AF-1B3E-44D3-A613-A8EEA3F92312}" type="slidenum">
              <a:rPr lang="en-US" smtClean="0"/>
              <a:t>‹#›</a:t>
            </a:fld>
            <a:endParaRPr lang="en-US"/>
          </a:p>
        </p:txBody>
      </p:sp>
    </p:spTree>
    <p:extLst>
      <p:ext uri="{BB962C8B-B14F-4D97-AF65-F5344CB8AC3E}">
        <p14:creationId xmlns:p14="http://schemas.microsoft.com/office/powerpoint/2010/main" val="4202995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56A949-C471-423A-B951-7013E734518C}"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737AF-1B3E-44D3-A613-A8EEA3F92312}" type="slidenum">
              <a:rPr lang="en-US" smtClean="0"/>
              <a:t>‹#›</a:t>
            </a:fld>
            <a:endParaRPr lang="en-US"/>
          </a:p>
        </p:txBody>
      </p:sp>
    </p:spTree>
    <p:extLst>
      <p:ext uri="{BB962C8B-B14F-4D97-AF65-F5344CB8AC3E}">
        <p14:creationId xmlns:p14="http://schemas.microsoft.com/office/powerpoint/2010/main" val="1677373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6A949-C471-423A-B951-7013E734518C}"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737AF-1B3E-44D3-A613-A8EEA3F92312}" type="slidenum">
              <a:rPr lang="en-US" smtClean="0"/>
              <a:t>‹#›</a:t>
            </a:fld>
            <a:endParaRPr lang="en-US"/>
          </a:p>
        </p:txBody>
      </p:sp>
    </p:spTree>
    <p:extLst>
      <p:ext uri="{BB962C8B-B14F-4D97-AF65-F5344CB8AC3E}">
        <p14:creationId xmlns:p14="http://schemas.microsoft.com/office/powerpoint/2010/main" val="849148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6A949-C471-423A-B951-7013E734518C}"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737AF-1B3E-44D3-A613-A8EEA3F92312}" type="slidenum">
              <a:rPr lang="en-US" smtClean="0"/>
              <a:t>‹#›</a:t>
            </a:fld>
            <a:endParaRPr lang="en-US"/>
          </a:p>
        </p:txBody>
      </p:sp>
    </p:spTree>
    <p:extLst>
      <p:ext uri="{BB962C8B-B14F-4D97-AF65-F5344CB8AC3E}">
        <p14:creationId xmlns:p14="http://schemas.microsoft.com/office/powerpoint/2010/main" val="2969082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6A949-C471-423A-B951-7013E734518C}"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737AF-1B3E-44D3-A613-A8EEA3F92312}" type="slidenum">
              <a:rPr lang="en-US" smtClean="0"/>
              <a:t>‹#›</a:t>
            </a:fld>
            <a:endParaRPr lang="en-US"/>
          </a:p>
        </p:txBody>
      </p:sp>
    </p:spTree>
    <p:extLst>
      <p:ext uri="{BB962C8B-B14F-4D97-AF65-F5344CB8AC3E}">
        <p14:creationId xmlns:p14="http://schemas.microsoft.com/office/powerpoint/2010/main" val="2831077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6A949-C471-423A-B951-7013E734518C}"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737AF-1B3E-44D3-A613-A8EEA3F92312}" type="slidenum">
              <a:rPr lang="en-US" smtClean="0"/>
              <a:t>‹#›</a:t>
            </a:fld>
            <a:endParaRPr lang="en-US"/>
          </a:p>
        </p:txBody>
      </p:sp>
    </p:spTree>
    <p:extLst>
      <p:ext uri="{BB962C8B-B14F-4D97-AF65-F5344CB8AC3E}">
        <p14:creationId xmlns:p14="http://schemas.microsoft.com/office/powerpoint/2010/main" val="32618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6A949-C471-423A-B951-7013E734518C}"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737AF-1B3E-44D3-A613-A8EEA3F92312}" type="slidenum">
              <a:rPr lang="en-US" smtClean="0"/>
              <a:t>‹#›</a:t>
            </a:fld>
            <a:endParaRPr lang="en-US"/>
          </a:p>
        </p:txBody>
      </p:sp>
    </p:spTree>
    <p:extLst>
      <p:ext uri="{BB962C8B-B14F-4D97-AF65-F5344CB8AC3E}">
        <p14:creationId xmlns:p14="http://schemas.microsoft.com/office/powerpoint/2010/main" val="1973191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6A949-C471-423A-B951-7013E734518C}"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737AF-1B3E-44D3-A613-A8EEA3F92312}" type="slidenum">
              <a:rPr lang="en-US" smtClean="0"/>
              <a:t>‹#›</a:t>
            </a:fld>
            <a:endParaRPr lang="en-US"/>
          </a:p>
        </p:txBody>
      </p:sp>
    </p:spTree>
    <p:extLst>
      <p:ext uri="{BB962C8B-B14F-4D97-AF65-F5344CB8AC3E}">
        <p14:creationId xmlns:p14="http://schemas.microsoft.com/office/powerpoint/2010/main" val="1454889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6A949-C471-423A-B951-7013E734518C}"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737AF-1B3E-44D3-A613-A8EEA3F92312}" type="slidenum">
              <a:rPr lang="en-US" smtClean="0"/>
              <a:t>‹#›</a:t>
            </a:fld>
            <a:endParaRPr lang="en-US"/>
          </a:p>
        </p:txBody>
      </p:sp>
    </p:spTree>
    <p:extLst>
      <p:ext uri="{BB962C8B-B14F-4D97-AF65-F5344CB8AC3E}">
        <p14:creationId xmlns:p14="http://schemas.microsoft.com/office/powerpoint/2010/main" val="308735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6A949-C471-423A-B951-7013E734518C}"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E6737AF-1B3E-44D3-A613-A8EEA3F92312}" type="slidenum">
              <a:rPr lang="en-US" smtClean="0"/>
              <a:t>‹#›</a:t>
            </a:fld>
            <a:endParaRPr lang="en-US"/>
          </a:p>
        </p:txBody>
      </p:sp>
    </p:spTree>
    <p:extLst>
      <p:ext uri="{BB962C8B-B14F-4D97-AF65-F5344CB8AC3E}">
        <p14:creationId xmlns:p14="http://schemas.microsoft.com/office/powerpoint/2010/main" val="117601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6A949-C471-423A-B951-7013E734518C}"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737AF-1B3E-44D3-A613-A8EEA3F92312}" type="slidenum">
              <a:rPr lang="en-US" smtClean="0"/>
              <a:t>‹#›</a:t>
            </a:fld>
            <a:endParaRPr lang="en-US"/>
          </a:p>
        </p:txBody>
      </p:sp>
    </p:spTree>
    <p:extLst>
      <p:ext uri="{BB962C8B-B14F-4D97-AF65-F5344CB8AC3E}">
        <p14:creationId xmlns:p14="http://schemas.microsoft.com/office/powerpoint/2010/main" val="269100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56A949-C471-423A-B951-7013E734518C}"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737AF-1B3E-44D3-A613-A8EEA3F92312}" type="slidenum">
              <a:rPr lang="en-US" smtClean="0"/>
              <a:t>‹#›</a:t>
            </a:fld>
            <a:endParaRPr lang="en-US"/>
          </a:p>
        </p:txBody>
      </p:sp>
    </p:spTree>
    <p:extLst>
      <p:ext uri="{BB962C8B-B14F-4D97-AF65-F5344CB8AC3E}">
        <p14:creationId xmlns:p14="http://schemas.microsoft.com/office/powerpoint/2010/main" val="57468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56A949-C471-423A-B951-7013E734518C}" type="datetimeFigureOut">
              <a:rPr lang="en-US" smtClean="0"/>
              <a:t>9/30/2019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6737AF-1B3E-44D3-A613-A8EEA3F92312}" type="slidenum">
              <a:rPr lang="en-US" smtClean="0"/>
              <a:t>‹#›</a:t>
            </a:fld>
            <a:endParaRPr lang="en-US"/>
          </a:p>
        </p:txBody>
      </p:sp>
    </p:spTree>
    <p:extLst>
      <p:ext uri="{BB962C8B-B14F-4D97-AF65-F5344CB8AC3E}">
        <p14:creationId xmlns:p14="http://schemas.microsoft.com/office/powerpoint/2010/main" val="3976301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56A949-C471-423A-B951-7013E734518C}" type="datetimeFigureOut">
              <a:rPr lang="en-US" smtClean="0"/>
              <a:t>9/30/2019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6737AF-1B3E-44D3-A613-A8EEA3F92312}" type="slidenum">
              <a:rPr lang="en-US" smtClean="0"/>
              <a:t>‹#›</a:t>
            </a:fld>
            <a:endParaRPr lang="en-US"/>
          </a:p>
        </p:txBody>
      </p:sp>
    </p:spTree>
    <p:extLst>
      <p:ext uri="{BB962C8B-B14F-4D97-AF65-F5344CB8AC3E}">
        <p14:creationId xmlns:p14="http://schemas.microsoft.com/office/powerpoint/2010/main" val="1594648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6A949-C471-423A-B951-7013E734518C}" type="datetimeFigureOut">
              <a:rPr lang="en-US" smtClean="0"/>
              <a:t>9/30/2019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6737AF-1B3E-44D3-A613-A8EEA3F92312}" type="slidenum">
              <a:rPr lang="en-US" smtClean="0"/>
              <a:t>‹#›</a:t>
            </a:fld>
            <a:endParaRPr lang="en-US"/>
          </a:p>
        </p:txBody>
      </p:sp>
    </p:spTree>
    <p:extLst>
      <p:ext uri="{BB962C8B-B14F-4D97-AF65-F5344CB8AC3E}">
        <p14:creationId xmlns:p14="http://schemas.microsoft.com/office/powerpoint/2010/main" val="3101845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56A949-C471-423A-B951-7013E734518C}"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737AF-1B3E-44D3-A613-A8EEA3F92312}" type="slidenum">
              <a:rPr lang="en-US" smtClean="0"/>
              <a:t>‹#›</a:t>
            </a:fld>
            <a:endParaRPr lang="en-US"/>
          </a:p>
        </p:txBody>
      </p:sp>
    </p:spTree>
    <p:extLst>
      <p:ext uri="{BB962C8B-B14F-4D97-AF65-F5344CB8AC3E}">
        <p14:creationId xmlns:p14="http://schemas.microsoft.com/office/powerpoint/2010/main" val="1395689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56A949-C471-423A-B951-7013E734518C}"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6737AF-1B3E-44D3-A613-A8EEA3F92312}" type="slidenum">
              <a:rPr lang="en-US" smtClean="0"/>
              <a:t>‹#›</a:t>
            </a:fld>
            <a:endParaRPr lang="en-US"/>
          </a:p>
        </p:txBody>
      </p:sp>
    </p:spTree>
    <p:extLst>
      <p:ext uri="{BB962C8B-B14F-4D97-AF65-F5344CB8AC3E}">
        <p14:creationId xmlns:p14="http://schemas.microsoft.com/office/powerpoint/2010/main" val="193055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56A949-C471-423A-B951-7013E734518C}" type="datetimeFigureOut">
              <a:rPr lang="en-US" smtClean="0"/>
              <a:t>9/30/2019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6737AF-1B3E-44D3-A613-A8EEA3F92312}" type="slidenum">
              <a:rPr lang="en-US" smtClean="0"/>
              <a:t>‹#›</a:t>
            </a:fld>
            <a:endParaRPr lang="en-US"/>
          </a:p>
        </p:txBody>
      </p:sp>
    </p:spTree>
    <p:extLst>
      <p:ext uri="{BB962C8B-B14F-4D97-AF65-F5344CB8AC3E}">
        <p14:creationId xmlns:p14="http://schemas.microsoft.com/office/powerpoint/2010/main" val="1601849072"/>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0AFB67-87D6-4242-9BD5-99E853678BD2}"/>
              </a:ext>
            </a:extLst>
          </p:cNvPr>
          <p:cNvSpPr txBox="1"/>
          <p:nvPr/>
        </p:nvSpPr>
        <p:spPr>
          <a:xfrm>
            <a:off x="3691467" y="2473074"/>
            <a:ext cx="8158411" cy="769441"/>
          </a:xfrm>
          <a:prstGeom prst="rect">
            <a:avLst/>
          </a:prstGeom>
          <a:noFill/>
        </p:spPr>
        <p:txBody>
          <a:bodyPr wrap="square" rtlCol="0">
            <a:spAutoFit/>
          </a:bodyPr>
          <a:lstStyle/>
          <a:p>
            <a:pPr algn="r"/>
            <a:r>
              <a:rPr lang="en-US" sz="4400" b="1" dirty="0"/>
              <a:t>Predicting Gentrification</a:t>
            </a:r>
          </a:p>
        </p:txBody>
      </p:sp>
      <p:sp>
        <p:nvSpPr>
          <p:cNvPr id="3" name="TextBox 2">
            <a:extLst>
              <a:ext uri="{FF2B5EF4-FFF2-40B4-BE49-F238E27FC236}">
                <a16:creationId xmlns:a16="http://schemas.microsoft.com/office/drawing/2014/main" id="{106A0F9E-F731-450C-B2F3-5BE4B7E7D0D1}"/>
              </a:ext>
            </a:extLst>
          </p:cNvPr>
          <p:cNvSpPr txBox="1"/>
          <p:nvPr/>
        </p:nvSpPr>
        <p:spPr>
          <a:xfrm>
            <a:off x="3691466" y="4691341"/>
            <a:ext cx="8158411" cy="1446550"/>
          </a:xfrm>
          <a:prstGeom prst="rect">
            <a:avLst/>
          </a:prstGeom>
          <a:noFill/>
        </p:spPr>
        <p:txBody>
          <a:bodyPr wrap="square" rtlCol="0">
            <a:spAutoFit/>
          </a:bodyPr>
          <a:lstStyle/>
          <a:p>
            <a:pPr algn="r"/>
            <a:r>
              <a:rPr lang="en-US" sz="3200" b="1" dirty="0">
                <a:solidFill>
                  <a:schemeClr val="tx1">
                    <a:lumMod val="75000"/>
                    <a:lumOff val="25000"/>
                  </a:schemeClr>
                </a:solidFill>
              </a:rPr>
              <a:t>Presented by: </a:t>
            </a:r>
          </a:p>
          <a:p>
            <a:pPr algn="r"/>
            <a:r>
              <a:rPr lang="en-US" sz="2800" dirty="0">
                <a:solidFill>
                  <a:schemeClr val="tx1">
                    <a:lumMod val="75000"/>
                    <a:lumOff val="25000"/>
                  </a:schemeClr>
                </a:solidFill>
              </a:rPr>
              <a:t>Jassmine Rabii, Jeff Simonson, Brian Valerio</a:t>
            </a:r>
          </a:p>
          <a:p>
            <a:pPr algn="r"/>
            <a:r>
              <a:rPr lang="en-US" sz="2800" dirty="0">
                <a:solidFill>
                  <a:schemeClr val="tx1">
                    <a:lumMod val="75000"/>
                    <a:lumOff val="25000"/>
                  </a:schemeClr>
                </a:solidFill>
              </a:rPr>
              <a:t>September 30, 2019</a:t>
            </a:r>
          </a:p>
        </p:txBody>
      </p:sp>
    </p:spTree>
    <p:extLst>
      <p:ext uri="{BB962C8B-B14F-4D97-AF65-F5344CB8AC3E}">
        <p14:creationId xmlns:p14="http://schemas.microsoft.com/office/powerpoint/2010/main" val="3206835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C3BC33-FBD1-4156-96A0-0A17FDA43EA7}"/>
              </a:ext>
            </a:extLst>
          </p:cNvPr>
          <p:cNvSpPr txBox="1"/>
          <p:nvPr/>
        </p:nvSpPr>
        <p:spPr>
          <a:xfrm>
            <a:off x="1708484" y="576443"/>
            <a:ext cx="9978190" cy="7540526"/>
          </a:xfrm>
          <a:prstGeom prst="rect">
            <a:avLst/>
          </a:prstGeom>
          <a:noFill/>
        </p:spPr>
        <p:txBody>
          <a:bodyPr wrap="square" rtlCol="0">
            <a:spAutoFit/>
          </a:bodyPr>
          <a:lstStyle/>
          <a:p>
            <a:r>
              <a:rPr lang="en-US" sz="2400" b="1" dirty="0"/>
              <a:t>Phase II: Finding significant CRE variables</a:t>
            </a:r>
            <a:endParaRPr lang="en-US" sz="2000" b="1" dirty="0">
              <a:solidFill>
                <a:schemeClr val="bg2">
                  <a:lumMod val="50000"/>
                </a:schemeClr>
              </a:solidFill>
            </a:endParaRPr>
          </a:p>
          <a:p>
            <a:pPr marL="342900" indent="-342900">
              <a:lnSpc>
                <a:spcPct val="150000"/>
              </a:lnSpc>
              <a:buFont typeface="Arial" panose="020B0604020202020204" pitchFamily="34" charset="0"/>
              <a:buChar char="•"/>
            </a:pPr>
            <a:endParaRPr lang="en-US" sz="2000" b="1" dirty="0">
              <a:solidFill>
                <a:schemeClr val="bg1">
                  <a:lumMod val="50000"/>
                </a:schemeClr>
              </a:solidFill>
            </a:endParaRPr>
          </a:p>
          <a:p>
            <a:pPr marL="342900" indent="-342900">
              <a:lnSpc>
                <a:spcPct val="150000"/>
              </a:lnSpc>
              <a:buFont typeface="Arial" panose="020B0604020202020204" pitchFamily="34" charset="0"/>
              <a:buChar char="•"/>
            </a:pPr>
            <a:r>
              <a:rPr lang="en-US" sz="2000" b="1" dirty="0">
                <a:solidFill>
                  <a:schemeClr val="bg1">
                    <a:lumMod val="50000"/>
                  </a:schemeClr>
                </a:solidFill>
              </a:rPr>
              <a:t>Next step: Can we make the model more robust with CRE data?</a:t>
            </a:r>
          </a:p>
          <a:p>
            <a:pPr marL="342900" indent="-342900">
              <a:lnSpc>
                <a:spcPct val="150000"/>
              </a:lnSpc>
              <a:buFont typeface="Arial" panose="020B0604020202020204" pitchFamily="34" charset="0"/>
              <a:buChar char="•"/>
            </a:pPr>
            <a:r>
              <a:rPr lang="en-US" sz="2000" b="1" dirty="0">
                <a:solidFill>
                  <a:schemeClr val="bg1">
                    <a:lumMod val="50000"/>
                  </a:schemeClr>
                </a:solidFill>
              </a:rPr>
              <a:t>Steps in our analysis:</a:t>
            </a:r>
          </a:p>
          <a:p>
            <a:pPr marL="800100" lvl="1" indent="-342900">
              <a:lnSpc>
                <a:spcPct val="150000"/>
              </a:lnSpc>
              <a:buFont typeface="Arial" panose="020B0604020202020204" pitchFamily="34" charset="0"/>
              <a:buChar char="•"/>
            </a:pPr>
            <a:r>
              <a:rPr lang="en-US" sz="2000" b="1" dirty="0">
                <a:solidFill>
                  <a:schemeClr val="bg1">
                    <a:lumMod val="50000"/>
                  </a:schemeClr>
                </a:solidFill>
              </a:rPr>
              <a:t>Missing data: </a:t>
            </a:r>
          </a:p>
          <a:p>
            <a:pPr marL="1257300" lvl="2" indent="-342900">
              <a:lnSpc>
                <a:spcPct val="150000"/>
              </a:lnSpc>
              <a:buFont typeface="Arial" panose="020B0604020202020204" pitchFamily="34" charset="0"/>
              <a:buChar char="•"/>
            </a:pPr>
            <a:r>
              <a:rPr lang="en-US" sz="2000" b="1" dirty="0">
                <a:solidFill>
                  <a:schemeClr val="bg1">
                    <a:lumMod val="50000"/>
                  </a:schemeClr>
                </a:solidFill>
              </a:rPr>
              <a:t>CRE data is about tracking deals, not ensuring representation</a:t>
            </a:r>
          </a:p>
          <a:p>
            <a:pPr marL="1257300" lvl="2" indent="-342900">
              <a:lnSpc>
                <a:spcPct val="150000"/>
              </a:lnSpc>
              <a:buFont typeface="Arial" panose="020B0604020202020204" pitchFamily="34" charset="0"/>
              <a:buChar char="•"/>
            </a:pPr>
            <a:r>
              <a:rPr lang="en-US" sz="2000" b="1" dirty="0">
                <a:solidFill>
                  <a:schemeClr val="bg1">
                    <a:lumMod val="50000"/>
                  </a:schemeClr>
                </a:solidFill>
              </a:rPr>
              <a:t>To minimize loss to N and preserve our most highly gentrified quartile we reduced our feature set from 34 to 25</a:t>
            </a:r>
          </a:p>
          <a:p>
            <a:pPr marL="1257300" lvl="2" indent="-342900">
              <a:lnSpc>
                <a:spcPct val="150000"/>
              </a:lnSpc>
              <a:buFont typeface="Arial" panose="020B0604020202020204" pitchFamily="34" charset="0"/>
              <a:buChar char="•"/>
            </a:pPr>
            <a:r>
              <a:rPr lang="en-US" sz="2000" b="1" dirty="0">
                <a:solidFill>
                  <a:schemeClr val="bg1">
                    <a:lumMod val="50000"/>
                  </a:schemeClr>
                </a:solidFill>
              </a:rPr>
              <a:t>N decreased from 110 to 97, but we only lost 1 zip code from the top percentile of gentrified zips</a:t>
            </a:r>
          </a:p>
          <a:p>
            <a:pPr marL="1257300" lvl="2" indent="-342900">
              <a:lnSpc>
                <a:spcPct val="150000"/>
              </a:lnSpc>
              <a:buFont typeface="Arial" panose="020B0604020202020204" pitchFamily="34" charset="0"/>
              <a:buChar char="•"/>
            </a:pPr>
            <a:r>
              <a:rPr lang="en-US" sz="2000" b="1" dirty="0">
                <a:solidFill>
                  <a:schemeClr val="bg1">
                    <a:lumMod val="50000"/>
                  </a:schemeClr>
                </a:solidFill>
              </a:rPr>
              <a:t>Interestingly, of the 13 lost records, 9 were from the least gentrified quartile (NIMBY?)</a:t>
            </a:r>
          </a:p>
          <a:p>
            <a:pPr marL="800100" lvl="1" indent="-342900">
              <a:lnSpc>
                <a:spcPct val="150000"/>
              </a:lnSpc>
              <a:buFont typeface="Arial" panose="020B0604020202020204" pitchFamily="34" charset="0"/>
              <a:buChar char="•"/>
            </a:pPr>
            <a:endParaRPr lang="en-US" sz="2000" b="1" dirty="0">
              <a:solidFill>
                <a:schemeClr val="bg1">
                  <a:lumMod val="50000"/>
                </a:schemeClr>
              </a:solidFill>
            </a:endParaRPr>
          </a:p>
          <a:p>
            <a:pPr marL="800100" lvl="1" indent="-342900">
              <a:lnSpc>
                <a:spcPct val="150000"/>
              </a:lnSpc>
              <a:buFont typeface="Arial" panose="020B0604020202020204" pitchFamily="34" charset="0"/>
              <a:buChar char="•"/>
            </a:pPr>
            <a:endParaRPr lang="en-US" sz="2000" b="1" dirty="0">
              <a:solidFill>
                <a:schemeClr val="bg1">
                  <a:lumMod val="50000"/>
                </a:schemeClr>
              </a:solidFill>
            </a:endParaRPr>
          </a:p>
          <a:p>
            <a:pPr marL="800100" lvl="1" indent="-342900">
              <a:lnSpc>
                <a:spcPct val="150000"/>
              </a:lnSpc>
              <a:buFont typeface="Arial" panose="020B0604020202020204" pitchFamily="34" charset="0"/>
              <a:buChar char="•"/>
            </a:pPr>
            <a:endParaRPr lang="en-US" sz="2000" b="1" dirty="0">
              <a:solidFill>
                <a:schemeClr val="bg1">
                  <a:lumMod val="50000"/>
                </a:schemeClr>
              </a:solidFill>
            </a:endParaRPr>
          </a:p>
          <a:p>
            <a:pPr marL="800100" lvl="1" indent="-342900">
              <a:buFont typeface="Arial" panose="020B0604020202020204" pitchFamily="34" charset="0"/>
              <a:buChar char="•"/>
            </a:pPr>
            <a:endParaRPr lang="en-US" sz="2000" dirty="0">
              <a:solidFill>
                <a:schemeClr val="bg2">
                  <a:lumMod val="50000"/>
                </a:schemeClr>
              </a:solidFill>
            </a:endParaRPr>
          </a:p>
          <a:p>
            <a:pPr marL="342900" indent="-342900">
              <a:buFont typeface="Arial" panose="020B0604020202020204" pitchFamily="34" charset="0"/>
              <a:buChar char="•"/>
            </a:pPr>
            <a:endParaRPr lang="en-US" sz="2000" b="1" dirty="0">
              <a:solidFill>
                <a:schemeClr val="bg2">
                  <a:lumMod val="50000"/>
                </a:schemeClr>
              </a:solidFill>
            </a:endParaRPr>
          </a:p>
        </p:txBody>
      </p:sp>
    </p:spTree>
    <p:extLst>
      <p:ext uri="{BB962C8B-B14F-4D97-AF65-F5344CB8AC3E}">
        <p14:creationId xmlns:p14="http://schemas.microsoft.com/office/powerpoint/2010/main" val="3916938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C3BC33-FBD1-4156-96A0-0A17FDA43EA7}"/>
              </a:ext>
            </a:extLst>
          </p:cNvPr>
          <p:cNvSpPr txBox="1"/>
          <p:nvPr/>
        </p:nvSpPr>
        <p:spPr>
          <a:xfrm>
            <a:off x="4357922" y="842123"/>
            <a:ext cx="7508460" cy="4107278"/>
          </a:xfrm>
          <a:prstGeom prst="rect">
            <a:avLst/>
          </a:prstGeom>
          <a:noFill/>
        </p:spPr>
        <p:txBody>
          <a:bodyPr wrap="square" rtlCol="0">
            <a:spAutoFit/>
          </a:bodyPr>
          <a:lstStyle/>
          <a:p>
            <a:r>
              <a:rPr lang="en-US" sz="2400" b="1" dirty="0"/>
              <a:t>Phase II: Finding significant CRE variables</a:t>
            </a:r>
            <a:endParaRPr lang="en-US" sz="2000" b="1" dirty="0">
              <a:solidFill>
                <a:schemeClr val="bg2">
                  <a:lumMod val="50000"/>
                </a:schemeClr>
              </a:solidFill>
            </a:endParaRPr>
          </a:p>
          <a:p>
            <a:pPr marL="342900" indent="-342900">
              <a:lnSpc>
                <a:spcPct val="150000"/>
              </a:lnSpc>
              <a:buFont typeface="Arial" panose="020B0604020202020204" pitchFamily="34" charset="0"/>
              <a:buChar char="•"/>
            </a:pPr>
            <a:endParaRPr lang="en-US" sz="2000" b="1" dirty="0">
              <a:solidFill>
                <a:schemeClr val="bg1">
                  <a:lumMod val="50000"/>
                </a:schemeClr>
              </a:solidFill>
            </a:endParaRPr>
          </a:p>
          <a:p>
            <a:pPr marL="342900" indent="-342900">
              <a:lnSpc>
                <a:spcPct val="150000"/>
              </a:lnSpc>
              <a:buFont typeface="Arial" panose="020B0604020202020204" pitchFamily="34" charset="0"/>
              <a:buChar char="•"/>
            </a:pPr>
            <a:r>
              <a:rPr lang="en-US" sz="2000" b="1" dirty="0">
                <a:solidFill>
                  <a:schemeClr val="bg1">
                    <a:lumMod val="50000"/>
                  </a:schemeClr>
                </a:solidFill>
              </a:rPr>
              <a:t>We ran a correlation of the index value against the CRE features</a:t>
            </a:r>
          </a:p>
          <a:p>
            <a:pPr marL="342900" indent="-342900">
              <a:lnSpc>
                <a:spcPct val="150000"/>
              </a:lnSpc>
              <a:buFont typeface="Arial" panose="020B0604020202020204" pitchFamily="34" charset="0"/>
              <a:buChar char="•"/>
            </a:pPr>
            <a:r>
              <a:rPr lang="en-US" sz="2000" b="1" dirty="0">
                <a:solidFill>
                  <a:schemeClr val="bg1">
                    <a:lumMod val="50000"/>
                  </a:schemeClr>
                </a:solidFill>
              </a:rPr>
              <a:t>Correlations are weak, but some possibles emerge:</a:t>
            </a:r>
          </a:p>
          <a:p>
            <a:pPr marL="800100" lvl="1" indent="-342900">
              <a:lnSpc>
                <a:spcPct val="150000"/>
              </a:lnSpc>
              <a:buFont typeface="Arial" panose="020B0604020202020204" pitchFamily="34" charset="0"/>
              <a:buChar char="•"/>
            </a:pPr>
            <a:r>
              <a:rPr lang="en-US" sz="2000" b="1" dirty="0">
                <a:solidFill>
                  <a:schemeClr val="bg1">
                    <a:lumMod val="50000"/>
                  </a:schemeClr>
                </a:solidFill>
              </a:rPr>
              <a:t>Total Retail Bldgs 2014 (+.43)</a:t>
            </a:r>
          </a:p>
          <a:p>
            <a:pPr marL="800100" lvl="1" indent="-342900">
              <a:lnSpc>
                <a:spcPct val="150000"/>
              </a:lnSpc>
              <a:buFont typeface="Arial" panose="020B0604020202020204" pitchFamily="34" charset="0"/>
              <a:buChar char="•"/>
            </a:pPr>
            <a:r>
              <a:rPr lang="en-US" sz="2000" b="1" dirty="0">
                <a:solidFill>
                  <a:schemeClr val="bg1">
                    <a:lumMod val="50000"/>
                  </a:schemeClr>
                </a:solidFill>
              </a:rPr>
              <a:t>New Multi-family Projects 2000-14 (+.32)</a:t>
            </a:r>
          </a:p>
          <a:p>
            <a:pPr marL="800100" lvl="1" indent="-342900">
              <a:lnSpc>
                <a:spcPct val="150000"/>
              </a:lnSpc>
              <a:buFont typeface="Arial" panose="020B0604020202020204" pitchFamily="34" charset="0"/>
              <a:buChar char="•"/>
            </a:pPr>
            <a:r>
              <a:rPr lang="en-US" sz="2000" b="1" dirty="0">
                <a:solidFill>
                  <a:schemeClr val="bg1">
                    <a:lumMod val="50000"/>
                  </a:schemeClr>
                </a:solidFill>
              </a:rPr>
              <a:t>% Studio Apartments (+.32)</a:t>
            </a:r>
          </a:p>
          <a:p>
            <a:pPr marL="800100" lvl="1" indent="-342900">
              <a:lnSpc>
                <a:spcPct val="150000"/>
              </a:lnSpc>
              <a:buFont typeface="Arial" panose="020B0604020202020204" pitchFamily="34" charset="0"/>
              <a:buChar char="•"/>
            </a:pPr>
            <a:r>
              <a:rPr lang="en-US" sz="2000" b="1" dirty="0">
                <a:solidFill>
                  <a:schemeClr val="bg1">
                    <a:lumMod val="50000"/>
                  </a:schemeClr>
                </a:solidFill>
              </a:rPr>
              <a:t>% 2 Bedroom Apartments (-.30)</a:t>
            </a:r>
          </a:p>
          <a:p>
            <a:pPr marL="800100" lvl="1" indent="-342900">
              <a:lnSpc>
                <a:spcPct val="150000"/>
              </a:lnSpc>
              <a:buFont typeface="Arial" panose="020B0604020202020204" pitchFamily="34" charset="0"/>
              <a:buChar char="•"/>
            </a:pPr>
            <a:r>
              <a:rPr lang="en-US" sz="2000" b="1" dirty="0">
                <a:solidFill>
                  <a:schemeClr val="bg1">
                    <a:lumMod val="50000"/>
                  </a:schemeClr>
                </a:solidFill>
              </a:rPr>
              <a:t>% Change in Retail Bldgs 2000-14 (-.25)</a:t>
            </a:r>
          </a:p>
        </p:txBody>
      </p:sp>
      <p:pic>
        <p:nvPicPr>
          <p:cNvPr id="7" name="Picture 6">
            <a:extLst>
              <a:ext uri="{FF2B5EF4-FFF2-40B4-BE49-F238E27FC236}">
                <a16:creationId xmlns:a16="http://schemas.microsoft.com/office/drawing/2014/main" id="{4FB916E7-2F9A-4869-8093-8090DBE04BFC}"/>
              </a:ext>
            </a:extLst>
          </p:cNvPr>
          <p:cNvPicPr>
            <a:picLocks noChangeAspect="1"/>
          </p:cNvPicPr>
          <p:nvPr/>
        </p:nvPicPr>
        <p:blipFill>
          <a:blip r:embed="rId3"/>
          <a:stretch>
            <a:fillRect/>
          </a:stretch>
        </p:blipFill>
        <p:spPr>
          <a:xfrm>
            <a:off x="376988" y="959082"/>
            <a:ext cx="3769898" cy="5052130"/>
          </a:xfrm>
          <a:prstGeom prst="rect">
            <a:avLst/>
          </a:prstGeom>
        </p:spPr>
      </p:pic>
    </p:spTree>
    <p:extLst>
      <p:ext uri="{BB962C8B-B14F-4D97-AF65-F5344CB8AC3E}">
        <p14:creationId xmlns:p14="http://schemas.microsoft.com/office/powerpoint/2010/main" val="2026117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C3BC33-FBD1-4156-96A0-0A17FDA43EA7}"/>
              </a:ext>
            </a:extLst>
          </p:cNvPr>
          <p:cNvSpPr txBox="1"/>
          <p:nvPr/>
        </p:nvSpPr>
        <p:spPr>
          <a:xfrm>
            <a:off x="1772292" y="343832"/>
            <a:ext cx="10042720" cy="1538883"/>
          </a:xfrm>
          <a:prstGeom prst="rect">
            <a:avLst/>
          </a:prstGeom>
          <a:noFill/>
        </p:spPr>
        <p:txBody>
          <a:bodyPr wrap="square" rtlCol="0">
            <a:spAutoFit/>
          </a:bodyPr>
          <a:lstStyle/>
          <a:p>
            <a:r>
              <a:rPr lang="en-US" sz="2400" b="1" dirty="0"/>
              <a:t>Our Final Model:</a:t>
            </a:r>
          </a:p>
          <a:p>
            <a:pPr marL="800100" lvl="1" indent="-342900">
              <a:lnSpc>
                <a:spcPct val="150000"/>
              </a:lnSpc>
              <a:buFont typeface="Arial" panose="020B0604020202020204" pitchFamily="34" charset="0"/>
              <a:buChar char="•"/>
            </a:pPr>
            <a:endParaRPr lang="en-US" sz="2000" b="1" dirty="0">
              <a:solidFill>
                <a:schemeClr val="bg1">
                  <a:lumMod val="50000"/>
                </a:schemeClr>
              </a:solidFill>
            </a:endParaRPr>
          </a:p>
          <a:p>
            <a:pPr marL="800100" lvl="1" indent="-342900">
              <a:buFont typeface="Arial" panose="020B0604020202020204" pitchFamily="34" charset="0"/>
              <a:buChar char="•"/>
            </a:pPr>
            <a:endParaRPr lang="en-US" sz="2000" dirty="0">
              <a:solidFill>
                <a:schemeClr val="bg2">
                  <a:lumMod val="50000"/>
                </a:schemeClr>
              </a:solidFill>
            </a:endParaRPr>
          </a:p>
          <a:p>
            <a:pPr marL="342900" indent="-342900">
              <a:buFont typeface="Arial" panose="020B0604020202020204" pitchFamily="34" charset="0"/>
              <a:buChar char="•"/>
            </a:pPr>
            <a:endParaRPr lang="en-US" sz="2000" b="1" dirty="0">
              <a:solidFill>
                <a:schemeClr val="bg2">
                  <a:lumMod val="50000"/>
                </a:schemeClr>
              </a:solidFill>
            </a:endParaRPr>
          </a:p>
        </p:txBody>
      </p:sp>
      <p:graphicFrame>
        <p:nvGraphicFramePr>
          <p:cNvPr id="6" name="Table 5">
            <a:extLst>
              <a:ext uri="{FF2B5EF4-FFF2-40B4-BE49-F238E27FC236}">
                <a16:creationId xmlns:a16="http://schemas.microsoft.com/office/drawing/2014/main" id="{74306224-727D-4C94-86EB-72A29D7E9293}"/>
              </a:ext>
            </a:extLst>
          </p:cNvPr>
          <p:cNvGraphicFramePr>
            <a:graphicFrameLocks noGrp="1"/>
          </p:cNvGraphicFramePr>
          <p:nvPr/>
        </p:nvGraphicFramePr>
        <p:xfrm>
          <a:off x="2588424" y="963145"/>
          <a:ext cx="9226588" cy="3151123"/>
        </p:xfrm>
        <a:graphic>
          <a:graphicData uri="http://schemas.openxmlformats.org/drawingml/2006/table">
            <a:tbl>
              <a:tblPr>
                <a:tableStyleId>{8A107856-5554-42FB-B03E-39F5DBC370BA}</a:tableStyleId>
              </a:tblPr>
              <a:tblGrid>
                <a:gridCol w="496258">
                  <a:extLst>
                    <a:ext uri="{9D8B030D-6E8A-4147-A177-3AD203B41FA5}">
                      <a16:colId xmlns:a16="http://schemas.microsoft.com/office/drawing/2014/main" val="1270607106"/>
                    </a:ext>
                  </a:extLst>
                </a:gridCol>
                <a:gridCol w="1788676">
                  <a:extLst>
                    <a:ext uri="{9D8B030D-6E8A-4147-A177-3AD203B41FA5}">
                      <a16:colId xmlns:a16="http://schemas.microsoft.com/office/drawing/2014/main" val="1275853811"/>
                    </a:ext>
                  </a:extLst>
                </a:gridCol>
                <a:gridCol w="951605">
                  <a:extLst>
                    <a:ext uri="{9D8B030D-6E8A-4147-A177-3AD203B41FA5}">
                      <a16:colId xmlns:a16="http://schemas.microsoft.com/office/drawing/2014/main" val="1425306269"/>
                    </a:ext>
                  </a:extLst>
                </a:gridCol>
                <a:gridCol w="1073594">
                  <a:extLst>
                    <a:ext uri="{9D8B030D-6E8A-4147-A177-3AD203B41FA5}">
                      <a16:colId xmlns:a16="http://schemas.microsoft.com/office/drawing/2014/main" val="1141614724"/>
                    </a:ext>
                  </a:extLst>
                </a:gridCol>
                <a:gridCol w="606175">
                  <a:extLst>
                    <a:ext uri="{9D8B030D-6E8A-4147-A177-3AD203B41FA5}">
                      <a16:colId xmlns:a16="http://schemas.microsoft.com/office/drawing/2014/main" val="4060354381"/>
                    </a:ext>
                  </a:extLst>
                </a:gridCol>
                <a:gridCol w="796247">
                  <a:extLst>
                    <a:ext uri="{9D8B030D-6E8A-4147-A177-3AD203B41FA5}">
                      <a16:colId xmlns:a16="http://schemas.microsoft.com/office/drawing/2014/main" val="324180261"/>
                    </a:ext>
                  </a:extLst>
                </a:gridCol>
                <a:gridCol w="813880">
                  <a:extLst>
                    <a:ext uri="{9D8B030D-6E8A-4147-A177-3AD203B41FA5}">
                      <a16:colId xmlns:a16="http://schemas.microsoft.com/office/drawing/2014/main" val="4152137655"/>
                    </a:ext>
                  </a:extLst>
                </a:gridCol>
                <a:gridCol w="678809">
                  <a:extLst>
                    <a:ext uri="{9D8B030D-6E8A-4147-A177-3AD203B41FA5}">
                      <a16:colId xmlns:a16="http://schemas.microsoft.com/office/drawing/2014/main" val="3139508538"/>
                    </a:ext>
                  </a:extLst>
                </a:gridCol>
                <a:gridCol w="980503">
                  <a:extLst>
                    <a:ext uri="{9D8B030D-6E8A-4147-A177-3AD203B41FA5}">
                      <a16:colId xmlns:a16="http://schemas.microsoft.com/office/drawing/2014/main" val="385861997"/>
                    </a:ext>
                  </a:extLst>
                </a:gridCol>
                <a:gridCol w="1040841">
                  <a:extLst>
                    <a:ext uri="{9D8B030D-6E8A-4147-A177-3AD203B41FA5}">
                      <a16:colId xmlns:a16="http://schemas.microsoft.com/office/drawing/2014/main" val="812694783"/>
                    </a:ext>
                  </a:extLst>
                </a:gridCol>
              </a:tblGrid>
              <a:tr h="419745">
                <a:tc>
                  <a:txBody>
                    <a:bodyPr/>
                    <a:lstStyle/>
                    <a:p>
                      <a:pPr algn="ctr" fontAlgn="b"/>
                      <a:r>
                        <a:rPr lang="en-US" sz="1100" u="none" strike="noStrike" dirty="0">
                          <a:effectLst/>
                          <a:latin typeface="Arial" panose="020B0604020202020204" pitchFamily="34" charset="0"/>
                          <a:cs typeface="Arial" panose="020B0604020202020204" pitchFamily="34" charset="0"/>
                        </a:rPr>
                        <a:t>Model</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5">
                        <a:lumMod val="20000"/>
                        <a:lumOff val="80000"/>
                      </a:schemeClr>
                    </a:solidFill>
                  </a:tcPr>
                </a:tc>
                <a:tc>
                  <a:txBody>
                    <a:bodyPr/>
                    <a:lstStyle/>
                    <a:p>
                      <a:pPr lvl="0" algn="ctr" fontAlgn="b"/>
                      <a:r>
                        <a:rPr lang="en-US" sz="1100" u="none" strike="noStrike" dirty="0">
                          <a:effectLst/>
                          <a:latin typeface="Arial" panose="020B0604020202020204" pitchFamily="34" charset="0"/>
                          <a:cs typeface="Arial" panose="020B0604020202020204" pitchFamily="34" charset="0"/>
                        </a:rPr>
                        <a:t>Y Variable Coding</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5">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X Variables </a:t>
                      </a:r>
                    </a:p>
                    <a:p>
                      <a:pPr algn="ctr" fontAlgn="b"/>
                      <a:r>
                        <a:rPr lang="en-US" sz="1100" u="none" strike="noStrike" dirty="0">
                          <a:effectLst/>
                          <a:latin typeface="Arial" panose="020B0604020202020204" pitchFamily="34" charset="0"/>
                          <a:cs typeface="Arial" panose="020B0604020202020204" pitchFamily="34" charset="0"/>
                        </a:rPr>
                        <a:t>(Feature Set)</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5">
                        <a:lumMod val="20000"/>
                        <a:lumOff val="80000"/>
                      </a:schemeClr>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Data Set</a:t>
                      </a:r>
                    </a:p>
                  </a:txBody>
                  <a:tcPr marL="9525" marR="9525" marT="9525" marB="0" anchor="b">
                    <a:solidFill>
                      <a:schemeClr val="accent5">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5">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Features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5">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Train Size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5">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Test Size</a:t>
                      </a:r>
                    </a:p>
                    <a:p>
                      <a:pPr algn="ctr" fontAlgn="b"/>
                      <a:r>
                        <a:rPr lang="en-US" sz="1100" u="none" strike="noStrike" dirty="0">
                          <a:effectLst/>
                          <a:latin typeface="Arial" panose="020B0604020202020204" pitchFamily="34" charset="0"/>
                          <a:cs typeface="Arial" panose="020B0604020202020204" pitchFamily="34" charset="0"/>
                        </a:rPr>
                        <a:t>(%)</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5">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Training Data Score</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5">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Testing Data Score</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5">
                        <a:lumMod val="20000"/>
                        <a:lumOff val="80000"/>
                      </a:schemeClr>
                    </a:solidFill>
                  </a:tcPr>
                </a:tc>
                <a:extLst>
                  <a:ext uri="{0D108BD9-81ED-4DB2-BD59-A6C34878D82A}">
                    <a16:rowId xmlns:a16="http://schemas.microsoft.com/office/drawing/2014/main" val="3802590279"/>
                  </a:ext>
                </a:extLst>
              </a:tr>
              <a:tr h="231960">
                <a:tc rowSpan="5">
                  <a:txBody>
                    <a:bodyPr/>
                    <a:lstStyle/>
                    <a:p>
                      <a:pPr algn="ctr" fontAlgn="b"/>
                      <a:r>
                        <a:rPr lang="en-US" sz="1100" u="none" strike="noStrike" dirty="0">
                          <a:effectLst/>
                          <a:latin typeface="Arial" panose="020B0604020202020204" pitchFamily="34" charset="0"/>
                          <a:cs typeface="Arial" panose="020B0604020202020204" pitchFamily="34" charset="0"/>
                        </a:rPr>
                        <a:t>1</a:t>
                      </a:r>
                      <a:endParaRPr lang="en-US" sz="1100" b="0" i="0" u="none" strike="noStrike" dirty="0">
                        <a:solidFill>
                          <a:srgbClr val="000000"/>
                        </a:solidFill>
                        <a:effectLst/>
                        <a:latin typeface="Arial" panose="020B0604020202020204" pitchFamily="34" charset="0"/>
                        <a:cs typeface="Arial" panose="020B0604020202020204" pitchFamily="34" charset="0"/>
                      </a:endParaRPr>
                    </a:p>
                    <a:p>
                      <a:pPr algn="ctr" fontAlgn="b"/>
                      <a:r>
                        <a:rPr lang="en-US" sz="1100" u="none" strike="noStrike" dirty="0">
                          <a:effectLst/>
                          <a:latin typeface="Arial" panose="020B0604020202020204" pitchFamily="34" charset="0"/>
                          <a:cs typeface="Arial" panose="020B0604020202020204" pitchFamily="34" charset="0"/>
                        </a:rPr>
                        <a:t> </a:t>
                      </a:r>
                      <a:endParaRPr lang="en-US" sz="1100" b="0" i="0" u="none" strike="noStrike" dirty="0">
                        <a:solidFill>
                          <a:srgbClr val="000000"/>
                        </a:solidFill>
                        <a:effectLst/>
                        <a:latin typeface="Arial" panose="020B0604020202020204" pitchFamily="34" charset="0"/>
                        <a:cs typeface="Arial" panose="020B0604020202020204" pitchFamily="34" charset="0"/>
                      </a:endParaRPr>
                    </a:p>
                    <a:p>
                      <a:pPr algn="ctr" fontAlgn="b"/>
                      <a:r>
                        <a:rPr lang="en-US" sz="1100" u="none" strike="noStrike" dirty="0">
                          <a:effectLst/>
                          <a:latin typeface="Arial" panose="020B0604020202020204" pitchFamily="34" charset="0"/>
                          <a:cs typeface="Arial" panose="020B0604020202020204" pitchFamily="34" charset="0"/>
                        </a:rPr>
                        <a:t> </a:t>
                      </a:r>
                      <a:endParaRPr lang="en-US" sz="1100" b="0" i="0" u="none" strike="noStrike" dirty="0">
                        <a:solidFill>
                          <a:srgbClr val="000000"/>
                        </a:solidFill>
                        <a:effectLst/>
                        <a:latin typeface="Arial" panose="020B0604020202020204" pitchFamily="34" charset="0"/>
                        <a:cs typeface="Arial" panose="020B0604020202020204" pitchFamily="34" charset="0"/>
                      </a:endParaRPr>
                    </a:p>
                    <a:p>
                      <a:pPr algn="ctr" fontAlgn="b"/>
                      <a:r>
                        <a:rPr lang="en-US" sz="1100" u="none" strike="noStrike" dirty="0">
                          <a:effectLst/>
                          <a:latin typeface="Arial" panose="020B0604020202020204" pitchFamily="34" charset="0"/>
                          <a:cs typeface="Arial" panose="020B0604020202020204" pitchFamily="34" charset="0"/>
                        </a:rPr>
                        <a:t> </a:t>
                      </a:r>
                      <a:endParaRPr lang="en-US" sz="1100" b="0" i="0" u="none" strike="noStrike" dirty="0">
                        <a:solidFill>
                          <a:srgbClr val="000000"/>
                        </a:solidFill>
                        <a:effectLst/>
                        <a:latin typeface="Arial" panose="020B0604020202020204" pitchFamily="34" charset="0"/>
                        <a:cs typeface="Arial" panose="020B0604020202020204" pitchFamily="34" charset="0"/>
                      </a:endParaRPr>
                    </a:p>
                    <a:p>
                      <a:pPr algn="ctr" fontAlgn="b"/>
                      <a:r>
                        <a:rPr lang="en-US" sz="1100" u="none" strike="noStrike" dirty="0">
                          <a:effectLst/>
                          <a:latin typeface="Arial" panose="020B0604020202020204" pitchFamily="34" charset="0"/>
                          <a:cs typeface="Arial" panose="020B0604020202020204" pitchFamily="34" charset="0"/>
                        </a:rPr>
                        <a:t>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rowSpan="5">
                  <a:txBody>
                    <a:bodyPr/>
                    <a:lstStyle/>
                    <a:p>
                      <a:pPr algn="l" fontAlgn="b"/>
                      <a:r>
                        <a:rPr lang="en-US" sz="1100" u="none" strike="noStrike" dirty="0">
                          <a:effectLst/>
                          <a:latin typeface="Arial" panose="020B0604020202020204" pitchFamily="34" charset="0"/>
                          <a:cs typeface="Arial" panose="020B0604020202020204" pitchFamily="34" charset="0"/>
                        </a:rPr>
                        <a:t>One-hot encoded by Gentrification Quartiles,  (4) outcomes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rowSpan="5">
                  <a:txBody>
                    <a:bodyPr/>
                    <a:lstStyle/>
                    <a:p>
                      <a:pPr algn="ctr" fontAlgn="b"/>
                      <a:r>
                        <a:rPr lang="en-US" sz="1100" u="none" strike="noStrike" dirty="0">
                          <a:effectLst/>
                          <a:latin typeface="Arial" panose="020B0604020202020204" pitchFamily="34" charset="0"/>
                          <a:cs typeface="Arial" panose="020B0604020202020204" pitchFamily="34" charset="0"/>
                        </a:rPr>
                        <a:t>non-scaled</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rowSpan="5">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Census Data</a:t>
                      </a:r>
                    </a:p>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Only</a:t>
                      </a:r>
                    </a:p>
                  </a:txBody>
                  <a:tcPr marL="9525" marR="9525" marT="9525" marB="0" anchor="ctr"/>
                </a:tc>
                <a:tc rowSpan="5">
                  <a:txBody>
                    <a:bodyPr/>
                    <a:lstStyle/>
                    <a:p>
                      <a:pPr algn="ctr" fontAlgn="b"/>
                      <a:r>
                        <a:rPr lang="en-US" sz="1100" u="none" strike="noStrike" dirty="0">
                          <a:effectLst/>
                          <a:latin typeface="Arial" panose="020B0604020202020204" pitchFamily="34" charset="0"/>
                          <a:cs typeface="Arial" panose="020B0604020202020204" pitchFamily="34" charset="0"/>
                        </a:rPr>
                        <a:t>110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rowSpan="5">
                  <a:txBody>
                    <a:bodyPr/>
                    <a:lstStyle/>
                    <a:p>
                      <a:pPr algn="ctr" fontAlgn="b"/>
                      <a:r>
                        <a:rPr lang="en-US" sz="1100" u="none" strike="noStrike" dirty="0">
                          <a:effectLst/>
                          <a:latin typeface="Arial" panose="020B0604020202020204" pitchFamily="34" charset="0"/>
                          <a:cs typeface="Arial" panose="020B0604020202020204" pitchFamily="34" charset="0"/>
                        </a:rPr>
                        <a:t>22</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25%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.914</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.607</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433102017"/>
                  </a:ext>
                </a:extLst>
              </a:tr>
              <a:tr h="231960">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pPr lvl="1"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vMerge="1">
                  <a:txBody>
                    <a:bodyPr/>
                    <a:lstStyle/>
                    <a:p>
                      <a:endParaRPr lang="en-US"/>
                    </a:p>
                  </a:txBody>
                  <a:tcP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solidFill>
                      <a:schemeClr val="accent1">
                        <a:lumMod val="20000"/>
                        <a:lumOff val="80000"/>
                      </a:schemeClr>
                    </a:solidFill>
                  </a:tcP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solidFill>
                      <a:schemeClr val="accent1">
                        <a:lumMod val="20000"/>
                        <a:lumOff val="80000"/>
                      </a:schemeClr>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50%</a:t>
                      </a:r>
                    </a:p>
                  </a:txBody>
                  <a:tcPr marL="9525" marR="9525" marT="9525" marB="0" anchor="ctr">
                    <a:solidFill>
                      <a:schemeClr val="accent1">
                        <a:lumMod val="20000"/>
                        <a:lumOff val="80000"/>
                      </a:schemeClr>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50%</a:t>
                      </a:r>
                    </a:p>
                  </a:txBody>
                  <a:tcPr marL="9525" marR="9525" marT="9525" marB="0" anchor="ctr">
                    <a:solidFill>
                      <a:schemeClr val="accent1">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.945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.600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extLst>
                  <a:ext uri="{0D108BD9-81ED-4DB2-BD59-A6C34878D82A}">
                    <a16:rowId xmlns:a16="http://schemas.microsoft.com/office/drawing/2014/main" val="2819352069"/>
                  </a:ext>
                </a:extLst>
              </a:tr>
              <a:tr h="231960">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pPr lvl="1"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endParaRPr lang="en-US"/>
                    </a:p>
                  </a:txBody>
                  <a:tcP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55%</a:t>
                      </a:r>
                    </a:p>
                  </a:txBody>
                  <a:tcPr marL="9525" marR="9525" marT="9525" marB="0" anchor="ct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45%</a:t>
                      </a: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.950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.640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773157150"/>
                  </a:ext>
                </a:extLst>
              </a:tr>
              <a:tr h="231960">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pPr lvl="1"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vMerge="1">
                  <a:txBody>
                    <a:bodyPr/>
                    <a:lstStyle/>
                    <a:p>
                      <a:endParaRPr lang="en-US"/>
                    </a:p>
                  </a:txBody>
                  <a:tcP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solidFill>
                      <a:schemeClr val="accent1">
                        <a:lumMod val="20000"/>
                        <a:lumOff val="80000"/>
                      </a:schemeClr>
                    </a:solidFill>
                  </a:tcP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solidFill>
                      <a:schemeClr val="accent1">
                        <a:lumMod val="20000"/>
                        <a:lumOff val="80000"/>
                      </a:schemeClr>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60%</a:t>
                      </a:r>
                    </a:p>
                  </a:txBody>
                  <a:tcPr marL="9525" marR="9525" marT="9525" marB="0" anchor="ctr">
                    <a:solidFill>
                      <a:schemeClr val="accent1">
                        <a:lumMod val="20000"/>
                        <a:lumOff val="80000"/>
                      </a:schemeClr>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40%</a:t>
                      </a:r>
                    </a:p>
                  </a:txBody>
                  <a:tcPr marL="9525" marR="9525" marT="9525" marB="0" anchor="ctr">
                    <a:solidFill>
                      <a:schemeClr val="accent1">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.924</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.659</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extLst>
                  <a:ext uri="{0D108BD9-81ED-4DB2-BD59-A6C34878D82A}">
                    <a16:rowId xmlns:a16="http://schemas.microsoft.com/office/drawing/2014/main" val="425823347"/>
                  </a:ext>
                </a:extLst>
              </a:tr>
              <a:tr h="231960">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pPr lvl="1"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endParaRPr lang="en-US"/>
                    </a:p>
                  </a:txBody>
                  <a:tcP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65%</a:t>
                      </a:r>
                    </a:p>
                  </a:txBody>
                  <a:tcPr marL="9525" marR="9525" marT="9525" marB="0" anchor="ct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35%</a:t>
                      </a: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.929</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.666</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286951831"/>
                  </a:ext>
                </a:extLst>
              </a:tr>
              <a:tr h="231960">
                <a:tc rowSpan="3">
                  <a:txBody>
                    <a:bodyPr/>
                    <a:lstStyle/>
                    <a:p>
                      <a:pPr algn="ctr" fontAlgn="b"/>
                      <a:r>
                        <a:rPr lang="en-US" sz="1100" u="none" strike="noStrike" dirty="0">
                          <a:effectLst/>
                          <a:latin typeface="Arial" panose="020B0604020202020204" pitchFamily="34" charset="0"/>
                          <a:cs typeface="Arial" panose="020B0604020202020204" pitchFamily="34" charset="0"/>
                        </a:rPr>
                        <a:t>2</a:t>
                      </a:r>
                      <a:endParaRPr lang="en-US" sz="1100" b="0" i="0" u="none" strike="noStrike" dirty="0">
                        <a:solidFill>
                          <a:srgbClr val="000000"/>
                        </a:solidFill>
                        <a:effectLst/>
                        <a:latin typeface="Arial" panose="020B0604020202020204" pitchFamily="34" charset="0"/>
                        <a:cs typeface="Arial" panose="020B0604020202020204" pitchFamily="34" charset="0"/>
                      </a:endParaRPr>
                    </a:p>
                    <a:p>
                      <a:pPr algn="ctr" fontAlgn="b"/>
                      <a:r>
                        <a:rPr lang="en-US" sz="1100" u="none" strike="noStrike" dirty="0">
                          <a:effectLst/>
                          <a:latin typeface="Arial" panose="020B0604020202020204" pitchFamily="34" charset="0"/>
                          <a:cs typeface="Arial" panose="020B0604020202020204" pitchFamily="34" charset="0"/>
                        </a:rPr>
                        <a:t> </a:t>
                      </a:r>
                      <a:endParaRPr lang="en-US" sz="1100" b="0" i="0" u="none" strike="noStrike" dirty="0">
                        <a:solidFill>
                          <a:srgbClr val="000000"/>
                        </a:solidFill>
                        <a:effectLst/>
                        <a:latin typeface="Arial" panose="020B0604020202020204" pitchFamily="34" charset="0"/>
                        <a:cs typeface="Arial" panose="020B0604020202020204" pitchFamily="34" charset="0"/>
                      </a:endParaRPr>
                    </a:p>
                    <a:p>
                      <a:pPr algn="ctr" fontAlgn="b"/>
                      <a:r>
                        <a:rPr lang="en-US" sz="1100" u="none" strike="noStrike" dirty="0">
                          <a:effectLst/>
                          <a:latin typeface="Arial" panose="020B0604020202020204" pitchFamily="34" charset="0"/>
                          <a:cs typeface="Arial" panose="020B0604020202020204" pitchFamily="34" charset="0"/>
                        </a:rPr>
                        <a:t>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4">
                        <a:lumMod val="40000"/>
                        <a:lumOff val="60000"/>
                      </a:schemeClr>
                    </a:solidFill>
                  </a:tcPr>
                </a:tc>
                <a:tc rowSpan="3">
                  <a:txBody>
                    <a:bodyPr/>
                    <a:lstStyle/>
                    <a:p>
                      <a:pPr algn="l" fontAlgn="b"/>
                      <a:r>
                        <a:rPr lang="en-US" sz="1100" u="none" strike="noStrike" dirty="0">
                          <a:effectLst/>
                          <a:latin typeface="Arial" panose="020B0604020202020204" pitchFamily="34" charset="0"/>
                          <a:cs typeface="Arial" panose="020B0604020202020204" pitchFamily="34" charset="0"/>
                        </a:rPr>
                        <a:t>Top gentrified quartile = 1, rest = 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4">
                        <a:lumMod val="40000"/>
                        <a:lumOff val="60000"/>
                      </a:schemeClr>
                    </a:solidFill>
                  </a:tcPr>
                </a:tc>
                <a:tc rowSpan="3">
                  <a:txBody>
                    <a:bodyPr/>
                    <a:lstStyle/>
                    <a:p>
                      <a:pPr algn="ctr" fontAlgn="b"/>
                      <a:r>
                        <a:rPr lang="en-US" sz="1100" u="none" strike="noStrike" dirty="0">
                          <a:effectLst/>
                          <a:latin typeface="Arial" panose="020B0604020202020204" pitchFamily="34" charset="0"/>
                          <a:cs typeface="Arial" panose="020B0604020202020204" pitchFamily="34" charset="0"/>
                        </a:rPr>
                        <a:t>non-scaled</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4">
                        <a:lumMod val="40000"/>
                        <a:lumOff val="60000"/>
                      </a:schemeClr>
                    </a:solidFill>
                  </a:tcPr>
                </a:tc>
                <a:tc rowSpan="3">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Census Data</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Only</a:t>
                      </a:r>
                    </a:p>
                  </a:txBody>
                  <a:tcPr marL="9525" marR="9525" marT="9525" marB="0" anchor="ctr">
                    <a:solidFill>
                      <a:schemeClr val="accent4">
                        <a:lumMod val="40000"/>
                        <a:lumOff val="60000"/>
                      </a:schemeClr>
                    </a:solidFill>
                  </a:tcPr>
                </a:tc>
                <a:tc rowSpan="3">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110</a:t>
                      </a: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solidFill>
                      <a:schemeClr val="accent4">
                        <a:lumMod val="40000"/>
                        <a:lumOff val="60000"/>
                      </a:schemeClr>
                    </a:solidFill>
                  </a:tcPr>
                </a:tc>
                <a:tc rowSpan="3">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22</a:t>
                      </a: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solidFill>
                      <a:schemeClr val="accent4">
                        <a:lumMod val="40000"/>
                        <a:lumOff val="60000"/>
                      </a:schemeClr>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65%</a:t>
                      </a:r>
                    </a:p>
                  </a:txBody>
                  <a:tcPr marL="9525" marR="9525" marT="9525" marB="0" anchor="ctr">
                    <a:solidFill>
                      <a:schemeClr val="accent4">
                        <a:lumMod val="40000"/>
                        <a:lumOff val="60000"/>
                      </a:schemeClr>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35%</a:t>
                      </a:r>
                    </a:p>
                  </a:txBody>
                  <a:tcPr marL="9525" marR="9525" marT="9525" marB="0" anchor="ctr">
                    <a:solidFill>
                      <a:schemeClr val="accent4">
                        <a:lumMod val="40000"/>
                        <a:lumOff val="6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.985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4">
                        <a:lumMod val="40000"/>
                        <a:lumOff val="6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.923</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1249221226"/>
                  </a:ext>
                </a:extLst>
              </a:tr>
              <a:tr h="231960">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pPr lvl="1"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endParaRPr lang="en-US"/>
                    </a:p>
                  </a:txBody>
                  <a:tcP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60%</a:t>
                      </a:r>
                    </a:p>
                  </a:txBody>
                  <a:tcPr marL="9525" marR="9525" marT="9525" marB="0" anchor="ct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40%</a:t>
                      </a: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.984</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.840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366909780"/>
                  </a:ext>
                </a:extLst>
              </a:tr>
              <a:tr h="231960">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pPr lvl="1"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endParaRPr lang="en-US"/>
                    </a:p>
                  </a:txBody>
                  <a:tcP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solidFill>
                      <a:schemeClr val="accent4">
                        <a:lumMod val="40000"/>
                        <a:lumOff val="60000"/>
                      </a:schemeClr>
                    </a:solidFill>
                  </a:tcP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solidFill>
                      <a:schemeClr val="accent4">
                        <a:lumMod val="40000"/>
                        <a:lumOff val="60000"/>
                      </a:schemeClr>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55%</a:t>
                      </a:r>
                    </a:p>
                  </a:txBody>
                  <a:tcPr marL="9525" marR="9525" marT="9525" marB="0" anchor="ctr">
                    <a:solidFill>
                      <a:schemeClr val="accent4">
                        <a:lumMod val="40000"/>
                        <a:lumOff val="60000"/>
                      </a:schemeClr>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45%</a:t>
                      </a:r>
                    </a:p>
                  </a:txBody>
                  <a:tcPr marL="9525" marR="9525" marT="9525" marB="0" anchor="ctr">
                    <a:solidFill>
                      <a:schemeClr val="accent4">
                        <a:lumMod val="40000"/>
                        <a:lumOff val="6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.983</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4">
                        <a:lumMod val="40000"/>
                        <a:lumOff val="6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.860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1674264789"/>
                  </a:ext>
                </a:extLst>
              </a:tr>
              <a:tr h="530893">
                <a:tc>
                  <a:txBody>
                    <a:bodyPr/>
                    <a:lstStyle/>
                    <a:p>
                      <a:pPr algn="ctr" fontAlgn="b"/>
                      <a:r>
                        <a:rPr lang="en-US" sz="1100" u="none" strike="noStrike" dirty="0">
                          <a:effectLst/>
                          <a:latin typeface="Arial" panose="020B0604020202020204" pitchFamily="34" charset="0"/>
                          <a:cs typeface="Arial" panose="020B0604020202020204" pitchFamily="34" charset="0"/>
                        </a:rPr>
                        <a:t>3</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r>
                        <a:rPr lang="en-US" sz="1100" u="none" strike="noStrike" dirty="0">
                          <a:effectLst/>
                          <a:latin typeface="Arial" panose="020B0604020202020204" pitchFamily="34" charset="0"/>
                          <a:cs typeface="Arial" panose="020B0604020202020204" pitchFamily="34" charset="0"/>
                        </a:rPr>
                        <a:t>Top gentrified quartile = 1, rest = 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scaled</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Census Data Only</a:t>
                      </a:r>
                    </a:p>
                  </a:txBody>
                  <a:tcPr marL="9525" marR="9525" marT="9525" marB="0" anchor="ct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110</a:t>
                      </a: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22</a:t>
                      </a: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65%</a:t>
                      </a:r>
                    </a:p>
                  </a:txBody>
                  <a:tcPr marL="9525" marR="9525" marT="9525" marB="0" anchor="ct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35%</a:t>
                      </a: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.957</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.974</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99207241"/>
                  </a:ext>
                </a:extLst>
              </a:tr>
              <a:tr h="231960">
                <a:tc>
                  <a:txBody>
                    <a:bodyPr/>
                    <a:lstStyle/>
                    <a:p>
                      <a:pPr algn="ctr" fontAlgn="b"/>
                      <a:r>
                        <a:rPr lang="en-US" sz="1100" b="1" i="0" u="none" strike="noStrike" dirty="0">
                          <a:solidFill>
                            <a:srgbClr val="000000"/>
                          </a:solidFill>
                          <a:effectLst/>
                          <a:latin typeface="Arial" panose="020B0604020202020204" pitchFamily="34" charset="0"/>
                          <a:cs typeface="Arial" panose="020B0604020202020204" pitchFamily="34" charset="0"/>
                        </a:rPr>
                        <a:t>4</a:t>
                      </a:r>
                    </a:p>
                  </a:txBody>
                  <a:tcPr marL="9525" marR="9525" marT="9525" marB="0" anchor="ctr">
                    <a:solidFill>
                      <a:schemeClr val="bg2">
                        <a:lumMod val="7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b="1" u="none" strike="noStrike" dirty="0">
                          <a:effectLst/>
                          <a:latin typeface="Arial" panose="020B0604020202020204" pitchFamily="34" charset="0"/>
                          <a:cs typeface="Arial" panose="020B0604020202020204" pitchFamily="34" charset="0"/>
                        </a:rPr>
                        <a:t>Top gentrified quartile = 1, rest = 0</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bg2">
                        <a:lumMod val="75000"/>
                      </a:schemeClr>
                    </a:solidFill>
                  </a:tcPr>
                </a:tc>
                <a:tc>
                  <a:txBody>
                    <a:bodyPr/>
                    <a:lstStyle/>
                    <a:p>
                      <a:pPr algn="ctr" fontAlgn="b"/>
                      <a:r>
                        <a:rPr lang="en-US" sz="1100" b="1" i="0" u="none" strike="noStrike" dirty="0">
                          <a:solidFill>
                            <a:srgbClr val="000000"/>
                          </a:solidFill>
                          <a:effectLst/>
                          <a:latin typeface="Arial" panose="020B0604020202020204" pitchFamily="34" charset="0"/>
                          <a:cs typeface="Arial" panose="020B0604020202020204" pitchFamily="34" charset="0"/>
                        </a:rPr>
                        <a:t>scaled</a:t>
                      </a:r>
                    </a:p>
                  </a:txBody>
                  <a:tcPr marL="9525" marR="9525" marT="9525" marB="0" anchor="ctr">
                    <a:solidFill>
                      <a:schemeClr val="bg2">
                        <a:lumMod val="7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Census + CRE Data</a:t>
                      </a:r>
                    </a:p>
                  </a:txBody>
                  <a:tcPr marL="9525" marR="9525" marT="9525" marB="0" anchor="ctr">
                    <a:solidFill>
                      <a:schemeClr val="bg2">
                        <a:lumMod val="7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97</a:t>
                      </a:r>
                    </a:p>
                  </a:txBody>
                  <a:tcPr marL="9525" marR="9525" marT="9525" marB="0" anchor="ctr">
                    <a:solidFill>
                      <a:schemeClr val="bg2">
                        <a:lumMod val="7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27</a:t>
                      </a:r>
                    </a:p>
                  </a:txBody>
                  <a:tcPr marL="9525" marR="9525" marT="9525" marB="0" anchor="ctr">
                    <a:solidFill>
                      <a:schemeClr val="bg2">
                        <a:lumMod val="75000"/>
                      </a:schemeClr>
                    </a:solidFill>
                  </a:tcPr>
                </a:tc>
                <a:tc>
                  <a:txBody>
                    <a:bodyPr/>
                    <a:lstStyle/>
                    <a:p>
                      <a:pPr algn="ctr" fontAlgn="b"/>
                      <a:r>
                        <a:rPr lang="en-US" sz="1100" b="1" i="0" u="none" strike="noStrike" dirty="0">
                          <a:solidFill>
                            <a:srgbClr val="000000"/>
                          </a:solidFill>
                          <a:effectLst/>
                          <a:latin typeface="Arial" panose="020B0604020202020204" pitchFamily="34" charset="0"/>
                          <a:cs typeface="Arial" panose="020B0604020202020204" pitchFamily="34" charset="0"/>
                        </a:rPr>
                        <a:t>65%</a:t>
                      </a:r>
                    </a:p>
                  </a:txBody>
                  <a:tcPr marL="9525" marR="9525" marT="9525" marB="0" anchor="ctr">
                    <a:solidFill>
                      <a:schemeClr val="bg2">
                        <a:lumMod val="75000"/>
                      </a:schemeClr>
                    </a:solidFill>
                  </a:tcPr>
                </a:tc>
                <a:tc>
                  <a:txBody>
                    <a:bodyPr/>
                    <a:lstStyle/>
                    <a:p>
                      <a:pPr algn="ctr" fontAlgn="b"/>
                      <a:r>
                        <a:rPr lang="en-US" sz="1100" b="1" i="0" u="none" strike="noStrike" dirty="0">
                          <a:solidFill>
                            <a:srgbClr val="000000"/>
                          </a:solidFill>
                          <a:effectLst/>
                          <a:latin typeface="Arial" panose="020B0604020202020204" pitchFamily="34" charset="0"/>
                          <a:cs typeface="Arial" panose="020B0604020202020204" pitchFamily="34" charset="0"/>
                        </a:rPr>
                        <a:t>35%</a:t>
                      </a:r>
                    </a:p>
                  </a:txBody>
                  <a:tcPr marL="9525" marR="9525" marT="9525" marB="0" anchor="ctr">
                    <a:solidFill>
                      <a:schemeClr val="bg2">
                        <a:lumMod val="75000"/>
                      </a:schemeClr>
                    </a:solidFill>
                  </a:tcPr>
                </a:tc>
                <a:tc>
                  <a:txBody>
                    <a:bodyPr/>
                    <a:lstStyle/>
                    <a:p>
                      <a:pPr algn="ctr" fontAlgn="b"/>
                      <a:r>
                        <a:rPr lang="en-US" sz="1100" b="1" i="0" u="none" strike="noStrike" dirty="0">
                          <a:solidFill>
                            <a:srgbClr val="000000"/>
                          </a:solidFill>
                          <a:effectLst/>
                          <a:latin typeface="Arial" panose="020B0604020202020204" pitchFamily="34" charset="0"/>
                          <a:cs typeface="Arial" panose="020B0604020202020204" pitchFamily="34" charset="0"/>
                        </a:rPr>
                        <a:t>.984</a:t>
                      </a:r>
                    </a:p>
                  </a:txBody>
                  <a:tcPr marL="9525" marR="9525" marT="9525" marB="0" anchor="ctr">
                    <a:solidFill>
                      <a:schemeClr val="bg2">
                        <a:lumMod val="75000"/>
                      </a:schemeClr>
                    </a:solidFill>
                  </a:tcPr>
                </a:tc>
                <a:tc>
                  <a:txBody>
                    <a:bodyPr/>
                    <a:lstStyle/>
                    <a:p>
                      <a:pPr algn="ctr" fontAlgn="b"/>
                      <a:r>
                        <a:rPr lang="en-US" sz="1100" b="1" i="0" u="none" strike="noStrike" dirty="0">
                          <a:solidFill>
                            <a:srgbClr val="000000"/>
                          </a:solidFill>
                          <a:effectLst/>
                          <a:latin typeface="Arial" panose="020B0604020202020204" pitchFamily="34" charset="0"/>
                          <a:cs typeface="Arial" panose="020B0604020202020204" pitchFamily="34" charset="0"/>
                        </a:rPr>
                        <a:t>.971</a:t>
                      </a:r>
                    </a:p>
                  </a:txBody>
                  <a:tcPr marL="9525" marR="9525" marT="9525" marB="0" anchor="ctr">
                    <a:solidFill>
                      <a:schemeClr val="bg2">
                        <a:lumMod val="75000"/>
                      </a:schemeClr>
                    </a:solidFill>
                  </a:tcPr>
                </a:tc>
                <a:extLst>
                  <a:ext uri="{0D108BD9-81ED-4DB2-BD59-A6C34878D82A}">
                    <a16:rowId xmlns:a16="http://schemas.microsoft.com/office/drawing/2014/main" val="209098499"/>
                  </a:ext>
                </a:extLst>
              </a:tr>
            </a:tbl>
          </a:graphicData>
        </a:graphic>
      </p:graphicFrame>
      <p:sp>
        <p:nvSpPr>
          <p:cNvPr id="2" name="Arrow: Right 1">
            <a:extLst>
              <a:ext uri="{FF2B5EF4-FFF2-40B4-BE49-F238E27FC236}">
                <a16:creationId xmlns:a16="http://schemas.microsoft.com/office/drawing/2014/main" id="{29B01F70-BFE0-4746-80EE-8F608AD58C30}"/>
              </a:ext>
            </a:extLst>
          </p:cNvPr>
          <p:cNvSpPr/>
          <p:nvPr/>
        </p:nvSpPr>
        <p:spPr>
          <a:xfrm>
            <a:off x="1925864" y="3754673"/>
            <a:ext cx="534257" cy="359595"/>
          </a:xfrm>
          <a:prstGeom prst="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0569327-6A33-4CE2-A4D2-C057F936B943}"/>
              </a:ext>
            </a:extLst>
          </p:cNvPr>
          <p:cNvSpPr txBox="1"/>
          <p:nvPr/>
        </p:nvSpPr>
        <p:spPr>
          <a:xfrm>
            <a:off x="2821936" y="4253143"/>
            <a:ext cx="7508460" cy="14296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a:solidFill>
                  <a:schemeClr val="bg1">
                    <a:lumMod val="50000"/>
                  </a:schemeClr>
                </a:solidFill>
              </a:rPr>
              <a:t>The CRE data enhanced an already strong model!</a:t>
            </a:r>
          </a:p>
          <a:p>
            <a:pPr marL="342900" indent="-342900">
              <a:lnSpc>
                <a:spcPct val="150000"/>
              </a:lnSpc>
              <a:buFont typeface="Arial" panose="020B0604020202020204" pitchFamily="34" charset="0"/>
              <a:buChar char="•"/>
            </a:pPr>
            <a:r>
              <a:rPr lang="en-US" sz="2000" b="1" dirty="0">
                <a:solidFill>
                  <a:schemeClr val="bg1">
                    <a:lumMod val="50000"/>
                  </a:schemeClr>
                </a:solidFill>
              </a:rPr>
              <a:t>Training data score improved to 98.4%  without a significant drop off in our Testing data score (97.1%)</a:t>
            </a:r>
          </a:p>
        </p:txBody>
      </p:sp>
    </p:spTree>
    <p:extLst>
      <p:ext uri="{BB962C8B-B14F-4D97-AF65-F5344CB8AC3E}">
        <p14:creationId xmlns:p14="http://schemas.microsoft.com/office/powerpoint/2010/main" val="26147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C3BC33-FBD1-4156-96A0-0A17FDA43EA7}"/>
              </a:ext>
            </a:extLst>
          </p:cNvPr>
          <p:cNvSpPr txBox="1"/>
          <p:nvPr/>
        </p:nvSpPr>
        <p:spPr>
          <a:xfrm>
            <a:off x="1679824" y="269959"/>
            <a:ext cx="10042720" cy="1538883"/>
          </a:xfrm>
          <a:prstGeom prst="rect">
            <a:avLst/>
          </a:prstGeom>
          <a:noFill/>
        </p:spPr>
        <p:txBody>
          <a:bodyPr wrap="square" rtlCol="0">
            <a:spAutoFit/>
          </a:bodyPr>
          <a:lstStyle/>
          <a:p>
            <a:r>
              <a:rPr lang="en-US" sz="2400" b="1" dirty="0"/>
              <a:t>Our Final Model:   What Features Predict Gentrification?</a:t>
            </a:r>
          </a:p>
          <a:p>
            <a:pPr marL="800100" lvl="1" indent="-342900">
              <a:lnSpc>
                <a:spcPct val="150000"/>
              </a:lnSpc>
              <a:buFont typeface="Arial" panose="020B0604020202020204" pitchFamily="34" charset="0"/>
              <a:buChar char="•"/>
            </a:pPr>
            <a:endParaRPr lang="en-US" sz="2000" b="1" dirty="0">
              <a:solidFill>
                <a:schemeClr val="bg1">
                  <a:lumMod val="50000"/>
                </a:schemeClr>
              </a:solidFill>
            </a:endParaRPr>
          </a:p>
          <a:p>
            <a:pPr marL="800100" lvl="1" indent="-342900">
              <a:buFont typeface="Arial" panose="020B0604020202020204" pitchFamily="34" charset="0"/>
              <a:buChar char="•"/>
            </a:pPr>
            <a:endParaRPr lang="en-US" sz="2000" dirty="0">
              <a:solidFill>
                <a:schemeClr val="bg2">
                  <a:lumMod val="50000"/>
                </a:schemeClr>
              </a:solidFill>
            </a:endParaRPr>
          </a:p>
          <a:p>
            <a:pPr marL="342900" indent="-342900">
              <a:buFont typeface="Arial" panose="020B0604020202020204" pitchFamily="34" charset="0"/>
              <a:buChar char="•"/>
            </a:pPr>
            <a:endParaRPr lang="en-US" sz="2000" b="1" dirty="0">
              <a:solidFill>
                <a:schemeClr val="bg2">
                  <a:lumMod val="50000"/>
                </a:schemeClr>
              </a:solidFill>
            </a:endParaRPr>
          </a:p>
        </p:txBody>
      </p:sp>
      <p:pic>
        <p:nvPicPr>
          <p:cNvPr id="15" name="Picture 14">
            <a:extLst>
              <a:ext uri="{FF2B5EF4-FFF2-40B4-BE49-F238E27FC236}">
                <a16:creationId xmlns:a16="http://schemas.microsoft.com/office/drawing/2014/main" id="{698D2540-5974-4AE0-9A7C-6D018A8E5FC4}"/>
              </a:ext>
            </a:extLst>
          </p:cNvPr>
          <p:cNvPicPr>
            <a:picLocks noChangeAspect="1"/>
          </p:cNvPicPr>
          <p:nvPr/>
        </p:nvPicPr>
        <p:blipFill>
          <a:blip r:embed="rId3"/>
          <a:stretch>
            <a:fillRect/>
          </a:stretch>
        </p:blipFill>
        <p:spPr>
          <a:xfrm>
            <a:off x="1925253" y="1176300"/>
            <a:ext cx="4775931" cy="4727860"/>
          </a:xfrm>
          <a:prstGeom prst="rect">
            <a:avLst/>
          </a:prstGeom>
        </p:spPr>
        <p:style>
          <a:lnRef idx="1">
            <a:schemeClr val="accent1"/>
          </a:lnRef>
          <a:fillRef idx="3">
            <a:schemeClr val="accent1"/>
          </a:fillRef>
          <a:effectRef idx="2">
            <a:schemeClr val="accent1"/>
          </a:effectRef>
          <a:fontRef idx="minor">
            <a:schemeClr val="lt1"/>
          </a:fontRef>
        </p:style>
      </p:pic>
      <p:sp>
        <p:nvSpPr>
          <p:cNvPr id="16" name="TextBox 15">
            <a:extLst>
              <a:ext uri="{FF2B5EF4-FFF2-40B4-BE49-F238E27FC236}">
                <a16:creationId xmlns:a16="http://schemas.microsoft.com/office/drawing/2014/main" id="{12C7AEFA-6619-4624-AF18-A685D333F9C6}"/>
              </a:ext>
            </a:extLst>
          </p:cNvPr>
          <p:cNvSpPr txBox="1"/>
          <p:nvPr/>
        </p:nvSpPr>
        <p:spPr>
          <a:xfrm>
            <a:off x="7091468" y="1370616"/>
            <a:ext cx="4631076" cy="3378104"/>
          </a:xfrm>
          <a:prstGeom prst="rect">
            <a:avLst/>
          </a:prstGeom>
          <a:noFill/>
        </p:spPr>
        <p:txBody>
          <a:bodyPr wrap="square" rtlCol="0">
            <a:spAutoFit/>
          </a:bodyPr>
          <a:lstStyle/>
          <a:p>
            <a:pPr>
              <a:lnSpc>
                <a:spcPct val="150000"/>
              </a:lnSpc>
            </a:pPr>
            <a:r>
              <a:rPr lang="en-US" sz="1600" b="1" dirty="0">
                <a:solidFill>
                  <a:schemeClr val="bg1">
                    <a:lumMod val="50000"/>
                  </a:schemeClr>
                </a:solidFill>
              </a:rPr>
              <a:t>Conclusions:</a:t>
            </a:r>
          </a:p>
          <a:p>
            <a:pPr marL="342900" indent="-342900">
              <a:lnSpc>
                <a:spcPct val="150000"/>
              </a:lnSpc>
              <a:buFont typeface="Arial" panose="020B0604020202020204" pitchFamily="34" charset="0"/>
              <a:buChar char="•"/>
            </a:pPr>
            <a:r>
              <a:rPr lang="en-US" sz="1600" b="1" dirty="0">
                <a:solidFill>
                  <a:schemeClr val="bg1">
                    <a:lumMod val="50000"/>
                  </a:schemeClr>
                </a:solidFill>
              </a:rPr>
              <a:t>We have a very strong model (97% prediction)</a:t>
            </a:r>
          </a:p>
          <a:p>
            <a:pPr marL="342900" indent="-342900">
              <a:lnSpc>
                <a:spcPct val="150000"/>
              </a:lnSpc>
              <a:buFont typeface="Arial" panose="020B0604020202020204" pitchFamily="34" charset="0"/>
              <a:buChar char="•"/>
            </a:pPr>
            <a:r>
              <a:rPr lang="en-US" sz="1600" b="1" dirty="0">
                <a:solidFill>
                  <a:schemeClr val="bg1">
                    <a:lumMod val="50000"/>
                  </a:schemeClr>
                </a:solidFill>
              </a:rPr>
              <a:t>4 of the 5 CRE features improved the model!</a:t>
            </a:r>
          </a:p>
          <a:p>
            <a:pPr>
              <a:lnSpc>
                <a:spcPct val="150000"/>
              </a:lnSpc>
            </a:pPr>
            <a:endParaRPr lang="en-US" sz="1600" b="1" dirty="0">
              <a:solidFill>
                <a:schemeClr val="bg1">
                  <a:lumMod val="50000"/>
                </a:schemeClr>
              </a:solidFill>
            </a:endParaRPr>
          </a:p>
          <a:p>
            <a:pPr>
              <a:lnSpc>
                <a:spcPct val="150000"/>
              </a:lnSpc>
            </a:pPr>
            <a:r>
              <a:rPr lang="en-US" sz="1600" b="1" dirty="0">
                <a:solidFill>
                  <a:schemeClr val="bg1">
                    <a:lumMod val="50000"/>
                  </a:schemeClr>
                </a:solidFill>
              </a:rPr>
              <a:t>Next steps (if we were so inclined):</a:t>
            </a:r>
          </a:p>
          <a:p>
            <a:pPr marL="285750" indent="-285750">
              <a:lnSpc>
                <a:spcPct val="150000"/>
              </a:lnSpc>
              <a:buFont typeface="Arial" panose="020B0604020202020204" pitchFamily="34" charset="0"/>
              <a:buChar char="•"/>
            </a:pPr>
            <a:r>
              <a:rPr lang="en-US" sz="1600" b="1" dirty="0">
                <a:solidFill>
                  <a:schemeClr val="bg1">
                    <a:lumMod val="50000"/>
                  </a:schemeClr>
                </a:solidFill>
              </a:rPr>
              <a:t>Run the same data set using different algorithms (Random Forest).</a:t>
            </a:r>
          </a:p>
          <a:p>
            <a:pPr marL="285750" indent="-285750">
              <a:lnSpc>
                <a:spcPct val="150000"/>
              </a:lnSpc>
              <a:buFont typeface="Arial" panose="020B0604020202020204" pitchFamily="34" charset="0"/>
              <a:buChar char="•"/>
            </a:pPr>
            <a:r>
              <a:rPr lang="en-US" sz="1600" b="1" dirty="0">
                <a:solidFill>
                  <a:schemeClr val="bg1">
                    <a:lumMod val="50000"/>
                  </a:schemeClr>
                </a:solidFill>
              </a:rPr>
              <a:t>Reduce the feature set by paring out weaker variables, variables with narrow distributions.</a:t>
            </a:r>
          </a:p>
        </p:txBody>
      </p:sp>
    </p:spTree>
    <p:extLst>
      <p:ext uri="{BB962C8B-B14F-4D97-AF65-F5344CB8AC3E}">
        <p14:creationId xmlns:p14="http://schemas.microsoft.com/office/powerpoint/2010/main" val="488726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C3BC33-FBD1-4156-96A0-0A17FDA43EA7}"/>
              </a:ext>
            </a:extLst>
          </p:cNvPr>
          <p:cNvSpPr txBox="1"/>
          <p:nvPr/>
        </p:nvSpPr>
        <p:spPr>
          <a:xfrm>
            <a:off x="1461904" y="2636413"/>
            <a:ext cx="9978190" cy="7663636"/>
          </a:xfrm>
          <a:prstGeom prst="rect">
            <a:avLst/>
          </a:prstGeom>
          <a:noFill/>
        </p:spPr>
        <p:txBody>
          <a:bodyPr wrap="square" rtlCol="0">
            <a:spAutoFit/>
          </a:bodyPr>
          <a:lstStyle/>
          <a:p>
            <a:pPr algn="ctr"/>
            <a:r>
              <a:rPr lang="en-US" sz="6000" b="1" dirty="0">
                <a:solidFill>
                  <a:schemeClr val="tx2">
                    <a:lumMod val="60000"/>
                    <a:lumOff val="40000"/>
                  </a:schemeClr>
                </a:solidFill>
              </a:rPr>
              <a:t>Thank You!</a:t>
            </a:r>
            <a:endParaRPr lang="en-US" sz="5400" b="1" dirty="0">
              <a:solidFill>
                <a:schemeClr val="tx2">
                  <a:lumMod val="60000"/>
                  <a:lumOff val="40000"/>
                </a:schemeClr>
              </a:solidFill>
            </a:endParaRPr>
          </a:p>
          <a:p>
            <a:pPr marL="342900" indent="-342900" algn="ctr">
              <a:lnSpc>
                <a:spcPct val="150000"/>
              </a:lnSpc>
              <a:buFont typeface="Arial" panose="020B0604020202020204" pitchFamily="34" charset="0"/>
              <a:buChar char="•"/>
            </a:pPr>
            <a:endParaRPr lang="en-US" sz="5400" b="1" dirty="0">
              <a:solidFill>
                <a:schemeClr val="tx2">
                  <a:lumMod val="60000"/>
                  <a:lumOff val="40000"/>
                </a:schemeClr>
              </a:solidFill>
            </a:endParaRPr>
          </a:p>
          <a:p>
            <a:pPr marL="800100" lvl="1" indent="-342900" algn="ctr">
              <a:lnSpc>
                <a:spcPct val="150000"/>
              </a:lnSpc>
              <a:buFont typeface="Arial" panose="020B0604020202020204" pitchFamily="34" charset="0"/>
              <a:buChar char="•"/>
            </a:pPr>
            <a:endParaRPr lang="en-US" sz="5400" b="1" dirty="0">
              <a:solidFill>
                <a:schemeClr val="tx2">
                  <a:lumMod val="60000"/>
                  <a:lumOff val="40000"/>
                </a:schemeClr>
              </a:solidFill>
            </a:endParaRPr>
          </a:p>
          <a:p>
            <a:pPr marL="800100" lvl="1" indent="-342900" algn="ctr">
              <a:lnSpc>
                <a:spcPct val="150000"/>
              </a:lnSpc>
              <a:buFont typeface="Arial" panose="020B0604020202020204" pitchFamily="34" charset="0"/>
              <a:buChar char="•"/>
            </a:pPr>
            <a:endParaRPr lang="en-US" sz="5400" b="1" dirty="0">
              <a:solidFill>
                <a:schemeClr val="tx2">
                  <a:lumMod val="60000"/>
                  <a:lumOff val="40000"/>
                </a:schemeClr>
              </a:solidFill>
            </a:endParaRPr>
          </a:p>
          <a:p>
            <a:pPr marL="800100" lvl="1" indent="-342900" algn="ctr">
              <a:lnSpc>
                <a:spcPct val="150000"/>
              </a:lnSpc>
              <a:buFont typeface="Arial" panose="020B0604020202020204" pitchFamily="34" charset="0"/>
              <a:buChar char="•"/>
            </a:pPr>
            <a:endParaRPr lang="en-US" sz="5400" b="1" dirty="0">
              <a:solidFill>
                <a:schemeClr val="tx2">
                  <a:lumMod val="60000"/>
                  <a:lumOff val="40000"/>
                </a:schemeClr>
              </a:solidFill>
            </a:endParaRPr>
          </a:p>
          <a:p>
            <a:pPr marL="800100" lvl="1" indent="-342900" algn="ctr">
              <a:buFont typeface="Arial" panose="020B0604020202020204" pitchFamily="34" charset="0"/>
              <a:buChar char="•"/>
            </a:pPr>
            <a:endParaRPr lang="en-US" sz="5400" dirty="0">
              <a:solidFill>
                <a:schemeClr val="tx2">
                  <a:lumMod val="60000"/>
                  <a:lumOff val="40000"/>
                </a:schemeClr>
              </a:solidFill>
            </a:endParaRPr>
          </a:p>
          <a:p>
            <a:pPr marL="342900" indent="-342900" algn="ctr">
              <a:buFont typeface="Arial" panose="020B0604020202020204" pitchFamily="34" charset="0"/>
              <a:buChar char="•"/>
            </a:pPr>
            <a:endParaRPr lang="en-US" sz="5400" b="1" dirty="0">
              <a:solidFill>
                <a:schemeClr val="tx2">
                  <a:lumMod val="60000"/>
                  <a:lumOff val="40000"/>
                </a:schemeClr>
              </a:solidFill>
            </a:endParaRPr>
          </a:p>
        </p:txBody>
      </p:sp>
    </p:spTree>
    <p:extLst>
      <p:ext uri="{BB962C8B-B14F-4D97-AF65-F5344CB8AC3E}">
        <p14:creationId xmlns:p14="http://schemas.microsoft.com/office/powerpoint/2010/main" val="416452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C3BC33-FBD1-4156-96A0-0A17FDA43EA7}"/>
              </a:ext>
            </a:extLst>
          </p:cNvPr>
          <p:cNvSpPr txBox="1"/>
          <p:nvPr/>
        </p:nvSpPr>
        <p:spPr>
          <a:xfrm>
            <a:off x="4347411" y="1768407"/>
            <a:ext cx="7379665" cy="3036729"/>
          </a:xfrm>
          <a:prstGeom prst="rect">
            <a:avLst/>
          </a:prstGeom>
          <a:noFill/>
        </p:spPr>
        <p:txBody>
          <a:bodyPr wrap="square" rtlCol="0">
            <a:spAutoFit/>
          </a:bodyPr>
          <a:lstStyle/>
          <a:p>
            <a:r>
              <a:rPr lang="en-US" sz="3600" b="1" dirty="0"/>
              <a:t>Gentrification: </a:t>
            </a:r>
            <a:r>
              <a:rPr lang="en-US" sz="3600" b="1" i="1" dirty="0"/>
              <a:t>What is it?</a:t>
            </a:r>
          </a:p>
          <a:p>
            <a:endParaRPr lang="en-US" sz="3200" b="1" baseline="30000" dirty="0">
              <a:solidFill>
                <a:schemeClr val="bg2">
                  <a:lumMod val="50000"/>
                </a:schemeClr>
              </a:solidFill>
            </a:endParaRPr>
          </a:p>
          <a:p>
            <a:pPr marL="285750" indent="-285750">
              <a:buFont typeface="Arial" panose="020B0604020202020204" pitchFamily="34" charset="0"/>
              <a:buChar char="•"/>
            </a:pPr>
            <a:r>
              <a:rPr lang="en-US" sz="2400" dirty="0"/>
              <a:t>Gentrification is "a complex process involving physical improvement of the housing stock, housing tenure change from renting to owning, price rises and the displacement or replacement of the working-class population by the new middle class."</a:t>
            </a:r>
            <a:endParaRPr lang="en-US" sz="3200" b="1" baseline="30000" dirty="0">
              <a:solidFill>
                <a:schemeClr val="bg2">
                  <a:lumMod val="50000"/>
                </a:schemeClr>
              </a:solidFill>
            </a:endParaRPr>
          </a:p>
          <a:p>
            <a:pPr algn="r"/>
            <a:r>
              <a:rPr lang="en-US" sz="1400" dirty="0"/>
              <a:t>- Wikipedia</a:t>
            </a:r>
          </a:p>
        </p:txBody>
      </p:sp>
      <p:pic>
        <p:nvPicPr>
          <p:cNvPr id="4" name="Picture 3">
            <a:extLst>
              <a:ext uri="{FF2B5EF4-FFF2-40B4-BE49-F238E27FC236}">
                <a16:creationId xmlns:a16="http://schemas.microsoft.com/office/drawing/2014/main" id="{4DBBEB10-2290-47DB-895C-4D9142846BC2}"/>
              </a:ext>
            </a:extLst>
          </p:cNvPr>
          <p:cNvPicPr>
            <a:picLocks noChangeAspect="1"/>
          </p:cNvPicPr>
          <p:nvPr/>
        </p:nvPicPr>
        <p:blipFill>
          <a:blip r:embed="rId3"/>
          <a:stretch>
            <a:fillRect/>
          </a:stretch>
        </p:blipFill>
        <p:spPr>
          <a:xfrm>
            <a:off x="312525" y="1864327"/>
            <a:ext cx="3692592" cy="2749175"/>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736611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C3BC33-FBD1-4156-96A0-0A17FDA43EA7}"/>
              </a:ext>
            </a:extLst>
          </p:cNvPr>
          <p:cNvSpPr txBox="1"/>
          <p:nvPr/>
        </p:nvSpPr>
        <p:spPr>
          <a:xfrm>
            <a:off x="1610159" y="1113026"/>
            <a:ext cx="7009859" cy="4462760"/>
          </a:xfrm>
          <a:prstGeom prst="rect">
            <a:avLst/>
          </a:prstGeom>
          <a:noFill/>
        </p:spPr>
        <p:txBody>
          <a:bodyPr wrap="square" rtlCol="0">
            <a:spAutoFit/>
          </a:bodyPr>
          <a:lstStyle/>
          <a:p>
            <a:r>
              <a:rPr lang="en-US" sz="2400" b="1" dirty="0"/>
              <a:t>Gentrification: Why study it?</a:t>
            </a:r>
            <a:endParaRPr lang="en-US" sz="2000" b="1" dirty="0">
              <a:solidFill>
                <a:schemeClr val="bg2">
                  <a:lumMod val="50000"/>
                </a:schemeClr>
              </a:solidFill>
            </a:endParaRPr>
          </a:p>
          <a:p>
            <a:pPr marL="342900" indent="-342900">
              <a:buFont typeface="Arial" panose="020B0604020202020204" pitchFamily="34" charset="0"/>
              <a:buChar char="•"/>
            </a:pPr>
            <a:endParaRPr lang="en-US" sz="2000" b="1" dirty="0">
              <a:solidFill>
                <a:schemeClr val="bg2">
                  <a:lumMod val="50000"/>
                </a:schemeClr>
              </a:solidFill>
            </a:endParaRPr>
          </a:p>
          <a:p>
            <a:pPr marL="342900" indent="-342900">
              <a:buFont typeface="Arial" panose="020B0604020202020204" pitchFamily="34" charset="0"/>
              <a:buChar char="•"/>
            </a:pPr>
            <a:r>
              <a:rPr lang="en-US" sz="2000" b="1" dirty="0">
                <a:solidFill>
                  <a:schemeClr val="bg1">
                    <a:lumMod val="50000"/>
                  </a:schemeClr>
                </a:solidFill>
              </a:rPr>
              <a:t>Proponents argue: </a:t>
            </a:r>
          </a:p>
          <a:p>
            <a:pPr marL="800100" lvl="1" indent="-342900">
              <a:buFont typeface="Arial" panose="020B0604020202020204" pitchFamily="34" charset="0"/>
              <a:buChar char="•"/>
            </a:pPr>
            <a:r>
              <a:rPr lang="en-US" sz="2000" b="1" dirty="0">
                <a:solidFill>
                  <a:schemeClr val="bg1">
                    <a:lumMod val="50000"/>
                  </a:schemeClr>
                </a:solidFill>
              </a:rPr>
              <a:t>Investment returns to neglected areas</a:t>
            </a:r>
          </a:p>
          <a:p>
            <a:pPr marL="800100" lvl="1" indent="-342900">
              <a:buFont typeface="Arial" panose="020B0604020202020204" pitchFamily="34" charset="0"/>
              <a:buChar char="•"/>
            </a:pPr>
            <a:r>
              <a:rPr lang="en-US" sz="2000" b="1" dirty="0">
                <a:solidFill>
                  <a:schemeClr val="bg1">
                    <a:lumMod val="50000"/>
                  </a:schemeClr>
                </a:solidFill>
              </a:rPr>
              <a:t>New jobs to struggling neighborhoods</a:t>
            </a:r>
          </a:p>
          <a:p>
            <a:pPr marL="800100" lvl="1" indent="-342900">
              <a:buFont typeface="Arial" panose="020B0604020202020204" pitchFamily="34" charset="0"/>
              <a:buChar char="•"/>
            </a:pPr>
            <a:r>
              <a:rPr lang="en-US" sz="2000" b="1" dirty="0">
                <a:solidFill>
                  <a:schemeClr val="bg1">
                    <a:lumMod val="50000"/>
                  </a:schemeClr>
                </a:solidFill>
              </a:rPr>
              <a:t>Risk taking, entrepreneurship</a:t>
            </a:r>
          </a:p>
          <a:p>
            <a:pPr marL="800100" lvl="1" indent="-342900">
              <a:buFont typeface="Arial" panose="020B0604020202020204" pitchFamily="34" charset="0"/>
              <a:buChar char="•"/>
            </a:pPr>
            <a:r>
              <a:rPr lang="en-US" sz="2000" b="1" dirty="0">
                <a:solidFill>
                  <a:schemeClr val="bg1">
                    <a:lumMod val="50000"/>
                  </a:schemeClr>
                </a:solidFill>
              </a:rPr>
              <a:t>Walkability up,  Reliance on Automobile down</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dirty="0">
                <a:solidFill>
                  <a:schemeClr val="bg2">
                    <a:lumMod val="50000"/>
                  </a:schemeClr>
                </a:solidFill>
              </a:rPr>
              <a:t>Skeptics argue: </a:t>
            </a:r>
          </a:p>
          <a:p>
            <a:pPr marL="800100" lvl="1" indent="-342900">
              <a:buFont typeface="Arial" panose="020B0604020202020204" pitchFamily="34" charset="0"/>
              <a:buChar char="•"/>
            </a:pPr>
            <a:r>
              <a:rPr lang="en-US" sz="2000" b="1" dirty="0">
                <a:solidFill>
                  <a:schemeClr val="bg2">
                    <a:lumMod val="50000"/>
                  </a:schemeClr>
                </a:solidFill>
              </a:rPr>
              <a:t>Economic/social strain on long-time residents</a:t>
            </a:r>
          </a:p>
          <a:p>
            <a:pPr marL="800100" lvl="1" indent="-342900">
              <a:buFont typeface="Arial" panose="020B0604020202020204" pitchFamily="34" charset="0"/>
              <a:buChar char="•"/>
            </a:pPr>
            <a:r>
              <a:rPr lang="en-US" sz="2000" b="1" dirty="0">
                <a:solidFill>
                  <a:schemeClr val="bg2">
                    <a:lumMod val="50000"/>
                  </a:schemeClr>
                </a:solidFill>
              </a:rPr>
              <a:t>Jobs created don’t always go to native residents</a:t>
            </a:r>
          </a:p>
          <a:p>
            <a:pPr marL="800100" lvl="1" indent="-342900">
              <a:buFont typeface="Arial" panose="020B0604020202020204" pitchFamily="34" charset="0"/>
              <a:buChar char="•"/>
            </a:pPr>
            <a:r>
              <a:rPr lang="en-US" sz="2000" b="1" dirty="0">
                <a:solidFill>
                  <a:schemeClr val="bg2">
                    <a:lumMod val="50000"/>
                  </a:schemeClr>
                </a:solidFill>
              </a:rPr>
              <a:t>Rents displace people, family businesses</a:t>
            </a:r>
          </a:p>
          <a:p>
            <a:pPr marL="800100" lvl="1" indent="-342900">
              <a:buFont typeface="Arial" panose="020B0604020202020204" pitchFamily="34" charset="0"/>
              <a:buChar char="•"/>
            </a:pPr>
            <a:r>
              <a:rPr lang="en-US" sz="2000" b="1" dirty="0">
                <a:solidFill>
                  <a:schemeClr val="bg2">
                    <a:lumMod val="50000"/>
                  </a:schemeClr>
                </a:solidFill>
              </a:rPr>
              <a:t>Loss of history = diminished ‘identity of place’</a:t>
            </a:r>
          </a:p>
          <a:p>
            <a:pPr marL="800100" lvl="1" indent="-342900">
              <a:buFont typeface="Arial" panose="020B0604020202020204" pitchFamily="34" charset="0"/>
              <a:buChar char="•"/>
            </a:pPr>
            <a:r>
              <a:rPr lang="en-US" sz="2000" b="1" dirty="0">
                <a:solidFill>
                  <a:schemeClr val="bg2">
                    <a:lumMod val="50000"/>
                  </a:schemeClr>
                </a:solidFill>
              </a:rPr>
              <a:t>Old challenges not solved, just moved elsewhere</a:t>
            </a:r>
          </a:p>
        </p:txBody>
      </p:sp>
      <p:pic>
        <p:nvPicPr>
          <p:cNvPr id="2" name="Picture 1">
            <a:extLst>
              <a:ext uri="{FF2B5EF4-FFF2-40B4-BE49-F238E27FC236}">
                <a16:creationId xmlns:a16="http://schemas.microsoft.com/office/drawing/2014/main" id="{CD8E561B-F0BF-4ABA-BF13-BED3C24C63F3}"/>
              </a:ext>
            </a:extLst>
          </p:cNvPr>
          <p:cNvPicPr>
            <a:picLocks noChangeAspect="1"/>
          </p:cNvPicPr>
          <p:nvPr/>
        </p:nvPicPr>
        <p:blipFill>
          <a:blip r:embed="rId3"/>
          <a:stretch>
            <a:fillRect/>
          </a:stretch>
        </p:blipFill>
        <p:spPr>
          <a:xfrm>
            <a:off x="8189828" y="2017211"/>
            <a:ext cx="3745192" cy="251535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49204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C3BC33-FBD1-4156-96A0-0A17FDA43EA7}"/>
              </a:ext>
            </a:extLst>
          </p:cNvPr>
          <p:cNvSpPr txBox="1"/>
          <p:nvPr/>
        </p:nvSpPr>
        <p:spPr>
          <a:xfrm>
            <a:off x="4469258" y="603277"/>
            <a:ext cx="7296733" cy="5816977"/>
          </a:xfrm>
          <a:prstGeom prst="rect">
            <a:avLst/>
          </a:prstGeom>
          <a:noFill/>
        </p:spPr>
        <p:txBody>
          <a:bodyPr wrap="square" rtlCol="0">
            <a:spAutoFit/>
          </a:bodyPr>
          <a:lstStyle/>
          <a:p>
            <a:r>
              <a:rPr lang="en-US" sz="2400" b="1" dirty="0"/>
              <a:t>Our Study…</a:t>
            </a:r>
          </a:p>
          <a:p>
            <a:pPr marL="457200" indent="-457200">
              <a:buFont typeface="Arial" panose="020B0604020202020204" pitchFamily="34" charset="0"/>
              <a:buChar char="•"/>
            </a:pPr>
            <a:endParaRPr lang="en-US" sz="2000" b="1" dirty="0">
              <a:solidFill>
                <a:schemeClr val="accent1">
                  <a:lumMod val="60000"/>
                  <a:lumOff val="40000"/>
                </a:schemeClr>
              </a:solidFill>
            </a:endParaRPr>
          </a:p>
          <a:p>
            <a:r>
              <a:rPr lang="en-US" sz="2000" b="1" dirty="0">
                <a:solidFill>
                  <a:schemeClr val="bg2">
                    <a:lumMod val="50000"/>
                  </a:schemeClr>
                </a:solidFill>
              </a:rPr>
              <a:t>… takes place in our backyard:  Los Angeles &amp; 90014 </a:t>
            </a:r>
          </a:p>
          <a:p>
            <a:pPr marL="457200" indent="-457200">
              <a:buFont typeface="Arial" panose="020B0604020202020204" pitchFamily="34" charset="0"/>
              <a:buChar char="•"/>
            </a:pPr>
            <a:endParaRPr lang="en-US" sz="2000" b="1" dirty="0">
              <a:solidFill>
                <a:schemeClr val="bg2">
                  <a:lumMod val="50000"/>
                </a:schemeClr>
              </a:solidFill>
            </a:endParaRPr>
          </a:p>
          <a:p>
            <a:r>
              <a:rPr lang="en-US" sz="2800" b="1" dirty="0">
                <a:solidFill>
                  <a:schemeClr val="tx1">
                    <a:lumMod val="50000"/>
                    <a:lumOff val="50000"/>
                  </a:schemeClr>
                </a:solidFill>
              </a:rPr>
              <a:t>4 Big Questions: </a:t>
            </a:r>
          </a:p>
          <a:p>
            <a:pPr marL="457200" indent="-457200">
              <a:buFont typeface="Arial" panose="020B0604020202020204" pitchFamily="34" charset="0"/>
              <a:buChar char="•"/>
            </a:pPr>
            <a:endParaRPr lang="en-US" sz="2000" b="1" dirty="0">
              <a:solidFill>
                <a:schemeClr val="bg2">
                  <a:lumMod val="50000"/>
                </a:schemeClr>
              </a:solidFill>
            </a:endParaRPr>
          </a:p>
          <a:p>
            <a:pPr marL="457200" indent="-457200">
              <a:buFont typeface="+mj-lt"/>
              <a:buAutoNum type="arabicPeriod"/>
            </a:pPr>
            <a:r>
              <a:rPr lang="en-US" sz="2000" b="1" dirty="0">
                <a:solidFill>
                  <a:schemeClr val="bg2">
                    <a:lumMod val="50000"/>
                  </a:schemeClr>
                </a:solidFill>
              </a:rPr>
              <a:t>What census data differentiates a highly gentrified zip code from a less gentrified zip code?</a:t>
            </a:r>
          </a:p>
          <a:p>
            <a:pPr marL="457200" indent="-457200">
              <a:buFont typeface="+mj-lt"/>
              <a:buAutoNum type="arabicPeriod"/>
            </a:pPr>
            <a:endParaRPr lang="en-US" sz="2000" b="1" dirty="0">
              <a:solidFill>
                <a:schemeClr val="bg2">
                  <a:lumMod val="50000"/>
                </a:schemeClr>
              </a:solidFill>
            </a:endParaRPr>
          </a:p>
          <a:p>
            <a:pPr marL="457200" indent="-457200">
              <a:buFont typeface="+mj-lt"/>
              <a:buAutoNum type="arabicPeriod"/>
            </a:pPr>
            <a:r>
              <a:rPr lang="en-US" sz="2000" b="1" dirty="0">
                <a:solidFill>
                  <a:schemeClr val="bg2">
                    <a:lumMod val="50000"/>
                  </a:schemeClr>
                </a:solidFill>
              </a:rPr>
              <a:t>What role does commercial real estate (CRE) development play in gentrification?</a:t>
            </a:r>
          </a:p>
          <a:p>
            <a:pPr marL="457200" indent="-457200">
              <a:buFont typeface="+mj-lt"/>
              <a:buAutoNum type="arabicPeriod"/>
            </a:pPr>
            <a:endParaRPr lang="en-US" sz="2000" b="1" dirty="0">
              <a:solidFill>
                <a:schemeClr val="bg2">
                  <a:lumMod val="50000"/>
                </a:schemeClr>
              </a:solidFill>
            </a:endParaRPr>
          </a:p>
          <a:p>
            <a:pPr marL="457200" indent="-457200">
              <a:buFont typeface="+mj-lt"/>
              <a:buAutoNum type="arabicPeriod"/>
            </a:pPr>
            <a:r>
              <a:rPr lang="en-US" sz="2000" b="1" dirty="0">
                <a:solidFill>
                  <a:schemeClr val="bg2">
                    <a:lumMod val="50000"/>
                  </a:schemeClr>
                </a:solidFill>
              </a:rPr>
              <a:t>Can we better understand the census variables and build a model that predicts/classifies gentrification?</a:t>
            </a:r>
          </a:p>
          <a:p>
            <a:pPr marL="457200" indent="-457200">
              <a:buFont typeface="+mj-lt"/>
              <a:buAutoNum type="arabicPeriod"/>
            </a:pPr>
            <a:endParaRPr lang="en-US" sz="2000" b="1" dirty="0">
              <a:solidFill>
                <a:schemeClr val="bg2">
                  <a:lumMod val="50000"/>
                </a:schemeClr>
              </a:solidFill>
            </a:endParaRPr>
          </a:p>
          <a:p>
            <a:pPr marL="457200" indent="-457200">
              <a:buFont typeface="+mj-lt"/>
              <a:buAutoNum type="arabicPeriod"/>
            </a:pPr>
            <a:r>
              <a:rPr lang="en-US" sz="2000" b="1" dirty="0">
                <a:solidFill>
                  <a:schemeClr val="bg2">
                    <a:lumMod val="50000"/>
                  </a:schemeClr>
                </a:solidFill>
              </a:rPr>
              <a:t>Can we identify meaningful CRE variables that will enhance our ‘census’ model?</a:t>
            </a:r>
          </a:p>
          <a:p>
            <a:pPr marL="457200" indent="-457200">
              <a:buFont typeface="Arial" panose="020B0604020202020204" pitchFamily="34" charset="0"/>
              <a:buChar char="•"/>
            </a:pPr>
            <a:endParaRPr lang="en-US" sz="2000" b="1" dirty="0">
              <a:solidFill>
                <a:schemeClr val="bg2">
                  <a:lumMod val="50000"/>
                </a:schemeClr>
              </a:solidFill>
            </a:endParaRPr>
          </a:p>
        </p:txBody>
      </p:sp>
      <p:pic>
        <p:nvPicPr>
          <p:cNvPr id="3" name="Picture 2">
            <a:extLst>
              <a:ext uri="{FF2B5EF4-FFF2-40B4-BE49-F238E27FC236}">
                <a16:creationId xmlns:a16="http://schemas.microsoft.com/office/drawing/2014/main" id="{5BB199EC-FE99-4288-B96A-0E5E2193AA23}"/>
              </a:ext>
            </a:extLst>
          </p:cNvPr>
          <p:cNvPicPr>
            <a:picLocks noChangeAspect="1"/>
          </p:cNvPicPr>
          <p:nvPr/>
        </p:nvPicPr>
        <p:blipFill>
          <a:blip r:embed="rId3"/>
          <a:stretch>
            <a:fillRect/>
          </a:stretch>
        </p:blipFill>
        <p:spPr>
          <a:xfrm>
            <a:off x="-38351" y="845990"/>
            <a:ext cx="4050389" cy="6328605"/>
          </a:xfrm>
          <a:prstGeom prst="rect">
            <a:avLst/>
          </a:prstGeom>
          <a:effectLst/>
          <a:scene3d>
            <a:camera prst="isometricOffAxis1Right"/>
            <a:lightRig rig="threePt" dir="t"/>
          </a:scene3d>
        </p:spPr>
      </p:pic>
      <p:sp>
        <p:nvSpPr>
          <p:cNvPr id="2" name="Rectangle 1">
            <a:extLst>
              <a:ext uri="{FF2B5EF4-FFF2-40B4-BE49-F238E27FC236}">
                <a16:creationId xmlns:a16="http://schemas.microsoft.com/office/drawing/2014/main" id="{7C797FFE-ED77-438B-B173-04B419929981}"/>
              </a:ext>
            </a:extLst>
          </p:cNvPr>
          <p:cNvSpPr/>
          <p:nvPr/>
        </p:nvSpPr>
        <p:spPr>
          <a:xfrm>
            <a:off x="1352097" y="2763377"/>
            <a:ext cx="784189" cy="369332"/>
          </a:xfrm>
          <a:prstGeom prst="rect">
            <a:avLst/>
          </a:prstGeom>
        </p:spPr>
        <p:txBody>
          <a:bodyPr wrap="none">
            <a:spAutoFit/>
          </a:bodyPr>
          <a:lstStyle/>
          <a:p>
            <a:r>
              <a:rPr lang="en-US" b="1" dirty="0">
                <a:solidFill>
                  <a:srgbClr val="FF0000"/>
                </a:solidFill>
              </a:rPr>
              <a:t>90014</a:t>
            </a:r>
            <a:endParaRPr lang="en-US" dirty="0">
              <a:solidFill>
                <a:srgbClr val="FF0000"/>
              </a:solidFill>
            </a:endParaRPr>
          </a:p>
        </p:txBody>
      </p:sp>
    </p:spTree>
    <p:extLst>
      <p:ext uri="{BB962C8B-B14F-4D97-AF65-F5344CB8AC3E}">
        <p14:creationId xmlns:p14="http://schemas.microsoft.com/office/powerpoint/2010/main" val="2238517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C3BC33-FBD1-4156-96A0-0A17FDA43EA7}"/>
              </a:ext>
            </a:extLst>
          </p:cNvPr>
          <p:cNvSpPr txBox="1"/>
          <p:nvPr/>
        </p:nvSpPr>
        <p:spPr>
          <a:xfrm>
            <a:off x="7315199" y="1073443"/>
            <a:ext cx="4549719" cy="4462760"/>
          </a:xfrm>
          <a:prstGeom prst="rect">
            <a:avLst/>
          </a:prstGeom>
          <a:noFill/>
        </p:spPr>
        <p:txBody>
          <a:bodyPr wrap="square" rtlCol="0">
            <a:spAutoFit/>
          </a:bodyPr>
          <a:lstStyle/>
          <a:p>
            <a:r>
              <a:rPr lang="en-US" sz="2400" b="1" dirty="0"/>
              <a:t>Phase I: the ‘Census’ model</a:t>
            </a:r>
            <a:endParaRPr lang="en-US" sz="2000" b="1" dirty="0">
              <a:solidFill>
                <a:schemeClr val="bg2">
                  <a:lumMod val="50000"/>
                </a:schemeClr>
              </a:solidFill>
            </a:endParaRPr>
          </a:p>
          <a:p>
            <a:endParaRPr lang="en-US" sz="2000" b="1" dirty="0">
              <a:solidFill>
                <a:schemeClr val="bg2">
                  <a:lumMod val="50000"/>
                </a:schemeClr>
              </a:solidFill>
            </a:endParaRPr>
          </a:p>
          <a:p>
            <a:r>
              <a:rPr lang="en-US" sz="2000" b="1" u="sng" dirty="0">
                <a:solidFill>
                  <a:schemeClr val="bg1">
                    <a:lumMod val="50000"/>
                  </a:schemeClr>
                </a:solidFill>
              </a:rPr>
              <a:t>The Census Model:</a:t>
            </a:r>
            <a:endParaRPr lang="en-US" sz="2000" b="1" dirty="0">
              <a:solidFill>
                <a:schemeClr val="bg1">
                  <a:lumMod val="50000"/>
                </a:schemeClr>
              </a:solidFill>
            </a:endParaRPr>
          </a:p>
          <a:p>
            <a:pPr marL="457200" indent="-457200">
              <a:buFont typeface="Arial" panose="020B0604020202020204" pitchFamily="34" charset="0"/>
              <a:buChar char="•"/>
            </a:pPr>
            <a:r>
              <a:rPr lang="en-US" sz="2000" b="1" dirty="0">
                <a:solidFill>
                  <a:schemeClr val="bg1">
                    <a:lumMod val="50000"/>
                  </a:schemeClr>
                </a:solidFill>
              </a:rPr>
              <a:t>The City of LA developed a City Change Index in 2016</a:t>
            </a:r>
          </a:p>
          <a:p>
            <a:pPr marL="457200" indent="-457200">
              <a:buFont typeface="Arial" panose="020B0604020202020204" pitchFamily="34" charset="0"/>
              <a:buChar char="•"/>
            </a:pPr>
            <a:r>
              <a:rPr lang="en-US" sz="2000" b="1" dirty="0">
                <a:solidFill>
                  <a:schemeClr val="bg1">
                    <a:lumMod val="50000"/>
                  </a:schemeClr>
                </a:solidFill>
              </a:rPr>
              <a:t>Uses primarily census data</a:t>
            </a:r>
          </a:p>
          <a:p>
            <a:pPr marL="457200" indent="-457200">
              <a:buFont typeface="Arial" panose="020B0604020202020204" pitchFamily="34" charset="0"/>
              <a:buChar char="•"/>
            </a:pPr>
            <a:r>
              <a:rPr lang="en-US" sz="2000" b="1" dirty="0">
                <a:solidFill>
                  <a:schemeClr val="bg1">
                    <a:lumMod val="50000"/>
                  </a:schemeClr>
                </a:solidFill>
              </a:rPr>
              <a:t>Change measured over 20+ variables from 2000-14</a:t>
            </a:r>
          </a:p>
          <a:p>
            <a:pPr marL="457200" indent="-457200">
              <a:buFont typeface="Arial" panose="020B0604020202020204" pitchFamily="34" charset="0"/>
              <a:buChar char="•"/>
            </a:pPr>
            <a:r>
              <a:rPr lang="en-US" sz="2000" b="1" dirty="0">
                <a:solidFill>
                  <a:schemeClr val="bg1">
                    <a:lumMod val="50000"/>
                  </a:schemeClr>
                </a:solidFill>
              </a:rPr>
              <a:t>110 zip codes were studied</a:t>
            </a:r>
          </a:p>
          <a:p>
            <a:pPr marL="457200" indent="-457200">
              <a:buFont typeface="Arial" panose="020B0604020202020204" pitchFamily="34" charset="0"/>
              <a:buChar char="•"/>
            </a:pPr>
            <a:r>
              <a:rPr lang="en-US" sz="2000" b="1" dirty="0">
                <a:solidFill>
                  <a:schemeClr val="bg1">
                    <a:lumMod val="50000"/>
                  </a:schemeClr>
                </a:solidFill>
              </a:rPr>
              <a:t>Each zip code was assigned an index value from 0 to 1 based on degree of zip code/’city’ change.</a:t>
            </a:r>
          </a:p>
          <a:p>
            <a:pPr marL="457200" indent="-457200">
              <a:buFont typeface="Arial" panose="020B0604020202020204" pitchFamily="34" charset="0"/>
              <a:buChar char="•"/>
            </a:pPr>
            <a:r>
              <a:rPr lang="en-US" sz="2000" b="1" dirty="0">
                <a:solidFill>
                  <a:schemeClr val="bg1">
                    <a:lumMod val="50000"/>
                  </a:schemeClr>
                </a:solidFill>
              </a:rPr>
              <a:t>We used this index as our ‘degree of gentrified’ dependent variable</a:t>
            </a:r>
            <a:endParaRPr lang="en-US" sz="2000" dirty="0">
              <a:solidFill>
                <a:schemeClr val="bg2">
                  <a:lumMod val="50000"/>
                </a:schemeClr>
              </a:solidFill>
            </a:endParaRPr>
          </a:p>
        </p:txBody>
      </p:sp>
      <p:pic>
        <p:nvPicPr>
          <p:cNvPr id="3" name="Picture 2">
            <a:extLst>
              <a:ext uri="{FF2B5EF4-FFF2-40B4-BE49-F238E27FC236}">
                <a16:creationId xmlns:a16="http://schemas.microsoft.com/office/drawing/2014/main" id="{82C69684-D086-440F-8C56-F481ABE17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123" y="739422"/>
            <a:ext cx="6145685" cy="5379155"/>
          </a:xfrm>
          <a:prstGeom prst="rect">
            <a:avLst/>
          </a:prstGeom>
        </p:spPr>
        <p:style>
          <a:lnRef idx="0">
            <a:schemeClr val="accent1"/>
          </a:lnRef>
          <a:fillRef idx="3">
            <a:schemeClr val="accent1"/>
          </a:fillRef>
          <a:effectRef idx="3">
            <a:schemeClr val="accent1"/>
          </a:effectRef>
          <a:fontRef idx="minor">
            <a:schemeClr val="lt1"/>
          </a:fontRef>
        </p:style>
      </p:pic>
      <p:sp>
        <p:nvSpPr>
          <p:cNvPr id="2" name="Rectangle 1">
            <a:extLst>
              <a:ext uri="{FF2B5EF4-FFF2-40B4-BE49-F238E27FC236}">
                <a16:creationId xmlns:a16="http://schemas.microsoft.com/office/drawing/2014/main" id="{0C33F277-7129-42C6-911B-97431645EDAF}"/>
              </a:ext>
            </a:extLst>
          </p:cNvPr>
          <p:cNvSpPr/>
          <p:nvPr/>
        </p:nvSpPr>
        <p:spPr>
          <a:xfrm>
            <a:off x="2143966" y="6240384"/>
            <a:ext cx="5072799" cy="584775"/>
          </a:xfrm>
          <a:prstGeom prst="rect">
            <a:avLst/>
          </a:prstGeom>
        </p:spPr>
        <p:txBody>
          <a:bodyPr wrap="none">
            <a:spAutoFit/>
          </a:bodyPr>
          <a:lstStyle/>
          <a:p>
            <a:pPr algn="r"/>
            <a:r>
              <a:rPr lang="en-US" sz="1600" dirty="0"/>
              <a:t>Los Angeles zip codes by degree of gentrification quartile.</a:t>
            </a:r>
          </a:p>
          <a:p>
            <a:pPr algn="r"/>
            <a:r>
              <a:rPr lang="en-US" sz="1600" dirty="0"/>
              <a:t>Darker shades indicate higher gentrification.</a:t>
            </a:r>
          </a:p>
        </p:txBody>
      </p:sp>
    </p:spTree>
    <p:extLst>
      <p:ext uri="{BB962C8B-B14F-4D97-AF65-F5344CB8AC3E}">
        <p14:creationId xmlns:p14="http://schemas.microsoft.com/office/powerpoint/2010/main" val="44370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7A17AE-6176-4623-A9F1-9B8835EFBE5C}"/>
              </a:ext>
            </a:extLst>
          </p:cNvPr>
          <p:cNvSpPr/>
          <p:nvPr/>
        </p:nvSpPr>
        <p:spPr>
          <a:xfrm>
            <a:off x="1764227" y="370505"/>
            <a:ext cx="4043607" cy="461665"/>
          </a:xfrm>
          <a:prstGeom prst="rect">
            <a:avLst/>
          </a:prstGeom>
        </p:spPr>
        <p:txBody>
          <a:bodyPr wrap="none">
            <a:spAutoFit/>
          </a:bodyPr>
          <a:lstStyle/>
          <a:p>
            <a:r>
              <a:rPr lang="en-US" sz="2400" b="1" dirty="0"/>
              <a:t>Gentrification Data Spotlight</a:t>
            </a:r>
            <a:endParaRPr lang="en-US" sz="2000" b="1" dirty="0">
              <a:solidFill>
                <a:schemeClr val="bg2">
                  <a:lumMod val="50000"/>
                </a:schemeClr>
              </a:solidFill>
            </a:endParaRPr>
          </a:p>
        </p:txBody>
      </p:sp>
      <p:pic>
        <p:nvPicPr>
          <p:cNvPr id="4" name="Picture 3">
            <a:extLst>
              <a:ext uri="{FF2B5EF4-FFF2-40B4-BE49-F238E27FC236}">
                <a16:creationId xmlns:a16="http://schemas.microsoft.com/office/drawing/2014/main" id="{4CD2900B-1FF5-4FCD-8FDE-849F9DEFC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642" y="1014595"/>
            <a:ext cx="9450056" cy="5499538"/>
          </a:xfrm>
          <a:prstGeom prst="rect">
            <a:avLst/>
          </a:prstGeom>
        </p:spPr>
      </p:pic>
    </p:spTree>
    <p:extLst>
      <p:ext uri="{BB962C8B-B14F-4D97-AF65-F5344CB8AC3E}">
        <p14:creationId xmlns:p14="http://schemas.microsoft.com/office/powerpoint/2010/main" val="3962995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A87563-B3E2-403F-9BEC-69899A9EA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047" y="1751560"/>
            <a:ext cx="10214502" cy="3711089"/>
          </a:xfrm>
          <a:prstGeom prst="rect">
            <a:avLst/>
          </a:prstGeom>
        </p:spPr>
      </p:pic>
      <p:sp>
        <p:nvSpPr>
          <p:cNvPr id="3" name="Rectangle 2">
            <a:extLst>
              <a:ext uri="{FF2B5EF4-FFF2-40B4-BE49-F238E27FC236}">
                <a16:creationId xmlns:a16="http://schemas.microsoft.com/office/drawing/2014/main" id="{F20689C1-0328-4B14-8868-11F749037BA5}"/>
              </a:ext>
            </a:extLst>
          </p:cNvPr>
          <p:cNvSpPr/>
          <p:nvPr/>
        </p:nvSpPr>
        <p:spPr>
          <a:xfrm>
            <a:off x="1600919" y="998264"/>
            <a:ext cx="4043607" cy="461665"/>
          </a:xfrm>
          <a:prstGeom prst="rect">
            <a:avLst/>
          </a:prstGeom>
        </p:spPr>
        <p:txBody>
          <a:bodyPr wrap="none">
            <a:spAutoFit/>
          </a:bodyPr>
          <a:lstStyle/>
          <a:p>
            <a:r>
              <a:rPr lang="en-US" sz="2400" b="1" dirty="0"/>
              <a:t>Gentrification Data Spotlight</a:t>
            </a:r>
            <a:endParaRPr lang="en-US" sz="2000" b="1" dirty="0">
              <a:solidFill>
                <a:schemeClr val="bg2">
                  <a:lumMod val="50000"/>
                </a:schemeClr>
              </a:solidFill>
            </a:endParaRPr>
          </a:p>
        </p:txBody>
      </p:sp>
    </p:spTree>
    <p:extLst>
      <p:ext uri="{BB962C8B-B14F-4D97-AF65-F5344CB8AC3E}">
        <p14:creationId xmlns:p14="http://schemas.microsoft.com/office/powerpoint/2010/main" val="3968214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C3BC33-FBD1-4156-96A0-0A17FDA43EA7}"/>
              </a:ext>
            </a:extLst>
          </p:cNvPr>
          <p:cNvSpPr txBox="1"/>
          <p:nvPr/>
        </p:nvSpPr>
        <p:spPr>
          <a:xfrm>
            <a:off x="1949116" y="576443"/>
            <a:ext cx="9737558" cy="6309420"/>
          </a:xfrm>
          <a:prstGeom prst="rect">
            <a:avLst/>
          </a:prstGeom>
          <a:noFill/>
        </p:spPr>
        <p:txBody>
          <a:bodyPr wrap="square" rtlCol="0">
            <a:spAutoFit/>
          </a:bodyPr>
          <a:lstStyle/>
          <a:p>
            <a:r>
              <a:rPr lang="en-US" sz="2400" b="1" dirty="0"/>
              <a:t>Phase I: Using the ‘Census’ model to Understand Drivers of Gentrification</a:t>
            </a:r>
            <a:endParaRPr lang="en-US" sz="2000" b="1" dirty="0">
              <a:solidFill>
                <a:schemeClr val="bg2">
                  <a:lumMod val="50000"/>
                </a:schemeClr>
              </a:solidFill>
            </a:endParaRPr>
          </a:p>
          <a:p>
            <a:endParaRPr lang="en-US" sz="2000" b="1" dirty="0">
              <a:solidFill>
                <a:schemeClr val="bg2">
                  <a:lumMod val="50000"/>
                </a:schemeClr>
              </a:solidFill>
            </a:endParaRPr>
          </a:p>
          <a:p>
            <a:pPr marL="342900" indent="-342900">
              <a:lnSpc>
                <a:spcPct val="150000"/>
              </a:lnSpc>
              <a:buFont typeface="Arial" panose="020B0604020202020204" pitchFamily="34" charset="0"/>
              <a:buChar char="•"/>
            </a:pPr>
            <a:r>
              <a:rPr lang="en-US" sz="2000" b="1" dirty="0">
                <a:solidFill>
                  <a:schemeClr val="bg1">
                    <a:lumMod val="50000"/>
                  </a:schemeClr>
                </a:solidFill>
              </a:rPr>
              <a:t>We split our ‘gentrified’ index variable (our dependent variable) into quartiles</a:t>
            </a:r>
          </a:p>
          <a:p>
            <a:pPr marL="342900" indent="-342900">
              <a:lnSpc>
                <a:spcPct val="150000"/>
              </a:lnSpc>
              <a:buFont typeface="Arial" panose="020B0604020202020204" pitchFamily="34" charset="0"/>
              <a:buChar char="•"/>
            </a:pPr>
            <a:r>
              <a:rPr lang="en-US" sz="2000" b="1" dirty="0">
                <a:solidFill>
                  <a:schemeClr val="bg1">
                    <a:lumMod val="50000"/>
                  </a:schemeClr>
                </a:solidFill>
              </a:rPr>
              <a:t>We then one-hot coded the gentrification by quartile</a:t>
            </a:r>
          </a:p>
          <a:p>
            <a:pPr marL="342900" indent="-342900">
              <a:lnSpc>
                <a:spcPct val="150000"/>
              </a:lnSpc>
              <a:buFont typeface="Arial" panose="020B0604020202020204" pitchFamily="34" charset="0"/>
              <a:buChar char="•"/>
            </a:pPr>
            <a:r>
              <a:rPr lang="en-US" sz="2000" b="1" dirty="0">
                <a:solidFill>
                  <a:schemeClr val="bg1">
                    <a:lumMod val="50000"/>
                  </a:schemeClr>
                </a:solidFill>
              </a:rPr>
              <a:t>Next, we ran the data through the following supervised machine-learning algorithms:</a:t>
            </a:r>
          </a:p>
          <a:p>
            <a:pPr marL="800100" lvl="1" indent="-342900">
              <a:lnSpc>
                <a:spcPct val="150000"/>
              </a:lnSpc>
              <a:buFont typeface="Arial" panose="020B0604020202020204" pitchFamily="34" charset="0"/>
              <a:buChar char="•"/>
            </a:pPr>
            <a:r>
              <a:rPr lang="en-US" sz="2000" b="1" dirty="0">
                <a:solidFill>
                  <a:schemeClr val="bg1">
                    <a:lumMod val="50000"/>
                  </a:schemeClr>
                </a:solidFill>
              </a:rPr>
              <a:t>Logistic regression</a:t>
            </a:r>
          </a:p>
          <a:p>
            <a:pPr marL="800100" lvl="1" indent="-342900">
              <a:lnSpc>
                <a:spcPct val="150000"/>
              </a:lnSpc>
              <a:buFont typeface="Arial" panose="020B0604020202020204" pitchFamily="34" charset="0"/>
              <a:buChar char="•"/>
            </a:pPr>
            <a:r>
              <a:rPr lang="en-US" sz="2000" b="1" dirty="0">
                <a:solidFill>
                  <a:schemeClr val="bg1">
                    <a:lumMod val="50000"/>
                  </a:schemeClr>
                </a:solidFill>
              </a:rPr>
              <a:t>Random forest</a:t>
            </a:r>
          </a:p>
          <a:p>
            <a:pPr marL="800100" lvl="1" indent="-342900">
              <a:lnSpc>
                <a:spcPct val="150000"/>
              </a:lnSpc>
              <a:buFont typeface="Arial" panose="020B0604020202020204" pitchFamily="34" charset="0"/>
              <a:buChar char="•"/>
            </a:pPr>
            <a:r>
              <a:rPr lang="en-US" sz="2000" b="1" dirty="0">
                <a:solidFill>
                  <a:schemeClr val="bg1">
                    <a:lumMod val="50000"/>
                  </a:schemeClr>
                </a:solidFill>
              </a:rPr>
              <a:t>K-nearest neighbors</a:t>
            </a:r>
          </a:p>
          <a:p>
            <a:pPr marL="800100" lvl="1" indent="-342900">
              <a:lnSpc>
                <a:spcPct val="150000"/>
              </a:lnSpc>
              <a:buFont typeface="Arial" panose="020B0604020202020204" pitchFamily="34" charset="0"/>
              <a:buChar char="•"/>
            </a:pPr>
            <a:r>
              <a:rPr lang="en-US" sz="2000" b="1" dirty="0">
                <a:solidFill>
                  <a:schemeClr val="bg1">
                    <a:lumMod val="50000"/>
                  </a:schemeClr>
                </a:solidFill>
              </a:rPr>
              <a:t>Support Vector Machine (SVM)</a:t>
            </a:r>
          </a:p>
          <a:p>
            <a:pPr marL="342900" indent="-342900">
              <a:buFont typeface="Arial" panose="020B0604020202020204" pitchFamily="34" charset="0"/>
              <a:buChar char="•"/>
            </a:pPr>
            <a:endParaRPr lang="en-US" sz="2000" b="1" dirty="0">
              <a:solidFill>
                <a:schemeClr val="bg1">
                  <a:lumMod val="50000"/>
                </a:schemeClr>
              </a:solidFill>
            </a:endParaRPr>
          </a:p>
          <a:p>
            <a:pPr marL="342900" indent="-342900">
              <a:buFont typeface="Arial" panose="020B0604020202020204" pitchFamily="34" charset="0"/>
              <a:buChar char="•"/>
            </a:pPr>
            <a:r>
              <a:rPr lang="en-US" sz="2000" b="1" dirty="0">
                <a:solidFill>
                  <a:schemeClr val="bg1">
                    <a:lumMod val="50000"/>
                  </a:schemeClr>
                </a:solidFill>
              </a:rPr>
              <a:t>Upon first pass… the variables in the census model were quite strong</a:t>
            </a:r>
          </a:p>
          <a:p>
            <a:pPr marL="342900" indent="-342900">
              <a:buFont typeface="Arial" panose="020B0604020202020204" pitchFamily="34" charset="0"/>
              <a:buChar char="•"/>
            </a:pPr>
            <a:r>
              <a:rPr lang="en-US" sz="2000" b="1" dirty="0">
                <a:solidFill>
                  <a:schemeClr val="bg1">
                    <a:lumMod val="50000"/>
                  </a:schemeClr>
                </a:solidFill>
              </a:rPr>
              <a:t>Prediction rates across the algorithms ranged from 74% to 92% accuracy in prediction</a:t>
            </a:r>
          </a:p>
          <a:p>
            <a:pPr marL="800100" lvl="1" indent="-342900">
              <a:buFont typeface="Arial" panose="020B0604020202020204" pitchFamily="34" charset="0"/>
              <a:buChar char="•"/>
            </a:pPr>
            <a:endParaRPr lang="en-US" sz="2000" dirty="0">
              <a:solidFill>
                <a:schemeClr val="bg2">
                  <a:lumMod val="50000"/>
                </a:schemeClr>
              </a:solidFill>
            </a:endParaRPr>
          </a:p>
          <a:p>
            <a:pPr marL="342900" indent="-342900">
              <a:buFont typeface="Arial" panose="020B0604020202020204" pitchFamily="34" charset="0"/>
              <a:buChar char="•"/>
            </a:pPr>
            <a:endParaRPr lang="en-US" sz="2000" b="1" dirty="0">
              <a:solidFill>
                <a:schemeClr val="bg2">
                  <a:lumMod val="50000"/>
                </a:schemeClr>
              </a:solidFill>
            </a:endParaRPr>
          </a:p>
        </p:txBody>
      </p:sp>
    </p:spTree>
    <p:extLst>
      <p:ext uri="{BB962C8B-B14F-4D97-AF65-F5344CB8AC3E}">
        <p14:creationId xmlns:p14="http://schemas.microsoft.com/office/powerpoint/2010/main" val="220236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C3BC33-FBD1-4156-96A0-0A17FDA43EA7}"/>
              </a:ext>
            </a:extLst>
          </p:cNvPr>
          <p:cNvSpPr txBox="1"/>
          <p:nvPr/>
        </p:nvSpPr>
        <p:spPr>
          <a:xfrm>
            <a:off x="1708484" y="576443"/>
            <a:ext cx="9978190" cy="3693319"/>
          </a:xfrm>
          <a:prstGeom prst="rect">
            <a:avLst/>
          </a:prstGeom>
          <a:noFill/>
        </p:spPr>
        <p:txBody>
          <a:bodyPr wrap="square" rtlCol="0">
            <a:spAutoFit/>
          </a:bodyPr>
          <a:lstStyle/>
          <a:p>
            <a:r>
              <a:rPr lang="en-US" sz="2400" b="1" dirty="0"/>
              <a:t>Phase I: Our final ‘Census’ model</a:t>
            </a:r>
            <a:endParaRPr lang="en-US" sz="2000" b="1" dirty="0">
              <a:solidFill>
                <a:schemeClr val="bg2">
                  <a:lumMod val="50000"/>
                </a:schemeClr>
              </a:solidFill>
            </a:endParaRPr>
          </a:p>
          <a:p>
            <a:endParaRPr lang="en-US" sz="2000" b="1" dirty="0">
              <a:solidFill>
                <a:schemeClr val="bg2">
                  <a:lumMod val="50000"/>
                </a:schemeClr>
              </a:solidFill>
            </a:endParaRPr>
          </a:p>
          <a:p>
            <a:pPr marL="342900" indent="-342900">
              <a:lnSpc>
                <a:spcPct val="150000"/>
              </a:lnSpc>
              <a:buFont typeface="Arial" panose="020B0604020202020204" pitchFamily="34" charset="0"/>
              <a:buChar char="•"/>
            </a:pPr>
            <a:r>
              <a:rPr lang="en-US" sz="2000" b="1" dirty="0">
                <a:solidFill>
                  <a:schemeClr val="bg1">
                    <a:lumMod val="50000"/>
                  </a:schemeClr>
                </a:solidFill>
              </a:rPr>
              <a:t>For our final Census model we used a logistic regression</a:t>
            </a:r>
          </a:p>
          <a:p>
            <a:pPr marL="342900" indent="-342900">
              <a:lnSpc>
                <a:spcPct val="150000"/>
              </a:lnSpc>
              <a:buFont typeface="Arial" panose="020B0604020202020204" pitchFamily="34" charset="0"/>
              <a:buChar char="•"/>
            </a:pPr>
            <a:r>
              <a:rPr lang="en-US" sz="2000" b="1" dirty="0">
                <a:solidFill>
                  <a:schemeClr val="bg1">
                    <a:lumMod val="50000"/>
                  </a:schemeClr>
                </a:solidFill>
              </a:rPr>
              <a:t>Challenges with first model:</a:t>
            </a:r>
          </a:p>
          <a:p>
            <a:pPr marL="800100" lvl="1" indent="-342900">
              <a:lnSpc>
                <a:spcPct val="150000"/>
              </a:lnSpc>
              <a:buFont typeface="Arial" panose="020B0604020202020204" pitchFamily="34" charset="0"/>
              <a:buChar char="•"/>
            </a:pPr>
            <a:r>
              <a:rPr lang="en-US" sz="2000" b="1" dirty="0">
                <a:solidFill>
                  <a:schemeClr val="bg1">
                    <a:lumMod val="50000"/>
                  </a:schemeClr>
                </a:solidFill>
              </a:rPr>
              <a:t>High prediction for training data (91%), </a:t>
            </a:r>
            <a:r>
              <a:rPr lang="en-US" sz="2000" b="1" u="sng" dirty="0">
                <a:solidFill>
                  <a:schemeClr val="bg1">
                    <a:lumMod val="50000"/>
                  </a:schemeClr>
                </a:solidFill>
              </a:rPr>
              <a:t>horrible</a:t>
            </a:r>
            <a:r>
              <a:rPr lang="en-US" sz="2000" b="1" dirty="0">
                <a:solidFill>
                  <a:schemeClr val="bg1">
                    <a:lumMod val="50000"/>
                  </a:schemeClr>
                </a:solidFill>
              </a:rPr>
              <a:t> prediction for test data (60%).</a:t>
            </a:r>
          </a:p>
          <a:p>
            <a:pPr marL="342900" indent="-342900">
              <a:lnSpc>
                <a:spcPct val="150000"/>
              </a:lnSpc>
              <a:buFont typeface="Arial" panose="020B0604020202020204" pitchFamily="34" charset="0"/>
              <a:buChar char="•"/>
            </a:pPr>
            <a:r>
              <a:rPr lang="en-US" sz="2000" b="1" dirty="0">
                <a:solidFill>
                  <a:schemeClr val="bg1">
                    <a:lumMod val="50000"/>
                  </a:schemeClr>
                </a:solidFill>
              </a:rPr>
              <a:t>How our final model evolved:</a:t>
            </a:r>
          </a:p>
          <a:p>
            <a:pPr marL="800100" lvl="1" indent="-342900">
              <a:lnSpc>
                <a:spcPct val="150000"/>
              </a:lnSpc>
              <a:buFont typeface="Arial" panose="020B0604020202020204" pitchFamily="34" charset="0"/>
              <a:buChar char="•"/>
            </a:pPr>
            <a:endParaRPr lang="en-US" sz="2000" b="1" dirty="0">
              <a:solidFill>
                <a:schemeClr val="bg1">
                  <a:lumMod val="50000"/>
                </a:schemeClr>
              </a:solidFill>
            </a:endParaRPr>
          </a:p>
          <a:p>
            <a:pPr marL="800100" lvl="1" indent="-342900">
              <a:buFont typeface="Arial" panose="020B0604020202020204" pitchFamily="34" charset="0"/>
              <a:buChar char="•"/>
            </a:pPr>
            <a:endParaRPr lang="en-US" sz="2000" dirty="0">
              <a:solidFill>
                <a:schemeClr val="bg2">
                  <a:lumMod val="50000"/>
                </a:schemeClr>
              </a:solidFill>
            </a:endParaRPr>
          </a:p>
          <a:p>
            <a:pPr marL="342900" indent="-342900">
              <a:buFont typeface="Arial" panose="020B0604020202020204" pitchFamily="34" charset="0"/>
              <a:buChar char="•"/>
            </a:pPr>
            <a:endParaRPr lang="en-US" sz="2000" b="1" dirty="0">
              <a:solidFill>
                <a:schemeClr val="bg2">
                  <a:lumMod val="50000"/>
                </a:schemeClr>
              </a:solidFill>
            </a:endParaRPr>
          </a:p>
        </p:txBody>
      </p:sp>
      <p:graphicFrame>
        <p:nvGraphicFramePr>
          <p:cNvPr id="3" name="Table 2">
            <a:extLst>
              <a:ext uri="{FF2B5EF4-FFF2-40B4-BE49-F238E27FC236}">
                <a16:creationId xmlns:a16="http://schemas.microsoft.com/office/drawing/2014/main" id="{A50C36DE-1774-44C7-958B-0E257DB5648B}"/>
              </a:ext>
            </a:extLst>
          </p:cNvPr>
          <p:cNvGraphicFramePr>
            <a:graphicFrameLocks noGrp="1"/>
          </p:cNvGraphicFramePr>
          <p:nvPr>
            <p:extLst>
              <p:ext uri="{D42A27DB-BD31-4B8C-83A1-F6EECF244321}">
                <p14:modId xmlns:p14="http://schemas.microsoft.com/office/powerpoint/2010/main" val="2758132593"/>
              </p:ext>
            </p:extLst>
          </p:nvPr>
        </p:nvGraphicFramePr>
        <p:xfrm>
          <a:off x="1813265" y="3680785"/>
          <a:ext cx="9226588" cy="2620230"/>
        </p:xfrm>
        <a:graphic>
          <a:graphicData uri="http://schemas.openxmlformats.org/drawingml/2006/table">
            <a:tbl>
              <a:tblPr>
                <a:tableStyleId>{8A107856-5554-42FB-B03E-39F5DBC370BA}</a:tableStyleId>
              </a:tblPr>
              <a:tblGrid>
                <a:gridCol w="496258">
                  <a:extLst>
                    <a:ext uri="{9D8B030D-6E8A-4147-A177-3AD203B41FA5}">
                      <a16:colId xmlns:a16="http://schemas.microsoft.com/office/drawing/2014/main" val="1270607106"/>
                    </a:ext>
                  </a:extLst>
                </a:gridCol>
                <a:gridCol w="1788676">
                  <a:extLst>
                    <a:ext uri="{9D8B030D-6E8A-4147-A177-3AD203B41FA5}">
                      <a16:colId xmlns:a16="http://schemas.microsoft.com/office/drawing/2014/main" val="1275853811"/>
                    </a:ext>
                  </a:extLst>
                </a:gridCol>
                <a:gridCol w="951605">
                  <a:extLst>
                    <a:ext uri="{9D8B030D-6E8A-4147-A177-3AD203B41FA5}">
                      <a16:colId xmlns:a16="http://schemas.microsoft.com/office/drawing/2014/main" val="1425306269"/>
                    </a:ext>
                  </a:extLst>
                </a:gridCol>
                <a:gridCol w="1073594">
                  <a:extLst>
                    <a:ext uri="{9D8B030D-6E8A-4147-A177-3AD203B41FA5}">
                      <a16:colId xmlns:a16="http://schemas.microsoft.com/office/drawing/2014/main" val="1141614724"/>
                    </a:ext>
                  </a:extLst>
                </a:gridCol>
                <a:gridCol w="606175">
                  <a:extLst>
                    <a:ext uri="{9D8B030D-6E8A-4147-A177-3AD203B41FA5}">
                      <a16:colId xmlns:a16="http://schemas.microsoft.com/office/drawing/2014/main" val="4060354381"/>
                    </a:ext>
                  </a:extLst>
                </a:gridCol>
                <a:gridCol w="796247">
                  <a:extLst>
                    <a:ext uri="{9D8B030D-6E8A-4147-A177-3AD203B41FA5}">
                      <a16:colId xmlns:a16="http://schemas.microsoft.com/office/drawing/2014/main" val="324180261"/>
                    </a:ext>
                  </a:extLst>
                </a:gridCol>
                <a:gridCol w="813880">
                  <a:extLst>
                    <a:ext uri="{9D8B030D-6E8A-4147-A177-3AD203B41FA5}">
                      <a16:colId xmlns:a16="http://schemas.microsoft.com/office/drawing/2014/main" val="4152137655"/>
                    </a:ext>
                  </a:extLst>
                </a:gridCol>
                <a:gridCol w="678809">
                  <a:extLst>
                    <a:ext uri="{9D8B030D-6E8A-4147-A177-3AD203B41FA5}">
                      <a16:colId xmlns:a16="http://schemas.microsoft.com/office/drawing/2014/main" val="3139508538"/>
                    </a:ext>
                  </a:extLst>
                </a:gridCol>
                <a:gridCol w="980503">
                  <a:extLst>
                    <a:ext uri="{9D8B030D-6E8A-4147-A177-3AD203B41FA5}">
                      <a16:colId xmlns:a16="http://schemas.microsoft.com/office/drawing/2014/main" val="385861997"/>
                    </a:ext>
                  </a:extLst>
                </a:gridCol>
                <a:gridCol w="1040841">
                  <a:extLst>
                    <a:ext uri="{9D8B030D-6E8A-4147-A177-3AD203B41FA5}">
                      <a16:colId xmlns:a16="http://schemas.microsoft.com/office/drawing/2014/main" val="812694783"/>
                    </a:ext>
                  </a:extLst>
                </a:gridCol>
              </a:tblGrid>
              <a:tr h="419745">
                <a:tc>
                  <a:txBody>
                    <a:bodyPr/>
                    <a:lstStyle/>
                    <a:p>
                      <a:pPr algn="ctr" fontAlgn="b"/>
                      <a:r>
                        <a:rPr lang="en-US" sz="1100" u="none" strike="noStrike" dirty="0">
                          <a:effectLst/>
                          <a:latin typeface="Arial" panose="020B0604020202020204" pitchFamily="34" charset="0"/>
                          <a:cs typeface="Arial" panose="020B0604020202020204" pitchFamily="34" charset="0"/>
                        </a:rPr>
                        <a:t>Model</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5">
                        <a:lumMod val="20000"/>
                        <a:lumOff val="80000"/>
                      </a:schemeClr>
                    </a:solidFill>
                  </a:tcPr>
                </a:tc>
                <a:tc>
                  <a:txBody>
                    <a:bodyPr/>
                    <a:lstStyle/>
                    <a:p>
                      <a:pPr lvl="0" algn="ctr" fontAlgn="b"/>
                      <a:r>
                        <a:rPr lang="en-US" sz="1100" u="none" strike="noStrike" dirty="0">
                          <a:effectLst/>
                          <a:latin typeface="Arial" panose="020B0604020202020204" pitchFamily="34" charset="0"/>
                          <a:cs typeface="Arial" panose="020B0604020202020204" pitchFamily="34" charset="0"/>
                        </a:rPr>
                        <a:t>Y Variable Coding</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5">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X Variables </a:t>
                      </a:r>
                    </a:p>
                    <a:p>
                      <a:pPr algn="ctr" fontAlgn="b"/>
                      <a:r>
                        <a:rPr lang="en-US" sz="1100" u="none" strike="noStrike" dirty="0">
                          <a:effectLst/>
                          <a:latin typeface="Arial" panose="020B0604020202020204" pitchFamily="34" charset="0"/>
                          <a:cs typeface="Arial" panose="020B0604020202020204" pitchFamily="34" charset="0"/>
                        </a:rPr>
                        <a:t>(Feature Set)</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5">
                        <a:lumMod val="20000"/>
                        <a:lumOff val="80000"/>
                      </a:schemeClr>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Data Set</a:t>
                      </a:r>
                    </a:p>
                  </a:txBody>
                  <a:tcPr marL="9525" marR="9525" marT="9525" marB="0" anchor="b">
                    <a:solidFill>
                      <a:schemeClr val="accent5">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5">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Features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5">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Train Size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5">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Test Size</a:t>
                      </a:r>
                    </a:p>
                    <a:p>
                      <a:pPr algn="ctr" fontAlgn="b"/>
                      <a:r>
                        <a:rPr lang="en-US" sz="1100" u="none" strike="noStrike" dirty="0">
                          <a:effectLst/>
                          <a:latin typeface="Arial" panose="020B0604020202020204" pitchFamily="34" charset="0"/>
                          <a:cs typeface="Arial" panose="020B0604020202020204" pitchFamily="34" charset="0"/>
                        </a:rPr>
                        <a:t>(%)</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5">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Training Data Score</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5">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Testing Data Score</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solidFill>
                      <a:schemeClr val="accent5">
                        <a:lumMod val="20000"/>
                        <a:lumOff val="80000"/>
                      </a:schemeClr>
                    </a:solidFill>
                  </a:tcPr>
                </a:tc>
                <a:extLst>
                  <a:ext uri="{0D108BD9-81ED-4DB2-BD59-A6C34878D82A}">
                    <a16:rowId xmlns:a16="http://schemas.microsoft.com/office/drawing/2014/main" val="3802590279"/>
                  </a:ext>
                </a:extLst>
              </a:tr>
              <a:tr h="231960">
                <a:tc rowSpan="5">
                  <a:txBody>
                    <a:bodyPr/>
                    <a:lstStyle/>
                    <a:p>
                      <a:pPr algn="ctr" fontAlgn="b"/>
                      <a:r>
                        <a:rPr lang="en-US" sz="1100" u="none" strike="noStrike" dirty="0">
                          <a:effectLst/>
                          <a:latin typeface="Arial" panose="020B0604020202020204" pitchFamily="34" charset="0"/>
                          <a:cs typeface="Arial" panose="020B0604020202020204" pitchFamily="34" charset="0"/>
                        </a:rPr>
                        <a:t>1</a:t>
                      </a:r>
                      <a:endParaRPr lang="en-US" sz="1100" b="0" i="0" u="none" strike="noStrike" dirty="0">
                        <a:solidFill>
                          <a:srgbClr val="000000"/>
                        </a:solidFill>
                        <a:effectLst/>
                        <a:latin typeface="Arial" panose="020B0604020202020204" pitchFamily="34" charset="0"/>
                        <a:cs typeface="Arial" panose="020B0604020202020204" pitchFamily="34" charset="0"/>
                      </a:endParaRPr>
                    </a:p>
                    <a:p>
                      <a:pPr algn="ctr" fontAlgn="b"/>
                      <a:r>
                        <a:rPr lang="en-US" sz="1100" u="none" strike="noStrike" dirty="0">
                          <a:effectLst/>
                          <a:latin typeface="Arial" panose="020B0604020202020204" pitchFamily="34" charset="0"/>
                          <a:cs typeface="Arial" panose="020B0604020202020204" pitchFamily="34" charset="0"/>
                        </a:rPr>
                        <a:t> </a:t>
                      </a:r>
                      <a:endParaRPr lang="en-US" sz="1100" b="0" i="0" u="none" strike="noStrike" dirty="0">
                        <a:solidFill>
                          <a:srgbClr val="000000"/>
                        </a:solidFill>
                        <a:effectLst/>
                        <a:latin typeface="Arial" panose="020B0604020202020204" pitchFamily="34" charset="0"/>
                        <a:cs typeface="Arial" panose="020B0604020202020204" pitchFamily="34" charset="0"/>
                      </a:endParaRPr>
                    </a:p>
                    <a:p>
                      <a:pPr algn="ctr" fontAlgn="b"/>
                      <a:r>
                        <a:rPr lang="en-US" sz="1100" u="none" strike="noStrike" dirty="0">
                          <a:effectLst/>
                          <a:latin typeface="Arial" panose="020B0604020202020204" pitchFamily="34" charset="0"/>
                          <a:cs typeface="Arial" panose="020B0604020202020204" pitchFamily="34" charset="0"/>
                        </a:rPr>
                        <a:t> </a:t>
                      </a:r>
                      <a:endParaRPr lang="en-US" sz="1100" b="0" i="0" u="none" strike="noStrike" dirty="0">
                        <a:solidFill>
                          <a:srgbClr val="000000"/>
                        </a:solidFill>
                        <a:effectLst/>
                        <a:latin typeface="Arial" panose="020B0604020202020204" pitchFamily="34" charset="0"/>
                        <a:cs typeface="Arial" panose="020B0604020202020204" pitchFamily="34" charset="0"/>
                      </a:endParaRPr>
                    </a:p>
                    <a:p>
                      <a:pPr algn="ctr" fontAlgn="b"/>
                      <a:r>
                        <a:rPr lang="en-US" sz="1100" u="none" strike="noStrike" dirty="0">
                          <a:effectLst/>
                          <a:latin typeface="Arial" panose="020B0604020202020204" pitchFamily="34" charset="0"/>
                          <a:cs typeface="Arial" panose="020B0604020202020204" pitchFamily="34" charset="0"/>
                        </a:rPr>
                        <a:t> </a:t>
                      </a:r>
                      <a:endParaRPr lang="en-US" sz="1100" b="0" i="0" u="none" strike="noStrike" dirty="0">
                        <a:solidFill>
                          <a:srgbClr val="000000"/>
                        </a:solidFill>
                        <a:effectLst/>
                        <a:latin typeface="Arial" panose="020B0604020202020204" pitchFamily="34" charset="0"/>
                        <a:cs typeface="Arial" panose="020B0604020202020204" pitchFamily="34" charset="0"/>
                      </a:endParaRPr>
                    </a:p>
                    <a:p>
                      <a:pPr algn="ctr" fontAlgn="b"/>
                      <a:r>
                        <a:rPr lang="en-US" sz="1100" u="none" strike="noStrike" dirty="0">
                          <a:effectLst/>
                          <a:latin typeface="Arial" panose="020B0604020202020204" pitchFamily="34" charset="0"/>
                          <a:cs typeface="Arial" panose="020B0604020202020204" pitchFamily="34" charset="0"/>
                        </a:rPr>
                        <a:t>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rowSpan="5">
                  <a:txBody>
                    <a:bodyPr/>
                    <a:lstStyle/>
                    <a:p>
                      <a:pPr algn="l" fontAlgn="b"/>
                      <a:r>
                        <a:rPr lang="en-US" sz="1100" u="none" strike="noStrike" dirty="0">
                          <a:effectLst/>
                          <a:latin typeface="Arial" panose="020B0604020202020204" pitchFamily="34" charset="0"/>
                          <a:cs typeface="Arial" panose="020B0604020202020204" pitchFamily="34" charset="0"/>
                        </a:rPr>
                        <a:t>One-hot encoded by Gentrification Quartiles,  (4) outcomes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rowSpan="5">
                  <a:txBody>
                    <a:bodyPr/>
                    <a:lstStyle/>
                    <a:p>
                      <a:pPr algn="ctr" fontAlgn="b"/>
                      <a:r>
                        <a:rPr lang="en-US" sz="1100" u="none" strike="noStrike" dirty="0">
                          <a:effectLst/>
                          <a:latin typeface="Arial" panose="020B0604020202020204" pitchFamily="34" charset="0"/>
                          <a:cs typeface="Arial" panose="020B0604020202020204" pitchFamily="34" charset="0"/>
                        </a:rPr>
                        <a:t>non-scaled</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rowSpan="5">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Census Data</a:t>
                      </a:r>
                    </a:p>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Only</a:t>
                      </a:r>
                    </a:p>
                  </a:txBody>
                  <a:tcPr marL="9525" marR="9525" marT="9525" marB="0" anchor="ctr"/>
                </a:tc>
                <a:tc rowSpan="5">
                  <a:txBody>
                    <a:bodyPr/>
                    <a:lstStyle/>
                    <a:p>
                      <a:pPr algn="ctr" fontAlgn="b"/>
                      <a:r>
                        <a:rPr lang="en-US" sz="1100" u="none" strike="noStrike" dirty="0">
                          <a:effectLst/>
                          <a:latin typeface="Arial" panose="020B0604020202020204" pitchFamily="34" charset="0"/>
                          <a:cs typeface="Arial" panose="020B0604020202020204" pitchFamily="34" charset="0"/>
                        </a:rPr>
                        <a:t>110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rowSpan="5">
                  <a:txBody>
                    <a:bodyPr/>
                    <a:lstStyle/>
                    <a:p>
                      <a:pPr algn="ctr" fontAlgn="b"/>
                      <a:r>
                        <a:rPr lang="en-US" sz="1100" u="none" strike="noStrike" dirty="0">
                          <a:effectLst/>
                          <a:latin typeface="Arial" panose="020B0604020202020204" pitchFamily="34" charset="0"/>
                          <a:cs typeface="Arial" panose="020B0604020202020204" pitchFamily="34" charset="0"/>
                        </a:rPr>
                        <a:t>22</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75%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25%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0.914</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100" u="none" strike="noStrike">
                          <a:effectLst/>
                          <a:latin typeface="Arial" panose="020B0604020202020204" pitchFamily="34" charset="0"/>
                          <a:cs typeface="Arial" panose="020B0604020202020204" pitchFamily="34" charset="0"/>
                        </a:rPr>
                        <a:t>0.607</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433102017"/>
                  </a:ext>
                </a:extLst>
              </a:tr>
              <a:tr h="231960">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pPr lvl="1"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vMerge="1">
                  <a:txBody>
                    <a:bodyPr/>
                    <a:lstStyle/>
                    <a:p>
                      <a:endParaRPr lang="en-US"/>
                    </a:p>
                  </a:txBody>
                  <a:tcP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solidFill>
                      <a:schemeClr val="accent1">
                        <a:lumMod val="20000"/>
                        <a:lumOff val="80000"/>
                      </a:schemeClr>
                    </a:solidFill>
                  </a:tcP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solidFill>
                      <a:schemeClr val="accent1">
                        <a:lumMod val="20000"/>
                        <a:lumOff val="80000"/>
                      </a:schemeClr>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50%</a:t>
                      </a:r>
                    </a:p>
                  </a:txBody>
                  <a:tcPr marL="9525" marR="9525" marT="9525" marB="0" anchor="ctr">
                    <a:solidFill>
                      <a:schemeClr val="accent1">
                        <a:lumMod val="20000"/>
                        <a:lumOff val="80000"/>
                      </a:schemeClr>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50%</a:t>
                      </a:r>
                    </a:p>
                  </a:txBody>
                  <a:tcPr marL="9525" marR="9525" marT="9525" marB="0" anchor="ctr">
                    <a:solidFill>
                      <a:schemeClr val="accent1">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0.945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0.600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extLst>
                  <a:ext uri="{0D108BD9-81ED-4DB2-BD59-A6C34878D82A}">
                    <a16:rowId xmlns:a16="http://schemas.microsoft.com/office/drawing/2014/main" val="2819352069"/>
                  </a:ext>
                </a:extLst>
              </a:tr>
              <a:tr h="231960">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pPr lvl="1"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endParaRPr lang="en-US"/>
                    </a:p>
                  </a:txBody>
                  <a:tcP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55%</a:t>
                      </a:r>
                    </a:p>
                  </a:txBody>
                  <a:tcPr marL="9525" marR="9525" marT="9525" marB="0" anchor="ct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45%</a:t>
                      </a: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0.950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0.640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773157150"/>
                  </a:ext>
                </a:extLst>
              </a:tr>
              <a:tr h="231960">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pPr lvl="1"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vMerge="1">
                  <a:txBody>
                    <a:bodyPr/>
                    <a:lstStyle/>
                    <a:p>
                      <a:endParaRPr lang="en-US"/>
                    </a:p>
                  </a:txBody>
                  <a:tcP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solidFill>
                      <a:schemeClr val="accent1">
                        <a:lumMod val="20000"/>
                        <a:lumOff val="80000"/>
                      </a:schemeClr>
                    </a:solidFill>
                  </a:tcP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solidFill>
                      <a:schemeClr val="accent1">
                        <a:lumMod val="20000"/>
                        <a:lumOff val="80000"/>
                      </a:schemeClr>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60%</a:t>
                      </a:r>
                    </a:p>
                  </a:txBody>
                  <a:tcPr marL="9525" marR="9525" marT="9525" marB="0" anchor="ctr">
                    <a:solidFill>
                      <a:schemeClr val="accent1">
                        <a:lumMod val="20000"/>
                        <a:lumOff val="80000"/>
                      </a:schemeClr>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40%</a:t>
                      </a:r>
                    </a:p>
                  </a:txBody>
                  <a:tcPr marL="9525" marR="9525" marT="9525" marB="0" anchor="ctr">
                    <a:solidFill>
                      <a:schemeClr val="accent1">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0.924</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0.659</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1">
                        <a:lumMod val="20000"/>
                        <a:lumOff val="80000"/>
                      </a:schemeClr>
                    </a:solidFill>
                  </a:tcPr>
                </a:tc>
                <a:extLst>
                  <a:ext uri="{0D108BD9-81ED-4DB2-BD59-A6C34878D82A}">
                    <a16:rowId xmlns:a16="http://schemas.microsoft.com/office/drawing/2014/main" val="425823347"/>
                  </a:ext>
                </a:extLst>
              </a:tr>
              <a:tr h="231960">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pPr lvl="1"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endParaRPr lang="en-US"/>
                    </a:p>
                  </a:txBody>
                  <a:tcP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65%</a:t>
                      </a:r>
                    </a:p>
                  </a:txBody>
                  <a:tcPr marL="9525" marR="9525" marT="9525" marB="0" anchor="ct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35%</a:t>
                      </a: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0.929</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0.666</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286951831"/>
                  </a:ext>
                </a:extLst>
              </a:tr>
              <a:tr h="231960">
                <a:tc rowSpan="3">
                  <a:txBody>
                    <a:bodyPr/>
                    <a:lstStyle/>
                    <a:p>
                      <a:pPr algn="ctr" fontAlgn="b"/>
                      <a:r>
                        <a:rPr lang="en-US" sz="1100" u="none" strike="noStrike" dirty="0">
                          <a:effectLst/>
                          <a:latin typeface="Arial" panose="020B0604020202020204" pitchFamily="34" charset="0"/>
                          <a:cs typeface="Arial" panose="020B0604020202020204" pitchFamily="34" charset="0"/>
                        </a:rPr>
                        <a:t>2</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rowSpan="3">
                  <a:txBody>
                    <a:bodyPr/>
                    <a:lstStyle/>
                    <a:p>
                      <a:pPr algn="l" fontAlgn="b"/>
                      <a:r>
                        <a:rPr lang="en-US" sz="1100" u="none" strike="noStrike" dirty="0">
                          <a:effectLst/>
                          <a:latin typeface="Arial" panose="020B0604020202020204" pitchFamily="34" charset="0"/>
                          <a:cs typeface="Arial" panose="020B0604020202020204" pitchFamily="34" charset="0"/>
                        </a:rPr>
                        <a:t>Top gentrified quartile = 1, rest = 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4">
                        <a:lumMod val="40000"/>
                        <a:lumOff val="60000"/>
                      </a:schemeClr>
                    </a:solidFill>
                  </a:tcPr>
                </a:tc>
                <a:tc rowSpan="3">
                  <a:txBody>
                    <a:bodyPr/>
                    <a:lstStyle/>
                    <a:p>
                      <a:pPr algn="ctr" fontAlgn="b"/>
                      <a:r>
                        <a:rPr lang="en-US" sz="1100" u="none" strike="noStrike" dirty="0">
                          <a:effectLst/>
                          <a:latin typeface="Arial" panose="020B0604020202020204" pitchFamily="34" charset="0"/>
                          <a:cs typeface="Arial" panose="020B0604020202020204" pitchFamily="34" charset="0"/>
                        </a:rPr>
                        <a:t>non-scaled</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4">
                        <a:lumMod val="40000"/>
                        <a:lumOff val="60000"/>
                      </a:schemeClr>
                    </a:solidFill>
                  </a:tcPr>
                </a:tc>
                <a:tc rowSpan="3">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Census Data</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Only</a:t>
                      </a:r>
                    </a:p>
                  </a:txBody>
                  <a:tcPr marL="9525" marR="9525" marT="9525" marB="0" anchor="ctr">
                    <a:solidFill>
                      <a:schemeClr val="accent4">
                        <a:lumMod val="40000"/>
                        <a:lumOff val="60000"/>
                      </a:schemeClr>
                    </a:solidFill>
                  </a:tcPr>
                </a:tc>
                <a:tc rowSpan="3">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110</a:t>
                      </a: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solidFill>
                      <a:schemeClr val="accent4">
                        <a:lumMod val="40000"/>
                        <a:lumOff val="60000"/>
                      </a:schemeClr>
                    </a:solidFill>
                  </a:tcPr>
                </a:tc>
                <a:tc rowSpan="3">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22</a:t>
                      </a: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solidFill>
                      <a:schemeClr val="accent4">
                        <a:lumMod val="40000"/>
                        <a:lumOff val="60000"/>
                      </a:schemeClr>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65%</a:t>
                      </a:r>
                    </a:p>
                  </a:txBody>
                  <a:tcPr marL="9525" marR="9525" marT="9525" marB="0" anchor="ctr">
                    <a:solidFill>
                      <a:schemeClr val="accent4">
                        <a:lumMod val="40000"/>
                        <a:lumOff val="60000"/>
                      </a:schemeClr>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35%</a:t>
                      </a:r>
                    </a:p>
                  </a:txBody>
                  <a:tcPr marL="9525" marR="9525" marT="9525" marB="0" anchor="ctr">
                    <a:solidFill>
                      <a:schemeClr val="accent4">
                        <a:lumMod val="40000"/>
                        <a:lumOff val="6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0.985</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4">
                        <a:lumMod val="40000"/>
                        <a:lumOff val="6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0.923</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1249221226"/>
                  </a:ext>
                </a:extLst>
              </a:tr>
              <a:tr h="231960">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pPr lvl="1"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endParaRPr lang="en-US"/>
                    </a:p>
                  </a:txBody>
                  <a:tcP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60%</a:t>
                      </a:r>
                    </a:p>
                  </a:txBody>
                  <a:tcPr marL="9525" marR="9525" marT="9525" marB="0" anchor="ct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40%</a:t>
                      </a: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0.984</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0.840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366909780"/>
                  </a:ext>
                </a:extLst>
              </a:tr>
              <a:tr h="231960">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pPr lvl="1" algn="l"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vMerge="1">
                  <a:txBody>
                    <a:bodyPr/>
                    <a:lstStyle/>
                    <a:p>
                      <a:endParaRPr lang="en-US"/>
                    </a:p>
                  </a:txBody>
                  <a:tcP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solidFill>
                      <a:schemeClr val="accent4">
                        <a:lumMod val="40000"/>
                        <a:lumOff val="60000"/>
                      </a:schemeClr>
                    </a:solidFill>
                  </a:tcPr>
                </a:tc>
                <a:tc vMerge="1">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solidFill>
                      <a:schemeClr val="accent4">
                        <a:lumMod val="40000"/>
                        <a:lumOff val="60000"/>
                      </a:schemeClr>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55%</a:t>
                      </a:r>
                    </a:p>
                  </a:txBody>
                  <a:tcPr marL="9525" marR="9525" marT="9525" marB="0" anchor="ctr">
                    <a:solidFill>
                      <a:schemeClr val="accent4">
                        <a:lumMod val="40000"/>
                        <a:lumOff val="60000"/>
                      </a:schemeClr>
                    </a:solidFill>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45%</a:t>
                      </a:r>
                    </a:p>
                  </a:txBody>
                  <a:tcPr marL="9525" marR="9525" marT="9525" marB="0" anchor="ctr">
                    <a:solidFill>
                      <a:schemeClr val="accent4">
                        <a:lumMod val="40000"/>
                        <a:lumOff val="6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0.983</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4">
                        <a:lumMod val="40000"/>
                        <a:lumOff val="60000"/>
                      </a:schemeClr>
                    </a:solidFill>
                  </a:tcPr>
                </a:tc>
                <a:tc>
                  <a:txBody>
                    <a:bodyPr/>
                    <a:lstStyle/>
                    <a:p>
                      <a:pPr algn="ctr" fontAlgn="b"/>
                      <a:r>
                        <a:rPr lang="en-US" sz="1100" u="none" strike="noStrike" dirty="0">
                          <a:effectLst/>
                          <a:latin typeface="Arial" panose="020B0604020202020204" pitchFamily="34" charset="0"/>
                          <a:cs typeface="Arial" panose="020B0604020202020204" pitchFamily="34" charset="0"/>
                        </a:rPr>
                        <a:t>0.860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4">
                        <a:lumMod val="40000"/>
                        <a:lumOff val="60000"/>
                      </a:schemeClr>
                    </a:solidFill>
                  </a:tcPr>
                </a:tc>
                <a:extLst>
                  <a:ext uri="{0D108BD9-81ED-4DB2-BD59-A6C34878D82A}">
                    <a16:rowId xmlns:a16="http://schemas.microsoft.com/office/drawing/2014/main" val="1674264789"/>
                  </a:ext>
                </a:extLst>
              </a:tr>
              <a:tr h="231960">
                <a:tc>
                  <a:txBody>
                    <a:bodyPr/>
                    <a:lstStyle/>
                    <a:p>
                      <a:pPr algn="ctr" fontAlgn="b"/>
                      <a:r>
                        <a:rPr lang="en-US" sz="1100" u="none" strike="noStrike" dirty="0">
                          <a:effectLst/>
                          <a:latin typeface="Arial" panose="020B0604020202020204" pitchFamily="34" charset="0"/>
                          <a:cs typeface="Arial" panose="020B0604020202020204" pitchFamily="34" charset="0"/>
                        </a:rPr>
                        <a:t>3</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r>
                        <a:rPr lang="en-US" sz="1100" u="none" strike="noStrike" dirty="0">
                          <a:effectLst/>
                          <a:latin typeface="Arial" panose="020B0604020202020204" pitchFamily="34" charset="0"/>
                          <a:cs typeface="Arial" panose="020B0604020202020204" pitchFamily="34" charset="0"/>
                        </a:rPr>
                        <a:t>Top gentrified quartile = 1, rest = 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scaled</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Census Data Only</a:t>
                      </a:r>
                    </a:p>
                  </a:txBody>
                  <a:tcPr marL="9525" marR="9525" marT="9525" marB="0" anchor="ct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110</a:t>
                      </a: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22</a:t>
                      </a: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9525" marR="9525" marT="9525" marB="0" anchor="ct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65%</a:t>
                      </a:r>
                    </a:p>
                  </a:txBody>
                  <a:tcPr marL="9525" marR="9525" marT="9525" marB="0" anchor="ct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35%</a:t>
                      </a: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0.957</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US" sz="1100" u="none" strike="noStrike" dirty="0">
                          <a:effectLst/>
                          <a:latin typeface="Arial" panose="020B0604020202020204" pitchFamily="34" charset="0"/>
                          <a:cs typeface="Arial" panose="020B0604020202020204" pitchFamily="34" charset="0"/>
                        </a:rPr>
                        <a:t>0.974</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99207241"/>
                  </a:ext>
                </a:extLst>
              </a:tr>
            </a:tbl>
          </a:graphicData>
        </a:graphic>
      </p:graphicFrame>
    </p:spTree>
    <p:extLst>
      <p:ext uri="{BB962C8B-B14F-4D97-AF65-F5344CB8AC3E}">
        <p14:creationId xmlns:p14="http://schemas.microsoft.com/office/powerpoint/2010/main" val="3415300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1405</TotalTime>
  <Words>1653</Words>
  <Application>Microsoft Office PowerPoint</Application>
  <PresentationFormat>Widescreen</PresentationFormat>
  <Paragraphs>325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Simonson, Jeff</dc:creator>
  <cp:lastModifiedBy>JTS</cp:lastModifiedBy>
  <cp:revision>107</cp:revision>
  <cp:lastPrinted>2019-09-30T16:23:58Z</cp:lastPrinted>
  <dcterms:created xsi:type="dcterms:W3CDTF">2019-09-23T16:34:26Z</dcterms:created>
  <dcterms:modified xsi:type="dcterms:W3CDTF">2019-10-01T01:18:41Z</dcterms:modified>
</cp:coreProperties>
</file>