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256" r:id="rId2"/>
    <p:sldId id="265" r:id="rId3"/>
    <p:sldId id="277" r:id="rId4"/>
    <p:sldId id="276" r:id="rId5"/>
    <p:sldId id="27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1" autoAdjust="0"/>
    <p:restoredTop sz="94660"/>
  </p:normalViewPr>
  <p:slideViewPr>
    <p:cSldViewPr>
      <p:cViewPr varScale="1">
        <p:scale>
          <a:sx n="92" d="100"/>
          <a:sy n="92" d="100"/>
        </p:scale>
        <p:origin x="81" y="81"/>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1/19/2022</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1/19/2022</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1/19/2022</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1/19/2022</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1/19/2022</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1/19/2022</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1/19/2022</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1/19/2022</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0" y="3657600"/>
            <a:ext cx="8534400" cy="1676400"/>
          </a:xfrm>
        </p:spPr>
        <p:txBody>
          <a:bodyPr anchor="ctr"/>
          <a:lstStyle/>
          <a:p>
            <a:pPr algn="ctr"/>
            <a:r>
              <a:rPr lang="en-US" dirty="0"/>
              <a:t>Automating Incremental Pipelines</a:t>
            </a:r>
          </a:p>
        </p:txBody>
      </p:sp>
      <p:pic>
        <p:nvPicPr>
          <p:cNvPr id="7" name="Picture 6" descr="Logo&#10;&#10;Description automatically generated">
            <a:extLst>
              <a:ext uri="{FF2B5EF4-FFF2-40B4-BE49-F238E27FC236}">
                <a16:creationId xmlns:a16="http://schemas.microsoft.com/office/drawing/2014/main" id="{0CA4055C-75EC-48B0-9BA8-E20C0DCB0D4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3352800"/>
            <a:ext cx="2133600" cy="2133600"/>
          </a:xfrm>
          <a:prstGeom prst="rect">
            <a:avLst/>
          </a:prstGeom>
        </p:spPr>
      </p:pic>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lnSpcReduction="10000"/>
          </a:bodyPr>
          <a:lstStyle/>
          <a:p>
            <a:pPr marL="0" indent="0">
              <a:buNone/>
            </a:pPr>
            <a:r>
              <a:rPr lang="en-US" b="1" dirty="0"/>
              <a:t>Scenario</a:t>
            </a:r>
          </a:p>
          <a:p>
            <a:r>
              <a:rPr lang="en-US" dirty="0"/>
              <a:t>Be able to setup an environment to incrementally copy data from an Azure SQL Database to a Synapse Dedicated Pool.</a:t>
            </a:r>
          </a:p>
          <a:p>
            <a:r>
              <a:rPr lang="en-US" dirty="0"/>
              <a:t>All tables should be copied initially but only choose a few for incremental copying. </a:t>
            </a:r>
          </a:p>
          <a:p>
            <a:r>
              <a:rPr lang="en-US" dirty="0"/>
              <a:t>Use a watermark table to validate last copied execution in case of a trigger failure.</a:t>
            </a:r>
          </a:p>
          <a:p>
            <a:r>
              <a:rPr lang="en-US" dirty="0"/>
              <a:t>Use of Staging Tables and how to copy those to production tables and use the proper distribution model.</a:t>
            </a:r>
          </a:p>
          <a:p>
            <a:r>
              <a:rPr lang="en-US" dirty="0"/>
              <a:t>Resources are available for you</a:t>
            </a:r>
          </a:p>
          <a:p>
            <a:r>
              <a:rPr lang="en-US" dirty="0"/>
              <a:t>How does this compare to Synapse Link for Azure SQL?</a:t>
            </a:r>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fontScale="92500" lnSpcReduction="10000"/>
          </a:bodyPr>
          <a:lstStyle/>
          <a:p>
            <a:pPr marL="0" indent="0">
              <a:buNone/>
            </a:pPr>
            <a:r>
              <a:rPr lang="en-US" b="1" dirty="0"/>
              <a:t>Overview</a:t>
            </a:r>
          </a:p>
          <a:p>
            <a:r>
              <a:rPr lang="en-US" b="1" dirty="0"/>
              <a:t>Challenge 0:  Setup the source and target environments</a:t>
            </a:r>
          </a:p>
          <a:p>
            <a:pPr lvl="1"/>
            <a:r>
              <a:rPr lang="en-US" dirty="0"/>
              <a:t>Standup and configure the Azure SQL and Synapse Environments</a:t>
            </a:r>
          </a:p>
          <a:p>
            <a:r>
              <a:rPr lang="en-US" b="1" dirty="0"/>
              <a:t>Challenge 1: Initial Data Load into the Dedicated Pool</a:t>
            </a:r>
          </a:p>
          <a:p>
            <a:pPr lvl="1"/>
            <a:r>
              <a:rPr lang="en-US" dirty="0"/>
              <a:t>Use Synapse Pipelines to perform the initial data load</a:t>
            </a:r>
          </a:p>
          <a:p>
            <a:r>
              <a:rPr lang="en-US" b="1" dirty="0"/>
              <a:t>Challenge 2: Create Incremental Load Pipelines</a:t>
            </a:r>
          </a:p>
          <a:p>
            <a:pPr lvl="1"/>
            <a:r>
              <a:rPr lang="en-US" dirty="0"/>
              <a:t>Implement Change Data Capture, create the synapse pipelines and the proper Dedicated Pool architecture to be used as a target for the pipelines and a source for reporting.</a:t>
            </a:r>
          </a:p>
          <a:p>
            <a:r>
              <a:rPr lang="en-US" b="1" dirty="0"/>
              <a:t>Challenge 3: Setup the trigger to automate the incremental load</a:t>
            </a:r>
          </a:p>
          <a:p>
            <a:pPr lvl="1"/>
            <a:r>
              <a:rPr lang="en-US" dirty="0"/>
              <a:t>Create the trigger within Synapse to automate the pipeline and add data to SQL and watch it flow through the staging and production tables in the dedicated pool and viewable in your Power BI Report.</a:t>
            </a:r>
          </a:p>
        </p:txBody>
      </p:sp>
    </p:spTree>
    <p:extLst>
      <p:ext uri="{BB962C8B-B14F-4D97-AF65-F5344CB8AC3E}">
        <p14:creationId xmlns:p14="http://schemas.microsoft.com/office/powerpoint/2010/main" val="326566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a:bodyPr>
          <a:lstStyle/>
          <a:p>
            <a:pPr marL="0" indent="0">
              <a:buNone/>
            </a:pPr>
            <a:r>
              <a:rPr lang="en-US" b="1" dirty="0"/>
              <a:t>Agenda</a:t>
            </a:r>
          </a:p>
          <a:p>
            <a:r>
              <a:rPr lang="en-US" b="1" dirty="0"/>
              <a:t>Jan 21 </a:t>
            </a:r>
          </a:p>
          <a:p>
            <a:pPr lvl="1"/>
            <a:r>
              <a:rPr lang="en-US" b="1" dirty="0"/>
              <a:t>Challenge 0:  Setup the source and target environments</a:t>
            </a:r>
          </a:p>
          <a:p>
            <a:pPr lvl="1"/>
            <a:r>
              <a:rPr lang="en-US" b="1" dirty="0"/>
              <a:t>Challenge 1: Initial Data Load into the Dedicated Pool</a:t>
            </a:r>
          </a:p>
          <a:p>
            <a:r>
              <a:rPr lang="en-US" b="1" dirty="0"/>
              <a:t>Jan 28</a:t>
            </a:r>
          </a:p>
          <a:p>
            <a:pPr lvl="1"/>
            <a:r>
              <a:rPr lang="en-US" b="1" dirty="0"/>
              <a:t>Challenge 2: Create Incremental Load Pipelines</a:t>
            </a:r>
          </a:p>
          <a:p>
            <a:r>
              <a:rPr lang="en-US" b="1" dirty="0"/>
              <a:t>Feb 4</a:t>
            </a:r>
          </a:p>
          <a:p>
            <a:pPr lvl="1"/>
            <a:r>
              <a:rPr lang="en-US" b="1" dirty="0"/>
              <a:t>Challenge 2: Create Incremental Load Pipelines</a:t>
            </a:r>
          </a:p>
          <a:p>
            <a:pPr lvl="1"/>
            <a:r>
              <a:rPr lang="en-US" b="1" dirty="0"/>
              <a:t>Challenge 3: Setup the trigger to automate the incremental load</a:t>
            </a:r>
          </a:p>
        </p:txBody>
      </p:sp>
    </p:spTree>
    <p:extLst>
      <p:ext uri="{BB962C8B-B14F-4D97-AF65-F5344CB8AC3E}">
        <p14:creationId xmlns:p14="http://schemas.microsoft.com/office/powerpoint/2010/main" val="4211976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609600" y="457200"/>
            <a:ext cx="10896600" cy="1143000"/>
          </a:xfrm>
        </p:spPr>
        <p:txBody>
          <a:bodyPr/>
          <a:lstStyle/>
          <a:p>
            <a:pPr algn="ctr"/>
            <a:r>
              <a:rPr lang="en-US" sz="4000" dirty="0"/>
              <a:t>Automating Incremental Pipelines</a:t>
            </a:r>
            <a:br>
              <a:rPr lang="en-US" dirty="0"/>
            </a:br>
            <a:r>
              <a:rPr lang="en-US" dirty="0"/>
              <a:t>(Azure SQL -&gt; Synapse Dedicated Pool)</a:t>
            </a:r>
          </a:p>
        </p:txBody>
      </p:sp>
      <p:sp>
        <p:nvSpPr>
          <p:cNvPr id="14" name="Content Placeholder 13"/>
          <p:cNvSpPr>
            <a:spLocks noGrp="1"/>
          </p:cNvSpPr>
          <p:nvPr>
            <p:ph idx="1"/>
          </p:nvPr>
        </p:nvSpPr>
        <p:spPr/>
        <p:txBody>
          <a:bodyPr>
            <a:normAutofit/>
          </a:bodyPr>
          <a:lstStyle/>
          <a:p>
            <a:pPr marL="0" indent="0">
              <a:buNone/>
            </a:pPr>
            <a:r>
              <a:rPr lang="en-US" b="1" dirty="0"/>
              <a:t>Team Interaction</a:t>
            </a:r>
          </a:p>
          <a:p>
            <a:r>
              <a:rPr lang="en-US" b="1" dirty="0"/>
              <a:t>2 Teams</a:t>
            </a:r>
          </a:p>
          <a:p>
            <a:pPr lvl="1"/>
            <a:r>
              <a:rPr lang="en-US" b="1" dirty="0"/>
              <a:t>Squad 1 – Steve DeMarco, Mark Badger, Saswata Sengupta, Ali Asgar Juzer</a:t>
            </a:r>
          </a:p>
          <a:p>
            <a:pPr lvl="1"/>
            <a:r>
              <a:rPr lang="en-US" b="1" dirty="0"/>
              <a:t>Squad 2 – Milind Modi, James Xu, Rodney Elmore, Jordan Bean</a:t>
            </a:r>
          </a:p>
          <a:p>
            <a:r>
              <a:rPr lang="en-US" b="1" dirty="0"/>
              <a:t>Please utilize your Teams channel for your squad collaboration</a:t>
            </a:r>
          </a:p>
          <a:p>
            <a:r>
              <a:rPr lang="en-US" b="1" dirty="0"/>
              <a:t>Use the Meet button within your channel to collaborate together.</a:t>
            </a:r>
          </a:p>
          <a:p>
            <a:pPr lvl="1"/>
            <a:r>
              <a:rPr lang="en-US" b="1" dirty="0"/>
              <a:t>Share screens, chat as needed, etc.</a:t>
            </a:r>
          </a:p>
          <a:p>
            <a:pPr lvl="1"/>
            <a:r>
              <a:rPr lang="en-US" b="1" dirty="0"/>
              <a:t>Video is optional</a:t>
            </a:r>
          </a:p>
          <a:p>
            <a:pPr lvl="1"/>
            <a:r>
              <a:rPr lang="en-US" b="1" dirty="0"/>
              <a:t>Only mute when necessary… family background noise is part of life these days</a:t>
            </a:r>
          </a:p>
        </p:txBody>
      </p:sp>
    </p:spTree>
    <p:extLst>
      <p:ext uri="{BB962C8B-B14F-4D97-AF65-F5344CB8AC3E}">
        <p14:creationId xmlns:p14="http://schemas.microsoft.com/office/powerpoint/2010/main" val="1234620010"/>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87</TotalTime>
  <Words>391</Words>
  <Application>Microsoft Office PowerPoint</Application>
  <PresentationFormat>Widescreen</PresentationFormat>
  <Paragraphs>39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Candara</vt:lpstr>
      <vt:lpstr>Consolas</vt:lpstr>
      <vt:lpstr>Tech Computer 16x9</vt:lpstr>
      <vt:lpstr>Automating Incremental Pipelines</vt:lpstr>
      <vt:lpstr>Automating Incremental Pipelines (Azure SQL -&gt; Synapse Dedicated Pool)</vt:lpstr>
      <vt:lpstr>Automating Incremental Pipelines (Azure SQL -&gt; Synapse Dedicated Pool)</vt:lpstr>
      <vt:lpstr>Automating Incremental Pipelines (Azure SQL -&gt; Synapse Dedicated Pool)</vt:lpstr>
      <vt:lpstr>Automating Incremental Pipelines (Azure SQL -&gt; Synapse Dedicated Pool)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Incremental Pipelines</dc:title>
  <dc:creator>Jack Bender</dc:creator>
  <cp:lastModifiedBy>Jack Bender</cp:lastModifiedBy>
  <cp:revision>9</cp:revision>
  <dcterms:created xsi:type="dcterms:W3CDTF">2022-01-19T16:20:40Z</dcterms:created>
  <dcterms:modified xsi:type="dcterms:W3CDTF">2022-01-19T18:58:11Z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