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47"/>
  </p:notesMasterIdLst>
  <p:sldIdLst>
    <p:sldId id="257" r:id="rId2"/>
    <p:sldId id="260" r:id="rId3"/>
    <p:sldId id="261" r:id="rId4"/>
    <p:sldId id="262" r:id="rId5"/>
    <p:sldId id="263" r:id="rId6"/>
    <p:sldId id="264" r:id="rId7"/>
    <p:sldId id="358" r:id="rId8"/>
    <p:sldId id="359" r:id="rId9"/>
    <p:sldId id="360" r:id="rId10"/>
    <p:sldId id="402" r:id="rId11"/>
    <p:sldId id="403" r:id="rId12"/>
    <p:sldId id="361" r:id="rId13"/>
    <p:sldId id="362" r:id="rId14"/>
    <p:sldId id="265" r:id="rId15"/>
    <p:sldId id="404" r:id="rId16"/>
    <p:sldId id="405" r:id="rId17"/>
    <p:sldId id="363" r:id="rId18"/>
    <p:sldId id="364" r:id="rId19"/>
    <p:sldId id="365" r:id="rId20"/>
    <p:sldId id="366" r:id="rId21"/>
    <p:sldId id="407" r:id="rId22"/>
    <p:sldId id="410" r:id="rId23"/>
    <p:sldId id="408" r:id="rId24"/>
    <p:sldId id="409" r:id="rId25"/>
    <p:sldId id="367" r:id="rId26"/>
    <p:sldId id="368" r:id="rId27"/>
    <p:sldId id="369" r:id="rId28"/>
    <p:sldId id="371" r:id="rId29"/>
    <p:sldId id="370" r:id="rId30"/>
    <p:sldId id="388" r:id="rId31"/>
    <p:sldId id="266" r:id="rId32"/>
    <p:sldId id="389" r:id="rId33"/>
    <p:sldId id="390" r:id="rId34"/>
    <p:sldId id="391" r:id="rId35"/>
    <p:sldId id="395" r:id="rId36"/>
    <p:sldId id="396" r:id="rId37"/>
    <p:sldId id="399" r:id="rId38"/>
    <p:sldId id="400" r:id="rId39"/>
    <p:sldId id="372" r:id="rId40"/>
    <p:sldId id="373" r:id="rId41"/>
    <p:sldId id="374" r:id="rId42"/>
    <p:sldId id="375" r:id="rId43"/>
    <p:sldId id="376" r:id="rId44"/>
    <p:sldId id="377" r:id="rId45"/>
    <p:sldId id="380" r:id="rId4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20" autoAdjust="0"/>
    <p:restoredTop sz="94660"/>
  </p:normalViewPr>
  <p:slideViewPr>
    <p:cSldViewPr>
      <p:cViewPr varScale="1">
        <p:scale>
          <a:sx n="104" d="100"/>
          <a:sy n="104" d="100"/>
        </p:scale>
        <p:origin x="-69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B239A36-5B61-43F5-88E2-A92CF49B36D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BF4FF2-82FB-4ACF-88CC-EA2D298E3315}" type="slidenum">
              <a:rPr lang="en-US" altLang="zh-CN"/>
              <a:pPr/>
              <a:t>1</a:t>
            </a:fld>
            <a:endParaRPr lang="en-US" altLang="zh-CN"/>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EA9F84-B72A-46CB-AAB2-77F063775D6A}" type="slidenum">
              <a:rPr lang="en-US" altLang="zh-CN"/>
              <a:pPr/>
              <a:t>5</a:t>
            </a:fld>
            <a:endParaRPr lang="en-US" altLang="zh-CN"/>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3BF848-EF84-4D02-B23B-94214009C001}" type="slidenum">
              <a:rPr lang="en-US" altLang="zh-CN"/>
              <a:pPr/>
              <a:t>32</a:t>
            </a:fld>
            <a:endParaRPr lang="en-US" altLang="zh-CN"/>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76277F-4CA3-4CF9-A27C-4341B9E97E40}" type="slidenum">
              <a:rPr lang="en-US" altLang="zh-CN"/>
              <a:pPr/>
              <a:t>34</a:t>
            </a:fld>
            <a:endParaRPr lang="en-US" altLang="zh-CN"/>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F31ED2CF-9F42-4316-BCD2-8364A5839B2A}" type="datetime1">
              <a:rPr lang="zh-CN" altLang="en-US"/>
              <a:pPr/>
              <a:t>2016-5-25</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EB03D90-121D-4791-A9E1-0B5F13C2074E}" type="slidenum">
              <a:rPr lang="en-US" altLang="zh-CN"/>
              <a:pPr/>
              <a:t>‹#›</a:t>
            </a:fld>
            <a:endParaRPr lang="en-US" altLang="zh-CN"/>
          </a:p>
        </p:txBody>
      </p:sp>
    </p:spTree>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726CEE0-4BA7-4199-9C8C-B13A867A5255}" type="datetime1">
              <a:rPr lang="zh-CN" altLang="en-US"/>
              <a:pPr/>
              <a:t>2016-5-25</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F9B2616-3486-4C1E-8C58-6E4137B443EE}" type="slidenum">
              <a:rPr lang="en-US" altLang="zh-CN"/>
              <a:pPr/>
              <a:t>‹#›</a:t>
            </a:fld>
            <a:endParaRPr lang="en-US" altLang="zh-CN"/>
          </a:p>
        </p:txBody>
      </p:sp>
    </p:spTree>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2C3234C-8ACB-405E-B1A5-2AB4542C24AA}" type="datetime1">
              <a:rPr lang="zh-CN" altLang="en-US"/>
              <a:pPr/>
              <a:t>2016-5-25</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4E582EA3-A0EC-45EF-9BEA-3C2D901EFDCA}" type="slidenum">
              <a:rPr lang="en-US" altLang="zh-CN"/>
              <a:pPr/>
              <a:t>‹#›</a:t>
            </a:fld>
            <a:endParaRPr lang="en-US" altLang="zh-CN"/>
          </a:p>
        </p:txBody>
      </p:sp>
    </p:spTree>
  </p:cSld>
  <p:clrMapOvr>
    <a:masterClrMapping/>
  </p:clrMapOvr>
  <p:transition spd="med">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E35FDD6E-49DB-46DE-8349-E42313845FCF}" type="datetime1">
              <a:rPr lang="zh-CN" altLang="en-US"/>
              <a:pPr/>
              <a:t>2016-5-25</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3901B-A5ED-455D-9541-9ED4F0A146E3}" type="slidenum">
              <a:rPr lang="en-US" altLang="zh-CN"/>
              <a:pPr/>
              <a:t>‹#›</a:t>
            </a:fld>
            <a:endParaRPr lang="en-US" altLang="zh-CN"/>
          </a:p>
        </p:txBody>
      </p:sp>
    </p:spTree>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C68D97F-D90D-4991-83FB-5EB6D65635FE}" type="datetime1">
              <a:rPr lang="zh-CN" altLang="en-US"/>
              <a:pPr/>
              <a:t>2016-5-25</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71BC390-9E50-45F4-BA86-AE02A932C00D}" type="slidenum">
              <a:rPr lang="en-US" altLang="zh-CN"/>
              <a:pPr/>
              <a:t>‹#›</a:t>
            </a:fld>
            <a:endParaRPr lang="en-US" altLang="zh-CN"/>
          </a:p>
        </p:txBody>
      </p:sp>
    </p:spTree>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FC363EF8-890F-466E-A6AB-961181E222D3}" type="datetime1">
              <a:rPr lang="zh-CN" altLang="en-US"/>
              <a:pPr/>
              <a:t>2016-5-25</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4B4FA11E-C59B-4649-BD9C-B2FABE28DB29}" type="slidenum">
              <a:rPr lang="en-US" altLang="zh-CN"/>
              <a:pPr/>
              <a:t>‹#›</a:t>
            </a:fld>
            <a:endParaRPr lang="en-US" altLang="zh-CN"/>
          </a:p>
        </p:txBody>
      </p:sp>
    </p:spTree>
  </p:cSld>
  <p:clrMapOvr>
    <a:masterClrMapping/>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F5F48901-6F6A-4421-A1B9-8D8E81E38E18}" type="datetime1">
              <a:rPr lang="zh-CN" altLang="en-US"/>
              <a:pPr/>
              <a:t>2016-5-25</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1609EBF0-9DA9-4CA2-896E-8FEA4C3E45DD}" type="slidenum">
              <a:rPr lang="en-US" altLang="zh-CN"/>
              <a:pPr/>
              <a:t>‹#›</a:t>
            </a:fld>
            <a:endParaRPr lang="en-US" altLang="zh-CN"/>
          </a:p>
        </p:txBody>
      </p:sp>
    </p:spTree>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F5704A9A-AE30-4FAC-8521-5BC33525F651}" type="datetime1">
              <a:rPr lang="zh-CN" altLang="en-US"/>
              <a:pPr/>
              <a:t>2016-5-25</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汇编语言程序设计教程</a:t>
            </a:r>
          </a:p>
        </p:txBody>
      </p:sp>
      <p:sp>
        <p:nvSpPr>
          <p:cNvPr id="9" name="灯片编号占位符 8"/>
          <p:cNvSpPr>
            <a:spLocks noGrp="1"/>
          </p:cNvSpPr>
          <p:nvPr>
            <p:ph type="sldNum" sz="quarter" idx="12"/>
          </p:nvPr>
        </p:nvSpPr>
        <p:spPr/>
        <p:txBody>
          <a:bodyPr/>
          <a:lstStyle>
            <a:lvl1pPr>
              <a:defRPr/>
            </a:lvl1pPr>
          </a:lstStyle>
          <a:p>
            <a:fld id="{867636FC-E600-46F6-9D86-9FEF2E81CB06}" type="slidenum">
              <a:rPr lang="en-US" altLang="zh-CN"/>
              <a:pPr/>
              <a:t>‹#›</a:t>
            </a:fld>
            <a:endParaRPr lang="en-US" altLang="zh-CN"/>
          </a:p>
        </p:txBody>
      </p:sp>
    </p:spTree>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1F5054A-1067-42F9-80F5-8C169C51B8A9}" type="datetime1">
              <a:rPr lang="zh-CN" altLang="en-US"/>
              <a:pPr/>
              <a:t>2016-5-25</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汇编语言程序设计教程</a:t>
            </a:r>
          </a:p>
        </p:txBody>
      </p:sp>
      <p:sp>
        <p:nvSpPr>
          <p:cNvPr id="5" name="灯片编号占位符 4"/>
          <p:cNvSpPr>
            <a:spLocks noGrp="1"/>
          </p:cNvSpPr>
          <p:nvPr>
            <p:ph type="sldNum" sz="quarter" idx="12"/>
          </p:nvPr>
        </p:nvSpPr>
        <p:spPr/>
        <p:txBody>
          <a:bodyPr/>
          <a:lstStyle>
            <a:lvl1pPr>
              <a:defRPr/>
            </a:lvl1pPr>
          </a:lstStyle>
          <a:p>
            <a:fld id="{22330589-F062-4D41-993F-EA52A01AAB3E}" type="slidenum">
              <a:rPr lang="en-US" altLang="zh-CN"/>
              <a:pPr/>
              <a:t>‹#›</a:t>
            </a:fld>
            <a:endParaRPr lang="en-US" altLang="zh-CN"/>
          </a:p>
        </p:txBody>
      </p:sp>
    </p:spTree>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D582293-AA6D-400C-8981-95EB28BFE055}" type="datetime1">
              <a:rPr lang="zh-CN" altLang="en-US"/>
              <a:pPr/>
              <a:t>2016-5-25</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汇编语言程序设计教程</a:t>
            </a:r>
          </a:p>
        </p:txBody>
      </p:sp>
      <p:sp>
        <p:nvSpPr>
          <p:cNvPr id="4" name="灯片编号占位符 3"/>
          <p:cNvSpPr>
            <a:spLocks noGrp="1"/>
          </p:cNvSpPr>
          <p:nvPr>
            <p:ph type="sldNum" sz="quarter" idx="12"/>
          </p:nvPr>
        </p:nvSpPr>
        <p:spPr/>
        <p:txBody>
          <a:bodyPr/>
          <a:lstStyle>
            <a:lvl1pPr>
              <a:defRPr/>
            </a:lvl1pPr>
          </a:lstStyle>
          <a:p>
            <a:fld id="{F43F056C-5FD3-4949-B0AC-428AF7E09DC0}" type="slidenum">
              <a:rPr lang="en-US" altLang="zh-CN"/>
              <a:pPr/>
              <a:t>‹#›</a:t>
            </a:fld>
            <a:endParaRPr lang="en-US" altLang="zh-CN"/>
          </a:p>
        </p:txBody>
      </p:sp>
    </p:spTree>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D3080D7-0E80-4C26-B5D6-3E0610E68A6D}" type="datetime1">
              <a:rPr lang="zh-CN" altLang="en-US"/>
              <a:pPr/>
              <a:t>2016-5-25</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3AC7C85E-AF35-4B25-BFAA-A2F869918481}" type="slidenum">
              <a:rPr lang="en-US" altLang="zh-CN"/>
              <a:pPr/>
              <a:t>‹#›</a:t>
            </a:fld>
            <a:endParaRPr lang="en-US" altLang="zh-CN"/>
          </a:p>
        </p:txBody>
      </p:sp>
    </p:spTree>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FD9C5CA-CDC0-4F46-A535-612681008AA9}" type="datetime1">
              <a:rPr lang="zh-CN" altLang="en-US"/>
              <a:pPr/>
              <a:t>2016-5-25</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F718187E-4541-4EB3-AC09-9EF61B2B1BAE}" type="slidenum">
              <a:rPr lang="en-US" altLang="zh-CN"/>
              <a:pPr/>
              <a:t>‹#›</a:t>
            </a:fld>
            <a:endParaRPr lang="en-US" altLang="zh-CN"/>
          </a:p>
        </p:txBody>
      </p:sp>
    </p:spTree>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379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37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3CC5BD49-EB11-4815-895C-697FD95E969A}" type="datetime1">
              <a:rPr lang="zh-CN" altLang="en-US"/>
              <a:pPr/>
              <a:t>2016-5-25</a:t>
            </a:fld>
            <a:endParaRPr lang="en-US" altLang="zh-CN"/>
          </a:p>
        </p:txBody>
      </p:sp>
      <p:sp>
        <p:nvSpPr>
          <p:cNvPr id="337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a:t>汇编语言程序设计教程</a:t>
            </a:r>
          </a:p>
        </p:txBody>
      </p:sp>
      <p:sp>
        <p:nvSpPr>
          <p:cNvPr id="337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F6B7E0E-9DD7-4B1F-8D9C-BB72B6578DEA}" type="slidenum">
              <a:rPr lang="en-US" altLang="zh-CN"/>
              <a:pPr/>
              <a:t>‹#›</a:t>
            </a:fld>
            <a:endParaRPr lang="en-US" altLang="zh-CN"/>
          </a:p>
        </p:txBody>
      </p:sp>
      <p:pic>
        <p:nvPicPr>
          <p:cNvPr id="33806" name="Picture 14"/>
          <p:cNvPicPr>
            <a:picLocks noChangeAspect="1" noChangeArrowheads="1"/>
          </p:cNvPicPr>
          <p:nvPr userDrawn="1"/>
        </p:nvPicPr>
        <p:blipFill>
          <a:blip r:embed="rId14" cstate="print"/>
          <a:srcRect/>
          <a:stretch>
            <a:fillRect/>
          </a:stretch>
        </p:blipFill>
        <p:spPr bwMode="auto">
          <a:xfrm>
            <a:off x="323850" y="1412875"/>
            <a:ext cx="5314950" cy="95250"/>
          </a:xfrm>
          <a:prstGeom prst="rect">
            <a:avLst/>
          </a:prstGeom>
          <a:noFill/>
        </p:spPr>
      </p:pic>
      <p:pic>
        <p:nvPicPr>
          <p:cNvPr id="33807" name="Picture 15"/>
          <p:cNvPicPr>
            <a:picLocks noChangeAspect="1" noChangeArrowheads="1"/>
          </p:cNvPicPr>
          <p:nvPr userDrawn="1"/>
        </p:nvPicPr>
        <p:blipFill>
          <a:blip r:embed="rId14" cstate="print"/>
          <a:srcRect/>
          <a:stretch>
            <a:fillRect/>
          </a:stretch>
        </p:blipFill>
        <p:spPr bwMode="auto">
          <a:xfrm>
            <a:off x="3563938" y="6092825"/>
            <a:ext cx="5314950" cy="95250"/>
          </a:xfrm>
          <a:prstGeom prst="rect">
            <a:avLst/>
          </a:prstGeom>
          <a:noFill/>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ransition spd="med">
    <p:pull dir="d"/>
  </p:transition>
  <p:timing>
    <p:tnLst>
      <p:par>
        <p:cTn id="1" dur="indefinite" restart="never" nodeType="tmRoot"/>
      </p:par>
    </p:tnLst>
  </p:timing>
  <p:hf hd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31532;10&#31456;&#27719;&#32534;&#35821;&#35328;&#19978;&#26426;&#23454;&#39564;.docx"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C14E230-A0F7-488F-B4CA-CE22CAD89F7F}"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A48FDCDB-1E8F-4C44-B1BB-F6D65399A1C8}" type="slidenum">
              <a:rPr lang="en-US" altLang="zh-CN"/>
              <a:pPr/>
              <a:t>1</a:t>
            </a:fld>
            <a:endParaRPr lang="en-US" altLang="zh-CN"/>
          </a:p>
        </p:txBody>
      </p:sp>
      <p:sp>
        <p:nvSpPr>
          <p:cNvPr id="3074" name="Rectangle 2"/>
          <p:cNvSpPr>
            <a:spLocks noGrp="1" noChangeArrowheads="1"/>
          </p:cNvSpPr>
          <p:nvPr>
            <p:ph type="ctrTitle"/>
          </p:nvPr>
        </p:nvSpPr>
        <p:spPr>
          <a:xfrm>
            <a:off x="539750" y="404813"/>
            <a:ext cx="7848600" cy="990600"/>
          </a:xfrm>
        </p:spPr>
        <p:txBody>
          <a:bodyPr/>
          <a:lstStyle/>
          <a:p>
            <a:r>
              <a:rPr lang="zh-CN" altLang="en-US" sz="5400" b="1"/>
              <a:t>汇编语言程序设计教程</a:t>
            </a:r>
            <a:endParaRPr lang="zh-CN" altLang="en-US" sz="5400"/>
          </a:p>
        </p:txBody>
      </p:sp>
      <p:sp>
        <p:nvSpPr>
          <p:cNvPr id="3075" name="Rectangle 3"/>
          <p:cNvSpPr>
            <a:spLocks noGrp="1" noChangeArrowheads="1"/>
          </p:cNvSpPr>
          <p:nvPr>
            <p:ph type="subTitle" idx="1"/>
          </p:nvPr>
        </p:nvSpPr>
        <p:spPr>
          <a:xfrm>
            <a:off x="1219200" y="2564904"/>
            <a:ext cx="6934200" cy="3073896"/>
          </a:xfrm>
        </p:spPr>
        <p:txBody>
          <a:bodyPr/>
          <a:lstStyle/>
          <a:p>
            <a:r>
              <a:rPr lang="zh-CN" altLang="en-US" sz="2800" b="1" dirty="0" smtClean="0"/>
              <a:t>第四版</a:t>
            </a:r>
            <a:endParaRPr lang="zh-CN" altLang="en-US" sz="2800" b="1" dirty="0"/>
          </a:p>
          <a:p>
            <a:endParaRPr lang="zh-CN" altLang="en-US" sz="2800" b="1" dirty="0"/>
          </a:p>
          <a:p>
            <a:endParaRPr lang="zh-CN" altLang="en-US" sz="2800" b="1" dirty="0"/>
          </a:p>
          <a:p>
            <a:endParaRPr lang="zh-CN" altLang="en-US" sz="2000" b="1" dirty="0"/>
          </a:p>
          <a:p>
            <a:r>
              <a:rPr lang="zh-CN" altLang="en-US" sz="2000" dirty="0"/>
              <a:t>卜艳萍 周伟编著</a:t>
            </a:r>
          </a:p>
          <a:p>
            <a:r>
              <a:rPr lang="zh-CN" altLang="en-US" sz="2000" dirty="0"/>
              <a:t>清华大学出版社</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dissolve">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96DB23-C6A4-4198-BE10-E2716BC3804A}"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3267537-8623-46E7-9B9D-38910262BECF}" type="slidenum">
              <a:rPr lang="en-US" altLang="zh-CN"/>
              <a:pPr/>
              <a:t>10</a:t>
            </a:fld>
            <a:endParaRPr lang="en-US" altLang="zh-CN"/>
          </a:p>
        </p:txBody>
      </p:sp>
      <p:sp>
        <p:nvSpPr>
          <p:cNvPr id="134146" name="Rectangle 2"/>
          <p:cNvSpPr>
            <a:spLocks noGrp="1" noChangeArrowheads="1"/>
          </p:cNvSpPr>
          <p:nvPr>
            <p:ph type="title"/>
          </p:nvPr>
        </p:nvSpPr>
        <p:spPr/>
        <p:txBody>
          <a:bodyPr/>
          <a:lstStyle/>
          <a:p>
            <a:r>
              <a:rPr lang="zh-CN" altLang="zh-CN" b="1" dirty="0" smtClean="0">
                <a:solidFill>
                  <a:srgbClr val="336699"/>
                </a:solidFill>
              </a:rPr>
              <a:t>计算机</a:t>
            </a:r>
            <a:r>
              <a:rPr lang="zh-CN" altLang="zh-CN" b="1" dirty="0" smtClean="0">
                <a:solidFill>
                  <a:srgbClr val="336699"/>
                </a:solidFill>
              </a:rPr>
              <a:t>的几个主要应用</a:t>
            </a:r>
            <a:r>
              <a:rPr lang="zh-CN" altLang="zh-CN" b="1" dirty="0" smtClean="0">
                <a:solidFill>
                  <a:srgbClr val="336699"/>
                </a:solidFill>
              </a:rPr>
              <a:t>领域</a:t>
            </a:r>
            <a:endParaRPr lang="zh-CN" altLang="en-US" dirty="0"/>
          </a:p>
        </p:txBody>
      </p:sp>
      <p:sp>
        <p:nvSpPr>
          <p:cNvPr id="134147" name="Rectangle 3"/>
          <p:cNvSpPr>
            <a:spLocks noGrp="1" noChangeArrowheads="1"/>
          </p:cNvSpPr>
          <p:nvPr>
            <p:ph type="body" idx="1"/>
          </p:nvPr>
        </p:nvSpPr>
        <p:spPr>
          <a:xfrm>
            <a:off x="457200" y="1773238"/>
            <a:ext cx="8229600" cy="4352925"/>
          </a:xfrm>
        </p:spPr>
        <p:txBody>
          <a:bodyPr/>
          <a:lstStyle/>
          <a:p>
            <a:r>
              <a:rPr lang="zh-CN" altLang="zh-CN" dirty="0" smtClean="0"/>
              <a:t>科学</a:t>
            </a:r>
            <a:r>
              <a:rPr lang="zh-CN" altLang="zh-CN" dirty="0" smtClean="0"/>
              <a:t>计算</a:t>
            </a:r>
          </a:p>
          <a:p>
            <a:pPr lvl="0"/>
            <a:r>
              <a:rPr lang="zh-CN" altLang="zh-CN" dirty="0" smtClean="0"/>
              <a:t>数据处理</a:t>
            </a:r>
            <a:endParaRPr lang="en-US" altLang="zh-CN" dirty="0" smtClean="0"/>
          </a:p>
          <a:p>
            <a:pPr lvl="0"/>
            <a:r>
              <a:rPr lang="zh-CN" altLang="zh-CN" dirty="0" smtClean="0"/>
              <a:t>计算机控制</a:t>
            </a:r>
          </a:p>
          <a:p>
            <a:pPr lvl="0"/>
            <a:r>
              <a:rPr lang="zh-CN" altLang="zh-CN" dirty="0" smtClean="0"/>
              <a:t>人工智能</a:t>
            </a:r>
          </a:p>
          <a:p>
            <a:pPr lvl="0"/>
            <a:r>
              <a:rPr lang="zh-CN" altLang="zh-CN" dirty="0" smtClean="0"/>
              <a:t>计算机网络</a:t>
            </a:r>
          </a:p>
          <a:p>
            <a:pPr lvl="0"/>
            <a:r>
              <a:rPr lang="zh-CN" altLang="zh-CN" dirty="0" smtClean="0"/>
              <a:t>计算机辅助设计</a:t>
            </a:r>
            <a:r>
              <a:rPr lang="en-US" altLang="zh-CN" dirty="0" smtClean="0"/>
              <a:t>/</a:t>
            </a:r>
            <a:r>
              <a:rPr lang="zh-CN" altLang="zh-CN" dirty="0" smtClean="0"/>
              <a:t>制造（</a:t>
            </a:r>
            <a:r>
              <a:rPr lang="en-US" altLang="zh-CN" dirty="0" smtClean="0"/>
              <a:t>CAD/CAM</a:t>
            </a:r>
            <a:r>
              <a:rPr lang="zh-CN" altLang="zh-CN" dirty="0" smtClean="0"/>
              <a:t>）</a:t>
            </a:r>
          </a:p>
          <a:p>
            <a:pPr lvl="0"/>
            <a:r>
              <a:rPr lang="zh-CN" altLang="zh-CN" dirty="0" smtClean="0"/>
              <a:t>嵌入式</a:t>
            </a:r>
            <a:r>
              <a:rPr lang="zh-CN" altLang="zh-CN" dirty="0" smtClean="0"/>
              <a:t>应用</a:t>
            </a:r>
            <a:r>
              <a:rPr lang="zh-CN" altLang="en-US" dirty="0" smtClean="0"/>
              <a:t> </a:t>
            </a:r>
            <a:endParaRPr lang="zh-CN" altLang="en-US" dirty="0"/>
          </a:p>
        </p:txBody>
      </p:sp>
    </p:spTree>
  </p:cSld>
  <p:clrMapOvr>
    <a:masterClrMapping/>
  </p:clrMapOvr>
  <p:transition spd="med">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96DB23-C6A4-4198-BE10-E2716BC3804A}"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3267537-8623-46E7-9B9D-38910262BECF}" type="slidenum">
              <a:rPr lang="en-US" altLang="zh-CN"/>
              <a:pPr/>
              <a:t>11</a:t>
            </a:fld>
            <a:endParaRPr lang="en-US" altLang="zh-CN"/>
          </a:p>
        </p:txBody>
      </p:sp>
      <p:sp>
        <p:nvSpPr>
          <p:cNvPr id="134146" name="Rectangle 2"/>
          <p:cNvSpPr>
            <a:spLocks noGrp="1" noChangeArrowheads="1"/>
          </p:cNvSpPr>
          <p:nvPr>
            <p:ph type="title"/>
          </p:nvPr>
        </p:nvSpPr>
        <p:spPr/>
        <p:txBody>
          <a:bodyPr/>
          <a:lstStyle/>
          <a:p>
            <a:r>
              <a:rPr lang="zh-CN" altLang="zh-CN" sz="3200" b="1" dirty="0" smtClean="0">
                <a:solidFill>
                  <a:srgbClr val="336699"/>
                </a:solidFill>
              </a:rPr>
              <a:t>未来</a:t>
            </a:r>
            <a:r>
              <a:rPr lang="zh-CN" altLang="zh-CN" sz="3200" b="1" dirty="0" smtClean="0">
                <a:solidFill>
                  <a:srgbClr val="336699"/>
                </a:solidFill>
              </a:rPr>
              <a:t>计算机的发展呈现出以下几个发展趋势</a:t>
            </a:r>
            <a:endParaRPr lang="zh-CN" altLang="en-US" sz="3200" b="1" dirty="0">
              <a:solidFill>
                <a:srgbClr val="336699"/>
              </a:solidFill>
            </a:endParaRPr>
          </a:p>
        </p:txBody>
      </p:sp>
      <p:sp>
        <p:nvSpPr>
          <p:cNvPr id="134147" name="Rectangle 3"/>
          <p:cNvSpPr>
            <a:spLocks noGrp="1" noChangeArrowheads="1"/>
          </p:cNvSpPr>
          <p:nvPr>
            <p:ph type="body" idx="1"/>
          </p:nvPr>
        </p:nvSpPr>
        <p:spPr>
          <a:xfrm>
            <a:off x="457200" y="1773238"/>
            <a:ext cx="8229600" cy="4352925"/>
          </a:xfrm>
        </p:spPr>
        <p:txBody>
          <a:bodyPr/>
          <a:lstStyle/>
          <a:p>
            <a:pPr lvl="0"/>
            <a:r>
              <a:rPr lang="zh-CN" altLang="zh-CN" sz="2200" dirty="0" smtClean="0"/>
              <a:t>微型化</a:t>
            </a:r>
            <a:r>
              <a:rPr lang="zh-CN" altLang="en-US" sz="2200" dirty="0" smtClean="0"/>
              <a:t>：</a:t>
            </a:r>
            <a:r>
              <a:rPr lang="zh-CN" altLang="zh-CN" sz="2200" dirty="0" smtClean="0"/>
              <a:t>便携式</a:t>
            </a:r>
            <a:r>
              <a:rPr lang="zh-CN" altLang="zh-CN" sz="2200" dirty="0" smtClean="0"/>
              <a:t>、低功耗的计算机系统成为人们追求的目标。</a:t>
            </a:r>
          </a:p>
          <a:p>
            <a:pPr lvl="0"/>
            <a:r>
              <a:rPr lang="zh-CN" altLang="zh-CN" sz="2200" dirty="0" smtClean="0"/>
              <a:t>高性能</a:t>
            </a:r>
            <a:r>
              <a:rPr lang="zh-CN" altLang="en-US" sz="2200" dirty="0" smtClean="0"/>
              <a:t>：</a:t>
            </a:r>
            <a:r>
              <a:rPr lang="zh-CN" altLang="zh-CN" sz="2200" dirty="0" smtClean="0"/>
              <a:t>尖端科技</a:t>
            </a:r>
            <a:r>
              <a:rPr lang="zh-CN" altLang="zh-CN" sz="2200" dirty="0" smtClean="0"/>
              <a:t>领域的信息处理，需要超大容量、高速度的计算机系统。人们对于高性能计算机的追求是无止境的。</a:t>
            </a:r>
          </a:p>
          <a:p>
            <a:pPr lvl="0"/>
            <a:r>
              <a:rPr lang="zh-CN" altLang="zh-CN" sz="2200" dirty="0" smtClean="0"/>
              <a:t>智能化</a:t>
            </a:r>
            <a:r>
              <a:rPr lang="zh-CN" altLang="en-US" sz="2200" dirty="0" smtClean="0"/>
              <a:t>：</a:t>
            </a:r>
            <a:r>
              <a:rPr lang="zh-CN" altLang="zh-CN" sz="2200" dirty="0" smtClean="0"/>
              <a:t>模拟</a:t>
            </a:r>
            <a:r>
              <a:rPr lang="zh-CN" altLang="zh-CN" sz="2200" dirty="0" smtClean="0"/>
              <a:t>人类大脑思维和交流方式，具有多种处理能力，如智能机器人等。</a:t>
            </a:r>
          </a:p>
          <a:p>
            <a:pPr lvl="0"/>
            <a:r>
              <a:rPr lang="zh-CN" altLang="zh-CN" sz="2200" dirty="0" smtClean="0"/>
              <a:t>系列化、</a:t>
            </a:r>
            <a:r>
              <a:rPr lang="zh-CN" altLang="zh-CN" sz="2200" dirty="0" smtClean="0"/>
              <a:t>标准化</a:t>
            </a:r>
            <a:r>
              <a:rPr lang="zh-CN" altLang="en-US" sz="2200" dirty="0" smtClean="0"/>
              <a:t>：</a:t>
            </a:r>
            <a:r>
              <a:rPr lang="zh-CN" altLang="zh-CN" sz="2200" dirty="0" smtClean="0"/>
              <a:t>便于</a:t>
            </a:r>
            <a:r>
              <a:rPr lang="zh-CN" altLang="zh-CN" sz="2200" dirty="0" smtClean="0"/>
              <a:t>各种计算机硬、软件兼容和升级。</a:t>
            </a:r>
          </a:p>
          <a:p>
            <a:pPr lvl="0"/>
            <a:r>
              <a:rPr lang="zh-CN" altLang="zh-CN" sz="2200" dirty="0" smtClean="0"/>
              <a:t>网络化</a:t>
            </a:r>
            <a:r>
              <a:rPr lang="zh-CN" altLang="en-US" sz="2200" dirty="0" smtClean="0"/>
              <a:t>：</a:t>
            </a:r>
            <a:r>
              <a:rPr lang="zh-CN" altLang="zh-CN" sz="2200" dirty="0" smtClean="0"/>
              <a:t>这</a:t>
            </a:r>
            <a:r>
              <a:rPr lang="zh-CN" altLang="zh-CN" sz="2200" dirty="0" smtClean="0"/>
              <a:t>是计算机网络普及的必然结果。</a:t>
            </a:r>
          </a:p>
          <a:p>
            <a:pPr lvl="0"/>
            <a:r>
              <a:rPr lang="zh-CN" altLang="zh-CN" sz="2200" dirty="0" smtClean="0"/>
              <a:t>多机</a:t>
            </a:r>
            <a:r>
              <a:rPr lang="zh-CN" altLang="zh-CN" sz="2200" dirty="0" smtClean="0"/>
              <a:t>系统</a:t>
            </a:r>
            <a:r>
              <a:rPr lang="zh-CN" altLang="en-US" sz="2200" dirty="0" smtClean="0"/>
              <a:t>：</a:t>
            </a:r>
            <a:r>
              <a:rPr lang="zh-CN" altLang="zh-CN" sz="2200" dirty="0" smtClean="0"/>
              <a:t>利用</a:t>
            </a:r>
            <a:r>
              <a:rPr lang="zh-CN" altLang="zh-CN" sz="2200" dirty="0" smtClean="0"/>
              <a:t>多个计算机构成一个更加庞大的系统，使得多个计算机之间可以并行地、协调地工作，从而提高计算机系统的整体性能，如分布式系统、网络计算等</a:t>
            </a:r>
            <a:r>
              <a:rPr lang="zh-CN" altLang="zh-CN" sz="2200" dirty="0" smtClean="0"/>
              <a:t>。</a:t>
            </a:r>
            <a:r>
              <a:rPr lang="zh-CN" altLang="en-US" sz="2200" dirty="0" smtClean="0"/>
              <a:t> </a:t>
            </a:r>
            <a:endParaRPr lang="zh-CN" altLang="en-US" sz="2200" dirty="0"/>
          </a:p>
        </p:txBody>
      </p:sp>
    </p:spTree>
  </p:cSld>
  <p:clrMapOvr>
    <a:masterClrMapping/>
  </p:clrMapOvr>
  <p:transition spd="med">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E653278-440B-4B82-9053-1A89DC76DD90}"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F0AB4E4A-7F72-4953-A44B-CEF14C6151A6}" type="slidenum">
              <a:rPr lang="en-US" altLang="zh-CN"/>
              <a:pPr/>
              <a:t>12</a:t>
            </a:fld>
            <a:endParaRPr lang="en-US" altLang="zh-CN"/>
          </a:p>
        </p:txBody>
      </p:sp>
      <p:sp>
        <p:nvSpPr>
          <p:cNvPr id="135170" name="Rectangle 2"/>
          <p:cNvSpPr>
            <a:spLocks noGrp="1" noChangeArrowheads="1"/>
          </p:cNvSpPr>
          <p:nvPr>
            <p:ph type="title"/>
          </p:nvPr>
        </p:nvSpPr>
        <p:spPr/>
        <p:txBody>
          <a:bodyPr/>
          <a:lstStyle/>
          <a:p>
            <a:r>
              <a:rPr lang="zh-CN" altLang="en-US" b="1">
                <a:solidFill>
                  <a:srgbClr val="336699"/>
                </a:solidFill>
              </a:rPr>
              <a:t>计算机的主要技术指标</a:t>
            </a:r>
            <a:r>
              <a:rPr lang="zh-CN" altLang="en-US"/>
              <a:t> </a:t>
            </a:r>
          </a:p>
        </p:txBody>
      </p:sp>
      <p:sp>
        <p:nvSpPr>
          <p:cNvPr id="135171" name="Rectangle 3"/>
          <p:cNvSpPr>
            <a:spLocks noGrp="1" noChangeArrowheads="1"/>
          </p:cNvSpPr>
          <p:nvPr>
            <p:ph type="body" idx="1"/>
          </p:nvPr>
        </p:nvSpPr>
        <p:spPr/>
        <p:txBody>
          <a:bodyPr/>
          <a:lstStyle/>
          <a:p>
            <a:pPr>
              <a:lnSpc>
                <a:spcPct val="80000"/>
              </a:lnSpc>
            </a:pPr>
            <a:r>
              <a:rPr lang="zh-CN" altLang="en-US" sz="2000"/>
              <a:t>机器字长是指该计算机能进行多少位二进制数的并行运算，实际上是指该计算机中的运算器有多少位，通常计算机的数据总线和寄存器的位数与机器字长一致。 </a:t>
            </a:r>
          </a:p>
          <a:p>
            <a:pPr>
              <a:lnSpc>
                <a:spcPct val="80000"/>
              </a:lnSpc>
            </a:pPr>
            <a:r>
              <a:rPr lang="en-US" altLang="zh-CN" sz="2000"/>
              <a:t>CPU</a:t>
            </a:r>
            <a:r>
              <a:rPr lang="zh-CN" altLang="en-US" sz="2000"/>
              <a:t>速度是指单位时间（秒）内能够执行指令的条数。 </a:t>
            </a:r>
          </a:p>
          <a:p>
            <a:pPr>
              <a:lnSpc>
                <a:spcPct val="80000"/>
              </a:lnSpc>
            </a:pPr>
            <a:r>
              <a:rPr lang="zh-CN" altLang="en-US" sz="2000"/>
              <a:t>主频又称为主时钟频率，是指</a:t>
            </a:r>
            <a:r>
              <a:rPr lang="en-US" altLang="zh-CN" sz="2000"/>
              <a:t>CPU</a:t>
            </a:r>
            <a:r>
              <a:rPr lang="zh-CN" altLang="en-US" sz="2000"/>
              <a:t>在单位时间（秒）内产生的时钟脉冲数，以</a:t>
            </a:r>
            <a:r>
              <a:rPr lang="en-US" altLang="zh-CN" sz="2000"/>
              <a:t>MHz</a:t>
            </a:r>
            <a:r>
              <a:rPr lang="zh-CN" altLang="en-US" sz="2000"/>
              <a:t>（兆赫兹）为单位。 </a:t>
            </a:r>
          </a:p>
          <a:p>
            <a:pPr>
              <a:lnSpc>
                <a:spcPct val="80000"/>
              </a:lnSpc>
            </a:pPr>
            <a:r>
              <a:rPr lang="zh-CN" altLang="en-US" sz="2000"/>
              <a:t>存储器容量的大小不仅影响着存储程序和数据的多少，而且也影响着运行这些程序的速度。 </a:t>
            </a:r>
          </a:p>
          <a:p>
            <a:pPr>
              <a:lnSpc>
                <a:spcPct val="80000"/>
              </a:lnSpc>
            </a:pPr>
            <a:r>
              <a:rPr lang="zh-CN" altLang="en-US" sz="2000"/>
              <a:t>存储器完成一次数据的读（取）或写（存）操作所需要的时间称为存储器的存取（或访问）时间。存储器执行一次完整的读</a:t>
            </a:r>
            <a:r>
              <a:rPr lang="en-US" altLang="zh-CN" sz="2000"/>
              <a:t>/</a:t>
            </a:r>
            <a:r>
              <a:rPr lang="zh-CN" altLang="en-US" sz="2000"/>
              <a:t>写操作所需要的时间称为存取周期。</a:t>
            </a:r>
          </a:p>
          <a:p>
            <a:pPr>
              <a:lnSpc>
                <a:spcPct val="80000"/>
              </a:lnSpc>
            </a:pPr>
            <a:r>
              <a:rPr lang="zh-CN" altLang="en-US" sz="2000"/>
              <a:t>系统的可靠性通常用平均无故障时间</a:t>
            </a:r>
            <a:r>
              <a:rPr lang="en-US" altLang="zh-CN" sz="2000"/>
              <a:t>MTBF</a:t>
            </a:r>
            <a:r>
              <a:rPr lang="zh-CN" altLang="en-US" sz="2000"/>
              <a:t>和平均故障修复时间</a:t>
            </a:r>
            <a:r>
              <a:rPr lang="en-US" altLang="zh-CN" sz="2000"/>
              <a:t>MTTR</a:t>
            </a:r>
            <a:r>
              <a:rPr lang="zh-CN" altLang="en-US" sz="2000"/>
              <a:t>来表示。 </a:t>
            </a:r>
          </a:p>
          <a:p>
            <a:pPr>
              <a:lnSpc>
                <a:spcPct val="80000"/>
              </a:lnSpc>
            </a:pPr>
            <a:r>
              <a:rPr lang="zh-CN" altLang="en-US" sz="2000"/>
              <a:t>计算机的数据传输率还常用带宽表示，它反映计算机的通信能力。数据传输率的单位是</a:t>
            </a:r>
            <a:r>
              <a:rPr lang="en-US" altLang="zh-CN" sz="2000"/>
              <a:t>bps</a:t>
            </a:r>
            <a:r>
              <a:rPr lang="zh-CN" altLang="en-US" sz="2000"/>
              <a:t>，</a:t>
            </a:r>
            <a:r>
              <a:rPr lang="en-US" altLang="zh-CN" sz="2000"/>
              <a:t>bps</a:t>
            </a:r>
            <a:r>
              <a:rPr lang="zh-CN" altLang="en-US" sz="2000"/>
              <a:t>代表每秒传输一位或一比特。 </a:t>
            </a:r>
          </a:p>
        </p:txBody>
      </p:sp>
    </p:spTree>
  </p:cSld>
  <p:clrMapOvr>
    <a:masterClrMapping/>
  </p:clrMapOvr>
  <p:transition spd="med">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FE35E9F-320B-43AE-8215-3438FF2512A0}"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938FADF-EA4C-4896-8C7A-B0517CC8CE9B}" type="slidenum">
              <a:rPr lang="en-US" altLang="zh-CN"/>
              <a:pPr/>
              <a:t>13</a:t>
            </a:fld>
            <a:endParaRPr lang="en-US" altLang="zh-CN"/>
          </a:p>
        </p:txBody>
      </p:sp>
      <p:sp>
        <p:nvSpPr>
          <p:cNvPr id="136194" name="Rectangle 2"/>
          <p:cNvSpPr>
            <a:spLocks noGrp="1" noChangeArrowheads="1"/>
          </p:cNvSpPr>
          <p:nvPr>
            <p:ph type="title"/>
          </p:nvPr>
        </p:nvSpPr>
        <p:spPr/>
        <p:txBody>
          <a:bodyPr/>
          <a:lstStyle/>
          <a:p>
            <a:r>
              <a:rPr lang="zh-CN" altLang="en-US" b="1">
                <a:solidFill>
                  <a:srgbClr val="336699"/>
                </a:solidFill>
              </a:rPr>
              <a:t>存储器的容量</a:t>
            </a:r>
            <a:endParaRPr lang="zh-CN" altLang="en-US">
              <a:solidFill>
                <a:srgbClr val="336699"/>
              </a:solidFill>
            </a:endParaRPr>
          </a:p>
        </p:txBody>
      </p:sp>
      <p:pic>
        <p:nvPicPr>
          <p:cNvPr id="136197" name="Picture 5"/>
          <p:cNvPicPr>
            <a:picLocks noChangeAspect="1" noChangeArrowheads="1"/>
          </p:cNvPicPr>
          <p:nvPr/>
        </p:nvPicPr>
        <p:blipFill>
          <a:blip r:embed="rId2" cstate="print"/>
          <a:srcRect/>
          <a:stretch>
            <a:fillRect/>
          </a:stretch>
        </p:blipFill>
        <p:spPr bwMode="auto">
          <a:xfrm>
            <a:off x="1116013" y="1989138"/>
            <a:ext cx="6808787" cy="2460625"/>
          </a:xfrm>
          <a:prstGeom prst="rect">
            <a:avLst/>
          </a:prstGeom>
          <a:noFill/>
        </p:spPr>
      </p:pic>
    </p:spTree>
  </p:cSld>
  <p:clrMapOvr>
    <a:masterClrMapping/>
  </p:clrMapOvr>
  <p:transition spd="med">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1CD53FE-F15E-4392-847C-138B09122DD6}"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418AD7A-E07C-4E64-BB4C-CC94968FFAD0}" type="slidenum">
              <a:rPr lang="en-US" altLang="zh-CN"/>
              <a:pPr/>
              <a:t>14</a:t>
            </a:fld>
            <a:endParaRPr lang="en-US" altLang="zh-CN"/>
          </a:p>
        </p:txBody>
      </p:sp>
      <p:sp>
        <p:nvSpPr>
          <p:cNvPr id="36866" name="Rectangle 2"/>
          <p:cNvSpPr>
            <a:spLocks noGrp="1" noChangeArrowheads="1"/>
          </p:cNvSpPr>
          <p:nvPr>
            <p:ph type="title"/>
          </p:nvPr>
        </p:nvSpPr>
        <p:spPr/>
        <p:txBody>
          <a:bodyPr/>
          <a:lstStyle/>
          <a:p>
            <a:r>
              <a:rPr lang="en-US" altLang="zh-CN" b="1">
                <a:solidFill>
                  <a:srgbClr val="336699"/>
                </a:solidFill>
              </a:rPr>
              <a:t>1.2  </a:t>
            </a:r>
            <a:r>
              <a:rPr lang="zh-CN" altLang="en-US" b="1">
                <a:solidFill>
                  <a:srgbClr val="336699"/>
                </a:solidFill>
              </a:rPr>
              <a:t>计算机的基本结构与组成</a:t>
            </a:r>
          </a:p>
        </p:txBody>
      </p:sp>
      <p:sp>
        <p:nvSpPr>
          <p:cNvPr id="36867" name="Rectangle 3"/>
          <p:cNvSpPr>
            <a:spLocks noGrp="1" noChangeArrowheads="1"/>
          </p:cNvSpPr>
          <p:nvPr>
            <p:ph type="body" idx="1"/>
          </p:nvPr>
        </p:nvSpPr>
        <p:spPr/>
        <p:txBody>
          <a:bodyPr/>
          <a:lstStyle/>
          <a:p>
            <a:pPr>
              <a:buFontTx/>
              <a:buNone/>
            </a:pPr>
            <a:r>
              <a:rPr lang="en-US" altLang="zh-CN"/>
              <a:t>1.2.1  </a:t>
            </a:r>
            <a:r>
              <a:rPr lang="zh-CN" altLang="en-US"/>
              <a:t>计算机的硬件</a:t>
            </a:r>
          </a:p>
          <a:p>
            <a:pPr>
              <a:buFontTx/>
              <a:buNone/>
            </a:pPr>
            <a:r>
              <a:rPr lang="en-US" altLang="zh-CN"/>
              <a:t>1.2.2  </a:t>
            </a:r>
            <a:r>
              <a:rPr lang="zh-CN" altLang="en-US"/>
              <a:t>计算机的软件</a:t>
            </a:r>
          </a:p>
          <a:p>
            <a:pPr>
              <a:buFontTx/>
              <a:buNone/>
            </a:pPr>
            <a:r>
              <a:rPr lang="en-US" altLang="zh-CN"/>
              <a:t>1.2.3  </a:t>
            </a:r>
            <a:r>
              <a:rPr lang="zh-CN" altLang="en-US"/>
              <a:t>计算机的程序设计语言</a:t>
            </a:r>
          </a:p>
          <a:p>
            <a:pPr>
              <a:buFontTx/>
              <a:buNone/>
            </a:pPr>
            <a:r>
              <a:rPr lang="en-US" altLang="zh-CN"/>
              <a:t>1.2.4  </a:t>
            </a:r>
            <a:r>
              <a:rPr lang="zh-CN" altLang="en-US"/>
              <a:t>计算机系统的层次结构</a:t>
            </a:r>
          </a:p>
        </p:txBody>
      </p:sp>
    </p:spTree>
  </p:cSld>
  <p:clrMapOvr>
    <a:masterClrMapping/>
  </p:clrMapOvr>
  <p:transition spd="med">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96DB23-C6A4-4198-BE10-E2716BC3804A}"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3267537-8623-46E7-9B9D-38910262BECF}" type="slidenum">
              <a:rPr lang="en-US" altLang="zh-CN"/>
              <a:pPr/>
              <a:t>15</a:t>
            </a:fld>
            <a:endParaRPr lang="en-US" altLang="zh-CN"/>
          </a:p>
        </p:txBody>
      </p:sp>
      <p:sp>
        <p:nvSpPr>
          <p:cNvPr id="134147" name="Rectangle 3"/>
          <p:cNvSpPr>
            <a:spLocks noGrp="1" noChangeArrowheads="1"/>
          </p:cNvSpPr>
          <p:nvPr>
            <p:ph type="body" idx="1"/>
          </p:nvPr>
        </p:nvSpPr>
        <p:spPr>
          <a:xfrm>
            <a:off x="457200" y="1773238"/>
            <a:ext cx="8229600" cy="4352925"/>
          </a:xfrm>
        </p:spPr>
        <p:txBody>
          <a:bodyPr/>
          <a:lstStyle/>
          <a:p>
            <a:r>
              <a:rPr lang="zh-CN" altLang="zh-CN" dirty="0" smtClean="0"/>
              <a:t>微型计算机系统的硬件部分包括微型计算机和外围设备，软件部分包括系统软件、应用软件和程序设计语言等。</a:t>
            </a:r>
          </a:p>
          <a:p>
            <a:r>
              <a:rPr lang="zh-CN" altLang="zh-CN" dirty="0" smtClean="0"/>
              <a:t>微型计算机系统的组成如图</a:t>
            </a:r>
            <a:r>
              <a:rPr lang="en-US" altLang="zh-CN" dirty="0" smtClean="0"/>
              <a:t>1.1</a:t>
            </a:r>
            <a:r>
              <a:rPr lang="zh-CN" altLang="zh-CN" dirty="0" smtClean="0"/>
              <a:t>所示。</a:t>
            </a:r>
            <a:r>
              <a:rPr lang="zh-CN" altLang="en-US" dirty="0" smtClean="0"/>
              <a:t> </a:t>
            </a:r>
            <a:endParaRPr lang="zh-CN" altLang="en-US" dirty="0"/>
          </a:p>
        </p:txBody>
      </p:sp>
    </p:spTree>
  </p:cSld>
  <p:clrMapOvr>
    <a:masterClrMapping/>
  </p:clrMapOvr>
  <p:transition spd="med">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96DB23-C6A4-4198-BE10-E2716BC3804A}"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3267537-8623-46E7-9B9D-38910262BECF}" type="slidenum">
              <a:rPr lang="en-US" altLang="zh-CN"/>
              <a:pPr/>
              <a:t>16</a:t>
            </a:fld>
            <a:endParaRPr lang="en-US" altLang="zh-CN"/>
          </a:p>
        </p:txBody>
      </p:sp>
      <p:pic>
        <p:nvPicPr>
          <p:cNvPr id="9" name="图片 8"/>
          <p:cNvPicPr/>
          <p:nvPr/>
        </p:nvPicPr>
        <p:blipFill>
          <a:blip r:embed="rId2" cstate="print"/>
          <a:srcRect/>
          <a:stretch>
            <a:fillRect/>
          </a:stretch>
        </p:blipFill>
        <p:spPr bwMode="auto">
          <a:xfrm>
            <a:off x="2123728" y="1772816"/>
            <a:ext cx="3914775" cy="3657600"/>
          </a:xfrm>
          <a:prstGeom prst="rect">
            <a:avLst/>
          </a:prstGeom>
          <a:noFill/>
          <a:ln w="9525">
            <a:noFill/>
            <a:miter lim="800000"/>
            <a:headEnd/>
            <a:tailEnd/>
          </a:ln>
        </p:spPr>
      </p:pic>
    </p:spTree>
  </p:cSld>
  <p:clrMapOvr>
    <a:masterClrMapping/>
  </p:clrMapOvr>
  <p:transition spd="med">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6D7F9CF-1124-4149-B7B4-42E5DA738B3E}"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0C10FAD-49B4-4C8E-BF5C-723DB896398D}" type="slidenum">
              <a:rPr lang="en-US" altLang="zh-CN"/>
              <a:pPr/>
              <a:t>17</a:t>
            </a:fld>
            <a:endParaRPr lang="en-US" altLang="zh-CN"/>
          </a:p>
        </p:txBody>
      </p:sp>
      <p:sp>
        <p:nvSpPr>
          <p:cNvPr id="137218" name="Rectangle 2"/>
          <p:cNvSpPr>
            <a:spLocks noGrp="1" noChangeArrowheads="1"/>
          </p:cNvSpPr>
          <p:nvPr>
            <p:ph type="title"/>
          </p:nvPr>
        </p:nvSpPr>
        <p:spPr/>
        <p:txBody>
          <a:bodyPr/>
          <a:lstStyle/>
          <a:p>
            <a:r>
              <a:rPr lang="zh-CN" altLang="en-US" b="1">
                <a:solidFill>
                  <a:srgbClr val="336699"/>
                </a:solidFill>
              </a:rPr>
              <a:t>计算机硬件组成</a:t>
            </a:r>
            <a:endParaRPr lang="zh-CN" altLang="en-US">
              <a:solidFill>
                <a:srgbClr val="336699"/>
              </a:solidFill>
            </a:endParaRPr>
          </a:p>
        </p:txBody>
      </p:sp>
      <p:pic>
        <p:nvPicPr>
          <p:cNvPr id="137223" name="Picture 7"/>
          <p:cNvPicPr>
            <a:picLocks noChangeAspect="1" noChangeArrowheads="1"/>
          </p:cNvPicPr>
          <p:nvPr/>
        </p:nvPicPr>
        <p:blipFill>
          <a:blip r:embed="rId2" cstate="print"/>
          <a:srcRect/>
          <a:stretch>
            <a:fillRect/>
          </a:stretch>
        </p:blipFill>
        <p:spPr bwMode="auto">
          <a:xfrm>
            <a:off x="2339975" y="2060575"/>
            <a:ext cx="4608513" cy="2555875"/>
          </a:xfrm>
          <a:prstGeom prst="rect">
            <a:avLst/>
          </a:prstGeom>
          <a:noFill/>
        </p:spPr>
      </p:pic>
    </p:spTree>
  </p:cSld>
  <p:clrMapOvr>
    <a:masterClrMapping/>
  </p:clrMapOvr>
  <p:transition spd="med">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D12287-DABB-4D9C-9E92-430984E1F2B5}"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F791708-45F0-49AA-88A6-D6A37DDC6DEA}" type="slidenum">
              <a:rPr lang="en-US" altLang="zh-CN"/>
              <a:pPr/>
              <a:t>18</a:t>
            </a:fld>
            <a:endParaRPr lang="en-US" altLang="zh-CN"/>
          </a:p>
        </p:txBody>
      </p:sp>
      <p:sp>
        <p:nvSpPr>
          <p:cNvPr id="138242" name="Rectangle 2"/>
          <p:cNvSpPr>
            <a:spLocks noGrp="1" noChangeArrowheads="1"/>
          </p:cNvSpPr>
          <p:nvPr>
            <p:ph type="title"/>
          </p:nvPr>
        </p:nvSpPr>
        <p:spPr/>
        <p:txBody>
          <a:bodyPr/>
          <a:lstStyle/>
          <a:p>
            <a:r>
              <a:rPr lang="zh-CN" altLang="en-US" b="1">
                <a:solidFill>
                  <a:srgbClr val="336699"/>
                </a:solidFill>
              </a:rPr>
              <a:t>计算机硬件组成</a:t>
            </a:r>
            <a:endParaRPr lang="zh-CN" altLang="en-US">
              <a:solidFill>
                <a:srgbClr val="336699"/>
              </a:solidFill>
            </a:endParaRPr>
          </a:p>
        </p:txBody>
      </p:sp>
      <p:sp>
        <p:nvSpPr>
          <p:cNvPr id="138243" name="Rectangle 3"/>
          <p:cNvSpPr>
            <a:spLocks noGrp="1" noChangeArrowheads="1"/>
          </p:cNvSpPr>
          <p:nvPr>
            <p:ph type="body" idx="1"/>
          </p:nvPr>
        </p:nvSpPr>
        <p:spPr/>
        <p:txBody>
          <a:bodyPr/>
          <a:lstStyle/>
          <a:p>
            <a:pPr>
              <a:lnSpc>
                <a:spcPct val="80000"/>
              </a:lnSpc>
            </a:pPr>
            <a:r>
              <a:rPr lang="zh-CN" altLang="en-US" sz="2800"/>
              <a:t>运算器是对信息或数据进行处理和运算的部件，可以实现各种算术运算和逻辑运算。 </a:t>
            </a:r>
          </a:p>
          <a:p>
            <a:pPr>
              <a:lnSpc>
                <a:spcPct val="80000"/>
              </a:lnSpc>
            </a:pPr>
            <a:r>
              <a:rPr lang="zh-CN" altLang="en-US" sz="2800"/>
              <a:t>控制器（</a:t>
            </a:r>
            <a:r>
              <a:rPr lang="en-US" altLang="zh-CN" sz="2800"/>
              <a:t>Control Unit, CU</a:t>
            </a:r>
            <a:r>
              <a:rPr lang="zh-CN" altLang="en-US" sz="2800"/>
              <a:t>）主要用来实现计算机本身运行过程的自动化，即实现程序的自动执行，是计算机的管理机构和指挥中心。 </a:t>
            </a:r>
          </a:p>
          <a:p>
            <a:pPr>
              <a:lnSpc>
                <a:spcPct val="80000"/>
              </a:lnSpc>
            </a:pPr>
            <a:r>
              <a:rPr lang="zh-CN" altLang="en-US" sz="2800"/>
              <a:t>存储器是计算机的存储和记忆装置，用来存储程序和数据，由存储单元组成。 </a:t>
            </a:r>
          </a:p>
          <a:p>
            <a:pPr>
              <a:lnSpc>
                <a:spcPct val="80000"/>
              </a:lnSpc>
            </a:pPr>
            <a:r>
              <a:rPr lang="zh-CN" altLang="en-US" sz="2800"/>
              <a:t>计算机的输入输出设备（</a:t>
            </a:r>
            <a:r>
              <a:rPr lang="en-US" altLang="zh-CN" sz="2800"/>
              <a:t>Input / Output Device</a:t>
            </a:r>
            <a:r>
              <a:rPr lang="zh-CN" altLang="en-US" sz="2800"/>
              <a:t>）简称</a:t>
            </a:r>
            <a:r>
              <a:rPr lang="en-US" altLang="zh-CN" sz="2800"/>
              <a:t>I/O</a:t>
            </a:r>
            <a:r>
              <a:rPr lang="zh-CN" altLang="en-US" sz="2800"/>
              <a:t>设备或者外设。位于主机之外，实现计算机与外部设备或者计算机与人进行信息交换，所以又称为外围设备（</a:t>
            </a:r>
            <a:r>
              <a:rPr lang="en-US" altLang="zh-CN" sz="2800"/>
              <a:t>Peripheral Device</a:t>
            </a:r>
            <a:r>
              <a:rPr lang="zh-CN" altLang="en-US" sz="2800"/>
              <a:t>）。 </a:t>
            </a:r>
          </a:p>
        </p:txBody>
      </p:sp>
    </p:spTree>
  </p:cSld>
  <p:clrMapOvr>
    <a:masterClrMapping/>
  </p:clrMapOvr>
  <p:transition spd="med">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C4089EF-6780-4F90-9B9C-41FDFFF73B2F}"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982D92D-E52B-432D-A96D-501845AC1F15}" type="slidenum">
              <a:rPr lang="en-US" altLang="zh-CN"/>
              <a:pPr/>
              <a:t>19</a:t>
            </a:fld>
            <a:endParaRPr lang="en-US" altLang="zh-CN"/>
          </a:p>
        </p:txBody>
      </p:sp>
      <p:sp>
        <p:nvSpPr>
          <p:cNvPr id="139266" name="Rectangle 2"/>
          <p:cNvSpPr>
            <a:spLocks noGrp="1" noChangeArrowheads="1"/>
          </p:cNvSpPr>
          <p:nvPr>
            <p:ph type="title"/>
          </p:nvPr>
        </p:nvSpPr>
        <p:spPr/>
        <p:txBody>
          <a:bodyPr/>
          <a:lstStyle/>
          <a:p>
            <a:r>
              <a:rPr lang="zh-CN" altLang="en-US" b="1">
                <a:solidFill>
                  <a:srgbClr val="336699"/>
                </a:solidFill>
              </a:rPr>
              <a:t>微型计算机系统结构</a:t>
            </a:r>
            <a:endParaRPr lang="zh-CN" altLang="en-US">
              <a:solidFill>
                <a:srgbClr val="336699"/>
              </a:solidFill>
            </a:endParaRPr>
          </a:p>
        </p:txBody>
      </p:sp>
      <p:pic>
        <p:nvPicPr>
          <p:cNvPr id="139268" name="Picture 4"/>
          <p:cNvPicPr>
            <a:picLocks noGrp="1" noChangeAspect="1" noChangeArrowheads="1"/>
          </p:cNvPicPr>
          <p:nvPr>
            <p:ph type="body" idx="1"/>
          </p:nvPr>
        </p:nvPicPr>
        <p:blipFill>
          <a:blip r:embed="rId2" cstate="print"/>
          <a:srcRect/>
          <a:stretch>
            <a:fillRect/>
          </a:stretch>
        </p:blipFill>
        <p:spPr>
          <a:xfrm>
            <a:off x="1403350" y="2205038"/>
            <a:ext cx="6078538" cy="2344737"/>
          </a:xfrm>
          <a:noFill/>
          <a:ln/>
        </p:spPr>
      </p:pic>
    </p:spTree>
  </p:cSld>
  <p:clrMapOvr>
    <a:masterClrMapping/>
  </p:clrMapOvr>
  <p:transition spd="med">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DCC51E-D6A6-450C-AB22-8C2B073D52B8}"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AD89E80-F5FC-4129-B96A-92BEA4DECB62}" type="slidenum">
              <a:rPr lang="en-US" altLang="zh-CN"/>
              <a:pPr/>
              <a:t>2</a:t>
            </a:fld>
            <a:endParaRPr lang="en-US" altLang="zh-CN"/>
          </a:p>
        </p:txBody>
      </p:sp>
      <p:sp>
        <p:nvSpPr>
          <p:cNvPr id="8194" name="Rectangle 2"/>
          <p:cNvSpPr>
            <a:spLocks noGrp="1" noChangeArrowheads="1"/>
          </p:cNvSpPr>
          <p:nvPr>
            <p:ph type="title"/>
          </p:nvPr>
        </p:nvSpPr>
        <p:spPr>
          <a:xfrm>
            <a:off x="457200" y="274638"/>
            <a:ext cx="8229600" cy="928687"/>
          </a:xfrm>
        </p:spPr>
        <p:txBody>
          <a:bodyPr/>
          <a:lstStyle/>
          <a:p>
            <a:r>
              <a:rPr lang="zh-CN" altLang="en-US" sz="4000" b="1">
                <a:solidFill>
                  <a:srgbClr val="336699"/>
                </a:solidFill>
              </a:rPr>
              <a:t>课程的性质与基本要求</a:t>
            </a:r>
          </a:p>
        </p:txBody>
      </p:sp>
      <p:sp>
        <p:nvSpPr>
          <p:cNvPr id="8195" name="Rectangle 3"/>
          <p:cNvSpPr>
            <a:spLocks noGrp="1" noChangeArrowheads="1"/>
          </p:cNvSpPr>
          <p:nvPr>
            <p:ph type="body" idx="1"/>
          </p:nvPr>
        </p:nvSpPr>
        <p:spPr>
          <a:xfrm>
            <a:off x="457200" y="1700213"/>
            <a:ext cx="8458200" cy="4243387"/>
          </a:xfrm>
        </p:spPr>
        <p:txBody>
          <a:bodyPr/>
          <a:lstStyle/>
          <a:p>
            <a:pPr>
              <a:lnSpc>
                <a:spcPct val="90000"/>
              </a:lnSpc>
            </a:pPr>
            <a:r>
              <a:rPr lang="zh-CN" altLang="en-US" sz="2800"/>
              <a:t>汇编语言是一门实践性很强的课程，在教学过程中要训练学生掌握指令的操作过程、程序设计的基本规则和方法以及上机调试的能力。</a:t>
            </a:r>
          </a:p>
          <a:p>
            <a:pPr>
              <a:lnSpc>
                <a:spcPct val="90000"/>
              </a:lnSpc>
            </a:pPr>
            <a:r>
              <a:rPr lang="zh-CN" altLang="en-US" sz="2800"/>
              <a:t>汇编语言适合于编制在时间和空间要求都很高的程序。汇编语言是能够利用计算机所有硬件特性的一门语言，在涉及到硬件设计的系统中，一般都用汇编语言完成接口部分程序的设计。</a:t>
            </a:r>
          </a:p>
          <a:p>
            <a:pPr>
              <a:lnSpc>
                <a:spcPct val="90000"/>
              </a:lnSpc>
            </a:pPr>
            <a:r>
              <a:rPr lang="zh-CN" altLang="en-US" sz="2800"/>
              <a:t>本课程的开设，对于训练学生掌握微型计算机的结构、指令的操作过程、汇编语言程序设计技术以及应用汇编语言编制实用程序都有重要的作用。</a:t>
            </a:r>
          </a:p>
        </p:txBody>
      </p:sp>
    </p:spTree>
  </p:cSld>
  <p:clrMapOvr>
    <a:masterClrMapping/>
  </p:clrMapOvr>
  <p:transition spd="med">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6C6659D-1D58-46C3-972E-1C0E8AB7B968}"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3A14A1B7-3EB3-455F-BBE1-FE5A86F5DA98}" type="slidenum">
              <a:rPr lang="en-US" altLang="zh-CN"/>
              <a:pPr/>
              <a:t>20</a:t>
            </a:fld>
            <a:endParaRPr lang="en-US" altLang="zh-CN"/>
          </a:p>
        </p:txBody>
      </p:sp>
      <p:sp>
        <p:nvSpPr>
          <p:cNvPr id="140290" name="Rectangle 2"/>
          <p:cNvSpPr>
            <a:spLocks noGrp="1" noChangeArrowheads="1"/>
          </p:cNvSpPr>
          <p:nvPr>
            <p:ph type="title"/>
          </p:nvPr>
        </p:nvSpPr>
        <p:spPr/>
        <p:txBody>
          <a:bodyPr/>
          <a:lstStyle/>
          <a:p>
            <a:r>
              <a:rPr lang="zh-CN" altLang="en-US" b="1">
                <a:solidFill>
                  <a:srgbClr val="336699"/>
                </a:solidFill>
              </a:rPr>
              <a:t>系统总线</a:t>
            </a:r>
            <a:endParaRPr lang="zh-CN" altLang="en-US">
              <a:solidFill>
                <a:srgbClr val="336699"/>
              </a:solidFill>
            </a:endParaRPr>
          </a:p>
        </p:txBody>
      </p:sp>
      <p:sp>
        <p:nvSpPr>
          <p:cNvPr id="140291" name="Rectangle 3"/>
          <p:cNvSpPr>
            <a:spLocks noGrp="1" noChangeArrowheads="1"/>
          </p:cNvSpPr>
          <p:nvPr>
            <p:ph type="body" idx="1"/>
          </p:nvPr>
        </p:nvSpPr>
        <p:spPr>
          <a:xfrm>
            <a:off x="457200" y="1700213"/>
            <a:ext cx="8229600" cy="4425950"/>
          </a:xfrm>
        </p:spPr>
        <p:txBody>
          <a:bodyPr/>
          <a:lstStyle/>
          <a:p>
            <a:pPr>
              <a:lnSpc>
                <a:spcPct val="90000"/>
              </a:lnSpc>
            </a:pPr>
            <a:r>
              <a:rPr lang="zh-CN" altLang="en-US" sz="2800"/>
              <a:t>地址总线：在该组信号线上，</a:t>
            </a:r>
            <a:r>
              <a:rPr lang="en-US" altLang="zh-CN" sz="2800"/>
              <a:t>CPU</a:t>
            </a:r>
            <a:r>
              <a:rPr lang="zh-CN" altLang="en-US" sz="2800"/>
              <a:t>输出将要访问的内存单元或</a:t>
            </a:r>
            <a:r>
              <a:rPr lang="en-US" altLang="zh-CN" sz="2800"/>
              <a:t>I/O</a:t>
            </a:r>
            <a:r>
              <a:rPr lang="zh-CN" altLang="en-US" sz="2800"/>
              <a:t>端口的地址信息。 </a:t>
            </a:r>
          </a:p>
          <a:p>
            <a:pPr>
              <a:lnSpc>
                <a:spcPct val="90000"/>
              </a:lnSpc>
            </a:pPr>
            <a:r>
              <a:rPr lang="zh-CN" altLang="en-US" sz="2800"/>
              <a:t>数据总线：</a:t>
            </a:r>
            <a:r>
              <a:rPr lang="en-US" altLang="zh-CN" sz="2800"/>
              <a:t>CPU</a:t>
            </a:r>
            <a:r>
              <a:rPr lang="zh-CN" altLang="en-US" sz="2800"/>
              <a:t>进行读操作时，主存或外设的数据通过该组信号线输入到</a:t>
            </a:r>
            <a:r>
              <a:rPr lang="en-US" altLang="zh-CN" sz="2800"/>
              <a:t>CPU</a:t>
            </a:r>
            <a:r>
              <a:rPr lang="zh-CN" altLang="en-US" sz="2800"/>
              <a:t>内部；</a:t>
            </a:r>
            <a:r>
              <a:rPr lang="en-US" altLang="zh-CN" sz="2800"/>
              <a:t>CPU</a:t>
            </a:r>
            <a:r>
              <a:rPr lang="zh-CN" altLang="en-US" sz="2800"/>
              <a:t>进行写操作时，</a:t>
            </a:r>
            <a:r>
              <a:rPr lang="en-US" altLang="zh-CN" sz="2800"/>
              <a:t>CPU</a:t>
            </a:r>
            <a:r>
              <a:rPr lang="zh-CN" altLang="en-US" sz="2800"/>
              <a:t>内部的数据通过该组信号线输出到主存或外设。</a:t>
            </a:r>
          </a:p>
          <a:p>
            <a:pPr>
              <a:lnSpc>
                <a:spcPct val="90000"/>
              </a:lnSpc>
            </a:pPr>
            <a:r>
              <a:rPr lang="zh-CN" altLang="en-US" sz="2800"/>
              <a:t>控制总线：控制信号线用于协调系统中各部件的操作。其中，有些信号线将</a:t>
            </a:r>
            <a:r>
              <a:rPr lang="en-US" altLang="zh-CN" sz="2800"/>
              <a:t>CPU</a:t>
            </a:r>
            <a:r>
              <a:rPr lang="zh-CN" altLang="en-US" sz="2800"/>
              <a:t>的控制信号或状态信号送往外界；有些信号线将外界的请求或联络信号送往</a:t>
            </a:r>
            <a:r>
              <a:rPr lang="en-US" altLang="zh-CN" sz="2800"/>
              <a:t>CPU</a:t>
            </a:r>
            <a:r>
              <a:rPr lang="zh-CN" altLang="en-US" sz="2800"/>
              <a:t>。 </a:t>
            </a:r>
          </a:p>
        </p:txBody>
      </p:sp>
    </p:spTree>
  </p:cSld>
  <p:clrMapOvr>
    <a:masterClrMapping/>
  </p:clrMapOvr>
  <p:transition spd="med">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96DB23-C6A4-4198-BE10-E2716BC3804A}"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3267537-8623-46E7-9B9D-38910262BECF}" type="slidenum">
              <a:rPr lang="en-US" altLang="zh-CN"/>
              <a:pPr/>
              <a:t>21</a:t>
            </a:fld>
            <a:endParaRPr lang="en-US" altLang="zh-CN"/>
          </a:p>
        </p:txBody>
      </p:sp>
      <p:sp>
        <p:nvSpPr>
          <p:cNvPr id="134147" name="Rectangle 3"/>
          <p:cNvSpPr>
            <a:spLocks noGrp="1" noChangeArrowheads="1"/>
          </p:cNvSpPr>
          <p:nvPr>
            <p:ph type="body" idx="1"/>
          </p:nvPr>
        </p:nvSpPr>
        <p:spPr>
          <a:xfrm>
            <a:off x="457200" y="1773238"/>
            <a:ext cx="8229600" cy="4352925"/>
          </a:xfrm>
        </p:spPr>
        <p:txBody>
          <a:bodyPr/>
          <a:lstStyle/>
          <a:p>
            <a:r>
              <a:rPr lang="zh-CN" altLang="zh-CN" sz="2800" dirty="0" smtClean="0"/>
              <a:t>微型计算机</a:t>
            </a:r>
            <a:r>
              <a:rPr lang="zh-CN" altLang="zh-CN" sz="2800" dirty="0" smtClean="0"/>
              <a:t>简称</a:t>
            </a:r>
            <a:r>
              <a:rPr lang="en-US" altLang="zh-CN" sz="2800" dirty="0" smtClean="0"/>
              <a:t>“</a:t>
            </a:r>
            <a:r>
              <a:rPr lang="zh-CN" altLang="zh-CN" sz="2800" dirty="0" smtClean="0"/>
              <a:t>微型机</a:t>
            </a:r>
            <a:r>
              <a:rPr lang="en-US" altLang="zh-CN" sz="2800" dirty="0" smtClean="0"/>
              <a:t>”</a:t>
            </a:r>
            <a:r>
              <a:rPr lang="zh-CN" altLang="zh-CN" sz="2800" dirty="0" smtClean="0"/>
              <a:t>、</a:t>
            </a:r>
            <a:r>
              <a:rPr lang="en-US" altLang="zh-CN" sz="2800" dirty="0" smtClean="0"/>
              <a:t>“</a:t>
            </a:r>
            <a:r>
              <a:rPr lang="zh-CN" altLang="zh-CN" sz="2800" dirty="0" smtClean="0"/>
              <a:t>微机</a:t>
            </a:r>
            <a:r>
              <a:rPr lang="en-US" altLang="zh-CN" sz="2800" dirty="0" smtClean="0"/>
              <a:t>”</a:t>
            </a:r>
            <a:r>
              <a:rPr lang="zh-CN" altLang="zh-CN" sz="2800" dirty="0" smtClean="0"/>
              <a:t>，是指以微处理器为基础，配以内存储器及输入</a:t>
            </a:r>
            <a:r>
              <a:rPr lang="en-US" altLang="zh-CN" sz="2800" dirty="0" smtClean="0"/>
              <a:t>/</a:t>
            </a:r>
            <a:r>
              <a:rPr lang="zh-CN" altLang="zh-CN" sz="2800" dirty="0" smtClean="0"/>
              <a:t>输出（</a:t>
            </a:r>
            <a:r>
              <a:rPr lang="en-US" altLang="zh-CN" sz="2800" dirty="0" smtClean="0"/>
              <a:t>I/O</a:t>
            </a:r>
            <a:r>
              <a:rPr lang="zh-CN" altLang="zh-CN" sz="2800" dirty="0" smtClean="0"/>
              <a:t>）接口电路和相应的辅助电路而构成的裸机。由微型计算机配以相应的外围设备（如打印机、显示器、磁盘机和扫描仪等）及其他专用电路、电源、面板、机架以及足够的软件构成的系统称为微型计算机系统。</a:t>
            </a:r>
          </a:p>
          <a:p>
            <a:r>
              <a:rPr lang="zh-CN" altLang="zh-CN" sz="2800" dirty="0" smtClean="0"/>
              <a:t>图</a:t>
            </a:r>
            <a:r>
              <a:rPr lang="en-US" altLang="zh-CN" sz="2800" dirty="0" smtClean="0"/>
              <a:t>1.4</a:t>
            </a:r>
            <a:r>
              <a:rPr lang="zh-CN" altLang="zh-CN" sz="2800" dirty="0" smtClean="0"/>
              <a:t>给出了微处理器、微型计算机、微型计算机系统之间的关联。</a:t>
            </a:r>
          </a:p>
          <a:p>
            <a:r>
              <a:rPr lang="zh-CN" altLang="en-US" sz="2800" dirty="0" smtClean="0"/>
              <a:t> </a:t>
            </a:r>
            <a:endParaRPr lang="zh-CN" altLang="en-US" sz="2800" dirty="0"/>
          </a:p>
        </p:txBody>
      </p:sp>
    </p:spTree>
  </p:cSld>
  <p:clrMapOvr>
    <a:masterClrMapping/>
  </p:clrMapOvr>
  <p:transition spd="med">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96DB23-C6A4-4198-BE10-E2716BC3804A}"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3267537-8623-46E7-9B9D-38910262BECF}" type="slidenum">
              <a:rPr lang="en-US" altLang="zh-CN"/>
              <a:pPr/>
              <a:t>22</a:t>
            </a:fld>
            <a:endParaRPr lang="en-US" altLang="zh-CN"/>
          </a:p>
        </p:txBody>
      </p:sp>
      <p:pic>
        <p:nvPicPr>
          <p:cNvPr id="7" name="图片 6"/>
          <p:cNvPicPr/>
          <p:nvPr/>
        </p:nvPicPr>
        <p:blipFill>
          <a:blip r:embed="rId2" cstate="print"/>
          <a:srcRect/>
          <a:stretch>
            <a:fillRect/>
          </a:stretch>
        </p:blipFill>
        <p:spPr bwMode="auto">
          <a:xfrm>
            <a:off x="2695575" y="1933575"/>
            <a:ext cx="3752850" cy="2990850"/>
          </a:xfrm>
          <a:prstGeom prst="rect">
            <a:avLst/>
          </a:prstGeom>
          <a:noFill/>
          <a:ln w="9525">
            <a:noFill/>
            <a:miter lim="800000"/>
            <a:headEnd/>
            <a:tailEnd/>
          </a:ln>
        </p:spPr>
      </p:pic>
    </p:spTree>
  </p:cSld>
  <p:clrMapOvr>
    <a:masterClrMapping/>
  </p:clrMapOvr>
  <p:transition spd="med">
    <p:pull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96DB23-C6A4-4198-BE10-E2716BC3804A}"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3267537-8623-46E7-9B9D-38910262BECF}" type="slidenum">
              <a:rPr lang="en-US" altLang="zh-CN"/>
              <a:pPr/>
              <a:t>23</a:t>
            </a:fld>
            <a:endParaRPr lang="en-US" altLang="zh-CN"/>
          </a:p>
        </p:txBody>
      </p:sp>
      <p:sp>
        <p:nvSpPr>
          <p:cNvPr id="134146" name="Rectangle 2"/>
          <p:cNvSpPr>
            <a:spLocks noGrp="1" noChangeArrowheads="1"/>
          </p:cNvSpPr>
          <p:nvPr>
            <p:ph type="title"/>
          </p:nvPr>
        </p:nvSpPr>
        <p:spPr/>
        <p:txBody>
          <a:bodyPr/>
          <a:lstStyle/>
          <a:p>
            <a:r>
              <a:rPr lang="zh-CN" altLang="zh-CN" b="1" dirty="0" smtClean="0">
                <a:solidFill>
                  <a:srgbClr val="336699"/>
                </a:solidFill>
              </a:rPr>
              <a:t>主板</a:t>
            </a:r>
            <a:endParaRPr lang="zh-CN" altLang="en-US" b="1" dirty="0">
              <a:solidFill>
                <a:srgbClr val="336699"/>
              </a:solidFill>
            </a:endParaRPr>
          </a:p>
        </p:txBody>
      </p:sp>
      <p:sp>
        <p:nvSpPr>
          <p:cNvPr id="134147" name="Rectangle 3"/>
          <p:cNvSpPr>
            <a:spLocks noGrp="1" noChangeArrowheads="1"/>
          </p:cNvSpPr>
          <p:nvPr>
            <p:ph type="body" idx="1"/>
          </p:nvPr>
        </p:nvSpPr>
        <p:spPr>
          <a:xfrm>
            <a:off x="457200" y="1773238"/>
            <a:ext cx="8229600" cy="4352925"/>
          </a:xfrm>
        </p:spPr>
        <p:txBody>
          <a:bodyPr/>
          <a:lstStyle/>
          <a:p>
            <a:r>
              <a:rPr lang="zh-CN" altLang="zh-CN" sz="2400" dirty="0" smtClean="0"/>
              <a:t>微型计算机</a:t>
            </a:r>
            <a:r>
              <a:rPr lang="zh-CN" altLang="zh-CN" sz="2400" dirty="0" smtClean="0"/>
              <a:t>系统是指以微型计算机为主体，配以相应的外围设备及其他的专用电路、电源、面板、机架以及软件系统所构成的系统。</a:t>
            </a:r>
            <a:endParaRPr lang="en-US" altLang="zh-CN" sz="2400" dirty="0" smtClean="0"/>
          </a:p>
          <a:p>
            <a:r>
              <a:rPr lang="zh-CN" altLang="zh-CN" sz="2400" dirty="0" smtClean="0"/>
              <a:t>由</a:t>
            </a:r>
            <a:r>
              <a:rPr lang="zh-CN" altLang="zh-CN" sz="2400" dirty="0" smtClean="0"/>
              <a:t>微处理器、存储器与外围芯片组等所构成的主机板（或称为主板）为生产兼容机的厂商或自行组装电脑的业余爱好者提供了方便。</a:t>
            </a:r>
            <a:r>
              <a:rPr lang="zh-CN" altLang="en-US" sz="2400" dirty="0" smtClean="0"/>
              <a:t> </a:t>
            </a:r>
            <a:endParaRPr lang="en-US" altLang="zh-CN" sz="2400" dirty="0" smtClean="0"/>
          </a:p>
          <a:p>
            <a:r>
              <a:rPr lang="zh-CN" altLang="zh-CN" sz="2400" dirty="0" smtClean="0"/>
              <a:t>主板是</a:t>
            </a:r>
            <a:r>
              <a:rPr lang="en-US" altLang="zh-CN" sz="2400" dirty="0" smtClean="0"/>
              <a:t>PC</a:t>
            </a:r>
            <a:r>
              <a:rPr lang="zh-CN" altLang="zh-CN" sz="2400" dirty="0" smtClean="0"/>
              <a:t>机硬件系统集中管理的核心载体。几乎集中了全部系统功能，能够根据系统和程序的需要，调度</a:t>
            </a:r>
            <a:r>
              <a:rPr lang="en-US" altLang="zh-CN" sz="2400" dirty="0" smtClean="0"/>
              <a:t>PC</a:t>
            </a:r>
            <a:r>
              <a:rPr lang="zh-CN" altLang="zh-CN" sz="2400" dirty="0" smtClean="0"/>
              <a:t>机各个子系统配合工作，并为实现系统的管理提供充分的硬件保证。</a:t>
            </a:r>
            <a:endParaRPr lang="zh-CN" altLang="en-US" sz="2400" dirty="0"/>
          </a:p>
        </p:txBody>
      </p:sp>
    </p:spTree>
  </p:cSld>
  <p:clrMapOvr>
    <a:masterClrMapping/>
  </p:clrMapOvr>
  <p:transition spd="med">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96DB23-C6A4-4198-BE10-E2716BC3804A}"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3267537-8623-46E7-9B9D-38910262BECF}" type="slidenum">
              <a:rPr lang="en-US" altLang="zh-CN"/>
              <a:pPr/>
              <a:t>24</a:t>
            </a:fld>
            <a:endParaRPr lang="en-US" altLang="zh-CN"/>
          </a:p>
        </p:txBody>
      </p:sp>
      <p:sp>
        <p:nvSpPr>
          <p:cNvPr id="134146" name="Rectangle 2"/>
          <p:cNvSpPr>
            <a:spLocks noGrp="1" noChangeArrowheads="1"/>
          </p:cNvSpPr>
          <p:nvPr>
            <p:ph type="title"/>
          </p:nvPr>
        </p:nvSpPr>
        <p:spPr/>
        <p:txBody>
          <a:bodyPr/>
          <a:lstStyle/>
          <a:p>
            <a:r>
              <a:rPr lang="zh-CN" altLang="zh-CN" sz="4000" b="1" dirty="0" smtClean="0">
                <a:solidFill>
                  <a:srgbClr val="336699"/>
                </a:solidFill>
              </a:rPr>
              <a:t>主板</a:t>
            </a:r>
            <a:r>
              <a:rPr lang="zh-CN" altLang="zh-CN" sz="4000" b="1" dirty="0" smtClean="0">
                <a:solidFill>
                  <a:srgbClr val="336699"/>
                </a:solidFill>
              </a:rPr>
              <a:t>的主要构成有以下几部分</a:t>
            </a:r>
            <a:endParaRPr lang="zh-CN" altLang="en-US" sz="4000" b="1" dirty="0">
              <a:solidFill>
                <a:srgbClr val="336699"/>
              </a:solidFill>
            </a:endParaRPr>
          </a:p>
        </p:txBody>
      </p:sp>
      <p:sp>
        <p:nvSpPr>
          <p:cNvPr id="134147" name="Rectangle 3"/>
          <p:cNvSpPr>
            <a:spLocks noGrp="1" noChangeArrowheads="1"/>
          </p:cNvSpPr>
          <p:nvPr>
            <p:ph type="body" idx="1"/>
          </p:nvPr>
        </p:nvSpPr>
        <p:spPr>
          <a:xfrm>
            <a:off x="1115616" y="1556792"/>
            <a:ext cx="7509520" cy="4536504"/>
          </a:xfrm>
        </p:spPr>
        <p:txBody>
          <a:bodyPr/>
          <a:lstStyle/>
          <a:p>
            <a:pPr lvl="0"/>
            <a:r>
              <a:rPr lang="en-US" altLang="zh-CN" sz="2300" dirty="0" smtClean="0"/>
              <a:t>CPU</a:t>
            </a:r>
            <a:r>
              <a:rPr lang="zh-CN" altLang="zh-CN" sz="2300" dirty="0" smtClean="0"/>
              <a:t>插槽</a:t>
            </a:r>
          </a:p>
          <a:p>
            <a:pPr lvl="0"/>
            <a:r>
              <a:rPr lang="zh-CN" altLang="zh-CN" sz="2300" dirty="0" smtClean="0"/>
              <a:t>内存插槽</a:t>
            </a:r>
          </a:p>
          <a:p>
            <a:pPr lvl="0"/>
            <a:r>
              <a:rPr lang="zh-CN" altLang="zh-CN" sz="2300" dirty="0" smtClean="0"/>
              <a:t>芯片组</a:t>
            </a:r>
          </a:p>
          <a:p>
            <a:pPr lvl="0"/>
            <a:r>
              <a:rPr lang="zh-CN" altLang="zh-CN" sz="2300" dirty="0" smtClean="0"/>
              <a:t>二级高级缓冲存储器</a:t>
            </a:r>
          </a:p>
          <a:p>
            <a:pPr lvl="0"/>
            <a:r>
              <a:rPr lang="en-US" altLang="zh-CN" sz="2300" dirty="0" smtClean="0"/>
              <a:t>CMOS</a:t>
            </a:r>
            <a:r>
              <a:rPr lang="zh-CN" altLang="zh-CN" sz="2300" dirty="0" smtClean="0"/>
              <a:t>芯片</a:t>
            </a:r>
          </a:p>
          <a:p>
            <a:pPr lvl="0"/>
            <a:r>
              <a:rPr lang="zh-CN" altLang="zh-CN" sz="2300" dirty="0" smtClean="0"/>
              <a:t>总线扩展槽</a:t>
            </a:r>
          </a:p>
          <a:p>
            <a:pPr lvl="0"/>
            <a:r>
              <a:rPr lang="en-US" altLang="zh-CN" sz="2300" dirty="0" smtClean="0"/>
              <a:t>AGP</a:t>
            </a:r>
            <a:r>
              <a:rPr lang="zh-CN" altLang="zh-CN" sz="2300" dirty="0" smtClean="0"/>
              <a:t>显示卡插槽</a:t>
            </a:r>
          </a:p>
          <a:p>
            <a:pPr lvl="0"/>
            <a:r>
              <a:rPr lang="zh-CN" altLang="zh-CN" sz="2300" dirty="0" smtClean="0"/>
              <a:t>外接接口插座</a:t>
            </a:r>
          </a:p>
          <a:p>
            <a:pPr lvl="0"/>
            <a:r>
              <a:rPr lang="zh-CN" altLang="zh-CN" sz="2300" dirty="0" smtClean="0"/>
              <a:t>串行和并行端口</a:t>
            </a:r>
          </a:p>
          <a:p>
            <a:pPr lvl="0"/>
            <a:r>
              <a:rPr lang="zh-CN" altLang="zh-CN" sz="2300" dirty="0" smtClean="0"/>
              <a:t>主板跳线</a:t>
            </a:r>
          </a:p>
          <a:p>
            <a:pPr lvl="0"/>
            <a:r>
              <a:rPr lang="zh-CN" altLang="zh-CN" sz="2300" dirty="0" smtClean="0"/>
              <a:t>系统</a:t>
            </a:r>
            <a:r>
              <a:rPr lang="zh-CN" altLang="zh-CN" sz="2300" dirty="0" smtClean="0"/>
              <a:t>监控</a:t>
            </a:r>
            <a:r>
              <a:rPr lang="zh-CN" altLang="en-US" sz="2300" dirty="0" smtClean="0"/>
              <a:t> </a:t>
            </a:r>
            <a:endParaRPr lang="zh-CN" altLang="en-US" sz="2300" dirty="0"/>
          </a:p>
        </p:txBody>
      </p:sp>
    </p:spTree>
  </p:cSld>
  <p:clrMapOvr>
    <a:masterClrMapping/>
  </p:clrMapOvr>
  <p:transition spd="med">
    <p:pull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B5347B9-D5CF-48C5-AE82-DCD1C7607F44}"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80F1DA0-B92F-4BDC-8B85-1EC1B37D8CBF}" type="slidenum">
              <a:rPr lang="en-US" altLang="zh-CN"/>
              <a:pPr/>
              <a:t>25</a:t>
            </a:fld>
            <a:endParaRPr lang="en-US" altLang="zh-CN"/>
          </a:p>
        </p:txBody>
      </p:sp>
      <p:sp>
        <p:nvSpPr>
          <p:cNvPr id="141314" name="Rectangle 2"/>
          <p:cNvSpPr>
            <a:spLocks noGrp="1" noChangeArrowheads="1"/>
          </p:cNvSpPr>
          <p:nvPr>
            <p:ph type="title"/>
          </p:nvPr>
        </p:nvSpPr>
        <p:spPr/>
        <p:txBody>
          <a:bodyPr/>
          <a:lstStyle/>
          <a:p>
            <a:r>
              <a:rPr lang="zh-CN" altLang="en-US" b="1">
                <a:solidFill>
                  <a:srgbClr val="336699"/>
                </a:solidFill>
              </a:rPr>
              <a:t>计算机的软件</a:t>
            </a:r>
            <a:endParaRPr lang="zh-CN" altLang="en-US">
              <a:solidFill>
                <a:srgbClr val="336699"/>
              </a:solidFill>
            </a:endParaRPr>
          </a:p>
        </p:txBody>
      </p:sp>
      <p:sp>
        <p:nvSpPr>
          <p:cNvPr id="141315" name="Rectangle 3"/>
          <p:cNvSpPr>
            <a:spLocks noGrp="1" noChangeArrowheads="1"/>
          </p:cNvSpPr>
          <p:nvPr>
            <p:ph type="body" idx="1"/>
          </p:nvPr>
        </p:nvSpPr>
        <p:spPr/>
        <p:txBody>
          <a:bodyPr/>
          <a:lstStyle/>
          <a:p>
            <a:r>
              <a:rPr lang="zh-CN" altLang="en-US" sz="2800"/>
              <a:t>计算机的软件是指运行、维护、管理、应用计算机所需要的各种程序及其有关的文档资料。即指计算机系统所用的各种程序的集合，包括系统软件和应用软件两大类。 </a:t>
            </a:r>
          </a:p>
          <a:p>
            <a:r>
              <a:rPr lang="zh-CN" altLang="en-US" sz="2800"/>
              <a:t>系统软件的核心称为操作系统（</a:t>
            </a:r>
            <a:r>
              <a:rPr lang="en-US" altLang="zh-CN" sz="2800"/>
              <a:t>Operating System</a:t>
            </a:r>
            <a:r>
              <a:rPr lang="zh-CN" altLang="en-US" sz="2800"/>
              <a:t>）。操作系统是系统软件的指挥中枢，它的主要作用是统一管理计算机的所有资源。</a:t>
            </a:r>
          </a:p>
          <a:p>
            <a:r>
              <a:rPr lang="zh-CN" altLang="en-US" sz="2800"/>
              <a:t>用户软件是用户在自己的业务范围内为解决特定的问题而自行编制、开发的程序。 </a:t>
            </a:r>
          </a:p>
        </p:txBody>
      </p:sp>
    </p:spTree>
  </p:cSld>
  <p:clrMapOvr>
    <a:masterClrMapping/>
  </p:clrMapOvr>
  <p:transition spd="med">
    <p:pull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1A36C35-EC91-4ED3-BB3B-9E64FD7C5E21}"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B9F6E9D-5E31-4281-ADFC-6F904CD079AA}" type="slidenum">
              <a:rPr lang="en-US" altLang="zh-CN"/>
              <a:pPr/>
              <a:t>26</a:t>
            </a:fld>
            <a:endParaRPr lang="en-US" altLang="zh-CN"/>
          </a:p>
        </p:txBody>
      </p:sp>
      <p:sp>
        <p:nvSpPr>
          <p:cNvPr id="142338" name="Rectangle 2"/>
          <p:cNvSpPr>
            <a:spLocks noGrp="1" noChangeArrowheads="1"/>
          </p:cNvSpPr>
          <p:nvPr>
            <p:ph type="title"/>
          </p:nvPr>
        </p:nvSpPr>
        <p:spPr/>
        <p:txBody>
          <a:bodyPr/>
          <a:lstStyle/>
          <a:p>
            <a:r>
              <a:rPr lang="zh-CN" altLang="en-US" b="1">
                <a:solidFill>
                  <a:srgbClr val="336699"/>
                </a:solidFill>
              </a:rPr>
              <a:t>计算机的程序设计语言</a:t>
            </a:r>
            <a:endParaRPr lang="zh-CN" altLang="en-US">
              <a:solidFill>
                <a:srgbClr val="336699"/>
              </a:solidFill>
            </a:endParaRPr>
          </a:p>
        </p:txBody>
      </p:sp>
      <p:sp>
        <p:nvSpPr>
          <p:cNvPr id="142339" name="Rectangle 3"/>
          <p:cNvSpPr>
            <a:spLocks noGrp="1" noChangeArrowheads="1"/>
          </p:cNvSpPr>
          <p:nvPr>
            <p:ph type="body" idx="1"/>
          </p:nvPr>
        </p:nvSpPr>
        <p:spPr/>
        <p:txBody>
          <a:bodyPr/>
          <a:lstStyle/>
          <a:p>
            <a:r>
              <a:rPr lang="zh-CN" altLang="en-US" sz="2800"/>
              <a:t>机器语言：计算机能够直接识别的是二进制数</a:t>
            </a:r>
            <a:r>
              <a:rPr lang="en-US" altLang="zh-CN" sz="2800"/>
              <a:t>0</a:t>
            </a:r>
            <a:r>
              <a:rPr lang="zh-CN" altLang="en-US" sz="2800"/>
              <a:t>和</a:t>
            </a:r>
            <a:r>
              <a:rPr lang="en-US" altLang="zh-CN" sz="2800"/>
              <a:t>1</a:t>
            </a:r>
            <a:r>
              <a:rPr lang="zh-CN" altLang="en-US" sz="2800"/>
              <a:t>组成的代码。机器指令就是用二进制编码的指令，一条机器指令控制计算机完成一个操作。</a:t>
            </a:r>
          </a:p>
          <a:p>
            <a:r>
              <a:rPr lang="zh-CN" altLang="en-US" sz="2800"/>
              <a:t>汇编语言：汇编语言是一种符号语言，它用助记符表示操作码，比机器语言容易理解和掌握，助记符一般是表明指令功能的英语单词或其缩写。 </a:t>
            </a:r>
          </a:p>
          <a:p>
            <a:r>
              <a:rPr lang="zh-CN" altLang="en-US" sz="2800"/>
              <a:t>高级语言：高级语言比较接近于人类自然语言的语法习惯及数学表达形式，它与具体的计算机硬件无关，更容易被广大计算机工作者掌握和使用。 </a:t>
            </a:r>
          </a:p>
        </p:txBody>
      </p:sp>
    </p:spTree>
  </p:cSld>
  <p:clrMapOvr>
    <a:masterClrMapping/>
  </p:clrMapOvr>
  <p:transition spd="med">
    <p:pull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580E621-5255-4536-A702-FA9855620FC6}"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F69EBC1-DD5D-4CCE-8C5F-9A42A1044DD5}" type="slidenum">
              <a:rPr lang="en-US" altLang="zh-CN"/>
              <a:pPr/>
              <a:t>27</a:t>
            </a:fld>
            <a:endParaRPr lang="en-US" altLang="zh-CN"/>
          </a:p>
        </p:txBody>
      </p:sp>
      <p:sp>
        <p:nvSpPr>
          <p:cNvPr id="143362" name="Rectangle 2"/>
          <p:cNvSpPr>
            <a:spLocks noGrp="1" noChangeArrowheads="1"/>
          </p:cNvSpPr>
          <p:nvPr>
            <p:ph type="title"/>
          </p:nvPr>
        </p:nvSpPr>
        <p:spPr/>
        <p:txBody>
          <a:bodyPr/>
          <a:lstStyle/>
          <a:p>
            <a:r>
              <a:rPr lang="zh-CN" altLang="en-US" b="1">
                <a:solidFill>
                  <a:srgbClr val="336699"/>
                </a:solidFill>
              </a:rPr>
              <a:t>汇编语言的应用</a:t>
            </a:r>
            <a:endParaRPr lang="zh-CN" altLang="en-US">
              <a:solidFill>
                <a:srgbClr val="336699"/>
              </a:solidFill>
            </a:endParaRPr>
          </a:p>
        </p:txBody>
      </p:sp>
      <p:sp>
        <p:nvSpPr>
          <p:cNvPr id="143363" name="Rectangle 3"/>
          <p:cNvSpPr>
            <a:spLocks noGrp="1" noChangeArrowheads="1"/>
          </p:cNvSpPr>
          <p:nvPr>
            <p:ph type="body" idx="1"/>
          </p:nvPr>
        </p:nvSpPr>
        <p:spPr/>
        <p:txBody>
          <a:bodyPr/>
          <a:lstStyle/>
          <a:p>
            <a:pPr>
              <a:lnSpc>
                <a:spcPct val="90000"/>
              </a:lnSpc>
            </a:pPr>
            <a:r>
              <a:rPr lang="zh-CN" altLang="en-US" sz="2400"/>
              <a:t>程序要具有较快的执行时间，或者只能占用较小的存储容量。</a:t>
            </a:r>
          </a:p>
          <a:p>
            <a:pPr>
              <a:lnSpc>
                <a:spcPct val="90000"/>
              </a:lnSpc>
            </a:pPr>
            <a:r>
              <a:rPr lang="zh-CN" altLang="en-US" sz="2400"/>
              <a:t>程序与计算机硬件密切相关，程序要直接、有效地控制硬件。</a:t>
            </a:r>
          </a:p>
          <a:p>
            <a:pPr>
              <a:lnSpc>
                <a:spcPct val="90000"/>
              </a:lnSpc>
            </a:pPr>
            <a:r>
              <a:rPr lang="zh-CN" altLang="en-US" sz="2400"/>
              <a:t>大型软件需要提高性能、优化处理的部分。例如计算机系统频繁调用的子程序、动态连接库等。</a:t>
            </a:r>
          </a:p>
          <a:p>
            <a:pPr>
              <a:lnSpc>
                <a:spcPct val="90000"/>
              </a:lnSpc>
            </a:pPr>
            <a:r>
              <a:rPr lang="zh-CN" altLang="en-US" sz="2400"/>
              <a:t>没有合适的高级语言或只能采用汇编语言的时候。例如，开发最新的处理器程序时，暂时没有支持新指令的编译程序。</a:t>
            </a:r>
          </a:p>
          <a:p>
            <a:pPr>
              <a:lnSpc>
                <a:spcPct val="90000"/>
              </a:lnSpc>
            </a:pPr>
            <a:r>
              <a:rPr lang="zh-CN" altLang="en-US" sz="2400"/>
              <a:t>汇编语言还有许多实际应用，例如分析具体系统尤其是该系统的低层软件、加密解密软件、分析和防治计算机病毒等。</a:t>
            </a:r>
          </a:p>
        </p:txBody>
      </p:sp>
    </p:spTree>
  </p:cSld>
  <p:clrMapOvr>
    <a:masterClrMapping/>
  </p:clrMapOvr>
  <p:transition spd="med">
    <p:pull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4BBCFF2-1A0E-4C78-945D-D39017C25BBF}"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8C5375D-17C0-437C-961B-E4981B0D2309}" type="slidenum">
              <a:rPr lang="en-US" altLang="zh-CN"/>
              <a:pPr/>
              <a:t>28</a:t>
            </a:fld>
            <a:endParaRPr lang="en-US" altLang="zh-CN"/>
          </a:p>
        </p:txBody>
      </p:sp>
      <p:sp>
        <p:nvSpPr>
          <p:cNvPr id="145410" name="Rectangle 2"/>
          <p:cNvSpPr>
            <a:spLocks noGrp="1" noChangeArrowheads="1"/>
          </p:cNvSpPr>
          <p:nvPr>
            <p:ph type="title"/>
          </p:nvPr>
        </p:nvSpPr>
        <p:spPr/>
        <p:txBody>
          <a:bodyPr/>
          <a:lstStyle/>
          <a:p>
            <a:r>
              <a:rPr lang="zh-CN" altLang="en-US" b="1">
                <a:solidFill>
                  <a:srgbClr val="336699"/>
                </a:solidFill>
              </a:rPr>
              <a:t>计算机系统的层次结构</a:t>
            </a:r>
          </a:p>
        </p:txBody>
      </p:sp>
      <p:pic>
        <p:nvPicPr>
          <p:cNvPr id="145412" name="Picture 4"/>
          <p:cNvPicPr>
            <a:picLocks noChangeAspect="1" noChangeArrowheads="1"/>
          </p:cNvPicPr>
          <p:nvPr/>
        </p:nvPicPr>
        <p:blipFill>
          <a:blip r:embed="rId2" cstate="print"/>
          <a:srcRect/>
          <a:stretch>
            <a:fillRect/>
          </a:stretch>
        </p:blipFill>
        <p:spPr bwMode="auto">
          <a:xfrm>
            <a:off x="2843213" y="1557338"/>
            <a:ext cx="2532062" cy="4679950"/>
          </a:xfrm>
          <a:prstGeom prst="rect">
            <a:avLst/>
          </a:prstGeom>
          <a:noFill/>
          <a:ln w="9525">
            <a:noFill/>
            <a:miter lim="800000"/>
            <a:headEnd/>
            <a:tailEnd/>
          </a:ln>
        </p:spPr>
      </p:pic>
    </p:spTree>
  </p:cSld>
  <p:clrMapOvr>
    <a:masterClrMapping/>
  </p:clrMapOvr>
  <p:transition spd="med">
    <p:pull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9D20E2E-CFF2-420E-ABEE-FD05725AD8E8}"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65D5CFC-BD1A-4E48-928F-8591F8A8616F}" type="slidenum">
              <a:rPr lang="en-US" altLang="zh-CN"/>
              <a:pPr/>
              <a:t>29</a:t>
            </a:fld>
            <a:endParaRPr lang="en-US" altLang="zh-CN"/>
          </a:p>
        </p:txBody>
      </p:sp>
      <p:sp>
        <p:nvSpPr>
          <p:cNvPr id="144386" name="Rectangle 2"/>
          <p:cNvSpPr>
            <a:spLocks noGrp="1" noChangeArrowheads="1"/>
          </p:cNvSpPr>
          <p:nvPr>
            <p:ph type="title"/>
          </p:nvPr>
        </p:nvSpPr>
        <p:spPr/>
        <p:txBody>
          <a:bodyPr/>
          <a:lstStyle/>
          <a:p>
            <a:r>
              <a:rPr lang="zh-CN" altLang="en-US" b="1">
                <a:solidFill>
                  <a:srgbClr val="336699"/>
                </a:solidFill>
              </a:rPr>
              <a:t>计算机系统的层次结构</a:t>
            </a:r>
            <a:endParaRPr lang="zh-CN" altLang="en-US">
              <a:solidFill>
                <a:srgbClr val="336699"/>
              </a:solidFill>
            </a:endParaRPr>
          </a:p>
        </p:txBody>
      </p:sp>
      <p:sp>
        <p:nvSpPr>
          <p:cNvPr id="144387" name="Rectangle 3"/>
          <p:cNvSpPr>
            <a:spLocks noGrp="1" noChangeArrowheads="1"/>
          </p:cNvSpPr>
          <p:nvPr>
            <p:ph type="body" idx="1"/>
          </p:nvPr>
        </p:nvSpPr>
        <p:spPr/>
        <p:txBody>
          <a:bodyPr/>
          <a:lstStyle/>
          <a:p>
            <a:pPr>
              <a:lnSpc>
                <a:spcPct val="80000"/>
              </a:lnSpc>
            </a:pPr>
            <a:r>
              <a:rPr lang="zh-CN" altLang="en-US" sz="2800"/>
              <a:t>数字逻辑层是计算机系统的最底层，它涉及计算机硬件的最基础的数字逻辑和数字门电路知识，解决了如何存储信息、如何传送信息以及如何运算与加工信息等方面的问题。 </a:t>
            </a:r>
          </a:p>
          <a:p>
            <a:pPr>
              <a:lnSpc>
                <a:spcPct val="80000"/>
              </a:lnSpc>
            </a:pPr>
            <a:r>
              <a:rPr lang="zh-CN" altLang="en-US" sz="2800"/>
              <a:t>微体系结构层要实现执行指令所需要的所有功能部件，如运算、控制、存储、输入</a:t>
            </a:r>
            <a:r>
              <a:rPr lang="en-US" altLang="zh-CN" sz="2800"/>
              <a:t>/</a:t>
            </a:r>
            <a:r>
              <a:rPr lang="zh-CN" altLang="en-US" sz="2800"/>
              <a:t>输出、接口和总线部件等。 </a:t>
            </a:r>
          </a:p>
          <a:p>
            <a:pPr>
              <a:lnSpc>
                <a:spcPct val="80000"/>
              </a:lnSpc>
            </a:pPr>
            <a:r>
              <a:rPr lang="zh-CN" altLang="en-US" sz="2800"/>
              <a:t>在指令系统层，需要定义机器的指令集，规定每一条指令的格式和功能。</a:t>
            </a:r>
          </a:p>
          <a:p>
            <a:pPr>
              <a:lnSpc>
                <a:spcPct val="80000"/>
              </a:lnSpc>
            </a:pPr>
            <a:r>
              <a:rPr lang="zh-CN" altLang="en-US" sz="2800"/>
              <a:t>操作系统层主要承担计算机系统中的资源管理与分配，也向使用者和程序设计人员提供简单、方便、高效的服务。 </a:t>
            </a:r>
          </a:p>
        </p:txBody>
      </p:sp>
    </p:spTree>
  </p:cSld>
  <p:clrMapOvr>
    <a:masterClrMapping/>
  </p:clrMapOvr>
  <p:transition spd="med">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99B6C09-136E-4DC6-86C2-80DD5BC02FE6}"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643DA5C-4622-431D-B414-41A4C2C50401}" type="slidenum">
              <a:rPr lang="en-US" altLang="zh-CN"/>
              <a:pPr/>
              <a:t>3</a:t>
            </a:fld>
            <a:endParaRPr lang="en-US" altLang="zh-CN"/>
          </a:p>
        </p:txBody>
      </p:sp>
      <p:sp>
        <p:nvSpPr>
          <p:cNvPr id="9218" name="Rectangle 2"/>
          <p:cNvSpPr>
            <a:spLocks noGrp="1" noChangeArrowheads="1"/>
          </p:cNvSpPr>
          <p:nvPr>
            <p:ph type="title"/>
          </p:nvPr>
        </p:nvSpPr>
        <p:spPr/>
        <p:txBody>
          <a:bodyPr/>
          <a:lstStyle/>
          <a:p>
            <a:r>
              <a:rPr lang="zh-CN" altLang="en-US" sz="3600" b="1">
                <a:solidFill>
                  <a:srgbClr val="336699"/>
                </a:solidFill>
              </a:rPr>
              <a:t>本课程与其它课程的关系</a:t>
            </a:r>
          </a:p>
        </p:txBody>
      </p:sp>
      <p:sp>
        <p:nvSpPr>
          <p:cNvPr id="9219" name="Rectangle 3"/>
          <p:cNvSpPr>
            <a:spLocks noGrp="1" noChangeArrowheads="1"/>
          </p:cNvSpPr>
          <p:nvPr>
            <p:ph type="body" idx="1"/>
          </p:nvPr>
        </p:nvSpPr>
        <p:spPr>
          <a:xfrm>
            <a:off x="457200" y="2060575"/>
            <a:ext cx="8229600" cy="4065588"/>
          </a:xfrm>
        </p:spPr>
        <p:txBody>
          <a:bodyPr/>
          <a:lstStyle/>
          <a:p>
            <a:pPr>
              <a:lnSpc>
                <a:spcPct val="90000"/>
              </a:lnSpc>
            </a:pPr>
            <a:r>
              <a:rPr lang="zh-CN" altLang="en-US" sz="2800"/>
              <a:t>汇编语言是计算机科学专业语言类最基础的课程之一，</a:t>
            </a:r>
            <a:r>
              <a:rPr lang="en-US" altLang="zh-CN" sz="2800"/>
              <a:t>《</a:t>
            </a:r>
            <a:r>
              <a:rPr lang="zh-CN" altLang="en-US" sz="2800"/>
              <a:t>计算机文化基础</a:t>
            </a:r>
            <a:r>
              <a:rPr lang="en-US" altLang="zh-CN" sz="2800"/>
              <a:t>》</a:t>
            </a:r>
            <a:r>
              <a:rPr lang="zh-CN" altLang="en-US" sz="2800"/>
              <a:t>、</a:t>
            </a:r>
            <a:r>
              <a:rPr lang="en-US" altLang="zh-CN" sz="2800"/>
              <a:t>《</a:t>
            </a:r>
            <a:r>
              <a:rPr lang="zh-CN" altLang="en-US" sz="2800"/>
              <a:t>计算机编程基础</a:t>
            </a:r>
            <a:r>
              <a:rPr lang="en-US" altLang="zh-CN" sz="2800"/>
              <a:t>》</a:t>
            </a:r>
            <a:r>
              <a:rPr lang="zh-CN" altLang="en-US" sz="2800"/>
              <a:t>等作为本课程的前导课程。</a:t>
            </a:r>
          </a:p>
          <a:p>
            <a:pPr>
              <a:lnSpc>
                <a:spcPct val="90000"/>
              </a:lnSpc>
            </a:pPr>
            <a:r>
              <a:rPr lang="zh-CN" altLang="en-US" sz="2800"/>
              <a:t>学好这门课程，可为学习相关的专业课打下基础，它是</a:t>
            </a:r>
            <a:r>
              <a:rPr lang="en-US" altLang="zh-CN" sz="2800"/>
              <a:t>《</a:t>
            </a:r>
            <a:r>
              <a:rPr lang="zh-CN" altLang="en-US" sz="2800"/>
              <a:t>微机原理及接口技术</a:t>
            </a:r>
            <a:r>
              <a:rPr lang="en-US" altLang="zh-CN" sz="2800"/>
              <a:t>》</a:t>
            </a:r>
            <a:r>
              <a:rPr lang="zh-CN" altLang="en-US" sz="2800"/>
              <a:t>、</a:t>
            </a:r>
            <a:r>
              <a:rPr lang="en-US" altLang="zh-CN" sz="2800"/>
              <a:t>《</a:t>
            </a:r>
            <a:r>
              <a:rPr lang="zh-CN" altLang="en-US" sz="2800"/>
              <a:t>操作系统</a:t>
            </a:r>
            <a:r>
              <a:rPr lang="en-US" altLang="zh-CN" sz="2800"/>
              <a:t>》</a:t>
            </a:r>
            <a:r>
              <a:rPr lang="zh-CN" altLang="en-US" sz="2800"/>
              <a:t>、</a:t>
            </a:r>
            <a:r>
              <a:rPr lang="en-US" altLang="zh-CN" sz="2800"/>
              <a:t>《</a:t>
            </a:r>
            <a:r>
              <a:rPr lang="zh-CN" altLang="en-US" sz="2800"/>
              <a:t>计算机组成原理</a:t>
            </a:r>
            <a:r>
              <a:rPr lang="en-US" altLang="zh-CN" sz="2800"/>
              <a:t>》</a:t>
            </a:r>
            <a:r>
              <a:rPr lang="zh-CN" altLang="en-US" sz="2800"/>
              <a:t>、</a:t>
            </a:r>
            <a:r>
              <a:rPr lang="en-US" altLang="zh-CN" sz="2800"/>
              <a:t>《</a:t>
            </a:r>
            <a:r>
              <a:rPr lang="zh-CN" altLang="en-US" sz="2800"/>
              <a:t>编译原理</a:t>
            </a:r>
            <a:r>
              <a:rPr lang="en-US" altLang="zh-CN" sz="2800"/>
              <a:t>》</a:t>
            </a:r>
            <a:r>
              <a:rPr lang="zh-CN" altLang="en-US" sz="2800"/>
              <a:t>和</a:t>
            </a:r>
            <a:r>
              <a:rPr lang="en-US" altLang="zh-CN" sz="2800"/>
              <a:t>《</a:t>
            </a:r>
            <a:r>
              <a:rPr lang="zh-CN" altLang="en-US" sz="2800"/>
              <a:t>单片机原理及应用</a:t>
            </a:r>
            <a:r>
              <a:rPr lang="en-US" altLang="zh-CN" sz="2800"/>
              <a:t>》</a:t>
            </a:r>
            <a:r>
              <a:rPr lang="zh-CN" altLang="en-US" sz="2800"/>
              <a:t>等的前导课程。</a:t>
            </a:r>
          </a:p>
        </p:txBody>
      </p:sp>
    </p:spTree>
  </p:cSld>
  <p:clrMapOvr>
    <a:masterClrMapping/>
  </p:clrMapOvr>
  <p:transition spd="med">
    <p:pull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1231BAB-C97A-43C0-A45E-2D4CE9D618FF}"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49E537E-1CD2-4BDB-A50E-11707DBCF463}" type="slidenum">
              <a:rPr lang="en-US" altLang="zh-CN"/>
              <a:pPr/>
              <a:t>30</a:t>
            </a:fld>
            <a:endParaRPr lang="en-US" altLang="zh-CN"/>
          </a:p>
        </p:txBody>
      </p:sp>
      <p:sp>
        <p:nvSpPr>
          <p:cNvPr id="162818" name="Rectangle 2"/>
          <p:cNvSpPr>
            <a:spLocks noGrp="1" noChangeArrowheads="1"/>
          </p:cNvSpPr>
          <p:nvPr>
            <p:ph type="title"/>
          </p:nvPr>
        </p:nvSpPr>
        <p:spPr/>
        <p:txBody>
          <a:bodyPr/>
          <a:lstStyle/>
          <a:p>
            <a:r>
              <a:rPr lang="zh-CN" altLang="en-US" b="1">
                <a:solidFill>
                  <a:srgbClr val="336699"/>
                </a:solidFill>
              </a:rPr>
              <a:t>计算机系统的层次结构</a:t>
            </a:r>
            <a:endParaRPr lang="zh-CN" altLang="en-US">
              <a:solidFill>
                <a:srgbClr val="336699"/>
              </a:solidFill>
            </a:endParaRPr>
          </a:p>
        </p:txBody>
      </p:sp>
      <p:sp>
        <p:nvSpPr>
          <p:cNvPr id="162819" name="Rectangle 3"/>
          <p:cNvSpPr>
            <a:spLocks noGrp="1" noChangeArrowheads="1"/>
          </p:cNvSpPr>
          <p:nvPr>
            <p:ph type="body" idx="1"/>
          </p:nvPr>
        </p:nvSpPr>
        <p:spPr/>
        <p:txBody>
          <a:bodyPr/>
          <a:lstStyle/>
          <a:p>
            <a:pPr>
              <a:lnSpc>
                <a:spcPct val="90000"/>
              </a:lnSpc>
            </a:pPr>
            <a:r>
              <a:rPr lang="zh-CN" altLang="en-US" sz="2400"/>
              <a:t>汇编语言是面向计算机硬件本身的，程序设计人员可以使用的一种符号式的计算机语言，汇编语言的语句可以直接访问</a:t>
            </a:r>
            <a:r>
              <a:rPr lang="en-US" altLang="zh-CN" sz="2400"/>
              <a:t>CPU</a:t>
            </a:r>
            <a:r>
              <a:rPr lang="zh-CN" altLang="en-US" sz="2400"/>
              <a:t>、存储器和</a:t>
            </a:r>
            <a:r>
              <a:rPr lang="en-US" altLang="zh-CN" sz="2400"/>
              <a:t>I/O</a:t>
            </a:r>
            <a:r>
              <a:rPr lang="zh-CN" altLang="en-US" sz="2400"/>
              <a:t>设备，它是除机器语言外实现速度最快的一种计算机编程语言。汇编语言的程序必须经过汇编程序的翻译才能在机器上执行。 </a:t>
            </a:r>
          </a:p>
          <a:p>
            <a:pPr>
              <a:lnSpc>
                <a:spcPct val="90000"/>
              </a:lnSpc>
            </a:pPr>
            <a:r>
              <a:rPr lang="zh-CN" altLang="en-US" sz="2400"/>
              <a:t>高级语言不像汇编语言那样“靠近”计算机的指令系统，而是着重面向解决实际问题所用的算法，更多的是为方便程序设计人员写出自己解决问题的处理方案和解题过程的程序。 </a:t>
            </a:r>
          </a:p>
          <a:p>
            <a:pPr>
              <a:lnSpc>
                <a:spcPct val="90000"/>
              </a:lnSpc>
            </a:pPr>
            <a:r>
              <a:rPr lang="zh-CN" altLang="en-US" sz="2400"/>
              <a:t>在高级语言层之上，还可以有应用层，这一层是为了使计算机满足某种用途而专门设计的，它由面向问题的应用语言和解决实际问题的处理程序组成。</a:t>
            </a:r>
          </a:p>
        </p:txBody>
      </p:sp>
    </p:spTree>
  </p:cSld>
  <p:clrMapOvr>
    <a:masterClrMapping/>
  </p:clrMapOvr>
  <p:transition spd="med">
    <p:pull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1A4521C-5A79-4C59-B28E-B53DF4AF45DA}"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F92E787B-AEDE-455A-8F4F-F2E6CF458196}" type="slidenum">
              <a:rPr lang="en-US" altLang="zh-CN"/>
              <a:pPr/>
              <a:t>31</a:t>
            </a:fld>
            <a:endParaRPr lang="en-US" altLang="zh-CN"/>
          </a:p>
        </p:txBody>
      </p:sp>
      <p:sp>
        <p:nvSpPr>
          <p:cNvPr id="37890" name="Rectangle 2"/>
          <p:cNvSpPr>
            <a:spLocks noGrp="1" noChangeArrowheads="1"/>
          </p:cNvSpPr>
          <p:nvPr>
            <p:ph type="title"/>
          </p:nvPr>
        </p:nvSpPr>
        <p:spPr/>
        <p:txBody>
          <a:bodyPr/>
          <a:lstStyle/>
          <a:p>
            <a:r>
              <a:rPr lang="en-US" altLang="zh-CN" b="1">
                <a:solidFill>
                  <a:srgbClr val="336699"/>
                </a:solidFill>
              </a:rPr>
              <a:t>1.3  </a:t>
            </a:r>
            <a:r>
              <a:rPr lang="zh-CN" altLang="en-US" b="1">
                <a:solidFill>
                  <a:srgbClr val="336699"/>
                </a:solidFill>
              </a:rPr>
              <a:t>计算机中的数制与码制</a:t>
            </a:r>
          </a:p>
        </p:txBody>
      </p:sp>
      <p:sp>
        <p:nvSpPr>
          <p:cNvPr id="37891" name="Rectangle 3"/>
          <p:cNvSpPr>
            <a:spLocks noGrp="1" noChangeArrowheads="1"/>
          </p:cNvSpPr>
          <p:nvPr>
            <p:ph type="body" idx="1"/>
          </p:nvPr>
        </p:nvSpPr>
        <p:spPr/>
        <p:txBody>
          <a:bodyPr/>
          <a:lstStyle/>
          <a:p>
            <a:pPr>
              <a:buFontTx/>
              <a:buNone/>
            </a:pPr>
            <a:r>
              <a:rPr lang="en-US" altLang="zh-CN"/>
              <a:t>1.3.1  </a:t>
            </a:r>
            <a:r>
              <a:rPr lang="zh-CN" altLang="en-US"/>
              <a:t>数制及数制转换</a:t>
            </a:r>
          </a:p>
          <a:p>
            <a:pPr>
              <a:buFontTx/>
              <a:buNone/>
            </a:pPr>
            <a:r>
              <a:rPr lang="en-US" altLang="zh-CN"/>
              <a:t>1.3.2  </a:t>
            </a:r>
            <a:r>
              <a:rPr lang="zh-CN" altLang="en-US"/>
              <a:t>机器数的编码</a:t>
            </a:r>
          </a:p>
          <a:p>
            <a:pPr>
              <a:buFontTx/>
              <a:buNone/>
            </a:pPr>
            <a:r>
              <a:rPr lang="en-US" altLang="zh-CN"/>
              <a:t>1.3.3  </a:t>
            </a:r>
            <a:r>
              <a:rPr lang="zh-CN" altLang="en-US"/>
              <a:t>定点数与浮点数</a:t>
            </a:r>
          </a:p>
          <a:p>
            <a:pPr>
              <a:buFontTx/>
              <a:buNone/>
            </a:pPr>
            <a:r>
              <a:rPr lang="en-US" altLang="zh-CN"/>
              <a:t>1.3.4  </a:t>
            </a:r>
            <a:r>
              <a:rPr lang="zh-CN" altLang="en-US"/>
              <a:t>码制</a:t>
            </a:r>
          </a:p>
        </p:txBody>
      </p:sp>
    </p:spTree>
  </p:cSld>
  <p:clrMapOvr>
    <a:masterClrMapping/>
  </p:clrMapOvr>
  <p:transition spd="med">
    <p:pull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75A09835-6F57-4863-BD4E-8DB88705CC07}" type="datetime1">
              <a:rPr lang="zh-CN" altLang="en-US"/>
              <a:pPr/>
              <a:t>2016-5-25</a:t>
            </a:fld>
            <a:endParaRPr lang="en-US" altLang="zh-CN"/>
          </a:p>
        </p:txBody>
      </p:sp>
      <p:sp>
        <p:nvSpPr>
          <p:cNvPr id="7" name="页脚占位符 4"/>
          <p:cNvSpPr>
            <a:spLocks noGrp="1"/>
          </p:cNvSpPr>
          <p:nvPr>
            <p:ph type="ftr" sz="quarter" idx="11"/>
          </p:nvPr>
        </p:nvSpPr>
        <p:spPr/>
        <p:txBody>
          <a:bodyPr/>
          <a:lstStyle/>
          <a:p>
            <a:r>
              <a:rPr lang="en-US" altLang="zh-CN"/>
              <a:t>汇编语言程序设计教程</a:t>
            </a:r>
          </a:p>
        </p:txBody>
      </p:sp>
      <p:sp>
        <p:nvSpPr>
          <p:cNvPr id="8" name="灯片编号占位符 5"/>
          <p:cNvSpPr>
            <a:spLocks noGrp="1"/>
          </p:cNvSpPr>
          <p:nvPr>
            <p:ph type="sldNum" sz="quarter" idx="12"/>
          </p:nvPr>
        </p:nvSpPr>
        <p:spPr/>
        <p:txBody>
          <a:bodyPr/>
          <a:lstStyle/>
          <a:p>
            <a:fld id="{D8018684-841B-4B51-98EB-7F17F8BB0826}" type="slidenum">
              <a:rPr lang="en-US" altLang="zh-CN"/>
              <a:pPr/>
              <a:t>32</a:t>
            </a:fld>
            <a:endParaRPr lang="en-US" altLang="zh-CN"/>
          </a:p>
        </p:txBody>
      </p:sp>
      <p:sp>
        <p:nvSpPr>
          <p:cNvPr id="163842" name="Rectangle 2"/>
          <p:cNvSpPr>
            <a:spLocks noGrp="1" noChangeArrowheads="1"/>
          </p:cNvSpPr>
          <p:nvPr>
            <p:ph type="title"/>
          </p:nvPr>
        </p:nvSpPr>
        <p:spPr/>
        <p:txBody>
          <a:bodyPr/>
          <a:lstStyle/>
          <a:p>
            <a:r>
              <a:rPr lang="zh-CN" altLang="en-US" b="1">
                <a:solidFill>
                  <a:srgbClr val="336699"/>
                </a:solidFill>
              </a:rPr>
              <a:t>数制及数制转换</a:t>
            </a:r>
            <a:endParaRPr lang="zh-CN" altLang="en-US"/>
          </a:p>
        </p:txBody>
      </p:sp>
      <p:sp>
        <p:nvSpPr>
          <p:cNvPr id="163843" name="Text Box 3"/>
          <p:cNvSpPr txBox="1">
            <a:spLocks noChangeArrowheads="1"/>
          </p:cNvSpPr>
          <p:nvPr/>
        </p:nvSpPr>
        <p:spPr bwMode="auto">
          <a:xfrm>
            <a:off x="533400" y="1600200"/>
            <a:ext cx="8305800" cy="2376488"/>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400">
                <a:latin typeface="Times New Roman" pitchFamily="18" charset="0"/>
              </a:rPr>
              <a:t>进位计数制</a:t>
            </a:r>
          </a:p>
          <a:p>
            <a:pPr>
              <a:spcBef>
                <a:spcPct val="50000"/>
              </a:spcBef>
              <a:buClr>
                <a:schemeClr val="tx2"/>
              </a:buClr>
              <a:buFont typeface="Wingdings" pitchFamily="2" charset="2"/>
              <a:buChar char=""/>
            </a:pPr>
            <a:r>
              <a:rPr kumimoji="1" lang="zh-CN" altLang="en-US" sz="2400">
                <a:latin typeface="Times New Roman" pitchFamily="18" charset="0"/>
              </a:rPr>
              <a:t>  基本概念：</a:t>
            </a:r>
          </a:p>
          <a:p>
            <a:pPr>
              <a:spcBef>
                <a:spcPct val="50000"/>
              </a:spcBef>
            </a:pPr>
            <a:r>
              <a:rPr kumimoji="1" lang="zh-CN" altLang="en-US" sz="2000">
                <a:latin typeface="Times New Roman" pitchFamily="18" charset="0"/>
              </a:rPr>
              <a:t>基数（Ｒａｄｉｘ）、权（Ｗｅｉｇｈｔ）、</a:t>
            </a:r>
          </a:p>
          <a:p>
            <a:pPr>
              <a:spcBef>
                <a:spcPct val="50000"/>
              </a:spcBef>
            </a:pPr>
            <a:r>
              <a:rPr kumimoji="1" lang="en-US" altLang="zh-CN" sz="2000">
                <a:latin typeface="Times New Roman" pitchFamily="18" charset="0"/>
              </a:rPr>
              <a:t>N = D</a:t>
            </a:r>
            <a:r>
              <a:rPr kumimoji="1" lang="en-US" altLang="zh-CN" sz="2000" baseline="-25000">
                <a:latin typeface="Times New Roman" pitchFamily="18" charset="0"/>
              </a:rPr>
              <a:t>n-1</a:t>
            </a:r>
            <a:r>
              <a:rPr kumimoji="1" lang="en-US" altLang="zh-CN" sz="2000">
                <a:latin typeface="Times New Roman" pitchFamily="18" charset="0"/>
              </a:rPr>
              <a:t> </a:t>
            </a:r>
            <a:r>
              <a:rPr kumimoji="1" lang="zh-CN" altLang="en-US" sz="2000">
                <a:latin typeface="Times New Roman" pitchFamily="18" charset="0"/>
              </a:rPr>
              <a:t>＋ </a:t>
            </a:r>
            <a:r>
              <a:rPr kumimoji="1" lang="en-US" altLang="zh-CN" sz="2000">
                <a:latin typeface="Times New Roman" pitchFamily="18" charset="0"/>
              </a:rPr>
              <a:t>D</a:t>
            </a:r>
            <a:r>
              <a:rPr kumimoji="1" lang="en-US" altLang="zh-CN" sz="2000" baseline="-25000">
                <a:latin typeface="Times New Roman" pitchFamily="18" charset="0"/>
              </a:rPr>
              <a:t>n-2</a:t>
            </a:r>
            <a:r>
              <a:rPr kumimoji="1" lang="en-US" altLang="zh-CN" sz="2000">
                <a:latin typeface="Times New Roman" pitchFamily="18" charset="0"/>
              </a:rPr>
              <a:t>R</a:t>
            </a:r>
            <a:r>
              <a:rPr kumimoji="1" lang="en-US" altLang="zh-CN" sz="2000" baseline="30000">
                <a:latin typeface="Times New Roman" pitchFamily="18" charset="0"/>
              </a:rPr>
              <a:t>n-2</a:t>
            </a:r>
            <a:r>
              <a:rPr kumimoji="1" lang="en-US" altLang="zh-CN" sz="2000">
                <a:latin typeface="Times New Roman" pitchFamily="18" charset="0"/>
              </a:rPr>
              <a:t> </a:t>
            </a:r>
            <a:r>
              <a:rPr kumimoji="1" lang="zh-CN" altLang="en-US" sz="2000">
                <a:latin typeface="Times New Roman" pitchFamily="18" charset="0"/>
              </a:rPr>
              <a:t>＋</a:t>
            </a:r>
            <a:r>
              <a:rPr kumimoji="1" lang="en-US" altLang="zh-CN" sz="2000">
                <a:latin typeface="Times New Roman" pitchFamily="18" charset="0"/>
              </a:rPr>
              <a:t>…</a:t>
            </a:r>
            <a:r>
              <a:rPr kumimoji="1" lang="zh-CN" altLang="en-US" sz="2000">
                <a:latin typeface="Times New Roman" pitchFamily="18" charset="0"/>
              </a:rPr>
              <a:t>＋Ｄ</a:t>
            </a:r>
            <a:r>
              <a:rPr kumimoji="1" lang="zh-CN" altLang="en-US" sz="2000" baseline="-25000">
                <a:latin typeface="Times New Roman" pitchFamily="18" charset="0"/>
              </a:rPr>
              <a:t>０</a:t>
            </a:r>
            <a:r>
              <a:rPr kumimoji="1" lang="zh-CN" altLang="en-US" sz="2000">
                <a:latin typeface="Times New Roman" pitchFamily="18" charset="0"/>
              </a:rPr>
              <a:t>Ｒ</a:t>
            </a:r>
            <a:r>
              <a:rPr kumimoji="1" lang="zh-CN" altLang="en-US" sz="2000" baseline="30000">
                <a:latin typeface="Times New Roman" pitchFamily="18" charset="0"/>
              </a:rPr>
              <a:t>０</a:t>
            </a:r>
            <a:r>
              <a:rPr kumimoji="1" lang="zh-CN" altLang="en-US" sz="2000">
                <a:latin typeface="Times New Roman" pitchFamily="18" charset="0"/>
              </a:rPr>
              <a:t>＋Ｄ</a:t>
            </a:r>
            <a:r>
              <a:rPr kumimoji="1" lang="zh-CN" altLang="en-US" sz="2000" baseline="-25000">
                <a:latin typeface="Times New Roman" pitchFamily="18" charset="0"/>
              </a:rPr>
              <a:t>－１</a:t>
            </a:r>
            <a:r>
              <a:rPr kumimoji="1" lang="zh-CN" altLang="en-US" sz="2000">
                <a:latin typeface="Times New Roman" pitchFamily="18" charset="0"/>
              </a:rPr>
              <a:t>Ｒ</a:t>
            </a:r>
            <a:r>
              <a:rPr kumimoji="1" lang="zh-CN" altLang="en-US" sz="2000" baseline="30000">
                <a:latin typeface="Times New Roman" pitchFamily="18" charset="0"/>
              </a:rPr>
              <a:t>－１</a:t>
            </a:r>
            <a:r>
              <a:rPr kumimoji="1" lang="zh-CN" altLang="en-US" sz="2000">
                <a:latin typeface="Times New Roman" pitchFamily="18" charset="0"/>
              </a:rPr>
              <a:t>＋</a:t>
            </a:r>
            <a:r>
              <a:rPr kumimoji="1" lang="en-US" altLang="zh-CN" sz="2000">
                <a:latin typeface="Times New Roman" pitchFamily="18" charset="0"/>
              </a:rPr>
              <a:t>…</a:t>
            </a:r>
            <a:r>
              <a:rPr kumimoji="1" lang="zh-CN" altLang="en-US" sz="2000">
                <a:latin typeface="Times New Roman" pitchFamily="18" charset="0"/>
              </a:rPr>
              <a:t>＋Ｄ</a:t>
            </a:r>
            <a:r>
              <a:rPr kumimoji="1" lang="zh-CN" altLang="en-US" sz="2000" baseline="-25000">
                <a:latin typeface="Times New Roman" pitchFamily="18" charset="0"/>
              </a:rPr>
              <a:t>－ｍ</a:t>
            </a:r>
            <a:r>
              <a:rPr kumimoji="1" lang="zh-CN" altLang="en-US" sz="2000">
                <a:latin typeface="Times New Roman" pitchFamily="18" charset="0"/>
              </a:rPr>
              <a:t>Ｒ</a:t>
            </a:r>
            <a:r>
              <a:rPr kumimoji="1" lang="zh-CN" altLang="en-US" sz="2000" baseline="30000">
                <a:latin typeface="Times New Roman" pitchFamily="18" charset="0"/>
              </a:rPr>
              <a:t>－Ｍ</a:t>
            </a:r>
            <a:r>
              <a:rPr kumimoji="1" lang="zh-CN" altLang="en-US" sz="2000">
                <a:latin typeface="Times New Roman" pitchFamily="18" charset="0"/>
              </a:rPr>
              <a:t>　</a:t>
            </a:r>
          </a:p>
          <a:p>
            <a:pPr>
              <a:spcBef>
                <a:spcPct val="50000"/>
              </a:spcBef>
            </a:pPr>
            <a:r>
              <a:rPr kumimoji="1" lang="zh-CN" altLang="en-US" sz="2000">
                <a:latin typeface="Times New Roman" pitchFamily="18" charset="0"/>
              </a:rPr>
              <a:t>＝　　Ｄ</a:t>
            </a:r>
            <a:r>
              <a:rPr kumimoji="1" lang="zh-CN" altLang="en-US" sz="2000" baseline="-25000">
                <a:latin typeface="Times New Roman" pitchFamily="18" charset="0"/>
              </a:rPr>
              <a:t>ｉ</a:t>
            </a:r>
            <a:r>
              <a:rPr kumimoji="1" lang="zh-CN" altLang="en-US" sz="2000">
                <a:latin typeface="Times New Roman" pitchFamily="18" charset="0"/>
              </a:rPr>
              <a:t>Ｒ</a:t>
            </a:r>
            <a:r>
              <a:rPr kumimoji="1" lang="zh-CN" altLang="en-US" sz="2000" baseline="30000">
                <a:latin typeface="Times New Roman" pitchFamily="18" charset="0"/>
              </a:rPr>
              <a:t>ｉ</a:t>
            </a:r>
          </a:p>
        </p:txBody>
      </p:sp>
      <p:graphicFrame>
        <p:nvGraphicFramePr>
          <p:cNvPr id="163844" name="Object 4"/>
          <p:cNvGraphicFramePr>
            <a:graphicFrameLocks noChangeAspect="1"/>
          </p:cNvGraphicFramePr>
          <p:nvPr/>
        </p:nvGraphicFramePr>
        <p:xfrm>
          <a:off x="914400" y="3429000"/>
          <a:ext cx="533400" cy="685800"/>
        </p:xfrm>
        <a:graphic>
          <a:graphicData uri="http://schemas.openxmlformats.org/presentationml/2006/ole">
            <p:oleObj spid="_x0000_s163844" name="公式" r:id="rId4" imgW="317160" imgH="431640" progId="Equation.3">
              <p:embed/>
            </p:oleObj>
          </a:graphicData>
        </a:graphic>
      </p:graphicFrame>
      <p:sp>
        <p:nvSpPr>
          <p:cNvPr id="163845" name="Text Box 5"/>
          <p:cNvSpPr txBox="1">
            <a:spLocks noChangeArrowheads="1"/>
          </p:cNvSpPr>
          <p:nvPr/>
        </p:nvSpPr>
        <p:spPr bwMode="auto">
          <a:xfrm>
            <a:off x="609600" y="4495800"/>
            <a:ext cx="7162800" cy="1371600"/>
          </a:xfrm>
          <a:prstGeom prst="rect">
            <a:avLst/>
          </a:prstGeom>
          <a:noFill/>
          <a:ln w="12700" cap="sq">
            <a:noFill/>
            <a:miter lim="800000"/>
            <a:headEnd type="none" w="sm" len="sm"/>
            <a:tailEnd type="none" w="sm" len="sm"/>
          </a:ln>
          <a:effectLst/>
        </p:spPr>
        <p:txBody>
          <a:bodyPr>
            <a:spAutoFit/>
          </a:bodyPr>
          <a:lstStyle/>
          <a:p>
            <a:pPr>
              <a:spcBef>
                <a:spcPct val="50000"/>
              </a:spcBef>
              <a:buClr>
                <a:schemeClr val="tx2"/>
              </a:buClr>
              <a:buFont typeface="Wingdings" pitchFamily="2" charset="2"/>
              <a:buChar char=""/>
            </a:pPr>
            <a:r>
              <a:rPr kumimoji="1" lang="en-US" altLang="zh-CN" sz="2400">
                <a:effectLst>
                  <a:outerShdw blurRad="38100" dist="38100" dir="2700000" algn="tl">
                    <a:srgbClr val="C0C0C0"/>
                  </a:outerShdw>
                </a:effectLst>
                <a:latin typeface="Times New Roman" pitchFamily="18" charset="0"/>
              </a:rPr>
              <a:t> </a:t>
            </a:r>
            <a:r>
              <a:rPr kumimoji="1" lang="zh-CN" altLang="en-US" sz="2400">
                <a:latin typeface="Times New Roman" pitchFamily="18" charset="0"/>
              </a:rPr>
              <a:t>常用计数制</a:t>
            </a:r>
            <a:r>
              <a:rPr kumimoji="1" lang="zh-CN" altLang="en-US" sz="2000">
                <a:latin typeface="Times New Roman" pitchFamily="18" charset="0"/>
              </a:rPr>
              <a:t>：</a:t>
            </a:r>
          </a:p>
          <a:p>
            <a:pPr>
              <a:spcBef>
                <a:spcPct val="50000"/>
              </a:spcBef>
            </a:pPr>
            <a:r>
              <a:rPr kumimoji="1" lang="zh-CN" altLang="en-US" sz="2000">
                <a:latin typeface="Times New Roman" pitchFamily="18" charset="0"/>
              </a:rPr>
              <a:t>二进制（Ｒ＝２）；八进制（Ｒ＝８）；</a:t>
            </a:r>
          </a:p>
          <a:p>
            <a:pPr>
              <a:spcBef>
                <a:spcPct val="50000"/>
              </a:spcBef>
            </a:pPr>
            <a:r>
              <a:rPr kumimoji="1" lang="zh-CN" altLang="en-US" sz="2000">
                <a:latin typeface="Times New Roman" pitchFamily="18" charset="0"/>
              </a:rPr>
              <a:t>十进制（Ｒ＝１０）；十六进制（Ｒ＝１６）。</a:t>
            </a:r>
            <a:endParaRPr kumimoji="1" lang="zh-CN" altLang="en-US" sz="2400">
              <a:latin typeface="Times New Roman" pitchFamily="18" charset="0"/>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63842"/>
                                        </p:tgtEl>
                                        <p:attrNameLst>
                                          <p:attrName>style.visibility</p:attrName>
                                        </p:attrNameLst>
                                      </p:cBhvr>
                                      <p:to>
                                        <p:strVal val="visible"/>
                                      </p:to>
                                    </p:set>
                                    <p:anim calcmode="lin" valueType="num">
                                      <p:cBhvr additive="base">
                                        <p:cTn id="7" dur="500" fill="hold"/>
                                        <p:tgtEl>
                                          <p:spTgt spid="163842"/>
                                        </p:tgtEl>
                                        <p:attrNameLst>
                                          <p:attrName>ppt_x</p:attrName>
                                        </p:attrNameLst>
                                      </p:cBhvr>
                                      <p:tavLst>
                                        <p:tav tm="0">
                                          <p:val>
                                            <p:strVal val="#ppt_x"/>
                                          </p:val>
                                        </p:tav>
                                        <p:tav tm="100000">
                                          <p:val>
                                            <p:strVal val="#ppt_x"/>
                                          </p:val>
                                        </p:tav>
                                      </p:tavLst>
                                    </p:anim>
                                    <p:anim calcmode="lin" valueType="num">
                                      <p:cBhvr additive="base">
                                        <p:cTn id="8" dur="500" fill="hold"/>
                                        <p:tgtEl>
                                          <p:spTgt spid="16384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163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B7F40A-1757-4ED1-8118-BFD071F080B4}"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694964E-89E0-468E-8D9F-474657754A21}" type="slidenum">
              <a:rPr lang="en-US" altLang="zh-CN"/>
              <a:pPr/>
              <a:t>33</a:t>
            </a:fld>
            <a:endParaRPr lang="en-US" altLang="zh-CN"/>
          </a:p>
        </p:txBody>
      </p:sp>
      <p:sp>
        <p:nvSpPr>
          <p:cNvPr id="165890" name="Rectangle 2"/>
          <p:cNvSpPr>
            <a:spLocks noGrp="1" noChangeArrowheads="1"/>
          </p:cNvSpPr>
          <p:nvPr>
            <p:ph type="title"/>
          </p:nvPr>
        </p:nvSpPr>
        <p:spPr>
          <a:xfrm>
            <a:off x="457200" y="488950"/>
            <a:ext cx="8229600" cy="857250"/>
          </a:xfrm>
        </p:spPr>
        <p:txBody>
          <a:bodyPr/>
          <a:lstStyle/>
          <a:p>
            <a:r>
              <a:rPr lang="zh-CN" altLang="en-US" sz="3600" b="1">
                <a:solidFill>
                  <a:srgbClr val="336699"/>
                </a:solidFill>
              </a:rPr>
              <a:t>常用的进位计数制</a:t>
            </a:r>
          </a:p>
        </p:txBody>
      </p:sp>
      <p:sp>
        <p:nvSpPr>
          <p:cNvPr id="165891" name="Rectangle 3"/>
          <p:cNvSpPr>
            <a:spLocks noGrp="1" noChangeArrowheads="1"/>
          </p:cNvSpPr>
          <p:nvPr>
            <p:ph type="body" idx="1"/>
          </p:nvPr>
        </p:nvSpPr>
        <p:spPr>
          <a:xfrm>
            <a:off x="533400" y="1641475"/>
            <a:ext cx="8610600" cy="4454525"/>
          </a:xfrm>
        </p:spPr>
        <p:txBody>
          <a:bodyPr/>
          <a:lstStyle/>
          <a:p>
            <a:pPr algn="just">
              <a:buFontTx/>
              <a:buNone/>
            </a:pPr>
            <a:r>
              <a:rPr lang="zh-CN" altLang="en-US" sz="2000"/>
              <a:t>二进制    </a:t>
            </a:r>
            <a:r>
              <a:rPr lang="en-US" altLang="zh-CN" sz="2000"/>
              <a:t>R = 2   </a:t>
            </a:r>
          </a:p>
          <a:p>
            <a:pPr algn="just">
              <a:buFontTx/>
              <a:buNone/>
            </a:pPr>
            <a:r>
              <a:rPr lang="zh-CN" altLang="en-US" sz="2000"/>
              <a:t>基本符号  </a:t>
            </a:r>
            <a:r>
              <a:rPr lang="en-US" altLang="zh-CN" sz="2000"/>
              <a:t>0</a:t>
            </a:r>
            <a:r>
              <a:rPr lang="zh-CN" altLang="en-US" sz="2000"/>
              <a:t>，</a:t>
            </a:r>
            <a:r>
              <a:rPr lang="en-US" altLang="zh-CN" sz="2000"/>
              <a:t>1</a:t>
            </a:r>
          </a:p>
          <a:p>
            <a:pPr algn="just">
              <a:buFontTx/>
              <a:buNone/>
            </a:pPr>
            <a:endParaRPr lang="en-US" altLang="zh-CN" sz="2000"/>
          </a:p>
          <a:p>
            <a:pPr algn="just">
              <a:buFontTx/>
              <a:buNone/>
            </a:pPr>
            <a:r>
              <a:rPr lang="zh-CN" altLang="en-US" sz="2000"/>
              <a:t>八进制    </a:t>
            </a:r>
            <a:r>
              <a:rPr lang="en-US" altLang="zh-CN" sz="2000"/>
              <a:t>R = 8   </a:t>
            </a:r>
          </a:p>
          <a:p>
            <a:pPr algn="just">
              <a:buFontTx/>
              <a:buNone/>
            </a:pPr>
            <a:r>
              <a:rPr lang="zh-CN" altLang="en-US" sz="2000"/>
              <a:t>基本符号  </a:t>
            </a:r>
            <a:r>
              <a:rPr lang="en-US" altLang="zh-CN" sz="2000"/>
              <a:t>0</a:t>
            </a:r>
            <a:r>
              <a:rPr lang="zh-CN" altLang="en-US" sz="2000"/>
              <a:t>，</a:t>
            </a:r>
            <a:r>
              <a:rPr lang="en-US" altLang="zh-CN" sz="2000"/>
              <a:t>1</a:t>
            </a:r>
            <a:r>
              <a:rPr lang="zh-CN" altLang="en-US" sz="2000"/>
              <a:t>，</a:t>
            </a:r>
            <a:r>
              <a:rPr lang="en-US" altLang="zh-CN" sz="2000"/>
              <a:t>2</a:t>
            </a:r>
            <a:r>
              <a:rPr lang="zh-CN" altLang="en-US" sz="2000"/>
              <a:t>，</a:t>
            </a:r>
            <a:r>
              <a:rPr lang="en-US" altLang="zh-CN" sz="2000"/>
              <a:t>3</a:t>
            </a:r>
            <a:r>
              <a:rPr lang="zh-CN" altLang="en-US" sz="2000"/>
              <a:t>，</a:t>
            </a:r>
            <a:r>
              <a:rPr lang="en-US" altLang="zh-CN" sz="2000"/>
              <a:t>4</a:t>
            </a:r>
            <a:r>
              <a:rPr lang="zh-CN" altLang="en-US" sz="2000"/>
              <a:t>，</a:t>
            </a:r>
            <a:r>
              <a:rPr lang="en-US" altLang="zh-CN" sz="2000"/>
              <a:t>5</a:t>
            </a:r>
            <a:r>
              <a:rPr lang="zh-CN" altLang="en-US" sz="2000"/>
              <a:t>，</a:t>
            </a:r>
            <a:r>
              <a:rPr lang="en-US" altLang="zh-CN" sz="2000"/>
              <a:t>6</a:t>
            </a:r>
            <a:r>
              <a:rPr lang="zh-CN" altLang="en-US" sz="2000"/>
              <a:t>，</a:t>
            </a:r>
            <a:r>
              <a:rPr lang="en-US" altLang="zh-CN" sz="2000"/>
              <a:t>7</a:t>
            </a:r>
          </a:p>
          <a:p>
            <a:pPr algn="just">
              <a:buFontTx/>
              <a:buNone/>
            </a:pPr>
            <a:endParaRPr lang="en-US" altLang="zh-CN" sz="2000"/>
          </a:p>
          <a:p>
            <a:pPr algn="just">
              <a:buFontTx/>
              <a:buNone/>
            </a:pPr>
            <a:r>
              <a:rPr lang="zh-CN" altLang="en-US" sz="2000"/>
              <a:t>十进制    </a:t>
            </a:r>
            <a:r>
              <a:rPr lang="en-US" altLang="zh-CN" sz="2000"/>
              <a:t>R = 10  </a:t>
            </a:r>
          </a:p>
          <a:p>
            <a:pPr algn="just">
              <a:buFontTx/>
              <a:buNone/>
            </a:pPr>
            <a:r>
              <a:rPr lang="zh-CN" altLang="en-US" sz="2000"/>
              <a:t>基本符号  </a:t>
            </a:r>
            <a:r>
              <a:rPr lang="en-US" altLang="zh-CN" sz="2000"/>
              <a:t>0</a:t>
            </a:r>
            <a:r>
              <a:rPr lang="zh-CN" altLang="en-US" sz="2000"/>
              <a:t>，</a:t>
            </a:r>
            <a:r>
              <a:rPr lang="en-US" altLang="zh-CN" sz="2000"/>
              <a:t>1</a:t>
            </a:r>
            <a:r>
              <a:rPr lang="zh-CN" altLang="en-US" sz="2000"/>
              <a:t>，</a:t>
            </a:r>
            <a:r>
              <a:rPr lang="en-US" altLang="zh-CN" sz="2000"/>
              <a:t>2</a:t>
            </a:r>
            <a:r>
              <a:rPr lang="zh-CN" altLang="en-US" sz="2000"/>
              <a:t>，</a:t>
            </a:r>
            <a:r>
              <a:rPr lang="en-US" altLang="zh-CN" sz="2000"/>
              <a:t>3</a:t>
            </a:r>
            <a:r>
              <a:rPr lang="zh-CN" altLang="en-US" sz="2000"/>
              <a:t>，</a:t>
            </a:r>
            <a:r>
              <a:rPr lang="en-US" altLang="zh-CN" sz="2000"/>
              <a:t>4</a:t>
            </a:r>
            <a:r>
              <a:rPr lang="zh-CN" altLang="en-US" sz="2000"/>
              <a:t>，</a:t>
            </a:r>
            <a:r>
              <a:rPr lang="en-US" altLang="zh-CN" sz="2000"/>
              <a:t>5</a:t>
            </a:r>
            <a:r>
              <a:rPr lang="zh-CN" altLang="en-US" sz="2000"/>
              <a:t>，</a:t>
            </a:r>
            <a:r>
              <a:rPr lang="en-US" altLang="zh-CN" sz="2000"/>
              <a:t>6</a:t>
            </a:r>
            <a:r>
              <a:rPr lang="zh-CN" altLang="en-US" sz="2000"/>
              <a:t>，</a:t>
            </a:r>
            <a:r>
              <a:rPr lang="en-US" altLang="zh-CN" sz="2000"/>
              <a:t>7</a:t>
            </a:r>
            <a:r>
              <a:rPr lang="zh-CN" altLang="en-US" sz="2000"/>
              <a:t>，</a:t>
            </a:r>
            <a:r>
              <a:rPr lang="en-US" altLang="zh-CN" sz="2000"/>
              <a:t>8</a:t>
            </a:r>
            <a:r>
              <a:rPr lang="zh-CN" altLang="en-US" sz="2000"/>
              <a:t>，</a:t>
            </a:r>
            <a:r>
              <a:rPr lang="en-US" altLang="zh-CN" sz="2000"/>
              <a:t>9</a:t>
            </a:r>
          </a:p>
          <a:p>
            <a:pPr algn="just">
              <a:buFontTx/>
              <a:buNone/>
            </a:pPr>
            <a:endParaRPr lang="en-US" altLang="zh-CN" sz="2000"/>
          </a:p>
          <a:p>
            <a:pPr algn="just">
              <a:buFontTx/>
              <a:buNone/>
            </a:pPr>
            <a:r>
              <a:rPr lang="zh-CN" altLang="en-US" sz="2000"/>
              <a:t>十六进制  </a:t>
            </a:r>
            <a:r>
              <a:rPr lang="en-US" altLang="zh-CN" sz="2000"/>
              <a:t>R = 16  </a:t>
            </a:r>
          </a:p>
          <a:p>
            <a:pPr algn="just">
              <a:buFontTx/>
              <a:buNone/>
            </a:pPr>
            <a:r>
              <a:rPr lang="zh-CN" altLang="en-US" sz="2000"/>
              <a:t>基本符号  </a:t>
            </a:r>
            <a:r>
              <a:rPr lang="en-US" altLang="zh-CN" sz="2000"/>
              <a:t>0</a:t>
            </a:r>
            <a:r>
              <a:rPr lang="zh-CN" altLang="en-US" sz="2000"/>
              <a:t>，</a:t>
            </a:r>
            <a:r>
              <a:rPr lang="en-US" altLang="zh-CN" sz="2000"/>
              <a:t>1</a:t>
            </a:r>
            <a:r>
              <a:rPr lang="zh-CN" altLang="en-US" sz="2000"/>
              <a:t>，</a:t>
            </a:r>
            <a:r>
              <a:rPr lang="en-US" altLang="zh-CN" sz="2000"/>
              <a:t>2</a:t>
            </a:r>
            <a:r>
              <a:rPr lang="zh-CN" altLang="en-US" sz="2000"/>
              <a:t>，</a:t>
            </a:r>
            <a:r>
              <a:rPr lang="en-US" altLang="zh-CN" sz="2000"/>
              <a:t>3</a:t>
            </a:r>
            <a:r>
              <a:rPr lang="zh-CN" altLang="en-US" sz="2000"/>
              <a:t>，</a:t>
            </a:r>
            <a:r>
              <a:rPr lang="en-US" altLang="zh-CN" sz="2000"/>
              <a:t>4</a:t>
            </a:r>
            <a:r>
              <a:rPr lang="zh-CN" altLang="en-US" sz="2000"/>
              <a:t>，</a:t>
            </a:r>
            <a:r>
              <a:rPr lang="en-US" altLang="zh-CN" sz="2000"/>
              <a:t>5</a:t>
            </a:r>
            <a:r>
              <a:rPr lang="zh-CN" altLang="en-US" sz="2000"/>
              <a:t>，</a:t>
            </a:r>
            <a:r>
              <a:rPr lang="en-US" altLang="zh-CN" sz="2000"/>
              <a:t>6</a:t>
            </a:r>
            <a:r>
              <a:rPr lang="zh-CN" altLang="en-US" sz="2000"/>
              <a:t>，</a:t>
            </a:r>
            <a:r>
              <a:rPr lang="en-US" altLang="zh-CN" sz="2000"/>
              <a:t>7</a:t>
            </a:r>
            <a:r>
              <a:rPr lang="zh-CN" altLang="en-US" sz="2000"/>
              <a:t>，</a:t>
            </a:r>
            <a:r>
              <a:rPr lang="en-US" altLang="zh-CN" sz="2000"/>
              <a:t>8</a:t>
            </a:r>
            <a:r>
              <a:rPr lang="zh-CN" altLang="en-US" sz="2000"/>
              <a:t>，</a:t>
            </a:r>
            <a:r>
              <a:rPr lang="en-US" altLang="zh-CN" sz="2000"/>
              <a:t>9</a:t>
            </a:r>
            <a:r>
              <a:rPr lang="zh-CN" altLang="en-US" sz="2000"/>
              <a:t>，</a:t>
            </a:r>
            <a:r>
              <a:rPr lang="en-US" altLang="zh-CN" sz="2000"/>
              <a:t>A</a:t>
            </a:r>
            <a:r>
              <a:rPr lang="zh-CN" altLang="en-US" sz="2000"/>
              <a:t>，</a:t>
            </a:r>
            <a:r>
              <a:rPr lang="en-US" altLang="zh-CN" sz="2000"/>
              <a:t>B</a:t>
            </a:r>
            <a:r>
              <a:rPr lang="zh-CN" altLang="en-US" sz="2000"/>
              <a:t>，</a:t>
            </a:r>
            <a:r>
              <a:rPr lang="en-US" altLang="zh-CN" sz="2000"/>
              <a:t>C</a:t>
            </a:r>
            <a:r>
              <a:rPr lang="zh-CN" altLang="en-US" sz="2000"/>
              <a:t>，</a:t>
            </a:r>
            <a:r>
              <a:rPr lang="en-US" altLang="zh-CN" sz="2000"/>
              <a:t>D</a:t>
            </a:r>
            <a:r>
              <a:rPr lang="zh-CN" altLang="en-US" sz="2000"/>
              <a:t>，</a:t>
            </a:r>
            <a:r>
              <a:rPr lang="en-US" altLang="zh-CN" sz="2000"/>
              <a:t>E</a:t>
            </a:r>
            <a:r>
              <a:rPr lang="zh-CN" altLang="en-US" sz="2000"/>
              <a:t>，</a:t>
            </a:r>
            <a:r>
              <a:rPr lang="en-US" altLang="zh-CN" sz="2000"/>
              <a:t>F</a:t>
            </a:r>
          </a:p>
        </p:txBody>
      </p:sp>
    </p:spTree>
  </p:cSld>
  <p:clrMapOvr>
    <a:masterClrMapping/>
  </p:clrMapOvr>
  <p:transition spd="med">
    <p:pull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half" idx="10"/>
          </p:nvPr>
        </p:nvSpPr>
        <p:spPr/>
        <p:txBody>
          <a:bodyPr/>
          <a:lstStyle/>
          <a:p>
            <a:fld id="{EF480BD5-ABFE-4AC3-AC52-209FEA14F314}" type="datetime1">
              <a:rPr lang="zh-CN" altLang="en-US"/>
              <a:pPr/>
              <a:t>2016-5-25</a:t>
            </a:fld>
            <a:endParaRPr lang="en-US" altLang="zh-CN"/>
          </a:p>
        </p:txBody>
      </p:sp>
      <p:sp>
        <p:nvSpPr>
          <p:cNvPr id="10" name="页脚占位符 4"/>
          <p:cNvSpPr>
            <a:spLocks noGrp="1"/>
          </p:cNvSpPr>
          <p:nvPr>
            <p:ph type="ftr" sz="quarter" idx="11"/>
          </p:nvPr>
        </p:nvSpPr>
        <p:spPr/>
        <p:txBody>
          <a:bodyPr/>
          <a:lstStyle/>
          <a:p>
            <a:r>
              <a:rPr lang="en-US" altLang="zh-CN"/>
              <a:t>汇编语言程序设计教程</a:t>
            </a:r>
          </a:p>
        </p:txBody>
      </p:sp>
      <p:sp>
        <p:nvSpPr>
          <p:cNvPr id="11" name="灯片编号占位符 5"/>
          <p:cNvSpPr>
            <a:spLocks noGrp="1"/>
          </p:cNvSpPr>
          <p:nvPr>
            <p:ph type="sldNum" sz="quarter" idx="12"/>
          </p:nvPr>
        </p:nvSpPr>
        <p:spPr/>
        <p:txBody>
          <a:bodyPr/>
          <a:lstStyle/>
          <a:p>
            <a:fld id="{3BB584AE-8B0C-4A72-B5F5-6212F981E048}" type="slidenum">
              <a:rPr lang="en-US" altLang="zh-CN"/>
              <a:pPr/>
              <a:t>34</a:t>
            </a:fld>
            <a:endParaRPr lang="en-US" altLang="zh-CN"/>
          </a:p>
        </p:txBody>
      </p:sp>
      <p:sp>
        <p:nvSpPr>
          <p:cNvPr id="166914" name="Rectangle 2"/>
          <p:cNvSpPr>
            <a:spLocks noGrp="1" noChangeArrowheads="1"/>
          </p:cNvSpPr>
          <p:nvPr>
            <p:ph type="title"/>
          </p:nvPr>
        </p:nvSpPr>
        <p:spPr/>
        <p:txBody>
          <a:bodyPr/>
          <a:lstStyle/>
          <a:p>
            <a:r>
              <a:rPr lang="zh-CN" altLang="en-US" sz="3600" b="1">
                <a:solidFill>
                  <a:srgbClr val="336699"/>
                </a:solidFill>
              </a:rPr>
              <a:t>进位计数制间的相互转换</a:t>
            </a:r>
            <a:endParaRPr lang="zh-CN" altLang="en-US"/>
          </a:p>
        </p:txBody>
      </p:sp>
      <p:sp>
        <p:nvSpPr>
          <p:cNvPr id="166915" name="Text Box 3"/>
          <p:cNvSpPr txBox="1">
            <a:spLocks noChangeArrowheads="1"/>
          </p:cNvSpPr>
          <p:nvPr/>
        </p:nvSpPr>
        <p:spPr bwMode="auto">
          <a:xfrm>
            <a:off x="179388" y="1628775"/>
            <a:ext cx="8610600" cy="809625"/>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000">
                <a:latin typeface="Times New Roman" pitchFamily="18" charset="0"/>
              </a:rPr>
              <a:t>（１）二进制、八进制、十六进制转换为十进制数。（按权相加）</a:t>
            </a:r>
          </a:p>
          <a:p>
            <a:pPr>
              <a:spcBef>
                <a:spcPct val="50000"/>
              </a:spcBef>
            </a:pPr>
            <a:r>
              <a:rPr kumimoji="1" lang="zh-CN" altLang="en-US" b="1">
                <a:latin typeface="Times New Roman" pitchFamily="18" charset="0"/>
                <a:ea typeface="Dotum" pitchFamily="34" charset="-127"/>
              </a:rPr>
              <a:t>              </a:t>
            </a:r>
            <a:r>
              <a:rPr kumimoji="1" lang="en-US" altLang="zh-CN" b="1">
                <a:latin typeface="Times New Roman" pitchFamily="18" charset="0"/>
                <a:ea typeface="Dotum" pitchFamily="34" charset="-127"/>
              </a:rPr>
              <a:t>10101101.101</a:t>
            </a:r>
            <a:r>
              <a:rPr kumimoji="1" lang="zh-CN" altLang="en-US" b="1">
                <a:latin typeface="Times New Roman" pitchFamily="18" charset="0"/>
              </a:rPr>
              <a:t>Ｂ</a:t>
            </a:r>
            <a:r>
              <a:rPr kumimoji="1" lang="zh-CN" altLang="en-US">
                <a:latin typeface="Times New Roman" pitchFamily="18" charset="0"/>
              </a:rPr>
              <a:t>＝</a:t>
            </a:r>
          </a:p>
        </p:txBody>
      </p:sp>
      <p:sp>
        <p:nvSpPr>
          <p:cNvPr id="166916" name="Text Box 4"/>
          <p:cNvSpPr txBox="1">
            <a:spLocks noChangeArrowheads="1"/>
          </p:cNvSpPr>
          <p:nvPr/>
        </p:nvSpPr>
        <p:spPr bwMode="auto">
          <a:xfrm>
            <a:off x="2555875" y="2060575"/>
            <a:ext cx="5562600" cy="779463"/>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a:latin typeface="Times New Roman" pitchFamily="18" charset="0"/>
              </a:rPr>
              <a:t>　　</a:t>
            </a:r>
            <a:r>
              <a:rPr kumimoji="1" lang="en-US" altLang="zh-CN" b="1">
                <a:latin typeface="Times New Roman" pitchFamily="18" charset="0"/>
              </a:rPr>
              <a:t>2</a:t>
            </a:r>
            <a:r>
              <a:rPr kumimoji="1" lang="zh-CN" altLang="en-US" b="1" baseline="30000">
                <a:latin typeface="Times New Roman" pitchFamily="18" charset="0"/>
              </a:rPr>
              <a:t>７</a:t>
            </a:r>
            <a:r>
              <a:rPr kumimoji="1" lang="zh-CN" altLang="en-US" b="1">
                <a:latin typeface="Times New Roman" pitchFamily="18" charset="0"/>
              </a:rPr>
              <a:t>＋</a:t>
            </a:r>
            <a:r>
              <a:rPr kumimoji="1" lang="en-US" altLang="zh-CN" b="1">
                <a:latin typeface="Times New Roman" pitchFamily="18" charset="0"/>
              </a:rPr>
              <a:t>2</a:t>
            </a:r>
            <a:r>
              <a:rPr kumimoji="1" lang="zh-CN" altLang="en-US" b="1" baseline="30000">
                <a:latin typeface="Times New Roman" pitchFamily="18" charset="0"/>
              </a:rPr>
              <a:t>５</a:t>
            </a:r>
            <a:r>
              <a:rPr kumimoji="1" lang="zh-CN" altLang="en-US" b="1">
                <a:latin typeface="Times New Roman" pitchFamily="18" charset="0"/>
              </a:rPr>
              <a:t>＋</a:t>
            </a:r>
            <a:r>
              <a:rPr kumimoji="1" lang="en-US" altLang="zh-CN" b="1">
                <a:latin typeface="Times New Roman" pitchFamily="18" charset="0"/>
              </a:rPr>
              <a:t>2</a:t>
            </a:r>
            <a:r>
              <a:rPr kumimoji="1" lang="zh-CN" altLang="en-US" b="1" baseline="30000">
                <a:latin typeface="Times New Roman" pitchFamily="18" charset="0"/>
              </a:rPr>
              <a:t>３</a:t>
            </a:r>
            <a:r>
              <a:rPr kumimoji="1" lang="zh-CN" altLang="en-US" b="1">
                <a:latin typeface="Times New Roman" pitchFamily="18" charset="0"/>
              </a:rPr>
              <a:t>＋</a:t>
            </a:r>
            <a:r>
              <a:rPr kumimoji="1" lang="en-US" altLang="zh-CN" b="1">
                <a:latin typeface="Times New Roman" pitchFamily="18" charset="0"/>
              </a:rPr>
              <a:t>2</a:t>
            </a:r>
            <a:r>
              <a:rPr kumimoji="1" lang="zh-CN" altLang="en-US" b="1" baseline="30000">
                <a:latin typeface="Times New Roman" pitchFamily="18" charset="0"/>
              </a:rPr>
              <a:t>２</a:t>
            </a:r>
            <a:r>
              <a:rPr kumimoji="1" lang="zh-CN" altLang="en-US" b="1">
                <a:latin typeface="Times New Roman" pitchFamily="18" charset="0"/>
              </a:rPr>
              <a:t>＋</a:t>
            </a:r>
            <a:r>
              <a:rPr kumimoji="1" lang="en-US" altLang="zh-CN" b="1">
                <a:latin typeface="Times New Roman" pitchFamily="18" charset="0"/>
              </a:rPr>
              <a:t>2</a:t>
            </a:r>
            <a:r>
              <a:rPr kumimoji="1" lang="zh-CN" altLang="en-US" b="1" baseline="30000">
                <a:latin typeface="Times New Roman" pitchFamily="18" charset="0"/>
              </a:rPr>
              <a:t>０</a:t>
            </a:r>
            <a:r>
              <a:rPr kumimoji="1" lang="zh-CN" altLang="en-US" b="1">
                <a:latin typeface="Times New Roman" pitchFamily="18" charset="0"/>
              </a:rPr>
              <a:t>＋</a:t>
            </a:r>
            <a:r>
              <a:rPr kumimoji="1" lang="en-US" altLang="zh-CN" b="1">
                <a:latin typeface="Times New Roman" pitchFamily="18" charset="0"/>
              </a:rPr>
              <a:t>2</a:t>
            </a:r>
            <a:r>
              <a:rPr kumimoji="1" lang="zh-CN" altLang="en-US" b="1" baseline="30000">
                <a:latin typeface="Times New Roman" pitchFamily="18" charset="0"/>
              </a:rPr>
              <a:t>－１</a:t>
            </a:r>
            <a:r>
              <a:rPr kumimoji="1" lang="zh-CN" altLang="en-US" b="1">
                <a:latin typeface="Times New Roman" pitchFamily="18" charset="0"/>
              </a:rPr>
              <a:t>＋</a:t>
            </a:r>
            <a:r>
              <a:rPr kumimoji="1" lang="en-US" altLang="zh-CN" b="1">
                <a:latin typeface="Times New Roman" pitchFamily="18" charset="0"/>
              </a:rPr>
              <a:t>2</a:t>
            </a:r>
            <a:r>
              <a:rPr kumimoji="1" lang="zh-CN" altLang="en-US" b="1" baseline="30000">
                <a:latin typeface="Times New Roman" pitchFamily="18" charset="0"/>
              </a:rPr>
              <a:t>－３</a:t>
            </a:r>
          </a:p>
          <a:p>
            <a:pPr>
              <a:spcBef>
                <a:spcPct val="50000"/>
              </a:spcBef>
            </a:pPr>
            <a:r>
              <a:rPr kumimoji="1" lang="zh-CN" altLang="en-US" b="1">
                <a:latin typeface="Times New Roman" pitchFamily="18" charset="0"/>
              </a:rPr>
              <a:t>＝</a:t>
            </a:r>
            <a:r>
              <a:rPr kumimoji="1" lang="en-US" altLang="zh-CN" b="1">
                <a:latin typeface="Times New Roman" pitchFamily="18" charset="0"/>
              </a:rPr>
              <a:t>128</a:t>
            </a:r>
            <a:r>
              <a:rPr kumimoji="1" lang="zh-CN" altLang="en-US" b="1">
                <a:latin typeface="Times New Roman" pitchFamily="18" charset="0"/>
              </a:rPr>
              <a:t>＋</a:t>
            </a:r>
            <a:r>
              <a:rPr kumimoji="1" lang="en-US" altLang="zh-CN" b="1">
                <a:latin typeface="Times New Roman" pitchFamily="18" charset="0"/>
              </a:rPr>
              <a:t>32</a:t>
            </a:r>
            <a:r>
              <a:rPr kumimoji="1" lang="zh-CN" altLang="en-US" b="1">
                <a:latin typeface="Times New Roman" pitchFamily="18" charset="0"/>
              </a:rPr>
              <a:t>＋</a:t>
            </a:r>
            <a:r>
              <a:rPr kumimoji="1" lang="en-US" altLang="zh-CN" b="1">
                <a:latin typeface="Times New Roman" pitchFamily="18" charset="0"/>
              </a:rPr>
              <a:t>8</a:t>
            </a:r>
            <a:r>
              <a:rPr kumimoji="1" lang="zh-CN" altLang="en-US" b="1">
                <a:latin typeface="Times New Roman" pitchFamily="18" charset="0"/>
              </a:rPr>
              <a:t>＋</a:t>
            </a:r>
            <a:r>
              <a:rPr kumimoji="1" lang="en-US" altLang="zh-CN" b="1">
                <a:latin typeface="Times New Roman" pitchFamily="18" charset="0"/>
              </a:rPr>
              <a:t>4</a:t>
            </a:r>
            <a:r>
              <a:rPr kumimoji="1" lang="zh-CN" altLang="en-US" b="1">
                <a:latin typeface="Times New Roman" pitchFamily="18" charset="0"/>
              </a:rPr>
              <a:t>＋</a:t>
            </a:r>
            <a:r>
              <a:rPr kumimoji="1" lang="en-US" altLang="zh-CN" b="1">
                <a:latin typeface="Times New Roman" pitchFamily="18" charset="0"/>
              </a:rPr>
              <a:t>1</a:t>
            </a:r>
            <a:r>
              <a:rPr kumimoji="1" lang="zh-CN" altLang="en-US" b="1">
                <a:latin typeface="Times New Roman" pitchFamily="18" charset="0"/>
              </a:rPr>
              <a:t>＋</a:t>
            </a:r>
            <a:r>
              <a:rPr kumimoji="1" lang="en-US" altLang="zh-CN" b="1">
                <a:latin typeface="Times New Roman" pitchFamily="18" charset="0"/>
              </a:rPr>
              <a:t>0.5</a:t>
            </a:r>
            <a:r>
              <a:rPr kumimoji="1" lang="zh-CN" altLang="en-US" b="1">
                <a:latin typeface="Times New Roman" pitchFamily="18" charset="0"/>
              </a:rPr>
              <a:t>＋</a:t>
            </a:r>
            <a:r>
              <a:rPr kumimoji="1" lang="en-US" altLang="zh-CN" b="1">
                <a:latin typeface="Times New Roman" pitchFamily="18" charset="0"/>
              </a:rPr>
              <a:t>0.125 </a:t>
            </a:r>
            <a:r>
              <a:rPr kumimoji="1" lang="zh-CN" altLang="en-US" b="1">
                <a:latin typeface="Times New Roman" pitchFamily="18" charset="0"/>
              </a:rPr>
              <a:t>＝</a:t>
            </a:r>
            <a:r>
              <a:rPr kumimoji="1" lang="en-US" altLang="zh-CN" b="1">
                <a:latin typeface="Times New Roman" pitchFamily="18" charset="0"/>
              </a:rPr>
              <a:t>173.625D</a:t>
            </a:r>
          </a:p>
        </p:txBody>
      </p:sp>
      <p:sp>
        <p:nvSpPr>
          <p:cNvPr id="166918" name="Text Box 6"/>
          <p:cNvSpPr txBox="1">
            <a:spLocks noChangeArrowheads="1"/>
          </p:cNvSpPr>
          <p:nvPr/>
        </p:nvSpPr>
        <p:spPr bwMode="auto">
          <a:xfrm>
            <a:off x="179388" y="3141663"/>
            <a:ext cx="7924800" cy="809625"/>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000">
                <a:latin typeface="Times New Roman" pitchFamily="18" charset="0"/>
              </a:rPr>
              <a:t>（２）十进制数转换为二进制、八进制、十六进制。（按Ｒ取余）</a:t>
            </a:r>
          </a:p>
          <a:p>
            <a:pPr>
              <a:spcBef>
                <a:spcPct val="50000"/>
              </a:spcBef>
            </a:pPr>
            <a:r>
              <a:rPr kumimoji="1" lang="zh-CN" altLang="en-US" b="1">
                <a:latin typeface="Times New Roman" pitchFamily="18" charset="0"/>
              </a:rPr>
              <a:t>  </a:t>
            </a:r>
            <a:r>
              <a:rPr kumimoji="1" lang="en-US" altLang="zh-CN" b="1">
                <a:latin typeface="Times New Roman" pitchFamily="18" charset="0"/>
              </a:rPr>
              <a:t>36512D</a:t>
            </a:r>
            <a:r>
              <a:rPr kumimoji="1" lang="en-US" altLang="zh-CN" b="1">
                <a:effectLst>
                  <a:outerShdw blurRad="38100" dist="38100" dir="2700000" algn="tl">
                    <a:srgbClr val="C0C0C0"/>
                  </a:outerShdw>
                </a:effectLst>
                <a:latin typeface="Times New Roman" pitchFamily="18" charset="0"/>
              </a:rPr>
              <a:t> </a:t>
            </a:r>
          </a:p>
        </p:txBody>
      </p:sp>
      <p:sp>
        <p:nvSpPr>
          <p:cNvPr id="166919" name="Text Box 7"/>
          <p:cNvSpPr txBox="1">
            <a:spLocks noChangeArrowheads="1"/>
          </p:cNvSpPr>
          <p:nvPr/>
        </p:nvSpPr>
        <p:spPr bwMode="auto">
          <a:xfrm>
            <a:off x="755650" y="3573463"/>
            <a:ext cx="8001000" cy="1192212"/>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b="1">
                <a:latin typeface="Times New Roman" pitchFamily="18" charset="0"/>
              </a:rPr>
              <a:t>      /16</a:t>
            </a:r>
            <a:r>
              <a:rPr kumimoji="1" lang="zh-CN" altLang="en-US" b="1">
                <a:latin typeface="Times New Roman" pitchFamily="18" charset="0"/>
              </a:rPr>
              <a:t>＝</a:t>
            </a:r>
            <a:r>
              <a:rPr kumimoji="1" lang="en-US" altLang="zh-CN" b="1">
                <a:latin typeface="Times New Roman" pitchFamily="18" charset="0"/>
              </a:rPr>
              <a:t>2282        2282/16</a:t>
            </a:r>
            <a:r>
              <a:rPr kumimoji="1" lang="zh-CN" altLang="en-US" b="1">
                <a:latin typeface="Times New Roman" pitchFamily="18" charset="0"/>
              </a:rPr>
              <a:t>＝</a:t>
            </a:r>
            <a:r>
              <a:rPr kumimoji="1" lang="en-US" altLang="zh-CN" b="1">
                <a:latin typeface="Times New Roman" pitchFamily="18" charset="0"/>
              </a:rPr>
              <a:t>142          142/16=8           8/16=0</a:t>
            </a:r>
          </a:p>
          <a:p>
            <a:pPr>
              <a:spcBef>
                <a:spcPct val="50000"/>
              </a:spcBef>
            </a:pPr>
            <a:r>
              <a:rPr kumimoji="1" lang="en-US" altLang="zh-CN" b="1">
                <a:latin typeface="Times New Roman" pitchFamily="18" charset="0"/>
              </a:rPr>
              <a:t> (a</a:t>
            </a:r>
            <a:r>
              <a:rPr kumimoji="1" lang="en-US" altLang="zh-CN" b="1" baseline="-25000">
                <a:latin typeface="Times New Roman" pitchFamily="18" charset="0"/>
              </a:rPr>
              <a:t>0</a:t>
            </a:r>
            <a:r>
              <a:rPr kumimoji="1" lang="en-US" altLang="zh-CN" b="1">
                <a:latin typeface="Times New Roman" pitchFamily="18" charset="0"/>
              </a:rPr>
              <a:t>=9)                        ( a</a:t>
            </a:r>
            <a:r>
              <a:rPr kumimoji="1" lang="en-US" altLang="zh-CN" b="1" baseline="-25000">
                <a:latin typeface="Times New Roman" pitchFamily="18" charset="0"/>
              </a:rPr>
              <a:t>1</a:t>
            </a:r>
            <a:r>
              <a:rPr kumimoji="1" lang="en-US" altLang="zh-CN" b="1">
                <a:latin typeface="Times New Roman" pitchFamily="18" charset="0"/>
              </a:rPr>
              <a:t>=10)                 ( a</a:t>
            </a:r>
            <a:r>
              <a:rPr kumimoji="1" lang="en-US" altLang="zh-CN" b="1" baseline="-25000">
                <a:latin typeface="Times New Roman" pitchFamily="18" charset="0"/>
              </a:rPr>
              <a:t>2</a:t>
            </a:r>
            <a:r>
              <a:rPr kumimoji="1" lang="en-US" altLang="zh-CN" b="1">
                <a:latin typeface="Times New Roman" pitchFamily="18" charset="0"/>
              </a:rPr>
              <a:t>=14)             ( a</a:t>
            </a:r>
            <a:r>
              <a:rPr kumimoji="1" lang="en-US" altLang="zh-CN" b="1" baseline="-25000">
                <a:latin typeface="Times New Roman" pitchFamily="18" charset="0"/>
              </a:rPr>
              <a:t>3</a:t>
            </a:r>
            <a:r>
              <a:rPr kumimoji="1" lang="en-US" altLang="zh-CN" b="1">
                <a:latin typeface="Times New Roman" pitchFamily="18" charset="0"/>
              </a:rPr>
              <a:t>=8)</a:t>
            </a:r>
          </a:p>
          <a:p>
            <a:pPr>
              <a:spcBef>
                <a:spcPct val="50000"/>
              </a:spcBef>
            </a:pPr>
            <a:r>
              <a:rPr kumimoji="1" lang="en-US" altLang="zh-CN" b="1">
                <a:latin typeface="Times New Roman" pitchFamily="18" charset="0"/>
              </a:rPr>
              <a:t>                                  ∴ 36521D = 8EA9H</a:t>
            </a:r>
          </a:p>
        </p:txBody>
      </p:sp>
      <p:sp>
        <p:nvSpPr>
          <p:cNvPr id="166920" name="Text Box 8"/>
          <p:cNvSpPr txBox="1">
            <a:spLocks noChangeArrowheads="1"/>
          </p:cNvSpPr>
          <p:nvPr/>
        </p:nvSpPr>
        <p:spPr bwMode="auto">
          <a:xfrm>
            <a:off x="323850" y="4868863"/>
            <a:ext cx="8458200" cy="809625"/>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000">
                <a:latin typeface="Times New Roman" pitchFamily="18" charset="0"/>
              </a:rPr>
              <a:t>（</a:t>
            </a:r>
            <a:r>
              <a:rPr kumimoji="1" lang="en-US" altLang="zh-CN" sz="2000">
                <a:latin typeface="Times New Roman" pitchFamily="18" charset="0"/>
              </a:rPr>
              <a:t>3</a:t>
            </a:r>
            <a:r>
              <a:rPr kumimoji="1" lang="zh-CN" altLang="en-US" sz="2000">
                <a:latin typeface="Times New Roman" pitchFamily="18" charset="0"/>
              </a:rPr>
              <a:t>）二进制数与八进制、十进制、十六进制之间的转换。</a:t>
            </a:r>
          </a:p>
          <a:p>
            <a:pPr>
              <a:spcBef>
                <a:spcPct val="50000"/>
              </a:spcBef>
            </a:pPr>
            <a:r>
              <a:rPr kumimoji="1" lang="en-US" altLang="zh-CN" b="1">
                <a:latin typeface="Times New Roman" pitchFamily="18" charset="0"/>
              </a:rPr>
              <a:t>10101001.01101B =</a:t>
            </a:r>
          </a:p>
        </p:txBody>
      </p:sp>
      <p:sp>
        <p:nvSpPr>
          <p:cNvPr id="166921" name="Text Box 9"/>
          <p:cNvSpPr txBox="1">
            <a:spLocks noChangeArrowheads="1"/>
          </p:cNvSpPr>
          <p:nvPr/>
        </p:nvSpPr>
        <p:spPr bwMode="auto">
          <a:xfrm>
            <a:off x="468313" y="5300663"/>
            <a:ext cx="8305800" cy="779462"/>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b="1">
                <a:latin typeface="Times New Roman" pitchFamily="18" charset="0"/>
              </a:rPr>
              <a:t>                                 (1010) (1001).(0110) (1000)B </a:t>
            </a:r>
          </a:p>
          <a:p>
            <a:pPr>
              <a:spcBef>
                <a:spcPct val="50000"/>
              </a:spcBef>
            </a:pPr>
            <a:r>
              <a:rPr kumimoji="1" lang="en-US" altLang="zh-CN" b="1">
                <a:latin typeface="Times New Roman" pitchFamily="18" charset="0"/>
              </a:rPr>
              <a:t>                                     A          9          6          8           ∴ 10101001.01101B =A9.68H </a:t>
            </a:r>
          </a:p>
        </p:txBody>
      </p:sp>
    </p:spTree>
  </p:cSld>
  <p:clrMapOvr>
    <a:masterClrMapping/>
  </p:clrMapOvr>
  <p:transition spd="med">
    <p:pull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4F815021-02E6-4C6C-BF42-A763F235DE03}" type="datetime1">
              <a:rPr lang="zh-CN" altLang="en-US"/>
              <a:pPr/>
              <a:t>2016-5-25</a:t>
            </a:fld>
            <a:endParaRPr lang="en-US" altLang="zh-CN"/>
          </a:p>
        </p:txBody>
      </p:sp>
      <p:sp>
        <p:nvSpPr>
          <p:cNvPr id="8" name="页脚占位符 4"/>
          <p:cNvSpPr>
            <a:spLocks noGrp="1"/>
          </p:cNvSpPr>
          <p:nvPr>
            <p:ph type="ftr" sz="quarter" idx="11"/>
          </p:nvPr>
        </p:nvSpPr>
        <p:spPr/>
        <p:txBody>
          <a:bodyPr/>
          <a:lstStyle/>
          <a:p>
            <a:r>
              <a:rPr lang="en-US" altLang="zh-CN"/>
              <a:t>汇编语言程序设计教程</a:t>
            </a:r>
          </a:p>
        </p:txBody>
      </p:sp>
      <p:sp>
        <p:nvSpPr>
          <p:cNvPr id="9" name="灯片编号占位符 5"/>
          <p:cNvSpPr>
            <a:spLocks noGrp="1"/>
          </p:cNvSpPr>
          <p:nvPr>
            <p:ph type="sldNum" sz="quarter" idx="12"/>
          </p:nvPr>
        </p:nvSpPr>
        <p:spPr/>
        <p:txBody>
          <a:bodyPr/>
          <a:lstStyle/>
          <a:p>
            <a:fld id="{6B47A5C6-5855-40B5-B41D-BA0702621405}" type="slidenum">
              <a:rPr lang="en-US" altLang="zh-CN"/>
              <a:pPr/>
              <a:t>35</a:t>
            </a:fld>
            <a:endParaRPr lang="en-US" altLang="zh-CN"/>
          </a:p>
        </p:txBody>
      </p:sp>
      <p:sp>
        <p:nvSpPr>
          <p:cNvPr id="172034" name="Rectangle 2"/>
          <p:cNvSpPr>
            <a:spLocks noGrp="1" noChangeArrowheads="1"/>
          </p:cNvSpPr>
          <p:nvPr>
            <p:ph type="title"/>
          </p:nvPr>
        </p:nvSpPr>
        <p:spPr>
          <a:xfrm>
            <a:off x="685800" y="152400"/>
            <a:ext cx="7772400" cy="1219200"/>
          </a:xfrm>
        </p:spPr>
        <p:txBody>
          <a:bodyPr/>
          <a:lstStyle/>
          <a:p>
            <a:r>
              <a:rPr lang="zh-CN" altLang="en-US" b="1">
                <a:solidFill>
                  <a:srgbClr val="336699"/>
                </a:solidFill>
              </a:rPr>
              <a:t>机器数的编码</a:t>
            </a:r>
          </a:p>
        </p:txBody>
      </p:sp>
      <p:sp>
        <p:nvSpPr>
          <p:cNvPr id="172035" name="Rectangle 3"/>
          <p:cNvSpPr>
            <a:spLocks noGrp="1" noChangeArrowheads="1"/>
          </p:cNvSpPr>
          <p:nvPr>
            <p:ph type="body" idx="1"/>
          </p:nvPr>
        </p:nvSpPr>
        <p:spPr>
          <a:xfrm>
            <a:off x="762000" y="1447800"/>
            <a:ext cx="7772400" cy="3505200"/>
          </a:xfrm>
        </p:spPr>
        <p:txBody>
          <a:bodyPr/>
          <a:lstStyle/>
          <a:p>
            <a:pPr>
              <a:lnSpc>
                <a:spcPct val="90000"/>
              </a:lnSpc>
            </a:pPr>
            <a:r>
              <a:rPr lang="zh-CN" altLang="en-US" sz="2400"/>
              <a:t>原码</a:t>
            </a:r>
          </a:p>
          <a:p>
            <a:pPr>
              <a:lnSpc>
                <a:spcPct val="90000"/>
              </a:lnSpc>
              <a:buFontTx/>
              <a:buNone/>
            </a:pPr>
            <a:endParaRPr lang="zh-CN" altLang="en-US" sz="2400"/>
          </a:p>
          <a:p>
            <a:pPr>
              <a:lnSpc>
                <a:spcPct val="90000"/>
              </a:lnSpc>
              <a:buFontTx/>
              <a:buNone/>
            </a:pPr>
            <a:endParaRPr lang="zh-CN" altLang="en-US" sz="2400"/>
          </a:p>
          <a:p>
            <a:pPr>
              <a:lnSpc>
                <a:spcPct val="90000"/>
              </a:lnSpc>
            </a:pPr>
            <a:r>
              <a:rPr lang="zh-CN" altLang="en-US" sz="2400"/>
              <a:t>反码</a:t>
            </a:r>
          </a:p>
          <a:p>
            <a:pPr>
              <a:lnSpc>
                <a:spcPct val="90000"/>
              </a:lnSpc>
              <a:buFontTx/>
              <a:buNone/>
            </a:pPr>
            <a:endParaRPr lang="zh-CN" altLang="en-US" sz="2400"/>
          </a:p>
          <a:p>
            <a:pPr>
              <a:lnSpc>
                <a:spcPct val="90000"/>
              </a:lnSpc>
              <a:buFontTx/>
              <a:buNone/>
            </a:pPr>
            <a:endParaRPr lang="zh-CN" altLang="en-US" sz="2400"/>
          </a:p>
          <a:p>
            <a:pPr>
              <a:lnSpc>
                <a:spcPct val="90000"/>
              </a:lnSpc>
              <a:buFontTx/>
              <a:buNone/>
            </a:pPr>
            <a:endParaRPr lang="zh-CN" altLang="en-US" sz="2400"/>
          </a:p>
          <a:p>
            <a:pPr>
              <a:lnSpc>
                <a:spcPct val="90000"/>
              </a:lnSpc>
            </a:pPr>
            <a:r>
              <a:rPr lang="zh-CN" altLang="en-US" sz="2400"/>
              <a:t>补码</a:t>
            </a:r>
          </a:p>
        </p:txBody>
      </p:sp>
      <p:sp>
        <p:nvSpPr>
          <p:cNvPr id="172036" name="Text Box 4"/>
          <p:cNvSpPr txBox="1">
            <a:spLocks noChangeArrowheads="1"/>
          </p:cNvSpPr>
          <p:nvPr/>
        </p:nvSpPr>
        <p:spPr bwMode="auto">
          <a:xfrm>
            <a:off x="1219200" y="1752600"/>
            <a:ext cx="8458200" cy="895350"/>
          </a:xfrm>
          <a:prstGeom prst="rect">
            <a:avLst/>
          </a:prstGeom>
          <a:noFill/>
          <a:ln w="12700" cap="sq">
            <a:noFill/>
            <a:miter lim="800000"/>
            <a:headEnd type="none" w="sm" len="sm"/>
            <a:tailEnd type="none" w="sm" len="sm"/>
          </a:ln>
          <a:effectLst/>
        </p:spPr>
        <p:txBody>
          <a:bodyPr>
            <a:spAutoFit/>
          </a:bodyPr>
          <a:lstStyle/>
          <a:p>
            <a:pPr>
              <a:spcBef>
                <a:spcPct val="20000"/>
              </a:spcBef>
              <a:buClr>
                <a:schemeClr val="tx2"/>
              </a:buClr>
              <a:buSzPct val="75000"/>
              <a:buFont typeface="Wingdings" pitchFamily="2" charset="2"/>
              <a:buNone/>
            </a:pPr>
            <a:r>
              <a:rPr kumimoji="1" lang="zh-CN" altLang="en-US" sz="2400">
                <a:latin typeface="Times New Roman" pitchFamily="18" charset="0"/>
              </a:rPr>
              <a:t>数的最高位表示符号位，其余各位表示真值的绝对值。</a:t>
            </a:r>
          </a:p>
          <a:p>
            <a:pPr>
              <a:spcBef>
                <a:spcPct val="20000"/>
              </a:spcBef>
              <a:buClr>
                <a:schemeClr val="tx2"/>
              </a:buClr>
              <a:buSzPct val="75000"/>
              <a:buFont typeface="Wingdings" pitchFamily="2" charset="2"/>
              <a:buNone/>
            </a:pPr>
            <a:r>
              <a:rPr kumimoji="1" lang="zh-CN" altLang="en-US" sz="2400">
                <a:latin typeface="Times New Roman" pitchFamily="18" charset="0"/>
              </a:rPr>
              <a:t>符号位为</a:t>
            </a:r>
            <a:r>
              <a:rPr kumimoji="1" lang="en-US" altLang="zh-CN" sz="2400">
                <a:latin typeface="Times New Roman" pitchFamily="18" charset="0"/>
              </a:rPr>
              <a:t>0</a:t>
            </a:r>
            <a:r>
              <a:rPr kumimoji="1" lang="zh-CN" altLang="en-US" sz="2400">
                <a:latin typeface="Times New Roman" pitchFamily="18" charset="0"/>
              </a:rPr>
              <a:t>表示该数为正数，符号位为</a:t>
            </a:r>
            <a:r>
              <a:rPr kumimoji="1" lang="en-US" altLang="zh-CN" sz="2400">
                <a:latin typeface="Times New Roman" pitchFamily="18" charset="0"/>
              </a:rPr>
              <a:t>1</a:t>
            </a:r>
            <a:r>
              <a:rPr kumimoji="1" lang="zh-CN" altLang="en-US" sz="2400">
                <a:latin typeface="Times New Roman" pitchFamily="18" charset="0"/>
              </a:rPr>
              <a:t>表示该数为负数。</a:t>
            </a:r>
          </a:p>
        </p:txBody>
      </p:sp>
      <p:sp>
        <p:nvSpPr>
          <p:cNvPr id="172037" name="Text Box 5"/>
          <p:cNvSpPr txBox="1">
            <a:spLocks noChangeArrowheads="1"/>
          </p:cNvSpPr>
          <p:nvPr/>
        </p:nvSpPr>
        <p:spPr bwMode="auto">
          <a:xfrm>
            <a:off x="1143000" y="3124200"/>
            <a:ext cx="8001000" cy="1004888"/>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400">
                <a:latin typeface="Times New Roman" pitchFamily="18" charset="0"/>
              </a:rPr>
              <a:t>正数的反码与原码相同，</a:t>
            </a:r>
          </a:p>
          <a:p>
            <a:pPr>
              <a:spcBef>
                <a:spcPct val="50000"/>
              </a:spcBef>
            </a:pPr>
            <a:r>
              <a:rPr kumimoji="1" lang="zh-CN" altLang="en-US" sz="2400">
                <a:latin typeface="Times New Roman" pitchFamily="18" charset="0"/>
              </a:rPr>
              <a:t>负数的反码其符号位仍用</a:t>
            </a:r>
            <a:r>
              <a:rPr kumimoji="1" lang="en-US" altLang="zh-CN" sz="2400">
                <a:latin typeface="Times New Roman" pitchFamily="18" charset="0"/>
              </a:rPr>
              <a:t>1</a:t>
            </a:r>
            <a:r>
              <a:rPr kumimoji="1" lang="zh-CN" altLang="en-US" sz="2400">
                <a:latin typeface="Times New Roman" pitchFamily="18" charset="0"/>
              </a:rPr>
              <a:t>表示，其余数值位则按位取反。</a:t>
            </a:r>
          </a:p>
        </p:txBody>
      </p:sp>
      <p:sp>
        <p:nvSpPr>
          <p:cNvPr id="172038" name="Text Box 6"/>
          <p:cNvSpPr txBox="1">
            <a:spLocks noChangeArrowheads="1"/>
          </p:cNvSpPr>
          <p:nvPr/>
        </p:nvSpPr>
        <p:spPr bwMode="auto">
          <a:xfrm>
            <a:off x="1143000" y="4724400"/>
            <a:ext cx="7772400" cy="1004888"/>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400">
                <a:latin typeface="Times New Roman" pitchFamily="18" charset="0"/>
              </a:rPr>
              <a:t>用于解决减法转换为加法的问题，简化计算机运算电路。</a:t>
            </a:r>
          </a:p>
          <a:p>
            <a:pPr>
              <a:spcBef>
                <a:spcPct val="50000"/>
              </a:spcBef>
            </a:pPr>
            <a:r>
              <a:rPr kumimoji="1" lang="zh-CN" altLang="en-US" sz="2400">
                <a:latin typeface="Times New Roman" pitchFamily="18" charset="0"/>
              </a:rPr>
              <a:t>常用方法之一：先取原数反码，再末位加</a:t>
            </a:r>
            <a:r>
              <a:rPr kumimoji="1" lang="en-US" altLang="zh-CN" sz="2400">
                <a:latin typeface="Times New Roman" pitchFamily="18" charset="0"/>
              </a:rPr>
              <a:t>1</a:t>
            </a:r>
            <a:r>
              <a:rPr kumimoji="1" lang="zh-CN" altLang="en-US" sz="2400">
                <a:latin typeface="Times New Roman" pitchFamily="18" charset="0"/>
              </a:rPr>
              <a:t>即得到补码。</a:t>
            </a:r>
          </a:p>
        </p:txBody>
      </p:sp>
    </p:spTree>
  </p:cSld>
  <p:clrMapOvr>
    <a:masterClrMapping/>
  </p:clrMapOvr>
  <p:transition spd="med">
    <p:pull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05B0ACE-1BD5-41F9-81F9-67C3E4DB6B23}"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A413A43-BD24-4D02-87DF-03D0F8BF1538}" type="slidenum">
              <a:rPr lang="en-US" altLang="zh-CN"/>
              <a:pPr/>
              <a:t>36</a:t>
            </a:fld>
            <a:endParaRPr lang="en-US" altLang="zh-CN"/>
          </a:p>
        </p:txBody>
      </p:sp>
      <p:sp>
        <p:nvSpPr>
          <p:cNvPr id="173058" name="Rectangle 2"/>
          <p:cNvSpPr>
            <a:spLocks noGrp="1" noChangeArrowheads="1"/>
          </p:cNvSpPr>
          <p:nvPr>
            <p:ph type="title"/>
          </p:nvPr>
        </p:nvSpPr>
        <p:spPr>
          <a:xfrm>
            <a:off x="457200" y="274638"/>
            <a:ext cx="8229600" cy="857250"/>
          </a:xfrm>
        </p:spPr>
        <p:txBody>
          <a:bodyPr/>
          <a:lstStyle/>
          <a:p>
            <a:r>
              <a:rPr lang="zh-CN" altLang="en-US" sz="4000" b="1">
                <a:solidFill>
                  <a:srgbClr val="336699"/>
                </a:solidFill>
                <a:latin typeface="宋体" pitchFamily="2" charset="-122"/>
              </a:rPr>
              <a:t>原码、反码和补码的比较</a:t>
            </a:r>
            <a:endParaRPr lang="zh-CN" altLang="en-US" sz="4000" b="1"/>
          </a:p>
        </p:txBody>
      </p:sp>
      <p:sp>
        <p:nvSpPr>
          <p:cNvPr id="173059" name="Rectangle 3"/>
          <p:cNvSpPr>
            <a:spLocks noGrp="1" noChangeArrowheads="1"/>
          </p:cNvSpPr>
          <p:nvPr>
            <p:ph type="body" idx="1"/>
          </p:nvPr>
        </p:nvSpPr>
        <p:spPr>
          <a:xfrm>
            <a:off x="304800" y="1641475"/>
            <a:ext cx="8534400" cy="4454525"/>
          </a:xfrm>
        </p:spPr>
        <p:txBody>
          <a:bodyPr/>
          <a:lstStyle/>
          <a:p>
            <a:pPr algn="just"/>
            <a:r>
              <a:rPr lang="zh-CN" altLang="en-US" sz="2800"/>
              <a:t>如果真值</a:t>
            </a:r>
            <a:r>
              <a:rPr lang="en-US" altLang="zh-CN" sz="2800"/>
              <a:t>x</a:t>
            </a:r>
            <a:r>
              <a:rPr lang="zh-CN" altLang="en-US" sz="2800"/>
              <a:t>为正数，则有</a:t>
            </a:r>
            <a:r>
              <a:rPr lang="en-US" altLang="zh-CN" sz="2800"/>
              <a:t>[x]</a:t>
            </a:r>
            <a:r>
              <a:rPr lang="zh-CN" altLang="en-US" sz="2800" baseline="-30000"/>
              <a:t>原</a:t>
            </a:r>
            <a:r>
              <a:rPr lang="en-US" altLang="zh-CN" sz="2800"/>
              <a:t>= [x]</a:t>
            </a:r>
            <a:r>
              <a:rPr lang="zh-CN" altLang="en-US" sz="2800" baseline="-30000"/>
              <a:t>反 </a:t>
            </a:r>
            <a:r>
              <a:rPr lang="en-US" altLang="zh-CN" sz="2800"/>
              <a:t>= [x]</a:t>
            </a:r>
            <a:r>
              <a:rPr lang="zh-CN" altLang="en-US" sz="2800" baseline="-30000"/>
              <a:t>补</a:t>
            </a:r>
            <a:r>
              <a:rPr lang="zh-CN" altLang="en-US" sz="2800"/>
              <a:t>。如果真值</a:t>
            </a:r>
            <a:r>
              <a:rPr lang="en-US" altLang="zh-CN" sz="2800"/>
              <a:t>x</a:t>
            </a:r>
            <a:r>
              <a:rPr lang="zh-CN" altLang="en-US" sz="2800"/>
              <a:t>为负数，则</a:t>
            </a:r>
            <a:r>
              <a:rPr lang="en-US" altLang="zh-CN" sz="2800"/>
              <a:t>[x]</a:t>
            </a:r>
            <a:r>
              <a:rPr lang="zh-CN" altLang="en-US" sz="2800" baseline="-30000"/>
              <a:t>原</a:t>
            </a:r>
            <a:r>
              <a:rPr lang="zh-CN" altLang="en-US" sz="2800"/>
              <a:t>、</a:t>
            </a:r>
            <a:r>
              <a:rPr lang="en-US" altLang="zh-CN" sz="2800"/>
              <a:t>[x]</a:t>
            </a:r>
            <a:r>
              <a:rPr lang="zh-CN" altLang="en-US" sz="2800" baseline="-30000"/>
              <a:t>反 </a:t>
            </a:r>
            <a:r>
              <a:rPr lang="zh-CN" altLang="en-US" sz="2800"/>
              <a:t>、</a:t>
            </a:r>
            <a:r>
              <a:rPr lang="en-US" altLang="zh-CN" sz="2800"/>
              <a:t>[x]</a:t>
            </a:r>
            <a:r>
              <a:rPr lang="zh-CN" altLang="en-US" sz="2800" baseline="-30000"/>
              <a:t>补</a:t>
            </a:r>
            <a:r>
              <a:rPr lang="zh-CN" altLang="en-US" sz="2800"/>
              <a:t>有不同的表示。</a:t>
            </a:r>
          </a:p>
          <a:p>
            <a:pPr algn="just"/>
            <a:r>
              <a:rPr lang="zh-CN" altLang="en-US" sz="2800"/>
              <a:t>如果真值</a:t>
            </a:r>
            <a:r>
              <a:rPr lang="en-US" altLang="zh-CN" sz="2800"/>
              <a:t>x =0</a:t>
            </a:r>
            <a:r>
              <a:rPr lang="zh-CN" altLang="en-US" sz="2800"/>
              <a:t>，则</a:t>
            </a:r>
            <a:r>
              <a:rPr lang="en-US" altLang="zh-CN" sz="2800"/>
              <a:t>[x]</a:t>
            </a:r>
            <a:r>
              <a:rPr lang="zh-CN" altLang="en-US" sz="2800" baseline="-30000"/>
              <a:t>补</a:t>
            </a:r>
            <a:r>
              <a:rPr lang="zh-CN" altLang="en-US" sz="2800"/>
              <a:t>有唯一的编码，</a:t>
            </a:r>
            <a:r>
              <a:rPr lang="en-US" altLang="zh-CN" sz="2800"/>
              <a:t>[x]</a:t>
            </a:r>
            <a:r>
              <a:rPr lang="zh-CN" altLang="en-US" sz="2800" baseline="-30000"/>
              <a:t>原</a:t>
            </a:r>
            <a:r>
              <a:rPr lang="zh-CN" altLang="en-US" sz="2800"/>
              <a:t>和</a:t>
            </a:r>
            <a:r>
              <a:rPr lang="en-US" altLang="zh-CN" sz="2800"/>
              <a:t>[x]</a:t>
            </a:r>
            <a:r>
              <a:rPr lang="zh-CN" altLang="en-US" sz="2800" baseline="-30000"/>
              <a:t>反</a:t>
            </a:r>
            <a:r>
              <a:rPr lang="zh-CN" altLang="en-US" sz="2800"/>
              <a:t>都有两个不同的编码。</a:t>
            </a:r>
          </a:p>
          <a:p>
            <a:pPr algn="just"/>
            <a:r>
              <a:rPr lang="zh-CN" altLang="en-US" sz="2800"/>
              <a:t>定点小数中，原码和反码所能表示数的范围为</a:t>
            </a:r>
            <a:r>
              <a:rPr lang="en-US" altLang="zh-CN" sz="2800">
                <a:latin typeface="宋体" pitchFamily="2" charset="-122"/>
              </a:rPr>
              <a:t>-</a:t>
            </a:r>
            <a:r>
              <a:rPr lang="en-US" altLang="zh-CN" sz="2800"/>
              <a:t>1&lt; x &lt;1</a:t>
            </a:r>
            <a:r>
              <a:rPr lang="zh-CN" altLang="en-US" sz="2800"/>
              <a:t>，补码所能表示的数的范围为</a:t>
            </a:r>
            <a:r>
              <a:rPr lang="en-US" altLang="zh-CN" sz="2800">
                <a:latin typeface="宋体" pitchFamily="2" charset="-122"/>
              </a:rPr>
              <a:t>-</a:t>
            </a:r>
            <a:r>
              <a:rPr lang="en-US" altLang="zh-CN" sz="2800"/>
              <a:t>1</a:t>
            </a:r>
            <a:r>
              <a:rPr lang="en-US" altLang="zh-CN" sz="2800">
                <a:latin typeface="宋体" pitchFamily="2" charset="-122"/>
              </a:rPr>
              <a:t>≤</a:t>
            </a:r>
            <a:r>
              <a:rPr lang="en-US" altLang="zh-CN" sz="2800"/>
              <a:t> x &lt;1</a:t>
            </a:r>
            <a:r>
              <a:rPr lang="zh-CN" altLang="en-US" sz="2800"/>
              <a:t>。</a:t>
            </a:r>
          </a:p>
          <a:p>
            <a:pPr algn="just"/>
            <a:r>
              <a:rPr lang="zh-CN" altLang="en-US" sz="2800"/>
              <a:t>用</a:t>
            </a:r>
            <a:r>
              <a:rPr lang="en-US" altLang="zh-CN" sz="2800"/>
              <a:t>[x]</a:t>
            </a:r>
            <a:r>
              <a:rPr lang="zh-CN" altLang="en-US" sz="2800" baseline="-30000"/>
              <a:t>原</a:t>
            </a:r>
            <a:r>
              <a:rPr lang="zh-CN" altLang="en-US" sz="2800"/>
              <a:t>、</a:t>
            </a:r>
            <a:r>
              <a:rPr lang="en-US" altLang="zh-CN" sz="2800"/>
              <a:t>[x]</a:t>
            </a:r>
            <a:r>
              <a:rPr lang="zh-CN" altLang="en-US" sz="2800" baseline="-30000"/>
              <a:t>反</a:t>
            </a:r>
            <a:r>
              <a:rPr lang="zh-CN" altLang="en-US" sz="2800"/>
              <a:t>、</a:t>
            </a:r>
            <a:r>
              <a:rPr lang="en-US" altLang="zh-CN" sz="2800"/>
              <a:t>[x]</a:t>
            </a:r>
            <a:r>
              <a:rPr lang="zh-CN" altLang="en-US" sz="2800" baseline="-30000"/>
              <a:t>补</a:t>
            </a:r>
            <a:r>
              <a:rPr lang="zh-CN" altLang="en-US" sz="2800"/>
              <a:t>表示的机器数，最高一位表示符号位，正数用“</a:t>
            </a:r>
            <a:r>
              <a:rPr lang="en-US" altLang="zh-CN" sz="2800"/>
              <a:t>0”</a:t>
            </a:r>
            <a:r>
              <a:rPr lang="zh-CN" altLang="en-US" sz="2800"/>
              <a:t>表示，负数用“</a:t>
            </a:r>
            <a:r>
              <a:rPr lang="en-US" altLang="zh-CN" sz="2800"/>
              <a:t>1”</a:t>
            </a:r>
            <a:r>
              <a:rPr lang="zh-CN" altLang="en-US" sz="2800"/>
              <a:t>表示。</a:t>
            </a:r>
          </a:p>
        </p:txBody>
      </p:sp>
    </p:spTree>
  </p:cSld>
  <p:clrMapOvr>
    <a:masterClrMapping/>
  </p:clrMapOvr>
  <p:transition spd="med">
    <p:pull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8FFB8955-6544-4750-A5BA-0E83731902A8}" type="datetime1">
              <a:rPr lang="zh-CN" altLang="en-US"/>
              <a:pPr/>
              <a:t>2016-5-25</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91779DA3-5F06-4832-AC70-346D85FB04A0}" type="slidenum">
              <a:rPr lang="en-US" altLang="zh-CN"/>
              <a:pPr/>
              <a:t>37</a:t>
            </a:fld>
            <a:endParaRPr lang="en-US" altLang="zh-CN"/>
          </a:p>
        </p:txBody>
      </p:sp>
      <p:sp>
        <p:nvSpPr>
          <p:cNvPr id="176130" name="Rectangle 2"/>
          <p:cNvSpPr>
            <a:spLocks noGrp="1" noChangeArrowheads="1"/>
          </p:cNvSpPr>
          <p:nvPr>
            <p:ph type="title"/>
          </p:nvPr>
        </p:nvSpPr>
        <p:spPr/>
        <p:txBody>
          <a:bodyPr/>
          <a:lstStyle/>
          <a:p>
            <a:r>
              <a:rPr lang="zh-CN" altLang="en-US" sz="3600" b="1">
                <a:solidFill>
                  <a:srgbClr val="336699"/>
                </a:solidFill>
              </a:rPr>
              <a:t>定点数与浮点数</a:t>
            </a:r>
            <a:endParaRPr lang="zh-CN" altLang="en-US">
              <a:solidFill>
                <a:srgbClr val="336699"/>
              </a:solidFill>
            </a:endParaRPr>
          </a:p>
        </p:txBody>
      </p:sp>
      <p:sp>
        <p:nvSpPr>
          <p:cNvPr id="176131" name="Rectangle 3"/>
          <p:cNvSpPr>
            <a:spLocks noGrp="1" noChangeArrowheads="1"/>
          </p:cNvSpPr>
          <p:nvPr>
            <p:ph type="body" idx="1"/>
          </p:nvPr>
        </p:nvSpPr>
        <p:spPr>
          <a:xfrm>
            <a:off x="457200" y="1600200"/>
            <a:ext cx="8229600" cy="1757363"/>
          </a:xfrm>
        </p:spPr>
        <p:txBody>
          <a:bodyPr/>
          <a:lstStyle/>
          <a:p>
            <a:pPr>
              <a:lnSpc>
                <a:spcPct val="80000"/>
              </a:lnSpc>
            </a:pPr>
            <a:r>
              <a:rPr lang="zh-CN" altLang="en-US" sz="2400"/>
              <a:t>定点数：是指小数点在数中的位置是固定不变的，以定点法表示的实数叫做定点数。</a:t>
            </a:r>
          </a:p>
          <a:p>
            <a:pPr>
              <a:lnSpc>
                <a:spcPct val="80000"/>
              </a:lnSpc>
            </a:pPr>
            <a:r>
              <a:rPr lang="zh-CN" altLang="en-US" sz="2400"/>
              <a:t>通常定点数的表示有两种形式：一种是定点整数，小数点在数的最右方，即为纯整数；另一种是定点小数，小数点在符号位之后，即为纯小数。 </a:t>
            </a:r>
          </a:p>
        </p:txBody>
      </p:sp>
      <p:pic>
        <p:nvPicPr>
          <p:cNvPr id="176132" name="Picture 4"/>
          <p:cNvPicPr>
            <a:picLocks noChangeAspect="1" noChangeArrowheads="1"/>
          </p:cNvPicPr>
          <p:nvPr/>
        </p:nvPicPr>
        <p:blipFill>
          <a:blip r:embed="rId2" cstate="print"/>
          <a:srcRect/>
          <a:stretch>
            <a:fillRect/>
          </a:stretch>
        </p:blipFill>
        <p:spPr bwMode="auto">
          <a:xfrm>
            <a:off x="1403350" y="3429000"/>
            <a:ext cx="6551613" cy="1785938"/>
          </a:xfrm>
          <a:prstGeom prst="rect">
            <a:avLst/>
          </a:prstGeom>
          <a:noFill/>
        </p:spPr>
      </p:pic>
    </p:spTree>
  </p:cSld>
  <p:clrMapOvr>
    <a:masterClrMapping/>
  </p:clrMapOvr>
  <p:transition spd="med">
    <p:pull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AA14CD7E-8C8D-4AEA-B57A-A3D4C53D3C85}" type="datetime1">
              <a:rPr lang="zh-CN" altLang="en-US"/>
              <a:pPr/>
              <a:t>2016-5-25</a:t>
            </a:fld>
            <a:endParaRPr lang="en-US" altLang="zh-CN"/>
          </a:p>
        </p:txBody>
      </p:sp>
      <p:sp>
        <p:nvSpPr>
          <p:cNvPr id="7" name="页脚占位符 4"/>
          <p:cNvSpPr>
            <a:spLocks noGrp="1"/>
          </p:cNvSpPr>
          <p:nvPr>
            <p:ph type="ftr" sz="quarter" idx="11"/>
          </p:nvPr>
        </p:nvSpPr>
        <p:spPr/>
        <p:txBody>
          <a:bodyPr/>
          <a:lstStyle/>
          <a:p>
            <a:r>
              <a:rPr lang="en-US" altLang="zh-CN"/>
              <a:t>汇编语言程序设计教程</a:t>
            </a:r>
          </a:p>
        </p:txBody>
      </p:sp>
      <p:sp>
        <p:nvSpPr>
          <p:cNvPr id="8" name="灯片编号占位符 5"/>
          <p:cNvSpPr>
            <a:spLocks noGrp="1"/>
          </p:cNvSpPr>
          <p:nvPr>
            <p:ph type="sldNum" sz="quarter" idx="12"/>
          </p:nvPr>
        </p:nvSpPr>
        <p:spPr/>
        <p:txBody>
          <a:bodyPr/>
          <a:lstStyle/>
          <a:p>
            <a:fld id="{3112E95E-03B6-499A-82F2-30F0B7924902}" type="slidenum">
              <a:rPr lang="en-US" altLang="zh-CN"/>
              <a:pPr/>
              <a:t>38</a:t>
            </a:fld>
            <a:endParaRPr lang="en-US" altLang="zh-CN"/>
          </a:p>
        </p:txBody>
      </p:sp>
      <p:sp>
        <p:nvSpPr>
          <p:cNvPr id="177154" name="Rectangle 2"/>
          <p:cNvSpPr>
            <a:spLocks noGrp="1" noChangeArrowheads="1"/>
          </p:cNvSpPr>
          <p:nvPr>
            <p:ph type="title"/>
          </p:nvPr>
        </p:nvSpPr>
        <p:spPr/>
        <p:txBody>
          <a:bodyPr/>
          <a:lstStyle/>
          <a:p>
            <a:r>
              <a:rPr lang="zh-CN" altLang="en-US" sz="3600" b="1">
                <a:solidFill>
                  <a:srgbClr val="336699"/>
                </a:solidFill>
              </a:rPr>
              <a:t>浮点数</a:t>
            </a:r>
            <a:endParaRPr lang="zh-CN" altLang="en-US">
              <a:solidFill>
                <a:srgbClr val="336699"/>
              </a:solidFill>
            </a:endParaRPr>
          </a:p>
        </p:txBody>
      </p:sp>
      <p:sp>
        <p:nvSpPr>
          <p:cNvPr id="177155" name="Rectangle 3"/>
          <p:cNvSpPr>
            <a:spLocks noGrp="1" noChangeArrowheads="1"/>
          </p:cNvSpPr>
          <p:nvPr>
            <p:ph type="body" idx="1"/>
          </p:nvPr>
        </p:nvSpPr>
        <p:spPr>
          <a:xfrm>
            <a:off x="457200" y="1600200"/>
            <a:ext cx="8229600" cy="3341688"/>
          </a:xfrm>
        </p:spPr>
        <p:txBody>
          <a:bodyPr/>
          <a:lstStyle/>
          <a:p>
            <a:pPr>
              <a:lnSpc>
                <a:spcPct val="90000"/>
              </a:lnSpc>
            </a:pPr>
            <a:r>
              <a:rPr lang="zh-CN" altLang="en-US" sz="2400"/>
              <a:t>浮点数是指计算机中数的小数点位置不是固定的，而是“浮动”的。</a:t>
            </a:r>
          </a:p>
          <a:p>
            <a:pPr>
              <a:lnSpc>
                <a:spcPct val="90000"/>
              </a:lnSpc>
            </a:pPr>
            <a:r>
              <a:rPr lang="zh-CN" altLang="en-US" sz="2400"/>
              <a:t>任意一个二进制数</a:t>
            </a:r>
            <a:r>
              <a:rPr lang="en-US" altLang="zh-CN" sz="2400" i="1"/>
              <a:t>N</a:t>
            </a:r>
            <a:r>
              <a:rPr lang="zh-CN" altLang="en-US" sz="2400"/>
              <a:t>总可以写成下面的形式：</a:t>
            </a:r>
          </a:p>
          <a:p>
            <a:pPr>
              <a:lnSpc>
                <a:spcPct val="90000"/>
              </a:lnSpc>
              <a:buFontTx/>
              <a:buNone/>
            </a:pPr>
            <a:endParaRPr lang="zh-CN" altLang="en-US" sz="2400"/>
          </a:p>
          <a:p>
            <a:pPr>
              <a:lnSpc>
                <a:spcPct val="90000"/>
              </a:lnSpc>
              <a:buFontTx/>
              <a:buNone/>
            </a:pPr>
            <a:endParaRPr lang="zh-CN" altLang="en-US" sz="2400"/>
          </a:p>
          <a:p>
            <a:pPr>
              <a:lnSpc>
                <a:spcPct val="90000"/>
              </a:lnSpc>
              <a:buFontTx/>
              <a:buNone/>
            </a:pPr>
            <a:r>
              <a:rPr lang="zh-CN" altLang="en-US" sz="2400"/>
              <a:t>式中：</a:t>
            </a:r>
            <a:r>
              <a:rPr lang="en-US" altLang="zh-CN" sz="2400"/>
              <a:t>2</a:t>
            </a:r>
            <a:r>
              <a:rPr lang="zh-CN" altLang="en-US" sz="2400"/>
              <a:t>称为基数，</a:t>
            </a:r>
            <a:r>
              <a:rPr lang="en-US" altLang="zh-CN" sz="2400" i="1"/>
              <a:t>E</a:t>
            </a:r>
            <a:r>
              <a:rPr lang="zh-CN" altLang="en-US" sz="2400"/>
              <a:t>称为阶码，</a:t>
            </a:r>
            <a:r>
              <a:rPr lang="en-US" altLang="zh-CN" sz="2400" i="1"/>
              <a:t>S</a:t>
            </a:r>
            <a:r>
              <a:rPr lang="zh-CN" altLang="en-US" sz="2400"/>
              <a:t>称为尾数。</a:t>
            </a:r>
          </a:p>
          <a:p>
            <a:pPr>
              <a:lnSpc>
                <a:spcPct val="90000"/>
              </a:lnSpc>
              <a:buFontTx/>
              <a:buNone/>
            </a:pPr>
            <a:endParaRPr lang="zh-CN" altLang="en-US" sz="2400"/>
          </a:p>
          <a:p>
            <a:pPr>
              <a:lnSpc>
                <a:spcPct val="90000"/>
              </a:lnSpc>
              <a:buFontTx/>
              <a:buNone/>
            </a:pPr>
            <a:r>
              <a:rPr lang="zh-CN" altLang="en-US" sz="2400"/>
              <a:t>浮点数在机器中的表示形式为：</a:t>
            </a:r>
          </a:p>
        </p:txBody>
      </p:sp>
      <p:pic>
        <p:nvPicPr>
          <p:cNvPr id="177156" name="Picture 4"/>
          <p:cNvPicPr>
            <a:picLocks noChangeAspect="1" noChangeArrowheads="1"/>
          </p:cNvPicPr>
          <p:nvPr/>
        </p:nvPicPr>
        <p:blipFill>
          <a:blip r:embed="rId2" cstate="print"/>
          <a:srcRect/>
          <a:stretch>
            <a:fillRect/>
          </a:stretch>
        </p:blipFill>
        <p:spPr bwMode="auto">
          <a:xfrm>
            <a:off x="2195513" y="2997200"/>
            <a:ext cx="1871662" cy="449263"/>
          </a:xfrm>
          <a:prstGeom prst="rect">
            <a:avLst/>
          </a:prstGeom>
          <a:noFill/>
        </p:spPr>
      </p:pic>
      <p:pic>
        <p:nvPicPr>
          <p:cNvPr id="177157" name="Picture 5"/>
          <p:cNvPicPr>
            <a:picLocks noChangeAspect="1" noChangeArrowheads="1"/>
          </p:cNvPicPr>
          <p:nvPr/>
        </p:nvPicPr>
        <p:blipFill>
          <a:blip r:embed="rId3" cstate="print"/>
          <a:srcRect/>
          <a:stretch>
            <a:fillRect/>
          </a:stretch>
        </p:blipFill>
        <p:spPr bwMode="auto">
          <a:xfrm>
            <a:off x="2051050" y="4941888"/>
            <a:ext cx="4752975" cy="428625"/>
          </a:xfrm>
          <a:prstGeom prst="rect">
            <a:avLst/>
          </a:prstGeom>
          <a:noFill/>
        </p:spPr>
      </p:pic>
    </p:spTree>
  </p:cSld>
  <p:clrMapOvr>
    <a:masterClrMapping/>
  </p:clrMapOvr>
  <p:transition spd="med">
    <p:pull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27CDFE9-46A5-40AB-963F-A5C0BD135BD3}"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FAABAF1-9FD3-47E5-87A5-F81909AD42DC}" type="slidenum">
              <a:rPr lang="en-US" altLang="zh-CN"/>
              <a:pPr/>
              <a:t>39</a:t>
            </a:fld>
            <a:endParaRPr lang="en-US" altLang="zh-CN"/>
          </a:p>
        </p:txBody>
      </p:sp>
      <p:sp>
        <p:nvSpPr>
          <p:cNvPr id="146434" name="Rectangle 2"/>
          <p:cNvSpPr>
            <a:spLocks noGrp="1" noChangeArrowheads="1"/>
          </p:cNvSpPr>
          <p:nvPr>
            <p:ph type="title"/>
          </p:nvPr>
        </p:nvSpPr>
        <p:spPr/>
        <p:txBody>
          <a:bodyPr/>
          <a:lstStyle/>
          <a:p>
            <a:r>
              <a:rPr lang="zh-CN" altLang="en-US" b="1">
                <a:solidFill>
                  <a:srgbClr val="336699"/>
                </a:solidFill>
              </a:rPr>
              <a:t>码制</a:t>
            </a:r>
            <a:endParaRPr lang="zh-CN" altLang="en-US">
              <a:solidFill>
                <a:srgbClr val="336699"/>
              </a:solidFill>
            </a:endParaRPr>
          </a:p>
        </p:txBody>
      </p:sp>
      <p:sp>
        <p:nvSpPr>
          <p:cNvPr id="146435" name="Rectangle 3"/>
          <p:cNvSpPr>
            <a:spLocks noGrp="1" noChangeArrowheads="1"/>
          </p:cNvSpPr>
          <p:nvPr>
            <p:ph type="body" idx="1"/>
          </p:nvPr>
        </p:nvSpPr>
        <p:spPr/>
        <p:txBody>
          <a:bodyPr/>
          <a:lstStyle/>
          <a:p>
            <a:r>
              <a:rPr lang="en-US" altLang="zh-CN" sz="2800"/>
              <a:t>ASCII</a:t>
            </a:r>
            <a:r>
              <a:rPr lang="zh-CN" altLang="en-US" sz="2800"/>
              <a:t>码：字母、数字、符号等各种字符也必须按特定的规则，用二进制编码才能在计算机中表示。</a:t>
            </a:r>
          </a:p>
          <a:p>
            <a:r>
              <a:rPr lang="en-US" altLang="zh-CN" sz="2800"/>
              <a:t>ASCII</a:t>
            </a:r>
            <a:r>
              <a:rPr lang="zh-CN" altLang="en-US" sz="2800"/>
              <a:t>码可以表示</a:t>
            </a:r>
            <a:r>
              <a:rPr lang="en-US" altLang="zh-CN" sz="2800"/>
              <a:t>27 </a:t>
            </a:r>
            <a:r>
              <a:rPr lang="zh-CN" altLang="en-US" sz="2800"/>
              <a:t>即</a:t>
            </a:r>
            <a:r>
              <a:rPr lang="en-US" altLang="zh-CN" sz="2800"/>
              <a:t>128</a:t>
            </a:r>
            <a:r>
              <a:rPr lang="zh-CN" altLang="en-US" sz="2800"/>
              <a:t>个字符。其中包括</a:t>
            </a:r>
            <a:r>
              <a:rPr lang="en-US" altLang="zh-CN" sz="2800"/>
              <a:t>34</a:t>
            </a:r>
            <a:r>
              <a:rPr lang="zh-CN" altLang="en-US" sz="2800"/>
              <a:t>个控制字符、</a:t>
            </a:r>
            <a:r>
              <a:rPr lang="en-US" altLang="zh-CN" sz="2800"/>
              <a:t>52</a:t>
            </a:r>
            <a:r>
              <a:rPr lang="zh-CN" altLang="en-US" sz="2800"/>
              <a:t>个英文大小写字母、</a:t>
            </a:r>
            <a:r>
              <a:rPr lang="en-US" altLang="zh-CN" sz="2800"/>
              <a:t>10</a:t>
            </a:r>
            <a:r>
              <a:rPr lang="zh-CN" altLang="en-US" sz="2800"/>
              <a:t>个阿拉伯数字、</a:t>
            </a:r>
            <a:r>
              <a:rPr lang="en-US" altLang="zh-CN" sz="2800"/>
              <a:t>32</a:t>
            </a:r>
            <a:r>
              <a:rPr lang="zh-CN" altLang="en-US" sz="2800"/>
              <a:t>个标点符号和运算符号。 </a:t>
            </a:r>
          </a:p>
          <a:p>
            <a:r>
              <a:rPr lang="en-US" altLang="zh-CN" sz="2800"/>
              <a:t>BCD</a:t>
            </a:r>
            <a:r>
              <a:rPr lang="zh-CN" altLang="en-US" sz="2800"/>
              <a:t>码：一位十进制数用四位二进制编码来表示，表示的方法可以极多，较常用的是</a:t>
            </a:r>
            <a:r>
              <a:rPr lang="en-US" altLang="zh-CN" sz="2800"/>
              <a:t>8421BCD</a:t>
            </a:r>
            <a:r>
              <a:rPr lang="zh-CN" altLang="en-US" sz="2800"/>
              <a:t>码。  </a:t>
            </a:r>
          </a:p>
        </p:txBody>
      </p:sp>
    </p:spTree>
  </p:cSld>
  <p:clrMapOvr>
    <a:masterClrMapping/>
  </p:clrMapOvr>
  <p:transition spd="med">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8E3E29E-A956-4DB5-8998-9199F1B21C47}"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AB1EAAA-2594-44AE-9979-091B27A9FA2A}" type="slidenum">
              <a:rPr lang="en-US" altLang="zh-CN"/>
              <a:pPr/>
              <a:t>4</a:t>
            </a:fld>
            <a:endParaRPr lang="en-US" altLang="zh-CN"/>
          </a:p>
        </p:txBody>
      </p:sp>
      <p:sp>
        <p:nvSpPr>
          <p:cNvPr id="10242" name="Rectangle 2"/>
          <p:cNvSpPr>
            <a:spLocks noGrp="1" noChangeArrowheads="1"/>
          </p:cNvSpPr>
          <p:nvPr>
            <p:ph type="body" idx="1"/>
          </p:nvPr>
        </p:nvSpPr>
        <p:spPr>
          <a:xfrm>
            <a:off x="762000" y="1628775"/>
            <a:ext cx="7620000" cy="4392613"/>
          </a:xfrm>
        </p:spPr>
        <p:txBody>
          <a:bodyPr/>
          <a:lstStyle/>
          <a:p>
            <a:pPr>
              <a:lnSpc>
                <a:spcPct val="80000"/>
              </a:lnSpc>
              <a:buFontTx/>
              <a:buNone/>
            </a:pPr>
            <a:r>
              <a:rPr lang="zh-CN" altLang="en-US" sz="2800" dirty="0"/>
              <a:t>第</a:t>
            </a:r>
            <a:r>
              <a:rPr lang="en-US" altLang="zh-CN" sz="2800" dirty="0"/>
              <a:t>1</a:t>
            </a:r>
            <a:r>
              <a:rPr lang="zh-CN" altLang="en-US" sz="2800" dirty="0"/>
              <a:t>章  汇编语言基础知识</a:t>
            </a:r>
          </a:p>
          <a:p>
            <a:pPr>
              <a:lnSpc>
                <a:spcPct val="80000"/>
              </a:lnSpc>
              <a:buFontTx/>
              <a:buNone/>
            </a:pPr>
            <a:r>
              <a:rPr lang="zh-CN" altLang="en-US" sz="2800" dirty="0"/>
              <a:t>第</a:t>
            </a:r>
            <a:r>
              <a:rPr lang="en-US" altLang="zh-CN" sz="2800" dirty="0"/>
              <a:t>2</a:t>
            </a:r>
            <a:r>
              <a:rPr lang="zh-CN" altLang="en-US" sz="2800" dirty="0"/>
              <a:t>章  微型计算机体系结构</a:t>
            </a:r>
          </a:p>
          <a:p>
            <a:pPr>
              <a:lnSpc>
                <a:spcPct val="80000"/>
              </a:lnSpc>
              <a:buNone/>
            </a:pPr>
            <a:r>
              <a:rPr lang="zh-CN" altLang="en-US" sz="2800" dirty="0"/>
              <a:t>第</a:t>
            </a:r>
            <a:r>
              <a:rPr lang="en-US" altLang="zh-CN" sz="2800" dirty="0"/>
              <a:t>3</a:t>
            </a:r>
            <a:r>
              <a:rPr lang="zh-CN" altLang="en-US" sz="2800" dirty="0"/>
              <a:t>章  微型计算机的</a:t>
            </a:r>
            <a:r>
              <a:rPr lang="zh-CN" altLang="en-US" sz="2800" dirty="0" smtClean="0"/>
              <a:t>指令系统</a:t>
            </a:r>
            <a:endParaRPr lang="en-US" altLang="zh-CN" sz="2800" dirty="0" smtClean="0"/>
          </a:p>
          <a:p>
            <a:pPr>
              <a:lnSpc>
                <a:spcPct val="80000"/>
              </a:lnSpc>
              <a:buNone/>
            </a:pPr>
            <a:r>
              <a:rPr lang="zh-CN" altLang="en-US" sz="2800" dirty="0" smtClean="0"/>
              <a:t>第</a:t>
            </a:r>
            <a:r>
              <a:rPr lang="en-US" altLang="zh-CN" sz="2800" dirty="0"/>
              <a:t>4</a:t>
            </a:r>
            <a:r>
              <a:rPr lang="zh-CN" altLang="en-US" sz="2800" dirty="0"/>
              <a:t>章  伪指令与汇编语言程序</a:t>
            </a:r>
            <a:r>
              <a:rPr lang="zh-CN" altLang="en-US" sz="2800" dirty="0" smtClean="0"/>
              <a:t>结构设计</a:t>
            </a:r>
            <a:r>
              <a:rPr lang="zh-CN" altLang="en-US" sz="2800" dirty="0" smtClean="0">
                <a:hlinkClick r:id="rId2" action="ppaction://hlinkfile"/>
              </a:rPr>
              <a:t>  </a:t>
            </a:r>
            <a:endParaRPr lang="zh-CN" altLang="en-US" sz="2800" dirty="0">
              <a:hlinkClick r:id="rId2" action="ppaction://hlinkfile"/>
            </a:endParaRPr>
          </a:p>
          <a:p>
            <a:pPr>
              <a:lnSpc>
                <a:spcPct val="80000"/>
              </a:lnSpc>
              <a:buNone/>
            </a:pPr>
            <a:r>
              <a:rPr lang="zh-CN" altLang="en-US" sz="2800" dirty="0"/>
              <a:t>第</a:t>
            </a:r>
            <a:r>
              <a:rPr lang="en-US" altLang="zh-CN" sz="2800" dirty="0"/>
              <a:t>5</a:t>
            </a:r>
            <a:r>
              <a:rPr lang="zh-CN" altLang="en-US" sz="2800" dirty="0"/>
              <a:t>章  汇编语言程序设计</a:t>
            </a:r>
          </a:p>
          <a:p>
            <a:pPr>
              <a:lnSpc>
                <a:spcPct val="80000"/>
              </a:lnSpc>
              <a:buNone/>
            </a:pPr>
            <a:r>
              <a:rPr lang="zh-CN" altLang="en-US" sz="2800" dirty="0"/>
              <a:t>第</a:t>
            </a:r>
            <a:r>
              <a:rPr lang="en-US" altLang="zh-CN" sz="2800" dirty="0"/>
              <a:t>6</a:t>
            </a:r>
            <a:r>
              <a:rPr lang="zh-CN" altLang="en-US" sz="2800" dirty="0"/>
              <a:t>章  子程序设计</a:t>
            </a:r>
          </a:p>
          <a:p>
            <a:pPr>
              <a:lnSpc>
                <a:spcPct val="80000"/>
              </a:lnSpc>
              <a:buNone/>
            </a:pPr>
            <a:r>
              <a:rPr lang="zh-CN" altLang="en-US" sz="2800" dirty="0"/>
              <a:t>第</a:t>
            </a:r>
            <a:r>
              <a:rPr lang="en-US" altLang="zh-CN" sz="2800" dirty="0"/>
              <a:t>7</a:t>
            </a:r>
            <a:r>
              <a:rPr lang="zh-CN" altLang="en-US" sz="2800" dirty="0"/>
              <a:t>章  输入</a:t>
            </a:r>
            <a:r>
              <a:rPr lang="en-US" altLang="zh-CN" sz="2800" dirty="0"/>
              <a:t>/</a:t>
            </a:r>
            <a:r>
              <a:rPr lang="zh-CN" altLang="en-US" sz="2800" dirty="0"/>
              <a:t>输出程序设计</a:t>
            </a:r>
          </a:p>
          <a:p>
            <a:pPr>
              <a:lnSpc>
                <a:spcPct val="80000"/>
              </a:lnSpc>
              <a:buNone/>
            </a:pPr>
            <a:r>
              <a:rPr lang="zh-CN" altLang="en-US" sz="2800" dirty="0"/>
              <a:t>第</a:t>
            </a:r>
            <a:r>
              <a:rPr lang="en-US" altLang="zh-CN" sz="2800" dirty="0"/>
              <a:t>8</a:t>
            </a:r>
            <a:r>
              <a:rPr lang="zh-CN" altLang="en-US" sz="2800" dirty="0"/>
              <a:t>章  高级汇编技术</a:t>
            </a:r>
          </a:p>
          <a:p>
            <a:pPr>
              <a:lnSpc>
                <a:spcPct val="80000"/>
              </a:lnSpc>
              <a:buNone/>
            </a:pPr>
            <a:r>
              <a:rPr lang="zh-CN" altLang="en-US" sz="2800" dirty="0"/>
              <a:t>第</a:t>
            </a:r>
            <a:r>
              <a:rPr lang="en-US" altLang="zh-CN" sz="2800" dirty="0"/>
              <a:t>9</a:t>
            </a:r>
            <a:r>
              <a:rPr lang="zh-CN" altLang="en-US" sz="2800" dirty="0"/>
              <a:t>章  </a:t>
            </a:r>
            <a:r>
              <a:rPr lang="en-US" altLang="zh-CN" sz="2800" dirty="0"/>
              <a:t>DOS/BIOS</a:t>
            </a:r>
            <a:r>
              <a:rPr lang="zh-CN" altLang="en-US" sz="2800" dirty="0"/>
              <a:t>功能调用</a:t>
            </a:r>
          </a:p>
          <a:p>
            <a:pPr>
              <a:lnSpc>
                <a:spcPct val="80000"/>
              </a:lnSpc>
              <a:buNone/>
            </a:pPr>
            <a:r>
              <a:rPr lang="zh-CN" altLang="en-US" sz="2800" dirty="0"/>
              <a:t>第</a:t>
            </a:r>
            <a:r>
              <a:rPr lang="en-US" altLang="zh-CN" sz="2800" dirty="0"/>
              <a:t>10</a:t>
            </a:r>
            <a:r>
              <a:rPr lang="zh-CN" altLang="en-US" sz="2800" dirty="0"/>
              <a:t>章  </a:t>
            </a:r>
            <a:r>
              <a:rPr lang="zh-CN" altLang="zh-CN" sz="2800" dirty="0" smtClean="0"/>
              <a:t>汇编语言上机环境及程序设计实例</a:t>
            </a:r>
            <a:endParaRPr lang="zh-CN" altLang="en-US" sz="2800" dirty="0">
              <a:hlinkClick r:id="" action="ppaction://noaction"/>
            </a:endParaRPr>
          </a:p>
        </p:txBody>
      </p:sp>
      <p:sp>
        <p:nvSpPr>
          <p:cNvPr id="10243" name="Text Box 3"/>
          <p:cNvSpPr txBox="1">
            <a:spLocks noChangeArrowheads="1"/>
          </p:cNvSpPr>
          <p:nvPr/>
        </p:nvSpPr>
        <p:spPr bwMode="auto">
          <a:xfrm>
            <a:off x="1403350" y="692150"/>
            <a:ext cx="3600450" cy="579438"/>
          </a:xfrm>
          <a:prstGeom prst="rect">
            <a:avLst/>
          </a:prstGeom>
          <a:noFill/>
          <a:ln w="9525">
            <a:noFill/>
            <a:miter lim="800000"/>
            <a:headEnd/>
            <a:tailEnd/>
          </a:ln>
          <a:effectLst/>
        </p:spPr>
        <p:txBody>
          <a:bodyPr>
            <a:spAutoFit/>
          </a:bodyPr>
          <a:lstStyle/>
          <a:p>
            <a:pPr algn="ctr">
              <a:spcBef>
                <a:spcPct val="50000"/>
              </a:spcBef>
            </a:pPr>
            <a:r>
              <a:rPr lang="zh-CN" altLang="en-US" sz="3200" b="1">
                <a:solidFill>
                  <a:srgbClr val="336699"/>
                </a:solidFill>
              </a:rPr>
              <a:t>目   录</a:t>
            </a:r>
          </a:p>
        </p:txBody>
      </p:sp>
    </p:spTree>
  </p:cSld>
  <p:clrMapOvr>
    <a:masterClrMapping/>
  </p:clrMapOvr>
  <p:transition spd="med">
    <p:pull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FEF5642-86C8-4F8B-A8EF-E5A97E6FE670}"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510B8DA-D417-4901-86A7-2BAECE217656}" type="slidenum">
              <a:rPr lang="en-US" altLang="zh-CN"/>
              <a:pPr/>
              <a:t>40</a:t>
            </a:fld>
            <a:endParaRPr lang="en-US" altLang="zh-CN"/>
          </a:p>
        </p:txBody>
      </p:sp>
      <p:sp>
        <p:nvSpPr>
          <p:cNvPr id="147458" name="Rectangle 2"/>
          <p:cNvSpPr>
            <a:spLocks noGrp="1" noChangeArrowheads="1"/>
          </p:cNvSpPr>
          <p:nvPr>
            <p:ph type="title"/>
          </p:nvPr>
        </p:nvSpPr>
        <p:spPr/>
        <p:txBody>
          <a:bodyPr/>
          <a:lstStyle/>
          <a:p>
            <a:r>
              <a:rPr lang="zh-CN" altLang="en-US" b="1">
                <a:solidFill>
                  <a:srgbClr val="336699"/>
                </a:solidFill>
              </a:rPr>
              <a:t>汉字编码</a:t>
            </a:r>
            <a:endParaRPr lang="zh-CN" altLang="en-US">
              <a:solidFill>
                <a:srgbClr val="336699"/>
              </a:solidFill>
            </a:endParaRPr>
          </a:p>
        </p:txBody>
      </p:sp>
      <p:sp>
        <p:nvSpPr>
          <p:cNvPr id="147459" name="Rectangle 3"/>
          <p:cNvSpPr>
            <a:spLocks noGrp="1" noChangeArrowheads="1"/>
          </p:cNvSpPr>
          <p:nvPr>
            <p:ph type="body" idx="1"/>
          </p:nvPr>
        </p:nvSpPr>
        <p:spPr/>
        <p:txBody>
          <a:bodyPr/>
          <a:lstStyle/>
          <a:p>
            <a:r>
              <a:rPr lang="zh-CN" altLang="en-US"/>
              <a:t>汉字也是字符，但它比西文字符量多且复杂，给计算机处理带来了困难。</a:t>
            </a:r>
          </a:p>
          <a:p>
            <a:r>
              <a:rPr lang="zh-CN" altLang="en-US"/>
              <a:t>汉字处理技术必须解决汉字的编码问题。 </a:t>
            </a:r>
          </a:p>
          <a:p>
            <a:r>
              <a:rPr lang="zh-CN" altLang="en-US"/>
              <a:t>汉字编码主要分为四类：汉字输入码、汉字交换码、汉字机内码和汉字字形码。 </a:t>
            </a:r>
          </a:p>
        </p:txBody>
      </p:sp>
    </p:spTree>
  </p:cSld>
  <p:clrMapOvr>
    <a:masterClrMapping/>
  </p:clrMapOvr>
  <p:transition spd="med">
    <p:pull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40A72C7-6640-4045-9685-923719DA1557}"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7033806-C106-4696-8B6C-2C240BDDA776}" type="slidenum">
              <a:rPr lang="en-US" altLang="zh-CN"/>
              <a:pPr/>
              <a:t>41</a:t>
            </a:fld>
            <a:endParaRPr lang="en-US" altLang="zh-CN"/>
          </a:p>
        </p:txBody>
      </p:sp>
      <p:sp>
        <p:nvSpPr>
          <p:cNvPr id="148482" name="Rectangle 2"/>
          <p:cNvSpPr>
            <a:spLocks noGrp="1" noChangeArrowheads="1"/>
          </p:cNvSpPr>
          <p:nvPr>
            <p:ph type="title"/>
          </p:nvPr>
        </p:nvSpPr>
        <p:spPr/>
        <p:txBody>
          <a:bodyPr/>
          <a:lstStyle/>
          <a:p>
            <a:r>
              <a:rPr lang="zh-CN" altLang="en-US" b="1">
                <a:solidFill>
                  <a:srgbClr val="336699"/>
                </a:solidFill>
              </a:rPr>
              <a:t>汉字的输入编码</a:t>
            </a:r>
            <a:endParaRPr lang="zh-CN" altLang="en-US">
              <a:solidFill>
                <a:srgbClr val="336699"/>
              </a:solidFill>
            </a:endParaRPr>
          </a:p>
        </p:txBody>
      </p:sp>
      <p:sp>
        <p:nvSpPr>
          <p:cNvPr id="148483" name="Rectangle 3"/>
          <p:cNvSpPr>
            <a:spLocks noGrp="1" noChangeArrowheads="1"/>
          </p:cNvSpPr>
          <p:nvPr>
            <p:ph type="body" idx="1"/>
          </p:nvPr>
        </p:nvSpPr>
        <p:spPr/>
        <p:txBody>
          <a:bodyPr/>
          <a:lstStyle/>
          <a:p>
            <a:pPr>
              <a:lnSpc>
                <a:spcPct val="80000"/>
              </a:lnSpc>
            </a:pPr>
            <a:r>
              <a:rPr lang="zh-CN" altLang="en-US" sz="2800"/>
              <a:t>数字编码：数字编码就是用数字串代表一个汉字的输入，常用的是国标区位码，也可用电报码。</a:t>
            </a:r>
          </a:p>
          <a:p>
            <a:pPr>
              <a:lnSpc>
                <a:spcPct val="80000"/>
              </a:lnSpc>
            </a:pPr>
            <a:r>
              <a:rPr lang="zh-CN" altLang="en-US" sz="2800"/>
              <a:t>拼音编码：拼音编码是以汉语拼音为基础的输入方法。这种编码方法存在的问题是：汉字中同音字多，重码率高，因此在按拼音输入后还需进行同音字的选择，汉字的输入速度受到影响。 </a:t>
            </a:r>
          </a:p>
          <a:p>
            <a:pPr>
              <a:lnSpc>
                <a:spcPct val="80000"/>
              </a:lnSpc>
            </a:pPr>
            <a:r>
              <a:rPr lang="zh-CN" altLang="en-US" sz="2800"/>
              <a:t>字形编码：字形编码是以汉字的形状确定的编码。汉字总数虽然很多，但是由一笔一划组成，全部汉字的部件和笔划是有限的。</a:t>
            </a:r>
          </a:p>
          <a:p>
            <a:pPr>
              <a:lnSpc>
                <a:spcPct val="80000"/>
              </a:lnSpc>
            </a:pPr>
            <a:r>
              <a:rPr lang="zh-CN" altLang="en-US" sz="2800"/>
              <a:t>音形编码：除字形编码外，还有一些编码方法是利用汉字字形、字音两个属性的特点并使其结合的混合编码方法。  </a:t>
            </a:r>
          </a:p>
        </p:txBody>
      </p:sp>
    </p:spTree>
  </p:cSld>
  <p:clrMapOvr>
    <a:masterClrMapping/>
  </p:clrMapOvr>
  <p:transition spd="med">
    <p:pull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10F2CEB-E50B-4174-9299-2DE9362C7636}"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BA1A0AE-842B-407E-90BA-52DF5E2B3A61}" type="slidenum">
              <a:rPr lang="en-US" altLang="zh-CN"/>
              <a:pPr/>
              <a:t>42</a:t>
            </a:fld>
            <a:endParaRPr lang="en-US" altLang="zh-CN"/>
          </a:p>
        </p:txBody>
      </p:sp>
      <p:sp>
        <p:nvSpPr>
          <p:cNvPr id="149506" name="Rectangle 2"/>
          <p:cNvSpPr>
            <a:spLocks noGrp="1" noChangeArrowheads="1"/>
          </p:cNvSpPr>
          <p:nvPr>
            <p:ph type="title"/>
          </p:nvPr>
        </p:nvSpPr>
        <p:spPr/>
        <p:txBody>
          <a:bodyPr/>
          <a:lstStyle/>
          <a:p>
            <a:r>
              <a:rPr lang="zh-CN" altLang="en-US" b="1">
                <a:solidFill>
                  <a:srgbClr val="336699"/>
                </a:solidFill>
              </a:rPr>
              <a:t>汉字交换码</a:t>
            </a:r>
            <a:endParaRPr lang="zh-CN" altLang="en-US">
              <a:solidFill>
                <a:srgbClr val="336699"/>
              </a:solidFill>
            </a:endParaRPr>
          </a:p>
        </p:txBody>
      </p:sp>
      <p:sp>
        <p:nvSpPr>
          <p:cNvPr id="149507" name="Rectangle 3"/>
          <p:cNvSpPr>
            <a:spLocks noGrp="1" noChangeArrowheads="1"/>
          </p:cNvSpPr>
          <p:nvPr>
            <p:ph type="body" idx="1"/>
          </p:nvPr>
        </p:nvSpPr>
        <p:spPr/>
        <p:txBody>
          <a:bodyPr/>
          <a:lstStyle/>
          <a:p>
            <a:r>
              <a:rPr lang="zh-CN" altLang="en-US"/>
              <a:t>在不同汉字信息处理系统间进行汉字交换时所使用的编码，就是国标码。</a:t>
            </a:r>
          </a:p>
          <a:p>
            <a:r>
              <a:rPr lang="zh-CN" altLang="en-US"/>
              <a:t>无论采用哪种方法输入汉字，一旦输入到计算机中，必须采用统一的国标码标识每个汉字。 </a:t>
            </a:r>
          </a:p>
        </p:txBody>
      </p:sp>
    </p:spTree>
  </p:cSld>
  <p:clrMapOvr>
    <a:masterClrMapping/>
  </p:clrMapOvr>
  <p:transition spd="med">
    <p:pull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AFB18B7-E81E-443E-856C-F121736219FA}"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8B57E01-FAEA-4D60-A012-E29A4D7AB86D}" type="slidenum">
              <a:rPr lang="en-US" altLang="zh-CN"/>
              <a:pPr/>
              <a:t>43</a:t>
            </a:fld>
            <a:endParaRPr lang="en-US" altLang="zh-CN"/>
          </a:p>
        </p:txBody>
      </p:sp>
      <p:sp>
        <p:nvSpPr>
          <p:cNvPr id="150530" name="Rectangle 2"/>
          <p:cNvSpPr>
            <a:spLocks noGrp="1" noChangeArrowheads="1"/>
          </p:cNvSpPr>
          <p:nvPr>
            <p:ph type="title"/>
          </p:nvPr>
        </p:nvSpPr>
        <p:spPr/>
        <p:txBody>
          <a:bodyPr/>
          <a:lstStyle/>
          <a:p>
            <a:r>
              <a:rPr lang="zh-CN" altLang="en-US" b="1">
                <a:solidFill>
                  <a:srgbClr val="336699"/>
                </a:solidFill>
              </a:rPr>
              <a:t>汉字机内码</a:t>
            </a:r>
            <a:endParaRPr lang="zh-CN" altLang="en-US">
              <a:solidFill>
                <a:srgbClr val="336699"/>
              </a:solidFill>
            </a:endParaRPr>
          </a:p>
        </p:txBody>
      </p:sp>
      <p:sp>
        <p:nvSpPr>
          <p:cNvPr id="150531" name="Rectangle 3"/>
          <p:cNvSpPr>
            <a:spLocks noGrp="1" noChangeArrowheads="1"/>
          </p:cNvSpPr>
          <p:nvPr>
            <p:ph type="body" idx="1"/>
          </p:nvPr>
        </p:nvSpPr>
        <p:spPr/>
        <p:txBody>
          <a:bodyPr/>
          <a:lstStyle/>
          <a:p>
            <a:pPr>
              <a:lnSpc>
                <a:spcPct val="90000"/>
              </a:lnSpc>
            </a:pPr>
            <a:r>
              <a:rPr lang="zh-CN" altLang="en-US"/>
              <a:t>汉字机内码是汉字在设备或信息处理系统内部最基本的表达形式，是在设备和信息处理系统内部存储、处理、传输汉字用的编码。 </a:t>
            </a:r>
          </a:p>
          <a:p>
            <a:pPr>
              <a:lnSpc>
                <a:spcPct val="90000"/>
              </a:lnSpc>
            </a:pPr>
            <a:r>
              <a:rPr lang="zh-CN" altLang="en-US"/>
              <a:t>汉字机内码表示有许多种，要考虑的因素有以下几点： </a:t>
            </a:r>
          </a:p>
          <a:p>
            <a:pPr lvl="1">
              <a:lnSpc>
                <a:spcPct val="90000"/>
              </a:lnSpc>
            </a:pPr>
            <a:r>
              <a:rPr lang="zh-CN" altLang="en-US"/>
              <a:t>码位尽量短；</a:t>
            </a:r>
          </a:p>
          <a:p>
            <a:pPr lvl="1">
              <a:lnSpc>
                <a:spcPct val="90000"/>
              </a:lnSpc>
            </a:pPr>
            <a:r>
              <a:rPr lang="zh-CN" altLang="en-US"/>
              <a:t>表示的汉字要足够多；</a:t>
            </a:r>
          </a:p>
          <a:p>
            <a:pPr lvl="1">
              <a:lnSpc>
                <a:spcPct val="90000"/>
              </a:lnSpc>
            </a:pPr>
            <a:r>
              <a:rPr lang="zh-CN" altLang="en-US"/>
              <a:t>码值要连续有序，以便于操作运算。</a:t>
            </a:r>
          </a:p>
        </p:txBody>
      </p:sp>
    </p:spTree>
  </p:cSld>
  <p:clrMapOvr>
    <a:masterClrMapping/>
  </p:clrMapOvr>
  <p:transition spd="med">
    <p:pull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2A61636-426F-483F-9788-D128874451C5}"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6F85BB0-BCAC-476C-AF6F-D4E6A64781D6}" type="slidenum">
              <a:rPr lang="en-US" altLang="zh-CN"/>
              <a:pPr/>
              <a:t>44</a:t>
            </a:fld>
            <a:endParaRPr lang="en-US" altLang="zh-CN"/>
          </a:p>
        </p:txBody>
      </p:sp>
      <p:sp>
        <p:nvSpPr>
          <p:cNvPr id="151554" name="Rectangle 2"/>
          <p:cNvSpPr>
            <a:spLocks noGrp="1" noChangeArrowheads="1"/>
          </p:cNvSpPr>
          <p:nvPr>
            <p:ph type="title"/>
          </p:nvPr>
        </p:nvSpPr>
        <p:spPr/>
        <p:txBody>
          <a:bodyPr/>
          <a:lstStyle/>
          <a:p>
            <a:r>
              <a:rPr lang="zh-CN" altLang="en-US" b="1">
                <a:solidFill>
                  <a:srgbClr val="336699"/>
                </a:solidFill>
              </a:rPr>
              <a:t>汉字字形码</a:t>
            </a:r>
            <a:endParaRPr lang="zh-CN" altLang="en-US">
              <a:solidFill>
                <a:srgbClr val="336699"/>
              </a:solidFill>
            </a:endParaRPr>
          </a:p>
        </p:txBody>
      </p:sp>
      <p:sp>
        <p:nvSpPr>
          <p:cNvPr id="151555" name="Rectangle 3"/>
          <p:cNvSpPr>
            <a:spLocks noGrp="1" noChangeArrowheads="1"/>
          </p:cNvSpPr>
          <p:nvPr>
            <p:ph type="body" idx="1"/>
          </p:nvPr>
        </p:nvSpPr>
        <p:spPr/>
        <p:txBody>
          <a:bodyPr/>
          <a:lstStyle/>
          <a:p>
            <a:pPr>
              <a:lnSpc>
                <a:spcPct val="90000"/>
              </a:lnSpc>
            </a:pPr>
            <a:r>
              <a:rPr lang="zh-CN" altLang="en-US" sz="2800"/>
              <a:t>字形编码也称为字模码，是用点阵表示的汉字字形代码，它是汉字的输出形式。计算机显示或打印输出汉字时是通过点阵形式表示汉字的。 </a:t>
            </a:r>
          </a:p>
          <a:p>
            <a:pPr>
              <a:lnSpc>
                <a:spcPct val="90000"/>
              </a:lnSpc>
            </a:pPr>
            <a:r>
              <a:rPr lang="zh-CN" altLang="en-US" sz="2800"/>
              <a:t>字模点阵是以字节为单位存储，所占用存储空间也很大，以</a:t>
            </a:r>
            <a:r>
              <a:rPr lang="en-US" altLang="zh-CN" sz="2800"/>
              <a:t>16×16</a:t>
            </a:r>
            <a:r>
              <a:rPr lang="zh-CN" altLang="en-US" sz="2800"/>
              <a:t>点阵为例，每个汉字就要占用</a:t>
            </a:r>
            <a:r>
              <a:rPr lang="en-US" altLang="zh-CN" sz="2800"/>
              <a:t>32</a:t>
            </a:r>
            <a:r>
              <a:rPr lang="zh-CN" altLang="en-US" sz="2800"/>
              <a:t>个字节，两级汉字大约占用</a:t>
            </a:r>
            <a:r>
              <a:rPr lang="en-US" altLang="zh-CN" sz="2800"/>
              <a:t>256KB</a:t>
            </a:r>
            <a:r>
              <a:rPr lang="zh-CN" altLang="en-US" sz="2800"/>
              <a:t>的空间。 </a:t>
            </a:r>
          </a:p>
          <a:p>
            <a:pPr>
              <a:lnSpc>
                <a:spcPct val="90000"/>
              </a:lnSpc>
            </a:pPr>
            <a:r>
              <a:rPr lang="zh-CN" altLang="en-US" sz="2800"/>
              <a:t>汉字字形码只能用来构成“字库”，而不能用于机内存储。字库中存储了每个汉字的点阵代码，当显示输出时才检索字库，输出字模点阵，得到字形。 </a:t>
            </a:r>
          </a:p>
        </p:txBody>
      </p:sp>
    </p:spTree>
  </p:cSld>
  <p:clrMapOvr>
    <a:masterClrMapping/>
  </p:clrMapOvr>
  <p:transition spd="med">
    <p:pull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92D2BF55-C7FE-4E49-9066-B8E9A90AC83D}" type="datetime1">
              <a:rPr lang="zh-CN" altLang="en-US"/>
              <a:pPr/>
              <a:t>2016-5-25</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2BB7FC33-6D27-4EEC-B85E-11E3195AC16D}" type="slidenum">
              <a:rPr lang="en-US" altLang="zh-CN"/>
              <a:pPr/>
              <a:t>45</a:t>
            </a:fld>
            <a:endParaRPr lang="en-US" altLang="zh-CN"/>
          </a:p>
        </p:txBody>
      </p:sp>
      <p:sp>
        <p:nvSpPr>
          <p:cNvPr id="154626" name="Rectangle 2"/>
          <p:cNvSpPr>
            <a:spLocks noGrp="1" noChangeArrowheads="1"/>
          </p:cNvSpPr>
          <p:nvPr>
            <p:ph type="title"/>
          </p:nvPr>
        </p:nvSpPr>
        <p:spPr/>
        <p:txBody>
          <a:bodyPr/>
          <a:lstStyle/>
          <a:p>
            <a:r>
              <a:rPr lang="zh-CN" altLang="en-US" b="1">
                <a:solidFill>
                  <a:srgbClr val="336699"/>
                </a:solidFill>
              </a:rPr>
              <a:t>各种汉字编码之间的逻辑关系</a:t>
            </a:r>
            <a:endParaRPr lang="zh-CN" altLang="en-US">
              <a:solidFill>
                <a:srgbClr val="336699"/>
              </a:solidFill>
            </a:endParaRPr>
          </a:p>
        </p:txBody>
      </p:sp>
      <p:pic>
        <p:nvPicPr>
          <p:cNvPr id="154628" name="Picture 4"/>
          <p:cNvPicPr>
            <a:picLocks noChangeAspect="1" noChangeArrowheads="1"/>
          </p:cNvPicPr>
          <p:nvPr/>
        </p:nvPicPr>
        <p:blipFill>
          <a:blip r:embed="rId2" cstate="print"/>
          <a:srcRect/>
          <a:stretch>
            <a:fillRect/>
          </a:stretch>
        </p:blipFill>
        <p:spPr bwMode="auto">
          <a:xfrm>
            <a:off x="2124075" y="2133600"/>
            <a:ext cx="4752975" cy="2982913"/>
          </a:xfrm>
          <a:prstGeom prst="rect">
            <a:avLst/>
          </a:prstGeom>
          <a:noFill/>
          <a:ln w="9525">
            <a:noFill/>
            <a:miter lim="800000"/>
            <a:headEnd/>
            <a:tailEnd/>
          </a:ln>
        </p:spPr>
      </p:pic>
    </p:spTree>
  </p:cSld>
  <p:clrMapOvr>
    <a:masterClrMapping/>
  </p:clrMapOvr>
  <p:transition spd="med">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B2F915A-64CE-4A1B-BE5C-B9A4A600D6DB}"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4877232-6D7A-45D3-8744-0E4246E3B9AC}" type="slidenum">
              <a:rPr lang="en-US" altLang="zh-CN"/>
              <a:pPr/>
              <a:t>5</a:t>
            </a:fld>
            <a:endParaRPr lang="en-US" altLang="zh-CN"/>
          </a:p>
        </p:txBody>
      </p:sp>
      <p:sp>
        <p:nvSpPr>
          <p:cNvPr id="11266" name="Rectangle 2"/>
          <p:cNvSpPr>
            <a:spLocks noGrp="1" noChangeArrowheads="1"/>
          </p:cNvSpPr>
          <p:nvPr>
            <p:ph type="ctrTitle"/>
          </p:nvPr>
        </p:nvSpPr>
        <p:spPr>
          <a:xfrm>
            <a:off x="539750" y="620713"/>
            <a:ext cx="7772400" cy="768350"/>
          </a:xfrm>
        </p:spPr>
        <p:txBody>
          <a:bodyPr/>
          <a:lstStyle/>
          <a:p>
            <a:r>
              <a:rPr lang="zh-CN" altLang="en-US" b="1">
                <a:solidFill>
                  <a:srgbClr val="336699"/>
                </a:solidFill>
              </a:rPr>
              <a:t>第</a:t>
            </a:r>
            <a:r>
              <a:rPr lang="en-US" altLang="zh-CN" b="1">
                <a:solidFill>
                  <a:srgbClr val="336699"/>
                </a:solidFill>
              </a:rPr>
              <a:t>1</a:t>
            </a:r>
            <a:r>
              <a:rPr lang="zh-CN" altLang="en-US" b="1">
                <a:solidFill>
                  <a:srgbClr val="336699"/>
                </a:solidFill>
              </a:rPr>
              <a:t>章  汇编语言基础知识</a:t>
            </a:r>
          </a:p>
        </p:txBody>
      </p:sp>
      <p:sp>
        <p:nvSpPr>
          <p:cNvPr id="11267" name="Rectangle 3"/>
          <p:cNvSpPr>
            <a:spLocks noGrp="1" noChangeArrowheads="1"/>
          </p:cNvSpPr>
          <p:nvPr>
            <p:ph type="subTitle" idx="1"/>
          </p:nvPr>
        </p:nvSpPr>
        <p:spPr>
          <a:xfrm>
            <a:off x="1042988" y="2205038"/>
            <a:ext cx="6769100" cy="2184400"/>
          </a:xfrm>
        </p:spPr>
        <p:txBody>
          <a:bodyPr/>
          <a:lstStyle/>
          <a:p>
            <a:pPr algn="l"/>
            <a:r>
              <a:rPr lang="en-US" altLang="zh-CN"/>
              <a:t>1.1  </a:t>
            </a:r>
            <a:r>
              <a:rPr lang="zh-CN" altLang="en-US"/>
              <a:t>计算机基础知识</a:t>
            </a:r>
          </a:p>
          <a:p>
            <a:pPr algn="l"/>
            <a:r>
              <a:rPr lang="en-US" altLang="zh-CN"/>
              <a:t>1.2  </a:t>
            </a:r>
            <a:r>
              <a:rPr lang="zh-CN" altLang="en-US"/>
              <a:t>计算机的基本结构与组成</a:t>
            </a:r>
          </a:p>
          <a:p>
            <a:pPr algn="l"/>
            <a:r>
              <a:rPr lang="en-US" altLang="zh-CN"/>
              <a:t>1.3  </a:t>
            </a:r>
            <a:r>
              <a:rPr lang="zh-CN" altLang="en-US"/>
              <a:t>计算机中的数制与码制</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dissolve">
                                      <p:cBhvr>
                                        <p:cTn id="12" dur="500"/>
                                        <p:tgtEl>
                                          <p:spTgt spid="11267">
                                            <p:txEl>
                                              <p:pRg st="0" end="0"/>
                                            </p:txEl>
                                          </p:spTgt>
                                        </p:tgtEl>
                                      </p:cBhvr>
                                    </p:animEffect>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1267">
                                            <p:txEl>
                                              <p:pRg st="1" end="1"/>
                                            </p:txEl>
                                          </p:spTgt>
                                        </p:tgtEl>
                                        <p:attrNameLst>
                                          <p:attrName>style.visibility</p:attrName>
                                        </p:attrNameLst>
                                      </p:cBhvr>
                                      <p:to>
                                        <p:strVal val="visible"/>
                                      </p:to>
                                    </p:set>
                                    <p:animEffect transition="in" filter="dissolve">
                                      <p:cBhvr>
                                        <p:cTn id="16" dur="500"/>
                                        <p:tgtEl>
                                          <p:spTgt spid="11267">
                                            <p:txEl>
                                              <p:pRg st="1" end="1"/>
                                            </p:txEl>
                                          </p:spTgt>
                                        </p:tgtEl>
                                      </p:cBhvr>
                                    </p:animEffect>
                                  </p:childTnLst>
                                </p:cTn>
                              </p:par>
                            </p:childTnLst>
                          </p:cTn>
                        </p:par>
                        <p:par>
                          <p:cTn id="17" fill="hold">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11267">
                                            <p:txEl>
                                              <p:pRg st="2" end="2"/>
                                            </p:txEl>
                                          </p:spTgt>
                                        </p:tgtEl>
                                        <p:attrNameLst>
                                          <p:attrName>style.visibility</p:attrName>
                                        </p:attrNameLst>
                                      </p:cBhvr>
                                      <p:to>
                                        <p:strVal val="visible"/>
                                      </p:to>
                                    </p:set>
                                    <p:animEffect transition="in" filter="dissolve">
                                      <p:cBhvr>
                                        <p:cTn id="20" dur="500"/>
                                        <p:tgtEl>
                                          <p:spTgt spid="11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build="p"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EAF247A-36D6-4587-956D-3934892DFE42}"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F2FB720-023D-47F0-9D07-E5C66BD698BC}" type="slidenum">
              <a:rPr lang="en-US" altLang="zh-CN"/>
              <a:pPr/>
              <a:t>6</a:t>
            </a:fld>
            <a:endParaRPr lang="en-US" altLang="zh-CN"/>
          </a:p>
        </p:txBody>
      </p:sp>
      <p:sp>
        <p:nvSpPr>
          <p:cNvPr id="35842" name="Rectangle 2"/>
          <p:cNvSpPr>
            <a:spLocks noGrp="1" noChangeArrowheads="1"/>
          </p:cNvSpPr>
          <p:nvPr>
            <p:ph type="title"/>
          </p:nvPr>
        </p:nvSpPr>
        <p:spPr/>
        <p:txBody>
          <a:bodyPr/>
          <a:lstStyle/>
          <a:p>
            <a:r>
              <a:rPr lang="en-US" altLang="zh-CN" b="1">
                <a:solidFill>
                  <a:srgbClr val="336699"/>
                </a:solidFill>
              </a:rPr>
              <a:t>1.1  </a:t>
            </a:r>
            <a:r>
              <a:rPr lang="zh-CN" altLang="en-US" b="1">
                <a:solidFill>
                  <a:srgbClr val="336699"/>
                </a:solidFill>
              </a:rPr>
              <a:t>计算机基础知识</a:t>
            </a:r>
          </a:p>
        </p:txBody>
      </p:sp>
      <p:sp>
        <p:nvSpPr>
          <p:cNvPr id="35843" name="Rectangle 3"/>
          <p:cNvSpPr>
            <a:spLocks noGrp="1" noChangeArrowheads="1"/>
          </p:cNvSpPr>
          <p:nvPr>
            <p:ph type="body" idx="1"/>
          </p:nvPr>
        </p:nvSpPr>
        <p:spPr>
          <a:xfrm>
            <a:off x="1403350" y="1916113"/>
            <a:ext cx="7283450" cy="4210050"/>
          </a:xfrm>
        </p:spPr>
        <p:txBody>
          <a:bodyPr/>
          <a:lstStyle/>
          <a:p>
            <a:pPr>
              <a:buFontTx/>
              <a:buNone/>
            </a:pPr>
            <a:r>
              <a:rPr lang="en-US" altLang="zh-CN" dirty="0"/>
              <a:t>1.1.1  </a:t>
            </a:r>
            <a:r>
              <a:rPr lang="zh-CN" altLang="en-US" dirty="0"/>
              <a:t>计算机的发展史</a:t>
            </a:r>
          </a:p>
          <a:p>
            <a:pPr>
              <a:buFontTx/>
              <a:buNone/>
            </a:pPr>
            <a:r>
              <a:rPr lang="en-US" altLang="zh-CN" dirty="0"/>
              <a:t>1.1.2  </a:t>
            </a:r>
            <a:r>
              <a:rPr lang="zh-CN" altLang="en-US" dirty="0"/>
              <a:t>计算机的特性</a:t>
            </a:r>
          </a:p>
          <a:p>
            <a:pPr>
              <a:buFontTx/>
              <a:buNone/>
            </a:pPr>
            <a:r>
              <a:rPr lang="en-US" altLang="zh-CN" dirty="0"/>
              <a:t>1.1.3  </a:t>
            </a:r>
            <a:r>
              <a:rPr lang="zh-CN" altLang="en-US" dirty="0"/>
              <a:t>计算机的</a:t>
            </a:r>
            <a:r>
              <a:rPr lang="zh-CN" altLang="en-US" dirty="0" smtClean="0"/>
              <a:t>分类</a:t>
            </a:r>
            <a:r>
              <a:rPr lang="zh-CN" altLang="en-US" dirty="0" smtClean="0"/>
              <a:t>与应用</a:t>
            </a:r>
            <a:endParaRPr lang="zh-CN" altLang="en-US" dirty="0"/>
          </a:p>
          <a:p>
            <a:pPr>
              <a:buFontTx/>
              <a:buNone/>
            </a:pPr>
            <a:r>
              <a:rPr lang="en-US" altLang="zh-CN" dirty="0"/>
              <a:t>1.1.4  </a:t>
            </a:r>
            <a:r>
              <a:rPr lang="zh-CN" altLang="en-US" dirty="0"/>
              <a:t>计算机的主要技术指标</a:t>
            </a:r>
          </a:p>
        </p:txBody>
      </p:sp>
    </p:spTree>
  </p:cSld>
  <p:clrMapOvr>
    <a:masterClrMapping/>
  </p:clrMapOvr>
  <p:transition spd="med">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B3A036C-7596-40B4-934D-D93403C36DB3}"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55CC350-FAD6-495D-88EE-33EDE296ABE4}" type="slidenum">
              <a:rPr lang="en-US" altLang="zh-CN"/>
              <a:pPr/>
              <a:t>7</a:t>
            </a:fld>
            <a:endParaRPr lang="en-US" altLang="zh-CN"/>
          </a:p>
        </p:txBody>
      </p:sp>
      <p:sp>
        <p:nvSpPr>
          <p:cNvPr id="132098" name="Rectangle 2"/>
          <p:cNvSpPr>
            <a:spLocks noGrp="1" noChangeArrowheads="1"/>
          </p:cNvSpPr>
          <p:nvPr>
            <p:ph type="title"/>
          </p:nvPr>
        </p:nvSpPr>
        <p:spPr/>
        <p:txBody>
          <a:bodyPr/>
          <a:lstStyle/>
          <a:p>
            <a:r>
              <a:rPr lang="zh-CN" altLang="en-US" b="1">
                <a:solidFill>
                  <a:srgbClr val="336699"/>
                </a:solidFill>
              </a:rPr>
              <a:t>计算机的发展史</a:t>
            </a:r>
            <a:endParaRPr lang="zh-CN" altLang="en-US">
              <a:solidFill>
                <a:srgbClr val="336699"/>
              </a:solidFill>
            </a:endParaRPr>
          </a:p>
        </p:txBody>
      </p:sp>
      <p:sp>
        <p:nvSpPr>
          <p:cNvPr id="132099" name="Rectangle 3"/>
          <p:cNvSpPr>
            <a:spLocks noGrp="1" noChangeArrowheads="1"/>
          </p:cNvSpPr>
          <p:nvPr>
            <p:ph type="body" idx="1"/>
          </p:nvPr>
        </p:nvSpPr>
        <p:spPr>
          <a:xfrm>
            <a:off x="457200" y="1628775"/>
            <a:ext cx="8362950" cy="4497388"/>
          </a:xfrm>
        </p:spPr>
        <p:txBody>
          <a:bodyPr/>
          <a:lstStyle/>
          <a:p>
            <a:pPr>
              <a:lnSpc>
                <a:spcPct val="90000"/>
              </a:lnSpc>
            </a:pPr>
            <a:r>
              <a:rPr lang="zh-CN" altLang="en-US" sz="2400"/>
              <a:t>第一代：电子管计算机时代（从</a:t>
            </a:r>
            <a:r>
              <a:rPr lang="en-US" altLang="zh-CN" sz="2400"/>
              <a:t>1946</a:t>
            </a:r>
            <a:r>
              <a:rPr lang="zh-CN" altLang="en-US" sz="2400"/>
              <a:t>年第一台计算机研制成功到</a:t>
            </a:r>
            <a:r>
              <a:rPr lang="en-US" altLang="zh-CN" sz="2400"/>
              <a:t>50</a:t>
            </a:r>
            <a:r>
              <a:rPr lang="zh-CN" altLang="en-US" sz="2400"/>
              <a:t>年代后期），其主要特点是采用电子管作为基本器件。 </a:t>
            </a:r>
          </a:p>
          <a:p>
            <a:pPr>
              <a:lnSpc>
                <a:spcPct val="90000"/>
              </a:lnSpc>
            </a:pPr>
            <a:r>
              <a:rPr lang="zh-CN" altLang="en-US" sz="2400"/>
              <a:t>第二代：晶体管计算机时代（从</a:t>
            </a:r>
            <a:r>
              <a:rPr lang="en-US" altLang="zh-CN" sz="2400"/>
              <a:t>50</a:t>
            </a:r>
            <a:r>
              <a:rPr lang="zh-CN" altLang="en-US" sz="2400"/>
              <a:t>年代中期到</a:t>
            </a:r>
            <a:r>
              <a:rPr lang="en-US" altLang="zh-CN" sz="2400"/>
              <a:t>60</a:t>
            </a:r>
            <a:r>
              <a:rPr lang="zh-CN" altLang="en-US" sz="2400"/>
              <a:t>年代后期），这时期计算机的主要器件逐步由电子管改为晶体管。 </a:t>
            </a:r>
          </a:p>
          <a:p>
            <a:pPr>
              <a:lnSpc>
                <a:spcPct val="90000"/>
              </a:lnSpc>
            </a:pPr>
            <a:r>
              <a:rPr lang="zh-CN" altLang="en-US" sz="2400"/>
              <a:t>第三代：集成电路计算机时代（从</a:t>
            </a:r>
            <a:r>
              <a:rPr lang="en-US" altLang="zh-CN" sz="2400"/>
              <a:t>60</a:t>
            </a:r>
            <a:r>
              <a:rPr lang="zh-CN" altLang="en-US" sz="2400"/>
              <a:t>年代中期到</a:t>
            </a:r>
            <a:r>
              <a:rPr lang="en-US" altLang="zh-CN" sz="2400"/>
              <a:t>70</a:t>
            </a:r>
            <a:r>
              <a:rPr lang="zh-CN" altLang="en-US" sz="2400"/>
              <a:t>年代前期），随着半导体器件生产工艺与技术上的进步，在一片半导体基片上，可以生产出多个晶体管，并用它们形成具有一定处理功能的逻辑器件，这就是集成电路。 </a:t>
            </a:r>
          </a:p>
          <a:p>
            <a:pPr>
              <a:lnSpc>
                <a:spcPct val="90000"/>
              </a:lnSpc>
            </a:pPr>
            <a:r>
              <a:rPr lang="zh-CN" altLang="en-US" sz="2400"/>
              <a:t>第四代：大规模集成电路计算机时代（</a:t>
            </a:r>
            <a:r>
              <a:rPr lang="en-US" altLang="zh-CN" sz="2400"/>
              <a:t>70</a:t>
            </a:r>
            <a:r>
              <a:rPr lang="zh-CN" altLang="en-US" sz="2400"/>
              <a:t>年代初开始）。</a:t>
            </a:r>
          </a:p>
        </p:txBody>
      </p:sp>
    </p:spTree>
  </p:cSld>
  <p:clrMapOvr>
    <a:masterClrMapping/>
  </p:clrMapOvr>
  <p:transition spd="med">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082D7EA-7A3C-4AAB-ADB7-EC76440F2496}"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A8C66433-60F7-49C3-B9B5-79E5BC209DA1}" type="slidenum">
              <a:rPr lang="en-US" altLang="zh-CN"/>
              <a:pPr/>
              <a:t>8</a:t>
            </a:fld>
            <a:endParaRPr lang="en-US" altLang="zh-CN"/>
          </a:p>
        </p:txBody>
      </p:sp>
      <p:sp>
        <p:nvSpPr>
          <p:cNvPr id="133122" name="Rectangle 2"/>
          <p:cNvSpPr>
            <a:spLocks noGrp="1" noChangeArrowheads="1"/>
          </p:cNvSpPr>
          <p:nvPr>
            <p:ph type="title"/>
          </p:nvPr>
        </p:nvSpPr>
        <p:spPr/>
        <p:txBody>
          <a:bodyPr/>
          <a:lstStyle/>
          <a:p>
            <a:r>
              <a:rPr lang="zh-CN" altLang="en-US" b="1">
                <a:solidFill>
                  <a:srgbClr val="336699"/>
                </a:solidFill>
              </a:rPr>
              <a:t>计算机的特性</a:t>
            </a:r>
            <a:r>
              <a:rPr lang="zh-CN" altLang="en-US"/>
              <a:t> </a:t>
            </a:r>
          </a:p>
        </p:txBody>
      </p:sp>
      <p:sp>
        <p:nvSpPr>
          <p:cNvPr id="133123" name="Rectangle 3"/>
          <p:cNvSpPr>
            <a:spLocks noGrp="1" noChangeArrowheads="1"/>
          </p:cNvSpPr>
          <p:nvPr>
            <p:ph type="body" idx="1"/>
          </p:nvPr>
        </p:nvSpPr>
        <p:spPr>
          <a:xfrm>
            <a:off x="2987675" y="1600200"/>
            <a:ext cx="5699125" cy="4525963"/>
          </a:xfrm>
        </p:spPr>
        <p:txBody>
          <a:bodyPr/>
          <a:lstStyle/>
          <a:p>
            <a:r>
              <a:rPr lang="zh-CN" altLang="en-US"/>
              <a:t>高速 </a:t>
            </a:r>
          </a:p>
          <a:p>
            <a:r>
              <a:rPr lang="zh-CN" altLang="en-US"/>
              <a:t>高精度</a:t>
            </a:r>
          </a:p>
          <a:p>
            <a:r>
              <a:rPr lang="zh-CN" altLang="en-US"/>
              <a:t>通用</a:t>
            </a:r>
          </a:p>
          <a:p>
            <a:r>
              <a:rPr lang="zh-CN" altLang="en-US"/>
              <a:t>准确</a:t>
            </a:r>
          </a:p>
          <a:p>
            <a:r>
              <a:rPr lang="zh-CN" altLang="en-US"/>
              <a:t>智能化 </a:t>
            </a:r>
          </a:p>
          <a:p>
            <a:r>
              <a:rPr lang="zh-CN" altLang="en-US"/>
              <a:t>体积小、重量轻 </a:t>
            </a:r>
          </a:p>
        </p:txBody>
      </p:sp>
    </p:spTree>
  </p:cSld>
  <p:clrMapOvr>
    <a:masterClrMapping/>
  </p:clrMapOvr>
  <p:transition spd="med">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96DB23-C6A4-4198-BE10-E2716BC3804A}" type="datetime1">
              <a:rPr lang="zh-CN" altLang="en-US"/>
              <a:pPr/>
              <a:t>2016-5-25</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3267537-8623-46E7-9B9D-38910262BECF}" type="slidenum">
              <a:rPr lang="en-US" altLang="zh-CN"/>
              <a:pPr/>
              <a:t>9</a:t>
            </a:fld>
            <a:endParaRPr lang="en-US" altLang="zh-CN"/>
          </a:p>
        </p:txBody>
      </p:sp>
      <p:sp>
        <p:nvSpPr>
          <p:cNvPr id="134146" name="Rectangle 2"/>
          <p:cNvSpPr>
            <a:spLocks noGrp="1" noChangeArrowheads="1"/>
          </p:cNvSpPr>
          <p:nvPr>
            <p:ph type="title"/>
          </p:nvPr>
        </p:nvSpPr>
        <p:spPr/>
        <p:txBody>
          <a:bodyPr/>
          <a:lstStyle/>
          <a:p>
            <a:r>
              <a:rPr lang="zh-CN" altLang="en-US" b="1" dirty="0">
                <a:solidFill>
                  <a:srgbClr val="336699"/>
                </a:solidFill>
              </a:rPr>
              <a:t>计算机的分类</a:t>
            </a:r>
            <a:r>
              <a:rPr lang="zh-CN" altLang="en-US" dirty="0"/>
              <a:t> </a:t>
            </a:r>
          </a:p>
        </p:txBody>
      </p:sp>
      <p:sp>
        <p:nvSpPr>
          <p:cNvPr id="134147" name="Rectangle 3"/>
          <p:cNvSpPr>
            <a:spLocks noGrp="1" noChangeArrowheads="1"/>
          </p:cNvSpPr>
          <p:nvPr>
            <p:ph type="body" idx="1"/>
          </p:nvPr>
        </p:nvSpPr>
        <p:spPr>
          <a:xfrm>
            <a:off x="457200" y="1773238"/>
            <a:ext cx="8229600" cy="4352925"/>
          </a:xfrm>
        </p:spPr>
        <p:txBody>
          <a:bodyPr/>
          <a:lstStyle/>
          <a:p>
            <a:r>
              <a:rPr lang="zh-CN" altLang="en-US"/>
              <a:t>计算机按其用途来分可以分成专用机和通用机两类。</a:t>
            </a:r>
          </a:p>
          <a:p>
            <a:r>
              <a:rPr lang="zh-CN" altLang="en-US"/>
              <a:t>专用机是专门用于某种用途的，它对于特定用途而言最经济、最快速、最有效，但适应性差，而通用机适应性强。 </a:t>
            </a:r>
          </a:p>
        </p:txBody>
      </p:sp>
    </p:spTree>
  </p:cSld>
  <p:clrMapOvr>
    <a:masterClrMapping/>
  </p:clrMapOvr>
  <p:transition spd="med">
    <p:pull dir="d"/>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2183</TotalTime>
  <Words>3351</Words>
  <Application>Microsoft Office PowerPoint</Application>
  <PresentationFormat>全屏显示(4:3)</PresentationFormat>
  <Paragraphs>371</Paragraphs>
  <Slides>45</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47" baseType="lpstr">
      <vt:lpstr>默认设计模板</vt:lpstr>
      <vt:lpstr>公式</vt:lpstr>
      <vt:lpstr>汇编语言程序设计教程</vt:lpstr>
      <vt:lpstr>课程的性质与基本要求</vt:lpstr>
      <vt:lpstr>本课程与其它课程的关系</vt:lpstr>
      <vt:lpstr>幻灯片 4</vt:lpstr>
      <vt:lpstr>第1章  汇编语言基础知识</vt:lpstr>
      <vt:lpstr>1.1  计算机基础知识</vt:lpstr>
      <vt:lpstr>计算机的发展史</vt:lpstr>
      <vt:lpstr>计算机的特性 </vt:lpstr>
      <vt:lpstr>计算机的分类 </vt:lpstr>
      <vt:lpstr>计算机的几个主要应用领域</vt:lpstr>
      <vt:lpstr>未来计算机的发展呈现出以下几个发展趋势</vt:lpstr>
      <vt:lpstr>计算机的主要技术指标 </vt:lpstr>
      <vt:lpstr>存储器的容量</vt:lpstr>
      <vt:lpstr>1.2  计算机的基本结构与组成</vt:lpstr>
      <vt:lpstr>幻灯片 15</vt:lpstr>
      <vt:lpstr>幻灯片 16</vt:lpstr>
      <vt:lpstr>计算机硬件组成</vt:lpstr>
      <vt:lpstr>计算机硬件组成</vt:lpstr>
      <vt:lpstr>微型计算机系统结构</vt:lpstr>
      <vt:lpstr>系统总线</vt:lpstr>
      <vt:lpstr>幻灯片 21</vt:lpstr>
      <vt:lpstr>幻灯片 22</vt:lpstr>
      <vt:lpstr>主板</vt:lpstr>
      <vt:lpstr>主板的主要构成有以下几部分</vt:lpstr>
      <vt:lpstr>计算机的软件</vt:lpstr>
      <vt:lpstr>计算机的程序设计语言</vt:lpstr>
      <vt:lpstr>汇编语言的应用</vt:lpstr>
      <vt:lpstr>计算机系统的层次结构</vt:lpstr>
      <vt:lpstr>计算机系统的层次结构</vt:lpstr>
      <vt:lpstr>计算机系统的层次结构</vt:lpstr>
      <vt:lpstr>1.3  计算机中的数制与码制</vt:lpstr>
      <vt:lpstr>数制及数制转换</vt:lpstr>
      <vt:lpstr>常用的进位计数制</vt:lpstr>
      <vt:lpstr>进位计数制间的相互转换</vt:lpstr>
      <vt:lpstr>机器数的编码</vt:lpstr>
      <vt:lpstr>原码、反码和补码的比较</vt:lpstr>
      <vt:lpstr>定点数与浮点数</vt:lpstr>
      <vt:lpstr>浮点数</vt:lpstr>
      <vt:lpstr>码制</vt:lpstr>
      <vt:lpstr>汉字编码</vt:lpstr>
      <vt:lpstr>汉字的输入编码</vt:lpstr>
      <vt:lpstr>汉字交换码</vt:lpstr>
      <vt:lpstr>汉字机内码</vt:lpstr>
      <vt:lpstr>汉字字形码</vt:lpstr>
      <vt:lpstr>各种汉字编码之间的逻辑关系</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DELL</cp:lastModifiedBy>
  <cp:revision>580</cp:revision>
  <dcterms:created xsi:type="dcterms:W3CDTF">2011-01-12T06:28:18Z</dcterms:created>
  <dcterms:modified xsi:type="dcterms:W3CDTF">2016-05-25T05:33:34Z</dcterms:modified>
</cp:coreProperties>
</file>