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77"/>
  </p:notesMasterIdLst>
  <p:sldIdLst>
    <p:sldId id="306" r:id="rId2"/>
    <p:sldId id="307" r:id="rId3"/>
    <p:sldId id="805" r:id="rId4"/>
    <p:sldId id="806" r:id="rId5"/>
    <p:sldId id="807" r:id="rId6"/>
    <p:sldId id="618" r:id="rId7"/>
    <p:sldId id="777" r:id="rId8"/>
    <p:sldId id="778" r:id="rId9"/>
    <p:sldId id="779" r:id="rId10"/>
    <p:sldId id="808" r:id="rId11"/>
    <p:sldId id="809" r:id="rId12"/>
    <p:sldId id="780" r:id="rId13"/>
    <p:sldId id="810" r:id="rId14"/>
    <p:sldId id="811" r:id="rId15"/>
    <p:sldId id="812" r:id="rId16"/>
    <p:sldId id="813" r:id="rId17"/>
    <p:sldId id="814" r:id="rId18"/>
    <p:sldId id="815" r:id="rId19"/>
    <p:sldId id="816" r:id="rId20"/>
    <p:sldId id="817" r:id="rId21"/>
    <p:sldId id="818" r:id="rId22"/>
    <p:sldId id="821" r:id="rId23"/>
    <p:sldId id="822" r:id="rId24"/>
    <p:sldId id="823" r:id="rId25"/>
    <p:sldId id="824" r:id="rId26"/>
    <p:sldId id="825" r:id="rId27"/>
    <p:sldId id="826" r:id="rId28"/>
    <p:sldId id="827" r:id="rId29"/>
    <p:sldId id="828" r:id="rId30"/>
    <p:sldId id="829" r:id="rId31"/>
    <p:sldId id="830" r:id="rId32"/>
    <p:sldId id="831" r:id="rId33"/>
    <p:sldId id="269" r:id="rId34"/>
    <p:sldId id="819" r:id="rId35"/>
    <p:sldId id="820" r:id="rId36"/>
    <p:sldId id="772" r:id="rId37"/>
    <p:sldId id="773" r:id="rId38"/>
    <p:sldId id="774" r:id="rId39"/>
    <p:sldId id="775" r:id="rId40"/>
    <p:sldId id="776" r:id="rId41"/>
    <p:sldId id="784" r:id="rId42"/>
    <p:sldId id="832" r:id="rId43"/>
    <p:sldId id="833" r:id="rId44"/>
    <p:sldId id="834" r:id="rId45"/>
    <p:sldId id="835" r:id="rId46"/>
    <p:sldId id="842" r:id="rId47"/>
    <p:sldId id="836" r:id="rId48"/>
    <p:sldId id="837" r:id="rId49"/>
    <p:sldId id="838" r:id="rId50"/>
    <p:sldId id="839" r:id="rId51"/>
    <p:sldId id="840" r:id="rId52"/>
    <p:sldId id="841" r:id="rId53"/>
    <p:sldId id="782" r:id="rId54"/>
    <p:sldId id="785" r:id="rId55"/>
    <p:sldId id="783" r:id="rId56"/>
    <p:sldId id="781" r:id="rId57"/>
    <p:sldId id="843" r:id="rId58"/>
    <p:sldId id="270" r:id="rId59"/>
    <p:sldId id="844" r:id="rId60"/>
    <p:sldId id="845" r:id="rId61"/>
    <p:sldId id="846" r:id="rId62"/>
    <p:sldId id="847" r:id="rId63"/>
    <p:sldId id="848" r:id="rId64"/>
    <p:sldId id="271" r:id="rId65"/>
    <p:sldId id="849" r:id="rId66"/>
    <p:sldId id="850" r:id="rId67"/>
    <p:sldId id="851" r:id="rId68"/>
    <p:sldId id="852" r:id="rId69"/>
    <p:sldId id="308" r:id="rId70"/>
    <p:sldId id="853" r:id="rId71"/>
    <p:sldId id="865" r:id="rId72"/>
    <p:sldId id="854" r:id="rId73"/>
    <p:sldId id="864" r:id="rId74"/>
    <p:sldId id="863" r:id="rId75"/>
    <p:sldId id="866" r:id="rId7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4660"/>
  </p:normalViewPr>
  <p:slideViewPr>
    <p:cSldViewPr>
      <p:cViewPr varScale="1">
        <p:scale>
          <a:sx n="98" d="100"/>
          <a:sy n="98" d="100"/>
        </p:scale>
        <p:origin x="-870" y="-9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Lst>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_rels/viewProps.xml.rels><?xml version="1.0" encoding="UTF-8" standalone="yes"?>
<Relationships xmlns="http://schemas.openxmlformats.org/package/2006/relationships"><Relationship Id="rId3" Type="http://schemas.openxmlformats.org/officeDocument/2006/relationships/slide" Target="slides/slide41.xml"/><Relationship Id="rId2" Type="http://schemas.openxmlformats.org/officeDocument/2006/relationships/slide" Target="slides/slide14.xml"/><Relationship Id="rId1" Type="http://schemas.openxmlformats.org/officeDocument/2006/relationships/slide" Target="slides/slide6.xml"/><Relationship Id="rId6" Type="http://schemas.openxmlformats.org/officeDocument/2006/relationships/slide" Target="slides/slide52.xml"/><Relationship Id="rId5" Type="http://schemas.openxmlformats.org/officeDocument/2006/relationships/slide" Target="slides/slide48.xml"/><Relationship Id="rId4" Type="http://schemas.openxmlformats.org/officeDocument/2006/relationships/slide" Target="slides/slide4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5B239A36-5B61-43F5-88E2-A92CF49B36D7}"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F31ED2CF-9F42-4316-BCD2-8364A5839B2A}" type="datetime1">
              <a:rPr lang="zh-CN" altLang="en-US"/>
              <a:pPr/>
              <a:t>2016-6-13</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汇编语言程序设计教程</a:t>
            </a:r>
          </a:p>
        </p:txBody>
      </p:sp>
      <p:sp>
        <p:nvSpPr>
          <p:cNvPr id="6" name="灯片编号占位符 5"/>
          <p:cNvSpPr>
            <a:spLocks noGrp="1"/>
          </p:cNvSpPr>
          <p:nvPr>
            <p:ph type="sldNum" sz="quarter" idx="12"/>
          </p:nvPr>
        </p:nvSpPr>
        <p:spPr/>
        <p:txBody>
          <a:bodyPr/>
          <a:lstStyle>
            <a:lvl1pPr>
              <a:defRPr/>
            </a:lvl1pPr>
          </a:lstStyle>
          <a:p>
            <a:fld id="{BEB03D90-121D-4791-A9E1-0B5F13C2074E}" type="slidenum">
              <a:rPr lang="en-US" altLang="zh-CN"/>
              <a:pPr/>
              <a:t>‹#›</a:t>
            </a:fld>
            <a:endParaRPr lang="en-US" altLang="zh-CN"/>
          </a:p>
        </p:txBody>
      </p:sp>
    </p:spTree>
  </p:cSld>
  <p:clrMapOvr>
    <a:masterClrMapping/>
  </p:clrMapOvr>
  <p:transition spd="med">
    <p:pull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726CEE0-4BA7-4199-9C8C-B13A867A5255}" type="datetime1">
              <a:rPr lang="zh-CN" altLang="en-US"/>
              <a:pPr/>
              <a:t>2016-6-13</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汇编语言程序设计教程</a:t>
            </a:r>
          </a:p>
        </p:txBody>
      </p:sp>
      <p:sp>
        <p:nvSpPr>
          <p:cNvPr id="6" name="灯片编号占位符 5"/>
          <p:cNvSpPr>
            <a:spLocks noGrp="1"/>
          </p:cNvSpPr>
          <p:nvPr>
            <p:ph type="sldNum" sz="quarter" idx="12"/>
          </p:nvPr>
        </p:nvSpPr>
        <p:spPr/>
        <p:txBody>
          <a:bodyPr/>
          <a:lstStyle>
            <a:lvl1pPr>
              <a:defRPr/>
            </a:lvl1pPr>
          </a:lstStyle>
          <a:p>
            <a:fld id="{BF9B2616-3486-4C1E-8C58-6E4137B443EE}" type="slidenum">
              <a:rPr lang="en-US" altLang="zh-CN"/>
              <a:pPr/>
              <a:t>‹#›</a:t>
            </a:fld>
            <a:endParaRPr lang="en-US" altLang="zh-CN"/>
          </a:p>
        </p:txBody>
      </p:sp>
    </p:spTree>
  </p:cSld>
  <p:clrMapOvr>
    <a:masterClrMapping/>
  </p:clrMapOvr>
  <p:transition spd="med">
    <p:pull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42C3234C-8ACB-405E-B1A5-2AB4542C24AA}" type="datetime1">
              <a:rPr lang="zh-CN" altLang="en-US"/>
              <a:pPr/>
              <a:t>2016-6-13</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汇编语言程序设计教程</a:t>
            </a:r>
          </a:p>
        </p:txBody>
      </p:sp>
      <p:sp>
        <p:nvSpPr>
          <p:cNvPr id="6" name="灯片编号占位符 5"/>
          <p:cNvSpPr>
            <a:spLocks noGrp="1"/>
          </p:cNvSpPr>
          <p:nvPr>
            <p:ph type="sldNum" sz="quarter" idx="12"/>
          </p:nvPr>
        </p:nvSpPr>
        <p:spPr/>
        <p:txBody>
          <a:bodyPr/>
          <a:lstStyle>
            <a:lvl1pPr>
              <a:defRPr/>
            </a:lvl1pPr>
          </a:lstStyle>
          <a:p>
            <a:fld id="{4E582EA3-A0EC-45EF-9BEA-3C2D901EFDCA}" type="slidenum">
              <a:rPr lang="en-US" altLang="zh-CN"/>
              <a:pPr/>
              <a:t>‹#›</a:t>
            </a:fld>
            <a:endParaRPr lang="en-US" altLang="zh-CN"/>
          </a:p>
        </p:txBody>
      </p:sp>
    </p:spTree>
  </p:cSld>
  <p:clrMapOvr>
    <a:masterClrMapping/>
  </p:clrMapOvr>
  <p:transition spd="med">
    <p:pull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245225"/>
            <a:ext cx="2133600" cy="476250"/>
          </a:xfrm>
        </p:spPr>
        <p:txBody>
          <a:bodyPr/>
          <a:lstStyle>
            <a:lvl1pPr>
              <a:defRPr/>
            </a:lvl1pPr>
          </a:lstStyle>
          <a:p>
            <a:fld id="{E35FDD6E-49DB-46DE-8349-E42313845FCF}" type="datetime1">
              <a:rPr lang="zh-CN" altLang="en-US"/>
              <a:pPr/>
              <a:t>2016-6-13</a:t>
            </a:fld>
            <a:endParaRPr lang="en-US" altLang="zh-CN"/>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r>
              <a:rPr lang="en-US" altLang="zh-CN"/>
              <a:t>汇编语言程序设计教程</a:t>
            </a:r>
          </a:p>
        </p:txBody>
      </p:sp>
      <p:sp>
        <p:nvSpPr>
          <p:cNvPr id="7" name="灯片编号占位符 6"/>
          <p:cNvSpPr>
            <a:spLocks noGrp="1"/>
          </p:cNvSpPr>
          <p:nvPr>
            <p:ph type="sldNum" sz="quarter" idx="12"/>
          </p:nvPr>
        </p:nvSpPr>
        <p:spPr>
          <a:xfrm>
            <a:off x="6553200" y="6245225"/>
            <a:ext cx="2133600" cy="476250"/>
          </a:xfrm>
        </p:spPr>
        <p:txBody>
          <a:bodyPr/>
          <a:lstStyle>
            <a:lvl1pPr>
              <a:defRPr/>
            </a:lvl1pPr>
          </a:lstStyle>
          <a:p>
            <a:fld id="{0C93901B-A5ED-455D-9541-9ED4F0A146E3}" type="slidenum">
              <a:rPr lang="en-US" altLang="zh-CN"/>
              <a:pPr/>
              <a:t>‹#›</a:t>
            </a:fld>
            <a:endParaRPr lang="en-US" altLang="zh-CN"/>
          </a:p>
        </p:txBody>
      </p:sp>
    </p:spTree>
  </p:cSld>
  <p:clrMapOvr>
    <a:masterClrMapping/>
  </p:clrMapOvr>
  <p:transition spd="med">
    <p:pull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9C68D97F-D90D-4991-83FB-5EB6D65635FE}" type="datetime1">
              <a:rPr lang="zh-CN" altLang="en-US"/>
              <a:pPr/>
              <a:t>2016-6-13</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汇编语言程序设计教程</a:t>
            </a:r>
          </a:p>
        </p:txBody>
      </p:sp>
      <p:sp>
        <p:nvSpPr>
          <p:cNvPr id="6" name="灯片编号占位符 5"/>
          <p:cNvSpPr>
            <a:spLocks noGrp="1"/>
          </p:cNvSpPr>
          <p:nvPr>
            <p:ph type="sldNum" sz="quarter" idx="12"/>
          </p:nvPr>
        </p:nvSpPr>
        <p:spPr/>
        <p:txBody>
          <a:bodyPr/>
          <a:lstStyle>
            <a:lvl1pPr>
              <a:defRPr/>
            </a:lvl1pPr>
          </a:lstStyle>
          <a:p>
            <a:fld id="{B71BC390-9E50-45F4-BA86-AE02A932C00D}" type="slidenum">
              <a:rPr lang="en-US" altLang="zh-CN"/>
              <a:pPr/>
              <a:t>‹#›</a:t>
            </a:fld>
            <a:endParaRPr lang="en-US" altLang="zh-CN"/>
          </a:p>
        </p:txBody>
      </p:sp>
    </p:spTree>
  </p:cSld>
  <p:clrMapOvr>
    <a:masterClrMapping/>
  </p:clrMapOvr>
  <p:transition spd="med">
    <p:pull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FC363EF8-890F-466E-A6AB-961181E222D3}" type="datetime1">
              <a:rPr lang="zh-CN" altLang="en-US"/>
              <a:pPr/>
              <a:t>2016-6-13</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汇编语言程序设计教程</a:t>
            </a:r>
          </a:p>
        </p:txBody>
      </p:sp>
      <p:sp>
        <p:nvSpPr>
          <p:cNvPr id="6" name="灯片编号占位符 5"/>
          <p:cNvSpPr>
            <a:spLocks noGrp="1"/>
          </p:cNvSpPr>
          <p:nvPr>
            <p:ph type="sldNum" sz="quarter" idx="12"/>
          </p:nvPr>
        </p:nvSpPr>
        <p:spPr/>
        <p:txBody>
          <a:bodyPr/>
          <a:lstStyle>
            <a:lvl1pPr>
              <a:defRPr/>
            </a:lvl1pPr>
          </a:lstStyle>
          <a:p>
            <a:fld id="{4B4FA11E-C59B-4649-BD9C-B2FABE28DB29}" type="slidenum">
              <a:rPr lang="en-US" altLang="zh-CN"/>
              <a:pPr/>
              <a:t>‹#›</a:t>
            </a:fld>
            <a:endParaRPr lang="en-US" altLang="zh-CN"/>
          </a:p>
        </p:txBody>
      </p:sp>
    </p:spTree>
  </p:cSld>
  <p:clrMapOvr>
    <a:masterClrMapping/>
  </p:clrMapOvr>
  <p:transition spd="med">
    <p:pull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F5F48901-6F6A-4421-A1B9-8D8E81E38E18}" type="datetime1">
              <a:rPr lang="zh-CN" altLang="en-US"/>
              <a:pPr/>
              <a:t>2016-6-13</a:t>
            </a:fld>
            <a:endParaRPr lang="en-US" altLang="zh-CN"/>
          </a:p>
        </p:txBody>
      </p:sp>
      <p:sp>
        <p:nvSpPr>
          <p:cNvPr id="6" name="页脚占位符 5"/>
          <p:cNvSpPr>
            <a:spLocks noGrp="1"/>
          </p:cNvSpPr>
          <p:nvPr>
            <p:ph type="ftr" sz="quarter" idx="11"/>
          </p:nvPr>
        </p:nvSpPr>
        <p:spPr/>
        <p:txBody>
          <a:bodyPr/>
          <a:lstStyle>
            <a:lvl1pPr>
              <a:defRPr/>
            </a:lvl1pPr>
          </a:lstStyle>
          <a:p>
            <a:r>
              <a:rPr lang="en-US" altLang="zh-CN"/>
              <a:t>汇编语言程序设计教程</a:t>
            </a:r>
          </a:p>
        </p:txBody>
      </p:sp>
      <p:sp>
        <p:nvSpPr>
          <p:cNvPr id="7" name="灯片编号占位符 6"/>
          <p:cNvSpPr>
            <a:spLocks noGrp="1"/>
          </p:cNvSpPr>
          <p:nvPr>
            <p:ph type="sldNum" sz="quarter" idx="12"/>
          </p:nvPr>
        </p:nvSpPr>
        <p:spPr/>
        <p:txBody>
          <a:bodyPr/>
          <a:lstStyle>
            <a:lvl1pPr>
              <a:defRPr/>
            </a:lvl1pPr>
          </a:lstStyle>
          <a:p>
            <a:fld id="{1609EBF0-9DA9-4CA2-896E-8FEA4C3E45DD}" type="slidenum">
              <a:rPr lang="en-US" altLang="zh-CN"/>
              <a:pPr/>
              <a:t>‹#›</a:t>
            </a:fld>
            <a:endParaRPr lang="en-US" altLang="zh-CN"/>
          </a:p>
        </p:txBody>
      </p:sp>
    </p:spTree>
  </p:cSld>
  <p:clrMapOvr>
    <a:masterClrMapping/>
  </p:clrMapOvr>
  <p:transition spd="med">
    <p:pull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F5704A9A-AE30-4FAC-8521-5BC33525F651}" type="datetime1">
              <a:rPr lang="zh-CN" altLang="en-US"/>
              <a:pPr/>
              <a:t>2016-6-13</a:t>
            </a:fld>
            <a:endParaRPr lang="en-US" altLang="zh-CN"/>
          </a:p>
        </p:txBody>
      </p:sp>
      <p:sp>
        <p:nvSpPr>
          <p:cNvPr id="8" name="页脚占位符 7"/>
          <p:cNvSpPr>
            <a:spLocks noGrp="1"/>
          </p:cNvSpPr>
          <p:nvPr>
            <p:ph type="ftr" sz="quarter" idx="11"/>
          </p:nvPr>
        </p:nvSpPr>
        <p:spPr/>
        <p:txBody>
          <a:bodyPr/>
          <a:lstStyle>
            <a:lvl1pPr>
              <a:defRPr/>
            </a:lvl1pPr>
          </a:lstStyle>
          <a:p>
            <a:r>
              <a:rPr lang="en-US" altLang="zh-CN"/>
              <a:t>汇编语言程序设计教程</a:t>
            </a:r>
          </a:p>
        </p:txBody>
      </p:sp>
      <p:sp>
        <p:nvSpPr>
          <p:cNvPr id="9" name="灯片编号占位符 8"/>
          <p:cNvSpPr>
            <a:spLocks noGrp="1"/>
          </p:cNvSpPr>
          <p:nvPr>
            <p:ph type="sldNum" sz="quarter" idx="12"/>
          </p:nvPr>
        </p:nvSpPr>
        <p:spPr/>
        <p:txBody>
          <a:bodyPr/>
          <a:lstStyle>
            <a:lvl1pPr>
              <a:defRPr/>
            </a:lvl1pPr>
          </a:lstStyle>
          <a:p>
            <a:fld id="{867636FC-E600-46F6-9D86-9FEF2E81CB06}" type="slidenum">
              <a:rPr lang="en-US" altLang="zh-CN"/>
              <a:pPr/>
              <a:t>‹#›</a:t>
            </a:fld>
            <a:endParaRPr lang="en-US" altLang="zh-CN"/>
          </a:p>
        </p:txBody>
      </p:sp>
    </p:spTree>
  </p:cSld>
  <p:clrMapOvr>
    <a:masterClrMapping/>
  </p:clrMapOvr>
  <p:transition spd="med">
    <p:pull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51F5054A-1067-42F9-80F5-8C169C51B8A9}" type="datetime1">
              <a:rPr lang="zh-CN" altLang="en-US"/>
              <a:pPr/>
              <a:t>2016-6-13</a:t>
            </a:fld>
            <a:endParaRPr lang="en-US" altLang="zh-CN"/>
          </a:p>
        </p:txBody>
      </p:sp>
      <p:sp>
        <p:nvSpPr>
          <p:cNvPr id="4" name="页脚占位符 3"/>
          <p:cNvSpPr>
            <a:spLocks noGrp="1"/>
          </p:cNvSpPr>
          <p:nvPr>
            <p:ph type="ftr" sz="quarter" idx="11"/>
          </p:nvPr>
        </p:nvSpPr>
        <p:spPr/>
        <p:txBody>
          <a:bodyPr/>
          <a:lstStyle>
            <a:lvl1pPr>
              <a:defRPr/>
            </a:lvl1pPr>
          </a:lstStyle>
          <a:p>
            <a:r>
              <a:rPr lang="en-US" altLang="zh-CN"/>
              <a:t>汇编语言程序设计教程</a:t>
            </a:r>
          </a:p>
        </p:txBody>
      </p:sp>
      <p:sp>
        <p:nvSpPr>
          <p:cNvPr id="5" name="灯片编号占位符 4"/>
          <p:cNvSpPr>
            <a:spLocks noGrp="1"/>
          </p:cNvSpPr>
          <p:nvPr>
            <p:ph type="sldNum" sz="quarter" idx="12"/>
          </p:nvPr>
        </p:nvSpPr>
        <p:spPr/>
        <p:txBody>
          <a:bodyPr/>
          <a:lstStyle>
            <a:lvl1pPr>
              <a:defRPr/>
            </a:lvl1pPr>
          </a:lstStyle>
          <a:p>
            <a:fld id="{22330589-F062-4D41-993F-EA52A01AAB3E}" type="slidenum">
              <a:rPr lang="en-US" altLang="zh-CN"/>
              <a:pPr/>
              <a:t>‹#›</a:t>
            </a:fld>
            <a:endParaRPr lang="en-US" altLang="zh-CN"/>
          </a:p>
        </p:txBody>
      </p:sp>
    </p:spTree>
  </p:cSld>
  <p:clrMapOvr>
    <a:masterClrMapping/>
  </p:clrMapOvr>
  <p:transition spd="med">
    <p:pull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4D582293-AA6D-400C-8981-95EB28BFE055}" type="datetime1">
              <a:rPr lang="zh-CN" altLang="en-US"/>
              <a:pPr/>
              <a:t>2016-6-13</a:t>
            </a:fld>
            <a:endParaRPr lang="en-US" altLang="zh-CN"/>
          </a:p>
        </p:txBody>
      </p:sp>
      <p:sp>
        <p:nvSpPr>
          <p:cNvPr id="3" name="页脚占位符 2"/>
          <p:cNvSpPr>
            <a:spLocks noGrp="1"/>
          </p:cNvSpPr>
          <p:nvPr>
            <p:ph type="ftr" sz="quarter" idx="11"/>
          </p:nvPr>
        </p:nvSpPr>
        <p:spPr/>
        <p:txBody>
          <a:bodyPr/>
          <a:lstStyle>
            <a:lvl1pPr>
              <a:defRPr/>
            </a:lvl1pPr>
          </a:lstStyle>
          <a:p>
            <a:r>
              <a:rPr lang="en-US" altLang="zh-CN"/>
              <a:t>汇编语言程序设计教程</a:t>
            </a:r>
          </a:p>
        </p:txBody>
      </p:sp>
      <p:sp>
        <p:nvSpPr>
          <p:cNvPr id="4" name="灯片编号占位符 3"/>
          <p:cNvSpPr>
            <a:spLocks noGrp="1"/>
          </p:cNvSpPr>
          <p:nvPr>
            <p:ph type="sldNum" sz="quarter" idx="12"/>
          </p:nvPr>
        </p:nvSpPr>
        <p:spPr/>
        <p:txBody>
          <a:bodyPr/>
          <a:lstStyle>
            <a:lvl1pPr>
              <a:defRPr/>
            </a:lvl1pPr>
          </a:lstStyle>
          <a:p>
            <a:fld id="{F43F056C-5FD3-4949-B0AC-428AF7E09DC0}" type="slidenum">
              <a:rPr lang="en-US" altLang="zh-CN"/>
              <a:pPr/>
              <a:t>‹#›</a:t>
            </a:fld>
            <a:endParaRPr lang="en-US" altLang="zh-CN"/>
          </a:p>
        </p:txBody>
      </p:sp>
    </p:spTree>
  </p:cSld>
  <p:clrMapOvr>
    <a:masterClrMapping/>
  </p:clrMapOvr>
  <p:transition spd="med">
    <p:pull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ED3080D7-0E80-4C26-B5D6-3E0610E68A6D}" type="datetime1">
              <a:rPr lang="zh-CN" altLang="en-US"/>
              <a:pPr/>
              <a:t>2016-6-13</a:t>
            </a:fld>
            <a:endParaRPr lang="en-US" altLang="zh-CN"/>
          </a:p>
        </p:txBody>
      </p:sp>
      <p:sp>
        <p:nvSpPr>
          <p:cNvPr id="6" name="页脚占位符 5"/>
          <p:cNvSpPr>
            <a:spLocks noGrp="1"/>
          </p:cNvSpPr>
          <p:nvPr>
            <p:ph type="ftr" sz="quarter" idx="11"/>
          </p:nvPr>
        </p:nvSpPr>
        <p:spPr/>
        <p:txBody>
          <a:bodyPr/>
          <a:lstStyle>
            <a:lvl1pPr>
              <a:defRPr/>
            </a:lvl1pPr>
          </a:lstStyle>
          <a:p>
            <a:r>
              <a:rPr lang="en-US" altLang="zh-CN"/>
              <a:t>汇编语言程序设计教程</a:t>
            </a:r>
          </a:p>
        </p:txBody>
      </p:sp>
      <p:sp>
        <p:nvSpPr>
          <p:cNvPr id="7" name="灯片编号占位符 6"/>
          <p:cNvSpPr>
            <a:spLocks noGrp="1"/>
          </p:cNvSpPr>
          <p:nvPr>
            <p:ph type="sldNum" sz="quarter" idx="12"/>
          </p:nvPr>
        </p:nvSpPr>
        <p:spPr/>
        <p:txBody>
          <a:bodyPr/>
          <a:lstStyle>
            <a:lvl1pPr>
              <a:defRPr/>
            </a:lvl1pPr>
          </a:lstStyle>
          <a:p>
            <a:fld id="{3AC7C85E-AF35-4B25-BFAA-A2F869918481}" type="slidenum">
              <a:rPr lang="en-US" altLang="zh-CN"/>
              <a:pPr/>
              <a:t>‹#›</a:t>
            </a:fld>
            <a:endParaRPr lang="en-US" altLang="zh-CN"/>
          </a:p>
        </p:txBody>
      </p:sp>
    </p:spTree>
  </p:cSld>
  <p:clrMapOvr>
    <a:masterClrMapping/>
  </p:clrMapOvr>
  <p:transition spd="med">
    <p:pull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EFD9C5CA-CDC0-4F46-A535-612681008AA9}" type="datetime1">
              <a:rPr lang="zh-CN" altLang="en-US"/>
              <a:pPr/>
              <a:t>2016-6-13</a:t>
            </a:fld>
            <a:endParaRPr lang="en-US" altLang="zh-CN"/>
          </a:p>
        </p:txBody>
      </p:sp>
      <p:sp>
        <p:nvSpPr>
          <p:cNvPr id="6" name="页脚占位符 5"/>
          <p:cNvSpPr>
            <a:spLocks noGrp="1"/>
          </p:cNvSpPr>
          <p:nvPr>
            <p:ph type="ftr" sz="quarter" idx="11"/>
          </p:nvPr>
        </p:nvSpPr>
        <p:spPr/>
        <p:txBody>
          <a:bodyPr/>
          <a:lstStyle>
            <a:lvl1pPr>
              <a:defRPr/>
            </a:lvl1pPr>
          </a:lstStyle>
          <a:p>
            <a:r>
              <a:rPr lang="en-US" altLang="zh-CN"/>
              <a:t>汇编语言程序设计教程</a:t>
            </a:r>
          </a:p>
        </p:txBody>
      </p:sp>
      <p:sp>
        <p:nvSpPr>
          <p:cNvPr id="7" name="灯片编号占位符 6"/>
          <p:cNvSpPr>
            <a:spLocks noGrp="1"/>
          </p:cNvSpPr>
          <p:nvPr>
            <p:ph type="sldNum" sz="quarter" idx="12"/>
          </p:nvPr>
        </p:nvSpPr>
        <p:spPr/>
        <p:txBody>
          <a:bodyPr/>
          <a:lstStyle>
            <a:lvl1pPr>
              <a:defRPr/>
            </a:lvl1pPr>
          </a:lstStyle>
          <a:p>
            <a:fld id="{F718187E-4541-4EB3-AC09-9EF61B2B1BAE}" type="slidenum">
              <a:rPr lang="en-US" altLang="zh-CN"/>
              <a:pPr/>
              <a:t>‹#›</a:t>
            </a:fld>
            <a:endParaRPr lang="en-US" altLang="zh-CN"/>
          </a:p>
        </p:txBody>
      </p:sp>
    </p:spTree>
  </p:cSld>
  <p:clrMapOvr>
    <a:masterClrMapping/>
  </p:clrMapOvr>
  <p:transition spd="med">
    <p:pull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379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379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fld id="{3CC5BD49-EB11-4815-895C-697FD95E969A}" type="datetime1">
              <a:rPr lang="zh-CN" altLang="en-US"/>
              <a:pPr/>
              <a:t>2016-6-13</a:t>
            </a:fld>
            <a:endParaRPr lang="en-US" altLang="zh-CN"/>
          </a:p>
        </p:txBody>
      </p:sp>
      <p:sp>
        <p:nvSpPr>
          <p:cNvPr id="3379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en-US" altLang="zh-CN"/>
              <a:t>汇编语言程序设计教程</a:t>
            </a:r>
          </a:p>
        </p:txBody>
      </p:sp>
      <p:sp>
        <p:nvSpPr>
          <p:cNvPr id="3379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6F6B7E0E-9DD7-4B1F-8D9C-BB72B6578DEA}" type="slidenum">
              <a:rPr lang="en-US" altLang="zh-CN"/>
              <a:pPr/>
              <a:t>‹#›</a:t>
            </a:fld>
            <a:endParaRPr lang="en-US" altLang="zh-CN"/>
          </a:p>
        </p:txBody>
      </p:sp>
      <p:pic>
        <p:nvPicPr>
          <p:cNvPr id="33806" name="Picture 14"/>
          <p:cNvPicPr>
            <a:picLocks noChangeAspect="1" noChangeArrowheads="1"/>
          </p:cNvPicPr>
          <p:nvPr userDrawn="1"/>
        </p:nvPicPr>
        <p:blipFill>
          <a:blip r:embed="rId14" cstate="print"/>
          <a:srcRect/>
          <a:stretch>
            <a:fillRect/>
          </a:stretch>
        </p:blipFill>
        <p:spPr bwMode="auto">
          <a:xfrm>
            <a:off x="323850" y="1412875"/>
            <a:ext cx="5314950" cy="95250"/>
          </a:xfrm>
          <a:prstGeom prst="rect">
            <a:avLst/>
          </a:prstGeom>
          <a:noFill/>
        </p:spPr>
      </p:pic>
      <p:pic>
        <p:nvPicPr>
          <p:cNvPr id="33807" name="Picture 15"/>
          <p:cNvPicPr>
            <a:picLocks noChangeAspect="1" noChangeArrowheads="1"/>
          </p:cNvPicPr>
          <p:nvPr userDrawn="1"/>
        </p:nvPicPr>
        <p:blipFill>
          <a:blip r:embed="rId14" cstate="print"/>
          <a:srcRect/>
          <a:stretch>
            <a:fillRect/>
          </a:stretch>
        </p:blipFill>
        <p:spPr bwMode="auto">
          <a:xfrm>
            <a:off x="3563938" y="6092825"/>
            <a:ext cx="5314950" cy="95250"/>
          </a:xfrm>
          <a:prstGeom prst="rect">
            <a:avLst/>
          </a:prstGeom>
          <a:noFill/>
        </p:spPr>
      </p:pic>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Lst>
  <p:transition spd="med">
    <p:pull dir="d"/>
  </p:transition>
  <p:timing>
    <p:tnLst>
      <p:par>
        <p:cTn id="1" dur="indefinite" restart="never" nodeType="tmRoot"/>
      </p:par>
    </p:tnLst>
  </p:timing>
  <p:hf hdr="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826E05F-5946-4CA8-A017-F677215EEEC2}" type="datetime1">
              <a:rPr lang="zh-CN" altLang="en-US"/>
              <a:pPr/>
              <a:t>2016-6-13</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3A8C66CD-67E7-4BE2-B228-5343AD4C8BDD}" type="slidenum">
              <a:rPr lang="en-US" altLang="zh-CN"/>
              <a:pPr/>
              <a:t>1</a:t>
            </a:fld>
            <a:endParaRPr lang="en-US" altLang="zh-CN"/>
          </a:p>
        </p:txBody>
      </p:sp>
      <p:sp>
        <p:nvSpPr>
          <p:cNvPr id="78850" name="Rectangle 2"/>
          <p:cNvSpPr>
            <a:spLocks noGrp="1" noChangeArrowheads="1"/>
          </p:cNvSpPr>
          <p:nvPr>
            <p:ph type="title"/>
          </p:nvPr>
        </p:nvSpPr>
        <p:spPr/>
        <p:txBody>
          <a:bodyPr/>
          <a:lstStyle/>
          <a:p>
            <a:r>
              <a:rPr lang="zh-CN" altLang="en-US" b="1">
                <a:solidFill>
                  <a:srgbClr val="336699"/>
                </a:solidFill>
              </a:rPr>
              <a:t>第</a:t>
            </a:r>
            <a:r>
              <a:rPr lang="en-US" altLang="zh-CN" b="1">
                <a:solidFill>
                  <a:srgbClr val="336699"/>
                </a:solidFill>
              </a:rPr>
              <a:t>10</a:t>
            </a:r>
            <a:r>
              <a:rPr lang="zh-CN" altLang="en-US" b="1">
                <a:solidFill>
                  <a:srgbClr val="336699"/>
                </a:solidFill>
              </a:rPr>
              <a:t>章  汇编语言上机实验</a:t>
            </a:r>
            <a:r>
              <a:rPr lang="zh-CN" altLang="en-US"/>
              <a:t> </a:t>
            </a:r>
          </a:p>
        </p:txBody>
      </p:sp>
      <p:sp>
        <p:nvSpPr>
          <p:cNvPr id="78851" name="Rectangle 3"/>
          <p:cNvSpPr>
            <a:spLocks noGrp="1" noChangeArrowheads="1"/>
          </p:cNvSpPr>
          <p:nvPr>
            <p:ph type="body" idx="1"/>
          </p:nvPr>
        </p:nvSpPr>
        <p:spPr/>
        <p:txBody>
          <a:bodyPr/>
          <a:lstStyle/>
          <a:p>
            <a:pPr>
              <a:buNone/>
            </a:pPr>
            <a:r>
              <a:rPr lang="en-US" altLang="zh-CN" dirty="0" smtClean="0"/>
              <a:t>10.1  </a:t>
            </a:r>
            <a:r>
              <a:rPr lang="zh-CN" altLang="zh-CN" dirty="0" smtClean="0"/>
              <a:t>汇编语言程序设计上机实验相关知识</a:t>
            </a:r>
          </a:p>
          <a:p>
            <a:pPr>
              <a:buNone/>
            </a:pPr>
            <a:r>
              <a:rPr lang="en-US" altLang="zh-CN" dirty="0" smtClean="0"/>
              <a:t>10.2  </a:t>
            </a:r>
            <a:r>
              <a:rPr lang="zh-CN" altLang="zh-CN" dirty="0" smtClean="0"/>
              <a:t>微型计算机操作系统介绍</a:t>
            </a:r>
          </a:p>
          <a:p>
            <a:pPr>
              <a:buNone/>
            </a:pPr>
            <a:r>
              <a:rPr lang="en-US" altLang="zh-CN" dirty="0" smtClean="0"/>
              <a:t>10.3  </a:t>
            </a:r>
            <a:r>
              <a:rPr lang="zh-CN" altLang="zh-CN" dirty="0" smtClean="0"/>
              <a:t>程序设计实例分析及实验任务</a:t>
            </a:r>
          </a:p>
          <a:p>
            <a:pPr>
              <a:buNone/>
            </a:pPr>
            <a:r>
              <a:rPr lang="en-US" altLang="zh-CN" dirty="0" smtClean="0"/>
              <a:t>10.4  </a:t>
            </a:r>
            <a:r>
              <a:rPr lang="zh-CN" altLang="zh-CN" dirty="0" smtClean="0"/>
              <a:t>调试程序</a:t>
            </a:r>
            <a:r>
              <a:rPr lang="en-US" altLang="zh-CN" dirty="0" smtClean="0"/>
              <a:t>CodeView</a:t>
            </a:r>
            <a:r>
              <a:rPr lang="zh-CN" altLang="zh-CN" dirty="0" smtClean="0"/>
              <a:t>的使用</a:t>
            </a:r>
          </a:p>
          <a:p>
            <a:pPr>
              <a:buNone/>
            </a:pPr>
            <a:r>
              <a:rPr lang="en-US" altLang="zh-CN" dirty="0" smtClean="0"/>
              <a:t>10.5  </a:t>
            </a:r>
            <a:r>
              <a:rPr lang="zh-CN" altLang="zh-CN" dirty="0" smtClean="0"/>
              <a:t>汇编语言与</a:t>
            </a:r>
            <a:r>
              <a:rPr lang="en-US" altLang="zh-CN" dirty="0" smtClean="0"/>
              <a:t>C/C++</a:t>
            </a:r>
            <a:r>
              <a:rPr lang="zh-CN" altLang="zh-CN" dirty="0" smtClean="0"/>
              <a:t>的混合编程</a:t>
            </a:r>
          </a:p>
          <a:p>
            <a:pPr>
              <a:buNone/>
            </a:pPr>
            <a:r>
              <a:rPr lang="en-US" altLang="zh-CN" dirty="0" smtClean="0"/>
              <a:t>10.6  </a:t>
            </a:r>
            <a:r>
              <a:rPr lang="zh-CN" altLang="zh-CN" dirty="0" smtClean="0"/>
              <a:t>软件逆向工程与反汇编</a:t>
            </a:r>
          </a:p>
        </p:txBody>
      </p:sp>
    </p:spTree>
  </p:cSld>
  <p:clrMapOvr>
    <a:masterClrMapping/>
  </p:clrMapOvr>
  <p:transition spd="med">
    <p:pull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4DA0324-8015-4C5B-AE8C-B7BD1048DC80}" type="datetime1">
              <a:rPr lang="zh-CN" altLang="en-US"/>
              <a:pPr/>
              <a:t>2016-6-13</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BABEE12D-762B-409E-BA78-BD88E3199B1B}" type="slidenum">
              <a:rPr lang="en-US" altLang="zh-CN"/>
              <a:pPr/>
              <a:t>10</a:t>
            </a:fld>
            <a:endParaRPr lang="en-US" altLang="zh-CN"/>
          </a:p>
        </p:txBody>
      </p:sp>
      <p:sp>
        <p:nvSpPr>
          <p:cNvPr id="627714" name="Rectangle 2"/>
          <p:cNvSpPr>
            <a:spLocks noGrp="1" noChangeArrowheads="1"/>
          </p:cNvSpPr>
          <p:nvPr>
            <p:ph type="title"/>
          </p:nvPr>
        </p:nvSpPr>
        <p:spPr/>
        <p:txBody>
          <a:bodyPr/>
          <a:lstStyle/>
          <a:p>
            <a:r>
              <a:rPr lang="zh-CN" altLang="en-US" b="1">
                <a:solidFill>
                  <a:srgbClr val="336699"/>
                </a:solidFill>
                <a:latin typeface="宋体" pitchFamily="2" charset="-122"/>
              </a:rPr>
              <a:t>常用</a:t>
            </a:r>
            <a:r>
              <a:rPr lang="en-US" altLang="zh-CN" b="1">
                <a:solidFill>
                  <a:srgbClr val="336699"/>
                </a:solidFill>
                <a:latin typeface="Times New Roman" pitchFamily="18" charset="0"/>
                <a:cs typeface="Times New Roman" pitchFamily="18" charset="0"/>
              </a:rPr>
              <a:t>DOS</a:t>
            </a:r>
            <a:r>
              <a:rPr lang="zh-CN" altLang="en-US" b="1">
                <a:solidFill>
                  <a:srgbClr val="336699"/>
                </a:solidFill>
                <a:latin typeface="宋体" pitchFamily="2" charset="-122"/>
              </a:rPr>
              <a:t>命令</a:t>
            </a:r>
            <a:endParaRPr lang="zh-CN" altLang="en-US">
              <a:solidFill>
                <a:srgbClr val="336699"/>
              </a:solidFill>
            </a:endParaRPr>
          </a:p>
        </p:txBody>
      </p:sp>
      <p:sp>
        <p:nvSpPr>
          <p:cNvPr id="627715" name="Rectangle 3"/>
          <p:cNvSpPr>
            <a:spLocks noGrp="1" noChangeArrowheads="1"/>
          </p:cNvSpPr>
          <p:nvPr>
            <p:ph type="body" idx="1"/>
          </p:nvPr>
        </p:nvSpPr>
        <p:spPr/>
        <p:txBody>
          <a:bodyPr/>
          <a:lstStyle/>
          <a:p>
            <a:pPr algn="just"/>
            <a:r>
              <a:rPr lang="zh-CN" altLang="en-US" sz="2000">
                <a:latin typeface="Times New Roman" pitchFamily="18" charset="0"/>
              </a:rPr>
              <a:t>改名命令</a:t>
            </a:r>
            <a:r>
              <a:rPr lang="en-US" altLang="zh-CN" sz="2000">
                <a:latin typeface="Times New Roman" pitchFamily="18" charset="0"/>
                <a:cs typeface="Times New Roman" pitchFamily="18" charset="0"/>
              </a:rPr>
              <a:t>REN</a:t>
            </a:r>
            <a:r>
              <a:rPr lang="zh-CN" altLang="en-US" sz="2000">
                <a:latin typeface="Times New Roman" pitchFamily="18" charset="0"/>
              </a:rPr>
              <a:t>或</a:t>
            </a:r>
            <a:r>
              <a:rPr lang="en-US" altLang="zh-CN" sz="2000">
                <a:latin typeface="Times New Roman" pitchFamily="18" charset="0"/>
                <a:cs typeface="Times New Roman" pitchFamily="18" charset="0"/>
              </a:rPr>
              <a:t>RENAME</a:t>
            </a:r>
            <a:r>
              <a:rPr lang="zh-CN" altLang="en-US" sz="2000">
                <a:latin typeface="Times New Roman" pitchFamily="18" charset="0"/>
              </a:rPr>
              <a:t>。</a:t>
            </a:r>
            <a:endParaRPr lang="zh-CN" altLang="en-US" sz="2000">
              <a:latin typeface="宋体" pitchFamily="2" charset="-122"/>
            </a:endParaRPr>
          </a:p>
          <a:p>
            <a:pPr algn="just"/>
            <a:r>
              <a:rPr lang="zh-CN" altLang="en-US" sz="2000">
                <a:latin typeface="Times New Roman" pitchFamily="18" charset="0"/>
              </a:rPr>
              <a:t>如：</a:t>
            </a:r>
            <a:r>
              <a:rPr lang="en-US" altLang="zh-CN" sz="2000">
                <a:latin typeface="Times New Roman" pitchFamily="18" charset="0"/>
                <a:cs typeface="Times New Roman" pitchFamily="18" charset="0"/>
              </a:rPr>
              <a:t>C&gt;REN A1.EXE A2.EXE   </a:t>
            </a:r>
            <a:r>
              <a:rPr lang="zh-CN" altLang="en-US" sz="2000">
                <a:latin typeface="Times New Roman" pitchFamily="18" charset="0"/>
              </a:rPr>
              <a:t>或</a:t>
            </a:r>
            <a:r>
              <a:rPr lang="zh-CN" altLang="en-US" sz="2000">
                <a:latin typeface="Times New Roman" pitchFamily="18" charset="0"/>
                <a:cs typeface="Times New Roman" pitchFamily="18" charset="0"/>
              </a:rPr>
              <a:t>	</a:t>
            </a:r>
            <a:r>
              <a:rPr lang="en-US" altLang="zh-CN" sz="2000">
                <a:latin typeface="Times New Roman" pitchFamily="18" charset="0"/>
                <a:cs typeface="Times New Roman" pitchFamily="18" charset="0"/>
              </a:rPr>
              <a:t>C&gt;RENAME A1.EXE A2.EXE</a:t>
            </a:r>
            <a:endParaRPr lang="en-US" altLang="zh-CN" sz="2000">
              <a:latin typeface="宋体" pitchFamily="2" charset="-122"/>
            </a:endParaRPr>
          </a:p>
          <a:p>
            <a:pPr algn="just"/>
            <a:r>
              <a:rPr lang="zh-CN" altLang="en-US" sz="2000">
                <a:latin typeface="Times New Roman" pitchFamily="18" charset="0"/>
              </a:rPr>
              <a:t>将</a:t>
            </a:r>
            <a:r>
              <a:rPr lang="en-US" altLang="zh-CN" sz="2000">
                <a:latin typeface="Times New Roman" pitchFamily="18" charset="0"/>
                <a:cs typeface="Times New Roman" pitchFamily="18" charset="0"/>
              </a:rPr>
              <a:t>C</a:t>
            </a:r>
            <a:r>
              <a:rPr lang="zh-CN" altLang="en-US" sz="2000">
                <a:latin typeface="Times New Roman" pitchFamily="18" charset="0"/>
              </a:rPr>
              <a:t>盘上文件</a:t>
            </a:r>
            <a:r>
              <a:rPr lang="en-US" altLang="zh-CN" sz="2000">
                <a:latin typeface="Times New Roman" pitchFamily="18" charset="0"/>
                <a:cs typeface="Times New Roman" pitchFamily="18" charset="0"/>
              </a:rPr>
              <a:t>A1.EXE</a:t>
            </a:r>
            <a:r>
              <a:rPr lang="zh-CN" altLang="en-US" sz="2000">
                <a:latin typeface="Times New Roman" pitchFamily="18" charset="0"/>
              </a:rPr>
              <a:t>改名为</a:t>
            </a:r>
            <a:r>
              <a:rPr lang="en-US" altLang="zh-CN" sz="2000">
                <a:latin typeface="Times New Roman" pitchFamily="18" charset="0"/>
                <a:cs typeface="Times New Roman" pitchFamily="18" charset="0"/>
              </a:rPr>
              <a:t>A2.EXE</a:t>
            </a:r>
            <a:r>
              <a:rPr lang="zh-CN" altLang="en-US" sz="2000">
                <a:latin typeface="Times New Roman" pitchFamily="18" charset="0"/>
              </a:rPr>
              <a:t>。</a:t>
            </a:r>
            <a:endParaRPr lang="zh-CN" altLang="en-US" sz="2000">
              <a:latin typeface="宋体" pitchFamily="2" charset="-122"/>
            </a:endParaRPr>
          </a:p>
          <a:p>
            <a:pPr algn="just"/>
            <a:r>
              <a:rPr lang="zh-CN" altLang="en-US" sz="2000">
                <a:latin typeface="Times New Roman" pitchFamily="18" charset="0"/>
              </a:rPr>
              <a:t>删除命令</a:t>
            </a:r>
            <a:r>
              <a:rPr lang="en-US" altLang="zh-CN" sz="2000">
                <a:latin typeface="Times New Roman" pitchFamily="18" charset="0"/>
                <a:cs typeface="Times New Roman" pitchFamily="18" charset="0"/>
              </a:rPr>
              <a:t>ERASE</a:t>
            </a:r>
            <a:r>
              <a:rPr lang="zh-CN" altLang="en-US" sz="2000">
                <a:latin typeface="Times New Roman" pitchFamily="18" charset="0"/>
              </a:rPr>
              <a:t>或</a:t>
            </a:r>
            <a:r>
              <a:rPr lang="en-US" altLang="zh-CN" sz="2000">
                <a:latin typeface="Times New Roman" pitchFamily="18" charset="0"/>
                <a:cs typeface="Times New Roman" pitchFamily="18" charset="0"/>
              </a:rPr>
              <a:t>DEL</a:t>
            </a:r>
            <a:r>
              <a:rPr lang="zh-CN" altLang="en-US" sz="2000">
                <a:latin typeface="Times New Roman" pitchFamily="18" charset="0"/>
              </a:rPr>
              <a:t>，它将从指定的驱动器上删除一个或多个文件。</a:t>
            </a:r>
            <a:endParaRPr lang="zh-CN" altLang="en-US" sz="2000">
              <a:latin typeface="宋体" pitchFamily="2" charset="-122"/>
            </a:endParaRPr>
          </a:p>
          <a:p>
            <a:pPr algn="just"/>
            <a:r>
              <a:rPr lang="zh-CN" altLang="en-US" sz="2000">
                <a:latin typeface="Times New Roman" pitchFamily="18" charset="0"/>
              </a:rPr>
              <a:t>如：</a:t>
            </a:r>
            <a:r>
              <a:rPr lang="en-US" altLang="zh-CN" sz="2000">
                <a:latin typeface="Times New Roman" pitchFamily="18" charset="0"/>
                <a:cs typeface="Times New Roman" pitchFamily="18" charset="0"/>
              </a:rPr>
              <a:t>C&gt;ERASE A</a:t>
            </a:r>
            <a:r>
              <a:rPr lang="zh-CN" altLang="en-US" sz="2000">
                <a:latin typeface="Times New Roman" pitchFamily="18" charset="0"/>
              </a:rPr>
              <a:t>：</a:t>
            </a:r>
            <a:r>
              <a:rPr lang="en-US" altLang="zh-CN" sz="2000">
                <a:latin typeface="Times New Roman" pitchFamily="18" charset="0"/>
                <a:cs typeface="Times New Roman" pitchFamily="18" charset="0"/>
              </a:rPr>
              <a:t>EXER1.ASM	  </a:t>
            </a:r>
            <a:r>
              <a:rPr lang="zh-CN" altLang="en-US" sz="2000">
                <a:latin typeface="Times New Roman" pitchFamily="18" charset="0"/>
              </a:rPr>
              <a:t>或</a:t>
            </a:r>
            <a:r>
              <a:rPr lang="zh-CN" altLang="en-US" sz="2000">
                <a:latin typeface="Times New Roman" pitchFamily="18" charset="0"/>
                <a:cs typeface="Times New Roman" pitchFamily="18" charset="0"/>
              </a:rPr>
              <a:t>	</a:t>
            </a:r>
            <a:r>
              <a:rPr lang="en-US" altLang="zh-CN" sz="2000">
                <a:latin typeface="Times New Roman" pitchFamily="18" charset="0"/>
                <a:cs typeface="Times New Roman" pitchFamily="18" charset="0"/>
              </a:rPr>
              <a:t>C&gt;DEL A</a:t>
            </a:r>
            <a:r>
              <a:rPr lang="zh-CN" altLang="en-US" sz="2000">
                <a:latin typeface="Times New Roman" pitchFamily="18" charset="0"/>
              </a:rPr>
              <a:t>：</a:t>
            </a:r>
            <a:r>
              <a:rPr lang="en-US" altLang="zh-CN" sz="2000">
                <a:latin typeface="Times New Roman" pitchFamily="18" charset="0"/>
                <a:cs typeface="Times New Roman" pitchFamily="18" charset="0"/>
              </a:rPr>
              <a:t>EXER1.ASM</a:t>
            </a:r>
            <a:endParaRPr lang="en-US" altLang="zh-CN" sz="2000">
              <a:latin typeface="宋体" pitchFamily="2" charset="-122"/>
            </a:endParaRPr>
          </a:p>
          <a:p>
            <a:pPr algn="just"/>
            <a:r>
              <a:rPr lang="zh-CN" altLang="en-US" sz="2000">
                <a:latin typeface="Times New Roman" pitchFamily="18" charset="0"/>
              </a:rPr>
              <a:t>将删除</a:t>
            </a:r>
            <a:r>
              <a:rPr lang="en-US" altLang="zh-CN" sz="2000">
                <a:latin typeface="Times New Roman" pitchFamily="18" charset="0"/>
                <a:cs typeface="Times New Roman" pitchFamily="18" charset="0"/>
              </a:rPr>
              <a:t>A</a:t>
            </a:r>
            <a:r>
              <a:rPr lang="zh-CN" altLang="en-US" sz="2000">
                <a:latin typeface="Times New Roman" pitchFamily="18" charset="0"/>
              </a:rPr>
              <a:t>盘上的文件</a:t>
            </a:r>
            <a:r>
              <a:rPr lang="en-US" altLang="zh-CN" sz="2000">
                <a:latin typeface="Times New Roman" pitchFamily="18" charset="0"/>
                <a:cs typeface="Times New Roman" pitchFamily="18" charset="0"/>
              </a:rPr>
              <a:t>EXER1.ASM</a:t>
            </a:r>
            <a:r>
              <a:rPr lang="zh-CN" altLang="en-US" sz="2000">
                <a:latin typeface="Times New Roman" pitchFamily="18" charset="0"/>
              </a:rPr>
              <a:t>。</a:t>
            </a:r>
            <a:endParaRPr lang="zh-CN" altLang="en-US" sz="2000">
              <a:latin typeface="宋体" pitchFamily="2" charset="-122"/>
            </a:endParaRPr>
          </a:p>
          <a:p>
            <a:pPr algn="just"/>
            <a:r>
              <a:rPr lang="zh-CN" altLang="en-US" sz="2000">
                <a:latin typeface="Times New Roman" pitchFamily="18" charset="0"/>
              </a:rPr>
              <a:t>建立子目录命令</a:t>
            </a:r>
            <a:r>
              <a:rPr lang="en-US" altLang="zh-CN" sz="2000">
                <a:latin typeface="Times New Roman" pitchFamily="18" charset="0"/>
                <a:cs typeface="Times New Roman" pitchFamily="18" charset="0"/>
              </a:rPr>
              <a:t>MD</a:t>
            </a:r>
            <a:r>
              <a:rPr lang="zh-CN" altLang="en-US" sz="2000">
                <a:latin typeface="Times New Roman" pitchFamily="18" charset="0"/>
              </a:rPr>
              <a:t>或</a:t>
            </a:r>
            <a:r>
              <a:rPr lang="en-US" altLang="zh-CN" sz="2000">
                <a:latin typeface="Times New Roman" pitchFamily="18" charset="0"/>
                <a:cs typeface="Times New Roman" pitchFamily="18" charset="0"/>
              </a:rPr>
              <a:t>MKDIR</a:t>
            </a:r>
            <a:r>
              <a:rPr lang="zh-CN" altLang="en-US" sz="2000">
                <a:latin typeface="Times New Roman" pitchFamily="18" charset="0"/>
              </a:rPr>
              <a:t>。</a:t>
            </a:r>
            <a:endParaRPr lang="zh-CN" altLang="en-US" sz="2000">
              <a:latin typeface="宋体" pitchFamily="2" charset="-122"/>
            </a:endParaRPr>
          </a:p>
          <a:p>
            <a:pPr algn="just"/>
            <a:r>
              <a:rPr lang="zh-CN" altLang="en-US" sz="2000">
                <a:latin typeface="Times New Roman" pitchFamily="18" charset="0"/>
              </a:rPr>
              <a:t>格式为：</a:t>
            </a:r>
            <a:r>
              <a:rPr lang="en-US" altLang="zh-CN" sz="2000">
                <a:latin typeface="Times New Roman" pitchFamily="18" charset="0"/>
                <a:cs typeface="Times New Roman" pitchFamily="18" charset="0"/>
              </a:rPr>
              <a:t>C&gt;MD </a:t>
            </a:r>
            <a:r>
              <a:rPr lang="zh-CN" altLang="en-US" sz="2000">
                <a:latin typeface="Times New Roman" pitchFamily="18" charset="0"/>
              </a:rPr>
              <a:t>子目录名</a:t>
            </a:r>
            <a:r>
              <a:rPr lang="zh-CN" altLang="en-US" sz="2000">
                <a:latin typeface="Times New Roman" pitchFamily="18" charset="0"/>
                <a:cs typeface="Times New Roman" pitchFamily="18" charset="0"/>
              </a:rPr>
              <a:t>	</a:t>
            </a:r>
            <a:r>
              <a:rPr lang="zh-CN" altLang="en-US" sz="2000">
                <a:latin typeface="Times New Roman" pitchFamily="18" charset="0"/>
              </a:rPr>
              <a:t>或</a:t>
            </a:r>
            <a:r>
              <a:rPr lang="zh-CN" altLang="en-US" sz="2000">
                <a:latin typeface="Times New Roman" pitchFamily="18" charset="0"/>
                <a:cs typeface="Times New Roman" pitchFamily="18" charset="0"/>
              </a:rPr>
              <a:t>	 </a:t>
            </a:r>
            <a:r>
              <a:rPr lang="en-US" altLang="zh-CN" sz="2000">
                <a:latin typeface="Times New Roman" pitchFamily="18" charset="0"/>
                <a:cs typeface="Times New Roman" pitchFamily="18" charset="0"/>
              </a:rPr>
              <a:t>C&gt;MKDIR </a:t>
            </a:r>
            <a:r>
              <a:rPr lang="zh-CN" altLang="en-US" sz="2000">
                <a:latin typeface="Times New Roman" pitchFamily="18" charset="0"/>
              </a:rPr>
              <a:t>子目录名</a:t>
            </a:r>
            <a:endParaRPr lang="zh-CN" altLang="en-US" sz="2000">
              <a:latin typeface="宋体" pitchFamily="2" charset="-122"/>
            </a:endParaRPr>
          </a:p>
          <a:p>
            <a:pPr algn="just"/>
            <a:r>
              <a:rPr lang="zh-CN" altLang="en-US" sz="2000">
                <a:latin typeface="Times New Roman" pitchFamily="18" charset="0"/>
              </a:rPr>
              <a:t>如：</a:t>
            </a:r>
            <a:r>
              <a:rPr lang="en-US" altLang="zh-CN" sz="2000">
                <a:latin typeface="Times New Roman" pitchFamily="18" charset="0"/>
                <a:cs typeface="Times New Roman" pitchFamily="18" charset="0"/>
              </a:rPr>
              <a:t>C&gt;MD C</a:t>
            </a:r>
            <a:r>
              <a:rPr lang="zh-CN" altLang="en-US" sz="2000">
                <a:latin typeface="Times New Roman" pitchFamily="18" charset="0"/>
              </a:rPr>
              <a:t>：</a:t>
            </a:r>
            <a:r>
              <a:rPr lang="en-US" altLang="zh-CN" sz="2000">
                <a:latin typeface="Times New Roman" pitchFamily="18" charset="0"/>
                <a:cs typeface="Times New Roman" pitchFamily="18" charset="0"/>
              </a:rPr>
              <a:t>\TEMP</a:t>
            </a:r>
            <a:endParaRPr lang="en-US" altLang="zh-CN" sz="2000">
              <a:latin typeface="宋体" pitchFamily="2" charset="-122"/>
            </a:endParaRPr>
          </a:p>
          <a:p>
            <a:pPr algn="just"/>
            <a:r>
              <a:rPr lang="zh-CN" altLang="en-US" sz="2000">
                <a:latin typeface="Times New Roman" pitchFamily="18" charset="0"/>
              </a:rPr>
              <a:t>则在硬盘</a:t>
            </a:r>
            <a:r>
              <a:rPr lang="en-US" altLang="zh-CN" sz="2000">
                <a:latin typeface="Times New Roman" pitchFamily="18" charset="0"/>
                <a:cs typeface="Times New Roman" pitchFamily="18" charset="0"/>
              </a:rPr>
              <a:t>C</a:t>
            </a:r>
            <a:r>
              <a:rPr lang="zh-CN" altLang="en-US" sz="2000">
                <a:latin typeface="Times New Roman" pitchFamily="18" charset="0"/>
              </a:rPr>
              <a:t>的根目录下建立了一个子目录</a:t>
            </a:r>
            <a:r>
              <a:rPr lang="en-US" altLang="zh-CN" sz="2000">
                <a:latin typeface="Times New Roman" pitchFamily="18" charset="0"/>
                <a:cs typeface="Times New Roman" pitchFamily="18" charset="0"/>
              </a:rPr>
              <a:t>TEMP</a:t>
            </a:r>
            <a:r>
              <a:rPr lang="zh-CN" altLang="en-US" sz="2000">
                <a:latin typeface="Times New Roman" pitchFamily="18" charset="0"/>
              </a:rPr>
              <a:t>。</a:t>
            </a:r>
            <a:endParaRPr lang="zh-CN" altLang="en-US" sz="2000"/>
          </a:p>
        </p:txBody>
      </p:sp>
    </p:spTree>
  </p:cSld>
  <p:clrMapOvr>
    <a:masterClrMapping/>
  </p:clrMapOvr>
  <p:transition spd="med">
    <p:pull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01C9244-7487-4AFA-BF06-C20AD0A1A116}" type="datetime1">
              <a:rPr lang="zh-CN" altLang="en-US"/>
              <a:pPr/>
              <a:t>2016-6-13</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8C85C60A-5F44-4DB4-869F-2D2AE37805D5}" type="slidenum">
              <a:rPr lang="en-US" altLang="zh-CN"/>
              <a:pPr/>
              <a:t>11</a:t>
            </a:fld>
            <a:endParaRPr lang="en-US" altLang="zh-CN"/>
          </a:p>
        </p:txBody>
      </p:sp>
      <p:sp>
        <p:nvSpPr>
          <p:cNvPr id="628738" name="Rectangle 2"/>
          <p:cNvSpPr>
            <a:spLocks noGrp="1" noChangeArrowheads="1"/>
          </p:cNvSpPr>
          <p:nvPr>
            <p:ph type="title"/>
          </p:nvPr>
        </p:nvSpPr>
        <p:spPr/>
        <p:txBody>
          <a:bodyPr/>
          <a:lstStyle/>
          <a:p>
            <a:r>
              <a:rPr lang="zh-CN" altLang="en-US" b="1">
                <a:solidFill>
                  <a:srgbClr val="336699"/>
                </a:solidFill>
                <a:latin typeface="宋体" pitchFamily="2" charset="-122"/>
              </a:rPr>
              <a:t>常用</a:t>
            </a:r>
            <a:r>
              <a:rPr lang="en-US" altLang="zh-CN" b="1">
                <a:solidFill>
                  <a:srgbClr val="336699"/>
                </a:solidFill>
                <a:latin typeface="Times New Roman" pitchFamily="18" charset="0"/>
                <a:cs typeface="Times New Roman" pitchFamily="18" charset="0"/>
              </a:rPr>
              <a:t>DOS</a:t>
            </a:r>
            <a:r>
              <a:rPr lang="zh-CN" altLang="en-US" b="1">
                <a:solidFill>
                  <a:srgbClr val="336699"/>
                </a:solidFill>
                <a:latin typeface="宋体" pitchFamily="2" charset="-122"/>
              </a:rPr>
              <a:t>命令</a:t>
            </a:r>
            <a:endParaRPr lang="zh-CN" altLang="en-US">
              <a:solidFill>
                <a:srgbClr val="336699"/>
              </a:solidFill>
            </a:endParaRPr>
          </a:p>
        </p:txBody>
      </p:sp>
      <p:sp>
        <p:nvSpPr>
          <p:cNvPr id="628739" name="Rectangle 3"/>
          <p:cNvSpPr>
            <a:spLocks noGrp="1" noChangeArrowheads="1"/>
          </p:cNvSpPr>
          <p:nvPr>
            <p:ph type="body" idx="1"/>
          </p:nvPr>
        </p:nvSpPr>
        <p:spPr/>
        <p:txBody>
          <a:bodyPr/>
          <a:lstStyle/>
          <a:p>
            <a:pPr algn="just">
              <a:lnSpc>
                <a:spcPct val="90000"/>
              </a:lnSpc>
            </a:pPr>
            <a:r>
              <a:rPr lang="zh-CN" altLang="en-US" sz="2800">
                <a:latin typeface="Times New Roman" pitchFamily="18" charset="0"/>
              </a:rPr>
              <a:t>删除子目录命令</a:t>
            </a:r>
            <a:r>
              <a:rPr lang="en-US" altLang="zh-CN" sz="2800">
                <a:latin typeface="Times New Roman" pitchFamily="18" charset="0"/>
                <a:cs typeface="Times New Roman" pitchFamily="18" charset="0"/>
              </a:rPr>
              <a:t>RD</a:t>
            </a:r>
            <a:r>
              <a:rPr lang="zh-CN" altLang="en-US" sz="2800">
                <a:latin typeface="Times New Roman" pitchFamily="18" charset="0"/>
              </a:rPr>
              <a:t>或</a:t>
            </a:r>
            <a:r>
              <a:rPr lang="en-US" altLang="zh-CN" sz="2800">
                <a:latin typeface="Times New Roman" pitchFamily="18" charset="0"/>
                <a:cs typeface="Times New Roman" pitchFamily="18" charset="0"/>
              </a:rPr>
              <a:t>RMDIR</a:t>
            </a:r>
            <a:r>
              <a:rPr lang="zh-CN" altLang="en-US" sz="2800">
                <a:latin typeface="Times New Roman" pitchFamily="18" charset="0"/>
              </a:rPr>
              <a:t>。</a:t>
            </a:r>
            <a:endParaRPr lang="zh-CN" altLang="en-US" sz="2800">
              <a:latin typeface="宋体" pitchFamily="2" charset="-122"/>
            </a:endParaRPr>
          </a:p>
          <a:p>
            <a:pPr algn="just">
              <a:lnSpc>
                <a:spcPct val="90000"/>
              </a:lnSpc>
            </a:pPr>
            <a:r>
              <a:rPr lang="zh-CN" altLang="en-US" sz="2800">
                <a:latin typeface="Times New Roman" pitchFamily="18" charset="0"/>
              </a:rPr>
              <a:t>格式为：</a:t>
            </a:r>
            <a:r>
              <a:rPr lang="en-US" altLang="zh-CN" sz="2800">
                <a:latin typeface="Times New Roman" pitchFamily="18" charset="0"/>
                <a:cs typeface="Times New Roman" pitchFamily="18" charset="0"/>
              </a:rPr>
              <a:t>C&gt;RD </a:t>
            </a:r>
            <a:r>
              <a:rPr lang="zh-CN" altLang="en-US" sz="2800">
                <a:latin typeface="Times New Roman" pitchFamily="18" charset="0"/>
              </a:rPr>
              <a:t>子目录名</a:t>
            </a:r>
            <a:r>
              <a:rPr lang="zh-CN" altLang="en-US" sz="2800">
                <a:latin typeface="Times New Roman" pitchFamily="18" charset="0"/>
                <a:cs typeface="Times New Roman" pitchFamily="18" charset="0"/>
              </a:rPr>
              <a:t>  </a:t>
            </a:r>
            <a:r>
              <a:rPr lang="zh-CN" altLang="en-US" sz="2800">
                <a:latin typeface="Times New Roman" pitchFamily="18" charset="0"/>
              </a:rPr>
              <a:t>或</a:t>
            </a:r>
            <a:r>
              <a:rPr lang="zh-CN" altLang="en-US" sz="2800">
                <a:latin typeface="Times New Roman" pitchFamily="18" charset="0"/>
                <a:cs typeface="Times New Roman" pitchFamily="18" charset="0"/>
              </a:rPr>
              <a:t>    </a:t>
            </a:r>
            <a:r>
              <a:rPr lang="en-US" altLang="zh-CN" sz="2800">
                <a:latin typeface="Times New Roman" pitchFamily="18" charset="0"/>
                <a:cs typeface="Times New Roman" pitchFamily="18" charset="0"/>
              </a:rPr>
              <a:t>C&gt;RMDIR </a:t>
            </a:r>
            <a:r>
              <a:rPr lang="zh-CN" altLang="en-US" sz="2800">
                <a:latin typeface="Times New Roman" pitchFamily="18" charset="0"/>
              </a:rPr>
              <a:t>子目录名</a:t>
            </a:r>
            <a:endParaRPr lang="zh-CN" altLang="en-US" sz="2800">
              <a:latin typeface="宋体" pitchFamily="2" charset="-122"/>
            </a:endParaRPr>
          </a:p>
          <a:p>
            <a:pPr algn="just">
              <a:lnSpc>
                <a:spcPct val="90000"/>
              </a:lnSpc>
            </a:pPr>
            <a:r>
              <a:rPr lang="zh-CN" altLang="en-US" sz="2800">
                <a:latin typeface="Times New Roman" pitchFamily="18" charset="0"/>
              </a:rPr>
              <a:t>如：</a:t>
            </a:r>
            <a:r>
              <a:rPr lang="en-US" altLang="zh-CN" sz="2800">
                <a:latin typeface="Times New Roman" pitchFamily="18" charset="0"/>
                <a:cs typeface="Times New Roman" pitchFamily="18" charset="0"/>
              </a:rPr>
              <a:t>C&gt;RD C</a:t>
            </a:r>
            <a:r>
              <a:rPr lang="zh-CN" altLang="en-US" sz="2800">
                <a:latin typeface="Times New Roman" pitchFamily="18" charset="0"/>
              </a:rPr>
              <a:t>：</a:t>
            </a:r>
            <a:r>
              <a:rPr lang="en-US" altLang="zh-CN" sz="2800">
                <a:latin typeface="Times New Roman" pitchFamily="18" charset="0"/>
                <a:cs typeface="Times New Roman" pitchFamily="18" charset="0"/>
              </a:rPr>
              <a:t>\TEMP\WANG</a:t>
            </a:r>
            <a:endParaRPr lang="en-US" altLang="zh-CN" sz="2800">
              <a:latin typeface="宋体" pitchFamily="2" charset="-122"/>
            </a:endParaRPr>
          </a:p>
          <a:p>
            <a:pPr algn="just">
              <a:lnSpc>
                <a:spcPct val="90000"/>
              </a:lnSpc>
            </a:pPr>
            <a:r>
              <a:rPr lang="zh-CN" altLang="en-US" sz="2800">
                <a:latin typeface="Times New Roman" pitchFamily="18" charset="0"/>
              </a:rPr>
              <a:t>将子目录</a:t>
            </a:r>
            <a:r>
              <a:rPr lang="en-US" altLang="zh-CN" sz="2800">
                <a:latin typeface="Times New Roman" pitchFamily="18" charset="0"/>
                <a:cs typeface="Times New Roman" pitchFamily="18" charset="0"/>
              </a:rPr>
              <a:t>WANG</a:t>
            </a:r>
            <a:r>
              <a:rPr lang="zh-CN" altLang="en-US" sz="2800">
                <a:latin typeface="Times New Roman" pitchFamily="18" charset="0"/>
              </a:rPr>
              <a:t>删除，条件是子目录</a:t>
            </a:r>
            <a:r>
              <a:rPr lang="en-US" altLang="zh-CN" sz="2800">
                <a:latin typeface="Times New Roman" pitchFamily="18" charset="0"/>
                <a:cs typeface="Times New Roman" pitchFamily="18" charset="0"/>
              </a:rPr>
              <a:t>WANG</a:t>
            </a:r>
            <a:r>
              <a:rPr lang="zh-CN" altLang="en-US" sz="2800">
                <a:latin typeface="Times New Roman" pitchFamily="18" charset="0"/>
              </a:rPr>
              <a:t>是空的，且</a:t>
            </a:r>
            <a:r>
              <a:rPr lang="en-US" altLang="zh-CN" sz="2800">
                <a:latin typeface="Times New Roman" pitchFamily="18" charset="0"/>
                <a:cs typeface="Times New Roman" pitchFamily="18" charset="0"/>
              </a:rPr>
              <a:t>WANG</a:t>
            </a:r>
            <a:r>
              <a:rPr lang="zh-CN" altLang="en-US" sz="2800">
                <a:latin typeface="Times New Roman" pitchFamily="18" charset="0"/>
              </a:rPr>
              <a:t>不能是当前目录。</a:t>
            </a:r>
            <a:endParaRPr lang="zh-CN" altLang="en-US" sz="2800">
              <a:latin typeface="宋体" pitchFamily="2" charset="-122"/>
            </a:endParaRPr>
          </a:p>
          <a:p>
            <a:pPr algn="just">
              <a:lnSpc>
                <a:spcPct val="90000"/>
              </a:lnSpc>
            </a:pPr>
            <a:r>
              <a:rPr lang="zh-CN" altLang="en-US" sz="2800">
                <a:latin typeface="Times New Roman" pitchFamily="18" charset="0"/>
              </a:rPr>
              <a:t>改变当前目录命令</a:t>
            </a:r>
            <a:r>
              <a:rPr lang="en-US" altLang="zh-CN" sz="2800">
                <a:latin typeface="Times New Roman" pitchFamily="18" charset="0"/>
                <a:cs typeface="Times New Roman" pitchFamily="18" charset="0"/>
              </a:rPr>
              <a:t>CD</a:t>
            </a:r>
            <a:r>
              <a:rPr lang="zh-CN" altLang="en-US" sz="2800">
                <a:latin typeface="Times New Roman" pitchFamily="18" charset="0"/>
              </a:rPr>
              <a:t>或</a:t>
            </a:r>
            <a:r>
              <a:rPr lang="en-US" altLang="zh-CN" sz="2800">
                <a:latin typeface="Times New Roman" pitchFamily="18" charset="0"/>
                <a:cs typeface="Times New Roman" pitchFamily="18" charset="0"/>
              </a:rPr>
              <a:t>CHDIR</a:t>
            </a:r>
            <a:r>
              <a:rPr lang="zh-CN" altLang="en-US" sz="2800">
                <a:latin typeface="Times New Roman" pitchFamily="18" charset="0"/>
              </a:rPr>
              <a:t>。</a:t>
            </a:r>
            <a:endParaRPr lang="zh-CN" altLang="en-US" sz="2800">
              <a:latin typeface="宋体" pitchFamily="2" charset="-122"/>
            </a:endParaRPr>
          </a:p>
          <a:p>
            <a:pPr algn="just">
              <a:lnSpc>
                <a:spcPct val="90000"/>
              </a:lnSpc>
            </a:pPr>
            <a:r>
              <a:rPr lang="zh-CN" altLang="en-US" sz="2800">
                <a:latin typeface="Times New Roman" pitchFamily="18" charset="0"/>
              </a:rPr>
              <a:t>格式为：</a:t>
            </a:r>
            <a:r>
              <a:rPr lang="en-US" altLang="zh-CN" sz="2800">
                <a:latin typeface="Times New Roman" pitchFamily="18" charset="0"/>
                <a:cs typeface="Times New Roman" pitchFamily="18" charset="0"/>
              </a:rPr>
              <a:t>C&gt;CD </a:t>
            </a:r>
            <a:r>
              <a:rPr lang="zh-CN" altLang="en-US" sz="2800">
                <a:latin typeface="Times New Roman" pitchFamily="18" charset="0"/>
              </a:rPr>
              <a:t>目录名</a:t>
            </a:r>
            <a:r>
              <a:rPr lang="zh-CN" altLang="en-US" sz="2800">
                <a:latin typeface="Times New Roman" pitchFamily="18" charset="0"/>
                <a:cs typeface="Times New Roman" pitchFamily="18" charset="0"/>
              </a:rPr>
              <a:t>		</a:t>
            </a:r>
            <a:r>
              <a:rPr lang="zh-CN" altLang="en-US" sz="2800">
                <a:latin typeface="Times New Roman" pitchFamily="18" charset="0"/>
              </a:rPr>
              <a:t>或</a:t>
            </a:r>
            <a:r>
              <a:rPr lang="zh-CN" altLang="en-US" sz="2800">
                <a:latin typeface="Times New Roman" pitchFamily="18" charset="0"/>
                <a:cs typeface="Times New Roman" pitchFamily="18" charset="0"/>
              </a:rPr>
              <a:t>    </a:t>
            </a:r>
            <a:r>
              <a:rPr lang="en-US" altLang="zh-CN" sz="2800">
                <a:latin typeface="Times New Roman" pitchFamily="18" charset="0"/>
                <a:cs typeface="Times New Roman" pitchFamily="18" charset="0"/>
              </a:rPr>
              <a:t>C&gt;CHDIR </a:t>
            </a:r>
            <a:r>
              <a:rPr lang="zh-CN" altLang="en-US" sz="2800">
                <a:latin typeface="Times New Roman" pitchFamily="18" charset="0"/>
              </a:rPr>
              <a:t>目录名</a:t>
            </a:r>
            <a:endParaRPr lang="zh-CN" altLang="en-US" sz="2800">
              <a:latin typeface="宋体" pitchFamily="2" charset="-122"/>
            </a:endParaRPr>
          </a:p>
          <a:p>
            <a:pPr algn="just">
              <a:lnSpc>
                <a:spcPct val="90000"/>
              </a:lnSpc>
            </a:pPr>
            <a:r>
              <a:rPr lang="zh-CN" altLang="en-US" sz="2800">
                <a:latin typeface="Times New Roman" pitchFamily="18" charset="0"/>
              </a:rPr>
              <a:t>将与目录名对应的子目录变为当前目录。</a:t>
            </a:r>
            <a:endParaRPr lang="zh-CN" altLang="en-US" sz="2800"/>
          </a:p>
        </p:txBody>
      </p:sp>
    </p:spTree>
  </p:cSld>
  <p:clrMapOvr>
    <a:masterClrMapping/>
  </p:clrMapOvr>
  <p:transition spd="med">
    <p:pull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60BCB4C-7AFB-476F-A731-8C689F1641AD}" type="datetime1">
              <a:rPr lang="zh-CN" altLang="en-US"/>
              <a:pPr/>
              <a:t>2016-6-13</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60D5600E-1398-4AE3-9FD5-566D0E1AB40F}" type="slidenum">
              <a:rPr lang="en-US" altLang="zh-CN"/>
              <a:pPr/>
              <a:t>12</a:t>
            </a:fld>
            <a:endParaRPr lang="en-US" altLang="zh-CN"/>
          </a:p>
        </p:txBody>
      </p:sp>
      <p:sp>
        <p:nvSpPr>
          <p:cNvPr id="599042" name="Rectangle 2"/>
          <p:cNvSpPr>
            <a:spLocks noGrp="1" noChangeArrowheads="1"/>
          </p:cNvSpPr>
          <p:nvPr>
            <p:ph type="title"/>
          </p:nvPr>
        </p:nvSpPr>
        <p:spPr/>
        <p:txBody>
          <a:bodyPr/>
          <a:lstStyle/>
          <a:p>
            <a:r>
              <a:rPr lang="en-US" altLang="zh-CN" b="1">
                <a:solidFill>
                  <a:srgbClr val="336699"/>
                </a:solidFill>
                <a:latin typeface="Times New Roman" pitchFamily="18" charset="0"/>
                <a:cs typeface="Times New Roman" pitchFamily="18" charset="0"/>
              </a:rPr>
              <a:t>DEBUG</a:t>
            </a:r>
            <a:r>
              <a:rPr lang="zh-CN" altLang="en-US" b="1">
                <a:solidFill>
                  <a:srgbClr val="336699"/>
                </a:solidFill>
                <a:latin typeface="宋体" pitchFamily="2" charset="-122"/>
              </a:rPr>
              <a:t>命令的使用</a:t>
            </a:r>
            <a:endParaRPr lang="zh-CN" altLang="en-US">
              <a:solidFill>
                <a:srgbClr val="336699"/>
              </a:solidFill>
            </a:endParaRPr>
          </a:p>
        </p:txBody>
      </p:sp>
      <p:sp>
        <p:nvSpPr>
          <p:cNvPr id="599043" name="Rectangle 3"/>
          <p:cNvSpPr>
            <a:spLocks noGrp="1" noChangeArrowheads="1"/>
          </p:cNvSpPr>
          <p:nvPr>
            <p:ph type="body" idx="1"/>
          </p:nvPr>
        </p:nvSpPr>
        <p:spPr/>
        <p:txBody>
          <a:bodyPr/>
          <a:lstStyle/>
          <a:p>
            <a:r>
              <a:rPr lang="en-US" altLang="zh-CN" sz="2800">
                <a:latin typeface="Times New Roman" pitchFamily="18" charset="0"/>
                <a:cs typeface="Times New Roman" pitchFamily="18" charset="0"/>
              </a:rPr>
              <a:t>DEBUG</a:t>
            </a:r>
            <a:r>
              <a:rPr lang="zh-CN" altLang="en-US" sz="2800">
                <a:latin typeface="宋体" pitchFamily="2" charset="-122"/>
              </a:rPr>
              <a:t>是专门为汇编语言设计的一种调试工具，它通过单步执行、设置断点等方式为汇编语言程序员提供了非常有效的调试手段。</a:t>
            </a:r>
            <a:endParaRPr lang="zh-CN" altLang="en-US" sz="2800"/>
          </a:p>
          <a:p>
            <a:r>
              <a:rPr lang="en-US" altLang="zh-CN" sz="2800">
                <a:latin typeface="Times New Roman" pitchFamily="18" charset="0"/>
                <a:cs typeface="Times New Roman" pitchFamily="18" charset="0"/>
              </a:rPr>
              <a:t>DEBUG</a:t>
            </a:r>
            <a:r>
              <a:rPr lang="zh-CN" altLang="en-US" sz="2800">
                <a:latin typeface="宋体" pitchFamily="2" charset="-122"/>
              </a:rPr>
              <a:t>命令都是用单个字母表示的，其后可跟一个或多个参数。字母和参数之间可以不留空格，参数之间用空格或逗号分隔，命令和参数可以用大写、小写或混合方式输入。</a:t>
            </a:r>
            <a:r>
              <a:rPr lang="en-US" altLang="zh-CN" sz="2800">
                <a:latin typeface="Times New Roman" pitchFamily="18" charset="0"/>
                <a:cs typeface="Times New Roman" pitchFamily="18" charset="0"/>
              </a:rPr>
              <a:t>DEBUG</a:t>
            </a:r>
            <a:r>
              <a:rPr lang="zh-CN" altLang="en-US" sz="2800">
                <a:latin typeface="宋体" pitchFamily="2" charset="-122"/>
              </a:rPr>
              <a:t>命令中输入的数据和显示的数据都是十六进制数，数据后面的</a:t>
            </a:r>
            <a:r>
              <a:rPr lang="en-US" altLang="zh-CN" sz="2800">
                <a:latin typeface="Times New Roman" pitchFamily="18" charset="0"/>
                <a:cs typeface="Times New Roman" pitchFamily="18" charset="0"/>
              </a:rPr>
              <a:t>H</a:t>
            </a:r>
            <a:r>
              <a:rPr lang="zh-CN" altLang="en-US" sz="2800">
                <a:latin typeface="宋体" pitchFamily="2" charset="-122"/>
              </a:rPr>
              <a:t>后缀省略。</a:t>
            </a:r>
            <a:r>
              <a:rPr lang="en-US" altLang="zh-CN" sz="2800">
                <a:latin typeface="Times New Roman" pitchFamily="18" charset="0"/>
                <a:cs typeface="Times New Roman" pitchFamily="18" charset="0"/>
              </a:rPr>
              <a:t>DEBUG</a:t>
            </a:r>
            <a:r>
              <a:rPr lang="zh-CN" altLang="en-US" sz="2800">
                <a:latin typeface="宋体" pitchFamily="2" charset="-122"/>
              </a:rPr>
              <a:t>命令参数多数是地址或地址范围。</a:t>
            </a:r>
            <a:endParaRPr lang="zh-CN" altLang="en-US" sz="2800"/>
          </a:p>
        </p:txBody>
      </p:sp>
    </p:spTree>
  </p:cSld>
  <p:clrMapOvr>
    <a:masterClrMapping/>
  </p:clrMapOvr>
  <p:transition spd="med">
    <p:pull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9CF24A9-7048-4FA6-9919-7C5FC89D48E4}" type="datetime1">
              <a:rPr lang="zh-CN" altLang="en-US"/>
              <a:pPr/>
              <a:t>2016-6-13</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F75A198E-6A3F-47BF-A471-DFBF78A0A41C}" type="slidenum">
              <a:rPr lang="en-US" altLang="zh-CN"/>
              <a:pPr/>
              <a:t>13</a:t>
            </a:fld>
            <a:endParaRPr lang="en-US" altLang="zh-CN"/>
          </a:p>
        </p:txBody>
      </p:sp>
      <p:sp>
        <p:nvSpPr>
          <p:cNvPr id="629762" name="Rectangle 2"/>
          <p:cNvSpPr>
            <a:spLocks noGrp="1" noChangeArrowheads="1"/>
          </p:cNvSpPr>
          <p:nvPr>
            <p:ph type="title"/>
          </p:nvPr>
        </p:nvSpPr>
        <p:spPr/>
        <p:txBody>
          <a:bodyPr/>
          <a:lstStyle/>
          <a:p>
            <a:r>
              <a:rPr lang="en-US" altLang="zh-CN" b="1">
                <a:solidFill>
                  <a:srgbClr val="336699"/>
                </a:solidFill>
                <a:latin typeface="Times New Roman" pitchFamily="18" charset="0"/>
                <a:cs typeface="Times New Roman" pitchFamily="18" charset="0"/>
              </a:rPr>
              <a:t>DEBUG</a:t>
            </a:r>
            <a:r>
              <a:rPr lang="zh-CN" altLang="en-US" b="1">
                <a:solidFill>
                  <a:srgbClr val="336699"/>
                </a:solidFill>
                <a:latin typeface="宋体" pitchFamily="2" charset="-122"/>
              </a:rPr>
              <a:t>命令中的地址格式</a:t>
            </a:r>
            <a:endParaRPr lang="zh-CN" altLang="en-US" b="1">
              <a:solidFill>
                <a:srgbClr val="336699"/>
              </a:solidFill>
            </a:endParaRPr>
          </a:p>
        </p:txBody>
      </p:sp>
      <p:sp>
        <p:nvSpPr>
          <p:cNvPr id="629763" name="Rectangle 3"/>
          <p:cNvSpPr>
            <a:spLocks noGrp="1" noChangeArrowheads="1"/>
          </p:cNvSpPr>
          <p:nvPr>
            <p:ph type="body" idx="1"/>
          </p:nvPr>
        </p:nvSpPr>
        <p:spPr/>
        <p:txBody>
          <a:bodyPr/>
          <a:lstStyle/>
          <a:p>
            <a:pPr algn="just">
              <a:lnSpc>
                <a:spcPct val="90000"/>
              </a:lnSpc>
              <a:buFontTx/>
              <a:buNone/>
            </a:pPr>
            <a:r>
              <a:rPr lang="en-US" altLang="zh-CN" sz="2000">
                <a:latin typeface="Times New Roman" pitchFamily="18" charset="0"/>
                <a:cs typeface="Times New Roman" pitchFamily="18" charset="0"/>
              </a:rPr>
              <a:t>[</a:t>
            </a:r>
            <a:r>
              <a:rPr lang="zh-CN" altLang="en-US" sz="2000">
                <a:latin typeface="宋体" pitchFamily="2" charset="-122"/>
              </a:rPr>
              <a:t>段地址：</a:t>
            </a:r>
            <a:r>
              <a:rPr lang="en-US" altLang="zh-CN" sz="2000">
                <a:latin typeface="Times New Roman" pitchFamily="18" charset="0"/>
                <a:cs typeface="Times New Roman" pitchFamily="18" charset="0"/>
              </a:rPr>
              <a:t>]</a:t>
            </a:r>
            <a:r>
              <a:rPr lang="zh-CN" altLang="en-US" sz="2000">
                <a:latin typeface="宋体" pitchFamily="2" charset="-122"/>
              </a:rPr>
              <a:t>偏移地址</a:t>
            </a:r>
            <a:endParaRPr lang="zh-CN" altLang="en-US" sz="2000">
              <a:latin typeface="Times New Roman" pitchFamily="18" charset="0"/>
              <a:cs typeface="Times New Roman" pitchFamily="18" charset="0"/>
            </a:endParaRPr>
          </a:p>
          <a:p>
            <a:pPr algn="just">
              <a:lnSpc>
                <a:spcPct val="90000"/>
              </a:lnSpc>
              <a:buFontTx/>
              <a:buNone/>
            </a:pPr>
            <a:r>
              <a:rPr lang="zh-CN" altLang="en-US" sz="2000">
                <a:latin typeface="宋体" pitchFamily="2" charset="-122"/>
              </a:rPr>
              <a:t>其中的段地址可以用段寄存器名或一个十六进制数表示。</a:t>
            </a:r>
            <a:endParaRPr lang="zh-CN" altLang="en-US" sz="2000">
              <a:latin typeface="Times New Roman" pitchFamily="18" charset="0"/>
              <a:cs typeface="Times New Roman" pitchFamily="18" charset="0"/>
            </a:endParaRPr>
          </a:p>
          <a:p>
            <a:pPr algn="just">
              <a:lnSpc>
                <a:spcPct val="90000"/>
              </a:lnSpc>
              <a:buFontTx/>
              <a:buNone/>
            </a:pPr>
            <a:r>
              <a:rPr lang="zh-CN" altLang="en-US" sz="2000">
                <a:latin typeface="宋体" pitchFamily="2" charset="-122"/>
              </a:rPr>
              <a:t>例如：</a:t>
            </a:r>
            <a:endParaRPr lang="zh-CN" altLang="en-US" sz="2000">
              <a:latin typeface="Times New Roman" pitchFamily="18" charset="0"/>
              <a:cs typeface="Times New Roman" pitchFamily="18" charset="0"/>
            </a:endParaRPr>
          </a:p>
          <a:p>
            <a:pPr algn="just">
              <a:lnSpc>
                <a:spcPct val="90000"/>
              </a:lnSpc>
              <a:buFontTx/>
              <a:buNone/>
            </a:pPr>
            <a:r>
              <a:rPr lang="en-US" altLang="zh-CN" sz="2000">
                <a:latin typeface="Times New Roman" pitchFamily="18" charset="0"/>
                <a:cs typeface="Times New Roman" pitchFamily="18" charset="0"/>
              </a:rPr>
              <a:t>DS</a:t>
            </a:r>
            <a:r>
              <a:rPr lang="zh-CN" altLang="en-US" sz="2000">
                <a:latin typeface="宋体" pitchFamily="2" charset="-122"/>
              </a:rPr>
              <a:t>：</a:t>
            </a:r>
            <a:r>
              <a:rPr lang="en-US" altLang="zh-CN" sz="2000">
                <a:latin typeface="Times New Roman" pitchFamily="18" charset="0"/>
                <a:cs typeface="Times New Roman" pitchFamily="18" charset="0"/>
              </a:rPr>
              <a:t>200</a:t>
            </a:r>
          </a:p>
          <a:p>
            <a:pPr algn="just">
              <a:lnSpc>
                <a:spcPct val="90000"/>
              </a:lnSpc>
              <a:buFontTx/>
              <a:buNone/>
            </a:pPr>
            <a:r>
              <a:rPr lang="en-US" altLang="zh-CN" sz="2000">
                <a:latin typeface="Times New Roman" pitchFamily="18" charset="0"/>
                <a:cs typeface="Times New Roman" pitchFamily="18" charset="0"/>
              </a:rPr>
              <a:t>1A09</a:t>
            </a:r>
            <a:r>
              <a:rPr lang="zh-CN" altLang="en-US" sz="2000">
                <a:latin typeface="宋体" pitchFamily="2" charset="-122"/>
              </a:rPr>
              <a:t>：</a:t>
            </a:r>
            <a:r>
              <a:rPr lang="en-US" altLang="zh-CN" sz="2000">
                <a:latin typeface="Times New Roman" pitchFamily="18" charset="0"/>
                <a:cs typeface="Times New Roman" pitchFamily="18" charset="0"/>
              </a:rPr>
              <a:t>200</a:t>
            </a:r>
          </a:p>
          <a:p>
            <a:pPr algn="just">
              <a:lnSpc>
                <a:spcPct val="90000"/>
              </a:lnSpc>
              <a:buFontTx/>
              <a:buNone/>
            </a:pPr>
            <a:r>
              <a:rPr lang="zh-CN" altLang="en-US" sz="2000">
                <a:latin typeface="宋体" pitchFamily="2" charset="-122"/>
              </a:rPr>
              <a:t>地址范围的书写格式为：</a:t>
            </a:r>
            <a:endParaRPr lang="zh-CN" altLang="en-US" sz="2000">
              <a:latin typeface="Times New Roman" pitchFamily="18" charset="0"/>
              <a:cs typeface="Times New Roman" pitchFamily="18" charset="0"/>
            </a:endParaRPr>
          </a:p>
          <a:p>
            <a:pPr algn="just">
              <a:lnSpc>
                <a:spcPct val="90000"/>
              </a:lnSpc>
              <a:buFontTx/>
              <a:buNone/>
            </a:pPr>
            <a:r>
              <a:rPr lang="en-US" altLang="zh-CN" sz="2000">
                <a:latin typeface="Times New Roman" pitchFamily="18" charset="0"/>
                <a:cs typeface="Times New Roman" pitchFamily="18" charset="0"/>
              </a:rPr>
              <a:t>[</a:t>
            </a:r>
            <a:r>
              <a:rPr lang="zh-CN" altLang="en-US" sz="2000">
                <a:latin typeface="宋体" pitchFamily="2" charset="-122"/>
              </a:rPr>
              <a:t>段地址：</a:t>
            </a:r>
            <a:r>
              <a:rPr lang="en-US" altLang="zh-CN" sz="2000">
                <a:latin typeface="Times New Roman" pitchFamily="18" charset="0"/>
                <a:cs typeface="Times New Roman" pitchFamily="18" charset="0"/>
              </a:rPr>
              <a:t>]</a:t>
            </a:r>
            <a:r>
              <a:rPr lang="zh-CN" altLang="en-US" sz="2000">
                <a:latin typeface="宋体" pitchFamily="2" charset="-122"/>
              </a:rPr>
              <a:t>起始偏移地址</a:t>
            </a:r>
            <a:r>
              <a:rPr lang="zh-CN" altLang="en-US" sz="2000">
                <a:latin typeface="Times New Roman" pitchFamily="18" charset="0"/>
                <a:cs typeface="Times New Roman" pitchFamily="18" charset="0"/>
              </a:rPr>
              <a:t> </a:t>
            </a:r>
            <a:r>
              <a:rPr lang="zh-CN" altLang="en-US" sz="2000">
                <a:latin typeface="宋体" pitchFamily="2" charset="-122"/>
              </a:rPr>
              <a:t>终止偏移地址</a:t>
            </a:r>
            <a:endParaRPr lang="zh-CN" altLang="en-US" sz="2000">
              <a:latin typeface="Times New Roman" pitchFamily="18" charset="0"/>
              <a:cs typeface="Times New Roman" pitchFamily="18" charset="0"/>
            </a:endParaRPr>
          </a:p>
          <a:p>
            <a:pPr algn="just">
              <a:lnSpc>
                <a:spcPct val="90000"/>
              </a:lnSpc>
              <a:buFontTx/>
              <a:buNone/>
            </a:pPr>
            <a:r>
              <a:rPr lang="zh-CN" altLang="en-US" sz="2000">
                <a:latin typeface="宋体" pitchFamily="2" charset="-122"/>
              </a:rPr>
              <a:t>例如：</a:t>
            </a:r>
            <a:endParaRPr lang="zh-CN" altLang="en-US" sz="2000">
              <a:latin typeface="Times New Roman" pitchFamily="18" charset="0"/>
              <a:cs typeface="Times New Roman" pitchFamily="18" charset="0"/>
            </a:endParaRPr>
          </a:p>
          <a:p>
            <a:pPr algn="just">
              <a:lnSpc>
                <a:spcPct val="90000"/>
              </a:lnSpc>
              <a:buFontTx/>
              <a:buNone/>
            </a:pPr>
            <a:r>
              <a:rPr lang="en-US" altLang="zh-CN" sz="2000">
                <a:latin typeface="Times New Roman" pitchFamily="18" charset="0"/>
                <a:cs typeface="Times New Roman" pitchFamily="18" charset="0"/>
              </a:rPr>
              <a:t>CS</a:t>
            </a:r>
            <a:r>
              <a:rPr lang="zh-CN" altLang="en-US" sz="2000">
                <a:latin typeface="宋体" pitchFamily="2" charset="-122"/>
              </a:rPr>
              <a:t>：</a:t>
            </a:r>
            <a:r>
              <a:rPr lang="en-US" altLang="zh-CN" sz="2000">
                <a:latin typeface="Times New Roman" pitchFamily="18" charset="0"/>
                <a:cs typeface="Times New Roman" pitchFamily="18" charset="0"/>
              </a:rPr>
              <a:t>200 3FF</a:t>
            </a:r>
          </a:p>
          <a:p>
            <a:pPr algn="just">
              <a:lnSpc>
                <a:spcPct val="90000"/>
              </a:lnSpc>
              <a:buFontTx/>
              <a:buNone/>
            </a:pPr>
            <a:r>
              <a:rPr lang="zh-CN" altLang="en-US" sz="2000">
                <a:latin typeface="宋体" pitchFamily="2" charset="-122"/>
              </a:rPr>
              <a:t>或</a:t>
            </a:r>
            <a:endParaRPr lang="zh-CN" altLang="en-US" sz="2000">
              <a:latin typeface="Times New Roman" pitchFamily="18" charset="0"/>
              <a:cs typeface="Times New Roman" pitchFamily="18" charset="0"/>
            </a:endParaRPr>
          </a:p>
          <a:p>
            <a:pPr algn="just">
              <a:lnSpc>
                <a:spcPct val="90000"/>
              </a:lnSpc>
              <a:buFontTx/>
              <a:buNone/>
            </a:pPr>
            <a:r>
              <a:rPr lang="en-US" altLang="zh-CN" sz="2000">
                <a:latin typeface="Times New Roman" pitchFamily="18" charset="0"/>
                <a:cs typeface="Times New Roman" pitchFamily="18" charset="0"/>
              </a:rPr>
              <a:t>[</a:t>
            </a:r>
            <a:r>
              <a:rPr lang="zh-CN" altLang="en-US" sz="2000">
                <a:latin typeface="宋体" pitchFamily="2" charset="-122"/>
              </a:rPr>
              <a:t>段地址：</a:t>
            </a:r>
            <a:r>
              <a:rPr lang="en-US" altLang="zh-CN" sz="2000">
                <a:latin typeface="Times New Roman" pitchFamily="18" charset="0"/>
                <a:cs typeface="Times New Roman" pitchFamily="18" charset="0"/>
              </a:rPr>
              <a:t>]</a:t>
            </a:r>
            <a:r>
              <a:rPr lang="zh-CN" altLang="en-US" sz="2000">
                <a:latin typeface="宋体" pitchFamily="2" charset="-122"/>
              </a:rPr>
              <a:t>起始偏移地址</a:t>
            </a:r>
            <a:r>
              <a:rPr lang="zh-CN" altLang="en-US" sz="2000">
                <a:latin typeface="Times New Roman" pitchFamily="18" charset="0"/>
                <a:cs typeface="Times New Roman" pitchFamily="18" charset="0"/>
              </a:rPr>
              <a:t> </a:t>
            </a:r>
            <a:r>
              <a:rPr lang="en-US" altLang="zh-CN" sz="2000">
                <a:latin typeface="Times New Roman" pitchFamily="18" charset="0"/>
                <a:cs typeface="Times New Roman" pitchFamily="18" charset="0"/>
              </a:rPr>
              <a:t>L</a:t>
            </a:r>
            <a:r>
              <a:rPr lang="zh-CN" altLang="en-US" sz="2000">
                <a:latin typeface="宋体" pitchFamily="2" charset="-122"/>
              </a:rPr>
              <a:t>长度</a:t>
            </a:r>
            <a:endParaRPr lang="zh-CN" altLang="en-US" sz="2000">
              <a:latin typeface="Times New Roman" pitchFamily="18" charset="0"/>
              <a:cs typeface="Times New Roman" pitchFamily="18" charset="0"/>
            </a:endParaRPr>
          </a:p>
          <a:p>
            <a:pPr algn="just">
              <a:lnSpc>
                <a:spcPct val="90000"/>
              </a:lnSpc>
              <a:buFontTx/>
              <a:buNone/>
            </a:pPr>
            <a:r>
              <a:rPr lang="zh-CN" altLang="en-US" sz="2000">
                <a:latin typeface="宋体" pitchFamily="2" charset="-122"/>
              </a:rPr>
              <a:t>例如：</a:t>
            </a:r>
            <a:endParaRPr lang="zh-CN" altLang="en-US" sz="2000">
              <a:latin typeface="Times New Roman" pitchFamily="18" charset="0"/>
              <a:cs typeface="Times New Roman" pitchFamily="18" charset="0"/>
            </a:endParaRPr>
          </a:p>
          <a:p>
            <a:pPr algn="just">
              <a:lnSpc>
                <a:spcPct val="90000"/>
              </a:lnSpc>
              <a:buFontTx/>
              <a:buNone/>
            </a:pPr>
            <a:r>
              <a:rPr lang="en-US" altLang="zh-CN" sz="2000">
                <a:latin typeface="Times New Roman" pitchFamily="18" charset="0"/>
                <a:cs typeface="Times New Roman" pitchFamily="18" charset="0"/>
              </a:rPr>
              <a:t>CS</a:t>
            </a:r>
            <a:r>
              <a:rPr lang="zh-CN" altLang="en-US" sz="2000">
                <a:latin typeface="宋体" pitchFamily="2" charset="-122"/>
              </a:rPr>
              <a:t>：</a:t>
            </a:r>
            <a:r>
              <a:rPr lang="en-US" altLang="zh-CN" sz="2000">
                <a:latin typeface="Times New Roman" pitchFamily="18" charset="0"/>
                <a:cs typeface="Times New Roman" pitchFamily="18" charset="0"/>
              </a:rPr>
              <a:t>200 L100</a:t>
            </a:r>
            <a:endParaRPr lang="en-US" altLang="zh-CN" sz="2000"/>
          </a:p>
        </p:txBody>
      </p:sp>
    </p:spTree>
  </p:cSld>
  <p:clrMapOvr>
    <a:masterClrMapping/>
  </p:clrMapOvr>
  <p:transition spd="med">
    <p:pull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56E1B59-2025-4DBE-8AD2-C9EEB56EE956}" type="datetime1">
              <a:rPr lang="zh-CN" altLang="en-US"/>
              <a:pPr/>
              <a:t>2016-6-13</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B8875C25-613C-478B-AF1D-D81702C25F1F}" type="slidenum">
              <a:rPr lang="en-US" altLang="zh-CN"/>
              <a:pPr/>
              <a:t>14</a:t>
            </a:fld>
            <a:endParaRPr lang="en-US" altLang="zh-CN"/>
          </a:p>
        </p:txBody>
      </p:sp>
      <p:sp>
        <p:nvSpPr>
          <p:cNvPr id="630786" name="Rectangle 2"/>
          <p:cNvSpPr>
            <a:spLocks noGrp="1" noChangeArrowheads="1"/>
          </p:cNvSpPr>
          <p:nvPr>
            <p:ph type="title"/>
          </p:nvPr>
        </p:nvSpPr>
        <p:spPr>
          <a:xfrm>
            <a:off x="457200" y="274638"/>
            <a:ext cx="8229600" cy="639762"/>
          </a:xfrm>
        </p:spPr>
        <p:txBody>
          <a:bodyPr/>
          <a:lstStyle/>
          <a:p>
            <a:r>
              <a:rPr lang="en-US" altLang="zh-CN" b="1">
                <a:solidFill>
                  <a:srgbClr val="336699"/>
                </a:solidFill>
                <a:latin typeface="Times New Roman" pitchFamily="18" charset="0"/>
                <a:cs typeface="Times New Roman" pitchFamily="18" charset="0"/>
              </a:rPr>
              <a:t>DEBUG</a:t>
            </a:r>
            <a:r>
              <a:rPr lang="zh-CN" altLang="en-US" b="1">
                <a:solidFill>
                  <a:srgbClr val="336699"/>
                </a:solidFill>
                <a:latin typeface="宋体" pitchFamily="2" charset="-122"/>
              </a:rPr>
              <a:t>的命令清单</a:t>
            </a:r>
            <a:endParaRPr lang="zh-CN" altLang="en-US" b="1">
              <a:solidFill>
                <a:srgbClr val="336699"/>
              </a:solidFill>
            </a:endParaRPr>
          </a:p>
        </p:txBody>
      </p:sp>
      <p:graphicFrame>
        <p:nvGraphicFramePr>
          <p:cNvPr id="630788" name="Object 4"/>
          <p:cNvGraphicFramePr>
            <a:graphicFrameLocks noChangeAspect="1"/>
          </p:cNvGraphicFramePr>
          <p:nvPr/>
        </p:nvGraphicFramePr>
        <p:xfrm>
          <a:off x="1295400" y="1219200"/>
          <a:ext cx="6705600" cy="4891088"/>
        </p:xfrm>
        <a:graphic>
          <a:graphicData uri="http://schemas.openxmlformats.org/presentationml/2006/ole">
            <p:oleObj spid="_x0000_s630788" name="位图图像" r:id="rId3" imgW="5420482" imgH="3952381" progId="PBrush">
              <p:embed/>
            </p:oleObj>
          </a:graphicData>
        </a:graphic>
      </p:graphicFrame>
    </p:spTree>
  </p:cSld>
  <p:clrMapOvr>
    <a:masterClrMapping/>
  </p:clrMapOvr>
  <p:transition spd="med">
    <p:pull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882F41C-8FA3-42FA-A9B3-9270CEA97983}" type="datetime1">
              <a:rPr lang="zh-CN" altLang="en-US"/>
              <a:pPr/>
              <a:t>2016-6-13</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EA11597E-8FE9-41F8-BBE4-44151AEB158F}" type="slidenum">
              <a:rPr lang="en-US" altLang="zh-CN"/>
              <a:pPr/>
              <a:t>15</a:t>
            </a:fld>
            <a:endParaRPr lang="en-US" altLang="zh-CN"/>
          </a:p>
        </p:txBody>
      </p:sp>
      <p:sp>
        <p:nvSpPr>
          <p:cNvPr id="631810" name="Rectangle 2"/>
          <p:cNvSpPr>
            <a:spLocks noGrp="1" noChangeArrowheads="1"/>
          </p:cNvSpPr>
          <p:nvPr>
            <p:ph type="title"/>
          </p:nvPr>
        </p:nvSpPr>
        <p:spPr/>
        <p:txBody>
          <a:bodyPr/>
          <a:lstStyle/>
          <a:p>
            <a:r>
              <a:rPr lang="zh-CN" altLang="en-US" b="1">
                <a:solidFill>
                  <a:srgbClr val="336699"/>
                </a:solidFill>
                <a:latin typeface="宋体" pitchFamily="2" charset="-122"/>
              </a:rPr>
              <a:t>常用</a:t>
            </a:r>
            <a:r>
              <a:rPr lang="en-US" altLang="zh-CN" b="1">
                <a:solidFill>
                  <a:srgbClr val="336699"/>
                </a:solidFill>
                <a:latin typeface="Times New Roman" pitchFamily="18" charset="0"/>
                <a:cs typeface="Times New Roman" pitchFamily="18" charset="0"/>
              </a:rPr>
              <a:t>DEBUG</a:t>
            </a:r>
            <a:r>
              <a:rPr lang="zh-CN" altLang="en-US" b="1">
                <a:solidFill>
                  <a:srgbClr val="336699"/>
                </a:solidFill>
                <a:latin typeface="宋体" pitchFamily="2" charset="-122"/>
              </a:rPr>
              <a:t>命令示例</a:t>
            </a:r>
            <a:endParaRPr lang="zh-CN" altLang="en-US" b="1">
              <a:solidFill>
                <a:srgbClr val="336699"/>
              </a:solidFill>
            </a:endParaRPr>
          </a:p>
        </p:txBody>
      </p:sp>
      <p:sp>
        <p:nvSpPr>
          <p:cNvPr id="631811" name="Rectangle 3"/>
          <p:cNvSpPr>
            <a:spLocks noGrp="1" noChangeArrowheads="1"/>
          </p:cNvSpPr>
          <p:nvPr>
            <p:ph type="body" idx="1"/>
          </p:nvPr>
        </p:nvSpPr>
        <p:spPr/>
        <p:txBody>
          <a:bodyPr/>
          <a:lstStyle/>
          <a:p>
            <a:pPr algn="just">
              <a:lnSpc>
                <a:spcPct val="90000"/>
              </a:lnSpc>
              <a:buFontTx/>
              <a:buNone/>
            </a:pPr>
            <a:r>
              <a:rPr lang="zh-CN" altLang="en-US" sz="2400">
                <a:latin typeface="宋体" pitchFamily="2" charset="-122"/>
              </a:rPr>
              <a:t>（</a:t>
            </a:r>
            <a:r>
              <a:rPr lang="en-US" altLang="zh-CN" sz="2400">
                <a:latin typeface="Times New Roman" pitchFamily="18" charset="0"/>
                <a:cs typeface="Times New Roman" pitchFamily="18" charset="0"/>
              </a:rPr>
              <a:t>1</a:t>
            </a:r>
            <a:r>
              <a:rPr lang="zh-CN" altLang="en-US" sz="2400">
                <a:latin typeface="宋体" pitchFamily="2" charset="-122"/>
              </a:rPr>
              <a:t>）汇编命令</a:t>
            </a:r>
            <a:r>
              <a:rPr lang="en-US" altLang="zh-CN" sz="2400">
                <a:latin typeface="Times New Roman" pitchFamily="18" charset="0"/>
                <a:cs typeface="Times New Roman" pitchFamily="18" charset="0"/>
              </a:rPr>
              <a:t>A</a:t>
            </a:r>
          </a:p>
          <a:p>
            <a:pPr algn="just">
              <a:lnSpc>
                <a:spcPct val="90000"/>
              </a:lnSpc>
            </a:pPr>
            <a:r>
              <a:rPr lang="en-US" altLang="zh-CN" sz="2400">
                <a:latin typeface="Times New Roman" pitchFamily="18" charset="0"/>
                <a:cs typeface="Times New Roman" pitchFamily="18" charset="0"/>
              </a:rPr>
              <a:t>A</a:t>
            </a:r>
            <a:r>
              <a:rPr lang="zh-CN" altLang="en-US" sz="2400">
                <a:latin typeface="宋体" pitchFamily="2" charset="-122"/>
              </a:rPr>
              <a:t>是一条逐行汇编命令，该命令允许输入汇编语言语句，并能把它们汇编成机器代码，相继地存放在从指定地址开始的存储区中。</a:t>
            </a:r>
          </a:p>
          <a:p>
            <a:pPr algn="just">
              <a:lnSpc>
                <a:spcPct val="90000"/>
              </a:lnSpc>
            </a:pPr>
            <a:r>
              <a:rPr lang="zh-CN" altLang="en-US" sz="2400">
                <a:latin typeface="宋体" pitchFamily="2" charset="-122"/>
              </a:rPr>
              <a:t>如果不指定汇编地址，则以</a:t>
            </a:r>
            <a:r>
              <a:rPr lang="en-US" altLang="zh-CN" sz="2400">
                <a:latin typeface="Times New Roman" pitchFamily="18" charset="0"/>
                <a:cs typeface="Times New Roman" pitchFamily="18" charset="0"/>
              </a:rPr>
              <a:t>CS</a:t>
            </a:r>
            <a:r>
              <a:rPr lang="zh-CN" altLang="en-US" sz="2400">
                <a:latin typeface="宋体" pitchFamily="2" charset="-122"/>
              </a:rPr>
              <a:t>：</a:t>
            </a:r>
            <a:r>
              <a:rPr lang="en-US" altLang="zh-CN" sz="2400">
                <a:latin typeface="Times New Roman" pitchFamily="18" charset="0"/>
                <a:cs typeface="Times New Roman" pitchFamily="18" charset="0"/>
              </a:rPr>
              <a:t>IP</a:t>
            </a:r>
            <a:r>
              <a:rPr lang="zh-CN" altLang="en-US" sz="2400">
                <a:latin typeface="宋体" pitchFamily="2" charset="-122"/>
              </a:rPr>
              <a:t>为地址，分两种情况。</a:t>
            </a:r>
            <a:endParaRPr lang="zh-CN" altLang="en-US" sz="2400">
              <a:latin typeface="Times New Roman" pitchFamily="18" charset="0"/>
              <a:cs typeface="Times New Roman" pitchFamily="18" charset="0"/>
            </a:endParaRPr>
          </a:p>
          <a:p>
            <a:pPr algn="just">
              <a:lnSpc>
                <a:spcPct val="90000"/>
              </a:lnSpc>
              <a:buFontTx/>
              <a:buNone/>
            </a:pPr>
            <a:r>
              <a:rPr lang="zh-CN" altLang="en-US" sz="2400">
                <a:latin typeface="宋体" pitchFamily="2" charset="-122"/>
              </a:rPr>
              <a:t>（</a:t>
            </a:r>
            <a:r>
              <a:rPr lang="en-US" altLang="zh-CN" sz="2400">
                <a:latin typeface="Times New Roman" pitchFamily="18" charset="0"/>
                <a:cs typeface="Times New Roman" pitchFamily="18" charset="0"/>
              </a:rPr>
              <a:t>2</a:t>
            </a:r>
            <a:r>
              <a:rPr lang="zh-CN" altLang="en-US" sz="2400">
                <a:latin typeface="宋体" pitchFamily="2" charset="-122"/>
              </a:rPr>
              <a:t>）反汇编命令</a:t>
            </a:r>
            <a:r>
              <a:rPr lang="en-US" altLang="zh-CN" sz="2400">
                <a:latin typeface="Times New Roman" pitchFamily="18" charset="0"/>
                <a:cs typeface="Times New Roman" pitchFamily="18" charset="0"/>
              </a:rPr>
              <a:t>U</a:t>
            </a:r>
          </a:p>
          <a:p>
            <a:pPr algn="just">
              <a:lnSpc>
                <a:spcPct val="90000"/>
              </a:lnSpc>
            </a:pPr>
            <a:r>
              <a:rPr lang="en-US" altLang="zh-CN" sz="2400">
                <a:latin typeface="Times New Roman" pitchFamily="18" charset="0"/>
                <a:cs typeface="Times New Roman" pitchFamily="18" charset="0"/>
              </a:rPr>
              <a:t>U</a:t>
            </a:r>
            <a:r>
              <a:rPr lang="zh-CN" altLang="en-US" sz="2400">
                <a:latin typeface="宋体" pitchFamily="2" charset="-122"/>
              </a:rPr>
              <a:t>命令的功能是将指定地址的机器代码翻译成汇编语言指令显示出来。如果未规定地址，则以上一个</a:t>
            </a:r>
            <a:r>
              <a:rPr lang="en-US" altLang="zh-CN" sz="2400">
                <a:latin typeface="Times New Roman" pitchFamily="18" charset="0"/>
                <a:cs typeface="Times New Roman" pitchFamily="18" charset="0"/>
              </a:rPr>
              <a:t>U</a:t>
            </a:r>
            <a:r>
              <a:rPr lang="zh-CN" altLang="en-US" sz="2400">
                <a:latin typeface="宋体" pitchFamily="2" charset="-122"/>
              </a:rPr>
              <a:t>命令的最后一条指令的地址作为下一条反汇编的起始地址，这样就可进行连续的反汇编。</a:t>
            </a:r>
          </a:p>
          <a:p>
            <a:pPr algn="just">
              <a:lnSpc>
                <a:spcPct val="90000"/>
              </a:lnSpc>
            </a:pPr>
            <a:r>
              <a:rPr lang="zh-CN" altLang="en-US" sz="2400">
                <a:latin typeface="宋体" pitchFamily="2" charset="-122"/>
              </a:rPr>
              <a:t>如果前面没有用过</a:t>
            </a:r>
            <a:r>
              <a:rPr lang="en-US" altLang="zh-CN" sz="2400">
                <a:latin typeface="Times New Roman" pitchFamily="18" charset="0"/>
                <a:cs typeface="Times New Roman" pitchFamily="18" charset="0"/>
              </a:rPr>
              <a:t>U </a:t>
            </a:r>
            <a:r>
              <a:rPr lang="zh-CN" altLang="en-US" sz="2400">
                <a:latin typeface="宋体" pitchFamily="2" charset="-122"/>
              </a:rPr>
              <a:t>命令，则以</a:t>
            </a:r>
            <a:r>
              <a:rPr lang="en-US" altLang="zh-CN" sz="2400">
                <a:latin typeface="Times New Roman" pitchFamily="18" charset="0"/>
                <a:cs typeface="Times New Roman" pitchFamily="18" charset="0"/>
              </a:rPr>
              <a:t>DEBUG</a:t>
            </a:r>
            <a:r>
              <a:rPr lang="zh-CN" altLang="en-US" sz="2400">
                <a:latin typeface="宋体" pitchFamily="2" charset="-122"/>
              </a:rPr>
              <a:t>初始化的</a:t>
            </a:r>
            <a:r>
              <a:rPr lang="en-US" altLang="zh-CN" sz="2400">
                <a:latin typeface="Times New Roman" pitchFamily="18" charset="0"/>
                <a:cs typeface="Times New Roman" pitchFamily="18" charset="0"/>
              </a:rPr>
              <a:t>CS</a:t>
            </a:r>
            <a:r>
              <a:rPr lang="zh-CN" altLang="en-US" sz="2400">
                <a:latin typeface="宋体" pitchFamily="2" charset="-122"/>
              </a:rPr>
              <a:t>段寄存器值作为段地址。</a:t>
            </a:r>
            <a:endParaRPr lang="zh-CN" altLang="en-US" sz="2400"/>
          </a:p>
        </p:txBody>
      </p:sp>
    </p:spTree>
  </p:cSld>
  <p:clrMapOvr>
    <a:masterClrMapping/>
  </p:clrMapOvr>
  <p:transition spd="med">
    <p:pull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6A42FAF-83E5-4A62-A4D1-DD3A2AB09B0F}" type="datetime1">
              <a:rPr lang="zh-CN" altLang="en-US"/>
              <a:pPr/>
              <a:t>2016-6-13</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7D21EF3B-4C8F-461A-9128-15352A4B45C3}" type="slidenum">
              <a:rPr lang="en-US" altLang="zh-CN"/>
              <a:pPr/>
              <a:t>16</a:t>
            </a:fld>
            <a:endParaRPr lang="en-US" altLang="zh-CN"/>
          </a:p>
        </p:txBody>
      </p:sp>
      <p:sp>
        <p:nvSpPr>
          <p:cNvPr id="632834" name="Rectangle 2"/>
          <p:cNvSpPr>
            <a:spLocks noGrp="1" noChangeArrowheads="1"/>
          </p:cNvSpPr>
          <p:nvPr>
            <p:ph type="title"/>
          </p:nvPr>
        </p:nvSpPr>
        <p:spPr/>
        <p:txBody>
          <a:bodyPr/>
          <a:lstStyle/>
          <a:p>
            <a:r>
              <a:rPr lang="zh-CN" altLang="en-US" b="1">
                <a:solidFill>
                  <a:srgbClr val="336699"/>
                </a:solidFill>
                <a:latin typeface="宋体" pitchFamily="2" charset="-122"/>
              </a:rPr>
              <a:t>常用</a:t>
            </a:r>
            <a:r>
              <a:rPr lang="en-US" altLang="zh-CN" b="1">
                <a:solidFill>
                  <a:srgbClr val="336699"/>
                </a:solidFill>
                <a:latin typeface="Times New Roman" pitchFamily="18" charset="0"/>
                <a:cs typeface="Times New Roman" pitchFamily="18" charset="0"/>
              </a:rPr>
              <a:t>DEBUG</a:t>
            </a:r>
            <a:r>
              <a:rPr lang="zh-CN" altLang="en-US" b="1">
                <a:solidFill>
                  <a:srgbClr val="336699"/>
                </a:solidFill>
                <a:latin typeface="宋体" pitchFamily="2" charset="-122"/>
              </a:rPr>
              <a:t>命令示例</a:t>
            </a:r>
          </a:p>
        </p:txBody>
      </p:sp>
      <p:sp>
        <p:nvSpPr>
          <p:cNvPr id="632835" name="Rectangle 3"/>
          <p:cNvSpPr>
            <a:spLocks noGrp="1" noChangeArrowheads="1"/>
          </p:cNvSpPr>
          <p:nvPr>
            <p:ph type="body" idx="1"/>
          </p:nvPr>
        </p:nvSpPr>
        <p:spPr/>
        <p:txBody>
          <a:bodyPr/>
          <a:lstStyle/>
          <a:p>
            <a:pPr algn="just">
              <a:buFontTx/>
              <a:buNone/>
            </a:pPr>
            <a:r>
              <a:rPr lang="zh-CN" altLang="en-US" sz="2000">
                <a:latin typeface="宋体" pitchFamily="2" charset="-122"/>
              </a:rPr>
              <a:t>（</a:t>
            </a:r>
            <a:r>
              <a:rPr lang="en-US" altLang="zh-CN" sz="2000">
                <a:latin typeface="Times New Roman" pitchFamily="18" charset="0"/>
                <a:cs typeface="Times New Roman" pitchFamily="18" charset="0"/>
              </a:rPr>
              <a:t>3</a:t>
            </a:r>
            <a:r>
              <a:rPr lang="zh-CN" altLang="en-US" sz="2000">
                <a:latin typeface="宋体" pitchFamily="2" charset="-122"/>
              </a:rPr>
              <a:t>）检查及修改寄存器内容命令</a:t>
            </a:r>
            <a:r>
              <a:rPr lang="en-US" altLang="zh-CN" sz="2000">
                <a:latin typeface="Times New Roman" pitchFamily="18" charset="0"/>
                <a:cs typeface="Times New Roman" pitchFamily="18" charset="0"/>
              </a:rPr>
              <a:t>R</a:t>
            </a:r>
          </a:p>
          <a:p>
            <a:pPr algn="just"/>
            <a:r>
              <a:rPr lang="en-US" altLang="zh-CN" sz="2000">
                <a:latin typeface="Times New Roman" pitchFamily="18" charset="0"/>
                <a:cs typeface="Times New Roman" pitchFamily="18" charset="0"/>
              </a:rPr>
              <a:t>R</a:t>
            </a:r>
            <a:r>
              <a:rPr lang="zh-CN" altLang="en-US" sz="2000">
                <a:latin typeface="宋体" pitchFamily="2" charset="-122"/>
              </a:rPr>
              <a:t>命令的功能是显示和修改</a:t>
            </a:r>
            <a:r>
              <a:rPr lang="en-US" altLang="zh-CN" sz="2000">
                <a:latin typeface="Times New Roman" pitchFamily="18" charset="0"/>
                <a:cs typeface="Times New Roman" pitchFamily="18" charset="0"/>
              </a:rPr>
              <a:t>CPU</a:t>
            </a:r>
            <a:r>
              <a:rPr lang="zh-CN" altLang="en-US" sz="2000">
                <a:latin typeface="宋体" pitchFamily="2" charset="-122"/>
              </a:rPr>
              <a:t>中寄存器的内容，或显示和修改标志寄存器的值。当</a:t>
            </a:r>
            <a:r>
              <a:rPr lang="en-US" altLang="zh-CN" sz="2000">
                <a:latin typeface="Times New Roman" pitchFamily="18" charset="0"/>
                <a:cs typeface="Times New Roman" pitchFamily="18" charset="0"/>
              </a:rPr>
              <a:t>R</a:t>
            </a:r>
            <a:r>
              <a:rPr lang="zh-CN" altLang="en-US" sz="2000">
                <a:latin typeface="宋体" pitchFamily="2" charset="-122"/>
              </a:rPr>
              <a:t>命令后面不带任何参数时，显示</a:t>
            </a:r>
            <a:r>
              <a:rPr lang="en-US" altLang="zh-CN" sz="2000">
                <a:latin typeface="Times New Roman" pitchFamily="18" charset="0"/>
                <a:cs typeface="Times New Roman" pitchFamily="18" charset="0"/>
              </a:rPr>
              <a:t>CPU</a:t>
            </a:r>
            <a:r>
              <a:rPr lang="zh-CN" altLang="en-US" sz="2000">
                <a:latin typeface="宋体" pitchFamily="2" charset="-122"/>
              </a:rPr>
              <a:t>内所有寄存器的内容。</a:t>
            </a:r>
            <a:endParaRPr lang="zh-CN" altLang="en-US" sz="2000">
              <a:latin typeface="Times New Roman" pitchFamily="18" charset="0"/>
              <a:cs typeface="Times New Roman" pitchFamily="18" charset="0"/>
            </a:endParaRPr>
          </a:p>
          <a:p>
            <a:pPr algn="just"/>
            <a:r>
              <a:rPr lang="zh-CN" altLang="en-US" sz="2000">
                <a:latin typeface="宋体" pitchFamily="2" charset="-122"/>
              </a:rPr>
              <a:t>当</a:t>
            </a:r>
            <a:r>
              <a:rPr lang="en-US" altLang="zh-CN" sz="2000">
                <a:latin typeface="Times New Roman" pitchFamily="18" charset="0"/>
                <a:cs typeface="Times New Roman" pitchFamily="18" charset="0"/>
              </a:rPr>
              <a:t>R</a:t>
            </a:r>
            <a:r>
              <a:rPr lang="zh-CN" altLang="en-US" sz="2000">
                <a:latin typeface="宋体" pitchFamily="2" charset="-122"/>
              </a:rPr>
              <a:t>命令后面带参数时，显示该寄存器的内容，同时又可以进行修改。</a:t>
            </a:r>
            <a:endParaRPr lang="zh-CN" altLang="en-US" sz="2000">
              <a:latin typeface="Times New Roman" pitchFamily="18" charset="0"/>
              <a:cs typeface="Times New Roman" pitchFamily="18" charset="0"/>
            </a:endParaRPr>
          </a:p>
          <a:p>
            <a:pPr algn="just">
              <a:buFontTx/>
              <a:buNone/>
            </a:pPr>
            <a:r>
              <a:rPr lang="zh-CN" altLang="en-US" sz="2000">
                <a:latin typeface="宋体" pitchFamily="2" charset="-122"/>
              </a:rPr>
              <a:t>（</a:t>
            </a:r>
            <a:r>
              <a:rPr lang="en-US" altLang="zh-CN" sz="2000">
                <a:latin typeface="Times New Roman" pitchFamily="18" charset="0"/>
                <a:cs typeface="Times New Roman" pitchFamily="18" charset="0"/>
              </a:rPr>
              <a:t>4</a:t>
            </a:r>
            <a:r>
              <a:rPr lang="zh-CN" altLang="en-US" sz="2000">
                <a:latin typeface="宋体" pitchFamily="2" charset="-122"/>
              </a:rPr>
              <a:t>）显示存储单元命令</a:t>
            </a:r>
            <a:r>
              <a:rPr lang="en-US" altLang="zh-CN" sz="2000">
                <a:latin typeface="Times New Roman" pitchFamily="18" charset="0"/>
                <a:cs typeface="Times New Roman" pitchFamily="18" charset="0"/>
              </a:rPr>
              <a:t>D</a:t>
            </a:r>
          </a:p>
          <a:p>
            <a:pPr algn="just"/>
            <a:r>
              <a:rPr lang="en-US" altLang="zh-CN" sz="2000">
                <a:latin typeface="Times New Roman" pitchFamily="18" charset="0"/>
                <a:cs typeface="Times New Roman" pitchFamily="18" charset="0"/>
              </a:rPr>
              <a:t>D</a:t>
            </a:r>
            <a:r>
              <a:rPr lang="zh-CN" altLang="en-US" sz="2000">
                <a:latin typeface="宋体" pitchFamily="2" charset="-122"/>
              </a:rPr>
              <a:t>命令的功能是显示指定地址或地址范围内存储单元的内容，如图</a:t>
            </a:r>
            <a:r>
              <a:rPr lang="en-US" altLang="zh-CN" sz="2000">
                <a:latin typeface="Times New Roman" pitchFamily="18" charset="0"/>
                <a:cs typeface="Times New Roman" pitchFamily="18" charset="0"/>
              </a:rPr>
              <a:t>10.7</a:t>
            </a:r>
            <a:r>
              <a:rPr lang="zh-CN" altLang="en-US" sz="2000">
                <a:latin typeface="宋体" pitchFamily="2" charset="-122"/>
              </a:rPr>
              <a:t>所示。</a:t>
            </a:r>
            <a:r>
              <a:rPr lang="en-US" altLang="zh-CN" sz="2000">
                <a:latin typeface="Times New Roman" pitchFamily="18" charset="0"/>
                <a:cs typeface="Times New Roman" pitchFamily="18" charset="0"/>
              </a:rPr>
              <a:t>D</a:t>
            </a:r>
            <a:r>
              <a:rPr lang="zh-CN" altLang="en-US" sz="2000">
                <a:latin typeface="宋体" pitchFamily="2" charset="-122"/>
              </a:rPr>
              <a:t>命令中地址的给定分三种情况。</a:t>
            </a:r>
            <a:endParaRPr lang="zh-CN" altLang="en-US" sz="2000">
              <a:latin typeface="Times New Roman" pitchFamily="18" charset="0"/>
              <a:cs typeface="Times New Roman" pitchFamily="18" charset="0"/>
            </a:endParaRPr>
          </a:p>
          <a:p>
            <a:pPr algn="just"/>
            <a:r>
              <a:rPr lang="zh-CN" altLang="en-US" sz="2000">
                <a:latin typeface="宋体" pitchFamily="2" charset="-122"/>
              </a:rPr>
              <a:t>在输入的起始地址中，只输入一个相对偏移量，段地址在</a:t>
            </a:r>
            <a:r>
              <a:rPr lang="en-US" altLang="zh-CN" sz="2000">
                <a:latin typeface="Times New Roman" pitchFamily="18" charset="0"/>
                <a:cs typeface="Times New Roman" pitchFamily="18" charset="0"/>
              </a:rPr>
              <a:t>DS</a:t>
            </a:r>
            <a:r>
              <a:rPr lang="zh-CN" altLang="en-US" sz="2000">
                <a:latin typeface="宋体" pitchFamily="2" charset="-122"/>
              </a:rPr>
              <a:t>中。</a:t>
            </a:r>
            <a:endParaRPr lang="zh-CN" altLang="en-US" sz="2000">
              <a:latin typeface="Times New Roman" pitchFamily="18" charset="0"/>
              <a:cs typeface="Times New Roman" pitchFamily="18" charset="0"/>
            </a:endParaRPr>
          </a:p>
          <a:p>
            <a:pPr algn="just"/>
            <a:r>
              <a:rPr lang="zh-CN" altLang="en-US" sz="2000">
                <a:latin typeface="宋体" pitchFamily="2" charset="-122"/>
              </a:rPr>
              <a:t>若要显示指定范围的内容，则要输入显示的起始地址和结束地址。</a:t>
            </a:r>
            <a:endParaRPr lang="zh-CN" altLang="en-US" sz="2000">
              <a:latin typeface="Times New Roman" pitchFamily="18" charset="0"/>
              <a:cs typeface="Times New Roman" pitchFamily="18" charset="0"/>
            </a:endParaRPr>
          </a:p>
          <a:p>
            <a:pPr algn="just"/>
            <a:r>
              <a:rPr lang="zh-CN" altLang="en-US" sz="2000">
                <a:latin typeface="宋体" pitchFamily="2" charset="-122"/>
              </a:rPr>
              <a:t>如果用</a:t>
            </a:r>
            <a:r>
              <a:rPr lang="en-US" altLang="zh-CN" sz="2000">
                <a:latin typeface="Times New Roman" pitchFamily="18" charset="0"/>
                <a:cs typeface="Times New Roman" pitchFamily="18" charset="0"/>
              </a:rPr>
              <a:t>D</a:t>
            </a:r>
            <a:r>
              <a:rPr lang="zh-CN" altLang="en-US" sz="2000">
                <a:latin typeface="宋体" pitchFamily="2" charset="-122"/>
              </a:rPr>
              <a:t>命令时没有指定地址，则当前</a:t>
            </a:r>
            <a:r>
              <a:rPr lang="en-US" altLang="zh-CN" sz="2000">
                <a:latin typeface="Times New Roman" pitchFamily="18" charset="0"/>
                <a:cs typeface="Times New Roman" pitchFamily="18" charset="0"/>
              </a:rPr>
              <a:t>D</a:t>
            </a:r>
            <a:r>
              <a:rPr lang="zh-CN" altLang="en-US" sz="2000">
                <a:latin typeface="宋体" pitchFamily="2" charset="-122"/>
              </a:rPr>
              <a:t>的开始地址是前一个</a:t>
            </a:r>
            <a:r>
              <a:rPr lang="en-US" altLang="zh-CN" sz="2000">
                <a:latin typeface="Times New Roman" pitchFamily="18" charset="0"/>
                <a:cs typeface="Times New Roman" pitchFamily="18" charset="0"/>
              </a:rPr>
              <a:t>D</a:t>
            </a:r>
            <a:r>
              <a:rPr lang="zh-CN" altLang="en-US" sz="2000">
                <a:latin typeface="宋体" pitchFamily="2" charset="-122"/>
              </a:rPr>
              <a:t>命令所显示的最后单元后面的单元地址。</a:t>
            </a:r>
            <a:endParaRPr lang="zh-CN" altLang="en-US" sz="2000"/>
          </a:p>
        </p:txBody>
      </p:sp>
    </p:spTree>
  </p:cSld>
  <p:clrMapOvr>
    <a:masterClrMapping/>
  </p:clrMapOvr>
  <p:transition spd="med">
    <p:pull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DEC80EA-E58C-424B-BE32-72B3C82FEACB}" type="datetime1">
              <a:rPr lang="zh-CN" altLang="en-US"/>
              <a:pPr/>
              <a:t>2016-6-13</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CBFE5D9B-6859-4092-AFD6-51EBC535F176}" type="slidenum">
              <a:rPr lang="en-US" altLang="zh-CN"/>
              <a:pPr/>
              <a:t>17</a:t>
            </a:fld>
            <a:endParaRPr lang="en-US" altLang="zh-CN"/>
          </a:p>
        </p:txBody>
      </p:sp>
      <p:sp>
        <p:nvSpPr>
          <p:cNvPr id="633858" name="Rectangle 2"/>
          <p:cNvSpPr>
            <a:spLocks noGrp="1" noChangeArrowheads="1"/>
          </p:cNvSpPr>
          <p:nvPr>
            <p:ph type="title"/>
          </p:nvPr>
        </p:nvSpPr>
        <p:spPr/>
        <p:txBody>
          <a:bodyPr/>
          <a:lstStyle/>
          <a:p>
            <a:r>
              <a:rPr lang="zh-CN" altLang="en-US" b="1">
                <a:solidFill>
                  <a:srgbClr val="336699"/>
                </a:solidFill>
                <a:latin typeface="宋体" pitchFamily="2" charset="-122"/>
              </a:rPr>
              <a:t>常用</a:t>
            </a:r>
            <a:r>
              <a:rPr lang="en-US" altLang="zh-CN" b="1">
                <a:solidFill>
                  <a:srgbClr val="336699"/>
                </a:solidFill>
                <a:latin typeface="Times New Roman" pitchFamily="18" charset="0"/>
                <a:cs typeface="Times New Roman" pitchFamily="18" charset="0"/>
              </a:rPr>
              <a:t>DEBUG</a:t>
            </a:r>
            <a:r>
              <a:rPr lang="zh-CN" altLang="en-US" b="1">
                <a:solidFill>
                  <a:srgbClr val="336699"/>
                </a:solidFill>
                <a:latin typeface="宋体" pitchFamily="2" charset="-122"/>
              </a:rPr>
              <a:t>命令示例</a:t>
            </a:r>
          </a:p>
        </p:txBody>
      </p:sp>
      <p:sp>
        <p:nvSpPr>
          <p:cNvPr id="633859" name="Rectangle 3"/>
          <p:cNvSpPr>
            <a:spLocks noGrp="1" noChangeArrowheads="1"/>
          </p:cNvSpPr>
          <p:nvPr>
            <p:ph type="body" idx="1"/>
          </p:nvPr>
        </p:nvSpPr>
        <p:spPr/>
        <p:txBody>
          <a:bodyPr/>
          <a:lstStyle/>
          <a:p>
            <a:pPr algn="just">
              <a:buFontTx/>
              <a:buNone/>
            </a:pPr>
            <a:r>
              <a:rPr lang="zh-CN" altLang="en-US" sz="2800">
                <a:latin typeface="宋体" pitchFamily="2" charset="-122"/>
              </a:rPr>
              <a:t>（</a:t>
            </a:r>
            <a:r>
              <a:rPr lang="en-US" altLang="zh-CN" sz="2800">
                <a:latin typeface="Times New Roman" pitchFamily="18" charset="0"/>
                <a:cs typeface="Times New Roman" pitchFamily="18" charset="0"/>
              </a:rPr>
              <a:t>5</a:t>
            </a:r>
            <a:r>
              <a:rPr lang="zh-CN" altLang="en-US" sz="2800">
                <a:latin typeface="宋体" pitchFamily="2" charset="-122"/>
              </a:rPr>
              <a:t>）修改存储单元命令</a:t>
            </a:r>
            <a:r>
              <a:rPr lang="en-US" altLang="zh-CN" sz="2800">
                <a:latin typeface="Times New Roman" pitchFamily="18" charset="0"/>
                <a:cs typeface="Times New Roman" pitchFamily="18" charset="0"/>
              </a:rPr>
              <a:t>E</a:t>
            </a:r>
          </a:p>
          <a:p>
            <a:pPr algn="just"/>
            <a:r>
              <a:rPr lang="en-US" altLang="zh-CN" sz="2800">
                <a:latin typeface="Times New Roman" pitchFamily="18" charset="0"/>
                <a:cs typeface="Times New Roman" pitchFamily="18" charset="0"/>
              </a:rPr>
              <a:t>E</a:t>
            </a:r>
            <a:r>
              <a:rPr lang="zh-CN" altLang="en-US" sz="2800">
                <a:latin typeface="宋体" pitchFamily="2" charset="-122"/>
              </a:rPr>
              <a:t>命令可以在指定的地址里修改一个或多个字节的内容，同时也可连续地修改多个字节的内容，如图</a:t>
            </a:r>
            <a:r>
              <a:rPr lang="en-US" altLang="zh-CN" sz="2800">
                <a:latin typeface="Times New Roman" pitchFamily="18" charset="0"/>
                <a:cs typeface="Times New Roman" pitchFamily="18" charset="0"/>
              </a:rPr>
              <a:t>10.8</a:t>
            </a:r>
            <a:r>
              <a:rPr lang="zh-CN" altLang="en-US" sz="2800">
                <a:latin typeface="宋体" pitchFamily="2" charset="-122"/>
              </a:rPr>
              <a:t>所示。</a:t>
            </a:r>
          </a:p>
          <a:p>
            <a:pPr algn="just"/>
            <a:r>
              <a:rPr lang="zh-CN" altLang="en-US" sz="2800">
                <a:latin typeface="宋体" pitchFamily="2" charset="-122"/>
              </a:rPr>
              <a:t>具体修改策略分如下三种情况：</a:t>
            </a:r>
            <a:endParaRPr lang="zh-CN" altLang="en-US" sz="2800">
              <a:latin typeface="Times New Roman" pitchFamily="18" charset="0"/>
              <a:cs typeface="Times New Roman" pitchFamily="18" charset="0"/>
            </a:endParaRPr>
          </a:p>
          <a:p>
            <a:pPr lvl="1" algn="just"/>
            <a:r>
              <a:rPr lang="zh-CN" altLang="en-US" sz="2400">
                <a:latin typeface="宋体" pitchFamily="2" charset="-122"/>
              </a:rPr>
              <a:t>连续修改多个字节的内容。</a:t>
            </a:r>
            <a:endParaRPr lang="zh-CN" altLang="en-US" sz="2400">
              <a:latin typeface="Times New Roman" pitchFamily="18" charset="0"/>
              <a:cs typeface="Times New Roman" pitchFamily="18" charset="0"/>
            </a:endParaRPr>
          </a:p>
          <a:p>
            <a:pPr lvl="1" algn="just"/>
            <a:r>
              <a:rPr lang="zh-CN" altLang="en-US" sz="2400">
                <a:latin typeface="宋体" pitchFamily="2" charset="-122"/>
              </a:rPr>
              <a:t>用给定的内容代替指定范围的内存单元内容。</a:t>
            </a:r>
            <a:endParaRPr lang="zh-CN" altLang="en-US" sz="2400">
              <a:latin typeface="Times New Roman" pitchFamily="18" charset="0"/>
              <a:cs typeface="Times New Roman" pitchFamily="18" charset="0"/>
            </a:endParaRPr>
          </a:p>
          <a:p>
            <a:pPr lvl="1" algn="just"/>
            <a:r>
              <a:rPr lang="zh-CN" altLang="en-US" sz="2400">
                <a:latin typeface="宋体" pitchFamily="2" charset="-122"/>
              </a:rPr>
              <a:t>输入一个连接号</a:t>
            </a:r>
            <a:r>
              <a:rPr lang="zh-CN" altLang="en-US" sz="2400">
                <a:latin typeface="Times New Roman"/>
              </a:rPr>
              <a:t>“</a:t>
            </a:r>
            <a:r>
              <a:rPr lang="en-US" altLang="zh-CN" sz="2400">
                <a:latin typeface="Arial"/>
                <a:cs typeface="Times New Roman" pitchFamily="18" charset="0"/>
              </a:rPr>
              <a:t>—</a:t>
            </a:r>
            <a:r>
              <a:rPr lang="en-US" altLang="zh-CN" sz="2400">
                <a:latin typeface="Times New Roman"/>
              </a:rPr>
              <a:t>”</a:t>
            </a:r>
            <a:r>
              <a:rPr lang="zh-CN" altLang="en-US" sz="2400">
                <a:latin typeface="宋体" pitchFamily="2" charset="-122"/>
              </a:rPr>
              <a:t>，则显示前一个地址单元的内容。若修改就输入一个字节，然后按</a:t>
            </a:r>
            <a:r>
              <a:rPr lang="zh-CN" altLang="en-US" sz="2400">
                <a:latin typeface="Times New Roman"/>
              </a:rPr>
              <a:t>“</a:t>
            </a:r>
            <a:r>
              <a:rPr lang="en-US" altLang="zh-CN" sz="2400">
                <a:latin typeface="Arial"/>
                <a:cs typeface="Times New Roman" pitchFamily="18" charset="0"/>
              </a:rPr>
              <a:t>—</a:t>
            </a:r>
            <a:r>
              <a:rPr lang="en-US" altLang="zh-CN" sz="2400">
                <a:latin typeface="Times New Roman"/>
              </a:rPr>
              <a:t>”</a:t>
            </a:r>
            <a:r>
              <a:rPr lang="zh-CN" altLang="en-US" sz="2400">
                <a:latin typeface="宋体" pitchFamily="2" charset="-122"/>
              </a:rPr>
              <a:t>，则显示前一个地址单元内容。若显示的单元不修改，则按</a:t>
            </a:r>
            <a:r>
              <a:rPr lang="zh-CN" altLang="en-US" sz="2400">
                <a:latin typeface="Times New Roman"/>
              </a:rPr>
              <a:t>“</a:t>
            </a:r>
            <a:r>
              <a:rPr lang="en-US" altLang="zh-CN" sz="2400">
                <a:latin typeface="Arial"/>
                <a:cs typeface="Times New Roman" pitchFamily="18" charset="0"/>
              </a:rPr>
              <a:t>—</a:t>
            </a:r>
            <a:r>
              <a:rPr lang="en-US" altLang="zh-CN" sz="2400">
                <a:latin typeface="Times New Roman"/>
              </a:rPr>
              <a:t>”</a:t>
            </a:r>
            <a:r>
              <a:rPr lang="zh-CN" altLang="en-US" sz="2400">
                <a:latin typeface="宋体" pitchFamily="2" charset="-122"/>
              </a:rPr>
              <a:t>。</a:t>
            </a:r>
            <a:endParaRPr lang="zh-CN" altLang="en-US" sz="2400"/>
          </a:p>
        </p:txBody>
      </p:sp>
    </p:spTree>
  </p:cSld>
  <p:clrMapOvr>
    <a:masterClrMapping/>
  </p:clrMapOvr>
  <p:transition spd="med">
    <p:pull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801DD4D-7C75-4ECB-B229-09CBBFF33444}" type="datetime1">
              <a:rPr lang="zh-CN" altLang="en-US"/>
              <a:pPr/>
              <a:t>2016-6-13</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D07AE2CD-CAEF-415A-9735-031148798D41}" type="slidenum">
              <a:rPr lang="en-US" altLang="zh-CN"/>
              <a:pPr/>
              <a:t>18</a:t>
            </a:fld>
            <a:endParaRPr lang="en-US" altLang="zh-CN"/>
          </a:p>
        </p:txBody>
      </p:sp>
      <p:sp>
        <p:nvSpPr>
          <p:cNvPr id="634882" name="Rectangle 2"/>
          <p:cNvSpPr>
            <a:spLocks noGrp="1" noChangeArrowheads="1"/>
          </p:cNvSpPr>
          <p:nvPr>
            <p:ph type="title"/>
          </p:nvPr>
        </p:nvSpPr>
        <p:spPr/>
        <p:txBody>
          <a:bodyPr/>
          <a:lstStyle/>
          <a:p>
            <a:r>
              <a:rPr lang="zh-CN" altLang="en-US" b="1">
                <a:solidFill>
                  <a:srgbClr val="336699"/>
                </a:solidFill>
                <a:latin typeface="宋体" pitchFamily="2" charset="-122"/>
              </a:rPr>
              <a:t>常用</a:t>
            </a:r>
            <a:r>
              <a:rPr lang="en-US" altLang="zh-CN" b="1">
                <a:solidFill>
                  <a:srgbClr val="336699"/>
                </a:solidFill>
                <a:latin typeface="Times New Roman" pitchFamily="18" charset="0"/>
                <a:cs typeface="Times New Roman" pitchFamily="18" charset="0"/>
              </a:rPr>
              <a:t>DEBUG</a:t>
            </a:r>
            <a:r>
              <a:rPr lang="zh-CN" altLang="en-US" b="1">
                <a:solidFill>
                  <a:srgbClr val="336699"/>
                </a:solidFill>
                <a:latin typeface="宋体" pitchFamily="2" charset="-122"/>
              </a:rPr>
              <a:t>命令示例</a:t>
            </a:r>
          </a:p>
        </p:txBody>
      </p:sp>
      <p:sp>
        <p:nvSpPr>
          <p:cNvPr id="634883" name="Rectangle 3"/>
          <p:cNvSpPr>
            <a:spLocks noGrp="1" noChangeArrowheads="1"/>
          </p:cNvSpPr>
          <p:nvPr>
            <p:ph type="body" idx="1"/>
          </p:nvPr>
        </p:nvSpPr>
        <p:spPr/>
        <p:txBody>
          <a:bodyPr/>
          <a:lstStyle/>
          <a:p>
            <a:pPr algn="just">
              <a:buFontTx/>
              <a:buNone/>
            </a:pPr>
            <a:r>
              <a:rPr lang="zh-CN" altLang="en-US">
                <a:latin typeface="宋体" pitchFamily="2" charset="-122"/>
              </a:rPr>
              <a:t>（</a:t>
            </a:r>
            <a:r>
              <a:rPr lang="en-US" altLang="zh-CN">
                <a:latin typeface="Times New Roman" pitchFamily="18" charset="0"/>
                <a:cs typeface="Times New Roman" pitchFamily="18" charset="0"/>
              </a:rPr>
              <a:t>6</a:t>
            </a:r>
            <a:r>
              <a:rPr lang="zh-CN" altLang="en-US">
                <a:latin typeface="宋体" pitchFamily="2" charset="-122"/>
              </a:rPr>
              <a:t>）跟踪执行命令</a:t>
            </a:r>
            <a:r>
              <a:rPr lang="en-US" altLang="zh-CN">
                <a:latin typeface="Times New Roman" pitchFamily="18" charset="0"/>
                <a:cs typeface="Times New Roman" pitchFamily="18" charset="0"/>
              </a:rPr>
              <a:t>T</a:t>
            </a:r>
          </a:p>
          <a:p>
            <a:pPr algn="just"/>
            <a:r>
              <a:rPr lang="en-US" altLang="zh-CN">
                <a:latin typeface="Times New Roman" pitchFamily="18" charset="0"/>
                <a:cs typeface="Times New Roman" pitchFamily="18" charset="0"/>
              </a:rPr>
              <a:t>T</a:t>
            </a:r>
            <a:r>
              <a:rPr lang="zh-CN" altLang="en-US">
                <a:latin typeface="宋体" pitchFamily="2" charset="-122"/>
              </a:rPr>
              <a:t>命令的功能是从起始地址开始跟踪执行指定条数的指令，每执行一条指令，显示所有寄存器内容、状态标志和下一条要执行的指令。</a:t>
            </a:r>
            <a:endParaRPr lang="zh-CN" altLang="en-US">
              <a:latin typeface="Times New Roman" pitchFamily="18" charset="0"/>
              <a:cs typeface="Times New Roman" pitchFamily="18" charset="0"/>
            </a:endParaRPr>
          </a:p>
          <a:p>
            <a:endParaRPr lang="en-US" altLang="zh-CN"/>
          </a:p>
        </p:txBody>
      </p:sp>
    </p:spTree>
  </p:cSld>
  <p:clrMapOvr>
    <a:masterClrMapping/>
  </p:clrMapOvr>
  <p:transition spd="med">
    <p:pull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C13C8C4-2DA6-4303-B5ED-DDB8281325CB}" type="datetime1">
              <a:rPr lang="zh-CN" altLang="en-US"/>
              <a:pPr/>
              <a:t>2016-6-13</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F96D47CB-5241-4DA2-BE21-380349070F20}" type="slidenum">
              <a:rPr lang="en-US" altLang="zh-CN"/>
              <a:pPr/>
              <a:t>19</a:t>
            </a:fld>
            <a:endParaRPr lang="en-US" altLang="zh-CN"/>
          </a:p>
        </p:txBody>
      </p:sp>
      <p:sp>
        <p:nvSpPr>
          <p:cNvPr id="635906" name="Rectangle 2"/>
          <p:cNvSpPr>
            <a:spLocks noGrp="1" noChangeArrowheads="1"/>
          </p:cNvSpPr>
          <p:nvPr>
            <p:ph type="title"/>
          </p:nvPr>
        </p:nvSpPr>
        <p:spPr/>
        <p:txBody>
          <a:bodyPr/>
          <a:lstStyle/>
          <a:p>
            <a:r>
              <a:rPr lang="zh-CN" altLang="en-US" b="1">
                <a:solidFill>
                  <a:srgbClr val="336699"/>
                </a:solidFill>
                <a:latin typeface="宋体" pitchFamily="2" charset="-122"/>
              </a:rPr>
              <a:t>常用</a:t>
            </a:r>
            <a:r>
              <a:rPr lang="en-US" altLang="zh-CN" b="1">
                <a:solidFill>
                  <a:srgbClr val="336699"/>
                </a:solidFill>
                <a:latin typeface="Times New Roman" pitchFamily="18" charset="0"/>
                <a:cs typeface="Times New Roman" pitchFamily="18" charset="0"/>
              </a:rPr>
              <a:t>DEBUG</a:t>
            </a:r>
            <a:r>
              <a:rPr lang="zh-CN" altLang="en-US" b="1">
                <a:solidFill>
                  <a:srgbClr val="336699"/>
                </a:solidFill>
                <a:latin typeface="宋体" pitchFamily="2" charset="-122"/>
              </a:rPr>
              <a:t>命令示例</a:t>
            </a:r>
          </a:p>
        </p:txBody>
      </p:sp>
      <p:sp>
        <p:nvSpPr>
          <p:cNvPr id="635907" name="Rectangle 3"/>
          <p:cNvSpPr>
            <a:spLocks noGrp="1" noChangeArrowheads="1"/>
          </p:cNvSpPr>
          <p:nvPr>
            <p:ph type="body" idx="1"/>
          </p:nvPr>
        </p:nvSpPr>
        <p:spPr/>
        <p:txBody>
          <a:bodyPr/>
          <a:lstStyle/>
          <a:p>
            <a:pPr algn="just">
              <a:buFontTx/>
              <a:buNone/>
            </a:pPr>
            <a:r>
              <a:rPr lang="zh-CN" altLang="en-US" sz="2400">
                <a:latin typeface="宋体" pitchFamily="2" charset="-122"/>
              </a:rPr>
              <a:t>（</a:t>
            </a:r>
            <a:r>
              <a:rPr lang="en-US" altLang="zh-CN" sz="2400">
                <a:latin typeface="Times New Roman" pitchFamily="18" charset="0"/>
                <a:cs typeface="Times New Roman" pitchFamily="18" charset="0"/>
              </a:rPr>
              <a:t>7</a:t>
            </a:r>
            <a:r>
              <a:rPr lang="zh-CN" altLang="en-US" sz="2400">
                <a:latin typeface="宋体" pitchFamily="2" charset="-122"/>
              </a:rPr>
              <a:t>）执行命令</a:t>
            </a:r>
            <a:r>
              <a:rPr lang="en-US" altLang="zh-CN" sz="2400">
                <a:latin typeface="Times New Roman" pitchFamily="18" charset="0"/>
                <a:cs typeface="Times New Roman" pitchFamily="18" charset="0"/>
              </a:rPr>
              <a:t>G</a:t>
            </a:r>
          </a:p>
          <a:p>
            <a:pPr algn="just"/>
            <a:r>
              <a:rPr lang="en-US" altLang="zh-CN" sz="2400">
                <a:latin typeface="Times New Roman" pitchFamily="18" charset="0"/>
                <a:cs typeface="Times New Roman" pitchFamily="18" charset="0"/>
              </a:rPr>
              <a:t>G</a:t>
            </a:r>
            <a:r>
              <a:rPr lang="zh-CN" altLang="en-US" sz="2400">
                <a:latin typeface="宋体" pitchFamily="2" charset="-122"/>
              </a:rPr>
              <a:t>命令的执行从起始地址开始，到终止地址结束的程序。如果程序能够正确地执行到结束，则显示当前寄存器的执行结果以及下一条将要执行的指令。</a:t>
            </a:r>
            <a:endParaRPr lang="zh-CN" altLang="en-US" sz="2400">
              <a:latin typeface="Times New Roman" pitchFamily="18" charset="0"/>
              <a:cs typeface="Times New Roman" pitchFamily="18" charset="0"/>
            </a:endParaRPr>
          </a:p>
          <a:p>
            <a:pPr algn="just"/>
            <a:r>
              <a:rPr lang="en-US" altLang="zh-CN" sz="2400">
                <a:latin typeface="Times New Roman" pitchFamily="18" charset="0"/>
                <a:cs typeface="Times New Roman" pitchFamily="18" charset="0"/>
              </a:rPr>
              <a:t>G</a:t>
            </a:r>
            <a:r>
              <a:rPr lang="zh-CN" altLang="en-US" sz="2400">
                <a:latin typeface="宋体" pitchFamily="2" charset="-122"/>
              </a:rPr>
              <a:t>命令使用中要注意以下几点：</a:t>
            </a:r>
            <a:endParaRPr lang="zh-CN" altLang="en-US" sz="2400">
              <a:latin typeface="Times New Roman" pitchFamily="18" charset="0"/>
              <a:cs typeface="Times New Roman" pitchFamily="18" charset="0"/>
            </a:endParaRPr>
          </a:p>
          <a:p>
            <a:pPr lvl="1" algn="just"/>
            <a:r>
              <a:rPr lang="zh-CN" altLang="en-US" sz="2400">
                <a:latin typeface="宋体" pitchFamily="2" charset="-122"/>
              </a:rPr>
              <a:t>一旦程序运行结束（</a:t>
            </a:r>
            <a:r>
              <a:rPr lang="en-US" altLang="zh-CN" sz="2400">
                <a:latin typeface="Times New Roman" pitchFamily="18" charset="0"/>
                <a:cs typeface="Times New Roman" pitchFamily="18" charset="0"/>
              </a:rPr>
              <a:t>DEBUG</a:t>
            </a:r>
            <a:r>
              <a:rPr lang="zh-CN" altLang="en-US" sz="2400">
                <a:latin typeface="宋体" pitchFamily="2" charset="-122"/>
              </a:rPr>
              <a:t>显示</a:t>
            </a:r>
            <a:r>
              <a:rPr lang="zh-CN" altLang="en-US" sz="2400">
                <a:latin typeface="Times New Roman"/>
              </a:rPr>
              <a:t>“</a:t>
            </a:r>
            <a:r>
              <a:rPr lang="en-US" altLang="zh-CN" sz="2400">
                <a:latin typeface="Times New Roman" pitchFamily="18" charset="0"/>
                <a:cs typeface="Times New Roman" pitchFamily="18" charset="0"/>
              </a:rPr>
              <a:t>Program teminated normally</a:t>
            </a:r>
            <a:r>
              <a:rPr lang="en-US" altLang="zh-CN" sz="2400">
                <a:latin typeface="Times New Roman"/>
              </a:rPr>
              <a:t>”</a:t>
            </a:r>
            <a:r>
              <a:rPr lang="zh-CN" altLang="en-US" sz="2400">
                <a:latin typeface="宋体" pitchFamily="2" charset="-122"/>
              </a:rPr>
              <a:t>信息），在它再次执行之前，必须重新启动程序。</a:t>
            </a:r>
            <a:endParaRPr lang="zh-CN" altLang="en-US" sz="2400">
              <a:latin typeface="Times New Roman" pitchFamily="18" charset="0"/>
              <a:cs typeface="Times New Roman" pitchFamily="18" charset="0"/>
            </a:endParaRPr>
          </a:p>
          <a:p>
            <a:pPr lvl="1" algn="just"/>
            <a:r>
              <a:rPr lang="zh-CN" altLang="en-US" sz="2400">
                <a:latin typeface="宋体" pitchFamily="2" charset="-122"/>
              </a:rPr>
              <a:t>地址参数指向的位置必须含有合法的指令，如果指定第一个字节为非法指令，则可能出现不可预料的结果。</a:t>
            </a:r>
            <a:endParaRPr lang="zh-CN" altLang="en-US" sz="2400">
              <a:latin typeface="Times New Roman" pitchFamily="18" charset="0"/>
              <a:cs typeface="Times New Roman" pitchFamily="18" charset="0"/>
            </a:endParaRPr>
          </a:p>
          <a:p>
            <a:pPr lvl="1" algn="just"/>
            <a:r>
              <a:rPr lang="zh-CN" altLang="en-US" sz="2400">
                <a:latin typeface="宋体" pitchFamily="2" charset="-122"/>
              </a:rPr>
              <a:t>堆栈指示器必须是合法的。</a:t>
            </a:r>
            <a:endParaRPr lang="zh-CN" altLang="en-US" sz="2400"/>
          </a:p>
        </p:txBody>
      </p:sp>
    </p:spTree>
  </p:cSld>
  <p:clrMapOvr>
    <a:masterClrMapping/>
  </p:clrMapOvr>
  <p:transition spd="med">
    <p:pull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858F4FE-3765-40BA-951A-EB063FE5E208}" type="datetime1">
              <a:rPr lang="zh-CN" altLang="en-US"/>
              <a:pPr/>
              <a:t>2016-6-13</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BC3E4213-3A69-4FF6-B155-4B237CF637D8}" type="slidenum">
              <a:rPr lang="en-US" altLang="zh-CN"/>
              <a:pPr/>
              <a:t>2</a:t>
            </a:fld>
            <a:endParaRPr lang="en-US" altLang="zh-CN"/>
          </a:p>
        </p:txBody>
      </p:sp>
      <p:sp>
        <p:nvSpPr>
          <p:cNvPr id="79874" name="Rectangle 2"/>
          <p:cNvSpPr>
            <a:spLocks noGrp="1" noChangeArrowheads="1"/>
          </p:cNvSpPr>
          <p:nvPr>
            <p:ph type="title"/>
          </p:nvPr>
        </p:nvSpPr>
        <p:spPr/>
        <p:txBody>
          <a:bodyPr/>
          <a:lstStyle/>
          <a:p>
            <a:r>
              <a:rPr lang="en-US" altLang="zh-CN" sz="3200" b="1">
                <a:solidFill>
                  <a:srgbClr val="336699"/>
                </a:solidFill>
              </a:rPr>
              <a:t>10.1  </a:t>
            </a:r>
            <a:r>
              <a:rPr lang="zh-CN" altLang="en-US" sz="3200" b="1">
                <a:solidFill>
                  <a:srgbClr val="336699"/>
                </a:solidFill>
              </a:rPr>
              <a:t>汇编语言程序设计上机实验相关知识</a:t>
            </a:r>
          </a:p>
        </p:txBody>
      </p:sp>
      <p:sp>
        <p:nvSpPr>
          <p:cNvPr id="79875" name="Rectangle 3"/>
          <p:cNvSpPr>
            <a:spLocks noGrp="1" noChangeArrowheads="1"/>
          </p:cNvSpPr>
          <p:nvPr>
            <p:ph type="body" idx="1"/>
          </p:nvPr>
        </p:nvSpPr>
        <p:spPr>
          <a:xfrm>
            <a:off x="1331640" y="1988841"/>
            <a:ext cx="6779096" cy="3168352"/>
          </a:xfrm>
        </p:spPr>
        <p:txBody>
          <a:bodyPr/>
          <a:lstStyle/>
          <a:p>
            <a:pPr>
              <a:lnSpc>
                <a:spcPct val="150000"/>
              </a:lnSpc>
              <a:buFontTx/>
              <a:buNone/>
            </a:pPr>
            <a:r>
              <a:rPr lang="en-US" altLang="zh-CN" b="1" dirty="0"/>
              <a:t>10.1.1  </a:t>
            </a:r>
            <a:r>
              <a:rPr lang="zh-CN" altLang="en-US" b="1" dirty="0" smtClean="0"/>
              <a:t>汇编程序</a:t>
            </a:r>
            <a:endParaRPr lang="zh-CN" altLang="en-US" b="1" dirty="0"/>
          </a:p>
          <a:p>
            <a:pPr>
              <a:lnSpc>
                <a:spcPct val="150000"/>
              </a:lnSpc>
              <a:buFontTx/>
              <a:buNone/>
            </a:pPr>
            <a:r>
              <a:rPr lang="en-US" altLang="zh-CN" b="1" dirty="0"/>
              <a:t>10.1.2  DEBUG</a:t>
            </a:r>
            <a:r>
              <a:rPr lang="zh-CN" altLang="en-US" b="1" dirty="0"/>
              <a:t>命令的使用</a:t>
            </a:r>
          </a:p>
          <a:p>
            <a:pPr>
              <a:lnSpc>
                <a:spcPct val="150000"/>
              </a:lnSpc>
              <a:buFontTx/>
              <a:buNone/>
            </a:pPr>
            <a:r>
              <a:rPr lang="en-US" altLang="zh-CN" b="1" dirty="0"/>
              <a:t>10.1.3  </a:t>
            </a:r>
            <a:r>
              <a:rPr lang="zh-CN" altLang="en-US" b="1" dirty="0"/>
              <a:t>汇编错误信息</a:t>
            </a:r>
          </a:p>
        </p:txBody>
      </p:sp>
    </p:spTree>
  </p:cSld>
  <p:clrMapOvr>
    <a:masterClrMapping/>
  </p:clrMapOvr>
  <p:transition spd="med">
    <p:pull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0F81BCA-FA25-4984-B26F-5841C38E28B1}" type="datetime1">
              <a:rPr lang="zh-CN" altLang="en-US"/>
              <a:pPr/>
              <a:t>2016-6-13</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0FC230E1-8A3C-48E3-A10D-F60A3AD89782}" type="slidenum">
              <a:rPr lang="en-US" altLang="zh-CN"/>
              <a:pPr/>
              <a:t>20</a:t>
            </a:fld>
            <a:endParaRPr lang="en-US" altLang="zh-CN"/>
          </a:p>
        </p:txBody>
      </p:sp>
      <p:sp>
        <p:nvSpPr>
          <p:cNvPr id="636930" name="Rectangle 2"/>
          <p:cNvSpPr>
            <a:spLocks noGrp="1" noChangeArrowheads="1"/>
          </p:cNvSpPr>
          <p:nvPr>
            <p:ph type="title"/>
          </p:nvPr>
        </p:nvSpPr>
        <p:spPr/>
        <p:txBody>
          <a:bodyPr/>
          <a:lstStyle/>
          <a:p>
            <a:r>
              <a:rPr lang="zh-CN" altLang="en-US" b="1">
                <a:solidFill>
                  <a:srgbClr val="336699"/>
                </a:solidFill>
                <a:latin typeface="宋体" pitchFamily="2" charset="-122"/>
              </a:rPr>
              <a:t>汇编错误信息</a:t>
            </a:r>
            <a:endParaRPr lang="zh-CN" altLang="en-US">
              <a:solidFill>
                <a:srgbClr val="336699"/>
              </a:solidFill>
            </a:endParaRPr>
          </a:p>
        </p:txBody>
      </p:sp>
      <p:sp>
        <p:nvSpPr>
          <p:cNvPr id="636931" name="Rectangle 3"/>
          <p:cNvSpPr>
            <a:spLocks noGrp="1" noChangeArrowheads="1"/>
          </p:cNvSpPr>
          <p:nvPr>
            <p:ph type="body" idx="1"/>
          </p:nvPr>
        </p:nvSpPr>
        <p:spPr/>
        <p:txBody>
          <a:bodyPr/>
          <a:lstStyle/>
          <a:p>
            <a:pPr algn="just"/>
            <a:r>
              <a:rPr lang="zh-CN" altLang="en-US">
                <a:latin typeface="宋体" pitchFamily="2" charset="-122"/>
              </a:rPr>
              <a:t>有编号的错误信息的显示格式是：源文件出错的行</a:t>
            </a:r>
            <a:r>
              <a:rPr lang="zh-CN" altLang="en-US">
                <a:latin typeface="Times New Roman" pitchFamily="18" charset="0"/>
                <a:cs typeface="Times New Roman" pitchFamily="18" charset="0"/>
              </a:rPr>
              <a:t>  </a:t>
            </a:r>
            <a:r>
              <a:rPr lang="zh-CN" altLang="en-US">
                <a:latin typeface="宋体" pitchFamily="2" charset="-122"/>
              </a:rPr>
              <a:t>出错代码</a:t>
            </a:r>
            <a:r>
              <a:rPr lang="zh-CN" altLang="en-US">
                <a:latin typeface="Times New Roman" pitchFamily="18" charset="0"/>
                <a:cs typeface="Times New Roman" pitchFamily="18" charset="0"/>
              </a:rPr>
              <a:t>  </a:t>
            </a:r>
            <a:r>
              <a:rPr lang="zh-CN" altLang="en-US">
                <a:latin typeface="宋体" pitchFamily="2" charset="-122"/>
              </a:rPr>
              <a:t>信息</a:t>
            </a:r>
            <a:endParaRPr lang="zh-CN" altLang="en-US">
              <a:latin typeface="Times New Roman" pitchFamily="18" charset="0"/>
              <a:cs typeface="Times New Roman" pitchFamily="18" charset="0"/>
            </a:endParaRPr>
          </a:p>
          <a:p>
            <a:pPr algn="just"/>
            <a:r>
              <a:rPr lang="zh-CN" altLang="en-US">
                <a:latin typeface="宋体" pitchFamily="2" charset="-122"/>
              </a:rPr>
              <a:t>无编号错误信息表示命令行、存储器分配或文件访问出问题。</a:t>
            </a:r>
            <a:endParaRPr lang="zh-CN" altLang="en-US"/>
          </a:p>
        </p:txBody>
      </p:sp>
    </p:spTree>
  </p:cSld>
  <p:clrMapOvr>
    <a:masterClrMapping/>
  </p:clrMapOvr>
  <p:transition spd="med">
    <p:pull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762A3F9-FC2C-47F1-BBDD-2EE29A2A5287}" type="datetime1">
              <a:rPr lang="zh-CN" altLang="en-US"/>
              <a:pPr/>
              <a:t>2016-6-13</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9FF8E2CF-19F1-429E-BBCF-12D121329AC6}" type="slidenum">
              <a:rPr lang="en-US" altLang="zh-CN"/>
              <a:pPr/>
              <a:t>21</a:t>
            </a:fld>
            <a:endParaRPr lang="en-US" altLang="zh-CN"/>
          </a:p>
        </p:txBody>
      </p:sp>
      <p:sp>
        <p:nvSpPr>
          <p:cNvPr id="637954" name="Rectangle 2"/>
          <p:cNvSpPr>
            <a:spLocks noGrp="1" noChangeArrowheads="1"/>
          </p:cNvSpPr>
          <p:nvPr>
            <p:ph type="title"/>
          </p:nvPr>
        </p:nvSpPr>
        <p:spPr/>
        <p:txBody>
          <a:bodyPr/>
          <a:lstStyle/>
          <a:p>
            <a:r>
              <a:rPr lang="zh-CN" altLang="en-US" b="1">
                <a:solidFill>
                  <a:srgbClr val="336699"/>
                </a:solidFill>
                <a:latin typeface="宋体" pitchFamily="2" charset="-122"/>
              </a:rPr>
              <a:t>常见错误信息及其含义</a:t>
            </a:r>
            <a:endParaRPr lang="zh-CN" altLang="en-US" b="1">
              <a:solidFill>
                <a:srgbClr val="336699"/>
              </a:solidFill>
            </a:endParaRPr>
          </a:p>
        </p:txBody>
      </p:sp>
      <p:sp>
        <p:nvSpPr>
          <p:cNvPr id="637955" name="Rectangle 3"/>
          <p:cNvSpPr>
            <a:spLocks noGrp="1" noChangeArrowheads="1"/>
          </p:cNvSpPr>
          <p:nvPr>
            <p:ph type="body" idx="1"/>
          </p:nvPr>
        </p:nvSpPr>
        <p:spPr/>
        <p:txBody>
          <a:bodyPr/>
          <a:lstStyle/>
          <a:p>
            <a:pPr algn="just">
              <a:buFontTx/>
              <a:buNone/>
            </a:pPr>
            <a:r>
              <a:rPr lang="en-US" altLang="zh-CN" sz="2400">
                <a:latin typeface="Times New Roman" pitchFamily="18" charset="0"/>
                <a:cs typeface="Times New Roman" pitchFamily="18" charset="0"/>
              </a:rPr>
              <a:t>Symbol is multidefined. </a:t>
            </a:r>
          </a:p>
          <a:p>
            <a:pPr algn="just"/>
            <a:r>
              <a:rPr lang="zh-CN" altLang="en-US" sz="2400">
                <a:latin typeface="宋体" pitchFamily="2" charset="-122"/>
              </a:rPr>
              <a:t>符号多重定义。在汇编第二次扫描时，每当遇到这个标识符都给出这个错误。</a:t>
            </a:r>
            <a:endParaRPr lang="zh-CN" altLang="en-US" sz="2400">
              <a:latin typeface="Times New Roman" pitchFamily="18" charset="0"/>
              <a:cs typeface="Times New Roman" pitchFamily="18" charset="0"/>
            </a:endParaRPr>
          </a:p>
          <a:p>
            <a:pPr algn="just">
              <a:buFontTx/>
              <a:buNone/>
            </a:pPr>
            <a:r>
              <a:rPr lang="en-US" altLang="zh-CN" sz="2400">
                <a:latin typeface="Times New Roman" pitchFamily="18" charset="0"/>
                <a:cs typeface="Times New Roman" pitchFamily="18" charset="0"/>
              </a:rPr>
              <a:t>Extra characters on line. </a:t>
            </a:r>
          </a:p>
          <a:p>
            <a:pPr algn="just"/>
            <a:r>
              <a:rPr lang="zh-CN" altLang="en-US" sz="2400">
                <a:latin typeface="宋体" pitchFamily="2" charset="-122"/>
              </a:rPr>
              <a:t>一语句行有多余字符，可能是语句中给出的参数太多。</a:t>
            </a:r>
            <a:endParaRPr lang="zh-CN" altLang="en-US" sz="2400">
              <a:latin typeface="Times New Roman" pitchFamily="18" charset="0"/>
              <a:cs typeface="Times New Roman" pitchFamily="18" charset="0"/>
            </a:endParaRPr>
          </a:p>
          <a:p>
            <a:pPr algn="just">
              <a:buFontTx/>
              <a:buNone/>
            </a:pPr>
            <a:r>
              <a:rPr lang="en-US" altLang="zh-CN" sz="2400">
                <a:latin typeface="Times New Roman" pitchFamily="18" charset="0"/>
                <a:cs typeface="Times New Roman" pitchFamily="18" charset="0"/>
              </a:rPr>
              <a:t>Block nesting error. </a:t>
            </a:r>
          </a:p>
          <a:p>
            <a:pPr algn="just"/>
            <a:r>
              <a:rPr lang="zh-CN" altLang="en-US" sz="2400">
                <a:latin typeface="宋体" pitchFamily="2" charset="-122"/>
              </a:rPr>
              <a:t>嵌套出错。嵌套的过程、段、结构、宏指令或重复块等非正常结束。</a:t>
            </a:r>
            <a:endParaRPr lang="zh-CN" altLang="en-US" sz="2400">
              <a:latin typeface="Times New Roman" pitchFamily="18" charset="0"/>
              <a:cs typeface="Times New Roman" pitchFamily="18" charset="0"/>
            </a:endParaRPr>
          </a:p>
          <a:p>
            <a:pPr algn="just">
              <a:buFontTx/>
              <a:buNone/>
            </a:pPr>
            <a:r>
              <a:rPr lang="en-US" altLang="zh-CN" sz="2400">
                <a:latin typeface="Times New Roman" pitchFamily="18" charset="0"/>
                <a:cs typeface="Times New Roman" pitchFamily="18" charset="0"/>
              </a:rPr>
              <a:t>Symbol not defined. </a:t>
            </a:r>
          </a:p>
          <a:p>
            <a:pPr algn="just"/>
            <a:r>
              <a:rPr lang="zh-CN" altLang="en-US" sz="2400">
                <a:latin typeface="宋体" pitchFamily="2" charset="-122"/>
              </a:rPr>
              <a:t>符号未定义。</a:t>
            </a:r>
            <a:endParaRPr lang="zh-CN" altLang="en-US" sz="2400"/>
          </a:p>
        </p:txBody>
      </p:sp>
    </p:spTree>
  </p:cSld>
  <p:clrMapOvr>
    <a:masterClrMapping/>
  </p:clrMapOvr>
  <p:transition spd="med">
    <p:pull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4EA6A31-D854-4284-B0BC-592B577AC1E5}" type="datetime1">
              <a:rPr lang="zh-CN" altLang="en-US"/>
              <a:pPr/>
              <a:t>2016-6-13</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A0F1DB2B-E1FD-4AC2-A219-6549B405B534}" type="slidenum">
              <a:rPr lang="en-US" altLang="zh-CN"/>
              <a:pPr/>
              <a:t>22</a:t>
            </a:fld>
            <a:endParaRPr lang="en-US" altLang="zh-CN"/>
          </a:p>
        </p:txBody>
      </p:sp>
      <p:sp>
        <p:nvSpPr>
          <p:cNvPr id="641026" name="Rectangle 2"/>
          <p:cNvSpPr>
            <a:spLocks noGrp="1" noChangeArrowheads="1"/>
          </p:cNvSpPr>
          <p:nvPr>
            <p:ph type="title"/>
          </p:nvPr>
        </p:nvSpPr>
        <p:spPr/>
        <p:txBody>
          <a:bodyPr/>
          <a:lstStyle/>
          <a:p>
            <a:r>
              <a:rPr lang="zh-CN" altLang="en-US" b="1">
                <a:solidFill>
                  <a:srgbClr val="336699"/>
                </a:solidFill>
                <a:latin typeface="宋体" pitchFamily="2" charset="-122"/>
              </a:rPr>
              <a:t>常见错误信息及其含义</a:t>
            </a:r>
            <a:endParaRPr lang="zh-CN" altLang="en-US" b="1">
              <a:solidFill>
                <a:srgbClr val="336699"/>
              </a:solidFill>
            </a:endParaRPr>
          </a:p>
        </p:txBody>
      </p:sp>
      <p:sp>
        <p:nvSpPr>
          <p:cNvPr id="641027" name="Rectangle 3"/>
          <p:cNvSpPr>
            <a:spLocks noGrp="1" noChangeArrowheads="1"/>
          </p:cNvSpPr>
          <p:nvPr>
            <p:ph type="body" idx="1"/>
          </p:nvPr>
        </p:nvSpPr>
        <p:spPr/>
        <p:txBody>
          <a:bodyPr/>
          <a:lstStyle/>
          <a:p>
            <a:pPr algn="just">
              <a:buFontTx/>
              <a:buNone/>
            </a:pPr>
            <a:r>
              <a:rPr lang="en-US" altLang="zh-CN" sz="2400">
                <a:latin typeface="Times New Roman" pitchFamily="18" charset="0"/>
                <a:cs typeface="Times New Roman" pitchFamily="18" charset="0"/>
              </a:rPr>
              <a:t>Syntax error. </a:t>
            </a:r>
          </a:p>
          <a:p>
            <a:pPr algn="just"/>
            <a:r>
              <a:rPr lang="zh-CN" altLang="en-US" sz="2400">
                <a:latin typeface="宋体" pitchFamily="2" charset="-122"/>
              </a:rPr>
              <a:t>语法错误。</a:t>
            </a:r>
            <a:endParaRPr lang="zh-CN" altLang="en-US" sz="2400">
              <a:latin typeface="Times New Roman" pitchFamily="18" charset="0"/>
              <a:cs typeface="Times New Roman" pitchFamily="18" charset="0"/>
            </a:endParaRPr>
          </a:p>
          <a:p>
            <a:pPr algn="just">
              <a:buFontTx/>
              <a:buNone/>
            </a:pPr>
            <a:r>
              <a:rPr lang="en-US" altLang="zh-CN" sz="2400">
                <a:latin typeface="Times New Roman" pitchFamily="18" charset="0"/>
                <a:cs typeface="Times New Roman" pitchFamily="18" charset="0"/>
              </a:rPr>
              <a:t>Illegal public declaration. </a:t>
            </a:r>
          </a:p>
          <a:p>
            <a:pPr algn="just"/>
            <a:r>
              <a:rPr lang="zh-CN" altLang="en-US" sz="2400">
                <a:latin typeface="宋体" pitchFamily="2" charset="-122"/>
              </a:rPr>
              <a:t>在</a:t>
            </a:r>
            <a:r>
              <a:rPr lang="en-US" altLang="zh-CN" sz="2400">
                <a:latin typeface="Times New Roman" pitchFamily="18" charset="0"/>
                <a:cs typeface="Times New Roman" pitchFamily="18" charset="0"/>
              </a:rPr>
              <a:t>PUBLIC</a:t>
            </a:r>
            <a:r>
              <a:rPr lang="zh-CN" altLang="en-US" sz="2400">
                <a:latin typeface="宋体" pitchFamily="2" charset="-122"/>
              </a:rPr>
              <a:t>语句中，使用了非法操作数。如使用寄存器名。</a:t>
            </a:r>
            <a:endParaRPr lang="zh-CN" altLang="en-US" sz="2400">
              <a:latin typeface="Times New Roman" pitchFamily="18" charset="0"/>
              <a:cs typeface="Times New Roman" pitchFamily="18" charset="0"/>
            </a:endParaRPr>
          </a:p>
          <a:p>
            <a:pPr algn="just">
              <a:buFontTx/>
              <a:buNone/>
            </a:pPr>
            <a:r>
              <a:rPr lang="en-US" altLang="zh-CN" sz="2400">
                <a:latin typeface="Times New Roman" pitchFamily="18" charset="0"/>
                <a:cs typeface="Times New Roman" pitchFamily="18" charset="0"/>
              </a:rPr>
              <a:t>Symbol already different kind. </a:t>
            </a:r>
          </a:p>
          <a:p>
            <a:pPr algn="just"/>
            <a:r>
              <a:rPr lang="zh-CN" altLang="en-US" sz="2400">
                <a:latin typeface="宋体" pitchFamily="2" charset="-122"/>
              </a:rPr>
              <a:t>重新定义一个符号为不同种类符号。</a:t>
            </a:r>
            <a:endParaRPr lang="zh-CN" altLang="en-US" sz="2400">
              <a:latin typeface="Times New Roman" pitchFamily="18" charset="0"/>
              <a:cs typeface="Times New Roman" pitchFamily="18" charset="0"/>
            </a:endParaRPr>
          </a:p>
          <a:p>
            <a:pPr algn="just">
              <a:buFontTx/>
              <a:buNone/>
            </a:pPr>
            <a:r>
              <a:rPr lang="en-US" altLang="zh-CN" sz="2400">
                <a:latin typeface="Times New Roman" pitchFamily="18" charset="0"/>
                <a:cs typeface="Times New Roman" pitchFamily="18" charset="0"/>
              </a:rPr>
              <a:t>Operand must be register. </a:t>
            </a:r>
          </a:p>
          <a:p>
            <a:pPr algn="just"/>
            <a:r>
              <a:rPr lang="zh-CN" altLang="en-US" sz="2400">
                <a:latin typeface="宋体" pitchFamily="2" charset="-122"/>
              </a:rPr>
              <a:t>操作数位置上应是寄存器，但是却出现了标识符。</a:t>
            </a:r>
            <a:endParaRPr lang="zh-CN" altLang="en-US" sz="2400">
              <a:latin typeface="Times New Roman" pitchFamily="18" charset="0"/>
              <a:cs typeface="Times New Roman" pitchFamily="18" charset="0"/>
            </a:endParaRPr>
          </a:p>
          <a:p>
            <a:pPr algn="just">
              <a:buFontTx/>
              <a:buNone/>
            </a:pPr>
            <a:r>
              <a:rPr lang="en-US" altLang="zh-CN" sz="2400">
                <a:latin typeface="Times New Roman" pitchFamily="18" charset="0"/>
                <a:cs typeface="Times New Roman" pitchFamily="18" charset="0"/>
              </a:rPr>
              <a:t>Wrong type of register. </a:t>
            </a:r>
          </a:p>
          <a:p>
            <a:pPr algn="just"/>
            <a:r>
              <a:rPr lang="zh-CN" altLang="en-US" sz="2400">
                <a:latin typeface="宋体" pitchFamily="2" charset="-122"/>
              </a:rPr>
              <a:t>使用的寄存器类型出错。</a:t>
            </a:r>
            <a:endParaRPr lang="zh-CN" altLang="en-US" sz="2400"/>
          </a:p>
        </p:txBody>
      </p:sp>
    </p:spTree>
  </p:cSld>
  <p:clrMapOvr>
    <a:masterClrMapping/>
  </p:clrMapOvr>
  <p:transition spd="med">
    <p:pull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6149BEC-17FB-4CB3-920A-2705955E02F9}" type="datetime1">
              <a:rPr lang="zh-CN" altLang="en-US"/>
              <a:pPr/>
              <a:t>2016-6-13</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F90D8C4A-AD44-443D-B9DE-B089AE9E4ABC}" type="slidenum">
              <a:rPr lang="en-US" altLang="zh-CN"/>
              <a:pPr/>
              <a:t>23</a:t>
            </a:fld>
            <a:endParaRPr lang="en-US" altLang="zh-CN"/>
          </a:p>
        </p:txBody>
      </p:sp>
      <p:sp>
        <p:nvSpPr>
          <p:cNvPr id="642050" name="Rectangle 2"/>
          <p:cNvSpPr>
            <a:spLocks noGrp="1" noChangeArrowheads="1"/>
          </p:cNvSpPr>
          <p:nvPr>
            <p:ph type="title"/>
          </p:nvPr>
        </p:nvSpPr>
        <p:spPr/>
        <p:txBody>
          <a:bodyPr/>
          <a:lstStyle/>
          <a:p>
            <a:r>
              <a:rPr lang="zh-CN" altLang="en-US" b="1">
                <a:solidFill>
                  <a:srgbClr val="336699"/>
                </a:solidFill>
                <a:latin typeface="宋体" pitchFamily="2" charset="-122"/>
              </a:rPr>
              <a:t>常见错误信息及其含义</a:t>
            </a:r>
            <a:endParaRPr lang="zh-CN" altLang="en-US" b="1">
              <a:solidFill>
                <a:srgbClr val="336699"/>
              </a:solidFill>
            </a:endParaRPr>
          </a:p>
        </p:txBody>
      </p:sp>
      <p:sp>
        <p:nvSpPr>
          <p:cNvPr id="642051" name="Rectangle 3"/>
          <p:cNvSpPr>
            <a:spLocks noGrp="1" noChangeArrowheads="1"/>
          </p:cNvSpPr>
          <p:nvPr>
            <p:ph type="body" idx="1"/>
          </p:nvPr>
        </p:nvSpPr>
        <p:spPr/>
        <p:txBody>
          <a:bodyPr/>
          <a:lstStyle/>
          <a:p>
            <a:pPr algn="just">
              <a:buFontTx/>
              <a:buNone/>
            </a:pPr>
            <a:r>
              <a:rPr lang="en-US" altLang="zh-CN" sz="2400">
                <a:latin typeface="Times New Roman" pitchFamily="18" charset="0"/>
                <a:cs typeface="Times New Roman" pitchFamily="18" charset="0"/>
              </a:rPr>
              <a:t>Operand must be segment or group. </a:t>
            </a:r>
          </a:p>
          <a:p>
            <a:pPr algn="just"/>
            <a:r>
              <a:rPr lang="zh-CN" altLang="en-US" sz="2400">
                <a:latin typeface="宋体" pitchFamily="2" charset="-122"/>
              </a:rPr>
              <a:t>操作数应当是段名或组名。提供的却是其他名字或常数。</a:t>
            </a:r>
            <a:endParaRPr lang="zh-CN" altLang="en-US" sz="2400">
              <a:latin typeface="Times New Roman" pitchFamily="18" charset="0"/>
              <a:cs typeface="Times New Roman" pitchFamily="18" charset="0"/>
            </a:endParaRPr>
          </a:p>
          <a:p>
            <a:pPr algn="just">
              <a:buFontTx/>
              <a:buNone/>
            </a:pPr>
            <a:r>
              <a:rPr lang="en-US" altLang="zh-CN" sz="2400">
                <a:latin typeface="Times New Roman" pitchFamily="18" charset="0"/>
                <a:cs typeface="Times New Roman" pitchFamily="18" charset="0"/>
              </a:rPr>
              <a:t>Symbol has no segment. </a:t>
            </a:r>
          </a:p>
          <a:p>
            <a:pPr algn="just"/>
            <a:r>
              <a:rPr lang="zh-CN" altLang="en-US" sz="2400">
                <a:latin typeface="宋体" pitchFamily="2" charset="-122"/>
              </a:rPr>
              <a:t>不知道标识符的段属性。</a:t>
            </a:r>
            <a:endParaRPr lang="zh-CN" altLang="en-US" sz="2400">
              <a:latin typeface="Times New Roman" pitchFamily="18" charset="0"/>
              <a:cs typeface="Times New Roman" pitchFamily="18" charset="0"/>
            </a:endParaRPr>
          </a:p>
          <a:p>
            <a:pPr algn="just">
              <a:buFontTx/>
              <a:buNone/>
            </a:pPr>
            <a:r>
              <a:rPr lang="en-US" altLang="zh-CN" sz="2400">
                <a:latin typeface="Times New Roman" pitchFamily="18" charset="0"/>
                <a:cs typeface="Times New Roman" pitchFamily="18" charset="0"/>
              </a:rPr>
              <a:t>Operand must be type specifier.  </a:t>
            </a:r>
          </a:p>
          <a:p>
            <a:pPr algn="just"/>
            <a:r>
              <a:rPr lang="zh-CN" altLang="en-US" sz="2400">
                <a:latin typeface="宋体" pitchFamily="2" charset="-122"/>
              </a:rPr>
              <a:t>操作数应给出类型说明符，如</a:t>
            </a:r>
            <a:r>
              <a:rPr lang="en-US" altLang="zh-CN" sz="2400">
                <a:latin typeface="Times New Roman" pitchFamily="18" charset="0"/>
                <a:cs typeface="Times New Roman" pitchFamily="18" charset="0"/>
              </a:rPr>
              <a:t>NEAR</a:t>
            </a:r>
            <a:r>
              <a:rPr lang="zh-CN" altLang="en-US" sz="2400">
                <a:latin typeface="宋体" pitchFamily="2" charset="-122"/>
              </a:rPr>
              <a:t>、</a:t>
            </a:r>
            <a:r>
              <a:rPr lang="en-US" altLang="zh-CN" sz="2400">
                <a:latin typeface="Times New Roman" pitchFamily="18" charset="0"/>
                <a:cs typeface="Times New Roman" pitchFamily="18" charset="0"/>
              </a:rPr>
              <a:t>FAR</a:t>
            </a:r>
            <a:r>
              <a:rPr lang="zh-CN" altLang="en-US" sz="2400">
                <a:latin typeface="宋体" pitchFamily="2" charset="-122"/>
              </a:rPr>
              <a:t>、</a:t>
            </a:r>
            <a:r>
              <a:rPr lang="en-US" altLang="zh-CN" sz="2400">
                <a:latin typeface="Times New Roman" pitchFamily="18" charset="0"/>
                <a:cs typeface="Times New Roman" pitchFamily="18" charset="0"/>
              </a:rPr>
              <a:t>BYTE</a:t>
            </a:r>
            <a:r>
              <a:rPr lang="zh-CN" altLang="en-US" sz="2400">
                <a:latin typeface="宋体" pitchFamily="2" charset="-122"/>
              </a:rPr>
              <a:t>、</a:t>
            </a:r>
            <a:r>
              <a:rPr lang="en-US" altLang="zh-CN" sz="2400">
                <a:latin typeface="Times New Roman" pitchFamily="18" charset="0"/>
                <a:cs typeface="Times New Roman" pitchFamily="18" charset="0"/>
              </a:rPr>
              <a:t>WORD</a:t>
            </a:r>
            <a:r>
              <a:rPr lang="zh-CN" altLang="en-US" sz="2400">
                <a:latin typeface="宋体" pitchFamily="2" charset="-122"/>
              </a:rPr>
              <a:t>等。</a:t>
            </a:r>
            <a:endParaRPr lang="zh-CN" altLang="en-US" sz="2400">
              <a:latin typeface="Times New Roman" pitchFamily="18" charset="0"/>
              <a:cs typeface="Times New Roman" pitchFamily="18" charset="0"/>
            </a:endParaRPr>
          </a:p>
          <a:p>
            <a:pPr algn="just">
              <a:buFontTx/>
              <a:buNone/>
            </a:pPr>
            <a:r>
              <a:rPr lang="en-US" altLang="zh-CN" sz="2400">
                <a:latin typeface="Times New Roman" pitchFamily="18" charset="0"/>
                <a:cs typeface="Times New Roman" pitchFamily="18" charset="0"/>
              </a:rPr>
              <a:t>Symbol already defined locally. </a:t>
            </a:r>
          </a:p>
          <a:p>
            <a:pPr algn="just"/>
            <a:r>
              <a:rPr lang="zh-CN" altLang="en-US" sz="2400">
                <a:latin typeface="宋体" pitchFamily="2" charset="-122"/>
              </a:rPr>
              <a:t>已被指定为内部（</a:t>
            </a:r>
            <a:r>
              <a:rPr lang="en-US" altLang="zh-CN" sz="2400">
                <a:latin typeface="Times New Roman" pitchFamily="18" charset="0"/>
                <a:cs typeface="Times New Roman" pitchFamily="18" charset="0"/>
              </a:rPr>
              <a:t>Local</a:t>
            </a:r>
            <a:r>
              <a:rPr lang="zh-CN" altLang="en-US" sz="2400">
                <a:latin typeface="宋体" pitchFamily="2" charset="-122"/>
              </a:rPr>
              <a:t>）标识符，又说明为</a:t>
            </a:r>
            <a:r>
              <a:rPr lang="en-US" altLang="zh-CN" sz="2400">
                <a:latin typeface="Times New Roman" pitchFamily="18" charset="0"/>
                <a:cs typeface="Times New Roman" pitchFamily="18" charset="0"/>
              </a:rPr>
              <a:t>EXTRN</a:t>
            </a:r>
            <a:r>
              <a:rPr lang="zh-CN" altLang="en-US" sz="2400">
                <a:latin typeface="宋体" pitchFamily="2" charset="-122"/>
              </a:rPr>
              <a:t>的操作数。</a:t>
            </a:r>
            <a:endParaRPr lang="zh-CN" altLang="en-US" sz="2400"/>
          </a:p>
        </p:txBody>
      </p:sp>
    </p:spTree>
  </p:cSld>
  <p:clrMapOvr>
    <a:masterClrMapping/>
  </p:clrMapOvr>
  <p:transition spd="med">
    <p:pull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DEB4B61-01C7-4627-BCEA-E2320E3E108A}" type="datetime1">
              <a:rPr lang="zh-CN" altLang="en-US"/>
              <a:pPr/>
              <a:t>2016-6-13</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6E0193D5-705E-4C04-B97B-ED292C3EADC2}" type="slidenum">
              <a:rPr lang="en-US" altLang="zh-CN"/>
              <a:pPr/>
              <a:t>24</a:t>
            </a:fld>
            <a:endParaRPr lang="en-US" altLang="zh-CN"/>
          </a:p>
        </p:txBody>
      </p:sp>
      <p:sp>
        <p:nvSpPr>
          <p:cNvPr id="643074" name="Rectangle 2"/>
          <p:cNvSpPr>
            <a:spLocks noGrp="1" noChangeArrowheads="1"/>
          </p:cNvSpPr>
          <p:nvPr>
            <p:ph type="title"/>
          </p:nvPr>
        </p:nvSpPr>
        <p:spPr/>
        <p:txBody>
          <a:bodyPr/>
          <a:lstStyle/>
          <a:p>
            <a:r>
              <a:rPr lang="zh-CN" altLang="en-US" b="1">
                <a:solidFill>
                  <a:srgbClr val="336699"/>
                </a:solidFill>
                <a:latin typeface="宋体" pitchFamily="2" charset="-122"/>
              </a:rPr>
              <a:t>常见错误信息及其含义</a:t>
            </a:r>
            <a:endParaRPr lang="zh-CN" altLang="en-US" b="1">
              <a:solidFill>
                <a:srgbClr val="336699"/>
              </a:solidFill>
            </a:endParaRPr>
          </a:p>
        </p:txBody>
      </p:sp>
      <p:sp>
        <p:nvSpPr>
          <p:cNvPr id="643075" name="Rectangle 3"/>
          <p:cNvSpPr>
            <a:spLocks noGrp="1" noChangeArrowheads="1"/>
          </p:cNvSpPr>
          <p:nvPr>
            <p:ph type="body" idx="1"/>
          </p:nvPr>
        </p:nvSpPr>
        <p:spPr/>
        <p:txBody>
          <a:bodyPr/>
          <a:lstStyle/>
          <a:p>
            <a:pPr algn="just">
              <a:lnSpc>
                <a:spcPct val="90000"/>
              </a:lnSpc>
              <a:buFontTx/>
              <a:buNone/>
            </a:pPr>
            <a:r>
              <a:rPr lang="en-US" altLang="zh-CN">
                <a:latin typeface="Times New Roman" pitchFamily="18" charset="0"/>
                <a:cs typeface="Times New Roman" pitchFamily="18" charset="0"/>
              </a:rPr>
              <a:t>Reference to multi-defined symbol. </a:t>
            </a:r>
          </a:p>
          <a:p>
            <a:pPr algn="just">
              <a:lnSpc>
                <a:spcPct val="90000"/>
              </a:lnSpc>
            </a:pPr>
            <a:r>
              <a:rPr lang="zh-CN" altLang="en-US">
                <a:latin typeface="宋体" pitchFamily="2" charset="-122"/>
              </a:rPr>
              <a:t>指令引用了多重定义的标识符。</a:t>
            </a:r>
            <a:endParaRPr lang="zh-CN" altLang="en-US">
              <a:latin typeface="Times New Roman" pitchFamily="18" charset="0"/>
              <a:cs typeface="Times New Roman" pitchFamily="18" charset="0"/>
            </a:endParaRPr>
          </a:p>
          <a:p>
            <a:pPr algn="just">
              <a:lnSpc>
                <a:spcPct val="90000"/>
              </a:lnSpc>
              <a:buFontTx/>
              <a:buNone/>
            </a:pPr>
            <a:r>
              <a:rPr lang="en-US" altLang="zh-CN">
                <a:latin typeface="Times New Roman" pitchFamily="18" charset="0"/>
                <a:cs typeface="Times New Roman" pitchFamily="18" charset="0"/>
              </a:rPr>
              <a:t>Operand expected. </a:t>
            </a:r>
          </a:p>
          <a:p>
            <a:pPr algn="just">
              <a:lnSpc>
                <a:spcPct val="90000"/>
              </a:lnSpc>
            </a:pPr>
            <a:r>
              <a:rPr lang="zh-CN" altLang="en-US">
                <a:latin typeface="宋体" pitchFamily="2" charset="-122"/>
              </a:rPr>
              <a:t>需要一个操作数，但接收到的是操作符。</a:t>
            </a:r>
            <a:endParaRPr lang="zh-CN" altLang="en-US">
              <a:latin typeface="Times New Roman" pitchFamily="18" charset="0"/>
              <a:cs typeface="Times New Roman" pitchFamily="18" charset="0"/>
            </a:endParaRPr>
          </a:p>
          <a:p>
            <a:pPr algn="just">
              <a:lnSpc>
                <a:spcPct val="90000"/>
              </a:lnSpc>
              <a:buFontTx/>
              <a:buNone/>
            </a:pPr>
            <a:r>
              <a:rPr lang="en-US" altLang="zh-CN">
                <a:latin typeface="Times New Roman" pitchFamily="18" charset="0"/>
                <a:cs typeface="Times New Roman" pitchFamily="18" charset="0"/>
              </a:rPr>
              <a:t>Operator expected. </a:t>
            </a:r>
          </a:p>
          <a:p>
            <a:pPr algn="just">
              <a:lnSpc>
                <a:spcPct val="90000"/>
              </a:lnSpc>
            </a:pPr>
            <a:r>
              <a:rPr lang="zh-CN" altLang="en-US">
                <a:latin typeface="宋体" pitchFamily="2" charset="-122"/>
              </a:rPr>
              <a:t>需要一个操作符，但只有操作数。</a:t>
            </a:r>
            <a:endParaRPr lang="zh-CN" altLang="en-US">
              <a:latin typeface="Times New Roman" pitchFamily="18" charset="0"/>
              <a:cs typeface="Times New Roman" pitchFamily="18" charset="0"/>
            </a:endParaRPr>
          </a:p>
          <a:p>
            <a:pPr algn="just">
              <a:lnSpc>
                <a:spcPct val="90000"/>
              </a:lnSpc>
              <a:buFontTx/>
              <a:buNone/>
            </a:pPr>
            <a:r>
              <a:rPr lang="en-US" altLang="zh-CN">
                <a:latin typeface="Times New Roman" pitchFamily="18" charset="0"/>
                <a:cs typeface="Times New Roman" pitchFamily="18" charset="0"/>
              </a:rPr>
              <a:t>Negative shift count. </a:t>
            </a:r>
          </a:p>
          <a:p>
            <a:pPr algn="just">
              <a:lnSpc>
                <a:spcPct val="90000"/>
              </a:lnSpc>
            </a:pPr>
            <a:r>
              <a:rPr lang="zh-CN" altLang="en-US">
                <a:latin typeface="宋体" pitchFamily="2" charset="-122"/>
              </a:rPr>
              <a:t>运算符</a:t>
            </a:r>
            <a:r>
              <a:rPr lang="en-US" altLang="zh-CN">
                <a:latin typeface="Times New Roman" pitchFamily="18" charset="0"/>
                <a:cs typeface="Times New Roman" pitchFamily="18" charset="0"/>
              </a:rPr>
              <a:t>SHL</a:t>
            </a:r>
            <a:r>
              <a:rPr lang="zh-CN" altLang="en-US">
                <a:latin typeface="宋体" pitchFamily="2" charset="-122"/>
              </a:rPr>
              <a:t>或</a:t>
            </a:r>
            <a:r>
              <a:rPr lang="en-US" altLang="zh-CN">
                <a:latin typeface="Times New Roman" pitchFamily="18" charset="0"/>
                <a:cs typeface="Times New Roman" pitchFamily="18" charset="0"/>
              </a:rPr>
              <a:t>SHR</a:t>
            </a:r>
            <a:r>
              <a:rPr lang="zh-CN" altLang="en-US">
                <a:latin typeface="宋体" pitchFamily="2" charset="-122"/>
              </a:rPr>
              <a:t>的移位表达式值为负数。</a:t>
            </a:r>
            <a:endParaRPr lang="zh-CN" altLang="en-US"/>
          </a:p>
        </p:txBody>
      </p:sp>
    </p:spTree>
  </p:cSld>
  <p:clrMapOvr>
    <a:masterClrMapping/>
  </p:clrMapOvr>
  <p:transition spd="med">
    <p:pull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B4CC035-A809-4E41-9E89-63A4DBDE1AB8}" type="datetime1">
              <a:rPr lang="zh-CN" altLang="en-US"/>
              <a:pPr/>
              <a:t>2016-6-13</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67C9C907-A717-4331-A360-D75F22960C8A}" type="slidenum">
              <a:rPr lang="en-US" altLang="zh-CN"/>
              <a:pPr/>
              <a:t>25</a:t>
            </a:fld>
            <a:endParaRPr lang="en-US" altLang="zh-CN"/>
          </a:p>
        </p:txBody>
      </p:sp>
      <p:sp>
        <p:nvSpPr>
          <p:cNvPr id="644098" name="Rectangle 2"/>
          <p:cNvSpPr>
            <a:spLocks noGrp="1" noChangeArrowheads="1"/>
          </p:cNvSpPr>
          <p:nvPr>
            <p:ph type="title"/>
          </p:nvPr>
        </p:nvSpPr>
        <p:spPr/>
        <p:txBody>
          <a:bodyPr/>
          <a:lstStyle/>
          <a:p>
            <a:r>
              <a:rPr lang="zh-CN" altLang="en-US" b="1">
                <a:solidFill>
                  <a:srgbClr val="336699"/>
                </a:solidFill>
                <a:latin typeface="宋体" pitchFamily="2" charset="-122"/>
              </a:rPr>
              <a:t>常见错误信息及其含义</a:t>
            </a:r>
            <a:endParaRPr lang="zh-CN" altLang="en-US" b="1">
              <a:solidFill>
                <a:srgbClr val="336699"/>
              </a:solidFill>
            </a:endParaRPr>
          </a:p>
        </p:txBody>
      </p:sp>
      <p:sp>
        <p:nvSpPr>
          <p:cNvPr id="644099" name="Rectangle 3"/>
          <p:cNvSpPr>
            <a:spLocks noGrp="1" noChangeArrowheads="1"/>
          </p:cNvSpPr>
          <p:nvPr>
            <p:ph type="body" idx="1"/>
          </p:nvPr>
        </p:nvSpPr>
        <p:spPr/>
        <p:txBody>
          <a:bodyPr/>
          <a:lstStyle/>
          <a:p>
            <a:pPr algn="just">
              <a:buFontTx/>
              <a:buNone/>
            </a:pPr>
            <a:r>
              <a:rPr lang="en-US" altLang="zh-CN" sz="2400">
                <a:latin typeface="Times New Roman" pitchFamily="18" charset="0"/>
                <a:cs typeface="Times New Roman" pitchFamily="18" charset="0"/>
              </a:rPr>
              <a:t>Operand type must match. </a:t>
            </a:r>
          </a:p>
          <a:p>
            <a:pPr algn="just"/>
            <a:r>
              <a:rPr lang="zh-CN" altLang="en-US" sz="2400">
                <a:latin typeface="宋体" pitchFamily="2" charset="-122"/>
              </a:rPr>
              <a:t>操作数类型不匹配。双操作数指令的两个操作数长度不一致，一个是字节，另一个是字。</a:t>
            </a:r>
            <a:endParaRPr lang="zh-CN" altLang="en-US" sz="2400">
              <a:latin typeface="Times New Roman" pitchFamily="18" charset="0"/>
              <a:cs typeface="Times New Roman" pitchFamily="18" charset="0"/>
            </a:endParaRPr>
          </a:p>
          <a:p>
            <a:pPr algn="just">
              <a:buFontTx/>
              <a:buNone/>
            </a:pPr>
            <a:r>
              <a:rPr lang="en-US" altLang="zh-CN" sz="2400">
                <a:latin typeface="Times New Roman" pitchFamily="18" charset="0"/>
                <a:cs typeface="Times New Roman" pitchFamily="18" charset="0"/>
              </a:rPr>
              <a:t>Operand must have size. </a:t>
            </a:r>
          </a:p>
          <a:p>
            <a:pPr algn="just"/>
            <a:r>
              <a:rPr lang="zh-CN" altLang="en-US" sz="2400">
                <a:latin typeface="宋体" pitchFamily="2" charset="-122"/>
              </a:rPr>
              <a:t>要求操作数有指定的长度。通常使用</a:t>
            </a:r>
            <a:r>
              <a:rPr lang="en-US" altLang="zh-CN" sz="2400">
                <a:latin typeface="Times New Roman" pitchFamily="18" charset="0"/>
                <a:cs typeface="Times New Roman" pitchFamily="18" charset="0"/>
              </a:rPr>
              <a:t>PTR</a:t>
            </a:r>
            <a:r>
              <a:rPr lang="zh-CN" altLang="en-US" sz="2400">
                <a:latin typeface="宋体" pitchFamily="2" charset="-122"/>
              </a:rPr>
              <a:t>运算符即可改正错误。</a:t>
            </a:r>
            <a:endParaRPr lang="zh-CN" altLang="en-US" sz="2400">
              <a:latin typeface="Times New Roman" pitchFamily="18" charset="0"/>
              <a:cs typeface="Times New Roman" pitchFamily="18" charset="0"/>
            </a:endParaRPr>
          </a:p>
          <a:p>
            <a:pPr algn="just">
              <a:buFontTx/>
              <a:buNone/>
            </a:pPr>
            <a:r>
              <a:rPr lang="en-US" altLang="zh-CN" sz="2400">
                <a:latin typeface="Times New Roman" pitchFamily="18" charset="0"/>
                <a:cs typeface="Times New Roman" pitchFamily="18" charset="0"/>
              </a:rPr>
              <a:t>Must be variable, label or constant. </a:t>
            </a:r>
          </a:p>
          <a:p>
            <a:pPr algn="just"/>
            <a:r>
              <a:rPr lang="zh-CN" altLang="en-US" sz="2400">
                <a:latin typeface="宋体" pitchFamily="2" charset="-122"/>
              </a:rPr>
              <a:t>应该是变量名、标号或常数的位置上出现了其他信息。</a:t>
            </a:r>
            <a:endParaRPr lang="zh-CN" altLang="en-US" sz="2400">
              <a:latin typeface="Times New Roman" pitchFamily="18" charset="0"/>
              <a:cs typeface="Times New Roman" pitchFamily="18" charset="0"/>
            </a:endParaRPr>
          </a:p>
          <a:p>
            <a:pPr algn="just">
              <a:buFontTx/>
              <a:buNone/>
            </a:pPr>
            <a:r>
              <a:rPr lang="en-US" altLang="zh-CN" sz="2400">
                <a:latin typeface="Times New Roman" pitchFamily="18" charset="0"/>
                <a:cs typeface="Times New Roman" pitchFamily="18" charset="0"/>
              </a:rPr>
              <a:t>One operand must be constant. </a:t>
            </a:r>
          </a:p>
          <a:p>
            <a:pPr algn="just"/>
            <a:r>
              <a:rPr lang="zh-CN" altLang="en-US" sz="2400">
                <a:latin typeface="宋体" pitchFamily="2" charset="-122"/>
              </a:rPr>
              <a:t>一个操作数必须是常数。</a:t>
            </a:r>
            <a:endParaRPr lang="zh-CN" altLang="en-US" sz="2400"/>
          </a:p>
        </p:txBody>
      </p:sp>
    </p:spTree>
  </p:cSld>
  <p:clrMapOvr>
    <a:masterClrMapping/>
  </p:clrMapOvr>
  <p:transition spd="med">
    <p:pull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71C1615-AAFF-4CEE-A2F2-4A0EF6EA6BE8}" type="datetime1">
              <a:rPr lang="zh-CN" altLang="en-US"/>
              <a:pPr/>
              <a:t>2016-6-13</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E8ECFAF2-5D58-4108-A1E2-2E60DF192642}" type="slidenum">
              <a:rPr lang="en-US" altLang="zh-CN"/>
              <a:pPr/>
              <a:t>26</a:t>
            </a:fld>
            <a:endParaRPr lang="en-US" altLang="zh-CN"/>
          </a:p>
        </p:txBody>
      </p:sp>
      <p:sp>
        <p:nvSpPr>
          <p:cNvPr id="645122" name="Rectangle 2"/>
          <p:cNvSpPr>
            <a:spLocks noGrp="1" noChangeArrowheads="1"/>
          </p:cNvSpPr>
          <p:nvPr>
            <p:ph type="title"/>
          </p:nvPr>
        </p:nvSpPr>
        <p:spPr/>
        <p:txBody>
          <a:bodyPr/>
          <a:lstStyle/>
          <a:p>
            <a:r>
              <a:rPr lang="zh-CN" altLang="en-US" b="1">
                <a:solidFill>
                  <a:srgbClr val="336699"/>
                </a:solidFill>
                <a:latin typeface="宋体" pitchFamily="2" charset="-122"/>
              </a:rPr>
              <a:t>常见错误信息及其含义</a:t>
            </a:r>
            <a:endParaRPr lang="zh-CN" altLang="en-US" b="1">
              <a:solidFill>
                <a:srgbClr val="336699"/>
              </a:solidFill>
            </a:endParaRPr>
          </a:p>
        </p:txBody>
      </p:sp>
      <p:sp>
        <p:nvSpPr>
          <p:cNvPr id="645123" name="Rectangle 3"/>
          <p:cNvSpPr>
            <a:spLocks noGrp="1" noChangeArrowheads="1"/>
          </p:cNvSpPr>
          <p:nvPr>
            <p:ph type="body" idx="1"/>
          </p:nvPr>
        </p:nvSpPr>
        <p:spPr/>
        <p:txBody>
          <a:bodyPr/>
          <a:lstStyle/>
          <a:p>
            <a:pPr algn="just">
              <a:buFontTx/>
              <a:buNone/>
            </a:pPr>
            <a:r>
              <a:rPr lang="en-US" altLang="zh-CN" sz="2400">
                <a:latin typeface="Times New Roman" pitchFamily="18" charset="0"/>
                <a:cs typeface="Times New Roman" pitchFamily="18" charset="0"/>
              </a:rPr>
              <a:t>Must be index or base register. </a:t>
            </a:r>
          </a:p>
          <a:p>
            <a:pPr algn="just"/>
            <a:r>
              <a:rPr lang="zh-CN" altLang="en-US" sz="2400">
                <a:latin typeface="宋体" pitchFamily="2" charset="-122"/>
              </a:rPr>
              <a:t>指令只能使用基址或变址寄存器，不能用其他寄存器。</a:t>
            </a:r>
            <a:endParaRPr lang="zh-CN" altLang="en-US" sz="2400">
              <a:latin typeface="Times New Roman" pitchFamily="18" charset="0"/>
              <a:cs typeface="Times New Roman" pitchFamily="18" charset="0"/>
            </a:endParaRPr>
          </a:p>
          <a:p>
            <a:pPr algn="just">
              <a:buFontTx/>
              <a:buNone/>
            </a:pPr>
            <a:r>
              <a:rPr lang="en-US" altLang="zh-CN" sz="2400">
                <a:latin typeface="Times New Roman" pitchFamily="18" charset="0"/>
                <a:cs typeface="Times New Roman" pitchFamily="18" charset="0"/>
              </a:rPr>
              <a:t>Illegal use of register. </a:t>
            </a:r>
          </a:p>
          <a:p>
            <a:pPr algn="just"/>
            <a:r>
              <a:rPr lang="zh-CN" altLang="en-US" sz="2400">
                <a:latin typeface="宋体" pitchFamily="2" charset="-122"/>
              </a:rPr>
              <a:t>非法使用寄存器出错。</a:t>
            </a:r>
            <a:endParaRPr lang="zh-CN" altLang="en-US" sz="2400">
              <a:latin typeface="Times New Roman" pitchFamily="18" charset="0"/>
              <a:cs typeface="Times New Roman" pitchFamily="18" charset="0"/>
            </a:endParaRPr>
          </a:p>
          <a:p>
            <a:pPr algn="just">
              <a:buFontTx/>
              <a:buNone/>
            </a:pPr>
            <a:r>
              <a:rPr lang="en-US" altLang="zh-CN" sz="2400">
                <a:latin typeface="Times New Roman" pitchFamily="18" charset="0"/>
                <a:cs typeface="Times New Roman" pitchFamily="18" charset="0"/>
              </a:rPr>
              <a:t>Operand not in current CS ASSUME segment. </a:t>
            </a:r>
          </a:p>
          <a:p>
            <a:pPr algn="just"/>
            <a:r>
              <a:rPr lang="zh-CN" altLang="en-US" sz="2400">
                <a:latin typeface="宋体" pitchFamily="2" charset="-122"/>
              </a:rPr>
              <a:t>操作数不在当前代码段内。</a:t>
            </a:r>
            <a:endParaRPr lang="zh-CN" altLang="en-US" sz="2400">
              <a:latin typeface="Times New Roman" pitchFamily="18" charset="0"/>
              <a:cs typeface="Times New Roman" pitchFamily="18" charset="0"/>
            </a:endParaRPr>
          </a:p>
          <a:p>
            <a:pPr algn="just">
              <a:buFontTx/>
              <a:buNone/>
            </a:pPr>
            <a:r>
              <a:rPr lang="en-US" altLang="zh-CN" sz="2400">
                <a:latin typeface="Times New Roman" pitchFamily="18" charset="0"/>
                <a:cs typeface="Times New Roman" pitchFamily="18" charset="0"/>
              </a:rPr>
              <a:t>Index displacement must be constant. </a:t>
            </a:r>
          </a:p>
          <a:p>
            <a:pPr algn="just"/>
            <a:r>
              <a:rPr lang="zh-CN" altLang="en-US" sz="2400">
                <a:latin typeface="宋体" pitchFamily="2" charset="-122"/>
              </a:rPr>
              <a:t>变址寻址的位移量必须是常数。</a:t>
            </a:r>
            <a:endParaRPr lang="zh-CN" altLang="en-US" sz="2400">
              <a:latin typeface="Times New Roman" pitchFamily="18" charset="0"/>
              <a:cs typeface="Times New Roman" pitchFamily="18" charset="0"/>
            </a:endParaRPr>
          </a:p>
          <a:p>
            <a:pPr algn="just">
              <a:buFontTx/>
              <a:buNone/>
            </a:pPr>
            <a:r>
              <a:rPr lang="en-US" altLang="zh-CN" sz="2400">
                <a:latin typeface="Times New Roman" pitchFamily="18" charset="0"/>
                <a:cs typeface="Times New Roman" pitchFamily="18" charset="0"/>
              </a:rPr>
              <a:t>Immediate mode illegal. </a:t>
            </a:r>
          </a:p>
          <a:p>
            <a:pPr algn="just"/>
            <a:r>
              <a:rPr lang="zh-CN" altLang="en-US" sz="2400">
                <a:latin typeface="宋体" pitchFamily="2" charset="-122"/>
              </a:rPr>
              <a:t>不允许使用立即数寻址方式。</a:t>
            </a:r>
            <a:endParaRPr lang="zh-CN" altLang="en-US" sz="2400"/>
          </a:p>
        </p:txBody>
      </p:sp>
    </p:spTree>
  </p:cSld>
  <p:clrMapOvr>
    <a:masterClrMapping/>
  </p:clrMapOvr>
  <p:transition spd="med">
    <p:pull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D84671F-FDA9-4531-AABE-F9CF485CE775}" type="datetime1">
              <a:rPr lang="zh-CN" altLang="en-US"/>
              <a:pPr/>
              <a:t>2016-6-13</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3CF530FC-3A37-4FE5-A3C2-C778A5ADF725}" type="slidenum">
              <a:rPr lang="en-US" altLang="zh-CN"/>
              <a:pPr/>
              <a:t>27</a:t>
            </a:fld>
            <a:endParaRPr lang="en-US" altLang="zh-CN"/>
          </a:p>
        </p:txBody>
      </p:sp>
      <p:sp>
        <p:nvSpPr>
          <p:cNvPr id="646146" name="Rectangle 2"/>
          <p:cNvSpPr>
            <a:spLocks noGrp="1" noChangeArrowheads="1"/>
          </p:cNvSpPr>
          <p:nvPr>
            <p:ph type="title"/>
          </p:nvPr>
        </p:nvSpPr>
        <p:spPr/>
        <p:txBody>
          <a:bodyPr/>
          <a:lstStyle/>
          <a:p>
            <a:r>
              <a:rPr lang="zh-CN" altLang="en-US" b="1">
                <a:solidFill>
                  <a:srgbClr val="336699"/>
                </a:solidFill>
                <a:latin typeface="宋体" pitchFamily="2" charset="-122"/>
              </a:rPr>
              <a:t>常见错误信息及其含义</a:t>
            </a:r>
            <a:endParaRPr lang="zh-CN" altLang="en-US" b="1">
              <a:solidFill>
                <a:srgbClr val="336699"/>
              </a:solidFill>
            </a:endParaRPr>
          </a:p>
        </p:txBody>
      </p:sp>
      <p:sp>
        <p:nvSpPr>
          <p:cNvPr id="646147" name="Rectangle 3"/>
          <p:cNvSpPr>
            <a:spLocks noGrp="1" noChangeArrowheads="1"/>
          </p:cNvSpPr>
          <p:nvPr>
            <p:ph type="body" idx="1"/>
          </p:nvPr>
        </p:nvSpPr>
        <p:spPr/>
        <p:txBody>
          <a:bodyPr/>
          <a:lstStyle/>
          <a:p>
            <a:pPr algn="just">
              <a:buFontTx/>
              <a:buNone/>
            </a:pPr>
            <a:r>
              <a:rPr lang="en-US" altLang="zh-CN" sz="2400">
                <a:latin typeface="Times New Roman" pitchFamily="18" charset="0"/>
                <a:cs typeface="Times New Roman" pitchFamily="18" charset="0"/>
              </a:rPr>
              <a:t>Illegal use of CS register.  </a:t>
            </a:r>
          </a:p>
          <a:p>
            <a:pPr algn="just"/>
            <a:r>
              <a:rPr lang="zh-CN" altLang="en-US" sz="2400">
                <a:latin typeface="宋体" pitchFamily="2" charset="-122"/>
              </a:rPr>
              <a:t>指令中错误的使用段寄存器</a:t>
            </a:r>
            <a:r>
              <a:rPr lang="en-US" altLang="zh-CN" sz="2400">
                <a:latin typeface="Times New Roman" pitchFamily="18" charset="0"/>
                <a:cs typeface="Times New Roman" pitchFamily="18" charset="0"/>
              </a:rPr>
              <a:t>CS</a:t>
            </a:r>
            <a:r>
              <a:rPr lang="zh-CN" altLang="en-US" sz="2400">
                <a:latin typeface="宋体" pitchFamily="2" charset="-122"/>
              </a:rPr>
              <a:t>。</a:t>
            </a:r>
            <a:endParaRPr lang="zh-CN" altLang="en-US" sz="2400">
              <a:latin typeface="Times New Roman" pitchFamily="18" charset="0"/>
              <a:cs typeface="Times New Roman" pitchFamily="18" charset="0"/>
            </a:endParaRPr>
          </a:p>
          <a:p>
            <a:pPr algn="just">
              <a:buFontTx/>
              <a:buNone/>
            </a:pPr>
            <a:r>
              <a:rPr lang="en-US" altLang="zh-CN" sz="2400">
                <a:latin typeface="Times New Roman" pitchFamily="18" charset="0"/>
                <a:cs typeface="Times New Roman" pitchFamily="18" charset="0"/>
              </a:rPr>
              <a:t>Must be accumulator register. </a:t>
            </a:r>
          </a:p>
          <a:p>
            <a:pPr algn="just"/>
            <a:r>
              <a:rPr lang="zh-CN" altLang="en-US" sz="2400">
                <a:latin typeface="宋体" pitchFamily="2" charset="-122"/>
              </a:rPr>
              <a:t>要求用累加器的位置上出现了其他寄存器。</a:t>
            </a:r>
            <a:endParaRPr lang="zh-CN" altLang="en-US" sz="2400">
              <a:latin typeface="Times New Roman" pitchFamily="18" charset="0"/>
              <a:cs typeface="Times New Roman" pitchFamily="18" charset="0"/>
            </a:endParaRPr>
          </a:p>
          <a:p>
            <a:pPr algn="just">
              <a:buFontTx/>
              <a:buNone/>
            </a:pPr>
            <a:r>
              <a:rPr lang="en-US" altLang="zh-CN" sz="2400">
                <a:latin typeface="Times New Roman" pitchFamily="18" charset="0"/>
                <a:cs typeface="Times New Roman" pitchFamily="18" charset="0"/>
              </a:rPr>
              <a:t>Improper use of segment register. </a:t>
            </a:r>
          </a:p>
          <a:p>
            <a:pPr algn="just"/>
            <a:r>
              <a:rPr lang="zh-CN" altLang="en-US" sz="2400">
                <a:latin typeface="宋体" pitchFamily="2" charset="-122"/>
              </a:rPr>
              <a:t>不允许用段寄存器的位置上使用了段寄存器。</a:t>
            </a:r>
            <a:endParaRPr lang="zh-CN" altLang="en-US" sz="2400">
              <a:latin typeface="Times New Roman" pitchFamily="18" charset="0"/>
              <a:cs typeface="Times New Roman" pitchFamily="18" charset="0"/>
            </a:endParaRPr>
          </a:p>
          <a:p>
            <a:pPr algn="just">
              <a:buFontTx/>
              <a:buNone/>
            </a:pPr>
            <a:r>
              <a:rPr lang="en-US" altLang="zh-CN" sz="2400">
                <a:latin typeface="Times New Roman" pitchFamily="18" charset="0"/>
                <a:cs typeface="Times New Roman" pitchFamily="18" charset="0"/>
              </a:rPr>
              <a:t>Operand combination illegal. </a:t>
            </a:r>
          </a:p>
          <a:p>
            <a:pPr algn="just"/>
            <a:r>
              <a:rPr lang="zh-CN" altLang="en-US" sz="2400">
                <a:latin typeface="宋体" pitchFamily="2" charset="-122"/>
              </a:rPr>
              <a:t>双操作数指令中两个操作数组合出错。</a:t>
            </a:r>
            <a:endParaRPr lang="zh-CN" altLang="en-US" sz="2400">
              <a:latin typeface="Times New Roman" pitchFamily="18" charset="0"/>
              <a:cs typeface="Times New Roman" pitchFamily="18" charset="0"/>
            </a:endParaRPr>
          </a:p>
          <a:p>
            <a:pPr algn="just">
              <a:buFontTx/>
              <a:buNone/>
            </a:pPr>
            <a:r>
              <a:rPr lang="en-US" altLang="zh-CN" sz="2400">
                <a:latin typeface="Times New Roman" pitchFamily="18" charset="0"/>
                <a:cs typeface="Times New Roman" pitchFamily="18" charset="0"/>
              </a:rPr>
              <a:t>Must have instruction after prefix. </a:t>
            </a:r>
          </a:p>
          <a:p>
            <a:pPr algn="just"/>
            <a:r>
              <a:rPr lang="zh-CN" altLang="en-US" sz="2400">
                <a:latin typeface="宋体" pitchFamily="2" charset="-122"/>
              </a:rPr>
              <a:t>在重复前缀</a:t>
            </a:r>
            <a:r>
              <a:rPr lang="en-US" altLang="zh-CN" sz="2400">
                <a:latin typeface="Times New Roman" pitchFamily="18" charset="0"/>
                <a:cs typeface="Times New Roman" pitchFamily="18" charset="0"/>
              </a:rPr>
              <a:t>REP</a:t>
            </a:r>
            <a:r>
              <a:rPr lang="zh-CN" altLang="en-US" sz="2400">
                <a:latin typeface="宋体" pitchFamily="2" charset="-122"/>
              </a:rPr>
              <a:t>、</a:t>
            </a:r>
            <a:r>
              <a:rPr lang="en-US" altLang="zh-CN" sz="2400">
                <a:latin typeface="Times New Roman" pitchFamily="18" charset="0"/>
                <a:cs typeface="Times New Roman" pitchFamily="18" charset="0"/>
              </a:rPr>
              <a:t>REPE</a:t>
            </a:r>
            <a:r>
              <a:rPr lang="zh-CN" altLang="en-US" sz="2400">
                <a:latin typeface="宋体" pitchFamily="2" charset="-122"/>
              </a:rPr>
              <a:t>、</a:t>
            </a:r>
            <a:r>
              <a:rPr lang="en-US" altLang="zh-CN" sz="2400">
                <a:latin typeface="Times New Roman" pitchFamily="18" charset="0"/>
                <a:cs typeface="Times New Roman" pitchFamily="18" charset="0"/>
              </a:rPr>
              <a:t>REPNE</a:t>
            </a:r>
            <a:r>
              <a:rPr lang="zh-CN" altLang="en-US" sz="2400">
                <a:latin typeface="宋体" pitchFamily="2" charset="-122"/>
              </a:rPr>
              <a:t>的后面必须有指令。</a:t>
            </a:r>
            <a:endParaRPr lang="zh-CN" altLang="en-US" sz="2400"/>
          </a:p>
        </p:txBody>
      </p:sp>
    </p:spTree>
  </p:cSld>
  <p:clrMapOvr>
    <a:masterClrMapping/>
  </p:clrMapOvr>
  <p:transition spd="med">
    <p:pull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CFF930-8989-49A2-9A85-DC07CE4F6681}" type="datetime1">
              <a:rPr lang="zh-CN" altLang="en-US"/>
              <a:pPr/>
              <a:t>2016-6-13</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75604511-DAF0-413A-830B-E65E58E2DFA2}" type="slidenum">
              <a:rPr lang="en-US" altLang="zh-CN"/>
              <a:pPr/>
              <a:t>28</a:t>
            </a:fld>
            <a:endParaRPr lang="en-US" altLang="zh-CN"/>
          </a:p>
        </p:txBody>
      </p:sp>
      <p:sp>
        <p:nvSpPr>
          <p:cNvPr id="647170" name="Rectangle 2"/>
          <p:cNvSpPr>
            <a:spLocks noGrp="1" noChangeArrowheads="1"/>
          </p:cNvSpPr>
          <p:nvPr>
            <p:ph type="title"/>
          </p:nvPr>
        </p:nvSpPr>
        <p:spPr/>
        <p:txBody>
          <a:bodyPr/>
          <a:lstStyle/>
          <a:p>
            <a:r>
              <a:rPr lang="zh-CN" altLang="en-US" b="1">
                <a:solidFill>
                  <a:srgbClr val="336699"/>
                </a:solidFill>
                <a:latin typeface="宋体" pitchFamily="2" charset="-122"/>
              </a:rPr>
              <a:t>常见错误信息及其含义</a:t>
            </a:r>
            <a:endParaRPr lang="zh-CN" altLang="en-US" b="1">
              <a:solidFill>
                <a:srgbClr val="336699"/>
              </a:solidFill>
            </a:endParaRPr>
          </a:p>
        </p:txBody>
      </p:sp>
      <p:sp>
        <p:nvSpPr>
          <p:cNvPr id="647171" name="Rectangle 3"/>
          <p:cNvSpPr>
            <a:spLocks noGrp="1" noChangeArrowheads="1"/>
          </p:cNvSpPr>
          <p:nvPr>
            <p:ph type="body" idx="1"/>
          </p:nvPr>
        </p:nvSpPr>
        <p:spPr>
          <a:xfrm>
            <a:off x="457200" y="1600200"/>
            <a:ext cx="8458200" cy="4525963"/>
          </a:xfrm>
        </p:spPr>
        <p:txBody>
          <a:bodyPr/>
          <a:lstStyle/>
          <a:p>
            <a:pPr algn="just">
              <a:buFontTx/>
              <a:buNone/>
            </a:pPr>
            <a:r>
              <a:rPr lang="en-US" altLang="zh-CN" sz="2400">
                <a:latin typeface="Times New Roman" pitchFamily="18" charset="0"/>
                <a:cs typeface="Times New Roman" pitchFamily="18" charset="0"/>
              </a:rPr>
              <a:t>Cannot override ES for destination. </a:t>
            </a:r>
          </a:p>
          <a:p>
            <a:pPr algn="just"/>
            <a:r>
              <a:rPr lang="zh-CN" altLang="en-US" sz="2400">
                <a:latin typeface="宋体" pitchFamily="2" charset="-122"/>
              </a:rPr>
              <a:t>串操作指令中目的操作数不能用其他段寄存器替代</a:t>
            </a:r>
            <a:r>
              <a:rPr lang="en-US" altLang="zh-CN" sz="2400">
                <a:latin typeface="Times New Roman" pitchFamily="18" charset="0"/>
                <a:cs typeface="Times New Roman" pitchFamily="18" charset="0"/>
              </a:rPr>
              <a:t>ES</a:t>
            </a:r>
            <a:r>
              <a:rPr lang="zh-CN" altLang="en-US" sz="2400">
                <a:latin typeface="宋体" pitchFamily="2" charset="-122"/>
              </a:rPr>
              <a:t>。</a:t>
            </a:r>
            <a:endParaRPr lang="zh-CN" altLang="en-US" sz="2400">
              <a:latin typeface="Times New Roman" pitchFamily="18" charset="0"/>
              <a:cs typeface="Times New Roman" pitchFamily="18" charset="0"/>
            </a:endParaRPr>
          </a:p>
          <a:p>
            <a:pPr algn="just">
              <a:buFontTx/>
              <a:buNone/>
            </a:pPr>
            <a:r>
              <a:rPr lang="en-US" altLang="zh-CN" sz="2400">
                <a:latin typeface="Times New Roman" pitchFamily="18" charset="0"/>
                <a:cs typeface="Times New Roman" pitchFamily="18" charset="0"/>
              </a:rPr>
              <a:t>Must be in segment block. </a:t>
            </a:r>
          </a:p>
          <a:p>
            <a:pPr algn="just"/>
            <a:r>
              <a:rPr lang="zh-CN" altLang="en-US" sz="2400">
                <a:latin typeface="宋体" pitchFamily="2" charset="-122"/>
              </a:rPr>
              <a:t>指令语句没有在段内。</a:t>
            </a:r>
            <a:endParaRPr lang="zh-CN" altLang="en-US" sz="2400">
              <a:latin typeface="Times New Roman" pitchFamily="18" charset="0"/>
              <a:cs typeface="Times New Roman" pitchFamily="18" charset="0"/>
            </a:endParaRPr>
          </a:p>
          <a:p>
            <a:pPr algn="just">
              <a:buFontTx/>
              <a:buNone/>
            </a:pPr>
            <a:r>
              <a:rPr lang="en-US" altLang="zh-CN" sz="2400">
                <a:latin typeface="Times New Roman" pitchFamily="18" charset="0"/>
                <a:cs typeface="Times New Roman" pitchFamily="18" charset="0"/>
              </a:rPr>
              <a:t>Forward needs override or FAR. </a:t>
            </a:r>
          </a:p>
          <a:p>
            <a:pPr algn="just"/>
            <a:r>
              <a:rPr lang="zh-CN" altLang="en-US" sz="2400">
                <a:latin typeface="宋体" pitchFamily="2" charset="-122"/>
              </a:rPr>
              <a:t>转移指令的目标没有说明为</a:t>
            </a:r>
            <a:r>
              <a:rPr lang="en-US" altLang="zh-CN" sz="2400">
                <a:latin typeface="Times New Roman" pitchFamily="18" charset="0"/>
                <a:cs typeface="Times New Roman" pitchFamily="18" charset="0"/>
              </a:rPr>
              <a:t>FAR</a:t>
            </a:r>
            <a:r>
              <a:rPr lang="zh-CN" altLang="en-US" sz="2400">
                <a:latin typeface="宋体" pitchFamily="2" charset="-122"/>
              </a:rPr>
              <a:t>属性，可用</a:t>
            </a:r>
            <a:r>
              <a:rPr lang="en-US" altLang="zh-CN" sz="2400">
                <a:latin typeface="Times New Roman" pitchFamily="18" charset="0"/>
                <a:cs typeface="Times New Roman" pitchFamily="18" charset="0"/>
              </a:rPr>
              <a:t>PTR</a:t>
            </a:r>
            <a:r>
              <a:rPr lang="zh-CN" altLang="en-US" sz="2400">
                <a:latin typeface="宋体" pitchFamily="2" charset="-122"/>
              </a:rPr>
              <a:t>指定。</a:t>
            </a:r>
            <a:endParaRPr lang="zh-CN" altLang="en-US" sz="2400">
              <a:latin typeface="Times New Roman" pitchFamily="18" charset="0"/>
              <a:cs typeface="Times New Roman" pitchFamily="18" charset="0"/>
            </a:endParaRPr>
          </a:p>
          <a:p>
            <a:pPr algn="just">
              <a:buFontTx/>
              <a:buNone/>
            </a:pPr>
            <a:r>
              <a:rPr lang="en-US" altLang="zh-CN" sz="2400">
                <a:latin typeface="Times New Roman" pitchFamily="18" charset="0"/>
                <a:cs typeface="Times New Roman" pitchFamily="18" charset="0"/>
              </a:rPr>
              <a:t>Illegal value for DUP count. </a:t>
            </a:r>
          </a:p>
          <a:p>
            <a:pPr algn="just"/>
            <a:r>
              <a:rPr lang="zh-CN" altLang="en-US" sz="2400">
                <a:latin typeface="宋体" pitchFamily="2" charset="-122"/>
              </a:rPr>
              <a:t>操作符</a:t>
            </a:r>
            <a:r>
              <a:rPr lang="en-US" altLang="zh-CN" sz="2400">
                <a:latin typeface="Times New Roman" pitchFamily="18" charset="0"/>
                <a:cs typeface="Times New Roman" pitchFamily="18" charset="0"/>
              </a:rPr>
              <a:t>DUP</a:t>
            </a:r>
            <a:r>
              <a:rPr lang="zh-CN" altLang="en-US" sz="2400">
                <a:latin typeface="宋体" pitchFamily="2" charset="-122"/>
              </a:rPr>
              <a:t>前的重复次数是非法的。</a:t>
            </a:r>
            <a:endParaRPr lang="zh-CN" altLang="en-US" sz="2400">
              <a:latin typeface="Times New Roman" pitchFamily="18" charset="0"/>
              <a:cs typeface="Times New Roman" pitchFamily="18" charset="0"/>
            </a:endParaRPr>
          </a:p>
          <a:p>
            <a:pPr algn="just">
              <a:buFontTx/>
              <a:buNone/>
            </a:pPr>
            <a:r>
              <a:rPr lang="en-US" altLang="zh-CN" sz="2400">
                <a:latin typeface="Times New Roman" pitchFamily="18" charset="0"/>
                <a:cs typeface="Times New Roman" pitchFamily="18" charset="0"/>
              </a:rPr>
              <a:t>Symbol is already external. </a:t>
            </a:r>
          </a:p>
          <a:p>
            <a:pPr algn="just"/>
            <a:r>
              <a:rPr lang="zh-CN" altLang="en-US" sz="2400">
                <a:latin typeface="宋体" pitchFamily="2" charset="-122"/>
              </a:rPr>
              <a:t>在模块内试图定义的符号，它已在外部符号伪指令中说明。</a:t>
            </a:r>
            <a:endParaRPr lang="zh-CN" altLang="en-US" sz="2400"/>
          </a:p>
        </p:txBody>
      </p:sp>
    </p:spTree>
  </p:cSld>
  <p:clrMapOvr>
    <a:masterClrMapping/>
  </p:clrMapOvr>
  <p:transition spd="med">
    <p:pull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E81811B-FBD8-4A5C-A99A-538EB96F103B}" type="datetime1">
              <a:rPr lang="zh-CN" altLang="en-US"/>
              <a:pPr/>
              <a:t>2016-6-13</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7ABC17DB-6CFB-457B-B71B-99F16253CD96}" type="slidenum">
              <a:rPr lang="en-US" altLang="zh-CN"/>
              <a:pPr/>
              <a:t>29</a:t>
            </a:fld>
            <a:endParaRPr lang="en-US" altLang="zh-CN"/>
          </a:p>
        </p:txBody>
      </p:sp>
      <p:sp>
        <p:nvSpPr>
          <p:cNvPr id="648194" name="Rectangle 2"/>
          <p:cNvSpPr>
            <a:spLocks noGrp="1" noChangeArrowheads="1"/>
          </p:cNvSpPr>
          <p:nvPr>
            <p:ph type="title"/>
          </p:nvPr>
        </p:nvSpPr>
        <p:spPr/>
        <p:txBody>
          <a:bodyPr/>
          <a:lstStyle/>
          <a:p>
            <a:r>
              <a:rPr lang="zh-CN" altLang="en-US" b="1">
                <a:solidFill>
                  <a:srgbClr val="336699"/>
                </a:solidFill>
                <a:latin typeface="宋体" pitchFamily="2" charset="-122"/>
              </a:rPr>
              <a:t>常见错误信息及其含义</a:t>
            </a:r>
            <a:endParaRPr lang="zh-CN" altLang="en-US" b="1">
              <a:solidFill>
                <a:srgbClr val="336699"/>
              </a:solidFill>
            </a:endParaRPr>
          </a:p>
        </p:txBody>
      </p:sp>
      <p:sp>
        <p:nvSpPr>
          <p:cNvPr id="648195" name="Rectangle 3"/>
          <p:cNvSpPr>
            <a:spLocks noGrp="1" noChangeArrowheads="1"/>
          </p:cNvSpPr>
          <p:nvPr>
            <p:ph type="body" idx="1"/>
          </p:nvPr>
        </p:nvSpPr>
        <p:spPr/>
        <p:txBody>
          <a:bodyPr/>
          <a:lstStyle/>
          <a:p>
            <a:pPr algn="just">
              <a:buFontTx/>
              <a:buNone/>
            </a:pPr>
            <a:r>
              <a:rPr lang="en-US" altLang="zh-CN" sz="2400">
                <a:latin typeface="Times New Roman" pitchFamily="18" charset="0"/>
                <a:cs typeface="Times New Roman" pitchFamily="18" charset="0"/>
              </a:rPr>
              <a:t>DUP nesting too deep. </a:t>
            </a:r>
          </a:p>
          <a:p>
            <a:pPr algn="just"/>
            <a:r>
              <a:rPr lang="zh-CN" altLang="en-US" sz="2400">
                <a:latin typeface="宋体" pitchFamily="2" charset="-122"/>
              </a:rPr>
              <a:t>操作符</a:t>
            </a:r>
            <a:r>
              <a:rPr lang="en-US" altLang="zh-CN" sz="2400">
                <a:latin typeface="Times New Roman" pitchFamily="18" charset="0"/>
                <a:cs typeface="Times New Roman" pitchFamily="18" charset="0"/>
              </a:rPr>
              <a:t>DUP</a:t>
            </a:r>
            <a:r>
              <a:rPr lang="zh-CN" altLang="en-US" sz="2400">
                <a:latin typeface="宋体" pitchFamily="2" charset="-122"/>
              </a:rPr>
              <a:t>的嵌套超过</a:t>
            </a:r>
            <a:r>
              <a:rPr lang="en-US" altLang="zh-CN" sz="2400">
                <a:latin typeface="Times New Roman" pitchFamily="18" charset="0"/>
                <a:cs typeface="Times New Roman" pitchFamily="18" charset="0"/>
              </a:rPr>
              <a:t>17</a:t>
            </a:r>
            <a:r>
              <a:rPr lang="zh-CN" altLang="en-US" sz="2400">
                <a:latin typeface="宋体" pitchFamily="2" charset="-122"/>
              </a:rPr>
              <a:t>层。</a:t>
            </a:r>
            <a:endParaRPr lang="zh-CN" altLang="en-US" sz="2400">
              <a:latin typeface="Times New Roman" pitchFamily="18" charset="0"/>
              <a:cs typeface="Times New Roman" pitchFamily="18" charset="0"/>
            </a:endParaRPr>
          </a:p>
          <a:p>
            <a:pPr algn="just">
              <a:buFontTx/>
              <a:buNone/>
            </a:pPr>
            <a:r>
              <a:rPr lang="en-US" altLang="zh-CN" sz="2400">
                <a:latin typeface="Times New Roman" pitchFamily="18" charset="0"/>
                <a:cs typeface="Times New Roman" pitchFamily="18" charset="0"/>
              </a:rPr>
              <a:t>Illegal use of undefined operand (?). </a:t>
            </a:r>
          </a:p>
          <a:p>
            <a:pPr algn="just"/>
            <a:r>
              <a:rPr lang="zh-CN" altLang="en-US" sz="2400">
                <a:latin typeface="宋体" pitchFamily="2" charset="-122"/>
              </a:rPr>
              <a:t>不定操作符</a:t>
            </a:r>
            <a:r>
              <a:rPr lang="zh-CN" altLang="en-US" sz="2400">
                <a:latin typeface="Times New Roman"/>
              </a:rPr>
              <a:t>“</a:t>
            </a:r>
            <a:r>
              <a:rPr lang="zh-CN" altLang="en-US" sz="2400">
                <a:latin typeface="宋体" pitchFamily="2" charset="-122"/>
              </a:rPr>
              <a:t>？</a:t>
            </a:r>
            <a:r>
              <a:rPr lang="zh-CN" altLang="en-US" sz="2400">
                <a:latin typeface="Times New Roman"/>
              </a:rPr>
              <a:t>”</a:t>
            </a:r>
            <a:r>
              <a:rPr lang="zh-CN" altLang="en-US" sz="2400">
                <a:latin typeface="宋体" pitchFamily="2" charset="-122"/>
              </a:rPr>
              <a:t>使用不当。</a:t>
            </a:r>
            <a:endParaRPr lang="zh-CN" altLang="en-US" sz="2400">
              <a:latin typeface="Times New Roman" pitchFamily="18" charset="0"/>
              <a:cs typeface="Times New Roman" pitchFamily="18" charset="0"/>
            </a:endParaRPr>
          </a:p>
          <a:p>
            <a:pPr algn="just">
              <a:buFontTx/>
              <a:buNone/>
            </a:pPr>
            <a:r>
              <a:rPr lang="en-US" altLang="zh-CN" sz="2400">
                <a:latin typeface="Times New Roman" pitchFamily="18" charset="0"/>
                <a:cs typeface="Times New Roman" pitchFamily="18" charset="0"/>
              </a:rPr>
              <a:t>End of file, no END directive. </a:t>
            </a:r>
          </a:p>
          <a:p>
            <a:pPr algn="just"/>
            <a:r>
              <a:rPr lang="zh-CN" altLang="en-US" sz="2400">
                <a:latin typeface="宋体" pitchFamily="2" charset="-122"/>
              </a:rPr>
              <a:t>源程序文件无</a:t>
            </a:r>
            <a:r>
              <a:rPr lang="en-US" altLang="zh-CN" sz="2400">
                <a:latin typeface="Times New Roman" pitchFamily="18" charset="0"/>
                <a:cs typeface="Times New Roman" pitchFamily="18" charset="0"/>
              </a:rPr>
              <a:t>END</a:t>
            </a:r>
            <a:r>
              <a:rPr lang="zh-CN" altLang="en-US" sz="2400">
                <a:latin typeface="宋体" pitchFamily="2" charset="-122"/>
              </a:rPr>
              <a:t>语句。</a:t>
            </a:r>
            <a:endParaRPr lang="zh-CN" altLang="en-US" sz="2400">
              <a:latin typeface="Times New Roman" pitchFamily="18" charset="0"/>
              <a:cs typeface="Times New Roman" pitchFamily="18" charset="0"/>
            </a:endParaRPr>
          </a:p>
          <a:p>
            <a:pPr algn="just">
              <a:buFontTx/>
              <a:buNone/>
            </a:pPr>
            <a:r>
              <a:rPr lang="en-US" altLang="zh-CN" sz="2400">
                <a:latin typeface="Times New Roman" pitchFamily="18" charset="0"/>
                <a:cs typeface="Times New Roman" pitchFamily="18" charset="0"/>
              </a:rPr>
              <a:t>Data emitted with no segment. </a:t>
            </a:r>
          </a:p>
          <a:p>
            <a:pPr algn="just"/>
            <a:r>
              <a:rPr lang="zh-CN" altLang="en-US" sz="2400">
                <a:latin typeface="宋体" pitchFamily="2" charset="-122"/>
              </a:rPr>
              <a:t>数据语句没有在段内。</a:t>
            </a:r>
            <a:endParaRPr lang="zh-CN" altLang="en-US" sz="2400">
              <a:latin typeface="Times New Roman" pitchFamily="18" charset="0"/>
              <a:cs typeface="Times New Roman" pitchFamily="18" charset="0"/>
            </a:endParaRPr>
          </a:p>
          <a:p>
            <a:pPr algn="just">
              <a:buFontTx/>
              <a:buNone/>
            </a:pPr>
            <a:r>
              <a:rPr lang="en-US" altLang="zh-CN" sz="2400">
                <a:latin typeface="Times New Roman" pitchFamily="18" charset="0"/>
                <a:cs typeface="Times New Roman" pitchFamily="18" charset="0"/>
              </a:rPr>
              <a:t>Line too long expanding symbol: symbol. </a:t>
            </a:r>
          </a:p>
          <a:p>
            <a:pPr algn="just"/>
            <a:r>
              <a:rPr lang="zh-CN" altLang="en-US" sz="2400">
                <a:latin typeface="宋体" pitchFamily="2" charset="-122"/>
              </a:rPr>
              <a:t>使用</a:t>
            </a:r>
            <a:r>
              <a:rPr lang="en-US" altLang="zh-CN" sz="2400">
                <a:latin typeface="Times New Roman" pitchFamily="18" charset="0"/>
                <a:cs typeface="Times New Roman" pitchFamily="18" charset="0"/>
              </a:rPr>
              <a:t>EQU</a:t>
            </a:r>
            <a:r>
              <a:rPr lang="zh-CN" altLang="en-US" sz="2400">
                <a:latin typeface="宋体" pitchFamily="2" charset="-122"/>
              </a:rPr>
              <a:t>伪指令定义的等式太长。</a:t>
            </a:r>
            <a:endParaRPr lang="zh-CN" altLang="en-US" sz="2400"/>
          </a:p>
        </p:txBody>
      </p:sp>
    </p:spTree>
  </p:cSld>
  <p:clrMapOvr>
    <a:masterClrMapping/>
  </p:clrMapOvr>
  <p:transition spd="med">
    <p:pull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8BBF15A-87A2-4464-911E-6081CAFF30DE}" type="datetime1">
              <a:rPr lang="zh-CN" altLang="en-US"/>
              <a:pPr/>
              <a:t>2016-6-13</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BF25A26C-F728-497D-B127-D0DCA0C2979E}" type="slidenum">
              <a:rPr lang="en-US" altLang="zh-CN"/>
              <a:pPr/>
              <a:t>3</a:t>
            </a:fld>
            <a:endParaRPr lang="en-US" altLang="zh-CN"/>
          </a:p>
        </p:txBody>
      </p:sp>
      <p:sp>
        <p:nvSpPr>
          <p:cNvPr id="624642" name="Rectangle 2"/>
          <p:cNvSpPr>
            <a:spLocks noGrp="1" noChangeArrowheads="1"/>
          </p:cNvSpPr>
          <p:nvPr>
            <p:ph type="title"/>
          </p:nvPr>
        </p:nvSpPr>
        <p:spPr/>
        <p:txBody>
          <a:bodyPr/>
          <a:lstStyle/>
          <a:p>
            <a:r>
              <a:rPr lang="zh-CN" altLang="en-US" b="1">
                <a:solidFill>
                  <a:srgbClr val="336699"/>
                </a:solidFill>
                <a:latin typeface="宋体" pitchFamily="2" charset="-122"/>
              </a:rPr>
              <a:t>汇编程序</a:t>
            </a:r>
            <a:endParaRPr lang="zh-CN" altLang="en-US">
              <a:solidFill>
                <a:srgbClr val="336699"/>
              </a:solidFill>
            </a:endParaRPr>
          </a:p>
        </p:txBody>
      </p:sp>
      <p:sp>
        <p:nvSpPr>
          <p:cNvPr id="624643" name="Rectangle 3"/>
          <p:cNvSpPr>
            <a:spLocks noGrp="1" noChangeArrowheads="1"/>
          </p:cNvSpPr>
          <p:nvPr>
            <p:ph type="body" idx="1"/>
          </p:nvPr>
        </p:nvSpPr>
        <p:spPr/>
        <p:txBody>
          <a:bodyPr/>
          <a:lstStyle/>
          <a:p>
            <a:r>
              <a:rPr lang="zh-CN" altLang="en-US">
                <a:latin typeface="宋体" pitchFamily="2" charset="-122"/>
              </a:rPr>
              <a:t>把汇编语言源程序翻译成在机器上能执行的机器语言程序（目标代码程序）的过程叫汇编，完成汇编的系统程序称为汇编程序。</a:t>
            </a:r>
          </a:p>
          <a:p>
            <a:r>
              <a:rPr lang="zh-CN" altLang="en-US">
                <a:latin typeface="宋体" pitchFamily="2" charset="-122"/>
              </a:rPr>
              <a:t>汇编程序可以用汇编语言书写，也可以用其它高级语言书写。</a:t>
            </a:r>
            <a:endParaRPr lang="zh-CN" altLang="en-US"/>
          </a:p>
        </p:txBody>
      </p:sp>
    </p:spTree>
  </p:cSld>
  <p:clrMapOvr>
    <a:masterClrMapping/>
  </p:clrMapOvr>
  <p:transition spd="med">
    <p:pull di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D93131D-8E82-4A59-BCCC-912ABA5AE52E}" type="datetime1">
              <a:rPr lang="zh-CN" altLang="en-US"/>
              <a:pPr/>
              <a:t>2016-6-13</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ED59417A-E635-4808-963A-3F02AEEC886A}" type="slidenum">
              <a:rPr lang="en-US" altLang="zh-CN"/>
              <a:pPr/>
              <a:t>30</a:t>
            </a:fld>
            <a:endParaRPr lang="en-US" altLang="zh-CN"/>
          </a:p>
        </p:txBody>
      </p:sp>
      <p:sp>
        <p:nvSpPr>
          <p:cNvPr id="649218" name="Rectangle 2"/>
          <p:cNvSpPr>
            <a:spLocks noGrp="1" noChangeArrowheads="1"/>
          </p:cNvSpPr>
          <p:nvPr>
            <p:ph type="title"/>
          </p:nvPr>
        </p:nvSpPr>
        <p:spPr/>
        <p:txBody>
          <a:bodyPr/>
          <a:lstStyle/>
          <a:p>
            <a:r>
              <a:rPr lang="zh-CN" altLang="en-US" b="1">
                <a:solidFill>
                  <a:srgbClr val="336699"/>
                </a:solidFill>
                <a:latin typeface="宋体" pitchFamily="2" charset="-122"/>
              </a:rPr>
              <a:t>常见错误信息及其含义</a:t>
            </a:r>
            <a:endParaRPr lang="zh-CN" altLang="en-US" b="1">
              <a:solidFill>
                <a:srgbClr val="336699"/>
              </a:solidFill>
            </a:endParaRPr>
          </a:p>
        </p:txBody>
      </p:sp>
      <p:sp>
        <p:nvSpPr>
          <p:cNvPr id="649219" name="Rectangle 3"/>
          <p:cNvSpPr>
            <a:spLocks noGrp="1" noChangeArrowheads="1"/>
          </p:cNvSpPr>
          <p:nvPr>
            <p:ph type="body" idx="1"/>
          </p:nvPr>
        </p:nvSpPr>
        <p:spPr/>
        <p:txBody>
          <a:bodyPr/>
          <a:lstStyle/>
          <a:p>
            <a:pPr algn="just">
              <a:lnSpc>
                <a:spcPct val="90000"/>
              </a:lnSpc>
              <a:buFontTx/>
              <a:buNone/>
            </a:pPr>
            <a:r>
              <a:rPr lang="en-US" altLang="zh-CN" sz="2800">
                <a:latin typeface="Times New Roman" pitchFamily="18" charset="0"/>
                <a:cs typeface="Times New Roman" pitchFamily="18" charset="0"/>
              </a:rPr>
              <a:t>Missing data; zero assumed. </a:t>
            </a:r>
          </a:p>
          <a:p>
            <a:pPr algn="just">
              <a:lnSpc>
                <a:spcPct val="90000"/>
              </a:lnSpc>
            </a:pPr>
            <a:r>
              <a:rPr lang="zh-CN" altLang="en-US" sz="2800">
                <a:latin typeface="宋体" pitchFamily="2" charset="-122"/>
              </a:rPr>
              <a:t>缺少操作数，假定是零。</a:t>
            </a:r>
            <a:endParaRPr lang="zh-CN" altLang="en-US" sz="2800">
              <a:latin typeface="Times New Roman" pitchFamily="18" charset="0"/>
              <a:cs typeface="Times New Roman" pitchFamily="18" charset="0"/>
            </a:endParaRPr>
          </a:p>
          <a:p>
            <a:pPr algn="just">
              <a:lnSpc>
                <a:spcPct val="90000"/>
              </a:lnSpc>
              <a:buFontTx/>
              <a:buNone/>
            </a:pPr>
            <a:r>
              <a:rPr lang="en-US" altLang="zh-CN" sz="2800">
                <a:latin typeface="Times New Roman" pitchFamily="18" charset="0"/>
                <a:cs typeface="Times New Roman" pitchFamily="18" charset="0"/>
              </a:rPr>
              <a:t>Segment near (or at) 64k limit. </a:t>
            </a:r>
          </a:p>
          <a:p>
            <a:pPr algn="just">
              <a:lnSpc>
                <a:spcPct val="90000"/>
              </a:lnSpc>
            </a:pPr>
            <a:r>
              <a:rPr lang="zh-CN" altLang="en-US" sz="2800">
                <a:latin typeface="宋体" pitchFamily="2" charset="-122"/>
              </a:rPr>
              <a:t>当一个代码段接近</a:t>
            </a:r>
            <a:r>
              <a:rPr lang="en-US" altLang="zh-CN" sz="2800">
                <a:latin typeface="Times New Roman" pitchFamily="18" charset="0"/>
                <a:cs typeface="Times New Roman" pitchFamily="18" charset="0"/>
              </a:rPr>
              <a:t>64k</a:t>
            </a:r>
            <a:r>
              <a:rPr lang="zh-CN" altLang="en-US" sz="2800">
                <a:latin typeface="宋体" pitchFamily="2" charset="-122"/>
              </a:rPr>
              <a:t>边界时，若在特权方式下，</a:t>
            </a:r>
            <a:r>
              <a:rPr lang="en-US" altLang="zh-CN" sz="2800">
                <a:latin typeface="Times New Roman" pitchFamily="18" charset="0"/>
                <a:cs typeface="Times New Roman" pitchFamily="18" charset="0"/>
              </a:rPr>
              <a:t>80286 </a:t>
            </a:r>
            <a:r>
              <a:rPr lang="zh-CN" altLang="en-US" sz="2800">
                <a:latin typeface="宋体" pitchFamily="2" charset="-122"/>
              </a:rPr>
              <a:t>处理器将产生错误而引起转移错误。</a:t>
            </a:r>
            <a:endParaRPr lang="zh-CN" altLang="en-US" sz="2800">
              <a:latin typeface="Times New Roman" pitchFamily="18" charset="0"/>
              <a:cs typeface="Times New Roman" pitchFamily="18" charset="0"/>
            </a:endParaRPr>
          </a:p>
          <a:p>
            <a:pPr algn="just">
              <a:lnSpc>
                <a:spcPct val="90000"/>
              </a:lnSpc>
              <a:buFontTx/>
              <a:buNone/>
            </a:pPr>
            <a:r>
              <a:rPr lang="en-US" altLang="zh-CN" sz="2800">
                <a:latin typeface="Times New Roman" pitchFamily="18" charset="0"/>
                <a:cs typeface="Times New Roman" pitchFamily="18" charset="0"/>
              </a:rPr>
              <a:t>Unexpected end of line. </a:t>
            </a:r>
          </a:p>
          <a:p>
            <a:pPr algn="just">
              <a:lnSpc>
                <a:spcPct val="90000"/>
              </a:lnSpc>
            </a:pPr>
            <a:r>
              <a:rPr lang="zh-CN" altLang="en-US" sz="2800">
                <a:latin typeface="宋体" pitchFamily="2" charset="-122"/>
              </a:rPr>
              <a:t>语句行不完整。</a:t>
            </a:r>
            <a:endParaRPr lang="zh-CN" altLang="en-US" sz="2800">
              <a:latin typeface="Times New Roman" pitchFamily="18" charset="0"/>
              <a:cs typeface="Times New Roman" pitchFamily="18" charset="0"/>
            </a:endParaRPr>
          </a:p>
          <a:p>
            <a:pPr algn="just">
              <a:lnSpc>
                <a:spcPct val="90000"/>
              </a:lnSpc>
              <a:buFontTx/>
              <a:buNone/>
            </a:pPr>
            <a:r>
              <a:rPr lang="en-US" altLang="zh-CN" sz="2800">
                <a:latin typeface="Times New Roman" pitchFamily="18" charset="0"/>
                <a:cs typeface="Times New Roman" pitchFamily="18" charset="0"/>
              </a:rPr>
              <a:t>Missing operand. </a:t>
            </a:r>
          </a:p>
          <a:p>
            <a:pPr algn="just">
              <a:lnSpc>
                <a:spcPct val="90000"/>
              </a:lnSpc>
            </a:pPr>
            <a:r>
              <a:rPr lang="zh-CN" altLang="en-US" sz="2800">
                <a:latin typeface="宋体" pitchFamily="2" charset="-122"/>
              </a:rPr>
              <a:t>语句缺少一个必需的操作数。</a:t>
            </a:r>
            <a:endParaRPr lang="zh-CN" altLang="en-US" sz="2800"/>
          </a:p>
        </p:txBody>
      </p:sp>
    </p:spTree>
  </p:cSld>
  <p:clrMapOvr>
    <a:masterClrMapping/>
  </p:clrMapOvr>
  <p:transition spd="med">
    <p:pull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2C6A667-64DA-454F-B173-9E4EDFCF6F0A}" type="datetime1">
              <a:rPr lang="zh-CN" altLang="en-US"/>
              <a:pPr/>
              <a:t>2016-6-13</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614F0DF0-17B5-4CE8-A92D-BFB4BA2B17A3}" type="slidenum">
              <a:rPr lang="en-US" altLang="zh-CN"/>
              <a:pPr/>
              <a:t>31</a:t>
            </a:fld>
            <a:endParaRPr lang="en-US" altLang="zh-CN"/>
          </a:p>
        </p:txBody>
      </p:sp>
      <p:sp>
        <p:nvSpPr>
          <p:cNvPr id="650242" name="Rectangle 2"/>
          <p:cNvSpPr>
            <a:spLocks noGrp="1" noChangeArrowheads="1"/>
          </p:cNvSpPr>
          <p:nvPr>
            <p:ph type="title"/>
          </p:nvPr>
        </p:nvSpPr>
        <p:spPr/>
        <p:txBody>
          <a:bodyPr/>
          <a:lstStyle/>
          <a:p>
            <a:r>
              <a:rPr lang="zh-CN" altLang="en-US" b="1">
                <a:solidFill>
                  <a:srgbClr val="336699"/>
                </a:solidFill>
                <a:latin typeface="宋体" pitchFamily="2" charset="-122"/>
              </a:rPr>
              <a:t>常见错误信息及其含义</a:t>
            </a:r>
            <a:endParaRPr lang="zh-CN" altLang="en-US" b="1">
              <a:solidFill>
                <a:srgbClr val="336699"/>
              </a:solidFill>
            </a:endParaRPr>
          </a:p>
        </p:txBody>
      </p:sp>
      <p:sp>
        <p:nvSpPr>
          <p:cNvPr id="650243" name="Rectangle 3"/>
          <p:cNvSpPr>
            <a:spLocks noGrp="1" noChangeArrowheads="1"/>
          </p:cNvSpPr>
          <p:nvPr>
            <p:ph type="body" idx="1"/>
          </p:nvPr>
        </p:nvSpPr>
        <p:spPr/>
        <p:txBody>
          <a:bodyPr/>
          <a:lstStyle/>
          <a:p>
            <a:pPr algn="just">
              <a:lnSpc>
                <a:spcPct val="90000"/>
              </a:lnSpc>
              <a:buFontTx/>
              <a:buNone/>
            </a:pPr>
            <a:r>
              <a:rPr lang="en-US" altLang="zh-CN" sz="2400">
                <a:latin typeface="Times New Roman" pitchFamily="18" charset="0"/>
                <a:cs typeface="Times New Roman" pitchFamily="18" charset="0"/>
              </a:rPr>
              <a:t>Directive must be in macro. </a:t>
            </a:r>
          </a:p>
          <a:p>
            <a:pPr algn="just">
              <a:lnSpc>
                <a:spcPct val="90000"/>
              </a:lnSpc>
            </a:pPr>
            <a:r>
              <a:rPr lang="zh-CN" altLang="en-US" sz="2400">
                <a:latin typeface="宋体" pitchFamily="2" charset="-122"/>
              </a:rPr>
              <a:t>只在宏定义里面要求的伪指令用在宏定义之外。</a:t>
            </a:r>
            <a:endParaRPr lang="zh-CN" altLang="en-US" sz="2400">
              <a:latin typeface="Times New Roman" pitchFamily="18" charset="0"/>
              <a:cs typeface="Times New Roman" pitchFamily="18" charset="0"/>
            </a:endParaRPr>
          </a:p>
          <a:p>
            <a:pPr algn="just">
              <a:lnSpc>
                <a:spcPct val="90000"/>
              </a:lnSpc>
              <a:buFontTx/>
              <a:buNone/>
            </a:pPr>
            <a:r>
              <a:rPr lang="en-US" altLang="zh-CN" sz="2400">
                <a:latin typeface="Times New Roman" pitchFamily="18" charset="0"/>
                <a:cs typeface="Times New Roman" pitchFamily="18" charset="0"/>
              </a:rPr>
              <a:t>Open parenthesis or bracket. </a:t>
            </a:r>
          </a:p>
          <a:p>
            <a:pPr algn="just">
              <a:lnSpc>
                <a:spcPct val="90000"/>
              </a:lnSpc>
            </a:pPr>
            <a:r>
              <a:rPr lang="zh-CN" altLang="en-US" sz="2400">
                <a:latin typeface="宋体" pitchFamily="2" charset="-122"/>
              </a:rPr>
              <a:t>语句中缺少一个圆括号或方括号。</a:t>
            </a:r>
            <a:endParaRPr lang="zh-CN" altLang="en-US" sz="2400">
              <a:latin typeface="Times New Roman" pitchFamily="18" charset="0"/>
              <a:cs typeface="Times New Roman" pitchFamily="18" charset="0"/>
            </a:endParaRPr>
          </a:p>
          <a:p>
            <a:pPr algn="just">
              <a:lnSpc>
                <a:spcPct val="90000"/>
              </a:lnSpc>
              <a:buFontTx/>
              <a:buNone/>
            </a:pPr>
            <a:r>
              <a:rPr lang="en-US" altLang="zh-CN" sz="2400">
                <a:latin typeface="Times New Roman" pitchFamily="18" charset="0"/>
                <a:cs typeface="Times New Roman" pitchFamily="18" charset="0"/>
              </a:rPr>
              <a:t>Open procedures. </a:t>
            </a:r>
          </a:p>
          <a:p>
            <a:pPr algn="just">
              <a:lnSpc>
                <a:spcPct val="90000"/>
              </a:lnSpc>
            </a:pPr>
            <a:r>
              <a:rPr lang="zh-CN" altLang="en-US" sz="2400">
                <a:latin typeface="宋体" pitchFamily="2" charset="-122"/>
              </a:rPr>
              <a:t>缺少与</a:t>
            </a:r>
            <a:r>
              <a:rPr lang="en-US" altLang="zh-CN" sz="2400">
                <a:latin typeface="Times New Roman" pitchFamily="18" charset="0"/>
                <a:cs typeface="Times New Roman" pitchFamily="18" charset="0"/>
              </a:rPr>
              <a:t>PROC</a:t>
            </a:r>
            <a:r>
              <a:rPr lang="zh-CN" altLang="en-US" sz="2400">
                <a:latin typeface="宋体" pitchFamily="2" charset="-122"/>
              </a:rPr>
              <a:t>匹配的</a:t>
            </a:r>
            <a:r>
              <a:rPr lang="en-US" altLang="zh-CN" sz="2400">
                <a:latin typeface="Times New Roman" pitchFamily="18" charset="0"/>
                <a:cs typeface="Times New Roman" pitchFamily="18" charset="0"/>
              </a:rPr>
              <a:t>ENDP</a:t>
            </a:r>
            <a:r>
              <a:rPr lang="zh-CN" altLang="en-US" sz="2400">
                <a:latin typeface="宋体" pitchFamily="2" charset="-122"/>
              </a:rPr>
              <a:t>语句。</a:t>
            </a:r>
            <a:endParaRPr lang="zh-CN" altLang="en-US" sz="2400">
              <a:latin typeface="Times New Roman" pitchFamily="18" charset="0"/>
              <a:cs typeface="Times New Roman" pitchFamily="18" charset="0"/>
            </a:endParaRPr>
          </a:p>
          <a:p>
            <a:pPr algn="just">
              <a:lnSpc>
                <a:spcPct val="90000"/>
              </a:lnSpc>
              <a:buFontTx/>
              <a:buNone/>
            </a:pPr>
            <a:r>
              <a:rPr lang="en-US" altLang="zh-CN" sz="2400">
                <a:latin typeface="Times New Roman" pitchFamily="18" charset="0"/>
                <a:cs typeface="Times New Roman" pitchFamily="18" charset="0"/>
              </a:rPr>
              <a:t>Open segments. </a:t>
            </a:r>
          </a:p>
          <a:p>
            <a:pPr algn="just">
              <a:lnSpc>
                <a:spcPct val="90000"/>
              </a:lnSpc>
            </a:pPr>
            <a:r>
              <a:rPr lang="zh-CN" altLang="en-US" sz="2400">
                <a:latin typeface="宋体" pitchFamily="2" charset="-122"/>
              </a:rPr>
              <a:t>缺少与</a:t>
            </a:r>
            <a:r>
              <a:rPr lang="en-US" altLang="zh-CN" sz="2400">
                <a:latin typeface="Times New Roman" pitchFamily="18" charset="0"/>
                <a:cs typeface="Times New Roman" pitchFamily="18" charset="0"/>
              </a:rPr>
              <a:t>SEGMENT</a:t>
            </a:r>
            <a:r>
              <a:rPr lang="zh-CN" altLang="en-US" sz="2400">
                <a:latin typeface="宋体" pitchFamily="2" charset="-122"/>
              </a:rPr>
              <a:t>匹配的</a:t>
            </a:r>
            <a:r>
              <a:rPr lang="en-US" altLang="zh-CN" sz="2400">
                <a:latin typeface="Times New Roman" pitchFamily="18" charset="0"/>
                <a:cs typeface="Times New Roman" pitchFamily="18" charset="0"/>
              </a:rPr>
              <a:t>ENDS</a:t>
            </a:r>
            <a:r>
              <a:rPr lang="zh-CN" altLang="en-US" sz="2400">
                <a:latin typeface="宋体" pitchFamily="2" charset="-122"/>
              </a:rPr>
              <a:t>。</a:t>
            </a:r>
            <a:endParaRPr lang="zh-CN" altLang="en-US" sz="2400">
              <a:latin typeface="Times New Roman" pitchFamily="18" charset="0"/>
              <a:cs typeface="Times New Roman" pitchFamily="18" charset="0"/>
            </a:endParaRPr>
          </a:p>
          <a:p>
            <a:pPr algn="just">
              <a:lnSpc>
                <a:spcPct val="90000"/>
              </a:lnSpc>
              <a:buFontTx/>
              <a:buNone/>
            </a:pPr>
            <a:r>
              <a:rPr lang="en-US" altLang="zh-CN" sz="2400">
                <a:latin typeface="Times New Roman" pitchFamily="18" charset="0"/>
                <a:cs typeface="Times New Roman" pitchFamily="18" charset="0"/>
              </a:rPr>
              <a:t>Out of memory. </a:t>
            </a:r>
          </a:p>
          <a:p>
            <a:pPr algn="just">
              <a:lnSpc>
                <a:spcPct val="90000"/>
              </a:lnSpc>
            </a:pPr>
            <a:r>
              <a:rPr lang="zh-CN" altLang="en-US" sz="2400">
                <a:latin typeface="宋体" pitchFamily="2" charset="-122"/>
              </a:rPr>
              <a:t>存储器有效空间用完，可能是因源文件太长或符号表中定义了太多符号。</a:t>
            </a:r>
            <a:endParaRPr lang="zh-CN" altLang="en-US" sz="2400"/>
          </a:p>
        </p:txBody>
      </p:sp>
    </p:spTree>
  </p:cSld>
  <p:clrMapOvr>
    <a:masterClrMapping/>
  </p:clrMapOvr>
  <p:transition spd="med">
    <p:pull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D57F59C-26C0-46A0-8CF0-09F7F87E4147}" type="datetime1">
              <a:rPr lang="zh-CN" altLang="en-US"/>
              <a:pPr/>
              <a:t>2016-6-13</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C975D51F-6130-45C9-A359-B312EF36E41C}" type="slidenum">
              <a:rPr lang="en-US" altLang="zh-CN"/>
              <a:pPr/>
              <a:t>32</a:t>
            </a:fld>
            <a:endParaRPr lang="en-US" altLang="zh-CN"/>
          </a:p>
        </p:txBody>
      </p:sp>
      <p:sp>
        <p:nvSpPr>
          <p:cNvPr id="651266" name="Rectangle 2"/>
          <p:cNvSpPr>
            <a:spLocks noGrp="1" noChangeArrowheads="1"/>
          </p:cNvSpPr>
          <p:nvPr>
            <p:ph type="title"/>
          </p:nvPr>
        </p:nvSpPr>
        <p:spPr>
          <a:xfrm>
            <a:off x="457200" y="381000"/>
            <a:ext cx="8229600" cy="639763"/>
          </a:xfrm>
        </p:spPr>
        <p:txBody>
          <a:bodyPr/>
          <a:lstStyle/>
          <a:p>
            <a:r>
              <a:rPr lang="zh-CN" altLang="en-US" b="1">
                <a:solidFill>
                  <a:srgbClr val="336699"/>
                </a:solidFill>
                <a:latin typeface="宋体" pitchFamily="2" charset="-122"/>
              </a:rPr>
              <a:t>文件访问错误</a:t>
            </a:r>
          </a:p>
        </p:txBody>
      </p:sp>
      <p:sp>
        <p:nvSpPr>
          <p:cNvPr id="651267" name="Rectangle 3"/>
          <p:cNvSpPr>
            <a:spLocks noGrp="1" noChangeArrowheads="1"/>
          </p:cNvSpPr>
          <p:nvPr>
            <p:ph type="body" idx="1"/>
          </p:nvPr>
        </p:nvSpPr>
        <p:spPr>
          <a:xfrm>
            <a:off x="304800" y="1600200"/>
            <a:ext cx="8382000" cy="4525963"/>
          </a:xfrm>
        </p:spPr>
        <p:txBody>
          <a:bodyPr/>
          <a:lstStyle/>
          <a:p>
            <a:pPr algn="just">
              <a:lnSpc>
                <a:spcPct val="90000"/>
              </a:lnSpc>
            </a:pPr>
            <a:r>
              <a:rPr lang="zh-CN" altLang="en-US" sz="2000">
                <a:latin typeface="宋体" pitchFamily="2" charset="-122"/>
              </a:rPr>
              <a:t>当</a:t>
            </a:r>
            <a:r>
              <a:rPr lang="en-US" altLang="zh-CN" sz="2000">
                <a:latin typeface="Times New Roman" pitchFamily="18" charset="0"/>
                <a:cs typeface="Times New Roman" pitchFamily="18" charset="0"/>
              </a:rPr>
              <a:t>MASM</a:t>
            </a:r>
            <a:r>
              <a:rPr lang="zh-CN" altLang="en-US" sz="2000">
                <a:latin typeface="宋体" pitchFamily="2" charset="-122"/>
              </a:rPr>
              <a:t>处理文件时，若出现磁盘空间不够、错误文件名或其他文件错误，则产生如下错误之一：</a:t>
            </a:r>
            <a:endParaRPr lang="zh-CN" altLang="en-US" sz="2000">
              <a:latin typeface="Times New Roman" pitchFamily="18" charset="0"/>
              <a:cs typeface="Times New Roman" pitchFamily="18" charset="0"/>
            </a:endParaRPr>
          </a:p>
          <a:p>
            <a:pPr algn="just">
              <a:lnSpc>
                <a:spcPct val="90000"/>
              </a:lnSpc>
            </a:pPr>
            <a:r>
              <a:rPr lang="en-US" altLang="zh-CN" sz="2000">
                <a:latin typeface="Times New Roman" pitchFamily="18" charset="0"/>
                <a:cs typeface="Times New Roman" pitchFamily="18" charset="0"/>
              </a:rPr>
              <a:t>End of file encountered on input file</a:t>
            </a:r>
          </a:p>
          <a:p>
            <a:pPr algn="just">
              <a:lnSpc>
                <a:spcPct val="90000"/>
              </a:lnSpc>
            </a:pPr>
            <a:r>
              <a:rPr lang="en-US" altLang="zh-CN" sz="2000">
                <a:latin typeface="Times New Roman" pitchFamily="18" charset="0"/>
                <a:cs typeface="Times New Roman" pitchFamily="18" charset="0"/>
              </a:rPr>
              <a:t>Include file filename not found</a:t>
            </a:r>
          </a:p>
          <a:p>
            <a:pPr algn="just">
              <a:lnSpc>
                <a:spcPct val="90000"/>
              </a:lnSpc>
            </a:pPr>
            <a:r>
              <a:rPr lang="en-US" altLang="zh-CN" sz="2000">
                <a:latin typeface="Times New Roman" pitchFamily="18" charset="0"/>
                <a:cs typeface="Times New Roman" pitchFamily="18" charset="0"/>
              </a:rPr>
              <a:t>Read error on standard input</a:t>
            </a:r>
          </a:p>
          <a:p>
            <a:pPr algn="just">
              <a:lnSpc>
                <a:spcPct val="90000"/>
              </a:lnSpc>
            </a:pPr>
            <a:r>
              <a:rPr lang="en-US" altLang="zh-CN" sz="2000">
                <a:latin typeface="Times New Roman" pitchFamily="18" charset="0"/>
                <a:cs typeface="Times New Roman" pitchFamily="18" charset="0"/>
              </a:rPr>
              <a:t>Unable to access input file: filename</a:t>
            </a:r>
          </a:p>
          <a:p>
            <a:pPr algn="just">
              <a:lnSpc>
                <a:spcPct val="90000"/>
              </a:lnSpc>
            </a:pPr>
            <a:r>
              <a:rPr lang="en-US" altLang="zh-CN" sz="2000">
                <a:latin typeface="Times New Roman" pitchFamily="18" charset="0"/>
                <a:cs typeface="Times New Roman" pitchFamily="18" charset="0"/>
              </a:rPr>
              <a:t>Unable to open cref file: filename</a:t>
            </a:r>
          </a:p>
          <a:p>
            <a:pPr algn="just">
              <a:lnSpc>
                <a:spcPct val="90000"/>
              </a:lnSpc>
            </a:pPr>
            <a:r>
              <a:rPr lang="en-US" altLang="zh-CN" sz="2000">
                <a:latin typeface="Times New Roman" pitchFamily="18" charset="0"/>
                <a:cs typeface="Times New Roman" pitchFamily="18" charset="0"/>
              </a:rPr>
              <a:t>Unable to open input file: filename</a:t>
            </a:r>
          </a:p>
          <a:p>
            <a:pPr algn="just">
              <a:lnSpc>
                <a:spcPct val="90000"/>
              </a:lnSpc>
            </a:pPr>
            <a:r>
              <a:rPr lang="en-US" altLang="zh-CN" sz="2000">
                <a:latin typeface="Times New Roman" pitchFamily="18" charset="0"/>
                <a:cs typeface="Times New Roman" pitchFamily="18" charset="0"/>
              </a:rPr>
              <a:t>Unable to open listing file: filename</a:t>
            </a:r>
          </a:p>
          <a:p>
            <a:pPr algn="just">
              <a:lnSpc>
                <a:spcPct val="90000"/>
              </a:lnSpc>
            </a:pPr>
            <a:r>
              <a:rPr lang="en-US" altLang="zh-CN" sz="2000">
                <a:latin typeface="Times New Roman" pitchFamily="18" charset="0"/>
                <a:cs typeface="Times New Roman" pitchFamily="18" charset="0"/>
              </a:rPr>
              <a:t>Unable to open object file: filename</a:t>
            </a:r>
          </a:p>
          <a:p>
            <a:pPr algn="just">
              <a:lnSpc>
                <a:spcPct val="90000"/>
              </a:lnSpc>
            </a:pPr>
            <a:r>
              <a:rPr lang="en-US" altLang="zh-CN" sz="2000">
                <a:latin typeface="Times New Roman" pitchFamily="18" charset="0"/>
                <a:cs typeface="Times New Roman" pitchFamily="18" charset="0"/>
              </a:rPr>
              <a:t>Write error on cross</a:t>
            </a:r>
            <a:r>
              <a:rPr lang="en-US" altLang="zh-CN" sz="2000">
                <a:latin typeface="Arial"/>
                <a:cs typeface="Times New Roman" pitchFamily="18" charset="0"/>
              </a:rPr>
              <a:t>—</a:t>
            </a:r>
            <a:r>
              <a:rPr lang="en-US" altLang="zh-CN" sz="2000">
                <a:latin typeface="Times New Roman" pitchFamily="18" charset="0"/>
                <a:cs typeface="Times New Roman" pitchFamily="18" charset="0"/>
              </a:rPr>
              <a:t>reference file</a:t>
            </a:r>
          </a:p>
          <a:p>
            <a:pPr algn="just">
              <a:lnSpc>
                <a:spcPct val="90000"/>
              </a:lnSpc>
            </a:pPr>
            <a:r>
              <a:rPr lang="en-US" altLang="zh-CN" sz="2000">
                <a:latin typeface="Times New Roman" pitchFamily="18" charset="0"/>
                <a:cs typeface="Times New Roman" pitchFamily="18" charset="0"/>
              </a:rPr>
              <a:t>Write error on listing file</a:t>
            </a:r>
          </a:p>
          <a:p>
            <a:pPr algn="just">
              <a:lnSpc>
                <a:spcPct val="90000"/>
              </a:lnSpc>
            </a:pPr>
            <a:r>
              <a:rPr lang="en-US" altLang="zh-CN" sz="2000">
                <a:latin typeface="Times New Roman" pitchFamily="18" charset="0"/>
                <a:cs typeface="Times New Roman" pitchFamily="18" charset="0"/>
              </a:rPr>
              <a:t>Write error on listing file</a:t>
            </a:r>
            <a:endParaRPr lang="en-US" altLang="zh-CN" sz="2000"/>
          </a:p>
        </p:txBody>
      </p:sp>
    </p:spTree>
  </p:cSld>
  <p:clrMapOvr>
    <a:masterClrMapping/>
  </p:clrMapOvr>
  <p:transition spd="med">
    <p:pull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12BA67C-949B-48EB-BFC5-21C0AA390656}" type="datetime1">
              <a:rPr lang="zh-CN" altLang="en-US"/>
              <a:pPr/>
              <a:t>2016-6-13</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108D01D5-3288-4715-B0E9-486D4895C06B}" type="slidenum">
              <a:rPr lang="en-US" altLang="zh-CN"/>
              <a:pPr/>
              <a:t>33</a:t>
            </a:fld>
            <a:endParaRPr lang="en-US" altLang="zh-CN"/>
          </a:p>
        </p:txBody>
      </p:sp>
      <p:sp>
        <p:nvSpPr>
          <p:cNvPr id="40962" name="Rectangle 2"/>
          <p:cNvSpPr>
            <a:spLocks noGrp="1" noChangeArrowheads="1"/>
          </p:cNvSpPr>
          <p:nvPr>
            <p:ph type="title"/>
          </p:nvPr>
        </p:nvSpPr>
        <p:spPr/>
        <p:txBody>
          <a:bodyPr/>
          <a:lstStyle/>
          <a:p>
            <a:r>
              <a:rPr lang="en-US" altLang="zh-CN" b="1">
                <a:solidFill>
                  <a:srgbClr val="336699"/>
                </a:solidFill>
              </a:rPr>
              <a:t>10.2  </a:t>
            </a:r>
            <a:r>
              <a:rPr lang="zh-CN" altLang="en-US" b="1">
                <a:solidFill>
                  <a:srgbClr val="336699"/>
                </a:solidFill>
              </a:rPr>
              <a:t>微型计算机操作系统介绍</a:t>
            </a:r>
          </a:p>
        </p:txBody>
      </p:sp>
      <p:sp>
        <p:nvSpPr>
          <p:cNvPr id="40963" name="Rectangle 3"/>
          <p:cNvSpPr>
            <a:spLocks noGrp="1" noChangeArrowheads="1"/>
          </p:cNvSpPr>
          <p:nvPr>
            <p:ph type="body" idx="1"/>
          </p:nvPr>
        </p:nvSpPr>
        <p:spPr/>
        <p:txBody>
          <a:bodyPr/>
          <a:lstStyle/>
          <a:p>
            <a:pPr>
              <a:buFontTx/>
              <a:buNone/>
            </a:pPr>
            <a:r>
              <a:rPr lang="en-US" altLang="zh-CN"/>
              <a:t>10.2.1  </a:t>
            </a:r>
            <a:r>
              <a:rPr lang="zh-CN" altLang="en-US"/>
              <a:t>微型机操作系统</a:t>
            </a:r>
            <a:r>
              <a:rPr lang="en-US" altLang="zh-CN"/>
              <a:t>MS-DOS</a:t>
            </a:r>
          </a:p>
          <a:p>
            <a:pPr>
              <a:buFontTx/>
              <a:buNone/>
            </a:pPr>
            <a:r>
              <a:rPr lang="en-US" altLang="zh-CN"/>
              <a:t>10.2.2  </a:t>
            </a:r>
            <a:r>
              <a:rPr lang="zh-CN" altLang="en-US"/>
              <a:t>微型机操作系统</a:t>
            </a:r>
            <a:r>
              <a:rPr lang="en-US" altLang="zh-CN"/>
              <a:t>Windows</a:t>
            </a:r>
          </a:p>
        </p:txBody>
      </p:sp>
    </p:spTree>
  </p:cSld>
  <p:clrMapOvr>
    <a:masterClrMapping/>
  </p:clrMapOvr>
  <p:transition spd="med">
    <p:pull di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83C8652-25B5-4126-85F3-871F90FBB7E7}" type="datetime1">
              <a:rPr lang="zh-CN" altLang="en-US"/>
              <a:pPr/>
              <a:t>2016-6-13</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378AA273-5457-459D-B309-2EBB149D40B7}" type="slidenum">
              <a:rPr lang="en-US" altLang="zh-CN"/>
              <a:pPr/>
              <a:t>34</a:t>
            </a:fld>
            <a:endParaRPr lang="en-US" altLang="zh-CN"/>
          </a:p>
        </p:txBody>
      </p:sp>
      <p:sp>
        <p:nvSpPr>
          <p:cNvPr id="638978" name="Rectangle 2"/>
          <p:cNvSpPr>
            <a:spLocks noGrp="1" noChangeArrowheads="1"/>
          </p:cNvSpPr>
          <p:nvPr>
            <p:ph type="title"/>
          </p:nvPr>
        </p:nvSpPr>
        <p:spPr/>
        <p:txBody>
          <a:bodyPr/>
          <a:lstStyle/>
          <a:p>
            <a:r>
              <a:rPr lang="zh-CN" altLang="en-US" b="1">
                <a:solidFill>
                  <a:srgbClr val="336699"/>
                </a:solidFill>
                <a:latin typeface="宋体" pitchFamily="2" charset="-122"/>
              </a:rPr>
              <a:t>微型机操作系统</a:t>
            </a:r>
            <a:r>
              <a:rPr lang="en-US" altLang="zh-CN" b="1">
                <a:solidFill>
                  <a:srgbClr val="336699"/>
                </a:solidFill>
                <a:latin typeface="Times New Roman" pitchFamily="18" charset="0"/>
                <a:cs typeface="Times New Roman" pitchFamily="18" charset="0"/>
              </a:rPr>
              <a:t>MS-DOS</a:t>
            </a:r>
            <a:endParaRPr lang="en-US" altLang="zh-CN">
              <a:solidFill>
                <a:srgbClr val="336699"/>
              </a:solidFill>
            </a:endParaRPr>
          </a:p>
        </p:txBody>
      </p:sp>
      <p:sp>
        <p:nvSpPr>
          <p:cNvPr id="638979" name="Rectangle 3"/>
          <p:cNvSpPr>
            <a:spLocks noGrp="1" noChangeArrowheads="1"/>
          </p:cNvSpPr>
          <p:nvPr>
            <p:ph type="body" idx="1"/>
          </p:nvPr>
        </p:nvSpPr>
        <p:spPr/>
        <p:txBody>
          <a:bodyPr/>
          <a:lstStyle/>
          <a:p>
            <a:pPr>
              <a:lnSpc>
                <a:spcPct val="90000"/>
              </a:lnSpc>
            </a:pPr>
            <a:r>
              <a:rPr lang="en-US" altLang="zh-CN">
                <a:latin typeface="Times New Roman" pitchFamily="18" charset="0"/>
                <a:cs typeface="Times New Roman" pitchFamily="18" charset="0"/>
              </a:rPr>
              <a:t>MS-DOS</a:t>
            </a:r>
            <a:r>
              <a:rPr lang="zh-CN" altLang="en-US">
                <a:latin typeface="宋体" pitchFamily="2" charset="-122"/>
              </a:rPr>
              <a:t>是</a:t>
            </a:r>
            <a:r>
              <a:rPr lang="en-US" altLang="zh-CN">
                <a:latin typeface="Times New Roman" pitchFamily="18" charset="0"/>
                <a:cs typeface="Times New Roman" pitchFamily="18" charset="0"/>
              </a:rPr>
              <a:t>Microsoft</a:t>
            </a:r>
            <a:r>
              <a:rPr lang="zh-CN" altLang="en-US">
                <a:latin typeface="宋体" pitchFamily="2" charset="-122"/>
              </a:rPr>
              <a:t>公司开发的单用户单作业的操作系统，这曾经是</a:t>
            </a:r>
            <a:r>
              <a:rPr lang="en-US" altLang="zh-CN">
                <a:latin typeface="Times New Roman" pitchFamily="18" charset="0"/>
                <a:cs typeface="Times New Roman" pitchFamily="18" charset="0"/>
              </a:rPr>
              <a:t>16</a:t>
            </a:r>
            <a:r>
              <a:rPr lang="zh-CN" altLang="en-US">
                <a:latin typeface="宋体" pitchFamily="2" charset="-122"/>
              </a:rPr>
              <a:t>位微型机中用得最普遍的操作系统，即使在</a:t>
            </a:r>
            <a:r>
              <a:rPr lang="en-US" altLang="zh-CN">
                <a:latin typeface="Times New Roman" pitchFamily="18" charset="0"/>
                <a:cs typeface="Times New Roman" pitchFamily="18" charset="0"/>
              </a:rPr>
              <a:t>Windows</a:t>
            </a:r>
            <a:r>
              <a:rPr lang="zh-CN" altLang="en-US">
                <a:latin typeface="宋体" pitchFamily="2" charset="-122"/>
              </a:rPr>
              <a:t>几乎一统微型机世界的现在，</a:t>
            </a:r>
            <a:r>
              <a:rPr lang="en-US" altLang="zh-CN">
                <a:latin typeface="Times New Roman" pitchFamily="18" charset="0"/>
                <a:cs typeface="Times New Roman" pitchFamily="18" charset="0"/>
              </a:rPr>
              <a:t>MS-DOS</a:t>
            </a:r>
            <a:r>
              <a:rPr lang="zh-CN" altLang="en-US">
                <a:latin typeface="宋体" pitchFamily="2" charset="-122"/>
              </a:rPr>
              <a:t>仍然作为一个子系统而保留其中。</a:t>
            </a:r>
          </a:p>
          <a:p>
            <a:pPr>
              <a:lnSpc>
                <a:spcPct val="90000"/>
              </a:lnSpc>
            </a:pPr>
            <a:r>
              <a:rPr lang="en-US" altLang="zh-CN">
                <a:latin typeface="Times New Roman" pitchFamily="18" charset="0"/>
                <a:cs typeface="Times New Roman" pitchFamily="18" charset="0"/>
              </a:rPr>
              <a:t>MS-DOS</a:t>
            </a:r>
            <a:r>
              <a:rPr lang="zh-CN" altLang="en-US">
                <a:latin typeface="宋体" pitchFamily="2" charset="-122"/>
              </a:rPr>
              <a:t>以其精巧、清晰的层次化结构和非常稳定的性能，不但保持了其长久的生命力，而且，也是一个非常好的微型机操作系统教学模型。</a:t>
            </a:r>
            <a:endParaRPr lang="zh-CN" altLang="en-US"/>
          </a:p>
        </p:txBody>
      </p:sp>
    </p:spTree>
  </p:cSld>
  <p:clrMapOvr>
    <a:masterClrMapping/>
  </p:clrMapOvr>
  <p:transition spd="med">
    <p:pull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532B7AB-2E17-4A30-AF53-22BCDBDAF7C7}" type="datetime1">
              <a:rPr lang="zh-CN" altLang="en-US"/>
              <a:pPr/>
              <a:t>2016-6-13</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906EC0AB-5E4E-418C-B4B5-6AC360851976}" type="slidenum">
              <a:rPr lang="en-US" altLang="zh-CN"/>
              <a:pPr/>
              <a:t>35</a:t>
            </a:fld>
            <a:endParaRPr lang="en-US" altLang="zh-CN"/>
          </a:p>
        </p:txBody>
      </p:sp>
      <p:sp>
        <p:nvSpPr>
          <p:cNvPr id="640002" name="Rectangle 2"/>
          <p:cNvSpPr>
            <a:spLocks noGrp="1" noChangeArrowheads="1"/>
          </p:cNvSpPr>
          <p:nvPr>
            <p:ph type="title"/>
          </p:nvPr>
        </p:nvSpPr>
        <p:spPr/>
        <p:txBody>
          <a:bodyPr/>
          <a:lstStyle/>
          <a:p>
            <a:r>
              <a:rPr lang="en-US" altLang="zh-CN" b="1">
                <a:solidFill>
                  <a:srgbClr val="336699"/>
                </a:solidFill>
                <a:latin typeface="Times New Roman" pitchFamily="18" charset="0"/>
                <a:cs typeface="Times New Roman" pitchFamily="18" charset="0"/>
              </a:rPr>
              <a:t>MS-DOS</a:t>
            </a:r>
            <a:r>
              <a:rPr lang="zh-CN" altLang="en-US" b="1">
                <a:solidFill>
                  <a:srgbClr val="336699"/>
                </a:solidFill>
                <a:latin typeface="宋体" pitchFamily="2" charset="-122"/>
              </a:rPr>
              <a:t>的层次化模块结构</a:t>
            </a:r>
            <a:endParaRPr lang="zh-CN" altLang="en-US" b="1">
              <a:solidFill>
                <a:srgbClr val="336699"/>
              </a:solidFill>
            </a:endParaRPr>
          </a:p>
        </p:txBody>
      </p:sp>
      <p:sp>
        <p:nvSpPr>
          <p:cNvPr id="640003" name="Rectangle 3"/>
          <p:cNvSpPr>
            <a:spLocks noGrp="1" noChangeArrowheads="1"/>
          </p:cNvSpPr>
          <p:nvPr>
            <p:ph type="body" idx="1"/>
          </p:nvPr>
        </p:nvSpPr>
        <p:spPr/>
        <p:txBody>
          <a:bodyPr/>
          <a:lstStyle/>
          <a:p>
            <a:pPr algn="just"/>
            <a:r>
              <a:rPr lang="en-US" altLang="zh-CN">
                <a:latin typeface="Times New Roman" pitchFamily="18" charset="0"/>
                <a:cs typeface="Times New Roman" pitchFamily="18" charset="0"/>
              </a:rPr>
              <a:t>MS-DOS</a:t>
            </a:r>
            <a:r>
              <a:rPr lang="zh-CN" altLang="en-US">
                <a:latin typeface="宋体" pitchFamily="2" charset="-122"/>
              </a:rPr>
              <a:t>采用层次化模块结构，它有三个主要模块。</a:t>
            </a:r>
            <a:endParaRPr lang="zh-CN" altLang="en-US">
              <a:latin typeface="Times New Roman" pitchFamily="18" charset="0"/>
              <a:cs typeface="Times New Roman" pitchFamily="18" charset="0"/>
            </a:endParaRPr>
          </a:p>
          <a:p>
            <a:pPr algn="just">
              <a:buFontTx/>
              <a:buNone/>
            </a:pPr>
            <a:r>
              <a:rPr lang="zh-CN" altLang="en-US">
                <a:latin typeface="宋体" pitchFamily="2" charset="-122"/>
              </a:rPr>
              <a:t>（</a:t>
            </a:r>
            <a:r>
              <a:rPr lang="en-US" altLang="zh-CN">
                <a:latin typeface="Times New Roman" pitchFamily="18" charset="0"/>
                <a:cs typeface="Times New Roman" pitchFamily="18" charset="0"/>
              </a:rPr>
              <a:t>1</a:t>
            </a:r>
            <a:r>
              <a:rPr lang="zh-CN" altLang="en-US">
                <a:latin typeface="宋体" pitchFamily="2" charset="-122"/>
              </a:rPr>
              <a:t>）基本输入输出模块</a:t>
            </a:r>
            <a:endParaRPr lang="zh-CN" altLang="en-US">
              <a:latin typeface="Times New Roman" pitchFamily="18" charset="0"/>
              <a:cs typeface="Times New Roman" pitchFamily="18" charset="0"/>
            </a:endParaRPr>
          </a:p>
          <a:p>
            <a:pPr algn="just">
              <a:buFontTx/>
              <a:buNone/>
            </a:pPr>
            <a:r>
              <a:rPr lang="zh-CN" altLang="en-US">
                <a:latin typeface="宋体" pitchFamily="2" charset="-122"/>
              </a:rPr>
              <a:t>（</a:t>
            </a:r>
            <a:r>
              <a:rPr lang="en-US" altLang="zh-CN">
                <a:latin typeface="Times New Roman" pitchFamily="18" charset="0"/>
                <a:cs typeface="Times New Roman" pitchFamily="18" charset="0"/>
              </a:rPr>
              <a:t>2</a:t>
            </a:r>
            <a:r>
              <a:rPr lang="zh-CN" altLang="en-US">
                <a:latin typeface="宋体" pitchFamily="2" charset="-122"/>
              </a:rPr>
              <a:t>）磁盘管理模块</a:t>
            </a:r>
            <a:endParaRPr lang="zh-CN" altLang="en-US">
              <a:latin typeface="Times New Roman" pitchFamily="18" charset="0"/>
              <a:cs typeface="Times New Roman" pitchFamily="18" charset="0"/>
            </a:endParaRPr>
          </a:p>
          <a:p>
            <a:pPr algn="just">
              <a:buFontTx/>
              <a:buNone/>
            </a:pPr>
            <a:r>
              <a:rPr lang="zh-CN" altLang="en-US">
                <a:latin typeface="宋体" pitchFamily="2" charset="-122"/>
              </a:rPr>
              <a:t>（</a:t>
            </a:r>
            <a:r>
              <a:rPr lang="en-US" altLang="zh-CN">
                <a:latin typeface="Times New Roman" pitchFamily="18" charset="0"/>
                <a:cs typeface="Times New Roman" pitchFamily="18" charset="0"/>
              </a:rPr>
              <a:t>3</a:t>
            </a:r>
            <a:r>
              <a:rPr lang="zh-CN" altLang="en-US">
                <a:latin typeface="宋体" pitchFamily="2" charset="-122"/>
              </a:rPr>
              <a:t>）命令处理模块</a:t>
            </a:r>
            <a:endParaRPr lang="zh-CN" altLang="en-US"/>
          </a:p>
        </p:txBody>
      </p:sp>
    </p:spTree>
  </p:cSld>
  <p:clrMapOvr>
    <a:masterClrMapping/>
  </p:clrMapOvr>
  <p:transition spd="med">
    <p:pull di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CB9A8D7-AF85-43BD-B2CA-A6EC4F97049B}" type="datetime1">
              <a:rPr lang="zh-CN" altLang="en-US"/>
              <a:pPr/>
              <a:t>2016-6-13</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2A689079-D171-470A-B783-228A7A117A1B}" type="slidenum">
              <a:rPr lang="en-US" altLang="zh-CN"/>
              <a:pPr/>
              <a:t>36</a:t>
            </a:fld>
            <a:endParaRPr lang="en-US" altLang="zh-CN"/>
          </a:p>
        </p:txBody>
      </p:sp>
      <p:sp>
        <p:nvSpPr>
          <p:cNvPr id="590850" name="Rectangle 2"/>
          <p:cNvSpPr>
            <a:spLocks noGrp="1" noChangeArrowheads="1"/>
          </p:cNvSpPr>
          <p:nvPr>
            <p:ph type="title"/>
          </p:nvPr>
        </p:nvSpPr>
        <p:spPr/>
        <p:txBody>
          <a:bodyPr/>
          <a:lstStyle/>
          <a:p>
            <a:r>
              <a:rPr lang="zh-CN" altLang="en-US" b="1">
                <a:solidFill>
                  <a:srgbClr val="336699"/>
                </a:solidFill>
                <a:latin typeface="宋体" pitchFamily="2" charset="-122"/>
              </a:rPr>
              <a:t>基本输入输出模块</a:t>
            </a:r>
            <a:endParaRPr lang="zh-CN" altLang="en-US" b="1">
              <a:solidFill>
                <a:srgbClr val="336699"/>
              </a:solidFill>
            </a:endParaRPr>
          </a:p>
        </p:txBody>
      </p:sp>
      <p:sp>
        <p:nvSpPr>
          <p:cNvPr id="590851" name="Rectangle 3"/>
          <p:cNvSpPr>
            <a:spLocks noGrp="1" noChangeArrowheads="1"/>
          </p:cNvSpPr>
          <p:nvPr>
            <p:ph type="body" idx="1"/>
          </p:nvPr>
        </p:nvSpPr>
        <p:spPr/>
        <p:txBody>
          <a:bodyPr/>
          <a:lstStyle/>
          <a:p>
            <a:pPr>
              <a:lnSpc>
                <a:spcPct val="90000"/>
              </a:lnSpc>
            </a:pPr>
            <a:r>
              <a:rPr lang="zh-CN" altLang="en-US" sz="2000">
                <a:latin typeface="宋体" pitchFamily="2" charset="-122"/>
              </a:rPr>
              <a:t>基本输入输出模块分为两部分：</a:t>
            </a:r>
            <a:r>
              <a:rPr lang="en-US" altLang="zh-CN" sz="2000">
                <a:latin typeface="Times New Roman" pitchFamily="18" charset="0"/>
                <a:cs typeface="Times New Roman" pitchFamily="18" charset="0"/>
              </a:rPr>
              <a:t>ROM BIOS</a:t>
            </a:r>
            <a:r>
              <a:rPr lang="zh-CN" altLang="en-US" sz="2000">
                <a:latin typeface="宋体" pitchFamily="2" charset="-122"/>
              </a:rPr>
              <a:t>和</a:t>
            </a:r>
            <a:r>
              <a:rPr lang="en-US" altLang="zh-CN" sz="2000">
                <a:latin typeface="Times New Roman" pitchFamily="18" charset="0"/>
                <a:cs typeface="Times New Roman" pitchFamily="18" charset="0"/>
              </a:rPr>
              <a:t>IBMBIO.COM</a:t>
            </a:r>
            <a:r>
              <a:rPr lang="zh-CN" altLang="en-US" sz="2000">
                <a:latin typeface="宋体" pitchFamily="2" charset="-122"/>
              </a:rPr>
              <a:t>。</a:t>
            </a:r>
          </a:p>
          <a:p>
            <a:pPr>
              <a:lnSpc>
                <a:spcPct val="90000"/>
              </a:lnSpc>
            </a:pPr>
            <a:r>
              <a:rPr lang="en-US" altLang="zh-CN" sz="2000">
                <a:latin typeface="Times New Roman" pitchFamily="18" charset="0"/>
                <a:cs typeface="Times New Roman" pitchFamily="18" charset="0"/>
              </a:rPr>
              <a:t>ROM BIOS</a:t>
            </a:r>
            <a:r>
              <a:rPr lang="zh-CN" altLang="en-US" sz="2000">
                <a:latin typeface="宋体" pitchFamily="2" charset="-122"/>
              </a:rPr>
              <a:t>包括系统测试程序、一部分内部中断处理程序及相应的中断向量装配程序，还有初始化引导程序。系统测试程序对系统进行比较全面的测试，主要包括对</a:t>
            </a:r>
            <a:r>
              <a:rPr lang="en-US" altLang="zh-CN" sz="2000">
                <a:latin typeface="Times New Roman" pitchFamily="18" charset="0"/>
                <a:cs typeface="Times New Roman" pitchFamily="18" charset="0"/>
              </a:rPr>
              <a:t>CPU</a:t>
            </a:r>
            <a:r>
              <a:rPr lang="zh-CN" altLang="en-US" sz="2000">
                <a:latin typeface="宋体" pitchFamily="2" charset="-122"/>
              </a:rPr>
              <a:t>、定时器、</a:t>
            </a:r>
            <a:r>
              <a:rPr lang="en-US" altLang="zh-CN" sz="2000">
                <a:latin typeface="Times New Roman" pitchFamily="18" charset="0"/>
                <a:cs typeface="Times New Roman" pitchFamily="18" charset="0"/>
              </a:rPr>
              <a:t>DMA</a:t>
            </a:r>
            <a:r>
              <a:rPr lang="zh-CN" altLang="en-US" sz="2000">
                <a:latin typeface="宋体" pitchFamily="2" charset="-122"/>
              </a:rPr>
              <a:t>控制器、中断控制器、内存中的</a:t>
            </a:r>
            <a:r>
              <a:rPr lang="en-US" altLang="zh-CN" sz="2000">
                <a:latin typeface="Times New Roman" pitchFamily="18" charset="0"/>
                <a:cs typeface="Times New Roman" pitchFamily="18" charset="0"/>
              </a:rPr>
              <a:t>RAM</a:t>
            </a:r>
            <a:r>
              <a:rPr lang="zh-CN" altLang="en-US" sz="2000">
                <a:latin typeface="宋体" pitchFamily="2" charset="-122"/>
              </a:rPr>
              <a:t>和</a:t>
            </a:r>
            <a:r>
              <a:rPr lang="en-US" altLang="zh-CN" sz="2000">
                <a:latin typeface="Times New Roman" pitchFamily="18" charset="0"/>
                <a:cs typeface="Times New Roman" pitchFamily="18" charset="0"/>
              </a:rPr>
              <a:t>ROM</a:t>
            </a:r>
            <a:r>
              <a:rPr lang="zh-CN" altLang="en-US" sz="2000">
                <a:latin typeface="宋体" pitchFamily="2" charset="-122"/>
              </a:rPr>
              <a:t>、键盘、磁盘驱动器、异步通信口、打印机配置台数等十几项测试。</a:t>
            </a:r>
            <a:r>
              <a:rPr lang="zh-CN" altLang="en-US" sz="2000"/>
              <a:t> </a:t>
            </a:r>
          </a:p>
          <a:p>
            <a:pPr>
              <a:lnSpc>
                <a:spcPct val="90000"/>
              </a:lnSpc>
            </a:pPr>
            <a:r>
              <a:rPr lang="en-US" altLang="zh-CN" sz="2000">
                <a:latin typeface="Times New Roman" pitchFamily="18" charset="0"/>
                <a:cs typeface="Times New Roman" pitchFamily="18" charset="0"/>
              </a:rPr>
              <a:t>ROM BIOS</a:t>
            </a:r>
            <a:r>
              <a:rPr lang="zh-CN" altLang="en-US" sz="2000">
                <a:latin typeface="宋体" pitchFamily="2" charset="-122"/>
              </a:rPr>
              <a:t>中还包括</a:t>
            </a:r>
            <a:r>
              <a:rPr lang="en-US" altLang="zh-CN" sz="2000">
                <a:latin typeface="Times New Roman" pitchFamily="18" charset="0"/>
                <a:cs typeface="Times New Roman" pitchFamily="18" charset="0"/>
              </a:rPr>
              <a:t>0</a:t>
            </a:r>
            <a:r>
              <a:rPr lang="zh-CN" altLang="en-US" sz="2000">
                <a:latin typeface="宋体" pitchFamily="2" charset="-122"/>
              </a:rPr>
              <a:t>、</a:t>
            </a:r>
            <a:r>
              <a:rPr lang="en-US" altLang="zh-CN" sz="2000">
                <a:latin typeface="Times New Roman" pitchFamily="18" charset="0"/>
                <a:cs typeface="Times New Roman" pitchFamily="18" charset="0"/>
              </a:rPr>
              <a:t>1</a:t>
            </a:r>
            <a:r>
              <a:rPr lang="zh-CN" altLang="en-US" sz="2000">
                <a:latin typeface="宋体" pitchFamily="2" charset="-122"/>
              </a:rPr>
              <a:t>、</a:t>
            </a:r>
            <a:r>
              <a:rPr lang="en-US" altLang="zh-CN" sz="2000">
                <a:latin typeface="Times New Roman" pitchFamily="18" charset="0"/>
                <a:cs typeface="Times New Roman" pitchFamily="18" charset="0"/>
              </a:rPr>
              <a:t>3</a:t>
            </a:r>
            <a:r>
              <a:rPr lang="zh-CN" altLang="en-US" sz="2000">
                <a:latin typeface="宋体" pitchFamily="2" charset="-122"/>
              </a:rPr>
              <a:t>、</a:t>
            </a:r>
            <a:r>
              <a:rPr lang="en-US" altLang="zh-CN" sz="2000">
                <a:latin typeface="Times New Roman" pitchFamily="18" charset="0"/>
                <a:cs typeface="Times New Roman" pitchFamily="18" charset="0"/>
              </a:rPr>
              <a:t>4</a:t>
            </a:r>
            <a:r>
              <a:rPr lang="zh-CN" altLang="en-US" sz="2000">
                <a:latin typeface="宋体" pitchFamily="2" charset="-122"/>
              </a:rPr>
              <a:t>类型中断所对应的中断处理子程序，而且也包括了对这些中断向量的装配程序。此外，装配程序中还有装配初始引导程序和</a:t>
            </a:r>
            <a:r>
              <a:rPr lang="en-US" altLang="zh-CN" sz="2000">
                <a:latin typeface="Times New Roman" pitchFamily="18" charset="0"/>
                <a:cs typeface="Times New Roman" pitchFamily="18" charset="0"/>
              </a:rPr>
              <a:t>ROM BASIC</a:t>
            </a:r>
            <a:r>
              <a:rPr lang="zh-CN" altLang="en-US" sz="2000">
                <a:latin typeface="宋体" pitchFamily="2" charset="-122"/>
              </a:rPr>
              <a:t>解释程序的对应中断向量（类型为</a:t>
            </a:r>
            <a:r>
              <a:rPr lang="en-US" altLang="zh-CN" sz="2000">
                <a:latin typeface="Times New Roman" pitchFamily="18" charset="0"/>
                <a:cs typeface="Times New Roman" pitchFamily="18" charset="0"/>
              </a:rPr>
              <a:t>INT 19H</a:t>
            </a:r>
            <a:r>
              <a:rPr lang="zh-CN" altLang="en-US" sz="2000">
                <a:latin typeface="宋体" pitchFamily="2" charset="-122"/>
              </a:rPr>
              <a:t>和</a:t>
            </a:r>
            <a:r>
              <a:rPr lang="en-US" altLang="zh-CN" sz="2000">
                <a:latin typeface="Times New Roman" pitchFamily="18" charset="0"/>
                <a:cs typeface="Times New Roman" pitchFamily="18" charset="0"/>
              </a:rPr>
              <a:t>INT 18H</a:t>
            </a:r>
            <a:r>
              <a:rPr lang="zh-CN" altLang="en-US" sz="2000">
                <a:latin typeface="宋体" pitchFamily="2" charset="-122"/>
              </a:rPr>
              <a:t>）的程序段，这样，执行指令</a:t>
            </a:r>
            <a:r>
              <a:rPr lang="en-US" altLang="zh-CN" sz="2000">
                <a:latin typeface="Times New Roman" pitchFamily="18" charset="0"/>
                <a:cs typeface="Times New Roman" pitchFamily="18" charset="0"/>
              </a:rPr>
              <a:t>INT 19H</a:t>
            </a:r>
            <a:r>
              <a:rPr lang="zh-CN" altLang="en-US" sz="2000">
                <a:latin typeface="宋体" pitchFamily="2" charset="-122"/>
              </a:rPr>
              <a:t>或</a:t>
            </a:r>
            <a:r>
              <a:rPr lang="en-US" altLang="zh-CN" sz="2000">
                <a:latin typeface="Times New Roman" pitchFamily="18" charset="0"/>
                <a:cs typeface="Times New Roman" pitchFamily="18" charset="0"/>
              </a:rPr>
              <a:t>INT 18H</a:t>
            </a:r>
            <a:r>
              <a:rPr lang="zh-CN" altLang="en-US" sz="2000">
                <a:latin typeface="宋体" pitchFamily="2" charset="-122"/>
              </a:rPr>
              <a:t>便可分别进入初始引导程序或</a:t>
            </a:r>
            <a:r>
              <a:rPr lang="en-US" altLang="zh-CN" sz="2000">
                <a:latin typeface="Times New Roman" pitchFamily="18" charset="0"/>
                <a:cs typeface="Times New Roman" pitchFamily="18" charset="0"/>
              </a:rPr>
              <a:t>BASIC</a:t>
            </a:r>
            <a:r>
              <a:rPr lang="zh-CN" altLang="en-US" sz="2000">
                <a:latin typeface="宋体" pitchFamily="2" charset="-122"/>
              </a:rPr>
              <a:t>解释程序。引导程序的功能是把操作系统在磁盘上的部分装配到内存中来。</a:t>
            </a:r>
          </a:p>
          <a:p>
            <a:pPr>
              <a:lnSpc>
                <a:spcPct val="90000"/>
              </a:lnSpc>
            </a:pPr>
            <a:r>
              <a:rPr lang="en-US" altLang="zh-CN" sz="2000">
                <a:latin typeface="Times New Roman" pitchFamily="18" charset="0"/>
                <a:cs typeface="Times New Roman" pitchFamily="18" charset="0"/>
              </a:rPr>
              <a:t>IBMBIO.COM</a:t>
            </a:r>
            <a:r>
              <a:rPr lang="zh-CN" altLang="en-US" sz="2000">
                <a:latin typeface="宋体" pitchFamily="2" charset="-122"/>
              </a:rPr>
              <a:t>中包含了一系列输入输出驱动程序，它们都是以中断处理子程序的形式出现的，</a:t>
            </a:r>
            <a:r>
              <a:rPr lang="en-US" altLang="zh-CN" sz="2000">
                <a:latin typeface="Times New Roman" pitchFamily="18" charset="0"/>
                <a:cs typeface="Times New Roman" pitchFamily="18" charset="0"/>
              </a:rPr>
              <a:t>IBMBIO.COM</a:t>
            </a:r>
            <a:r>
              <a:rPr lang="zh-CN" altLang="en-US" sz="2000">
                <a:latin typeface="宋体" pitchFamily="2" charset="-122"/>
              </a:rPr>
              <a:t>也负责对相应的中断向量进行设置。</a:t>
            </a:r>
            <a:endParaRPr lang="zh-CN" altLang="en-US" sz="2000"/>
          </a:p>
        </p:txBody>
      </p:sp>
    </p:spTree>
  </p:cSld>
  <p:clrMapOvr>
    <a:masterClrMapping/>
  </p:clrMapOvr>
  <p:transition spd="med">
    <p:pull di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C92B323-BEA5-4E69-9E41-EC4338784AE7}" type="datetime1">
              <a:rPr lang="zh-CN" altLang="en-US"/>
              <a:pPr/>
              <a:t>2016-6-13</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B1DF990C-0CD3-4CAC-B502-F56FD976856C}" type="slidenum">
              <a:rPr lang="en-US" altLang="zh-CN"/>
              <a:pPr/>
              <a:t>37</a:t>
            </a:fld>
            <a:endParaRPr lang="en-US" altLang="zh-CN"/>
          </a:p>
        </p:txBody>
      </p:sp>
      <p:sp>
        <p:nvSpPr>
          <p:cNvPr id="591874" name="Rectangle 2"/>
          <p:cNvSpPr>
            <a:spLocks noGrp="1" noChangeArrowheads="1"/>
          </p:cNvSpPr>
          <p:nvPr>
            <p:ph type="title"/>
          </p:nvPr>
        </p:nvSpPr>
        <p:spPr/>
        <p:txBody>
          <a:bodyPr/>
          <a:lstStyle/>
          <a:p>
            <a:r>
              <a:rPr lang="zh-CN" altLang="en-US" b="1">
                <a:solidFill>
                  <a:srgbClr val="336699"/>
                </a:solidFill>
                <a:latin typeface="宋体" pitchFamily="2" charset="-122"/>
              </a:rPr>
              <a:t>基本输入输出模块</a:t>
            </a:r>
          </a:p>
        </p:txBody>
      </p:sp>
      <p:sp>
        <p:nvSpPr>
          <p:cNvPr id="591875" name="Rectangle 3"/>
          <p:cNvSpPr>
            <a:spLocks noGrp="1" noChangeArrowheads="1"/>
          </p:cNvSpPr>
          <p:nvPr>
            <p:ph type="body" idx="1"/>
          </p:nvPr>
        </p:nvSpPr>
        <p:spPr/>
        <p:txBody>
          <a:bodyPr/>
          <a:lstStyle/>
          <a:p>
            <a:pPr>
              <a:lnSpc>
                <a:spcPct val="90000"/>
              </a:lnSpc>
            </a:pPr>
            <a:r>
              <a:rPr lang="en-US" altLang="zh-CN" sz="2800">
                <a:latin typeface="Times New Roman" pitchFamily="18" charset="0"/>
                <a:cs typeface="Times New Roman" pitchFamily="18" charset="0"/>
              </a:rPr>
              <a:t>ROM BIOS</a:t>
            </a:r>
            <a:r>
              <a:rPr lang="zh-CN" altLang="en-US" sz="2800">
                <a:latin typeface="宋体" pitchFamily="2" charset="-122"/>
              </a:rPr>
              <a:t>和</a:t>
            </a:r>
            <a:r>
              <a:rPr lang="en-US" altLang="zh-CN" sz="2800">
                <a:latin typeface="Times New Roman" pitchFamily="18" charset="0"/>
                <a:cs typeface="Times New Roman" pitchFamily="18" charset="0"/>
              </a:rPr>
              <a:t>IBMBIO.COM</a:t>
            </a:r>
            <a:r>
              <a:rPr lang="zh-CN" altLang="en-US" sz="2800">
                <a:latin typeface="宋体" pitchFamily="2" charset="-122"/>
              </a:rPr>
              <a:t>中包含的</a:t>
            </a:r>
            <a:r>
              <a:rPr lang="en-US" altLang="zh-CN" sz="2800">
                <a:latin typeface="Times New Roman" pitchFamily="18" charset="0"/>
                <a:cs typeface="Times New Roman" pitchFamily="18" charset="0"/>
              </a:rPr>
              <a:t>I/O</a:t>
            </a:r>
            <a:r>
              <a:rPr lang="zh-CN" altLang="en-US" sz="2800">
                <a:latin typeface="宋体" pitchFamily="2" charset="-122"/>
              </a:rPr>
              <a:t>驱动程序对应如下类型的中断。</a:t>
            </a:r>
            <a:r>
              <a:rPr lang="zh-CN" altLang="en-US" sz="2800"/>
              <a:t> </a:t>
            </a:r>
          </a:p>
          <a:p>
            <a:pPr algn="just">
              <a:lnSpc>
                <a:spcPct val="90000"/>
              </a:lnSpc>
              <a:buFontTx/>
              <a:buNone/>
            </a:pPr>
            <a:r>
              <a:rPr lang="zh-CN" altLang="en-US" sz="2800">
                <a:latin typeface="宋体" pitchFamily="2" charset="-122"/>
              </a:rPr>
              <a:t>类型</a:t>
            </a:r>
            <a:r>
              <a:rPr lang="en-US" altLang="zh-CN" sz="2800">
                <a:latin typeface="Times New Roman" pitchFamily="18" charset="0"/>
                <a:cs typeface="Times New Roman" pitchFamily="18" charset="0"/>
              </a:rPr>
              <a:t>0</a:t>
            </a:r>
            <a:r>
              <a:rPr lang="zh-CN" altLang="en-US" sz="2800">
                <a:latin typeface="宋体" pitchFamily="2" charset="-122"/>
              </a:rPr>
              <a:t>：除数为</a:t>
            </a:r>
            <a:r>
              <a:rPr lang="en-US" altLang="zh-CN" sz="2800">
                <a:latin typeface="Times New Roman" pitchFamily="18" charset="0"/>
                <a:cs typeface="Times New Roman" pitchFamily="18" charset="0"/>
              </a:rPr>
              <a:t>0</a:t>
            </a:r>
            <a:r>
              <a:rPr lang="zh-CN" altLang="en-US" sz="2800">
                <a:latin typeface="宋体" pitchFamily="2" charset="-122"/>
              </a:rPr>
              <a:t>的中断；</a:t>
            </a:r>
            <a:endParaRPr lang="zh-CN" altLang="en-US" sz="2800">
              <a:latin typeface="Times New Roman" pitchFamily="18" charset="0"/>
              <a:cs typeface="Times New Roman" pitchFamily="18" charset="0"/>
            </a:endParaRPr>
          </a:p>
          <a:p>
            <a:pPr algn="just">
              <a:lnSpc>
                <a:spcPct val="90000"/>
              </a:lnSpc>
              <a:buFontTx/>
              <a:buNone/>
            </a:pPr>
            <a:r>
              <a:rPr lang="zh-CN" altLang="en-US" sz="2800">
                <a:latin typeface="宋体" pitchFamily="2" charset="-122"/>
              </a:rPr>
              <a:t>类型</a:t>
            </a:r>
            <a:r>
              <a:rPr lang="en-US" altLang="zh-CN" sz="2800">
                <a:latin typeface="Times New Roman" pitchFamily="18" charset="0"/>
                <a:cs typeface="Times New Roman" pitchFamily="18" charset="0"/>
              </a:rPr>
              <a:t>1</a:t>
            </a:r>
            <a:r>
              <a:rPr lang="zh-CN" altLang="en-US" sz="2800">
                <a:latin typeface="宋体" pitchFamily="2" charset="-122"/>
              </a:rPr>
              <a:t>：单步中断；</a:t>
            </a:r>
            <a:endParaRPr lang="zh-CN" altLang="en-US" sz="2800">
              <a:latin typeface="Times New Roman" pitchFamily="18" charset="0"/>
              <a:cs typeface="Times New Roman" pitchFamily="18" charset="0"/>
            </a:endParaRPr>
          </a:p>
          <a:p>
            <a:pPr algn="just">
              <a:lnSpc>
                <a:spcPct val="90000"/>
              </a:lnSpc>
              <a:buFontTx/>
              <a:buNone/>
            </a:pPr>
            <a:r>
              <a:rPr lang="zh-CN" altLang="en-US" sz="2800">
                <a:latin typeface="宋体" pitchFamily="2" charset="-122"/>
              </a:rPr>
              <a:t>类型</a:t>
            </a:r>
            <a:r>
              <a:rPr lang="en-US" altLang="zh-CN" sz="2800">
                <a:latin typeface="Times New Roman" pitchFamily="18" charset="0"/>
                <a:cs typeface="Times New Roman" pitchFamily="18" charset="0"/>
              </a:rPr>
              <a:t>2</a:t>
            </a:r>
            <a:r>
              <a:rPr lang="zh-CN" altLang="en-US" sz="2800">
                <a:latin typeface="宋体" pitchFamily="2" charset="-122"/>
              </a:rPr>
              <a:t>：非屏蔽中断；</a:t>
            </a:r>
            <a:endParaRPr lang="zh-CN" altLang="en-US" sz="2800">
              <a:latin typeface="Times New Roman" pitchFamily="18" charset="0"/>
              <a:cs typeface="Times New Roman" pitchFamily="18" charset="0"/>
            </a:endParaRPr>
          </a:p>
          <a:p>
            <a:pPr algn="just">
              <a:lnSpc>
                <a:spcPct val="90000"/>
              </a:lnSpc>
              <a:buFontTx/>
              <a:buNone/>
            </a:pPr>
            <a:r>
              <a:rPr lang="zh-CN" altLang="en-US" sz="2800">
                <a:latin typeface="宋体" pitchFamily="2" charset="-122"/>
              </a:rPr>
              <a:t>类型</a:t>
            </a:r>
            <a:r>
              <a:rPr lang="en-US" altLang="zh-CN" sz="2800">
                <a:latin typeface="Times New Roman" pitchFamily="18" charset="0"/>
                <a:cs typeface="Times New Roman" pitchFamily="18" charset="0"/>
              </a:rPr>
              <a:t>3</a:t>
            </a:r>
            <a:r>
              <a:rPr lang="zh-CN" altLang="en-US" sz="2800">
                <a:latin typeface="宋体" pitchFamily="2" charset="-122"/>
              </a:rPr>
              <a:t>：断点中断；</a:t>
            </a:r>
            <a:endParaRPr lang="zh-CN" altLang="en-US" sz="2800">
              <a:latin typeface="Times New Roman" pitchFamily="18" charset="0"/>
              <a:cs typeface="Times New Roman" pitchFamily="18" charset="0"/>
            </a:endParaRPr>
          </a:p>
          <a:p>
            <a:pPr algn="just">
              <a:lnSpc>
                <a:spcPct val="90000"/>
              </a:lnSpc>
              <a:buFontTx/>
              <a:buNone/>
            </a:pPr>
            <a:r>
              <a:rPr lang="zh-CN" altLang="en-US" sz="2800">
                <a:latin typeface="宋体" pitchFamily="2" charset="-122"/>
              </a:rPr>
              <a:t>类型</a:t>
            </a:r>
            <a:r>
              <a:rPr lang="en-US" altLang="zh-CN" sz="2800">
                <a:latin typeface="Times New Roman" pitchFamily="18" charset="0"/>
                <a:cs typeface="Times New Roman" pitchFamily="18" charset="0"/>
              </a:rPr>
              <a:t>4</a:t>
            </a:r>
            <a:r>
              <a:rPr lang="zh-CN" altLang="en-US" sz="2800">
                <a:latin typeface="宋体" pitchFamily="2" charset="-122"/>
              </a:rPr>
              <a:t>：溢出中断；</a:t>
            </a:r>
            <a:endParaRPr lang="zh-CN" altLang="en-US" sz="2800">
              <a:latin typeface="Times New Roman" pitchFamily="18" charset="0"/>
              <a:cs typeface="Times New Roman" pitchFamily="18" charset="0"/>
            </a:endParaRPr>
          </a:p>
          <a:p>
            <a:pPr algn="just">
              <a:lnSpc>
                <a:spcPct val="90000"/>
              </a:lnSpc>
              <a:buFontTx/>
              <a:buNone/>
            </a:pPr>
            <a:r>
              <a:rPr lang="zh-CN" altLang="en-US" sz="2800">
                <a:latin typeface="宋体" pitchFamily="2" charset="-122"/>
              </a:rPr>
              <a:t>类型</a:t>
            </a:r>
            <a:r>
              <a:rPr lang="en-US" altLang="zh-CN" sz="2800">
                <a:latin typeface="Times New Roman" pitchFamily="18" charset="0"/>
                <a:cs typeface="Times New Roman" pitchFamily="18" charset="0"/>
              </a:rPr>
              <a:t>5</a:t>
            </a:r>
            <a:r>
              <a:rPr lang="zh-CN" altLang="en-US" sz="2800">
                <a:latin typeface="宋体" pitchFamily="2" charset="-122"/>
              </a:rPr>
              <a:t>：打印屏幕中断；</a:t>
            </a:r>
            <a:endParaRPr lang="zh-CN" altLang="en-US" sz="2800">
              <a:latin typeface="Times New Roman" pitchFamily="18" charset="0"/>
              <a:cs typeface="Times New Roman" pitchFamily="18" charset="0"/>
            </a:endParaRPr>
          </a:p>
          <a:p>
            <a:pPr algn="just">
              <a:lnSpc>
                <a:spcPct val="90000"/>
              </a:lnSpc>
              <a:buFontTx/>
              <a:buNone/>
            </a:pPr>
            <a:r>
              <a:rPr lang="zh-CN" altLang="en-US" sz="2800">
                <a:latin typeface="宋体" pitchFamily="2" charset="-122"/>
              </a:rPr>
              <a:t>类型</a:t>
            </a:r>
            <a:r>
              <a:rPr lang="en-US" altLang="zh-CN" sz="2800">
                <a:latin typeface="Times New Roman" pitchFamily="18" charset="0"/>
                <a:cs typeface="Times New Roman" pitchFamily="18" charset="0"/>
              </a:rPr>
              <a:t>8</a:t>
            </a:r>
            <a:r>
              <a:rPr lang="zh-CN" altLang="en-US" sz="2800">
                <a:latin typeface="宋体" pitchFamily="2" charset="-122"/>
              </a:rPr>
              <a:t>：时钟中断；</a:t>
            </a:r>
            <a:endParaRPr lang="zh-CN" altLang="en-US" sz="2800">
              <a:latin typeface="Times New Roman" pitchFamily="18" charset="0"/>
              <a:cs typeface="Times New Roman" pitchFamily="18" charset="0"/>
            </a:endParaRPr>
          </a:p>
          <a:p>
            <a:pPr algn="just">
              <a:lnSpc>
                <a:spcPct val="90000"/>
              </a:lnSpc>
              <a:buFontTx/>
              <a:buNone/>
            </a:pPr>
            <a:r>
              <a:rPr lang="zh-CN" altLang="en-US" sz="2800">
                <a:latin typeface="宋体" pitchFamily="2" charset="-122"/>
              </a:rPr>
              <a:t>类型</a:t>
            </a:r>
            <a:r>
              <a:rPr lang="en-US" altLang="zh-CN" sz="2800">
                <a:latin typeface="Times New Roman" pitchFamily="18" charset="0"/>
                <a:cs typeface="Times New Roman" pitchFamily="18" charset="0"/>
              </a:rPr>
              <a:t>10H</a:t>
            </a:r>
            <a:r>
              <a:rPr lang="zh-CN" altLang="en-US" sz="2800">
                <a:latin typeface="宋体" pitchFamily="2" charset="-122"/>
              </a:rPr>
              <a:t>：显示器输入输出；</a:t>
            </a:r>
            <a:endParaRPr lang="zh-CN" altLang="en-US" sz="2800"/>
          </a:p>
        </p:txBody>
      </p:sp>
    </p:spTree>
  </p:cSld>
  <p:clrMapOvr>
    <a:masterClrMapping/>
  </p:clrMapOvr>
  <p:transition spd="med">
    <p:pull di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A8B4BAD-35A4-4C98-92DD-0372F07E8FBA}" type="datetime1">
              <a:rPr lang="zh-CN" altLang="en-US"/>
              <a:pPr/>
              <a:t>2016-6-13</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711178F8-66B0-4A29-BEC6-284A084CF144}" type="slidenum">
              <a:rPr lang="en-US" altLang="zh-CN"/>
              <a:pPr/>
              <a:t>38</a:t>
            </a:fld>
            <a:endParaRPr lang="en-US" altLang="zh-CN"/>
          </a:p>
        </p:txBody>
      </p:sp>
      <p:sp>
        <p:nvSpPr>
          <p:cNvPr id="592898" name="Rectangle 2"/>
          <p:cNvSpPr>
            <a:spLocks noGrp="1" noChangeArrowheads="1"/>
          </p:cNvSpPr>
          <p:nvPr>
            <p:ph type="title"/>
          </p:nvPr>
        </p:nvSpPr>
        <p:spPr/>
        <p:txBody>
          <a:bodyPr/>
          <a:lstStyle/>
          <a:p>
            <a:r>
              <a:rPr lang="zh-CN" altLang="en-US" b="1">
                <a:solidFill>
                  <a:srgbClr val="336699"/>
                </a:solidFill>
                <a:latin typeface="宋体" pitchFamily="2" charset="-122"/>
              </a:rPr>
              <a:t>基本输入输出模块</a:t>
            </a:r>
          </a:p>
        </p:txBody>
      </p:sp>
      <p:sp>
        <p:nvSpPr>
          <p:cNvPr id="592899" name="Rectangle 3"/>
          <p:cNvSpPr>
            <a:spLocks noGrp="1" noChangeArrowheads="1"/>
          </p:cNvSpPr>
          <p:nvPr>
            <p:ph type="body" idx="1"/>
          </p:nvPr>
        </p:nvSpPr>
        <p:spPr/>
        <p:txBody>
          <a:bodyPr/>
          <a:lstStyle/>
          <a:p>
            <a:pPr algn="just">
              <a:buFontTx/>
              <a:buNone/>
            </a:pPr>
            <a:r>
              <a:rPr lang="en-US" altLang="zh-CN" sz="2000">
                <a:latin typeface="Times New Roman" pitchFamily="18" charset="0"/>
                <a:cs typeface="Times New Roman" pitchFamily="18" charset="0"/>
              </a:rPr>
              <a:t>11H</a:t>
            </a:r>
            <a:r>
              <a:rPr lang="zh-CN" altLang="en-US" sz="2000">
                <a:latin typeface="宋体" pitchFamily="2" charset="-122"/>
              </a:rPr>
              <a:t>：设备测定（包括打印机个数、驱动器个数、</a:t>
            </a:r>
            <a:r>
              <a:rPr lang="en-US" altLang="zh-CN" sz="2000">
                <a:latin typeface="Times New Roman" pitchFamily="18" charset="0"/>
                <a:cs typeface="Times New Roman" pitchFamily="18" charset="0"/>
              </a:rPr>
              <a:t>RS-232C</a:t>
            </a:r>
            <a:r>
              <a:rPr lang="zh-CN" altLang="en-US" sz="2000">
                <a:latin typeface="宋体" pitchFamily="2" charset="-122"/>
              </a:rPr>
              <a:t>个数等）；</a:t>
            </a:r>
            <a:endParaRPr lang="zh-CN" altLang="en-US" sz="2000">
              <a:latin typeface="Times New Roman" pitchFamily="18" charset="0"/>
              <a:cs typeface="Times New Roman" pitchFamily="18" charset="0"/>
            </a:endParaRPr>
          </a:p>
          <a:p>
            <a:pPr algn="just">
              <a:buFontTx/>
              <a:buNone/>
            </a:pPr>
            <a:r>
              <a:rPr lang="en-US" altLang="zh-CN" sz="2000">
                <a:latin typeface="Times New Roman" pitchFamily="18" charset="0"/>
                <a:cs typeface="Times New Roman" pitchFamily="18" charset="0"/>
              </a:rPr>
              <a:t>12H</a:t>
            </a:r>
            <a:r>
              <a:rPr lang="zh-CN" altLang="en-US" sz="2000">
                <a:latin typeface="宋体" pitchFamily="2" charset="-122"/>
              </a:rPr>
              <a:t>：内存容量测定；</a:t>
            </a:r>
            <a:endParaRPr lang="zh-CN" altLang="en-US" sz="2000">
              <a:latin typeface="Times New Roman" pitchFamily="18" charset="0"/>
              <a:cs typeface="Times New Roman" pitchFamily="18" charset="0"/>
            </a:endParaRPr>
          </a:p>
          <a:p>
            <a:pPr algn="just">
              <a:buFontTx/>
              <a:buNone/>
            </a:pPr>
            <a:r>
              <a:rPr lang="en-US" altLang="zh-CN" sz="2000">
                <a:latin typeface="Times New Roman" pitchFamily="18" charset="0"/>
                <a:cs typeface="Times New Roman" pitchFamily="18" charset="0"/>
              </a:rPr>
              <a:t>13H</a:t>
            </a:r>
            <a:r>
              <a:rPr lang="zh-CN" altLang="en-US" sz="2000">
                <a:latin typeface="宋体" pitchFamily="2" charset="-122"/>
              </a:rPr>
              <a:t>：磁盘输入输出驱动；</a:t>
            </a:r>
            <a:endParaRPr lang="zh-CN" altLang="en-US" sz="2000">
              <a:latin typeface="Times New Roman" pitchFamily="18" charset="0"/>
              <a:cs typeface="Times New Roman" pitchFamily="18" charset="0"/>
            </a:endParaRPr>
          </a:p>
          <a:p>
            <a:pPr algn="just">
              <a:buFontTx/>
              <a:buNone/>
            </a:pPr>
            <a:r>
              <a:rPr lang="en-US" altLang="zh-CN" sz="2000">
                <a:latin typeface="Times New Roman" pitchFamily="18" charset="0"/>
                <a:cs typeface="Times New Roman" pitchFamily="18" charset="0"/>
              </a:rPr>
              <a:t>14H</a:t>
            </a:r>
            <a:r>
              <a:rPr lang="zh-CN" altLang="en-US" sz="2000">
                <a:latin typeface="宋体" pitchFamily="2" charset="-122"/>
              </a:rPr>
              <a:t>：</a:t>
            </a:r>
            <a:r>
              <a:rPr lang="en-US" altLang="zh-CN" sz="2000">
                <a:latin typeface="Times New Roman" pitchFamily="18" charset="0"/>
                <a:cs typeface="Times New Roman" pitchFamily="18" charset="0"/>
              </a:rPr>
              <a:t>RS-232C</a:t>
            </a:r>
            <a:r>
              <a:rPr lang="zh-CN" altLang="en-US" sz="2000">
                <a:latin typeface="宋体" pitchFamily="2" charset="-122"/>
              </a:rPr>
              <a:t>驱动；</a:t>
            </a:r>
            <a:r>
              <a:rPr lang="zh-CN" altLang="en-US" sz="2000">
                <a:latin typeface="Times New Roman" pitchFamily="18" charset="0"/>
                <a:cs typeface="Times New Roman" pitchFamily="18" charset="0"/>
              </a:rPr>
              <a:t> </a:t>
            </a:r>
          </a:p>
          <a:p>
            <a:pPr algn="just">
              <a:buFontTx/>
              <a:buNone/>
            </a:pPr>
            <a:r>
              <a:rPr lang="en-US" altLang="zh-CN" sz="2000">
                <a:latin typeface="Times New Roman" pitchFamily="18" charset="0"/>
                <a:cs typeface="Times New Roman" pitchFamily="18" charset="0"/>
              </a:rPr>
              <a:t>15H</a:t>
            </a:r>
            <a:r>
              <a:rPr lang="zh-CN" altLang="en-US" sz="2000">
                <a:latin typeface="宋体" pitchFamily="2" charset="-122"/>
              </a:rPr>
              <a:t>：盒式磁带机驱动；</a:t>
            </a:r>
            <a:endParaRPr lang="zh-CN" altLang="en-US" sz="2000">
              <a:latin typeface="Times New Roman" pitchFamily="18" charset="0"/>
              <a:cs typeface="Times New Roman" pitchFamily="18" charset="0"/>
            </a:endParaRPr>
          </a:p>
          <a:p>
            <a:pPr algn="just">
              <a:buFontTx/>
              <a:buNone/>
            </a:pPr>
            <a:r>
              <a:rPr lang="en-US" altLang="zh-CN" sz="2000">
                <a:latin typeface="Times New Roman" pitchFamily="18" charset="0"/>
                <a:cs typeface="Times New Roman" pitchFamily="18" charset="0"/>
              </a:rPr>
              <a:t>16H</a:t>
            </a:r>
            <a:r>
              <a:rPr lang="zh-CN" altLang="en-US" sz="2000">
                <a:latin typeface="宋体" pitchFamily="2" charset="-122"/>
              </a:rPr>
              <a:t>：键盘驱动；</a:t>
            </a:r>
            <a:endParaRPr lang="zh-CN" altLang="en-US" sz="2000">
              <a:latin typeface="Times New Roman" pitchFamily="18" charset="0"/>
              <a:cs typeface="Times New Roman" pitchFamily="18" charset="0"/>
            </a:endParaRPr>
          </a:p>
          <a:p>
            <a:pPr algn="just">
              <a:buFontTx/>
              <a:buNone/>
            </a:pPr>
            <a:r>
              <a:rPr lang="en-US" altLang="zh-CN" sz="2000">
                <a:latin typeface="Times New Roman" pitchFamily="18" charset="0"/>
                <a:cs typeface="Times New Roman" pitchFamily="18" charset="0"/>
              </a:rPr>
              <a:t>17H</a:t>
            </a:r>
            <a:r>
              <a:rPr lang="zh-CN" altLang="en-US" sz="2000">
                <a:latin typeface="宋体" pitchFamily="2" charset="-122"/>
              </a:rPr>
              <a:t>：打印机驱动；</a:t>
            </a:r>
            <a:endParaRPr lang="zh-CN" altLang="en-US" sz="2000">
              <a:latin typeface="Times New Roman" pitchFamily="18" charset="0"/>
              <a:cs typeface="Times New Roman" pitchFamily="18" charset="0"/>
            </a:endParaRPr>
          </a:p>
          <a:p>
            <a:pPr algn="just">
              <a:buFontTx/>
              <a:buNone/>
            </a:pPr>
            <a:r>
              <a:rPr lang="en-US" altLang="zh-CN" sz="2000">
                <a:latin typeface="Times New Roman" pitchFamily="18" charset="0"/>
                <a:cs typeface="Times New Roman" pitchFamily="18" charset="0"/>
              </a:rPr>
              <a:t>18H</a:t>
            </a:r>
            <a:r>
              <a:rPr lang="zh-CN" altLang="en-US" sz="2000">
                <a:latin typeface="宋体" pitchFamily="2" charset="-122"/>
              </a:rPr>
              <a:t>：</a:t>
            </a:r>
            <a:r>
              <a:rPr lang="en-US" altLang="zh-CN" sz="2000">
                <a:latin typeface="Times New Roman" pitchFamily="18" charset="0"/>
                <a:cs typeface="Times New Roman" pitchFamily="18" charset="0"/>
              </a:rPr>
              <a:t>ROM BASIC</a:t>
            </a:r>
            <a:r>
              <a:rPr lang="zh-CN" altLang="en-US" sz="2000">
                <a:latin typeface="宋体" pitchFamily="2" charset="-122"/>
              </a:rPr>
              <a:t>解释程序；</a:t>
            </a:r>
            <a:endParaRPr lang="zh-CN" altLang="en-US" sz="2000">
              <a:latin typeface="Times New Roman" pitchFamily="18" charset="0"/>
              <a:cs typeface="Times New Roman" pitchFamily="18" charset="0"/>
            </a:endParaRPr>
          </a:p>
          <a:p>
            <a:pPr algn="just">
              <a:buFontTx/>
              <a:buNone/>
            </a:pPr>
            <a:r>
              <a:rPr lang="en-US" altLang="zh-CN" sz="2000">
                <a:latin typeface="Times New Roman" pitchFamily="18" charset="0"/>
                <a:cs typeface="Times New Roman" pitchFamily="18" charset="0"/>
              </a:rPr>
              <a:t>19H</a:t>
            </a:r>
            <a:r>
              <a:rPr lang="zh-CN" altLang="en-US" sz="2000">
                <a:latin typeface="宋体" pitchFamily="2" charset="-122"/>
              </a:rPr>
              <a:t>：系统初始引导程序；</a:t>
            </a:r>
            <a:endParaRPr lang="zh-CN" altLang="en-US" sz="2000">
              <a:latin typeface="Times New Roman" pitchFamily="18" charset="0"/>
              <a:cs typeface="Times New Roman" pitchFamily="18" charset="0"/>
            </a:endParaRPr>
          </a:p>
          <a:p>
            <a:pPr algn="just">
              <a:buFontTx/>
              <a:buNone/>
            </a:pPr>
            <a:r>
              <a:rPr lang="en-US" altLang="zh-CN" sz="2000">
                <a:latin typeface="Times New Roman" pitchFamily="18" charset="0"/>
                <a:cs typeface="Times New Roman" pitchFamily="18" charset="0"/>
              </a:rPr>
              <a:t>1AH</a:t>
            </a:r>
            <a:r>
              <a:rPr lang="zh-CN" altLang="en-US" sz="2000">
                <a:latin typeface="宋体" pitchFamily="2" charset="-122"/>
              </a:rPr>
              <a:t>：日历驱动和显示；</a:t>
            </a:r>
            <a:endParaRPr lang="zh-CN" altLang="en-US" sz="2000">
              <a:latin typeface="Times New Roman" pitchFamily="18" charset="0"/>
              <a:cs typeface="Times New Roman" pitchFamily="18" charset="0"/>
            </a:endParaRPr>
          </a:p>
          <a:p>
            <a:pPr algn="just">
              <a:buFontTx/>
              <a:buNone/>
            </a:pPr>
            <a:r>
              <a:rPr lang="en-US" altLang="zh-CN" sz="2000">
                <a:latin typeface="Times New Roman" pitchFamily="18" charset="0"/>
                <a:cs typeface="Times New Roman" pitchFamily="18" charset="0"/>
              </a:rPr>
              <a:t>1BH</a:t>
            </a:r>
            <a:r>
              <a:rPr lang="zh-CN" altLang="en-US" sz="2000">
                <a:latin typeface="宋体" pitchFamily="2" charset="-122"/>
              </a:rPr>
              <a:t>：</a:t>
            </a:r>
            <a:r>
              <a:rPr lang="en-US" altLang="zh-CN" sz="2000">
                <a:latin typeface="Times New Roman" pitchFamily="18" charset="0"/>
                <a:cs typeface="Times New Roman" pitchFamily="18" charset="0"/>
              </a:rPr>
              <a:t>Ctrl-Break</a:t>
            </a:r>
            <a:r>
              <a:rPr lang="zh-CN" altLang="en-US" sz="2000">
                <a:latin typeface="宋体" pitchFamily="2" charset="-122"/>
              </a:rPr>
              <a:t>键处理程序。</a:t>
            </a:r>
            <a:endParaRPr lang="zh-CN" altLang="en-US" sz="2000"/>
          </a:p>
        </p:txBody>
      </p:sp>
    </p:spTree>
  </p:cSld>
  <p:clrMapOvr>
    <a:masterClrMapping/>
  </p:clrMapOvr>
  <p:transition spd="med">
    <p:pull di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169C932-5F36-48E6-BD99-7D57EE2B4F86}" type="datetime1">
              <a:rPr lang="zh-CN" altLang="en-US"/>
              <a:pPr/>
              <a:t>2016-6-13</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DDDDF256-8377-41B6-AF67-9DEBC19E0783}" type="slidenum">
              <a:rPr lang="en-US" altLang="zh-CN"/>
              <a:pPr/>
              <a:t>39</a:t>
            </a:fld>
            <a:endParaRPr lang="en-US" altLang="zh-CN"/>
          </a:p>
        </p:txBody>
      </p:sp>
      <p:sp>
        <p:nvSpPr>
          <p:cNvPr id="593922" name="Rectangle 2"/>
          <p:cNvSpPr>
            <a:spLocks noGrp="1" noChangeArrowheads="1"/>
          </p:cNvSpPr>
          <p:nvPr>
            <p:ph type="title"/>
          </p:nvPr>
        </p:nvSpPr>
        <p:spPr/>
        <p:txBody>
          <a:bodyPr/>
          <a:lstStyle/>
          <a:p>
            <a:r>
              <a:rPr lang="zh-CN" altLang="en-US" b="1">
                <a:solidFill>
                  <a:srgbClr val="336699"/>
                </a:solidFill>
                <a:latin typeface="宋体" pitchFamily="2" charset="-122"/>
              </a:rPr>
              <a:t>磁盘管理模块</a:t>
            </a:r>
            <a:endParaRPr lang="zh-CN" altLang="en-US" b="1">
              <a:solidFill>
                <a:srgbClr val="336699"/>
              </a:solidFill>
            </a:endParaRPr>
          </a:p>
        </p:txBody>
      </p:sp>
      <p:sp>
        <p:nvSpPr>
          <p:cNvPr id="593923" name="Rectangle 3"/>
          <p:cNvSpPr>
            <a:spLocks noGrp="1" noChangeArrowheads="1"/>
          </p:cNvSpPr>
          <p:nvPr>
            <p:ph type="body" idx="1"/>
          </p:nvPr>
        </p:nvSpPr>
        <p:spPr/>
        <p:txBody>
          <a:bodyPr/>
          <a:lstStyle/>
          <a:p>
            <a:r>
              <a:rPr lang="zh-CN" altLang="en-US" sz="2400">
                <a:latin typeface="宋体" pitchFamily="2" charset="-122"/>
              </a:rPr>
              <a:t>磁盘管理模块是</a:t>
            </a:r>
            <a:r>
              <a:rPr lang="en-US" altLang="zh-CN" sz="2400">
                <a:latin typeface="Times New Roman" pitchFamily="18" charset="0"/>
                <a:cs typeface="Times New Roman" pitchFamily="18" charset="0"/>
              </a:rPr>
              <a:t>MS-DOS</a:t>
            </a:r>
            <a:r>
              <a:rPr lang="zh-CN" altLang="en-US" sz="2400">
                <a:latin typeface="宋体" pitchFamily="2" charset="-122"/>
              </a:rPr>
              <a:t>的核心，它以</a:t>
            </a:r>
            <a:r>
              <a:rPr lang="en-US" altLang="zh-CN" sz="2400">
                <a:latin typeface="Times New Roman" pitchFamily="18" charset="0"/>
                <a:cs typeface="Times New Roman" pitchFamily="18" charset="0"/>
              </a:rPr>
              <a:t>IBMDOS.COM</a:t>
            </a:r>
            <a:r>
              <a:rPr lang="zh-CN" altLang="en-US" sz="2400">
                <a:latin typeface="宋体" pitchFamily="2" charset="-122"/>
              </a:rPr>
              <a:t>为文件名放在磁盘上。磁盘管理模块由</a:t>
            </a:r>
            <a:r>
              <a:rPr lang="zh-CN" altLang="en-US" sz="2400">
                <a:latin typeface="Times New Roman"/>
              </a:rPr>
              <a:t>“</a:t>
            </a:r>
            <a:r>
              <a:rPr lang="zh-CN" altLang="en-US" sz="2400">
                <a:latin typeface="宋体" pitchFamily="2" charset="-122"/>
              </a:rPr>
              <a:t>系统进一步设置程序</a:t>
            </a:r>
            <a:r>
              <a:rPr lang="zh-CN" altLang="en-US" sz="2400">
                <a:latin typeface="Times New Roman"/>
              </a:rPr>
              <a:t>”</a:t>
            </a:r>
            <a:r>
              <a:rPr lang="zh-CN" altLang="en-US" sz="2400">
                <a:latin typeface="宋体" pitchFamily="2" charset="-122"/>
              </a:rPr>
              <a:t>和</a:t>
            </a:r>
            <a:r>
              <a:rPr lang="zh-CN" altLang="en-US" sz="2400">
                <a:latin typeface="Times New Roman"/>
              </a:rPr>
              <a:t>“</a:t>
            </a:r>
            <a:r>
              <a:rPr lang="zh-CN" altLang="en-US" sz="2400">
                <a:latin typeface="宋体" pitchFamily="2" charset="-122"/>
              </a:rPr>
              <a:t>系统功能调用程序</a:t>
            </a:r>
            <a:r>
              <a:rPr lang="zh-CN" altLang="en-US" sz="2400">
                <a:latin typeface="Times New Roman"/>
              </a:rPr>
              <a:t>”</a:t>
            </a:r>
            <a:r>
              <a:rPr lang="zh-CN" altLang="en-US" sz="2400">
                <a:latin typeface="宋体" pitchFamily="2" charset="-122"/>
              </a:rPr>
              <a:t>两部分组成。</a:t>
            </a:r>
          </a:p>
          <a:p>
            <a:r>
              <a:rPr lang="zh-CN" altLang="en-US" sz="2400">
                <a:latin typeface="宋体" pitchFamily="2" charset="-122"/>
              </a:rPr>
              <a:t>系统进一步设置程序完成类型为</a:t>
            </a:r>
            <a:r>
              <a:rPr lang="en-US" altLang="zh-CN" sz="2400">
                <a:latin typeface="Times New Roman" pitchFamily="18" charset="0"/>
                <a:cs typeface="Times New Roman" pitchFamily="18" charset="0"/>
              </a:rPr>
              <a:t>20H~27H</a:t>
            </a:r>
            <a:r>
              <a:rPr lang="zh-CN" altLang="en-US" sz="2400">
                <a:latin typeface="宋体" pitchFamily="2" charset="-122"/>
              </a:rPr>
              <a:t>的中断向量设置，并为每个磁盘驱动器建立一个磁盘参数表。</a:t>
            </a:r>
          </a:p>
          <a:p>
            <a:r>
              <a:rPr lang="zh-CN" altLang="en-US" sz="2400">
                <a:latin typeface="宋体" pitchFamily="2" charset="-122"/>
              </a:rPr>
              <a:t>磁盘参数表涉及有关磁盘操作的物理参数，比如每磁道中的扇区数、每扇区中的字节数、磁盘上的目录项数、文件区的起始扇区号、文件区所占的扇区数等，磁盘参数表中还包含一个物理扇区和逻辑扇区的对照表。系统功能调用是以类型为</a:t>
            </a:r>
            <a:r>
              <a:rPr lang="en-US" altLang="zh-CN" sz="2400">
                <a:latin typeface="Times New Roman" pitchFamily="18" charset="0"/>
                <a:cs typeface="Times New Roman" pitchFamily="18" charset="0"/>
              </a:rPr>
              <a:t>21H</a:t>
            </a:r>
            <a:r>
              <a:rPr lang="zh-CN" altLang="en-US" sz="2400">
                <a:latin typeface="宋体" pitchFamily="2" charset="-122"/>
              </a:rPr>
              <a:t>的中断处理程序形式提供的。</a:t>
            </a:r>
            <a:endParaRPr lang="zh-CN" altLang="en-US" sz="2400"/>
          </a:p>
        </p:txBody>
      </p:sp>
    </p:spTree>
  </p:cSld>
  <p:clrMapOvr>
    <a:masterClrMapping/>
  </p:clrMapOvr>
  <p:transition spd="med">
    <p:pull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6A2B1C9-D4D0-45EA-8B25-CB3DFE83EA72}" type="datetime1">
              <a:rPr lang="zh-CN" altLang="en-US"/>
              <a:pPr/>
              <a:t>2016-6-13</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490931E6-49F4-4A21-8DCD-9B05EA853A34}" type="slidenum">
              <a:rPr lang="en-US" altLang="zh-CN"/>
              <a:pPr/>
              <a:t>4</a:t>
            </a:fld>
            <a:endParaRPr lang="en-US" altLang="zh-CN"/>
          </a:p>
        </p:txBody>
      </p:sp>
      <p:sp>
        <p:nvSpPr>
          <p:cNvPr id="625666" name="Rectangle 2"/>
          <p:cNvSpPr>
            <a:spLocks noGrp="1" noChangeArrowheads="1"/>
          </p:cNvSpPr>
          <p:nvPr>
            <p:ph type="title"/>
          </p:nvPr>
        </p:nvSpPr>
        <p:spPr/>
        <p:txBody>
          <a:bodyPr/>
          <a:lstStyle/>
          <a:p>
            <a:r>
              <a:rPr lang="zh-CN" altLang="en-US" b="1">
                <a:solidFill>
                  <a:srgbClr val="336699"/>
                </a:solidFill>
                <a:latin typeface="宋体" pitchFamily="2" charset="-122"/>
              </a:rPr>
              <a:t>汇编程序的功能</a:t>
            </a:r>
            <a:endParaRPr lang="zh-CN" altLang="en-US" b="1">
              <a:solidFill>
                <a:srgbClr val="336699"/>
              </a:solidFill>
            </a:endParaRPr>
          </a:p>
        </p:txBody>
      </p:sp>
      <p:sp>
        <p:nvSpPr>
          <p:cNvPr id="625667" name="Rectangle 3"/>
          <p:cNvSpPr>
            <a:spLocks noGrp="1" noChangeArrowheads="1"/>
          </p:cNvSpPr>
          <p:nvPr>
            <p:ph type="body" idx="1"/>
          </p:nvPr>
        </p:nvSpPr>
        <p:spPr/>
        <p:txBody>
          <a:bodyPr/>
          <a:lstStyle/>
          <a:p>
            <a:pPr algn="just"/>
            <a:r>
              <a:rPr lang="zh-CN" altLang="en-US">
                <a:latin typeface="宋体" pitchFamily="2" charset="-122"/>
              </a:rPr>
              <a:t>检查出源程序中的语法错误，并给出出错信息提示。</a:t>
            </a:r>
            <a:endParaRPr lang="zh-CN" altLang="en-US">
              <a:latin typeface="Times New Roman" pitchFamily="18" charset="0"/>
              <a:cs typeface="Times New Roman" pitchFamily="18" charset="0"/>
            </a:endParaRPr>
          </a:p>
          <a:p>
            <a:pPr algn="just"/>
            <a:r>
              <a:rPr lang="zh-CN" altLang="en-US">
                <a:latin typeface="宋体" pitchFamily="2" charset="-122"/>
              </a:rPr>
              <a:t>生成源程序的目标代码程序，也可给出列表文件。</a:t>
            </a:r>
            <a:endParaRPr lang="zh-CN" altLang="en-US">
              <a:latin typeface="Times New Roman" pitchFamily="18" charset="0"/>
              <a:cs typeface="Times New Roman" pitchFamily="18" charset="0"/>
            </a:endParaRPr>
          </a:p>
          <a:p>
            <a:pPr algn="just"/>
            <a:r>
              <a:rPr lang="zh-CN" altLang="en-US">
                <a:latin typeface="宋体" pitchFamily="2" charset="-122"/>
              </a:rPr>
              <a:t>汇编时遇到宏指令即展开。</a:t>
            </a:r>
            <a:endParaRPr lang="zh-CN" altLang="en-US"/>
          </a:p>
        </p:txBody>
      </p:sp>
    </p:spTree>
  </p:cSld>
  <p:clrMapOvr>
    <a:masterClrMapping/>
  </p:clrMapOvr>
  <p:transition spd="med">
    <p:pull di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E7A473A-9E65-4EBC-9BEC-08E2CCE09DFF}" type="datetime1">
              <a:rPr lang="zh-CN" altLang="en-US"/>
              <a:pPr/>
              <a:t>2016-6-13</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678EC8A6-AD27-409F-BA59-6C4EDA5B4454}" type="slidenum">
              <a:rPr lang="en-US" altLang="zh-CN"/>
              <a:pPr/>
              <a:t>40</a:t>
            </a:fld>
            <a:endParaRPr lang="en-US" altLang="zh-CN"/>
          </a:p>
        </p:txBody>
      </p:sp>
      <p:sp>
        <p:nvSpPr>
          <p:cNvPr id="594946" name="Rectangle 2"/>
          <p:cNvSpPr>
            <a:spLocks noGrp="1" noChangeArrowheads="1"/>
          </p:cNvSpPr>
          <p:nvPr>
            <p:ph type="title"/>
          </p:nvPr>
        </p:nvSpPr>
        <p:spPr/>
        <p:txBody>
          <a:bodyPr/>
          <a:lstStyle/>
          <a:p>
            <a:r>
              <a:rPr lang="zh-CN" altLang="en-US" b="1">
                <a:solidFill>
                  <a:srgbClr val="336699"/>
                </a:solidFill>
                <a:latin typeface="宋体" pitchFamily="2" charset="-122"/>
              </a:rPr>
              <a:t>命令处理模块</a:t>
            </a:r>
            <a:endParaRPr lang="zh-CN" altLang="en-US" b="1">
              <a:solidFill>
                <a:srgbClr val="336699"/>
              </a:solidFill>
            </a:endParaRPr>
          </a:p>
        </p:txBody>
      </p:sp>
      <p:sp>
        <p:nvSpPr>
          <p:cNvPr id="594947" name="Rectangle 3"/>
          <p:cNvSpPr>
            <a:spLocks noGrp="1" noChangeArrowheads="1"/>
          </p:cNvSpPr>
          <p:nvPr>
            <p:ph type="body" idx="1"/>
          </p:nvPr>
        </p:nvSpPr>
        <p:spPr/>
        <p:txBody>
          <a:bodyPr/>
          <a:lstStyle/>
          <a:p>
            <a:pPr>
              <a:lnSpc>
                <a:spcPct val="90000"/>
              </a:lnSpc>
            </a:pPr>
            <a:r>
              <a:rPr lang="zh-CN" altLang="en-US" sz="2400">
                <a:latin typeface="宋体" pitchFamily="2" charset="-122"/>
              </a:rPr>
              <a:t>命令处理模块是操作系统和普通用户之间的接口，它识别、接收和处理用户打入的键盘命令，以</a:t>
            </a:r>
            <a:r>
              <a:rPr lang="en-US" altLang="zh-CN" sz="2400">
                <a:latin typeface="Times New Roman" pitchFamily="18" charset="0"/>
                <a:cs typeface="Times New Roman" pitchFamily="18" charset="0"/>
              </a:rPr>
              <a:t>COMMAND.COM</a:t>
            </a:r>
            <a:r>
              <a:rPr lang="zh-CN" altLang="en-US" sz="2400">
                <a:latin typeface="宋体" pitchFamily="2" charset="-122"/>
              </a:rPr>
              <a:t>为文件名放在磁盘上。</a:t>
            </a:r>
          </a:p>
          <a:p>
            <a:pPr>
              <a:lnSpc>
                <a:spcPct val="90000"/>
              </a:lnSpc>
            </a:pPr>
            <a:r>
              <a:rPr lang="zh-CN" altLang="en-US" sz="2400">
                <a:latin typeface="宋体" pitchFamily="2" charset="-122"/>
              </a:rPr>
              <a:t>命令处理模块分为两个部分，一个是常驻部分，另一个是暂存部分。</a:t>
            </a:r>
          </a:p>
          <a:p>
            <a:pPr>
              <a:lnSpc>
                <a:spcPct val="90000"/>
              </a:lnSpc>
            </a:pPr>
            <a:r>
              <a:rPr lang="zh-CN" altLang="en-US" sz="2400">
                <a:latin typeface="宋体" pitchFamily="2" charset="-122"/>
              </a:rPr>
              <a:t>常驻部分总是留在存储器中，实现所有基本控制功能（命令接收和识别）和出错处理功能，常驻部分也实现对暂存部分的恢复。</a:t>
            </a:r>
          </a:p>
          <a:p>
            <a:pPr>
              <a:lnSpc>
                <a:spcPct val="90000"/>
              </a:lnSpc>
            </a:pPr>
            <a:r>
              <a:rPr lang="zh-CN" altLang="en-US" sz="2400">
                <a:latin typeface="宋体" pitchFamily="2" charset="-122"/>
              </a:rPr>
              <a:t>暂存部分包括所有内部命令处理程序，还包括对批命令的解释程序。当用户程序需要大容量存储器时，可以将暂存部分覆盖掉，在用户程序运行完后，再由常驻部分将它引导到内存。</a:t>
            </a:r>
            <a:endParaRPr lang="zh-CN" altLang="en-US" sz="2400"/>
          </a:p>
        </p:txBody>
      </p:sp>
    </p:spTree>
  </p:cSld>
  <p:clrMapOvr>
    <a:masterClrMapping/>
  </p:clrMapOvr>
  <p:transition spd="med">
    <p:pull dir="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8644966-47C6-4FA8-A50C-169AB7CBF87D}" type="datetime1">
              <a:rPr lang="zh-CN" altLang="en-US"/>
              <a:pPr/>
              <a:t>2016-6-13</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05BC1C39-A60F-409C-8093-118C68D5373F}" type="slidenum">
              <a:rPr lang="en-US" altLang="zh-CN"/>
              <a:pPr/>
              <a:t>41</a:t>
            </a:fld>
            <a:endParaRPr lang="en-US" altLang="zh-CN"/>
          </a:p>
        </p:txBody>
      </p:sp>
      <p:sp>
        <p:nvSpPr>
          <p:cNvPr id="603138" name="Rectangle 2"/>
          <p:cNvSpPr>
            <a:spLocks noGrp="1" noChangeArrowheads="1"/>
          </p:cNvSpPr>
          <p:nvPr>
            <p:ph type="title"/>
          </p:nvPr>
        </p:nvSpPr>
        <p:spPr/>
        <p:txBody>
          <a:bodyPr/>
          <a:lstStyle/>
          <a:p>
            <a:r>
              <a:rPr lang="en-US" altLang="zh-CN" b="1">
                <a:solidFill>
                  <a:srgbClr val="336699"/>
                </a:solidFill>
                <a:latin typeface="Times New Roman" pitchFamily="18" charset="0"/>
                <a:cs typeface="Times New Roman" pitchFamily="18" charset="0"/>
              </a:rPr>
              <a:t>MS-DOS</a:t>
            </a:r>
            <a:r>
              <a:rPr lang="zh-CN" altLang="en-US" b="1">
                <a:solidFill>
                  <a:srgbClr val="336699"/>
                </a:solidFill>
                <a:latin typeface="宋体" pitchFamily="2" charset="-122"/>
              </a:rPr>
              <a:t>中三个主要模块的关系</a:t>
            </a:r>
            <a:endParaRPr lang="zh-CN" altLang="en-US" b="1">
              <a:solidFill>
                <a:srgbClr val="336699"/>
              </a:solidFill>
            </a:endParaRPr>
          </a:p>
        </p:txBody>
      </p:sp>
      <p:graphicFrame>
        <p:nvGraphicFramePr>
          <p:cNvPr id="603140" name="Object 4"/>
          <p:cNvGraphicFramePr>
            <a:graphicFrameLocks noChangeAspect="1"/>
          </p:cNvGraphicFramePr>
          <p:nvPr/>
        </p:nvGraphicFramePr>
        <p:xfrm>
          <a:off x="1524000" y="1752600"/>
          <a:ext cx="5181600" cy="3176588"/>
        </p:xfrm>
        <a:graphic>
          <a:graphicData uri="http://schemas.openxmlformats.org/presentationml/2006/ole">
            <p:oleObj spid="_x0000_s603140" name="位图图像" r:id="rId3" imgW="3153215" imgH="1933333" progId="PBrush">
              <p:embed/>
            </p:oleObj>
          </a:graphicData>
        </a:graphic>
      </p:graphicFrame>
    </p:spTree>
  </p:cSld>
  <p:clrMapOvr>
    <a:masterClrMapping/>
  </p:clrMapOvr>
  <p:transition spd="med">
    <p:pull dir="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7847534-B840-4811-99D7-6327A0DF0074}" type="datetime1">
              <a:rPr lang="zh-CN" altLang="en-US"/>
              <a:pPr/>
              <a:t>2016-6-13</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AFD056C5-2FB3-4283-A4C1-8DCF4EBA5C9D}" type="slidenum">
              <a:rPr lang="en-US" altLang="zh-CN"/>
              <a:pPr/>
              <a:t>42</a:t>
            </a:fld>
            <a:endParaRPr lang="en-US" altLang="zh-CN"/>
          </a:p>
        </p:txBody>
      </p:sp>
      <p:sp>
        <p:nvSpPr>
          <p:cNvPr id="653314" name="Rectangle 2"/>
          <p:cNvSpPr>
            <a:spLocks noGrp="1" noChangeArrowheads="1"/>
          </p:cNvSpPr>
          <p:nvPr>
            <p:ph type="title"/>
          </p:nvPr>
        </p:nvSpPr>
        <p:spPr/>
        <p:txBody>
          <a:bodyPr/>
          <a:lstStyle/>
          <a:p>
            <a:r>
              <a:rPr lang="zh-CN" altLang="en-US" b="1">
                <a:solidFill>
                  <a:srgbClr val="336699"/>
                </a:solidFill>
                <a:latin typeface="宋体" pitchFamily="2" charset="-122"/>
              </a:rPr>
              <a:t>命令的识别和执行</a:t>
            </a:r>
            <a:endParaRPr lang="zh-CN" altLang="en-US" b="1">
              <a:solidFill>
                <a:srgbClr val="336699"/>
              </a:solidFill>
            </a:endParaRPr>
          </a:p>
        </p:txBody>
      </p:sp>
      <p:sp>
        <p:nvSpPr>
          <p:cNvPr id="653315" name="Rectangle 3"/>
          <p:cNvSpPr>
            <a:spLocks noGrp="1" noChangeArrowheads="1"/>
          </p:cNvSpPr>
          <p:nvPr>
            <p:ph type="body" idx="1"/>
          </p:nvPr>
        </p:nvSpPr>
        <p:spPr/>
        <p:txBody>
          <a:bodyPr/>
          <a:lstStyle/>
          <a:p>
            <a:pPr>
              <a:lnSpc>
                <a:spcPct val="90000"/>
              </a:lnSpc>
            </a:pPr>
            <a:r>
              <a:rPr lang="en-US" altLang="zh-CN" sz="2400">
                <a:latin typeface="Times New Roman" pitchFamily="18" charset="0"/>
                <a:cs typeface="Times New Roman" pitchFamily="18" charset="0"/>
              </a:rPr>
              <a:t>MS-DOS</a:t>
            </a:r>
            <a:r>
              <a:rPr lang="zh-CN" altLang="en-US" sz="2400">
                <a:latin typeface="宋体" pitchFamily="2" charset="-122"/>
              </a:rPr>
              <a:t>能处理的命令分为两类，一类是内部命令，另一类是外部命令。</a:t>
            </a:r>
          </a:p>
          <a:p>
            <a:pPr>
              <a:lnSpc>
                <a:spcPct val="90000"/>
              </a:lnSpc>
            </a:pPr>
            <a:r>
              <a:rPr lang="zh-CN" altLang="en-US" sz="2400">
                <a:latin typeface="宋体" pitchFamily="2" charset="-122"/>
              </a:rPr>
              <a:t>内部命令往往是最常用的一些命令，它们所对应的命令执行模块就在</a:t>
            </a:r>
            <a:r>
              <a:rPr lang="en-US" altLang="zh-CN" sz="2400">
                <a:latin typeface="Times New Roman" pitchFamily="18" charset="0"/>
                <a:cs typeface="Times New Roman" pitchFamily="18" charset="0"/>
              </a:rPr>
              <a:t>COMMAND.COM</a:t>
            </a:r>
            <a:r>
              <a:rPr lang="zh-CN" altLang="en-US" sz="2400">
                <a:latin typeface="宋体" pitchFamily="2" charset="-122"/>
              </a:rPr>
              <a:t>程序内部。</a:t>
            </a:r>
          </a:p>
          <a:p>
            <a:pPr>
              <a:lnSpc>
                <a:spcPct val="90000"/>
              </a:lnSpc>
            </a:pPr>
            <a:r>
              <a:rPr lang="zh-CN" altLang="en-US" sz="2400">
                <a:latin typeface="宋体" pitchFamily="2" charset="-122"/>
              </a:rPr>
              <a:t>比如，显示目录的命令</a:t>
            </a:r>
            <a:r>
              <a:rPr lang="en-US" altLang="zh-CN" sz="2400">
                <a:latin typeface="Times New Roman" pitchFamily="18" charset="0"/>
                <a:cs typeface="Times New Roman" pitchFamily="18" charset="0"/>
              </a:rPr>
              <a:t>DIR</a:t>
            </a:r>
            <a:r>
              <a:rPr lang="zh-CN" altLang="en-US" sz="2400">
                <a:latin typeface="宋体" pitchFamily="2" charset="-122"/>
              </a:rPr>
              <a:t>，显示文件内容的命令</a:t>
            </a:r>
            <a:r>
              <a:rPr lang="en-US" altLang="zh-CN" sz="2400">
                <a:latin typeface="Times New Roman" pitchFamily="18" charset="0"/>
                <a:cs typeface="Times New Roman" pitchFamily="18" charset="0"/>
              </a:rPr>
              <a:t>TYPE</a:t>
            </a:r>
            <a:r>
              <a:rPr lang="zh-CN" altLang="en-US" sz="2400">
                <a:latin typeface="宋体" pitchFamily="2" charset="-122"/>
              </a:rPr>
              <a:t>，复制文件命令</a:t>
            </a:r>
            <a:r>
              <a:rPr lang="en-US" altLang="zh-CN" sz="2400">
                <a:latin typeface="Times New Roman" pitchFamily="18" charset="0"/>
                <a:cs typeface="Times New Roman" pitchFamily="18" charset="0"/>
              </a:rPr>
              <a:t>COPY</a:t>
            </a:r>
            <a:r>
              <a:rPr lang="zh-CN" altLang="en-US" sz="2400">
                <a:latin typeface="宋体" pitchFamily="2" charset="-122"/>
              </a:rPr>
              <a:t>，删除文件命令</a:t>
            </a:r>
            <a:r>
              <a:rPr lang="en-US" altLang="zh-CN" sz="2400">
                <a:latin typeface="Times New Roman" pitchFamily="18" charset="0"/>
                <a:cs typeface="Times New Roman" pitchFamily="18" charset="0"/>
              </a:rPr>
              <a:t>DEL</a:t>
            </a:r>
            <a:r>
              <a:rPr lang="zh-CN" altLang="en-US" sz="2400">
                <a:latin typeface="宋体" pitchFamily="2" charset="-122"/>
              </a:rPr>
              <a:t>，为文件改名的命令</a:t>
            </a:r>
            <a:r>
              <a:rPr lang="en-US" altLang="zh-CN" sz="2400">
                <a:latin typeface="Times New Roman" pitchFamily="18" charset="0"/>
                <a:cs typeface="Times New Roman" pitchFamily="18" charset="0"/>
              </a:rPr>
              <a:t>REN</a:t>
            </a:r>
            <a:r>
              <a:rPr lang="zh-CN" altLang="en-US" sz="2400">
                <a:latin typeface="宋体" pitchFamily="2" charset="-122"/>
              </a:rPr>
              <a:t>等，这些都属于内部命令。</a:t>
            </a:r>
          </a:p>
          <a:p>
            <a:pPr>
              <a:lnSpc>
                <a:spcPct val="90000"/>
              </a:lnSpc>
            </a:pPr>
            <a:r>
              <a:rPr lang="zh-CN" altLang="en-US" sz="2400">
                <a:latin typeface="宋体" pitchFamily="2" charset="-122"/>
              </a:rPr>
              <a:t>大部分命令属于外部命令，一个外部命令的功能要通过执行此命令所对应的命令文件来实现。</a:t>
            </a:r>
          </a:p>
          <a:p>
            <a:pPr>
              <a:lnSpc>
                <a:spcPct val="90000"/>
              </a:lnSpc>
            </a:pPr>
            <a:r>
              <a:rPr lang="zh-CN" altLang="en-US" sz="2400">
                <a:latin typeface="宋体" pitchFamily="2" charset="-122"/>
              </a:rPr>
              <a:t>命令的识别和执行过程实际上就是命令处理模块</a:t>
            </a:r>
            <a:r>
              <a:rPr lang="en-US" altLang="zh-CN" sz="2400">
                <a:latin typeface="Times New Roman" pitchFamily="18" charset="0"/>
                <a:cs typeface="Times New Roman" pitchFamily="18" charset="0"/>
              </a:rPr>
              <a:t>COMMAND.COM</a:t>
            </a:r>
            <a:r>
              <a:rPr lang="zh-CN" altLang="en-US" sz="2400">
                <a:latin typeface="宋体" pitchFamily="2" charset="-122"/>
              </a:rPr>
              <a:t>的执行过程，从此执行过程中，可以很明显地看出对内部命令和外部命令的不同处理。</a:t>
            </a:r>
            <a:endParaRPr lang="zh-CN" altLang="en-US" sz="2400"/>
          </a:p>
        </p:txBody>
      </p:sp>
    </p:spTree>
  </p:cSld>
  <p:clrMapOvr>
    <a:masterClrMapping/>
  </p:clrMapOvr>
  <p:transition spd="med">
    <p:pull dir="d"/>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BC212DD-95DF-44A8-9745-C32E1F1B8593}" type="datetime1">
              <a:rPr lang="zh-CN" altLang="en-US"/>
              <a:pPr/>
              <a:t>2016-6-13</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7322F2EA-A0D1-41A0-B662-E4E179DE1285}" type="slidenum">
              <a:rPr lang="en-US" altLang="zh-CN"/>
              <a:pPr/>
              <a:t>43</a:t>
            </a:fld>
            <a:endParaRPr lang="en-US" altLang="zh-CN"/>
          </a:p>
        </p:txBody>
      </p:sp>
      <p:sp>
        <p:nvSpPr>
          <p:cNvPr id="654338" name="Rectangle 2"/>
          <p:cNvSpPr>
            <a:spLocks noGrp="1" noChangeArrowheads="1"/>
          </p:cNvSpPr>
          <p:nvPr>
            <p:ph type="title"/>
          </p:nvPr>
        </p:nvSpPr>
        <p:spPr/>
        <p:txBody>
          <a:bodyPr/>
          <a:lstStyle/>
          <a:p>
            <a:r>
              <a:rPr lang="zh-CN" altLang="en-US" b="1">
                <a:solidFill>
                  <a:srgbClr val="336699"/>
                </a:solidFill>
                <a:latin typeface="宋体" pitchFamily="2" charset="-122"/>
              </a:rPr>
              <a:t>程序段前缀</a:t>
            </a:r>
            <a:endParaRPr lang="zh-CN" altLang="en-US" b="1">
              <a:solidFill>
                <a:srgbClr val="336699"/>
              </a:solidFill>
            </a:endParaRPr>
          </a:p>
        </p:txBody>
      </p:sp>
      <p:sp>
        <p:nvSpPr>
          <p:cNvPr id="654339" name="Rectangle 3"/>
          <p:cNvSpPr>
            <a:spLocks noGrp="1" noChangeArrowheads="1"/>
          </p:cNvSpPr>
          <p:nvPr>
            <p:ph type="body" idx="1"/>
          </p:nvPr>
        </p:nvSpPr>
        <p:spPr/>
        <p:txBody>
          <a:bodyPr/>
          <a:lstStyle/>
          <a:p>
            <a:r>
              <a:rPr lang="zh-CN" altLang="en-US" sz="2400">
                <a:latin typeface="宋体" pitchFamily="2" charset="-122"/>
              </a:rPr>
              <a:t>当输入一个外部命令或运行一个程序时，</a:t>
            </a:r>
            <a:r>
              <a:rPr lang="en-US" altLang="zh-CN" sz="2400">
                <a:latin typeface="Times New Roman" pitchFamily="18" charset="0"/>
                <a:cs typeface="Times New Roman" pitchFamily="18" charset="0"/>
              </a:rPr>
              <a:t>MS-DOS</a:t>
            </a:r>
            <a:r>
              <a:rPr lang="zh-CN" altLang="en-US" sz="2400">
                <a:latin typeface="宋体" pitchFamily="2" charset="-122"/>
              </a:rPr>
              <a:t>会确定系统中可用内存区的最低地址，并由此处开始填写程序运行时所需要的一系列参数，还设置一个磁盘读写缓冲区。</a:t>
            </a:r>
          </a:p>
          <a:p>
            <a:r>
              <a:rPr lang="zh-CN" altLang="en-US" sz="2400">
                <a:latin typeface="宋体" pitchFamily="2" charset="-122"/>
              </a:rPr>
              <a:t>这个参数区和缓冲区合起来称为程序段前缀（</a:t>
            </a:r>
            <a:r>
              <a:rPr lang="en-US" altLang="zh-CN" sz="2400">
                <a:latin typeface="Times New Roman" pitchFamily="18" charset="0"/>
                <a:cs typeface="Times New Roman" pitchFamily="18" charset="0"/>
              </a:rPr>
              <a:t>Program Segment Prefix</a:t>
            </a:r>
            <a:r>
              <a:rPr lang="zh-CN" altLang="en-US" sz="2400">
                <a:latin typeface="宋体" pitchFamily="2" charset="-122"/>
              </a:rPr>
              <a:t>，</a:t>
            </a:r>
            <a:r>
              <a:rPr lang="en-US" altLang="zh-CN" sz="2400">
                <a:latin typeface="Times New Roman" pitchFamily="18" charset="0"/>
                <a:cs typeface="Times New Roman" pitchFamily="18" charset="0"/>
              </a:rPr>
              <a:t>PSP</a:t>
            </a:r>
            <a:r>
              <a:rPr lang="zh-CN" altLang="en-US" sz="2400">
                <a:latin typeface="宋体" pitchFamily="2" charset="-122"/>
              </a:rPr>
              <a:t>），</a:t>
            </a:r>
            <a:r>
              <a:rPr lang="en-US" altLang="zh-CN" sz="2400">
                <a:latin typeface="Times New Roman" pitchFamily="18" charset="0"/>
                <a:cs typeface="Times New Roman" pitchFamily="18" charset="0"/>
              </a:rPr>
              <a:t>PSP</a:t>
            </a:r>
            <a:r>
              <a:rPr lang="zh-CN" altLang="en-US" sz="2400">
                <a:latin typeface="宋体" pitchFamily="2" charset="-122"/>
              </a:rPr>
              <a:t>共占</a:t>
            </a:r>
            <a:r>
              <a:rPr lang="en-US" altLang="zh-CN" sz="2400">
                <a:latin typeface="Times New Roman" pitchFamily="18" charset="0"/>
                <a:cs typeface="Times New Roman" pitchFamily="18" charset="0"/>
              </a:rPr>
              <a:t>256</a:t>
            </a:r>
            <a:r>
              <a:rPr lang="zh-CN" altLang="en-US" sz="2400">
                <a:latin typeface="宋体" pitchFamily="2" charset="-122"/>
              </a:rPr>
              <a:t>（</a:t>
            </a:r>
            <a:r>
              <a:rPr lang="en-US" altLang="zh-CN" sz="2400">
                <a:latin typeface="Times New Roman" pitchFamily="18" charset="0"/>
                <a:cs typeface="Times New Roman" pitchFamily="18" charset="0"/>
              </a:rPr>
              <a:t>100H</a:t>
            </a:r>
            <a:r>
              <a:rPr lang="zh-CN" altLang="en-US" sz="2400">
                <a:latin typeface="宋体" pitchFamily="2" charset="-122"/>
              </a:rPr>
              <a:t>）字节。</a:t>
            </a:r>
          </a:p>
          <a:p>
            <a:r>
              <a:rPr lang="zh-CN" altLang="en-US" sz="2400">
                <a:latin typeface="宋体" pitchFamily="2" charset="-122"/>
              </a:rPr>
              <a:t>操作系统在程序段前缀首址加</a:t>
            </a:r>
            <a:r>
              <a:rPr lang="en-US" altLang="zh-CN" sz="2400">
                <a:latin typeface="Times New Roman" pitchFamily="18" charset="0"/>
                <a:cs typeface="Times New Roman" pitchFamily="18" charset="0"/>
              </a:rPr>
              <a:t>100H</a:t>
            </a:r>
            <a:r>
              <a:rPr lang="zh-CN" altLang="en-US" sz="2400">
                <a:latin typeface="宋体" pitchFamily="2" charset="-122"/>
              </a:rPr>
              <a:t>处装配要运行的程序，对于扩展名为</a:t>
            </a:r>
            <a:r>
              <a:rPr lang="en-US" altLang="zh-CN" sz="2400">
                <a:latin typeface="Times New Roman" pitchFamily="18" charset="0"/>
                <a:cs typeface="Times New Roman" pitchFamily="18" charset="0"/>
              </a:rPr>
              <a:t>EXE</a:t>
            </a:r>
            <a:r>
              <a:rPr lang="zh-CN" altLang="en-US" sz="2400">
                <a:latin typeface="宋体" pitchFamily="2" charset="-122"/>
              </a:rPr>
              <a:t>的程序，刚运行时，</a:t>
            </a:r>
            <a:r>
              <a:rPr lang="en-US" altLang="zh-CN" sz="2400">
                <a:latin typeface="Times New Roman" pitchFamily="18" charset="0"/>
                <a:cs typeface="Times New Roman" pitchFamily="18" charset="0"/>
              </a:rPr>
              <a:t>DS</a:t>
            </a:r>
            <a:r>
              <a:rPr lang="zh-CN" altLang="en-US" sz="2400">
                <a:latin typeface="宋体" pitchFamily="2" charset="-122"/>
              </a:rPr>
              <a:t>和</a:t>
            </a:r>
            <a:r>
              <a:rPr lang="en-US" altLang="zh-CN" sz="2400">
                <a:latin typeface="Times New Roman" pitchFamily="18" charset="0"/>
                <a:cs typeface="Times New Roman" pitchFamily="18" charset="0"/>
              </a:rPr>
              <a:t>ES</a:t>
            </a:r>
            <a:r>
              <a:rPr lang="zh-CN" altLang="en-US" sz="2400">
                <a:latin typeface="宋体" pitchFamily="2" charset="-122"/>
              </a:rPr>
              <a:t>这两个寄存器会指向程序段前缀</a:t>
            </a:r>
            <a:r>
              <a:rPr lang="en-US" altLang="zh-CN" sz="2400">
                <a:latin typeface="Times New Roman" pitchFamily="18" charset="0"/>
                <a:cs typeface="Times New Roman" pitchFamily="18" charset="0"/>
              </a:rPr>
              <a:t>PSP+0</a:t>
            </a:r>
            <a:r>
              <a:rPr lang="zh-CN" altLang="en-US" sz="2400">
                <a:latin typeface="宋体" pitchFamily="2" charset="-122"/>
              </a:rPr>
              <a:t>，对于扩展名为</a:t>
            </a:r>
            <a:r>
              <a:rPr lang="en-US" altLang="zh-CN" sz="2400">
                <a:latin typeface="Times New Roman" pitchFamily="18" charset="0"/>
                <a:cs typeface="Times New Roman" pitchFamily="18" charset="0"/>
              </a:rPr>
              <a:t>COM</a:t>
            </a:r>
            <a:r>
              <a:rPr lang="zh-CN" altLang="en-US" sz="2400">
                <a:latin typeface="宋体" pitchFamily="2" charset="-122"/>
              </a:rPr>
              <a:t>的程序，则在运行时</a:t>
            </a:r>
            <a:r>
              <a:rPr lang="en-US" altLang="zh-CN" sz="2400">
                <a:latin typeface="Times New Roman" pitchFamily="18" charset="0"/>
                <a:cs typeface="Times New Roman" pitchFamily="18" charset="0"/>
              </a:rPr>
              <a:t>4</a:t>
            </a:r>
            <a:r>
              <a:rPr lang="zh-CN" altLang="en-US" sz="2400">
                <a:latin typeface="宋体" pitchFamily="2" charset="-122"/>
              </a:rPr>
              <a:t>个段寄存器都指向</a:t>
            </a:r>
            <a:r>
              <a:rPr lang="en-US" altLang="zh-CN" sz="2400">
                <a:latin typeface="Times New Roman" pitchFamily="18" charset="0"/>
                <a:cs typeface="Times New Roman" pitchFamily="18" charset="0"/>
              </a:rPr>
              <a:t>PSP+0</a:t>
            </a:r>
            <a:r>
              <a:rPr lang="zh-CN" altLang="en-US" sz="2400">
                <a:latin typeface="宋体" pitchFamily="2" charset="-122"/>
              </a:rPr>
              <a:t>。</a:t>
            </a:r>
            <a:endParaRPr lang="zh-CN" altLang="en-US" sz="2400"/>
          </a:p>
        </p:txBody>
      </p:sp>
    </p:spTree>
  </p:cSld>
  <p:clrMapOvr>
    <a:masterClrMapping/>
  </p:clrMapOvr>
  <p:transition spd="med">
    <p:pull dir="d"/>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A15D9B8-DC14-46F8-B0F5-4641DAF243D6}" type="datetime1">
              <a:rPr lang="zh-CN" altLang="en-US"/>
              <a:pPr/>
              <a:t>2016-6-13</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46E4AB61-70FE-4E14-85BA-46327C7A6381}" type="slidenum">
              <a:rPr lang="en-US" altLang="zh-CN"/>
              <a:pPr/>
              <a:t>44</a:t>
            </a:fld>
            <a:endParaRPr lang="en-US" altLang="zh-CN"/>
          </a:p>
        </p:txBody>
      </p:sp>
      <p:sp>
        <p:nvSpPr>
          <p:cNvPr id="655362" name="Rectangle 2"/>
          <p:cNvSpPr>
            <a:spLocks noGrp="1" noChangeArrowheads="1"/>
          </p:cNvSpPr>
          <p:nvPr>
            <p:ph type="title"/>
          </p:nvPr>
        </p:nvSpPr>
        <p:spPr/>
        <p:txBody>
          <a:bodyPr/>
          <a:lstStyle/>
          <a:p>
            <a:r>
              <a:rPr lang="zh-CN" altLang="en-US" b="1">
                <a:solidFill>
                  <a:srgbClr val="336699"/>
                </a:solidFill>
                <a:latin typeface="宋体" pitchFamily="2" charset="-122"/>
              </a:rPr>
              <a:t>程序段前缀的格式</a:t>
            </a:r>
            <a:endParaRPr lang="zh-CN" altLang="en-US" b="1">
              <a:solidFill>
                <a:srgbClr val="336699"/>
              </a:solidFill>
            </a:endParaRPr>
          </a:p>
        </p:txBody>
      </p:sp>
      <p:graphicFrame>
        <p:nvGraphicFramePr>
          <p:cNvPr id="655366" name="Object 6"/>
          <p:cNvGraphicFramePr>
            <a:graphicFrameLocks noChangeAspect="1"/>
          </p:cNvGraphicFramePr>
          <p:nvPr/>
        </p:nvGraphicFramePr>
        <p:xfrm>
          <a:off x="1600200" y="1752600"/>
          <a:ext cx="5257800" cy="4192588"/>
        </p:xfrm>
        <a:graphic>
          <a:graphicData uri="http://schemas.openxmlformats.org/presentationml/2006/ole">
            <p:oleObj spid="_x0000_s655366" name="位图图像" r:id="rId3" imgW="3010320" imgH="2400635" progId="PBrush">
              <p:embed/>
            </p:oleObj>
          </a:graphicData>
        </a:graphic>
      </p:graphicFrame>
    </p:spTree>
  </p:cSld>
  <p:clrMapOvr>
    <a:masterClrMapping/>
  </p:clrMapOvr>
  <p:transition spd="med">
    <p:pull dir="d"/>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AE870A2-632E-4C53-8D3B-4616A2457AEE}" type="datetime1">
              <a:rPr lang="zh-CN" altLang="en-US"/>
              <a:pPr/>
              <a:t>2016-6-13</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106AACA8-6D64-40EB-9A96-097BE1D7653C}" type="slidenum">
              <a:rPr lang="en-US" altLang="zh-CN"/>
              <a:pPr/>
              <a:t>45</a:t>
            </a:fld>
            <a:endParaRPr lang="en-US" altLang="zh-CN"/>
          </a:p>
        </p:txBody>
      </p:sp>
      <p:sp>
        <p:nvSpPr>
          <p:cNvPr id="656386" name="Rectangle 2"/>
          <p:cNvSpPr>
            <a:spLocks noGrp="1" noChangeArrowheads="1"/>
          </p:cNvSpPr>
          <p:nvPr>
            <p:ph type="title"/>
          </p:nvPr>
        </p:nvSpPr>
        <p:spPr/>
        <p:txBody>
          <a:bodyPr/>
          <a:lstStyle/>
          <a:p>
            <a:r>
              <a:rPr lang="en-US" altLang="zh-CN" b="1">
                <a:solidFill>
                  <a:srgbClr val="336699"/>
                </a:solidFill>
                <a:latin typeface="Times New Roman" pitchFamily="18" charset="0"/>
                <a:cs typeface="Times New Roman" pitchFamily="18" charset="0"/>
              </a:rPr>
              <a:t>PSP</a:t>
            </a:r>
            <a:r>
              <a:rPr lang="zh-CN" altLang="en-US" b="1">
                <a:solidFill>
                  <a:srgbClr val="336699"/>
                </a:solidFill>
                <a:latin typeface="宋体" pitchFamily="2" charset="-122"/>
              </a:rPr>
              <a:t>中各字节的含义</a:t>
            </a:r>
            <a:endParaRPr lang="zh-CN" altLang="en-US" b="1">
              <a:solidFill>
                <a:srgbClr val="336699"/>
              </a:solidFill>
            </a:endParaRPr>
          </a:p>
        </p:txBody>
      </p:sp>
      <p:sp>
        <p:nvSpPr>
          <p:cNvPr id="656387" name="Rectangle 3"/>
          <p:cNvSpPr>
            <a:spLocks noGrp="1" noChangeArrowheads="1"/>
          </p:cNvSpPr>
          <p:nvPr>
            <p:ph type="body" idx="1"/>
          </p:nvPr>
        </p:nvSpPr>
        <p:spPr/>
        <p:txBody>
          <a:bodyPr/>
          <a:lstStyle/>
          <a:p>
            <a:pPr algn="just"/>
            <a:r>
              <a:rPr lang="en-US" altLang="zh-CN" sz="2400">
                <a:latin typeface="Times New Roman" pitchFamily="18" charset="0"/>
                <a:cs typeface="Times New Roman" pitchFamily="18" charset="0"/>
              </a:rPr>
              <a:t>0~1</a:t>
            </a:r>
            <a:r>
              <a:rPr lang="zh-CN" altLang="en-US" sz="2400">
                <a:latin typeface="宋体" pitchFamily="2" charset="-122"/>
              </a:rPr>
              <a:t>：此处存放</a:t>
            </a:r>
            <a:r>
              <a:rPr lang="en-US" altLang="zh-CN" sz="2400">
                <a:latin typeface="Times New Roman" pitchFamily="18" charset="0"/>
                <a:cs typeface="Times New Roman" pitchFamily="18" charset="0"/>
              </a:rPr>
              <a:t>INT 20H</a:t>
            </a:r>
            <a:r>
              <a:rPr lang="zh-CN" altLang="en-US" sz="2400">
                <a:latin typeface="宋体" pitchFamily="2" charset="-122"/>
              </a:rPr>
              <a:t>指令，这条指令在执行时使程序返回控制台命令接收状态。</a:t>
            </a:r>
            <a:endParaRPr lang="zh-CN" altLang="en-US" sz="2400">
              <a:latin typeface="Times New Roman" pitchFamily="18" charset="0"/>
              <a:cs typeface="Times New Roman" pitchFamily="18" charset="0"/>
            </a:endParaRPr>
          </a:p>
          <a:p>
            <a:pPr algn="just"/>
            <a:r>
              <a:rPr lang="en-US" altLang="zh-CN" sz="2400">
                <a:latin typeface="Times New Roman" pitchFamily="18" charset="0"/>
                <a:cs typeface="Times New Roman" pitchFamily="18" charset="0"/>
              </a:rPr>
              <a:t>2~3</a:t>
            </a:r>
            <a:r>
              <a:rPr lang="zh-CN" altLang="en-US" sz="2400">
                <a:latin typeface="宋体" pitchFamily="2" charset="-122"/>
              </a:rPr>
              <a:t>：当前可用内存空间的大小，以</a:t>
            </a:r>
            <a:r>
              <a:rPr lang="en-US" altLang="zh-CN" sz="2400">
                <a:latin typeface="Times New Roman" pitchFamily="18" charset="0"/>
                <a:cs typeface="Times New Roman" pitchFamily="18" charset="0"/>
              </a:rPr>
              <a:t>16</a:t>
            </a:r>
            <a:r>
              <a:rPr lang="zh-CN" altLang="en-US" sz="2400">
                <a:latin typeface="宋体" pitchFamily="2" charset="-122"/>
              </a:rPr>
              <a:t>字节作为单位，比如</a:t>
            </a:r>
            <a:r>
              <a:rPr lang="en-US" altLang="zh-CN" sz="2400">
                <a:latin typeface="Times New Roman" pitchFamily="18" charset="0"/>
                <a:cs typeface="Times New Roman" pitchFamily="18" charset="0"/>
              </a:rPr>
              <a:t>1000H</a:t>
            </a:r>
            <a:r>
              <a:rPr lang="zh-CN" altLang="en-US" sz="2400">
                <a:latin typeface="宋体" pitchFamily="2" charset="-122"/>
              </a:rPr>
              <a:t>表示</a:t>
            </a:r>
            <a:r>
              <a:rPr lang="en-US" altLang="zh-CN" sz="2400">
                <a:latin typeface="Times New Roman" pitchFamily="18" charset="0"/>
                <a:cs typeface="Times New Roman" pitchFamily="18" charset="0"/>
              </a:rPr>
              <a:t>64KB</a:t>
            </a:r>
            <a:r>
              <a:rPr lang="zh-CN" altLang="en-US" sz="2400">
                <a:latin typeface="宋体" pitchFamily="2" charset="-122"/>
              </a:rPr>
              <a:t>。</a:t>
            </a:r>
            <a:endParaRPr lang="zh-CN" altLang="en-US" sz="2400">
              <a:latin typeface="Times New Roman" pitchFamily="18" charset="0"/>
              <a:cs typeface="Times New Roman" pitchFamily="18" charset="0"/>
            </a:endParaRPr>
          </a:p>
          <a:p>
            <a:pPr algn="just"/>
            <a:r>
              <a:rPr lang="en-US" altLang="zh-CN" sz="2400">
                <a:latin typeface="Times New Roman" pitchFamily="18" charset="0"/>
                <a:cs typeface="Times New Roman" pitchFamily="18" charset="0"/>
              </a:rPr>
              <a:t>4</a:t>
            </a:r>
            <a:r>
              <a:rPr lang="zh-CN" altLang="en-US" sz="2400">
                <a:latin typeface="宋体" pitchFamily="2" charset="-122"/>
              </a:rPr>
              <a:t>：保留。</a:t>
            </a:r>
            <a:endParaRPr lang="zh-CN" altLang="en-US" sz="2400">
              <a:latin typeface="Times New Roman" pitchFamily="18" charset="0"/>
              <a:cs typeface="Times New Roman" pitchFamily="18" charset="0"/>
            </a:endParaRPr>
          </a:p>
          <a:p>
            <a:pPr algn="just"/>
            <a:r>
              <a:rPr lang="en-US" altLang="zh-CN" sz="2400">
                <a:latin typeface="Times New Roman" pitchFamily="18" charset="0"/>
                <a:cs typeface="Times New Roman" pitchFamily="18" charset="0"/>
              </a:rPr>
              <a:t>5~9</a:t>
            </a:r>
            <a:r>
              <a:rPr lang="zh-CN" altLang="en-US" sz="2400">
                <a:latin typeface="宋体" pitchFamily="2" charset="-122"/>
              </a:rPr>
              <a:t>：这</a:t>
            </a:r>
            <a:r>
              <a:rPr lang="en-US" altLang="zh-CN" sz="2400">
                <a:latin typeface="Times New Roman" pitchFamily="18" charset="0"/>
                <a:cs typeface="Times New Roman" pitchFamily="18" charset="0"/>
              </a:rPr>
              <a:t>5</a:t>
            </a:r>
            <a:r>
              <a:rPr lang="zh-CN" altLang="en-US" sz="2400">
                <a:latin typeface="宋体" pitchFamily="2" charset="-122"/>
              </a:rPr>
              <a:t>字节中存放一条段间调用指令</a:t>
            </a:r>
            <a:r>
              <a:rPr lang="en-US" altLang="zh-CN" sz="2400">
                <a:latin typeface="Times New Roman" pitchFamily="18" charset="0"/>
                <a:cs typeface="Times New Roman" pitchFamily="18" charset="0"/>
              </a:rPr>
              <a:t>CALL S</a:t>
            </a:r>
            <a:r>
              <a:rPr lang="zh-CN" altLang="en-US" sz="2400">
                <a:latin typeface="宋体" pitchFamily="2" charset="-122"/>
              </a:rPr>
              <a:t>：</a:t>
            </a:r>
            <a:r>
              <a:rPr lang="en-US" altLang="zh-CN" sz="2400">
                <a:latin typeface="Times New Roman" pitchFamily="18" charset="0"/>
                <a:cs typeface="Times New Roman" pitchFamily="18" charset="0"/>
              </a:rPr>
              <a:t>D</a:t>
            </a:r>
            <a:r>
              <a:rPr lang="zh-CN" altLang="en-US" sz="2400">
                <a:latin typeface="宋体" pitchFamily="2" charset="-122"/>
              </a:rPr>
              <a:t>，其中</a:t>
            </a:r>
            <a:r>
              <a:rPr lang="en-US" altLang="zh-CN" sz="2400">
                <a:latin typeface="Times New Roman" pitchFamily="18" charset="0"/>
                <a:cs typeface="Times New Roman" pitchFamily="18" charset="0"/>
              </a:rPr>
              <a:t>S</a:t>
            </a:r>
            <a:r>
              <a:rPr lang="zh-CN" altLang="en-US" sz="2400">
                <a:latin typeface="宋体" pitchFamily="2" charset="-122"/>
              </a:rPr>
              <a:t>：</a:t>
            </a:r>
            <a:r>
              <a:rPr lang="en-US" altLang="zh-CN" sz="2400">
                <a:latin typeface="Times New Roman" pitchFamily="18" charset="0"/>
                <a:cs typeface="Times New Roman" pitchFamily="18" charset="0"/>
              </a:rPr>
              <a:t>D</a:t>
            </a:r>
            <a:r>
              <a:rPr lang="zh-CN" altLang="en-US" sz="2400">
                <a:latin typeface="宋体" pitchFamily="2" charset="-122"/>
              </a:rPr>
              <a:t>为中断类型号</a:t>
            </a:r>
            <a:r>
              <a:rPr lang="en-US" altLang="zh-CN" sz="2400">
                <a:latin typeface="Times New Roman" pitchFamily="18" charset="0"/>
                <a:cs typeface="Times New Roman" pitchFamily="18" charset="0"/>
              </a:rPr>
              <a:t>21H</a:t>
            </a:r>
            <a:r>
              <a:rPr lang="zh-CN" altLang="en-US" sz="2400">
                <a:latin typeface="宋体" pitchFamily="2" charset="-122"/>
              </a:rPr>
              <a:t>所对应的中断向量。</a:t>
            </a:r>
            <a:endParaRPr lang="zh-CN" altLang="en-US" sz="2400">
              <a:latin typeface="Times New Roman" pitchFamily="18" charset="0"/>
              <a:cs typeface="Times New Roman" pitchFamily="18" charset="0"/>
            </a:endParaRPr>
          </a:p>
          <a:p>
            <a:pPr algn="just"/>
            <a:r>
              <a:rPr lang="en-US" altLang="zh-CN" sz="2400">
                <a:latin typeface="Times New Roman" pitchFamily="18" charset="0"/>
                <a:cs typeface="Times New Roman" pitchFamily="18" charset="0"/>
              </a:rPr>
              <a:t>A~D</a:t>
            </a:r>
            <a:r>
              <a:rPr lang="zh-CN" altLang="en-US" sz="2400">
                <a:latin typeface="宋体" pitchFamily="2" charset="-122"/>
              </a:rPr>
              <a:t>：程序结束地址（即</a:t>
            </a:r>
            <a:r>
              <a:rPr lang="en-US" altLang="zh-CN" sz="2400">
                <a:latin typeface="Times New Roman" pitchFamily="18" charset="0"/>
                <a:cs typeface="Times New Roman" pitchFamily="18" charset="0"/>
              </a:rPr>
              <a:t>INT 22H</a:t>
            </a:r>
            <a:r>
              <a:rPr lang="zh-CN" altLang="en-US" sz="2400">
                <a:latin typeface="宋体" pitchFamily="2" charset="-122"/>
              </a:rPr>
              <a:t>的入口地址）。</a:t>
            </a:r>
            <a:endParaRPr lang="zh-CN" altLang="en-US" sz="2400">
              <a:latin typeface="Times New Roman" pitchFamily="18" charset="0"/>
              <a:cs typeface="Times New Roman" pitchFamily="18" charset="0"/>
            </a:endParaRPr>
          </a:p>
        </p:txBody>
      </p:sp>
    </p:spTree>
  </p:cSld>
  <p:clrMapOvr>
    <a:masterClrMapping/>
  </p:clrMapOvr>
  <p:transition spd="med">
    <p:pull dir="d"/>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EE7634D-CE57-4E89-9748-7B514382ED14}" type="datetime1">
              <a:rPr lang="zh-CN" altLang="en-US"/>
              <a:pPr/>
              <a:t>2016-6-13</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B7287CA6-3154-4C25-B3DE-0DC6DE87A5CE}" type="slidenum">
              <a:rPr lang="en-US" altLang="zh-CN"/>
              <a:pPr/>
              <a:t>46</a:t>
            </a:fld>
            <a:endParaRPr lang="en-US" altLang="zh-CN"/>
          </a:p>
        </p:txBody>
      </p:sp>
      <p:sp>
        <p:nvSpPr>
          <p:cNvPr id="663554" name="Rectangle 2"/>
          <p:cNvSpPr>
            <a:spLocks noGrp="1" noChangeArrowheads="1"/>
          </p:cNvSpPr>
          <p:nvPr>
            <p:ph type="title"/>
          </p:nvPr>
        </p:nvSpPr>
        <p:spPr/>
        <p:txBody>
          <a:bodyPr/>
          <a:lstStyle/>
          <a:p>
            <a:r>
              <a:rPr lang="en-US" altLang="zh-CN" b="1">
                <a:solidFill>
                  <a:srgbClr val="336699"/>
                </a:solidFill>
                <a:latin typeface="Times New Roman" pitchFamily="18" charset="0"/>
                <a:cs typeface="Times New Roman" pitchFamily="18" charset="0"/>
              </a:rPr>
              <a:t>PSP</a:t>
            </a:r>
            <a:r>
              <a:rPr lang="zh-CN" altLang="en-US" b="1">
                <a:solidFill>
                  <a:srgbClr val="336699"/>
                </a:solidFill>
                <a:latin typeface="宋体" pitchFamily="2" charset="-122"/>
              </a:rPr>
              <a:t>中各字节的含义</a:t>
            </a:r>
            <a:endParaRPr lang="zh-CN" altLang="en-US" b="1">
              <a:solidFill>
                <a:srgbClr val="336699"/>
              </a:solidFill>
            </a:endParaRPr>
          </a:p>
        </p:txBody>
      </p:sp>
      <p:sp>
        <p:nvSpPr>
          <p:cNvPr id="663555" name="Rectangle 3"/>
          <p:cNvSpPr>
            <a:spLocks noGrp="1" noChangeArrowheads="1"/>
          </p:cNvSpPr>
          <p:nvPr>
            <p:ph type="body" idx="1"/>
          </p:nvPr>
        </p:nvSpPr>
        <p:spPr/>
        <p:txBody>
          <a:bodyPr/>
          <a:lstStyle/>
          <a:p>
            <a:pPr algn="just"/>
            <a:r>
              <a:rPr lang="en-US" altLang="zh-CN" sz="2400">
                <a:latin typeface="Times New Roman" pitchFamily="18" charset="0"/>
                <a:cs typeface="Times New Roman" pitchFamily="18" charset="0"/>
              </a:rPr>
              <a:t>E~11</a:t>
            </a:r>
            <a:r>
              <a:rPr lang="zh-CN" altLang="en-US" sz="2400">
                <a:latin typeface="宋体" pitchFamily="2" charset="-122"/>
              </a:rPr>
              <a:t>：</a:t>
            </a:r>
            <a:r>
              <a:rPr lang="en-US" altLang="zh-CN" sz="2400">
                <a:latin typeface="Times New Roman" pitchFamily="18" charset="0"/>
                <a:cs typeface="Times New Roman" pitchFamily="18" charset="0"/>
              </a:rPr>
              <a:t>Ctrl-Break</a:t>
            </a:r>
            <a:r>
              <a:rPr lang="zh-CN" altLang="en-US" sz="2400">
                <a:latin typeface="宋体" pitchFamily="2" charset="-122"/>
              </a:rPr>
              <a:t>命令入口地址（即</a:t>
            </a:r>
            <a:r>
              <a:rPr lang="en-US" altLang="zh-CN" sz="2400">
                <a:latin typeface="Times New Roman" pitchFamily="18" charset="0"/>
                <a:cs typeface="Times New Roman" pitchFamily="18" charset="0"/>
              </a:rPr>
              <a:t>INT 23H</a:t>
            </a:r>
            <a:r>
              <a:rPr lang="zh-CN" altLang="en-US" sz="2400">
                <a:latin typeface="宋体" pitchFamily="2" charset="-122"/>
              </a:rPr>
              <a:t>的入口地址）。</a:t>
            </a:r>
            <a:endParaRPr lang="zh-CN" altLang="en-US" sz="2400">
              <a:latin typeface="Times New Roman" pitchFamily="18" charset="0"/>
              <a:cs typeface="Times New Roman" pitchFamily="18" charset="0"/>
            </a:endParaRPr>
          </a:p>
          <a:p>
            <a:pPr algn="just"/>
            <a:r>
              <a:rPr lang="en-US" altLang="zh-CN" sz="2400">
                <a:latin typeface="Times New Roman" pitchFamily="18" charset="0"/>
                <a:cs typeface="Times New Roman" pitchFamily="18" charset="0"/>
              </a:rPr>
              <a:t>12~15</a:t>
            </a:r>
            <a:r>
              <a:rPr lang="zh-CN" altLang="en-US" sz="2400">
                <a:latin typeface="宋体" pitchFamily="2" charset="-122"/>
              </a:rPr>
              <a:t>：出错处理入口地址（</a:t>
            </a:r>
            <a:r>
              <a:rPr lang="en-US" altLang="zh-CN" sz="2400">
                <a:latin typeface="Times New Roman" pitchFamily="18" charset="0"/>
                <a:cs typeface="Times New Roman" pitchFamily="18" charset="0"/>
              </a:rPr>
              <a:t>INT 24H</a:t>
            </a:r>
            <a:r>
              <a:rPr lang="zh-CN" altLang="en-US" sz="2400">
                <a:latin typeface="宋体" pitchFamily="2" charset="-122"/>
              </a:rPr>
              <a:t>的入口地址）。</a:t>
            </a:r>
            <a:endParaRPr lang="zh-CN" altLang="en-US" sz="2400">
              <a:latin typeface="Times New Roman" pitchFamily="18" charset="0"/>
              <a:cs typeface="Times New Roman" pitchFamily="18" charset="0"/>
            </a:endParaRPr>
          </a:p>
          <a:p>
            <a:pPr algn="just"/>
            <a:r>
              <a:rPr lang="en-US" altLang="zh-CN" sz="2400">
                <a:latin typeface="Times New Roman" pitchFamily="18" charset="0"/>
                <a:cs typeface="Times New Roman" pitchFamily="18" charset="0"/>
              </a:rPr>
              <a:t>16~5B</a:t>
            </a:r>
            <a:r>
              <a:rPr lang="zh-CN" altLang="en-US" sz="2400">
                <a:latin typeface="宋体" pitchFamily="2" charset="-122"/>
              </a:rPr>
              <a:t>：保留。</a:t>
            </a:r>
            <a:endParaRPr lang="zh-CN" altLang="en-US" sz="2400">
              <a:latin typeface="Times New Roman" pitchFamily="18" charset="0"/>
              <a:cs typeface="Times New Roman" pitchFamily="18" charset="0"/>
            </a:endParaRPr>
          </a:p>
          <a:p>
            <a:pPr algn="just"/>
            <a:r>
              <a:rPr lang="en-US" altLang="zh-CN" sz="2400">
                <a:latin typeface="Times New Roman" pitchFamily="18" charset="0"/>
                <a:cs typeface="Times New Roman" pitchFamily="18" charset="0"/>
              </a:rPr>
              <a:t>5C~7B</a:t>
            </a:r>
            <a:r>
              <a:rPr lang="zh-CN" altLang="en-US" sz="2400">
                <a:latin typeface="宋体" pitchFamily="2" charset="-122"/>
              </a:rPr>
              <a:t>：两个未格式化的</a:t>
            </a:r>
            <a:r>
              <a:rPr lang="en-US" altLang="zh-CN" sz="2400">
                <a:latin typeface="Times New Roman" pitchFamily="18" charset="0"/>
                <a:cs typeface="Times New Roman" pitchFamily="18" charset="0"/>
              </a:rPr>
              <a:t>FCB</a:t>
            </a:r>
            <a:r>
              <a:rPr lang="zh-CN" altLang="en-US" sz="2400">
                <a:latin typeface="宋体" pitchFamily="2" charset="-122"/>
              </a:rPr>
              <a:t>，称为</a:t>
            </a:r>
            <a:r>
              <a:rPr lang="en-US" altLang="zh-CN" sz="2400">
                <a:latin typeface="Times New Roman" pitchFamily="18" charset="0"/>
                <a:cs typeface="Times New Roman" pitchFamily="18" charset="0"/>
              </a:rPr>
              <a:t>FCB1</a:t>
            </a:r>
            <a:r>
              <a:rPr lang="zh-CN" altLang="en-US" sz="2400">
                <a:latin typeface="宋体" pitchFamily="2" charset="-122"/>
              </a:rPr>
              <a:t>和</a:t>
            </a:r>
            <a:r>
              <a:rPr lang="en-US" altLang="zh-CN" sz="2400">
                <a:latin typeface="Times New Roman" pitchFamily="18" charset="0"/>
                <a:cs typeface="Times New Roman" pitchFamily="18" charset="0"/>
              </a:rPr>
              <a:t>FCB2</a:t>
            </a:r>
            <a:r>
              <a:rPr lang="zh-CN" altLang="en-US" sz="2400">
                <a:latin typeface="宋体" pitchFamily="2" charset="-122"/>
              </a:rPr>
              <a:t>，当</a:t>
            </a:r>
            <a:r>
              <a:rPr lang="en-US" altLang="zh-CN" sz="2400">
                <a:latin typeface="Times New Roman" pitchFamily="18" charset="0"/>
                <a:cs typeface="Times New Roman" pitchFamily="18" charset="0"/>
              </a:rPr>
              <a:t>FCB1</a:t>
            </a:r>
            <a:r>
              <a:rPr lang="zh-CN" altLang="en-US" sz="2400">
                <a:latin typeface="宋体" pitchFamily="2" charset="-122"/>
              </a:rPr>
              <a:t>被打开时，</a:t>
            </a:r>
            <a:r>
              <a:rPr lang="en-US" altLang="zh-CN" sz="2400">
                <a:latin typeface="Times New Roman" pitchFamily="18" charset="0"/>
                <a:cs typeface="Times New Roman" pitchFamily="18" charset="0"/>
              </a:rPr>
              <a:t>FCB2</a:t>
            </a:r>
            <a:r>
              <a:rPr lang="zh-CN" altLang="en-US" sz="2400">
                <a:latin typeface="宋体" pitchFamily="2" charset="-122"/>
              </a:rPr>
              <a:t>被覆盖。</a:t>
            </a:r>
            <a:endParaRPr lang="zh-CN" altLang="en-US" sz="2400">
              <a:latin typeface="Times New Roman" pitchFamily="18" charset="0"/>
              <a:cs typeface="Times New Roman" pitchFamily="18" charset="0"/>
            </a:endParaRPr>
          </a:p>
          <a:p>
            <a:pPr algn="just"/>
            <a:r>
              <a:rPr lang="en-US" altLang="zh-CN" sz="2400">
                <a:latin typeface="Times New Roman" pitchFamily="18" charset="0"/>
                <a:cs typeface="Times New Roman" pitchFamily="18" charset="0"/>
              </a:rPr>
              <a:t>7C~7F</a:t>
            </a:r>
            <a:r>
              <a:rPr lang="zh-CN" altLang="en-US" sz="2400">
                <a:latin typeface="宋体" pitchFamily="2" charset="-122"/>
              </a:rPr>
              <a:t>：保留。</a:t>
            </a:r>
            <a:endParaRPr lang="zh-CN" altLang="en-US" sz="2400">
              <a:latin typeface="Times New Roman" pitchFamily="18" charset="0"/>
              <a:cs typeface="Times New Roman" pitchFamily="18" charset="0"/>
            </a:endParaRPr>
          </a:p>
          <a:p>
            <a:pPr algn="just"/>
            <a:r>
              <a:rPr lang="en-US" altLang="zh-CN" sz="2400">
                <a:latin typeface="Times New Roman" pitchFamily="18" charset="0"/>
                <a:cs typeface="Times New Roman" pitchFamily="18" charset="0"/>
              </a:rPr>
              <a:t>80~FF</a:t>
            </a:r>
            <a:r>
              <a:rPr lang="zh-CN" altLang="en-US" sz="2400">
                <a:latin typeface="宋体" pitchFamily="2" charset="-122"/>
              </a:rPr>
              <a:t>：磁盘输入输出缓冲区，当进行磁盘读写操作时，数据放在这一区域。</a:t>
            </a:r>
            <a:endParaRPr lang="zh-CN" altLang="en-US" sz="2400"/>
          </a:p>
        </p:txBody>
      </p:sp>
    </p:spTree>
  </p:cSld>
  <p:clrMapOvr>
    <a:masterClrMapping/>
  </p:clrMapOvr>
  <p:transition spd="med">
    <p:pull dir="d"/>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62FD4C-E447-40CF-A4D4-E61F34EBEF3D}" type="datetime1">
              <a:rPr lang="zh-CN" altLang="en-US"/>
              <a:pPr/>
              <a:t>2016-6-13</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8C151455-196B-4135-9A48-327BC8B49716}" type="slidenum">
              <a:rPr lang="en-US" altLang="zh-CN"/>
              <a:pPr/>
              <a:t>47</a:t>
            </a:fld>
            <a:endParaRPr lang="en-US" altLang="zh-CN"/>
          </a:p>
        </p:txBody>
      </p:sp>
      <p:sp>
        <p:nvSpPr>
          <p:cNvPr id="657410" name="Rectangle 2"/>
          <p:cNvSpPr>
            <a:spLocks noGrp="1" noChangeArrowheads="1"/>
          </p:cNvSpPr>
          <p:nvPr>
            <p:ph type="title"/>
          </p:nvPr>
        </p:nvSpPr>
        <p:spPr/>
        <p:txBody>
          <a:bodyPr/>
          <a:lstStyle/>
          <a:p>
            <a:r>
              <a:rPr lang="zh-CN" altLang="en-US" b="1">
                <a:solidFill>
                  <a:srgbClr val="336699"/>
                </a:solidFill>
                <a:latin typeface="宋体" pitchFamily="2" charset="-122"/>
              </a:rPr>
              <a:t>文件控制块</a:t>
            </a:r>
            <a:endParaRPr lang="zh-CN" altLang="en-US" b="1">
              <a:solidFill>
                <a:srgbClr val="336699"/>
              </a:solidFill>
            </a:endParaRPr>
          </a:p>
        </p:txBody>
      </p:sp>
      <p:sp>
        <p:nvSpPr>
          <p:cNvPr id="657411" name="Rectangle 3"/>
          <p:cNvSpPr>
            <a:spLocks noGrp="1" noChangeArrowheads="1"/>
          </p:cNvSpPr>
          <p:nvPr>
            <p:ph type="body" idx="1"/>
          </p:nvPr>
        </p:nvSpPr>
        <p:spPr/>
        <p:txBody>
          <a:bodyPr/>
          <a:lstStyle/>
          <a:p>
            <a:pPr>
              <a:lnSpc>
                <a:spcPct val="90000"/>
              </a:lnSpc>
            </a:pPr>
            <a:r>
              <a:rPr lang="zh-CN" altLang="en-US">
                <a:latin typeface="宋体" pitchFamily="2" charset="-122"/>
              </a:rPr>
              <a:t>程序段前缀中的重要部分是两个文件控制块</a:t>
            </a:r>
            <a:r>
              <a:rPr lang="en-US" altLang="zh-CN">
                <a:latin typeface="Times New Roman" pitchFamily="18" charset="0"/>
                <a:cs typeface="Times New Roman" pitchFamily="18" charset="0"/>
              </a:rPr>
              <a:t>FCB</a:t>
            </a:r>
            <a:r>
              <a:rPr lang="zh-CN" altLang="en-US">
                <a:latin typeface="宋体" pitchFamily="2" charset="-122"/>
              </a:rPr>
              <a:t>，这两个</a:t>
            </a:r>
            <a:r>
              <a:rPr lang="en-US" altLang="zh-CN">
                <a:latin typeface="Times New Roman" pitchFamily="18" charset="0"/>
                <a:cs typeface="Times New Roman" pitchFamily="18" charset="0"/>
              </a:rPr>
              <a:t>FCB</a:t>
            </a:r>
            <a:r>
              <a:rPr lang="zh-CN" altLang="en-US">
                <a:latin typeface="宋体" pitchFamily="2" charset="-122"/>
              </a:rPr>
              <a:t>都是未打开的，也是不完整的。</a:t>
            </a:r>
          </a:p>
          <a:p>
            <a:pPr>
              <a:lnSpc>
                <a:spcPct val="90000"/>
              </a:lnSpc>
            </a:pPr>
            <a:r>
              <a:rPr lang="en-US" altLang="zh-CN">
                <a:latin typeface="Times New Roman" pitchFamily="18" charset="0"/>
                <a:cs typeface="Times New Roman" pitchFamily="18" charset="0"/>
              </a:rPr>
              <a:t>FCB</a:t>
            </a:r>
            <a:r>
              <a:rPr lang="zh-CN" altLang="en-US">
                <a:latin typeface="宋体" pitchFamily="2" charset="-122"/>
              </a:rPr>
              <a:t>的功能有两方面，一方面是作为用户程序和操作系统之间传送文件信息的缓冲区，另一方面是作为文件读写过程中的一个指针。</a:t>
            </a:r>
          </a:p>
          <a:p>
            <a:pPr>
              <a:lnSpc>
                <a:spcPct val="90000"/>
              </a:lnSpc>
            </a:pPr>
            <a:r>
              <a:rPr lang="zh-CN" altLang="en-US">
                <a:latin typeface="宋体" pitchFamily="2" charset="-122"/>
              </a:rPr>
              <a:t>程序运行时，操作系统会在当前数据段的</a:t>
            </a:r>
            <a:r>
              <a:rPr lang="en-US" altLang="zh-CN">
                <a:latin typeface="Times New Roman" pitchFamily="18" charset="0"/>
                <a:cs typeface="Times New Roman" pitchFamily="18" charset="0"/>
              </a:rPr>
              <a:t>005CH</a:t>
            </a:r>
            <a:r>
              <a:rPr lang="zh-CN" altLang="en-US">
                <a:latin typeface="宋体" pitchFamily="2" charset="-122"/>
              </a:rPr>
              <a:t>处自动填写一个</a:t>
            </a:r>
            <a:r>
              <a:rPr lang="en-US" altLang="zh-CN">
                <a:latin typeface="Times New Roman" pitchFamily="18" charset="0"/>
                <a:cs typeface="Times New Roman" pitchFamily="18" charset="0"/>
              </a:rPr>
              <a:t>FCB</a:t>
            </a:r>
            <a:r>
              <a:rPr lang="zh-CN" altLang="en-US">
                <a:latin typeface="宋体" pitchFamily="2" charset="-122"/>
              </a:rPr>
              <a:t>。</a:t>
            </a:r>
            <a:r>
              <a:rPr lang="zh-CN" altLang="en-US"/>
              <a:t> </a:t>
            </a:r>
          </a:p>
        </p:txBody>
      </p:sp>
    </p:spTree>
  </p:cSld>
  <p:clrMapOvr>
    <a:masterClrMapping/>
  </p:clrMapOvr>
  <p:transition spd="med">
    <p:pull dir="d"/>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64CBC8F-EF97-43DB-8984-17E874D5687A}" type="datetime1">
              <a:rPr lang="zh-CN" altLang="en-US"/>
              <a:pPr/>
              <a:t>2016-6-13</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4FC1B8D2-763D-4EF1-A468-2B6640A82750}" type="slidenum">
              <a:rPr lang="en-US" altLang="zh-CN"/>
              <a:pPr/>
              <a:t>48</a:t>
            </a:fld>
            <a:endParaRPr lang="en-US" altLang="zh-CN"/>
          </a:p>
        </p:txBody>
      </p:sp>
      <p:sp>
        <p:nvSpPr>
          <p:cNvPr id="658434" name="Rectangle 2"/>
          <p:cNvSpPr>
            <a:spLocks noGrp="1" noChangeArrowheads="1"/>
          </p:cNvSpPr>
          <p:nvPr>
            <p:ph type="title"/>
          </p:nvPr>
        </p:nvSpPr>
        <p:spPr/>
        <p:txBody>
          <a:bodyPr/>
          <a:lstStyle/>
          <a:p>
            <a:r>
              <a:rPr lang="en-US" altLang="zh-CN" b="1">
                <a:solidFill>
                  <a:srgbClr val="336699"/>
                </a:solidFill>
                <a:latin typeface="Times New Roman" pitchFamily="18" charset="0"/>
                <a:cs typeface="Times New Roman" pitchFamily="18" charset="0"/>
              </a:rPr>
              <a:t>FCB</a:t>
            </a:r>
            <a:r>
              <a:rPr lang="zh-CN" altLang="en-US" b="1">
                <a:solidFill>
                  <a:srgbClr val="336699"/>
                </a:solidFill>
                <a:latin typeface="宋体" pitchFamily="2" charset="-122"/>
              </a:rPr>
              <a:t>的格式</a:t>
            </a:r>
            <a:endParaRPr lang="zh-CN" altLang="en-US" b="1">
              <a:solidFill>
                <a:srgbClr val="336699"/>
              </a:solidFill>
            </a:endParaRPr>
          </a:p>
        </p:txBody>
      </p:sp>
      <p:graphicFrame>
        <p:nvGraphicFramePr>
          <p:cNvPr id="658436" name="Object 4"/>
          <p:cNvGraphicFramePr>
            <a:graphicFrameLocks noChangeAspect="1"/>
          </p:cNvGraphicFramePr>
          <p:nvPr/>
        </p:nvGraphicFramePr>
        <p:xfrm>
          <a:off x="1143000" y="1905000"/>
          <a:ext cx="6781800" cy="2740025"/>
        </p:xfrm>
        <a:graphic>
          <a:graphicData uri="http://schemas.openxmlformats.org/presentationml/2006/ole">
            <p:oleObj spid="_x0000_s658436" name="位图图像" r:id="rId3" imgW="4315427" imgH="1743318" progId="PBrush">
              <p:embed/>
            </p:oleObj>
          </a:graphicData>
        </a:graphic>
      </p:graphicFrame>
    </p:spTree>
  </p:cSld>
  <p:clrMapOvr>
    <a:masterClrMapping/>
  </p:clrMapOvr>
  <p:transition spd="med">
    <p:pull dir="d"/>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475CECE-D0F3-4E1C-B707-9112CA6773AE}" type="datetime1">
              <a:rPr lang="zh-CN" altLang="en-US"/>
              <a:pPr/>
              <a:t>2016-6-13</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1C332FEE-1D64-4DB6-8193-01CBC734B93A}" type="slidenum">
              <a:rPr lang="en-US" altLang="zh-CN"/>
              <a:pPr/>
              <a:t>49</a:t>
            </a:fld>
            <a:endParaRPr lang="en-US" altLang="zh-CN"/>
          </a:p>
        </p:txBody>
      </p:sp>
      <p:sp>
        <p:nvSpPr>
          <p:cNvPr id="659458" name="Rectangle 2"/>
          <p:cNvSpPr>
            <a:spLocks noGrp="1" noChangeArrowheads="1"/>
          </p:cNvSpPr>
          <p:nvPr>
            <p:ph type="title"/>
          </p:nvPr>
        </p:nvSpPr>
        <p:spPr/>
        <p:txBody>
          <a:bodyPr/>
          <a:lstStyle/>
          <a:p>
            <a:r>
              <a:rPr lang="zh-CN" altLang="en-US" b="1">
                <a:solidFill>
                  <a:srgbClr val="336699"/>
                </a:solidFill>
                <a:latin typeface="宋体" pitchFamily="2" charset="-122"/>
              </a:rPr>
              <a:t>微型机操作系统</a:t>
            </a:r>
            <a:r>
              <a:rPr lang="en-US" altLang="zh-CN" b="1">
                <a:solidFill>
                  <a:srgbClr val="336699"/>
                </a:solidFill>
                <a:latin typeface="Times New Roman" pitchFamily="18" charset="0"/>
                <a:cs typeface="Times New Roman" pitchFamily="18" charset="0"/>
              </a:rPr>
              <a:t>Windows</a:t>
            </a:r>
            <a:endParaRPr lang="en-US" altLang="zh-CN">
              <a:solidFill>
                <a:srgbClr val="336699"/>
              </a:solidFill>
            </a:endParaRPr>
          </a:p>
        </p:txBody>
      </p:sp>
      <p:sp>
        <p:nvSpPr>
          <p:cNvPr id="659459" name="Rectangle 3"/>
          <p:cNvSpPr>
            <a:spLocks noGrp="1" noChangeArrowheads="1"/>
          </p:cNvSpPr>
          <p:nvPr>
            <p:ph type="body" idx="1"/>
          </p:nvPr>
        </p:nvSpPr>
        <p:spPr/>
        <p:txBody>
          <a:bodyPr/>
          <a:lstStyle/>
          <a:p>
            <a:r>
              <a:rPr lang="en-US" altLang="zh-CN">
                <a:latin typeface="Times New Roman" pitchFamily="18" charset="0"/>
                <a:cs typeface="Times New Roman" pitchFamily="18" charset="0"/>
              </a:rPr>
              <a:t>Windows</a:t>
            </a:r>
            <a:r>
              <a:rPr lang="zh-CN" altLang="en-US">
                <a:latin typeface="宋体" pitchFamily="2" charset="-122"/>
              </a:rPr>
              <a:t>是微软公司最初在</a:t>
            </a:r>
            <a:r>
              <a:rPr lang="en-US" altLang="zh-CN">
                <a:latin typeface="Times New Roman" pitchFamily="18" charset="0"/>
                <a:cs typeface="Times New Roman" pitchFamily="18" charset="0"/>
              </a:rPr>
              <a:t>1985</a:t>
            </a:r>
            <a:r>
              <a:rPr lang="zh-CN" altLang="en-US">
                <a:latin typeface="宋体" pitchFamily="2" charset="-122"/>
              </a:rPr>
              <a:t>年底推出的专用于微型机的操作系统，第一个版本称为</a:t>
            </a:r>
            <a:r>
              <a:rPr lang="en-US" altLang="zh-CN">
                <a:latin typeface="Times New Roman" pitchFamily="18" charset="0"/>
                <a:cs typeface="Times New Roman" pitchFamily="18" charset="0"/>
              </a:rPr>
              <a:t>Windows 1.0</a:t>
            </a:r>
            <a:r>
              <a:rPr lang="zh-CN" altLang="en-US">
                <a:latin typeface="宋体" pitchFamily="2" charset="-122"/>
              </a:rPr>
              <a:t>，后来不断更新。</a:t>
            </a:r>
          </a:p>
          <a:p>
            <a:r>
              <a:rPr lang="zh-CN" altLang="en-US">
                <a:latin typeface="宋体" pitchFamily="2" charset="-122"/>
              </a:rPr>
              <a:t>随着版本的不断提高，功能不断加强，速度也不断提高。</a:t>
            </a:r>
            <a:endParaRPr lang="zh-CN" altLang="en-US"/>
          </a:p>
        </p:txBody>
      </p:sp>
    </p:spTree>
  </p:cSld>
  <p:clrMapOvr>
    <a:masterClrMapping/>
  </p:clrMapOvr>
  <p:transition spd="med">
    <p:pull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FED086C-4D2E-45BD-8AFA-D591806946FF}" type="datetime1">
              <a:rPr lang="zh-CN" altLang="en-US"/>
              <a:pPr/>
              <a:t>2016-6-13</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38A81007-C49C-4E27-A72E-616D39EABC02}" type="slidenum">
              <a:rPr lang="en-US" altLang="zh-CN"/>
              <a:pPr/>
              <a:t>5</a:t>
            </a:fld>
            <a:endParaRPr lang="en-US" altLang="zh-CN"/>
          </a:p>
        </p:txBody>
      </p:sp>
      <p:sp>
        <p:nvSpPr>
          <p:cNvPr id="626690" name="Rectangle 2"/>
          <p:cNvSpPr>
            <a:spLocks noGrp="1" noChangeArrowheads="1"/>
          </p:cNvSpPr>
          <p:nvPr>
            <p:ph type="title"/>
          </p:nvPr>
        </p:nvSpPr>
        <p:spPr/>
        <p:txBody>
          <a:bodyPr/>
          <a:lstStyle/>
          <a:p>
            <a:r>
              <a:rPr lang="zh-CN" altLang="en-US" b="1">
                <a:solidFill>
                  <a:srgbClr val="336699"/>
                </a:solidFill>
                <a:latin typeface="宋体" pitchFamily="2" charset="-122"/>
              </a:rPr>
              <a:t>汇编语言程序的处理过程</a:t>
            </a:r>
            <a:endParaRPr lang="zh-CN" altLang="en-US">
              <a:solidFill>
                <a:srgbClr val="336699"/>
              </a:solidFill>
            </a:endParaRPr>
          </a:p>
        </p:txBody>
      </p:sp>
      <p:sp>
        <p:nvSpPr>
          <p:cNvPr id="626691" name="Rectangle 3"/>
          <p:cNvSpPr>
            <a:spLocks noGrp="1" noChangeArrowheads="1"/>
          </p:cNvSpPr>
          <p:nvPr>
            <p:ph type="body" idx="1"/>
          </p:nvPr>
        </p:nvSpPr>
        <p:spPr>
          <a:xfrm>
            <a:off x="457200" y="1752600"/>
            <a:ext cx="8229600" cy="4267200"/>
          </a:xfrm>
        </p:spPr>
        <p:txBody>
          <a:bodyPr/>
          <a:lstStyle/>
          <a:p>
            <a:r>
              <a:rPr lang="zh-CN" altLang="en-US" sz="2000">
                <a:latin typeface="宋体" pitchFamily="2" charset="-122"/>
              </a:rPr>
              <a:t>首先用</a:t>
            </a:r>
            <a:r>
              <a:rPr lang="en-US" altLang="zh-CN" sz="2000">
                <a:latin typeface="Times New Roman" pitchFamily="18" charset="0"/>
                <a:cs typeface="Times New Roman" pitchFamily="18" charset="0"/>
              </a:rPr>
              <a:t>EDIT</a:t>
            </a:r>
            <a:r>
              <a:rPr lang="zh-CN" altLang="en-US" sz="2000">
                <a:latin typeface="宋体" pitchFamily="2" charset="-122"/>
              </a:rPr>
              <a:t>等编辑程序产生汇编语言的源程序，源程序是用汇编语言的语句编写的且不能为机器所识别的程序，所以要经过汇编程序加以翻译，因此汇编程序的作用就是把源文件转换成用二进制代码表示的目标文件（称为</a:t>
            </a:r>
            <a:r>
              <a:rPr lang="en-US" altLang="zh-CN" sz="2000">
                <a:latin typeface="Times New Roman" pitchFamily="18" charset="0"/>
                <a:cs typeface="Times New Roman" pitchFamily="18" charset="0"/>
              </a:rPr>
              <a:t>OBJ</a:t>
            </a:r>
            <a:r>
              <a:rPr lang="zh-CN" altLang="en-US" sz="2000">
                <a:latin typeface="宋体" pitchFamily="2" charset="-122"/>
              </a:rPr>
              <a:t>文件）。</a:t>
            </a:r>
          </a:p>
          <a:p>
            <a:r>
              <a:rPr lang="zh-CN" altLang="en-US" sz="2000">
                <a:latin typeface="宋体" pitchFamily="2" charset="-122"/>
              </a:rPr>
              <a:t>在转换的过程中，如果源程序中有语法错误，则汇编结束后，汇编程序将指出源程序中的错误信息，如非法格式，未定义的助记符、标号，漏掉操作数等。</a:t>
            </a:r>
          </a:p>
          <a:p>
            <a:r>
              <a:rPr lang="zh-CN" altLang="en-US" sz="2000">
                <a:latin typeface="宋体" pitchFamily="2" charset="-122"/>
              </a:rPr>
              <a:t>用户还可以用编辑程序来修改源程序中的错误，最后得到无语法错误的目标文件。目标文件虽然已经是二进制文件，但它还不能直接上机运行，必须经过连接程序（</a:t>
            </a:r>
            <a:r>
              <a:rPr lang="en-US" altLang="zh-CN" sz="2000">
                <a:latin typeface="Times New Roman" pitchFamily="18" charset="0"/>
                <a:cs typeface="Times New Roman" pitchFamily="18" charset="0"/>
              </a:rPr>
              <a:t>LINK</a:t>
            </a:r>
            <a:r>
              <a:rPr lang="zh-CN" altLang="en-US" sz="2000">
                <a:latin typeface="宋体" pitchFamily="2" charset="-122"/>
              </a:rPr>
              <a:t>）把目标文件与库文件或其他目标文件连接在一起形成可执行文件（</a:t>
            </a:r>
            <a:r>
              <a:rPr lang="en-US" altLang="zh-CN" sz="2000">
                <a:latin typeface="Times New Roman" pitchFamily="18" charset="0"/>
                <a:cs typeface="Times New Roman" pitchFamily="18" charset="0"/>
              </a:rPr>
              <a:t>EXE</a:t>
            </a:r>
            <a:r>
              <a:rPr lang="zh-CN" altLang="en-US" sz="2000">
                <a:latin typeface="宋体" pitchFamily="2" charset="-122"/>
              </a:rPr>
              <a:t>文件），才可以在机器上运行。</a:t>
            </a:r>
            <a:endParaRPr lang="zh-CN" altLang="en-US" sz="2000"/>
          </a:p>
        </p:txBody>
      </p:sp>
    </p:spTree>
  </p:cSld>
  <p:clrMapOvr>
    <a:masterClrMapping/>
  </p:clrMapOvr>
  <p:transition spd="med">
    <p:pull dir="d"/>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884FCA8-9C65-4D92-9A2B-9650FA8CBE28}" type="datetime1">
              <a:rPr lang="zh-CN" altLang="en-US"/>
              <a:pPr/>
              <a:t>2016-6-13</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0687DC7F-7930-440F-8C01-0390726D94AA}" type="slidenum">
              <a:rPr lang="en-US" altLang="zh-CN"/>
              <a:pPr/>
              <a:t>50</a:t>
            </a:fld>
            <a:endParaRPr lang="en-US" altLang="zh-CN"/>
          </a:p>
        </p:txBody>
      </p:sp>
      <p:sp>
        <p:nvSpPr>
          <p:cNvPr id="660482" name="Rectangle 2"/>
          <p:cNvSpPr>
            <a:spLocks noGrp="1" noChangeArrowheads="1"/>
          </p:cNvSpPr>
          <p:nvPr>
            <p:ph type="title"/>
          </p:nvPr>
        </p:nvSpPr>
        <p:spPr/>
        <p:txBody>
          <a:bodyPr/>
          <a:lstStyle/>
          <a:p>
            <a:r>
              <a:rPr lang="en-US" altLang="zh-CN" b="1">
                <a:solidFill>
                  <a:srgbClr val="336699"/>
                </a:solidFill>
                <a:latin typeface="Times New Roman" pitchFamily="18" charset="0"/>
                <a:cs typeface="Times New Roman" pitchFamily="18" charset="0"/>
              </a:rPr>
              <a:t>Windows</a:t>
            </a:r>
            <a:r>
              <a:rPr lang="zh-CN" altLang="en-US" b="1">
                <a:solidFill>
                  <a:srgbClr val="336699"/>
                </a:solidFill>
                <a:latin typeface="宋体" pitchFamily="2" charset="-122"/>
              </a:rPr>
              <a:t>的设计思想</a:t>
            </a:r>
            <a:endParaRPr lang="zh-CN" altLang="en-US" b="1">
              <a:solidFill>
                <a:srgbClr val="336699"/>
              </a:solidFill>
            </a:endParaRPr>
          </a:p>
        </p:txBody>
      </p:sp>
      <p:sp>
        <p:nvSpPr>
          <p:cNvPr id="660483" name="Rectangle 3"/>
          <p:cNvSpPr>
            <a:spLocks noGrp="1" noChangeArrowheads="1"/>
          </p:cNvSpPr>
          <p:nvPr>
            <p:ph type="body" idx="1"/>
          </p:nvPr>
        </p:nvSpPr>
        <p:spPr/>
        <p:txBody>
          <a:bodyPr/>
          <a:lstStyle/>
          <a:p>
            <a:r>
              <a:rPr lang="en-US" altLang="zh-CN">
                <a:latin typeface="Times New Roman" pitchFamily="18" charset="0"/>
                <a:cs typeface="Times New Roman" pitchFamily="18" charset="0"/>
              </a:rPr>
              <a:t>Windows</a:t>
            </a:r>
            <a:r>
              <a:rPr lang="zh-CN" altLang="en-US">
                <a:latin typeface="宋体" pitchFamily="2" charset="-122"/>
              </a:rPr>
              <a:t>的操作简单，体现在用户界面的高度图形化和选择性上。</a:t>
            </a:r>
            <a:endParaRPr lang="zh-CN" altLang="en-US"/>
          </a:p>
          <a:p>
            <a:r>
              <a:rPr lang="en-US" altLang="zh-CN">
                <a:latin typeface="Times New Roman" pitchFamily="18" charset="0"/>
                <a:cs typeface="Times New Roman" pitchFamily="18" charset="0"/>
              </a:rPr>
              <a:t>Windows</a:t>
            </a:r>
            <a:r>
              <a:rPr lang="zh-CN" altLang="en-US">
                <a:latin typeface="宋体" pitchFamily="2" charset="-122"/>
              </a:rPr>
              <a:t>的操作简单，也体现在添加新的硬件设备时所提供的即插即用功能。</a:t>
            </a:r>
            <a:endParaRPr lang="zh-CN" altLang="en-US"/>
          </a:p>
          <a:p>
            <a:r>
              <a:rPr lang="zh-CN" altLang="en-US">
                <a:latin typeface="宋体" pitchFamily="2" charset="-122"/>
              </a:rPr>
              <a:t>从</a:t>
            </a:r>
            <a:r>
              <a:rPr lang="en-US" altLang="zh-CN">
                <a:latin typeface="Times New Roman" pitchFamily="18" charset="0"/>
                <a:cs typeface="Times New Roman" pitchFamily="18" charset="0"/>
              </a:rPr>
              <a:t>Windows 95</a:t>
            </a:r>
            <a:r>
              <a:rPr lang="zh-CN" altLang="en-US">
                <a:latin typeface="宋体" pitchFamily="2" charset="-122"/>
              </a:rPr>
              <a:t>版本开始，微软公司就在</a:t>
            </a:r>
            <a:r>
              <a:rPr lang="en-US" altLang="zh-CN">
                <a:latin typeface="Times New Roman" pitchFamily="18" charset="0"/>
                <a:cs typeface="Times New Roman" pitchFamily="18" charset="0"/>
              </a:rPr>
              <a:t>Windows</a:t>
            </a:r>
            <a:r>
              <a:rPr lang="zh-CN" altLang="en-US">
                <a:latin typeface="宋体" pitchFamily="2" charset="-122"/>
              </a:rPr>
              <a:t>设计中容纳了网络驱动程序，并考虑了对网络协议的接纳。</a:t>
            </a:r>
            <a:endParaRPr lang="zh-CN" altLang="en-US"/>
          </a:p>
        </p:txBody>
      </p:sp>
    </p:spTree>
  </p:cSld>
  <p:clrMapOvr>
    <a:masterClrMapping/>
  </p:clrMapOvr>
  <p:transition spd="med">
    <p:pull dir="d"/>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783E452-6478-42D2-BC0E-03BCAA0C0DB2}" type="datetime1">
              <a:rPr lang="zh-CN" altLang="en-US"/>
              <a:pPr/>
              <a:t>2016-6-13</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7DBE1984-0991-43FD-B631-4E4ED14872EE}" type="slidenum">
              <a:rPr lang="en-US" altLang="zh-CN"/>
              <a:pPr/>
              <a:t>51</a:t>
            </a:fld>
            <a:endParaRPr lang="en-US" altLang="zh-CN"/>
          </a:p>
        </p:txBody>
      </p:sp>
      <p:sp>
        <p:nvSpPr>
          <p:cNvPr id="661506" name="Rectangle 2"/>
          <p:cNvSpPr>
            <a:spLocks noGrp="1" noChangeArrowheads="1"/>
          </p:cNvSpPr>
          <p:nvPr>
            <p:ph type="title"/>
          </p:nvPr>
        </p:nvSpPr>
        <p:spPr/>
        <p:txBody>
          <a:bodyPr/>
          <a:lstStyle/>
          <a:p>
            <a:r>
              <a:rPr lang="en-US" altLang="zh-CN" b="1">
                <a:solidFill>
                  <a:srgbClr val="336699"/>
                </a:solidFill>
                <a:latin typeface="Times New Roman" pitchFamily="18" charset="0"/>
                <a:cs typeface="Times New Roman" pitchFamily="18" charset="0"/>
              </a:rPr>
              <a:t>Windows</a:t>
            </a:r>
            <a:r>
              <a:rPr lang="zh-CN" altLang="en-US" b="1">
                <a:solidFill>
                  <a:srgbClr val="336699"/>
                </a:solidFill>
                <a:latin typeface="宋体" pitchFamily="2" charset="-122"/>
              </a:rPr>
              <a:t>的体系结构</a:t>
            </a:r>
            <a:endParaRPr lang="zh-CN" altLang="en-US" b="1">
              <a:solidFill>
                <a:srgbClr val="336699"/>
              </a:solidFill>
            </a:endParaRPr>
          </a:p>
        </p:txBody>
      </p:sp>
      <p:sp>
        <p:nvSpPr>
          <p:cNvPr id="661507" name="Rectangle 3"/>
          <p:cNvSpPr>
            <a:spLocks noGrp="1" noChangeArrowheads="1"/>
          </p:cNvSpPr>
          <p:nvPr>
            <p:ph type="body" idx="1"/>
          </p:nvPr>
        </p:nvSpPr>
        <p:spPr/>
        <p:txBody>
          <a:bodyPr/>
          <a:lstStyle/>
          <a:p>
            <a:r>
              <a:rPr lang="en-US" altLang="zh-CN" sz="2400">
                <a:latin typeface="Times New Roman" pitchFamily="18" charset="0"/>
                <a:cs typeface="Times New Roman" pitchFamily="18" charset="0"/>
              </a:rPr>
              <a:t>Windows</a:t>
            </a:r>
            <a:r>
              <a:rPr lang="zh-CN" altLang="en-US" sz="2400">
                <a:latin typeface="宋体" pitchFamily="2" charset="-122"/>
              </a:rPr>
              <a:t>是一个技术含量非常高而且体系结构十分庞大的操作系统。它采用容纳世界上主要语种字符的</a:t>
            </a:r>
            <a:r>
              <a:rPr lang="en-US" altLang="zh-CN" sz="2400">
                <a:latin typeface="Times New Roman" pitchFamily="18" charset="0"/>
                <a:cs typeface="Times New Roman" pitchFamily="18" charset="0"/>
              </a:rPr>
              <a:t>Unicode</a:t>
            </a:r>
            <a:r>
              <a:rPr lang="zh-CN" altLang="en-US" sz="2400">
                <a:latin typeface="宋体" pitchFamily="2" charset="-122"/>
              </a:rPr>
              <a:t>基本字符集，从而可以支持</a:t>
            </a:r>
            <a:r>
              <a:rPr lang="en-US" altLang="zh-CN" sz="2400">
                <a:latin typeface="Times New Roman" pitchFamily="18" charset="0"/>
                <a:cs typeface="Times New Roman" pitchFamily="18" charset="0"/>
              </a:rPr>
              <a:t>60</a:t>
            </a:r>
            <a:r>
              <a:rPr lang="zh-CN" altLang="en-US" sz="2400">
                <a:latin typeface="宋体" pitchFamily="2" charset="-122"/>
              </a:rPr>
              <a:t>多种语言。</a:t>
            </a:r>
          </a:p>
          <a:p>
            <a:r>
              <a:rPr lang="zh-CN" altLang="en-US" sz="2400">
                <a:latin typeface="宋体" pitchFamily="2" charset="-122"/>
              </a:rPr>
              <a:t>在同一台计算机系统中，用户可以用多种语言进行查看、编辑和打印信息，不同用户可以采用不同的界面。</a:t>
            </a:r>
          </a:p>
          <a:p>
            <a:r>
              <a:rPr lang="zh-CN" altLang="en-US" sz="2400">
                <a:latin typeface="宋体" pitchFamily="2" charset="-122"/>
              </a:rPr>
              <a:t>而且，不管使用哪种语言，由于用户界面的图形化、窗口化等特点，用户都会感到方便易学。</a:t>
            </a:r>
          </a:p>
          <a:p>
            <a:r>
              <a:rPr lang="zh-CN" altLang="en-US" sz="2400">
                <a:latin typeface="宋体" pitchFamily="2" charset="-122"/>
              </a:rPr>
              <a:t>与此相对应，每个</a:t>
            </a:r>
            <a:r>
              <a:rPr lang="en-US" altLang="zh-CN" sz="2400">
                <a:latin typeface="Times New Roman" pitchFamily="18" charset="0"/>
                <a:cs typeface="Times New Roman" pitchFamily="18" charset="0"/>
              </a:rPr>
              <a:t>Windows</a:t>
            </a:r>
            <a:r>
              <a:rPr lang="zh-CN" altLang="en-US" sz="2400">
                <a:latin typeface="宋体" pitchFamily="2" charset="-122"/>
              </a:rPr>
              <a:t>版本都包含巨大的设计工作量，这也使</a:t>
            </a:r>
            <a:r>
              <a:rPr lang="en-US" altLang="zh-CN" sz="2400">
                <a:latin typeface="Times New Roman" pitchFamily="18" charset="0"/>
                <a:cs typeface="Times New Roman" pitchFamily="18" charset="0"/>
              </a:rPr>
              <a:t>Windows</a:t>
            </a:r>
            <a:r>
              <a:rPr lang="zh-CN" altLang="en-US" sz="2400">
                <a:latin typeface="宋体" pitchFamily="2" charset="-122"/>
              </a:rPr>
              <a:t>不同于</a:t>
            </a:r>
            <a:r>
              <a:rPr lang="en-US" altLang="zh-CN" sz="2400">
                <a:latin typeface="Times New Roman" pitchFamily="18" charset="0"/>
                <a:cs typeface="Times New Roman" pitchFamily="18" charset="0"/>
              </a:rPr>
              <a:t>MS-DOS</a:t>
            </a:r>
            <a:r>
              <a:rPr lang="zh-CN" altLang="en-US" sz="2400">
                <a:latin typeface="宋体" pitchFamily="2" charset="-122"/>
              </a:rPr>
              <a:t>这样小规模的操作系统，无法被其他计算机技术人员进行详细的剖析和修改。</a:t>
            </a:r>
          </a:p>
          <a:p>
            <a:r>
              <a:rPr lang="zh-CN" altLang="en-US" sz="2400">
                <a:latin typeface="宋体" pitchFamily="2" charset="-122"/>
              </a:rPr>
              <a:t>但是，</a:t>
            </a:r>
            <a:r>
              <a:rPr lang="en-US" altLang="zh-CN" sz="2400">
                <a:latin typeface="Times New Roman" pitchFamily="18" charset="0"/>
                <a:cs typeface="Times New Roman" pitchFamily="18" charset="0"/>
              </a:rPr>
              <a:t>Windows</a:t>
            </a:r>
            <a:r>
              <a:rPr lang="zh-CN" altLang="en-US" sz="2400">
                <a:latin typeface="宋体" pitchFamily="2" charset="-122"/>
              </a:rPr>
              <a:t>仍然有其层次化的结构体系。</a:t>
            </a:r>
            <a:endParaRPr lang="zh-CN" altLang="en-US" sz="2400"/>
          </a:p>
        </p:txBody>
      </p:sp>
    </p:spTree>
  </p:cSld>
  <p:clrMapOvr>
    <a:masterClrMapping/>
  </p:clrMapOvr>
  <p:transition spd="med">
    <p:pull dir="d"/>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D8D27F6-9612-4753-879E-B2C99F60C9B4}" type="datetime1">
              <a:rPr lang="zh-CN" altLang="en-US"/>
              <a:pPr/>
              <a:t>2016-6-13</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3FB38986-0F9C-4026-BB3D-180BD9801145}" type="slidenum">
              <a:rPr lang="en-US" altLang="zh-CN"/>
              <a:pPr/>
              <a:t>52</a:t>
            </a:fld>
            <a:endParaRPr lang="en-US" altLang="zh-CN"/>
          </a:p>
        </p:txBody>
      </p:sp>
      <p:sp>
        <p:nvSpPr>
          <p:cNvPr id="662530" name="Rectangle 2"/>
          <p:cNvSpPr>
            <a:spLocks noGrp="1" noChangeArrowheads="1"/>
          </p:cNvSpPr>
          <p:nvPr>
            <p:ph type="title"/>
          </p:nvPr>
        </p:nvSpPr>
        <p:spPr/>
        <p:txBody>
          <a:bodyPr/>
          <a:lstStyle/>
          <a:p>
            <a:r>
              <a:rPr lang="en-US" altLang="zh-CN" b="1">
                <a:solidFill>
                  <a:srgbClr val="336699"/>
                </a:solidFill>
                <a:latin typeface="Times New Roman" pitchFamily="18" charset="0"/>
                <a:cs typeface="Times New Roman" pitchFamily="18" charset="0"/>
              </a:rPr>
              <a:t>Windows</a:t>
            </a:r>
            <a:r>
              <a:rPr lang="zh-CN" altLang="en-US" b="1">
                <a:solidFill>
                  <a:srgbClr val="336699"/>
                </a:solidFill>
                <a:latin typeface="宋体" pitchFamily="2" charset="-122"/>
              </a:rPr>
              <a:t>的体系结构</a:t>
            </a:r>
            <a:endParaRPr lang="zh-CN" altLang="en-US" b="1">
              <a:solidFill>
                <a:srgbClr val="336699"/>
              </a:solidFill>
            </a:endParaRPr>
          </a:p>
        </p:txBody>
      </p:sp>
      <p:graphicFrame>
        <p:nvGraphicFramePr>
          <p:cNvPr id="662534" name="Object 6"/>
          <p:cNvGraphicFramePr>
            <a:graphicFrameLocks noChangeAspect="1"/>
          </p:cNvGraphicFramePr>
          <p:nvPr/>
        </p:nvGraphicFramePr>
        <p:xfrm>
          <a:off x="1828800" y="1981200"/>
          <a:ext cx="5562600" cy="3182938"/>
        </p:xfrm>
        <a:graphic>
          <a:graphicData uri="http://schemas.openxmlformats.org/presentationml/2006/ole">
            <p:oleObj spid="_x0000_s662534" name="位图图像" r:id="rId3" imgW="3095238" imgH="1771429" progId="PBrush">
              <p:embed/>
            </p:oleObj>
          </a:graphicData>
        </a:graphic>
      </p:graphicFrame>
    </p:spTree>
  </p:cSld>
  <p:clrMapOvr>
    <a:masterClrMapping/>
  </p:clrMapOvr>
  <p:transition spd="med">
    <p:pull dir="d"/>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F51BDE9-DC13-442A-BB6D-996CC740F908}" type="datetime1">
              <a:rPr lang="zh-CN" altLang="en-US"/>
              <a:pPr/>
              <a:t>2016-6-13</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E6026ABC-85D6-41B9-8C94-BA1627FD09BF}" type="slidenum">
              <a:rPr lang="en-US" altLang="zh-CN"/>
              <a:pPr/>
              <a:t>53</a:t>
            </a:fld>
            <a:endParaRPr lang="en-US" altLang="zh-CN"/>
          </a:p>
        </p:txBody>
      </p:sp>
      <p:sp>
        <p:nvSpPr>
          <p:cNvPr id="601090" name="Rectangle 2"/>
          <p:cNvSpPr>
            <a:spLocks noGrp="1" noChangeArrowheads="1"/>
          </p:cNvSpPr>
          <p:nvPr>
            <p:ph type="title"/>
          </p:nvPr>
        </p:nvSpPr>
        <p:spPr/>
        <p:txBody>
          <a:bodyPr/>
          <a:lstStyle/>
          <a:p>
            <a:r>
              <a:rPr lang="zh-CN" altLang="en-US" b="1">
                <a:solidFill>
                  <a:srgbClr val="336699"/>
                </a:solidFill>
                <a:latin typeface="宋体" pitchFamily="2" charset="-122"/>
              </a:rPr>
              <a:t>可扩展的</a:t>
            </a:r>
            <a:r>
              <a:rPr lang="en-US" altLang="zh-CN" b="1">
                <a:solidFill>
                  <a:srgbClr val="336699"/>
                </a:solidFill>
                <a:latin typeface="Times New Roman" pitchFamily="18" charset="0"/>
                <a:cs typeface="Times New Roman" pitchFamily="18" charset="0"/>
              </a:rPr>
              <a:t>BIOS</a:t>
            </a:r>
            <a:endParaRPr lang="en-US" altLang="zh-CN" b="1">
              <a:solidFill>
                <a:srgbClr val="336699"/>
              </a:solidFill>
            </a:endParaRPr>
          </a:p>
        </p:txBody>
      </p:sp>
      <p:sp>
        <p:nvSpPr>
          <p:cNvPr id="601091" name="Rectangle 3"/>
          <p:cNvSpPr>
            <a:spLocks noGrp="1" noChangeArrowheads="1"/>
          </p:cNvSpPr>
          <p:nvPr>
            <p:ph type="body" idx="1"/>
          </p:nvPr>
        </p:nvSpPr>
        <p:spPr/>
        <p:txBody>
          <a:bodyPr/>
          <a:lstStyle/>
          <a:p>
            <a:pPr>
              <a:lnSpc>
                <a:spcPct val="90000"/>
              </a:lnSpc>
            </a:pPr>
            <a:r>
              <a:rPr lang="zh-CN" altLang="en-US" sz="2400">
                <a:latin typeface="宋体" pitchFamily="2" charset="-122"/>
              </a:rPr>
              <a:t>这部分的功能类似于</a:t>
            </a:r>
            <a:r>
              <a:rPr lang="en-US" altLang="zh-CN" sz="2400">
                <a:latin typeface="Times New Roman" pitchFamily="18" charset="0"/>
                <a:cs typeface="Times New Roman" pitchFamily="18" charset="0"/>
              </a:rPr>
              <a:t>MS-DOS</a:t>
            </a:r>
            <a:r>
              <a:rPr lang="zh-CN" altLang="en-US" sz="2400">
                <a:latin typeface="宋体" pitchFamily="2" charset="-122"/>
              </a:rPr>
              <a:t>的</a:t>
            </a:r>
            <a:r>
              <a:rPr lang="en-US" altLang="zh-CN" sz="2400">
                <a:latin typeface="Times New Roman" pitchFamily="18" charset="0"/>
                <a:cs typeface="Times New Roman" pitchFamily="18" charset="0"/>
              </a:rPr>
              <a:t>ROM BIOS</a:t>
            </a:r>
            <a:r>
              <a:rPr lang="zh-CN" altLang="en-US" sz="2400">
                <a:latin typeface="宋体" pitchFamily="2" charset="-122"/>
              </a:rPr>
              <a:t>，其中包含和硬件设备直接关联的基本输入输出驱动程序。</a:t>
            </a:r>
          </a:p>
          <a:p>
            <a:pPr>
              <a:lnSpc>
                <a:spcPct val="90000"/>
              </a:lnSpc>
            </a:pPr>
            <a:r>
              <a:rPr lang="zh-CN" altLang="en-US" sz="2400">
                <a:latin typeface="宋体" pitchFamily="2" charset="-122"/>
              </a:rPr>
              <a:t>实际上，</a:t>
            </a:r>
            <a:r>
              <a:rPr lang="en-US" altLang="zh-CN" sz="2400">
                <a:latin typeface="Times New Roman" pitchFamily="18" charset="0"/>
                <a:cs typeface="Times New Roman" pitchFamily="18" charset="0"/>
              </a:rPr>
              <a:t>Windows</a:t>
            </a:r>
            <a:r>
              <a:rPr lang="zh-CN" altLang="en-US" sz="2400">
                <a:latin typeface="宋体" pitchFamily="2" charset="-122"/>
              </a:rPr>
              <a:t>的</a:t>
            </a:r>
            <a:r>
              <a:rPr lang="en-US" altLang="zh-CN" sz="2400">
                <a:latin typeface="Times New Roman" pitchFamily="18" charset="0"/>
                <a:cs typeface="Times New Roman" pitchFamily="18" charset="0"/>
              </a:rPr>
              <a:t>BIOS</a:t>
            </a:r>
            <a:r>
              <a:rPr lang="zh-CN" altLang="en-US" sz="2400">
                <a:latin typeface="宋体" pitchFamily="2" charset="-122"/>
              </a:rPr>
              <a:t>中，也包含并且使用了</a:t>
            </a:r>
            <a:r>
              <a:rPr lang="en-US" altLang="zh-CN" sz="2400">
                <a:latin typeface="Times New Roman" pitchFamily="18" charset="0"/>
                <a:cs typeface="Times New Roman" pitchFamily="18" charset="0"/>
              </a:rPr>
              <a:t>MS-DOS</a:t>
            </a:r>
            <a:r>
              <a:rPr lang="zh-CN" altLang="en-US" sz="2400">
                <a:latin typeface="宋体" pitchFamily="2" charset="-122"/>
              </a:rPr>
              <a:t>的</a:t>
            </a:r>
            <a:r>
              <a:rPr lang="en-US" altLang="zh-CN" sz="2400">
                <a:latin typeface="Times New Roman" pitchFamily="18" charset="0"/>
                <a:cs typeface="Times New Roman" pitchFamily="18" charset="0"/>
              </a:rPr>
              <a:t>ROM BIOS</a:t>
            </a:r>
            <a:r>
              <a:rPr lang="zh-CN" altLang="en-US" sz="2400">
                <a:latin typeface="宋体" pitchFamily="2" charset="-122"/>
              </a:rPr>
              <a:t>，比如像</a:t>
            </a:r>
            <a:r>
              <a:rPr lang="en-US" altLang="zh-CN" sz="2400">
                <a:latin typeface="Times New Roman" pitchFamily="18" charset="0"/>
                <a:cs typeface="Times New Roman" pitchFamily="18" charset="0"/>
              </a:rPr>
              <a:t>MS-DOS</a:t>
            </a:r>
            <a:r>
              <a:rPr lang="zh-CN" altLang="en-US" sz="2400">
                <a:latin typeface="宋体" pitchFamily="2" charset="-122"/>
              </a:rPr>
              <a:t>的磁盘驱动程序、键盘驱动程序、屏幕显示驱动程序等这些最基本的设备驱动程序，都原封不动地兼容到</a:t>
            </a:r>
            <a:r>
              <a:rPr lang="en-US" altLang="zh-CN" sz="2400">
                <a:latin typeface="Times New Roman" pitchFamily="18" charset="0"/>
                <a:cs typeface="Times New Roman" pitchFamily="18" charset="0"/>
              </a:rPr>
              <a:t>Windows</a:t>
            </a:r>
            <a:r>
              <a:rPr lang="zh-CN" altLang="en-US" sz="2400">
                <a:latin typeface="宋体" pitchFamily="2" charset="-122"/>
              </a:rPr>
              <a:t>的</a:t>
            </a:r>
            <a:r>
              <a:rPr lang="en-US" altLang="zh-CN" sz="2400">
                <a:latin typeface="Times New Roman" pitchFamily="18" charset="0"/>
                <a:cs typeface="Times New Roman" pitchFamily="18" charset="0"/>
              </a:rPr>
              <a:t>BIOS</a:t>
            </a:r>
            <a:r>
              <a:rPr lang="zh-CN" altLang="en-US" sz="2400">
                <a:latin typeface="宋体" pitchFamily="2" charset="-122"/>
              </a:rPr>
              <a:t>中。</a:t>
            </a:r>
          </a:p>
          <a:p>
            <a:pPr>
              <a:lnSpc>
                <a:spcPct val="90000"/>
              </a:lnSpc>
            </a:pPr>
            <a:r>
              <a:rPr lang="zh-CN" altLang="en-US" sz="2400">
                <a:latin typeface="宋体" pitchFamily="2" charset="-122"/>
              </a:rPr>
              <a:t>不过，</a:t>
            </a:r>
            <a:r>
              <a:rPr lang="en-US" altLang="zh-CN" sz="2400">
                <a:latin typeface="Times New Roman" pitchFamily="18" charset="0"/>
                <a:cs typeface="Times New Roman" pitchFamily="18" charset="0"/>
              </a:rPr>
              <a:t>Windows</a:t>
            </a:r>
            <a:r>
              <a:rPr lang="zh-CN" altLang="en-US" sz="2400">
                <a:latin typeface="宋体" pitchFamily="2" charset="-122"/>
              </a:rPr>
              <a:t>的</a:t>
            </a:r>
            <a:r>
              <a:rPr lang="en-US" altLang="zh-CN" sz="2400">
                <a:latin typeface="Times New Roman" pitchFamily="18" charset="0"/>
                <a:cs typeface="Times New Roman" pitchFamily="18" charset="0"/>
              </a:rPr>
              <a:t>BIOS</a:t>
            </a:r>
            <a:r>
              <a:rPr lang="zh-CN" altLang="en-US" sz="2400">
                <a:latin typeface="宋体" pitchFamily="2" charset="-122"/>
              </a:rPr>
              <a:t>比</a:t>
            </a:r>
            <a:r>
              <a:rPr lang="en-US" altLang="zh-CN" sz="2400">
                <a:latin typeface="Times New Roman" pitchFamily="18" charset="0"/>
                <a:cs typeface="Times New Roman" pitchFamily="18" charset="0"/>
              </a:rPr>
              <a:t>MS-DOS</a:t>
            </a:r>
            <a:r>
              <a:rPr lang="zh-CN" altLang="en-US" sz="2400">
                <a:latin typeface="宋体" pitchFamily="2" charset="-122"/>
              </a:rPr>
              <a:t>的</a:t>
            </a:r>
            <a:r>
              <a:rPr lang="en-US" altLang="zh-CN" sz="2400">
                <a:latin typeface="Times New Roman" pitchFamily="18" charset="0"/>
                <a:cs typeface="Times New Roman" pitchFamily="18" charset="0"/>
              </a:rPr>
              <a:t>ROM BIOS</a:t>
            </a:r>
            <a:r>
              <a:rPr lang="zh-CN" altLang="en-US" sz="2400">
                <a:latin typeface="宋体" pitchFamily="2" charset="-122"/>
              </a:rPr>
              <a:t>要丰富得多，功能也要强得多。</a:t>
            </a:r>
          </a:p>
          <a:p>
            <a:pPr>
              <a:lnSpc>
                <a:spcPct val="90000"/>
              </a:lnSpc>
            </a:pPr>
            <a:r>
              <a:rPr lang="en-US" altLang="zh-CN" sz="2400">
                <a:latin typeface="Times New Roman" pitchFamily="18" charset="0"/>
                <a:cs typeface="Times New Roman" pitchFamily="18" charset="0"/>
              </a:rPr>
              <a:t>Windows</a:t>
            </a:r>
            <a:r>
              <a:rPr lang="zh-CN" altLang="en-US" sz="2400">
                <a:latin typeface="宋体" pitchFamily="2" charset="-122"/>
              </a:rPr>
              <a:t>的</a:t>
            </a:r>
            <a:r>
              <a:rPr lang="en-US" altLang="zh-CN" sz="2400">
                <a:latin typeface="Times New Roman" pitchFamily="18" charset="0"/>
                <a:cs typeface="Times New Roman" pitchFamily="18" charset="0"/>
              </a:rPr>
              <a:t>BIOS</a:t>
            </a:r>
            <a:r>
              <a:rPr lang="zh-CN" altLang="en-US" sz="2400">
                <a:latin typeface="宋体" pitchFamily="2" charset="-122"/>
              </a:rPr>
              <a:t>不像</a:t>
            </a:r>
            <a:r>
              <a:rPr lang="en-US" altLang="zh-CN" sz="2400">
                <a:latin typeface="Times New Roman" pitchFamily="18" charset="0"/>
                <a:cs typeface="Times New Roman" pitchFamily="18" charset="0"/>
              </a:rPr>
              <a:t>MS-DOS</a:t>
            </a:r>
            <a:r>
              <a:rPr lang="zh-CN" altLang="en-US" sz="2400">
                <a:latin typeface="宋体" pitchFamily="2" charset="-122"/>
              </a:rPr>
              <a:t>的</a:t>
            </a:r>
            <a:r>
              <a:rPr lang="en-US" altLang="zh-CN" sz="2400">
                <a:latin typeface="Times New Roman" pitchFamily="18" charset="0"/>
                <a:cs typeface="Times New Roman" pitchFamily="18" charset="0"/>
              </a:rPr>
              <a:t>BIOS</a:t>
            </a:r>
            <a:r>
              <a:rPr lang="zh-CN" altLang="en-US" sz="2400">
                <a:latin typeface="宋体" pitchFamily="2" charset="-122"/>
              </a:rPr>
              <a:t>一样都在</a:t>
            </a:r>
            <a:r>
              <a:rPr lang="en-US" altLang="zh-CN" sz="2400">
                <a:latin typeface="Times New Roman" pitchFamily="18" charset="0"/>
                <a:cs typeface="Times New Roman" pitchFamily="18" charset="0"/>
              </a:rPr>
              <a:t>ROM</a:t>
            </a:r>
            <a:r>
              <a:rPr lang="zh-CN" altLang="en-US" sz="2400">
                <a:latin typeface="宋体" pitchFamily="2" charset="-122"/>
              </a:rPr>
              <a:t>中，实际上，</a:t>
            </a:r>
            <a:r>
              <a:rPr lang="en-US" altLang="zh-CN" sz="2400">
                <a:latin typeface="Times New Roman" pitchFamily="18" charset="0"/>
                <a:cs typeface="Times New Roman" pitchFamily="18" charset="0"/>
              </a:rPr>
              <a:t>Windows</a:t>
            </a:r>
            <a:r>
              <a:rPr lang="zh-CN" altLang="en-US" sz="2400">
                <a:latin typeface="宋体" pitchFamily="2" charset="-122"/>
              </a:rPr>
              <a:t>的</a:t>
            </a:r>
            <a:r>
              <a:rPr lang="en-US" altLang="zh-CN" sz="2400">
                <a:latin typeface="Times New Roman" pitchFamily="18" charset="0"/>
                <a:cs typeface="Times New Roman" pitchFamily="18" charset="0"/>
              </a:rPr>
              <a:t>BIOS</a:t>
            </a:r>
            <a:r>
              <a:rPr lang="zh-CN" altLang="en-US" sz="2400">
                <a:latin typeface="宋体" pitchFamily="2" charset="-122"/>
              </a:rPr>
              <a:t>是在系统盘中，每次开机，系统启动时，就会根据此前建立的系统配置把</a:t>
            </a:r>
            <a:r>
              <a:rPr lang="en-US" altLang="zh-CN" sz="2400">
                <a:latin typeface="Times New Roman" pitchFamily="18" charset="0"/>
                <a:cs typeface="Times New Roman" pitchFamily="18" charset="0"/>
              </a:rPr>
              <a:t>BIOS</a:t>
            </a:r>
            <a:r>
              <a:rPr lang="zh-CN" altLang="en-US" sz="2400">
                <a:latin typeface="宋体" pitchFamily="2" charset="-122"/>
              </a:rPr>
              <a:t>引导到计算机内存。</a:t>
            </a:r>
            <a:r>
              <a:rPr lang="zh-CN" altLang="en-US" sz="2800"/>
              <a:t> </a:t>
            </a:r>
          </a:p>
        </p:txBody>
      </p:sp>
    </p:spTree>
  </p:cSld>
  <p:clrMapOvr>
    <a:masterClrMapping/>
  </p:clrMapOvr>
  <p:transition spd="med">
    <p:pull dir="d"/>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BFDA0D3-2482-45F4-96BD-364B4D16EA33}" type="datetime1">
              <a:rPr lang="zh-CN" altLang="en-US"/>
              <a:pPr/>
              <a:t>2016-6-13</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2C781D5C-80F6-4F93-B8F0-0114A45060B1}" type="slidenum">
              <a:rPr lang="en-US" altLang="zh-CN"/>
              <a:pPr/>
              <a:t>54</a:t>
            </a:fld>
            <a:endParaRPr lang="en-US" altLang="zh-CN"/>
          </a:p>
        </p:txBody>
      </p:sp>
      <p:sp>
        <p:nvSpPr>
          <p:cNvPr id="604162" name="Rectangle 2"/>
          <p:cNvSpPr>
            <a:spLocks noGrp="1" noChangeArrowheads="1"/>
          </p:cNvSpPr>
          <p:nvPr>
            <p:ph type="title"/>
          </p:nvPr>
        </p:nvSpPr>
        <p:spPr/>
        <p:txBody>
          <a:bodyPr/>
          <a:lstStyle/>
          <a:p>
            <a:r>
              <a:rPr lang="zh-CN" altLang="en-US" b="1">
                <a:solidFill>
                  <a:srgbClr val="336699"/>
                </a:solidFill>
                <a:latin typeface="宋体" pitchFamily="2" charset="-122"/>
              </a:rPr>
              <a:t>以多线程为机制的</a:t>
            </a:r>
            <a:r>
              <a:rPr lang="en-US" altLang="zh-CN" b="1">
                <a:solidFill>
                  <a:srgbClr val="336699"/>
                </a:solidFill>
                <a:latin typeface="Times New Roman" pitchFamily="18" charset="0"/>
                <a:cs typeface="Times New Roman" pitchFamily="18" charset="0"/>
              </a:rPr>
              <a:t>Windows</a:t>
            </a:r>
            <a:r>
              <a:rPr lang="zh-CN" altLang="en-US" b="1">
                <a:solidFill>
                  <a:srgbClr val="336699"/>
                </a:solidFill>
                <a:latin typeface="宋体" pitchFamily="2" charset="-122"/>
              </a:rPr>
              <a:t>主体</a:t>
            </a:r>
            <a:endParaRPr lang="zh-CN" altLang="en-US" b="1">
              <a:solidFill>
                <a:srgbClr val="336699"/>
              </a:solidFill>
            </a:endParaRPr>
          </a:p>
        </p:txBody>
      </p:sp>
      <p:sp>
        <p:nvSpPr>
          <p:cNvPr id="604163" name="Rectangle 3"/>
          <p:cNvSpPr>
            <a:spLocks noGrp="1" noChangeArrowheads="1"/>
          </p:cNvSpPr>
          <p:nvPr>
            <p:ph type="body" idx="1"/>
          </p:nvPr>
        </p:nvSpPr>
        <p:spPr/>
        <p:txBody>
          <a:bodyPr/>
          <a:lstStyle/>
          <a:p>
            <a:r>
              <a:rPr lang="en-US" altLang="zh-CN">
                <a:latin typeface="Times New Roman" pitchFamily="18" charset="0"/>
                <a:cs typeface="Times New Roman" pitchFamily="18" charset="0"/>
              </a:rPr>
              <a:t>Windows</a:t>
            </a:r>
            <a:r>
              <a:rPr lang="zh-CN" altLang="en-US">
                <a:latin typeface="宋体" pitchFamily="2" charset="-122"/>
              </a:rPr>
              <a:t>庞大的主体在技术上采用多线程机制。线程是软件设计中所用的结构和运行单位，</a:t>
            </a:r>
            <a:r>
              <a:rPr lang="en-US" altLang="zh-CN">
                <a:latin typeface="Times New Roman" pitchFamily="18" charset="0"/>
                <a:cs typeface="Times New Roman" pitchFamily="18" charset="0"/>
              </a:rPr>
              <a:t>Windows</a:t>
            </a:r>
            <a:r>
              <a:rPr lang="zh-CN" altLang="en-US">
                <a:latin typeface="宋体" pitchFamily="2" charset="-122"/>
              </a:rPr>
              <a:t>采用多线程机制的思想是用每个线程分别对应当前运行的每个任务。</a:t>
            </a:r>
          </a:p>
          <a:p>
            <a:r>
              <a:rPr lang="zh-CN" altLang="en-US">
                <a:latin typeface="宋体" pitchFamily="2" charset="-122"/>
              </a:rPr>
              <a:t>由于多线程机制具有各个线程共享数据区的特点，所以，任务切换时的开销非常小，有利于操作系统在多个任务之间进行快速切换。</a:t>
            </a:r>
            <a:endParaRPr lang="zh-CN" altLang="en-US"/>
          </a:p>
        </p:txBody>
      </p:sp>
    </p:spTree>
  </p:cSld>
  <p:clrMapOvr>
    <a:masterClrMapping/>
  </p:clrMapOvr>
  <p:transition spd="med">
    <p:pull dir="d"/>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454AE2C-6AFF-4CD6-8891-36E3BC0D8905}" type="datetime1">
              <a:rPr lang="zh-CN" altLang="en-US"/>
              <a:pPr/>
              <a:t>2016-6-13</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4F27FB41-A2B9-47C4-817B-8C4935845899}" type="slidenum">
              <a:rPr lang="en-US" altLang="zh-CN"/>
              <a:pPr/>
              <a:t>55</a:t>
            </a:fld>
            <a:endParaRPr lang="en-US" altLang="zh-CN"/>
          </a:p>
        </p:txBody>
      </p:sp>
      <p:sp>
        <p:nvSpPr>
          <p:cNvPr id="602114" name="Rectangle 2"/>
          <p:cNvSpPr>
            <a:spLocks noGrp="1" noChangeArrowheads="1"/>
          </p:cNvSpPr>
          <p:nvPr>
            <p:ph type="title"/>
          </p:nvPr>
        </p:nvSpPr>
        <p:spPr/>
        <p:txBody>
          <a:bodyPr/>
          <a:lstStyle/>
          <a:p>
            <a:r>
              <a:rPr lang="zh-CN" altLang="en-US" b="1">
                <a:solidFill>
                  <a:srgbClr val="336699"/>
                </a:solidFill>
                <a:latin typeface="宋体" pitchFamily="2" charset="-122"/>
              </a:rPr>
              <a:t>以多线程为机制的</a:t>
            </a:r>
            <a:r>
              <a:rPr lang="en-US" altLang="zh-CN" b="1">
                <a:solidFill>
                  <a:srgbClr val="336699"/>
                </a:solidFill>
                <a:latin typeface="Times New Roman" pitchFamily="18" charset="0"/>
                <a:cs typeface="Times New Roman" pitchFamily="18" charset="0"/>
              </a:rPr>
              <a:t>Windows</a:t>
            </a:r>
            <a:r>
              <a:rPr lang="zh-CN" altLang="en-US" b="1">
                <a:solidFill>
                  <a:srgbClr val="336699"/>
                </a:solidFill>
                <a:latin typeface="宋体" pitchFamily="2" charset="-122"/>
              </a:rPr>
              <a:t>主体</a:t>
            </a:r>
          </a:p>
        </p:txBody>
      </p:sp>
      <p:sp>
        <p:nvSpPr>
          <p:cNvPr id="602115" name="Rectangle 3"/>
          <p:cNvSpPr>
            <a:spLocks noGrp="1" noChangeArrowheads="1"/>
          </p:cNvSpPr>
          <p:nvPr>
            <p:ph type="body" idx="1"/>
          </p:nvPr>
        </p:nvSpPr>
        <p:spPr/>
        <p:txBody>
          <a:bodyPr/>
          <a:lstStyle/>
          <a:p>
            <a:pPr algn="just"/>
            <a:r>
              <a:rPr lang="zh-CN" altLang="en-US" sz="2000">
                <a:latin typeface="宋体" pitchFamily="2" charset="-122"/>
              </a:rPr>
              <a:t>为了保持对</a:t>
            </a:r>
            <a:r>
              <a:rPr lang="en-US" altLang="zh-CN" sz="2000">
                <a:latin typeface="Times New Roman" pitchFamily="18" charset="0"/>
                <a:cs typeface="Times New Roman" pitchFamily="18" charset="0"/>
              </a:rPr>
              <a:t>MS-DOS</a:t>
            </a:r>
            <a:r>
              <a:rPr lang="zh-CN" altLang="en-US" sz="2000">
                <a:latin typeface="宋体" pitchFamily="2" charset="-122"/>
              </a:rPr>
              <a:t>的兼容，</a:t>
            </a:r>
            <a:r>
              <a:rPr lang="en-US" altLang="zh-CN" sz="2000">
                <a:latin typeface="Times New Roman" pitchFamily="18" charset="0"/>
                <a:cs typeface="Times New Roman" pitchFamily="18" charset="0"/>
              </a:rPr>
              <a:t>Windows</a:t>
            </a:r>
            <a:r>
              <a:rPr lang="zh-CN" altLang="en-US" sz="2000">
                <a:latin typeface="宋体" pitchFamily="2" charset="-122"/>
              </a:rPr>
              <a:t>在内存管理中对</a:t>
            </a:r>
            <a:r>
              <a:rPr lang="en-US" altLang="zh-CN" sz="2000">
                <a:latin typeface="Times New Roman" pitchFamily="18" charset="0"/>
                <a:cs typeface="Times New Roman" pitchFamily="18" charset="0"/>
              </a:rPr>
              <a:t>16</a:t>
            </a:r>
            <a:r>
              <a:rPr lang="zh-CN" altLang="en-US" sz="2000">
                <a:latin typeface="宋体" pitchFamily="2" charset="-122"/>
              </a:rPr>
              <a:t>位</a:t>
            </a:r>
            <a:r>
              <a:rPr lang="en-US" altLang="zh-CN" sz="2000">
                <a:latin typeface="Times New Roman" pitchFamily="18" charset="0"/>
                <a:cs typeface="Times New Roman" pitchFamily="18" charset="0"/>
              </a:rPr>
              <a:t>MS-DOS</a:t>
            </a:r>
            <a:r>
              <a:rPr lang="zh-CN" altLang="en-US" sz="2000">
                <a:latin typeface="宋体" pitchFamily="2" charset="-122"/>
              </a:rPr>
              <a:t>应用程序采用隔离方法，即使这类程序出现问题，也不会影响整个系统的运行。</a:t>
            </a:r>
            <a:endParaRPr lang="zh-CN" altLang="en-US" sz="2000">
              <a:latin typeface="Times New Roman" pitchFamily="18" charset="0"/>
              <a:cs typeface="Times New Roman" pitchFamily="18" charset="0"/>
            </a:endParaRPr>
          </a:p>
          <a:p>
            <a:pPr algn="just"/>
            <a:r>
              <a:rPr lang="en-US" altLang="zh-CN" sz="2000">
                <a:latin typeface="Times New Roman" pitchFamily="18" charset="0"/>
                <a:cs typeface="Times New Roman" pitchFamily="18" charset="0"/>
              </a:rPr>
              <a:t>Windows</a:t>
            </a:r>
            <a:r>
              <a:rPr lang="zh-CN" altLang="en-US" sz="2000">
                <a:latin typeface="宋体" pitchFamily="2" charset="-122"/>
              </a:rPr>
              <a:t>对</a:t>
            </a:r>
            <a:r>
              <a:rPr lang="en-US" altLang="zh-CN" sz="2000">
                <a:latin typeface="Times New Roman" pitchFamily="18" charset="0"/>
                <a:cs typeface="Times New Roman" pitchFamily="18" charset="0"/>
              </a:rPr>
              <a:t>4GB</a:t>
            </a:r>
            <a:r>
              <a:rPr lang="zh-CN" altLang="en-US" sz="2000">
                <a:latin typeface="宋体" pitchFamily="2" charset="-122"/>
              </a:rPr>
              <a:t>的虚拟内存的分配情况大致如下：</a:t>
            </a:r>
            <a:endParaRPr lang="zh-CN" altLang="en-US" sz="2000">
              <a:latin typeface="Times New Roman" pitchFamily="18" charset="0"/>
              <a:cs typeface="Times New Roman" pitchFamily="18" charset="0"/>
            </a:endParaRPr>
          </a:p>
          <a:p>
            <a:pPr algn="just">
              <a:buFontTx/>
              <a:buNone/>
            </a:pPr>
            <a:r>
              <a:rPr lang="en-US" altLang="zh-CN" sz="2000">
                <a:latin typeface="Times New Roman" pitchFamily="18" charset="0"/>
                <a:cs typeface="Times New Roman" pitchFamily="18" charset="0"/>
              </a:rPr>
              <a:t>00000000H</a:t>
            </a:r>
            <a:r>
              <a:rPr lang="en-US" altLang="zh-CN" sz="2000">
                <a:latin typeface="Arial"/>
                <a:cs typeface="Times New Roman" pitchFamily="18" charset="0"/>
              </a:rPr>
              <a:t>—</a:t>
            </a:r>
            <a:r>
              <a:rPr lang="en-US" altLang="zh-CN" sz="2000">
                <a:latin typeface="Times New Roman" pitchFamily="18" charset="0"/>
                <a:cs typeface="Times New Roman" pitchFamily="18" charset="0"/>
              </a:rPr>
              <a:t>00000FFFH         </a:t>
            </a:r>
            <a:r>
              <a:rPr lang="zh-CN" altLang="en-US" sz="2000">
                <a:latin typeface="宋体" pitchFamily="2" charset="-122"/>
              </a:rPr>
              <a:t>保留的</a:t>
            </a:r>
            <a:r>
              <a:rPr lang="en-US" altLang="zh-CN" sz="2000">
                <a:latin typeface="Times New Roman" pitchFamily="18" charset="0"/>
                <a:cs typeface="Times New Roman" pitchFamily="18" charset="0"/>
              </a:rPr>
              <a:t>4KB</a:t>
            </a:r>
            <a:r>
              <a:rPr lang="zh-CN" altLang="en-US" sz="2000">
                <a:latin typeface="宋体" pitchFamily="2" charset="-122"/>
              </a:rPr>
              <a:t>区域；</a:t>
            </a:r>
            <a:endParaRPr lang="zh-CN" altLang="en-US" sz="2000">
              <a:latin typeface="Times New Roman" pitchFamily="18" charset="0"/>
              <a:cs typeface="Times New Roman" pitchFamily="18" charset="0"/>
            </a:endParaRPr>
          </a:p>
          <a:p>
            <a:pPr algn="just">
              <a:buFontTx/>
              <a:buNone/>
            </a:pPr>
            <a:r>
              <a:rPr lang="en-US" altLang="zh-CN" sz="2000">
                <a:latin typeface="Times New Roman" pitchFamily="18" charset="0"/>
                <a:cs typeface="Times New Roman" pitchFamily="18" charset="0"/>
              </a:rPr>
              <a:t>00001000H</a:t>
            </a:r>
            <a:r>
              <a:rPr lang="en-US" altLang="zh-CN" sz="2000">
                <a:latin typeface="Arial"/>
                <a:cs typeface="Times New Roman" pitchFamily="18" charset="0"/>
              </a:rPr>
              <a:t>—</a:t>
            </a:r>
            <a:r>
              <a:rPr lang="en-US" altLang="zh-CN" sz="2000">
                <a:latin typeface="Times New Roman" pitchFamily="18" charset="0"/>
                <a:cs typeface="Times New Roman" pitchFamily="18" charset="0"/>
              </a:rPr>
              <a:t>003FFFFFH        4MB</a:t>
            </a:r>
            <a:r>
              <a:rPr lang="zh-CN" altLang="en-US" sz="2000">
                <a:latin typeface="宋体" pitchFamily="2" charset="-122"/>
              </a:rPr>
              <a:t>留给</a:t>
            </a:r>
            <a:r>
              <a:rPr lang="en-US" altLang="zh-CN" sz="2000">
                <a:latin typeface="Times New Roman" pitchFamily="18" charset="0"/>
                <a:cs typeface="Times New Roman" pitchFamily="18" charset="0"/>
              </a:rPr>
              <a:t>MS-DOS</a:t>
            </a:r>
            <a:r>
              <a:rPr lang="zh-CN" altLang="en-US" sz="2000">
                <a:latin typeface="宋体" pitchFamily="2" charset="-122"/>
              </a:rPr>
              <a:t>和</a:t>
            </a:r>
            <a:r>
              <a:rPr lang="en-US" altLang="zh-CN" sz="2000">
                <a:latin typeface="Times New Roman" pitchFamily="18" charset="0"/>
                <a:cs typeface="Times New Roman" pitchFamily="18" charset="0"/>
              </a:rPr>
              <a:t>16</a:t>
            </a:r>
            <a:r>
              <a:rPr lang="zh-CN" altLang="en-US" sz="2000">
                <a:latin typeface="宋体" pitchFamily="2" charset="-122"/>
              </a:rPr>
              <a:t>位的应用程序使用；</a:t>
            </a:r>
            <a:endParaRPr lang="zh-CN" altLang="en-US" sz="2000">
              <a:latin typeface="Times New Roman" pitchFamily="18" charset="0"/>
              <a:cs typeface="Times New Roman" pitchFamily="18" charset="0"/>
            </a:endParaRPr>
          </a:p>
          <a:p>
            <a:pPr algn="just">
              <a:buFontTx/>
              <a:buNone/>
            </a:pPr>
            <a:r>
              <a:rPr lang="en-US" altLang="zh-CN" sz="2000">
                <a:latin typeface="Times New Roman" pitchFamily="18" charset="0"/>
                <a:cs typeface="Times New Roman" pitchFamily="18" charset="0"/>
              </a:rPr>
              <a:t>00400000H</a:t>
            </a:r>
            <a:r>
              <a:rPr lang="en-US" altLang="zh-CN" sz="2000">
                <a:latin typeface="Arial"/>
                <a:cs typeface="Times New Roman" pitchFamily="18" charset="0"/>
              </a:rPr>
              <a:t>—</a:t>
            </a:r>
            <a:r>
              <a:rPr lang="en-US" altLang="zh-CN" sz="2000">
                <a:latin typeface="Times New Roman" pitchFamily="18" charset="0"/>
                <a:cs typeface="Times New Roman" pitchFamily="18" charset="0"/>
              </a:rPr>
              <a:t>7FFFFFFFH        2GB</a:t>
            </a:r>
            <a:r>
              <a:rPr lang="zh-CN" altLang="en-US" sz="2000">
                <a:latin typeface="宋体" pitchFamily="2" charset="-122"/>
              </a:rPr>
              <a:t>为</a:t>
            </a:r>
            <a:r>
              <a:rPr lang="en-US" altLang="zh-CN" sz="2000">
                <a:latin typeface="Times New Roman" pitchFamily="18" charset="0"/>
                <a:cs typeface="Times New Roman" pitchFamily="18" charset="0"/>
              </a:rPr>
              <a:t>Windows</a:t>
            </a:r>
            <a:r>
              <a:rPr lang="zh-CN" altLang="en-US" sz="2000">
                <a:latin typeface="宋体" pitchFamily="2" charset="-122"/>
              </a:rPr>
              <a:t>的线程运行空间；</a:t>
            </a:r>
            <a:endParaRPr lang="zh-CN" altLang="en-US" sz="2000">
              <a:latin typeface="Times New Roman" pitchFamily="18" charset="0"/>
              <a:cs typeface="Times New Roman" pitchFamily="18" charset="0"/>
            </a:endParaRPr>
          </a:p>
          <a:p>
            <a:pPr algn="just">
              <a:buFontTx/>
              <a:buNone/>
            </a:pPr>
            <a:r>
              <a:rPr lang="en-US" altLang="zh-CN" sz="2000">
                <a:latin typeface="Times New Roman" pitchFamily="18" charset="0"/>
                <a:cs typeface="Times New Roman" pitchFamily="18" charset="0"/>
              </a:rPr>
              <a:t>80000000H</a:t>
            </a:r>
            <a:r>
              <a:rPr lang="en-US" altLang="zh-CN" sz="2000">
                <a:latin typeface="Arial"/>
                <a:cs typeface="Times New Roman" pitchFamily="18" charset="0"/>
              </a:rPr>
              <a:t>—</a:t>
            </a:r>
            <a:r>
              <a:rPr lang="en-US" altLang="zh-CN" sz="2000">
                <a:latin typeface="Times New Roman" pitchFamily="18" charset="0"/>
                <a:cs typeface="Times New Roman" pitchFamily="18" charset="0"/>
              </a:rPr>
              <a:t>BFFFFFFFH        1GB</a:t>
            </a:r>
            <a:r>
              <a:rPr lang="zh-CN" altLang="en-US" sz="2000">
                <a:latin typeface="宋体" pitchFamily="2" charset="-122"/>
              </a:rPr>
              <a:t>作为共享内存区；</a:t>
            </a:r>
            <a:endParaRPr lang="zh-CN" altLang="en-US" sz="2000">
              <a:latin typeface="Times New Roman" pitchFamily="18" charset="0"/>
              <a:cs typeface="Times New Roman" pitchFamily="18" charset="0"/>
            </a:endParaRPr>
          </a:p>
          <a:p>
            <a:pPr algn="just">
              <a:buFontTx/>
              <a:buNone/>
            </a:pPr>
            <a:r>
              <a:rPr lang="en-US" altLang="zh-CN" sz="2000">
                <a:latin typeface="Times New Roman" pitchFamily="18" charset="0"/>
                <a:cs typeface="Times New Roman" pitchFamily="18" charset="0"/>
              </a:rPr>
              <a:t>C0000000H</a:t>
            </a:r>
            <a:r>
              <a:rPr lang="en-US" altLang="zh-CN" sz="2000">
                <a:latin typeface="Arial"/>
                <a:cs typeface="Times New Roman" pitchFamily="18" charset="0"/>
              </a:rPr>
              <a:t>—</a:t>
            </a:r>
            <a:r>
              <a:rPr lang="en-US" altLang="zh-CN" sz="2000">
                <a:latin typeface="Times New Roman" pitchFamily="18" charset="0"/>
                <a:cs typeface="Times New Roman" pitchFamily="18" charset="0"/>
              </a:rPr>
              <a:t>FFFFFFFFH        1GB</a:t>
            </a:r>
            <a:r>
              <a:rPr lang="zh-CN" altLang="en-US" sz="2000">
                <a:latin typeface="宋体" pitchFamily="2" charset="-122"/>
              </a:rPr>
              <a:t>作为系统区。</a:t>
            </a:r>
            <a:endParaRPr lang="zh-CN" altLang="en-US" sz="2000">
              <a:latin typeface="Times New Roman" pitchFamily="18" charset="0"/>
              <a:cs typeface="Times New Roman" pitchFamily="18" charset="0"/>
            </a:endParaRPr>
          </a:p>
          <a:p>
            <a:pPr algn="just"/>
            <a:endParaRPr lang="zh-CN" altLang="en-US" sz="2000">
              <a:latin typeface="宋体" pitchFamily="2" charset="-122"/>
            </a:endParaRPr>
          </a:p>
          <a:p>
            <a:pPr algn="just"/>
            <a:r>
              <a:rPr lang="zh-CN" altLang="en-US" sz="2000">
                <a:latin typeface="宋体" pitchFamily="2" charset="-122"/>
              </a:rPr>
              <a:t>主体部分是可扩展的，它像一个平台一样可以承载和连接各种各样已有的和将有的应用程序。</a:t>
            </a:r>
            <a:endParaRPr lang="zh-CN" altLang="en-US" sz="2000"/>
          </a:p>
        </p:txBody>
      </p:sp>
    </p:spTree>
  </p:cSld>
  <p:clrMapOvr>
    <a:masterClrMapping/>
  </p:clrMapOvr>
  <p:transition spd="med">
    <p:pull dir="d"/>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6EEF615-450B-4579-871B-04A1A9A43683}" type="datetime1">
              <a:rPr lang="zh-CN" altLang="en-US"/>
              <a:pPr/>
              <a:t>2016-6-13</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1F5FF904-C66C-4F05-AF6F-305B6326989E}" type="slidenum">
              <a:rPr lang="en-US" altLang="zh-CN"/>
              <a:pPr/>
              <a:t>56</a:t>
            </a:fld>
            <a:endParaRPr lang="en-US" altLang="zh-CN"/>
          </a:p>
        </p:txBody>
      </p:sp>
      <p:sp>
        <p:nvSpPr>
          <p:cNvPr id="600066" name="Rectangle 2"/>
          <p:cNvSpPr>
            <a:spLocks noGrp="1" noChangeArrowheads="1"/>
          </p:cNvSpPr>
          <p:nvPr>
            <p:ph type="title"/>
          </p:nvPr>
        </p:nvSpPr>
        <p:spPr/>
        <p:txBody>
          <a:bodyPr/>
          <a:lstStyle/>
          <a:p>
            <a:r>
              <a:rPr lang="zh-CN" altLang="en-US" b="1">
                <a:solidFill>
                  <a:srgbClr val="336699"/>
                </a:solidFill>
                <a:latin typeface="宋体" pitchFamily="2" charset="-122"/>
              </a:rPr>
              <a:t>图形化的用户界面</a:t>
            </a:r>
            <a:endParaRPr lang="zh-CN" altLang="en-US" b="1">
              <a:solidFill>
                <a:srgbClr val="336699"/>
              </a:solidFill>
            </a:endParaRPr>
          </a:p>
        </p:txBody>
      </p:sp>
      <p:sp>
        <p:nvSpPr>
          <p:cNvPr id="600067" name="Rectangle 3"/>
          <p:cNvSpPr>
            <a:spLocks noGrp="1" noChangeArrowheads="1"/>
          </p:cNvSpPr>
          <p:nvPr>
            <p:ph type="body" idx="1"/>
          </p:nvPr>
        </p:nvSpPr>
        <p:spPr/>
        <p:txBody>
          <a:bodyPr/>
          <a:lstStyle/>
          <a:p>
            <a:r>
              <a:rPr lang="zh-CN" altLang="en-US">
                <a:latin typeface="宋体" pitchFamily="2" charset="-122"/>
              </a:rPr>
              <a:t>这是</a:t>
            </a:r>
            <a:r>
              <a:rPr lang="en-US" altLang="zh-CN">
                <a:latin typeface="Times New Roman" pitchFamily="18" charset="0"/>
                <a:cs typeface="Times New Roman" pitchFamily="18" charset="0"/>
              </a:rPr>
              <a:t>Windows</a:t>
            </a:r>
            <a:r>
              <a:rPr lang="zh-CN" altLang="en-US">
                <a:latin typeface="宋体" pitchFamily="2" charset="-122"/>
              </a:rPr>
              <a:t>和用户之间的接口，它既可以通过鼠标操作，也可以通过键盘操作，这两类在图形化界面上的操作被接收以后，立即转换为对</a:t>
            </a:r>
            <a:r>
              <a:rPr lang="en-US" altLang="zh-CN">
                <a:latin typeface="Times New Roman" pitchFamily="18" charset="0"/>
                <a:cs typeface="Times New Roman" pitchFamily="18" charset="0"/>
              </a:rPr>
              <a:t>Windows</a:t>
            </a:r>
            <a:r>
              <a:rPr lang="zh-CN" altLang="en-US">
                <a:latin typeface="宋体" pitchFamily="2" charset="-122"/>
              </a:rPr>
              <a:t>主体中的相应程序的调用，从而使命令得以执行。</a:t>
            </a:r>
            <a:endParaRPr lang="zh-CN" altLang="en-US"/>
          </a:p>
        </p:txBody>
      </p:sp>
    </p:spTree>
  </p:cSld>
  <p:clrMapOvr>
    <a:masterClrMapping/>
  </p:clrMapOvr>
  <p:transition spd="med">
    <p:pull dir="d"/>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AB56CA4-AD7A-4659-86E7-353BC6C86933}" type="datetime1">
              <a:rPr lang="zh-CN" altLang="en-US"/>
              <a:pPr/>
              <a:t>2016-6-13</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ED4D1D33-F5E3-47E3-A0DF-5E51F31A19D3}" type="slidenum">
              <a:rPr lang="en-US" altLang="zh-CN"/>
              <a:pPr/>
              <a:t>57</a:t>
            </a:fld>
            <a:endParaRPr lang="en-US" altLang="zh-CN"/>
          </a:p>
        </p:txBody>
      </p:sp>
      <p:sp>
        <p:nvSpPr>
          <p:cNvPr id="664578" name="Rectangle 2"/>
          <p:cNvSpPr>
            <a:spLocks noGrp="1" noChangeArrowheads="1"/>
          </p:cNvSpPr>
          <p:nvPr>
            <p:ph type="title"/>
          </p:nvPr>
        </p:nvSpPr>
        <p:spPr/>
        <p:txBody>
          <a:bodyPr/>
          <a:lstStyle/>
          <a:p>
            <a:r>
              <a:rPr lang="zh-CN" altLang="en-US" b="1">
                <a:solidFill>
                  <a:srgbClr val="336699"/>
                </a:solidFill>
                <a:latin typeface="宋体" pitchFamily="2" charset="-122"/>
              </a:rPr>
              <a:t>丰富多彩的应用程序</a:t>
            </a:r>
            <a:endParaRPr lang="zh-CN" altLang="en-US" b="1">
              <a:solidFill>
                <a:srgbClr val="336699"/>
              </a:solidFill>
            </a:endParaRPr>
          </a:p>
        </p:txBody>
      </p:sp>
      <p:sp>
        <p:nvSpPr>
          <p:cNvPr id="664579" name="Rectangle 3"/>
          <p:cNvSpPr>
            <a:spLocks noGrp="1" noChangeArrowheads="1"/>
          </p:cNvSpPr>
          <p:nvPr>
            <p:ph type="body" idx="1"/>
          </p:nvPr>
        </p:nvSpPr>
        <p:spPr/>
        <p:txBody>
          <a:bodyPr/>
          <a:lstStyle/>
          <a:p>
            <a:r>
              <a:rPr lang="zh-CN" altLang="en-US" sz="2800">
                <a:latin typeface="宋体" pitchFamily="2" charset="-122"/>
              </a:rPr>
              <a:t>应用程序是对原始的用户界面和功能的扩充。</a:t>
            </a:r>
          </a:p>
          <a:p>
            <a:r>
              <a:rPr lang="zh-CN" altLang="en-US" sz="2800">
                <a:latin typeface="宋体" pitchFamily="2" charset="-122"/>
              </a:rPr>
              <a:t>一个应用程序被装配到</a:t>
            </a:r>
            <a:r>
              <a:rPr lang="en-US" altLang="zh-CN" sz="2800">
                <a:latin typeface="Times New Roman" pitchFamily="18" charset="0"/>
                <a:cs typeface="Times New Roman" pitchFamily="18" charset="0"/>
              </a:rPr>
              <a:t>Windows</a:t>
            </a:r>
            <a:r>
              <a:rPr lang="zh-CN" altLang="en-US" sz="2800">
                <a:latin typeface="宋体" pitchFamily="2" charset="-122"/>
              </a:rPr>
              <a:t>系统中，相当于在</a:t>
            </a:r>
            <a:r>
              <a:rPr lang="en-US" altLang="zh-CN" sz="2800">
                <a:latin typeface="Times New Roman" pitchFamily="18" charset="0"/>
                <a:cs typeface="Times New Roman" pitchFamily="18" charset="0"/>
              </a:rPr>
              <a:t>Windows</a:t>
            </a:r>
            <a:r>
              <a:rPr lang="zh-CN" altLang="en-US" sz="2800">
                <a:latin typeface="宋体" pitchFamily="2" charset="-122"/>
              </a:rPr>
              <a:t>主体上又增加了一个功能，但这个功能是依托于</a:t>
            </a:r>
            <a:r>
              <a:rPr lang="en-US" altLang="zh-CN" sz="2800">
                <a:latin typeface="Times New Roman" pitchFamily="18" charset="0"/>
                <a:cs typeface="Times New Roman" pitchFamily="18" charset="0"/>
              </a:rPr>
              <a:t>Windows</a:t>
            </a:r>
            <a:r>
              <a:rPr lang="zh-CN" altLang="en-US" sz="2800">
                <a:latin typeface="宋体" pitchFamily="2" charset="-122"/>
              </a:rPr>
              <a:t>的主体平台的。</a:t>
            </a:r>
          </a:p>
          <a:p>
            <a:r>
              <a:rPr lang="zh-CN" altLang="en-US" sz="2800">
                <a:latin typeface="宋体" pitchFamily="2" charset="-122"/>
              </a:rPr>
              <a:t>具体说，就是融入到</a:t>
            </a:r>
            <a:r>
              <a:rPr lang="en-US" altLang="zh-CN" sz="2800">
                <a:latin typeface="Times New Roman" pitchFamily="18" charset="0"/>
                <a:cs typeface="Times New Roman" pitchFamily="18" charset="0"/>
              </a:rPr>
              <a:t>Windows</a:t>
            </a:r>
            <a:r>
              <a:rPr lang="zh-CN" altLang="en-US" sz="2800">
                <a:latin typeface="宋体" pitchFamily="2" charset="-122"/>
              </a:rPr>
              <a:t>的多线程机制中，并且可以调用已有的各种功能，包括底层的</a:t>
            </a:r>
            <a:r>
              <a:rPr lang="en-US" altLang="zh-CN" sz="2800">
                <a:latin typeface="Times New Roman" pitchFamily="18" charset="0"/>
                <a:cs typeface="Times New Roman" pitchFamily="18" charset="0"/>
              </a:rPr>
              <a:t>BIOS</a:t>
            </a:r>
            <a:r>
              <a:rPr lang="zh-CN" altLang="en-US" sz="2800">
                <a:latin typeface="宋体" pitchFamily="2" charset="-122"/>
              </a:rPr>
              <a:t>驱动程序。</a:t>
            </a:r>
          </a:p>
          <a:p>
            <a:r>
              <a:rPr lang="zh-CN" altLang="en-US" sz="2800">
                <a:latin typeface="宋体" pitchFamily="2" charset="-122"/>
              </a:rPr>
              <a:t>应用程序在种类和功能上的扩充是不受限制的。</a:t>
            </a:r>
            <a:endParaRPr lang="zh-CN" altLang="en-US" sz="2800"/>
          </a:p>
        </p:txBody>
      </p:sp>
    </p:spTree>
  </p:cSld>
  <p:clrMapOvr>
    <a:masterClrMapping/>
  </p:clrMapOvr>
  <p:transition spd="med">
    <p:pull dir="d"/>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D361C21-6970-4D8E-AD97-355AE06B4082}" type="datetime1">
              <a:rPr lang="zh-CN" altLang="en-US"/>
              <a:pPr/>
              <a:t>2016-6-13</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B54D5FB7-A17B-41BC-8196-8C400D60FE3D}" type="slidenum">
              <a:rPr lang="en-US" altLang="zh-CN"/>
              <a:pPr/>
              <a:t>58</a:t>
            </a:fld>
            <a:endParaRPr lang="en-US" altLang="zh-CN"/>
          </a:p>
        </p:txBody>
      </p:sp>
      <p:sp>
        <p:nvSpPr>
          <p:cNvPr id="41986" name="Rectangle 2"/>
          <p:cNvSpPr>
            <a:spLocks noGrp="1" noChangeArrowheads="1"/>
          </p:cNvSpPr>
          <p:nvPr>
            <p:ph type="title"/>
          </p:nvPr>
        </p:nvSpPr>
        <p:spPr/>
        <p:txBody>
          <a:bodyPr/>
          <a:lstStyle/>
          <a:p>
            <a:r>
              <a:rPr lang="en-US" altLang="zh-CN" sz="4000" b="1">
                <a:solidFill>
                  <a:srgbClr val="336699"/>
                </a:solidFill>
              </a:rPr>
              <a:t>10.3  </a:t>
            </a:r>
            <a:r>
              <a:rPr lang="zh-CN" altLang="en-US" sz="4000" b="1">
                <a:solidFill>
                  <a:srgbClr val="336699"/>
                </a:solidFill>
              </a:rPr>
              <a:t>程序设计实例分析及实验任务</a:t>
            </a:r>
          </a:p>
        </p:txBody>
      </p:sp>
      <p:sp>
        <p:nvSpPr>
          <p:cNvPr id="41987" name="Rectangle 3"/>
          <p:cNvSpPr>
            <a:spLocks noGrp="1" noChangeArrowheads="1"/>
          </p:cNvSpPr>
          <p:nvPr>
            <p:ph type="body" idx="1"/>
          </p:nvPr>
        </p:nvSpPr>
        <p:spPr/>
        <p:txBody>
          <a:bodyPr/>
          <a:lstStyle/>
          <a:p>
            <a:pPr>
              <a:buFontTx/>
              <a:buNone/>
            </a:pPr>
            <a:r>
              <a:rPr lang="en-US" altLang="zh-CN"/>
              <a:t>10.3.1  </a:t>
            </a:r>
            <a:r>
              <a:rPr lang="zh-CN" altLang="en-US"/>
              <a:t>顺序程序设计</a:t>
            </a:r>
          </a:p>
          <a:p>
            <a:pPr>
              <a:buFontTx/>
              <a:buNone/>
            </a:pPr>
            <a:r>
              <a:rPr lang="en-US" altLang="zh-CN"/>
              <a:t>10.3.2  </a:t>
            </a:r>
            <a:r>
              <a:rPr lang="zh-CN" altLang="en-US"/>
              <a:t>分支程序设计</a:t>
            </a:r>
          </a:p>
          <a:p>
            <a:pPr>
              <a:buFontTx/>
              <a:buNone/>
            </a:pPr>
            <a:r>
              <a:rPr lang="en-US" altLang="zh-CN"/>
              <a:t>10.3.3  </a:t>
            </a:r>
            <a:r>
              <a:rPr lang="zh-CN" altLang="en-US"/>
              <a:t>循环程序设计</a:t>
            </a:r>
          </a:p>
          <a:p>
            <a:pPr>
              <a:buFontTx/>
              <a:buNone/>
            </a:pPr>
            <a:r>
              <a:rPr lang="en-US" altLang="zh-CN"/>
              <a:t>10.3.4  </a:t>
            </a:r>
            <a:r>
              <a:rPr lang="zh-CN" altLang="en-US"/>
              <a:t>子程序设计</a:t>
            </a:r>
          </a:p>
          <a:p>
            <a:pPr>
              <a:buFontTx/>
              <a:buNone/>
            </a:pPr>
            <a:r>
              <a:rPr lang="en-US" altLang="zh-CN"/>
              <a:t>10.3.5  </a:t>
            </a:r>
            <a:r>
              <a:rPr lang="zh-CN" altLang="en-US"/>
              <a:t>系统功能调用</a:t>
            </a:r>
          </a:p>
        </p:txBody>
      </p:sp>
    </p:spTree>
  </p:cSld>
  <p:clrMapOvr>
    <a:masterClrMapping/>
  </p:clrMapOvr>
  <p:transition spd="med">
    <p:pull dir="d"/>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C844B8B-954B-4AA4-A05E-06294A07FA27}" type="datetime1">
              <a:rPr lang="zh-CN" altLang="en-US"/>
              <a:pPr/>
              <a:t>2016-6-13</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84C57536-73DA-410C-A296-8253AB738845}" type="slidenum">
              <a:rPr lang="en-US" altLang="zh-CN"/>
              <a:pPr/>
              <a:t>59</a:t>
            </a:fld>
            <a:endParaRPr lang="en-US" altLang="zh-CN"/>
          </a:p>
        </p:txBody>
      </p:sp>
      <p:sp>
        <p:nvSpPr>
          <p:cNvPr id="665602" name="Rectangle 2"/>
          <p:cNvSpPr>
            <a:spLocks noGrp="1" noChangeArrowheads="1"/>
          </p:cNvSpPr>
          <p:nvPr>
            <p:ph type="title"/>
          </p:nvPr>
        </p:nvSpPr>
        <p:spPr/>
        <p:txBody>
          <a:bodyPr/>
          <a:lstStyle/>
          <a:p>
            <a:r>
              <a:rPr lang="zh-CN" altLang="en-US" b="1">
                <a:solidFill>
                  <a:srgbClr val="336699"/>
                </a:solidFill>
                <a:latin typeface="宋体" pitchFamily="2" charset="-122"/>
              </a:rPr>
              <a:t>顺序程序设计</a:t>
            </a:r>
            <a:endParaRPr lang="zh-CN" altLang="en-US">
              <a:solidFill>
                <a:srgbClr val="336699"/>
              </a:solidFill>
            </a:endParaRPr>
          </a:p>
        </p:txBody>
      </p:sp>
      <p:sp>
        <p:nvSpPr>
          <p:cNvPr id="665603" name="Rectangle 3"/>
          <p:cNvSpPr>
            <a:spLocks noGrp="1" noChangeArrowheads="1"/>
          </p:cNvSpPr>
          <p:nvPr>
            <p:ph type="body" idx="1"/>
          </p:nvPr>
        </p:nvSpPr>
        <p:spPr/>
        <p:txBody>
          <a:bodyPr/>
          <a:lstStyle/>
          <a:p>
            <a:pPr>
              <a:lnSpc>
                <a:spcPct val="90000"/>
              </a:lnSpc>
            </a:pPr>
            <a:r>
              <a:rPr lang="zh-CN" altLang="en-US" sz="2400">
                <a:latin typeface="宋体" pitchFamily="2" charset="-122"/>
              </a:rPr>
              <a:t>本实验的目的是掌握汇编语言上机的步骤，熟悉</a:t>
            </a:r>
            <a:r>
              <a:rPr lang="en-US" altLang="zh-CN" sz="2400">
                <a:latin typeface="Times New Roman" pitchFamily="18" charset="0"/>
                <a:cs typeface="Times New Roman" pitchFamily="18" charset="0"/>
              </a:rPr>
              <a:t>DEBUG</a:t>
            </a:r>
            <a:r>
              <a:rPr lang="zh-CN" altLang="en-US" sz="2400">
                <a:latin typeface="宋体" pitchFamily="2" charset="-122"/>
              </a:rPr>
              <a:t>命令的使用。</a:t>
            </a:r>
            <a:endParaRPr lang="zh-CN" altLang="en-US" sz="2400"/>
          </a:p>
          <a:p>
            <a:pPr>
              <a:lnSpc>
                <a:spcPct val="90000"/>
              </a:lnSpc>
            </a:pPr>
            <a:r>
              <a:rPr lang="zh-CN" altLang="en-US" sz="2400">
                <a:latin typeface="宋体" pitchFamily="2" charset="-122"/>
              </a:rPr>
              <a:t>例</a:t>
            </a:r>
            <a:r>
              <a:rPr lang="en-US" altLang="zh-CN" sz="2400">
                <a:latin typeface="Times New Roman" pitchFamily="18" charset="0"/>
                <a:cs typeface="Times New Roman" pitchFamily="18" charset="0"/>
              </a:rPr>
              <a:t>10.1  </a:t>
            </a:r>
            <a:r>
              <a:rPr lang="zh-CN" altLang="en-US" sz="2400">
                <a:latin typeface="宋体" pitchFamily="2" charset="-122"/>
              </a:rPr>
              <a:t>内存中自</a:t>
            </a:r>
            <a:r>
              <a:rPr lang="en-US" altLang="zh-CN" sz="2400">
                <a:latin typeface="Times New Roman" pitchFamily="18" charset="0"/>
                <a:cs typeface="Times New Roman" pitchFamily="18" charset="0"/>
              </a:rPr>
              <a:t>TABLE</a:t>
            </a:r>
            <a:r>
              <a:rPr lang="zh-CN" altLang="en-US" sz="2400">
                <a:latin typeface="宋体" pitchFamily="2" charset="-122"/>
              </a:rPr>
              <a:t>开始的十个单元中连续存放着自</a:t>
            </a:r>
            <a:r>
              <a:rPr lang="en-US" altLang="zh-CN" sz="2400">
                <a:latin typeface="Times New Roman" pitchFamily="18" charset="0"/>
                <a:cs typeface="Times New Roman" pitchFamily="18" charset="0"/>
              </a:rPr>
              <a:t>0</a:t>
            </a:r>
            <a:r>
              <a:rPr lang="zh-CN" altLang="en-US" sz="2400">
                <a:latin typeface="宋体" pitchFamily="2" charset="-122"/>
              </a:rPr>
              <a:t>至</a:t>
            </a:r>
            <a:r>
              <a:rPr lang="en-US" altLang="zh-CN" sz="2400">
                <a:latin typeface="Times New Roman" pitchFamily="18" charset="0"/>
                <a:cs typeface="Times New Roman" pitchFamily="18" charset="0"/>
              </a:rPr>
              <a:t>9</a:t>
            </a:r>
            <a:r>
              <a:rPr lang="zh-CN" altLang="en-US" sz="2400">
                <a:latin typeface="宋体" pitchFamily="2" charset="-122"/>
              </a:rPr>
              <a:t>的立方值（称为立方表）。任给一个数</a:t>
            </a:r>
            <a:r>
              <a:rPr lang="en-US" altLang="zh-CN" sz="2400">
                <a:latin typeface="Times New Roman" pitchFamily="18" charset="0"/>
                <a:cs typeface="Times New Roman" pitchFamily="18" charset="0"/>
              </a:rPr>
              <a:t>X</a:t>
            </a:r>
            <a:r>
              <a:rPr lang="zh-CN" altLang="en-US" sz="2400">
                <a:latin typeface="宋体" pitchFamily="2" charset="-122"/>
              </a:rPr>
              <a:t>（</a:t>
            </a:r>
            <a:r>
              <a:rPr lang="en-US" altLang="zh-CN" sz="2400">
                <a:latin typeface="Times New Roman" pitchFamily="18" charset="0"/>
                <a:cs typeface="Times New Roman" pitchFamily="18" charset="0"/>
              </a:rPr>
              <a:t>0</a:t>
            </a:r>
            <a:r>
              <a:rPr lang="en-US" altLang="zh-CN" sz="2400">
                <a:latin typeface="宋体" pitchFamily="2" charset="-122"/>
              </a:rPr>
              <a:t>≤</a:t>
            </a:r>
            <a:r>
              <a:rPr lang="en-US" altLang="zh-CN" sz="2400">
                <a:latin typeface="Times New Roman" pitchFamily="18" charset="0"/>
                <a:cs typeface="Times New Roman" pitchFamily="18" charset="0"/>
              </a:rPr>
              <a:t>X</a:t>
            </a:r>
            <a:r>
              <a:rPr lang="en-US" altLang="zh-CN" sz="2400">
                <a:latin typeface="宋体" pitchFamily="2" charset="-122"/>
              </a:rPr>
              <a:t>≤</a:t>
            </a:r>
            <a:r>
              <a:rPr lang="en-US" altLang="zh-CN" sz="2400">
                <a:latin typeface="Times New Roman" pitchFamily="18" charset="0"/>
                <a:cs typeface="Times New Roman" pitchFamily="18" charset="0"/>
              </a:rPr>
              <a:t>9</a:t>
            </a:r>
            <a:r>
              <a:rPr lang="zh-CN" altLang="en-US" sz="2400">
                <a:latin typeface="宋体" pitchFamily="2" charset="-122"/>
              </a:rPr>
              <a:t>），该数存于</a:t>
            </a:r>
            <a:r>
              <a:rPr lang="en-US" altLang="zh-CN" sz="2400">
                <a:latin typeface="Times New Roman" pitchFamily="18" charset="0"/>
                <a:cs typeface="Times New Roman" pitchFamily="18" charset="0"/>
              </a:rPr>
              <a:t>XX</a:t>
            </a:r>
            <a:r>
              <a:rPr lang="zh-CN" altLang="en-US" sz="2400">
                <a:latin typeface="宋体" pitchFamily="2" charset="-122"/>
              </a:rPr>
              <a:t>单元中，查表求</a:t>
            </a:r>
            <a:r>
              <a:rPr lang="en-US" altLang="zh-CN" sz="2400">
                <a:latin typeface="Times New Roman" pitchFamily="18" charset="0"/>
                <a:cs typeface="Times New Roman" pitchFamily="18" charset="0"/>
              </a:rPr>
              <a:t>X</a:t>
            </a:r>
            <a:r>
              <a:rPr lang="zh-CN" altLang="en-US" sz="2400">
                <a:latin typeface="宋体" pitchFamily="2" charset="-122"/>
              </a:rPr>
              <a:t>的立方值，并将结果存于</a:t>
            </a:r>
            <a:r>
              <a:rPr lang="en-US" altLang="zh-CN" sz="2400">
                <a:latin typeface="Times New Roman" pitchFamily="18" charset="0"/>
                <a:cs typeface="Times New Roman" pitchFamily="18" charset="0"/>
              </a:rPr>
              <a:t>YY</a:t>
            </a:r>
            <a:r>
              <a:rPr lang="zh-CN" altLang="en-US" sz="2400">
                <a:latin typeface="宋体" pitchFamily="2" charset="-122"/>
              </a:rPr>
              <a:t>单元。</a:t>
            </a:r>
            <a:endParaRPr lang="zh-CN" altLang="en-US" sz="2400"/>
          </a:p>
          <a:p>
            <a:pPr>
              <a:lnSpc>
                <a:spcPct val="90000"/>
              </a:lnSpc>
            </a:pPr>
            <a:r>
              <a:rPr lang="zh-CN" altLang="en-US" sz="2400">
                <a:latin typeface="宋体" pitchFamily="2" charset="-122"/>
              </a:rPr>
              <a:t>练习题：</a:t>
            </a:r>
          </a:p>
          <a:p>
            <a:pPr>
              <a:lnSpc>
                <a:spcPct val="90000"/>
              </a:lnSpc>
              <a:buFontTx/>
              <a:buNone/>
            </a:pPr>
            <a:r>
              <a:rPr lang="en-US" altLang="zh-CN" sz="2400">
                <a:latin typeface="Times New Roman" pitchFamily="18" charset="0"/>
                <a:cs typeface="Times New Roman" pitchFamily="18" charset="0"/>
              </a:rPr>
              <a:t>1</a:t>
            </a:r>
            <a:r>
              <a:rPr lang="zh-CN" altLang="en-US" sz="2400">
                <a:latin typeface="宋体" pitchFamily="2" charset="-122"/>
              </a:rPr>
              <a:t>．把存储单元</a:t>
            </a:r>
            <a:r>
              <a:rPr lang="en-US" altLang="zh-CN" sz="2400">
                <a:latin typeface="Times New Roman" pitchFamily="18" charset="0"/>
                <a:cs typeface="Times New Roman" pitchFamily="18" charset="0"/>
              </a:rPr>
              <a:t>A</a:t>
            </a:r>
            <a:r>
              <a:rPr lang="zh-CN" altLang="en-US" sz="2400">
                <a:latin typeface="宋体" pitchFamily="2" charset="-122"/>
              </a:rPr>
              <a:t>和</a:t>
            </a:r>
            <a:r>
              <a:rPr lang="en-US" altLang="zh-CN" sz="2400">
                <a:latin typeface="Times New Roman" pitchFamily="18" charset="0"/>
                <a:cs typeface="Times New Roman" pitchFamily="18" charset="0"/>
              </a:rPr>
              <a:t>B</a:t>
            </a:r>
            <a:r>
              <a:rPr lang="zh-CN" altLang="en-US" sz="2400">
                <a:latin typeface="宋体" pitchFamily="2" charset="-122"/>
              </a:rPr>
              <a:t>中的两个单字节压缩</a:t>
            </a:r>
            <a:r>
              <a:rPr lang="en-US" altLang="zh-CN" sz="2400">
                <a:latin typeface="Times New Roman" pitchFamily="18" charset="0"/>
                <a:cs typeface="Times New Roman" pitchFamily="18" charset="0"/>
              </a:rPr>
              <a:t>BCD</a:t>
            </a:r>
            <a:r>
              <a:rPr lang="zh-CN" altLang="en-US" sz="2400">
                <a:latin typeface="宋体" pitchFamily="2" charset="-122"/>
              </a:rPr>
              <a:t>码相加，结果存到存储单元</a:t>
            </a:r>
            <a:r>
              <a:rPr lang="en-US" altLang="zh-CN" sz="2400">
                <a:latin typeface="Times New Roman" pitchFamily="18" charset="0"/>
                <a:cs typeface="Times New Roman" pitchFamily="18" charset="0"/>
              </a:rPr>
              <a:t>C</a:t>
            </a:r>
            <a:r>
              <a:rPr lang="zh-CN" altLang="en-US" sz="2400">
                <a:latin typeface="宋体" pitchFamily="2" charset="-122"/>
              </a:rPr>
              <a:t>中。</a:t>
            </a:r>
          </a:p>
          <a:p>
            <a:pPr>
              <a:lnSpc>
                <a:spcPct val="90000"/>
              </a:lnSpc>
              <a:buFontTx/>
              <a:buNone/>
            </a:pPr>
            <a:r>
              <a:rPr lang="en-US" altLang="zh-CN" sz="2400">
                <a:latin typeface="Times New Roman" pitchFamily="18" charset="0"/>
                <a:cs typeface="Times New Roman" pitchFamily="18" charset="0"/>
              </a:rPr>
              <a:t>2</a:t>
            </a:r>
            <a:r>
              <a:rPr lang="zh-CN" altLang="en-US" sz="2400">
                <a:latin typeface="宋体" pitchFamily="2" charset="-122"/>
              </a:rPr>
              <a:t>．编写一程序，计算（</a:t>
            </a:r>
            <a:r>
              <a:rPr lang="en-US" altLang="zh-CN" sz="2400">
                <a:latin typeface="Times New Roman" pitchFamily="18" charset="0"/>
                <a:cs typeface="Times New Roman" pitchFamily="18" charset="0"/>
              </a:rPr>
              <a:t>W+</a:t>
            </a:r>
            <a:r>
              <a:rPr lang="zh-CN" altLang="en-US" sz="2400">
                <a:latin typeface="宋体" pitchFamily="2" charset="-122"/>
              </a:rPr>
              <a:t>（</a:t>
            </a:r>
            <a:r>
              <a:rPr lang="en-US" altLang="zh-CN" sz="2400">
                <a:latin typeface="Times New Roman" pitchFamily="18" charset="0"/>
                <a:cs typeface="Times New Roman" pitchFamily="18" charset="0"/>
              </a:rPr>
              <a:t>X*Y-Z</a:t>
            </a:r>
            <a:r>
              <a:rPr lang="zh-CN" altLang="en-US" sz="2400">
                <a:latin typeface="宋体" pitchFamily="2" charset="-122"/>
              </a:rPr>
              <a:t>））</a:t>
            </a:r>
            <a:r>
              <a:rPr lang="en-US" altLang="zh-CN" sz="2400">
                <a:latin typeface="Times New Roman" pitchFamily="18" charset="0"/>
                <a:cs typeface="Times New Roman" pitchFamily="18" charset="0"/>
              </a:rPr>
              <a:t>/X</a:t>
            </a:r>
            <a:r>
              <a:rPr lang="zh-CN" altLang="en-US" sz="2400">
                <a:latin typeface="宋体" pitchFamily="2" charset="-122"/>
              </a:rPr>
              <a:t>的值。其中</a:t>
            </a:r>
            <a:r>
              <a:rPr lang="en-US" altLang="zh-CN" sz="2400">
                <a:latin typeface="Times New Roman" pitchFamily="18" charset="0"/>
                <a:cs typeface="Times New Roman" pitchFamily="18" charset="0"/>
              </a:rPr>
              <a:t>X</a:t>
            </a:r>
            <a:r>
              <a:rPr lang="zh-CN" altLang="en-US" sz="2400">
                <a:latin typeface="宋体" pitchFamily="2" charset="-122"/>
              </a:rPr>
              <a:t>、</a:t>
            </a:r>
            <a:r>
              <a:rPr lang="en-US" altLang="zh-CN" sz="2400">
                <a:latin typeface="Times New Roman" pitchFamily="18" charset="0"/>
                <a:cs typeface="Times New Roman" pitchFamily="18" charset="0"/>
              </a:rPr>
              <a:t>Y</a:t>
            </a:r>
            <a:r>
              <a:rPr lang="zh-CN" altLang="en-US" sz="2400">
                <a:latin typeface="宋体" pitchFamily="2" charset="-122"/>
              </a:rPr>
              <a:t>、</a:t>
            </a:r>
            <a:r>
              <a:rPr lang="en-US" altLang="zh-CN" sz="2400">
                <a:latin typeface="Times New Roman" pitchFamily="18" charset="0"/>
                <a:cs typeface="Times New Roman" pitchFamily="18" charset="0"/>
              </a:rPr>
              <a:t>Z</a:t>
            </a:r>
            <a:r>
              <a:rPr lang="zh-CN" altLang="en-US" sz="2400">
                <a:latin typeface="宋体" pitchFamily="2" charset="-122"/>
              </a:rPr>
              <a:t>、</a:t>
            </a:r>
            <a:r>
              <a:rPr lang="en-US" altLang="zh-CN" sz="2400">
                <a:latin typeface="Times New Roman" pitchFamily="18" charset="0"/>
                <a:cs typeface="Times New Roman" pitchFamily="18" charset="0"/>
              </a:rPr>
              <a:t>W</a:t>
            </a:r>
            <a:r>
              <a:rPr lang="zh-CN" altLang="en-US" sz="2400">
                <a:latin typeface="宋体" pitchFamily="2" charset="-122"/>
              </a:rPr>
              <a:t>均为</a:t>
            </a:r>
            <a:r>
              <a:rPr lang="en-US" altLang="zh-CN" sz="2400">
                <a:latin typeface="Times New Roman" pitchFamily="18" charset="0"/>
                <a:cs typeface="Times New Roman" pitchFamily="18" charset="0"/>
              </a:rPr>
              <a:t>16</a:t>
            </a:r>
            <a:r>
              <a:rPr lang="zh-CN" altLang="en-US" sz="2400">
                <a:latin typeface="宋体" pitchFamily="2" charset="-122"/>
              </a:rPr>
              <a:t>位带符号数，要求表达式的计算结果的商和余数存放在数据段中的</a:t>
            </a:r>
            <a:r>
              <a:rPr lang="en-US" altLang="zh-CN" sz="2400">
                <a:latin typeface="Times New Roman" pitchFamily="18" charset="0"/>
                <a:cs typeface="Times New Roman" pitchFamily="18" charset="0"/>
              </a:rPr>
              <a:t>RESULT</a:t>
            </a:r>
            <a:r>
              <a:rPr lang="zh-CN" altLang="en-US" sz="2400">
                <a:latin typeface="宋体" pitchFamily="2" charset="-122"/>
              </a:rPr>
              <a:t>起始的地址中。</a:t>
            </a:r>
            <a:endParaRPr lang="zh-CN" altLang="en-US" sz="2400"/>
          </a:p>
        </p:txBody>
      </p:sp>
    </p:spTree>
  </p:cSld>
  <p:clrMapOvr>
    <a:masterClrMapping/>
  </p:clrMapOvr>
  <p:transition spd="med">
    <p:pull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AA13A15-BC61-43BD-8E2D-47A126157E05}" type="datetime1">
              <a:rPr lang="zh-CN" altLang="en-US"/>
              <a:pPr/>
              <a:t>2016-6-13</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4BBE0D61-FD36-423C-8AFC-D2547E854357}" type="slidenum">
              <a:rPr lang="en-US" altLang="zh-CN"/>
              <a:pPr/>
              <a:t>6</a:t>
            </a:fld>
            <a:endParaRPr lang="en-US" altLang="zh-CN"/>
          </a:p>
        </p:txBody>
      </p:sp>
      <p:sp>
        <p:nvSpPr>
          <p:cNvPr id="433154" name="Rectangle 2"/>
          <p:cNvSpPr>
            <a:spLocks noGrp="1" noChangeArrowheads="1"/>
          </p:cNvSpPr>
          <p:nvPr>
            <p:ph type="title"/>
          </p:nvPr>
        </p:nvSpPr>
        <p:spPr/>
        <p:txBody>
          <a:bodyPr/>
          <a:lstStyle/>
          <a:p>
            <a:r>
              <a:rPr lang="zh-CN" altLang="en-US" b="1">
                <a:solidFill>
                  <a:srgbClr val="336699"/>
                </a:solidFill>
                <a:latin typeface="宋体" pitchFamily="2" charset="-122"/>
              </a:rPr>
              <a:t>汇编语言程序的建立及汇编过程</a:t>
            </a:r>
            <a:endParaRPr lang="zh-CN" altLang="en-US" b="1">
              <a:solidFill>
                <a:srgbClr val="336699"/>
              </a:solidFill>
            </a:endParaRPr>
          </a:p>
        </p:txBody>
      </p:sp>
      <p:graphicFrame>
        <p:nvGraphicFramePr>
          <p:cNvPr id="433156" name="Object 4"/>
          <p:cNvGraphicFramePr>
            <a:graphicFrameLocks noChangeAspect="1"/>
          </p:cNvGraphicFramePr>
          <p:nvPr/>
        </p:nvGraphicFramePr>
        <p:xfrm>
          <a:off x="1143000" y="2438400"/>
          <a:ext cx="6629400" cy="684213"/>
        </p:xfrm>
        <a:graphic>
          <a:graphicData uri="http://schemas.openxmlformats.org/presentationml/2006/ole">
            <p:oleObj spid="_x0000_s433156" name="位图图像" r:id="rId3" imgW="4428571" imgH="457143" progId="PBrush">
              <p:embed/>
            </p:oleObj>
          </a:graphicData>
        </a:graphic>
      </p:graphicFrame>
    </p:spTree>
  </p:cSld>
  <p:clrMapOvr>
    <a:masterClrMapping/>
  </p:clrMapOvr>
  <p:transition spd="med">
    <p:pull dir="d"/>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863F1A8-315E-423D-8718-9465CF7B117C}" type="datetime1">
              <a:rPr lang="zh-CN" altLang="en-US"/>
              <a:pPr/>
              <a:t>2016-6-13</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43EEDA18-9C6F-483F-801C-E086C7514206}" type="slidenum">
              <a:rPr lang="en-US" altLang="zh-CN"/>
              <a:pPr/>
              <a:t>60</a:t>
            </a:fld>
            <a:endParaRPr lang="en-US" altLang="zh-CN"/>
          </a:p>
        </p:txBody>
      </p:sp>
      <p:sp>
        <p:nvSpPr>
          <p:cNvPr id="666626" name="Rectangle 2"/>
          <p:cNvSpPr>
            <a:spLocks noGrp="1" noChangeArrowheads="1"/>
          </p:cNvSpPr>
          <p:nvPr>
            <p:ph type="title"/>
          </p:nvPr>
        </p:nvSpPr>
        <p:spPr/>
        <p:txBody>
          <a:bodyPr/>
          <a:lstStyle/>
          <a:p>
            <a:r>
              <a:rPr lang="zh-CN" altLang="en-US" b="1">
                <a:solidFill>
                  <a:srgbClr val="336699"/>
                </a:solidFill>
                <a:latin typeface="宋体" pitchFamily="2" charset="-122"/>
              </a:rPr>
              <a:t>分支程序设计</a:t>
            </a:r>
            <a:endParaRPr lang="zh-CN" altLang="en-US">
              <a:solidFill>
                <a:srgbClr val="336699"/>
              </a:solidFill>
            </a:endParaRPr>
          </a:p>
        </p:txBody>
      </p:sp>
      <p:sp>
        <p:nvSpPr>
          <p:cNvPr id="666627" name="Rectangle 3"/>
          <p:cNvSpPr>
            <a:spLocks noGrp="1" noChangeArrowheads="1"/>
          </p:cNvSpPr>
          <p:nvPr>
            <p:ph type="body" idx="1"/>
          </p:nvPr>
        </p:nvSpPr>
        <p:spPr/>
        <p:txBody>
          <a:bodyPr/>
          <a:lstStyle/>
          <a:p>
            <a:pPr>
              <a:lnSpc>
                <a:spcPct val="90000"/>
              </a:lnSpc>
            </a:pPr>
            <a:r>
              <a:rPr lang="zh-CN" altLang="en-US" sz="2400">
                <a:latin typeface="宋体" pitchFamily="2" charset="-122"/>
              </a:rPr>
              <a:t>通过分支程序设计的上机练习，熟悉运算类指令对标志位状态的影响；掌握无条件转移、条件转移指令的使用方法；掌握两分支和多分支程序设计、编写、调试和运行程序的方法。</a:t>
            </a:r>
            <a:endParaRPr lang="zh-CN" altLang="en-US" sz="2400"/>
          </a:p>
          <a:p>
            <a:pPr>
              <a:lnSpc>
                <a:spcPct val="90000"/>
              </a:lnSpc>
            </a:pPr>
            <a:r>
              <a:rPr lang="zh-CN" altLang="en-US" sz="2400">
                <a:latin typeface="宋体" pitchFamily="2" charset="-122"/>
              </a:rPr>
              <a:t>例</a:t>
            </a:r>
            <a:r>
              <a:rPr lang="en-US" altLang="zh-CN" sz="2400">
                <a:latin typeface="Times New Roman" pitchFamily="18" charset="0"/>
                <a:cs typeface="Times New Roman" pitchFamily="18" charset="0"/>
              </a:rPr>
              <a:t>10.2  </a:t>
            </a:r>
            <a:r>
              <a:rPr lang="zh-CN" altLang="en-US" sz="2400">
                <a:latin typeface="宋体" pitchFamily="2" charset="-122"/>
              </a:rPr>
              <a:t>把内存中某一低地址区域的内容为</a:t>
            </a:r>
            <a:r>
              <a:rPr lang="en-US" altLang="zh-CN" sz="2400">
                <a:latin typeface="Times New Roman" pitchFamily="18" charset="0"/>
                <a:cs typeface="Times New Roman" pitchFamily="18" charset="0"/>
              </a:rPr>
              <a:t>00H~0FH</a:t>
            </a:r>
            <a:r>
              <a:rPr lang="zh-CN" altLang="en-US" sz="2400">
                <a:latin typeface="宋体" pitchFamily="2" charset="-122"/>
              </a:rPr>
              <a:t>、长度为</a:t>
            </a:r>
            <a:r>
              <a:rPr lang="en-US" altLang="zh-CN" sz="2400">
                <a:latin typeface="Times New Roman" pitchFamily="18" charset="0"/>
                <a:cs typeface="Times New Roman" pitchFamily="18" charset="0"/>
              </a:rPr>
              <a:t>16</a:t>
            </a:r>
            <a:r>
              <a:rPr lang="zh-CN" altLang="en-US" sz="2400">
                <a:latin typeface="宋体" pitchFamily="2" charset="-122"/>
              </a:rPr>
              <a:t>个字节的数据块传送到另一高地址区域。</a:t>
            </a:r>
            <a:endParaRPr lang="zh-CN" altLang="en-US" sz="2400"/>
          </a:p>
          <a:p>
            <a:pPr>
              <a:lnSpc>
                <a:spcPct val="90000"/>
              </a:lnSpc>
            </a:pPr>
            <a:r>
              <a:rPr lang="zh-CN" altLang="en-US" sz="2400">
                <a:latin typeface="宋体" pitchFamily="2" charset="-122"/>
              </a:rPr>
              <a:t>练习题：</a:t>
            </a:r>
          </a:p>
          <a:p>
            <a:pPr>
              <a:lnSpc>
                <a:spcPct val="90000"/>
              </a:lnSpc>
              <a:buFontTx/>
              <a:buNone/>
            </a:pPr>
            <a:r>
              <a:rPr lang="en-US" altLang="zh-CN" sz="2400">
                <a:latin typeface="Times New Roman" pitchFamily="18" charset="0"/>
                <a:cs typeface="Times New Roman" pitchFamily="18" charset="0"/>
              </a:rPr>
              <a:t>1</a:t>
            </a:r>
            <a:r>
              <a:rPr lang="zh-CN" altLang="en-US" sz="2400">
                <a:latin typeface="宋体" pitchFamily="2" charset="-122"/>
              </a:rPr>
              <a:t>．设有</a:t>
            </a:r>
            <a:r>
              <a:rPr lang="en-US" altLang="zh-CN" sz="2400">
                <a:latin typeface="Times New Roman" pitchFamily="18" charset="0"/>
                <a:cs typeface="Times New Roman" pitchFamily="18" charset="0"/>
              </a:rPr>
              <a:t>10</a:t>
            </a:r>
            <a:r>
              <a:rPr lang="zh-CN" altLang="en-US" sz="2400">
                <a:latin typeface="宋体" pitchFamily="2" charset="-122"/>
              </a:rPr>
              <a:t>个学生的成绩存放在内存中，编制程序分别统计</a:t>
            </a:r>
            <a:r>
              <a:rPr lang="en-US" altLang="zh-CN" sz="2400">
                <a:latin typeface="Times New Roman" pitchFamily="18" charset="0"/>
                <a:cs typeface="Times New Roman" pitchFamily="18" charset="0"/>
              </a:rPr>
              <a:t>90</a:t>
            </a:r>
            <a:r>
              <a:rPr lang="zh-CN" altLang="en-US" sz="2400">
                <a:latin typeface="宋体" pitchFamily="2" charset="-122"/>
              </a:rPr>
              <a:t>分以上、</a:t>
            </a:r>
            <a:r>
              <a:rPr lang="en-US" altLang="zh-CN" sz="2400">
                <a:latin typeface="Times New Roman" pitchFamily="18" charset="0"/>
                <a:cs typeface="Times New Roman" pitchFamily="18" charset="0"/>
              </a:rPr>
              <a:t>80~89</a:t>
            </a:r>
            <a:r>
              <a:rPr lang="zh-CN" altLang="en-US" sz="2400">
                <a:latin typeface="宋体" pitchFamily="2" charset="-122"/>
              </a:rPr>
              <a:t>分、</a:t>
            </a:r>
            <a:r>
              <a:rPr lang="en-US" altLang="zh-CN" sz="2400">
                <a:latin typeface="Times New Roman" pitchFamily="18" charset="0"/>
                <a:cs typeface="Times New Roman" pitchFamily="18" charset="0"/>
              </a:rPr>
              <a:t>70~79</a:t>
            </a:r>
            <a:r>
              <a:rPr lang="zh-CN" altLang="en-US" sz="2400">
                <a:latin typeface="宋体" pitchFamily="2" charset="-122"/>
              </a:rPr>
              <a:t>分、</a:t>
            </a:r>
            <a:r>
              <a:rPr lang="en-US" altLang="zh-CN" sz="2400">
                <a:latin typeface="Times New Roman" pitchFamily="18" charset="0"/>
                <a:cs typeface="Times New Roman" pitchFamily="18" charset="0"/>
              </a:rPr>
              <a:t>60~69</a:t>
            </a:r>
            <a:r>
              <a:rPr lang="zh-CN" altLang="en-US" sz="2400">
                <a:latin typeface="宋体" pitchFamily="2" charset="-122"/>
              </a:rPr>
              <a:t>分、低于</a:t>
            </a:r>
            <a:r>
              <a:rPr lang="en-US" altLang="zh-CN" sz="2400">
                <a:latin typeface="Times New Roman" pitchFamily="18" charset="0"/>
                <a:cs typeface="Times New Roman" pitchFamily="18" charset="0"/>
              </a:rPr>
              <a:t>60</a:t>
            </a:r>
            <a:r>
              <a:rPr lang="zh-CN" altLang="en-US" sz="2400">
                <a:latin typeface="宋体" pitchFamily="2" charset="-122"/>
              </a:rPr>
              <a:t>分的学生人数，并存放到</a:t>
            </a:r>
            <a:r>
              <a:rPr lang="en-US" altLang="zh-CN" sz="2400">
                <a:latin typeface="Times New Roman" pitchFamily="18" charset="0"/>
                <a:cs typeface="Times New Roman" pitchFamily="18" charset="0"/>
              </a:rPr>
              <a:t>A</a:t>
            </a:r>
            <a:r>
              <a:rPr lang="zh-CN" altLang="en-US" sz="2400">
                <a:latin typeface="宋体" pitchFamily="2" charset="-122"/>
              </a:rPr>
              <a:t>、</a:t>
            </a:r>
            <a:r>
              <a:rPr lang="en-US" altLang="zh-CN" sz="2400">
                <a:latin typeface="Times New Roman" pitchFamily="18" charset="0"/>
                <a:cs typeface="Times New Roman" pitchFamily="18" charset="0"/>
              </a:rPr>
              <a:t>B</a:t>
            </a:r>
            <a:r>
              <a:rPr lang="zh-CN" altLang="en-US" sz="2400">
                <a:latin typeface="宋体" pitchFamily="2" charset="-122"/>
              </a:rPr>
              <a:t>、</a:t>
            </a:r>
            <a:r>
              <a:rPr lang="en-US" altLang="zh-CN" sz="2400">
                <a:latin typeface="Times New Roman" pitchFamily="18" charset="0"/>
                <a:cs typeface="Times New Roman" pitchFamily="18" charset="0"/>
              </a:rPr>
              <a:t>C</a:t>
            </a:r>
            <a:r>
              <a:rPr lang="zh-CN" altLang="en-US" sz="2400">
                <a:latin typeface="宋体" pitchFamily="2" charset="-122"/>
              </a:rPr>
              <a:t>、</a:t>
            </a:r>
            <a:r>
              <a:rPr lang="en-US" altLang="zh-CN" sz="2400">
                <a:latin typeface="Times New Roman" pitchFamily="18" charset="0"/>
                <a:cs typeface="Times New Roman" pitchFamily="18" charset="0"/>
              </a:rPr>
              <a:t>D</a:t>
            </a:r>
            <a:r>
              <a:rPr lang="zh-CN" altLang="en-US" sz="2400">
                <a:latin typeface="宋体" pitchFamily="2" charset="-122"/>
              </a:rPr>
              <a:t>、</a:t>
            </a:r>
            <a:r>
              <a:rPr lang="en-US" altLang="zh-CN" sz="2400">
                <a:latin typeface="Times New Roman" pitchFamily="18" charset="0"/>
                <a:cs typeface="Times New Roman" pitchFamily="18" charset="0"/>
              </a:rPr>
              <a:t>E</a:t>
            </a:r>
            <a:r>
              <a:rPr lang="zh-CN" altLang="en-US" sz="2400">
                <a:latin typeface="宋体" pitchFamily="2" charset="-122"/>
              </a:rPr>
              <a:t>单元中。</a:t>
            </a:r>
          </a:p>
          <a:p>
            <a:pPr>
              <a:lnSpc>
                <a:spcPct val="90000"/>
              </a:lnSpc>
              <a:buFontTx/>
              <a:buNone/>
            </a:pPr>
            <a:r>
              <a:rPr lang="en-US" altLang="zh-CN" sz="2400">
                <a:latin typeface="Times New Roman" pitchFamily="18" charset="0"/>
                <a:cs typeface="Times New Roman" pitchFamily="18" charset="0"/>
              </a:rPr>
              <a:t>2</a:t>
            </a:r>
            <a:r>
              <a:rPr lang="zh-CN" altLang="en-US" sz="2400">
                <a:latin typeface="宋体" pitchFamily="2" charset="-122"/>
              </a:rPr>
              <a:t>．根据用户输入的星期几数字代号在终端屏幕上显示相应的英文缩写名。</a:t>
            </a:r>
            <a:endParaRPr lang="zh-CN" altLang="en-US" sz="2400"/>
          </a:p>
        </p:txBody>
      </p:sp>
    </p:spTree>
  </p:cSld>
  <p:clrMapOvr>
    <a:masterClrMapping/>
  </p:clrMapOvr>
  <p:transition spd="med">
    <p:pull dir="d"/>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9F20F70-CD7E-45B6-BF56-D5698988A13F}" type="datetime1">
              <a:rPr lang="zh-CN" altLang="en-US"/>
              <a:pPr/>
              <a:t>2016-6-13</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168A6DF7-169B-4D36-9096-B9F72A4ACDB7}" type="slidenum">
              <a:rPr lang="en-US" altLang="zh-CN"/>
              <a:pPr/>
              <a:t>61</a:t>
            </a:fld>
            <a:endParaRPr lang="en-US" altLang="zh-CN"/>
          </a:p>
        </p:txBody>
      </p:sp>
      <p:sp>
        <p:nvSpPr>
          <p:cNvPr id="667650" name="Rectangle 2"/>
          <p:cNvSpPr>
            <a:spLocks noGrp="1" noChangeArrowheads="1"/>
          </p:cNvSpPr>
          <p:nvPr>
            <p:ph type="title"/>
          </p:nvPr>
        </p:nvSpPr>
        <p:spPr/>
        <p:txBody>
          <a:bodyPr/>
          <a:lstStyle/>
          <a:p>
            <a:r>
              <a:rPr lang="zh-CN" altLang="en-US" b="1">
                <a:solidFill>
                  <a:srgbClr val="336699"/>
                </a:solidFill>
                <a:latin typeface="宋体" pitchFamily="2" charset="-122"/>
              </a:rPr>
              <a:t>循环程序设计</a:t>
            </a:r>
            <a:endParaRPr lang="zh-CN" altLang="en-US">
              <a:solidFill>
                <a:srgbClr val="336699"/>
              </a:solidFill>
            </a:endParaRPr>
          </a:p>
        </p:txBody>
      </p:sp>
      <p:sp>
        <p:nvSpPr>
          <p:cNvPr id="667651" name="Rectangle 3"/>
          <p:cNvSpPr>
            <a:spLocks noGrp="1" noChangeArrowheads="1"/>
          </p:cNvSpPr>
          <p:nvPr>
            <p:ph type="body" idx="1"/>
          </p:nvPr>
        </p:nvSpPr>
        <p:spPr>
          <a:xfrm>
            <a:off x="457200" y="1524000"/>
            <a:ext cx="8382000" cy="4602163"/>
          </a:xfrm>
        </p:spPr>
        <p:txBody>
          <a:bodyPr/>
          <a:lstStyle/>
          <a:p>
            <a:pPr>
              <a:lnSpc>
                <a:spcPct val="90000"/>
              </a:lnSpc>
            </a:pPr>
            <a:r>
              <a:rPr lang="zh-CN" altLang="en-US" sz="2400">
                <a:latin typeface="宋体" pitchFamily="2" charset="-122"/>
              </a:rPr>
              <a:t>通过循环程序设计的上机练习，掌握循环指令的使用方法；掌握实现简单循环、多重循环程序结构的编程、调试和运行的方法。</a:t>
            </a:r>
            <a:endParaRPr lang="zh-CN" altLang="en-US" sz="2400"/>
          </a:p>
          <a:p>
            <a:pPr>
              <a:lnSpc>
                <a:spcPct val="90000"/>
              </a:lnSpc>
            </a:pPr>
            <a:r>
              <a:rPr lang="zh-CN" altLang="en-US" sz="2400">
                <a:latin typeface="宋体" pitchFamily="2" charset="-122"/>
              </a:rPr>
              <a:t>例</a:t>
            </a:r>
            <a:r>
              <a:rPr lang="en-US" altLang="zh-CN" sz="2400">
                <a:latin typeface="Times New Roman" pitchFamily="18" charset="0"/>
                <a:cs typeface="Times New Roman" pitchFamily="18" charset="0"/>
              </a:rPr>
              <a:t>10.3  </a:t>
            </a:r>
            <a:r>
              <a:rPr lang="zh-CN" altLang="en-US" sz="2400">
                <a:latin typeface="宋体" pitchFamily="2" charset="-122"/>
              </a:rPr>
              <a:t>内存中有一个数组</a:t>
            </a:r>
            <a:r>
              <a:rPr lang="en-US" altLang="zh-CN" sz="2400">
                <a:latin typeface="Times New Roman" pitchFamily="18" charset="0"/>
                <a:cs typeface="Times New Roman" pitchFamily="18" charset="0"/>
              </a:rPr>
              <a:t>BUF</a:t>
            </a:r>
            <a:r>
              <a:rPr lang="zh-CN" altLang="en-US" sz="2400">
                <a:latin typeface="宋体" pitchFamily="2" charset="-122"/>
              </a:rPr>
              <a:t>含有</a:t>
            </a:r>
            <a:r>
              <a:rPr lang="en-US" altLang="zh-CN" sz="2400">
                <a:latin typeface="Times New Roman" pitchFamily="18" charset="0"/>
                <a:cs typeface="Times New Roman" pitchFamily="18" charset="0"/>
              </a:rPr>
              <a:t>10</a:t>
            </a:r>
            <a:r>
              <a:rPr lang="zh-CN" altLang="en-US" sz="2400">
                <a:latin typeface="宋体" pitchFamily="2" charset="-122"/>
              </a:rPr>
              <a:t>个带符号的整数，要求用选择法将其按升序排序。</a:t>
            </a:r>
            <a:endParaRPr lang="zh-CN" altLang="en-US" sz="2400"/>
          </a:p>
          <a:p>
            <a:pPr>
              <a:lnSpc>
                <a:spcPct val="90000"/>
              </a:lnSpc>
            </a:pPr>
            <a:r>
              <a:rPr lang="zh-CN" altLang="en-US" sz="2400">
                <a:latin typeface="宋体" pitchFamily="2" charset="-122"/>
              </a:rPr>
              <a:t>练习题：</a:t>
            </a:r>
          </a:p>
          <a:p>
            <a:pPr>
              <a:lnSpc>
                <a:spcPct val="90000"/>
              </a:lnSpc>
              <a:buFontTx/>
              <a:buNone/>
            </a:pPr>
            <a:r>
              <a:rPr lang="en-US" altLang="zh-CN" sz="2400">
                <a:latin typeface="Times New Roman" pitchFamily="18" charset="0"/>
                <a:cs typeface="Times New Roman" pitchFamily="18" charset="0"/>
              </a:rPr>
              <a:t>1</a:t>
            </a:r>
            <a:r>
              <a:rPr lang="zh-CN" altLang="en-US" sz="2400">
                <a:latin typeface="宋体" pitchFamily="2" charset="-122"/>
              </a:rPr>
              <a:t>．在内存已定义好一个容量为</a:t>
            </a:r>
            <a:r>
              <a:rPr lang="en-US" altLang="zh-CN" sz="2400">
                <a:latin typeface="Times New Roman" pitchFamily="18" charset="0"/>
                <a:cs typeface="Times New Roman" pitchFamily="18" charset="0"/>
              </a:rPr>
              <a:t>50</a:t>
            </a:r>
            <a:r>
              <a:rPr lang="zh-CN" altLang="en-US" sz="2400">
                <a:latin typeface="宋体" pitchFamily="2" charset="-122"/>
              </a:rPr>
              <a:t>字节的数组，请将数组中为</a:t>
            </a:r>
            <a:r>
              <a:rPr lang="en-US" altLang="zh-CN" sz="2400">
                <a:latin typeface="Times New Roman" pitchFamily="18" charset="0"/>
                <a:cs typeface="Times New Roman" pitchFamily="18" charset="0"/>
              </a:rPr>
              <a:t>0</a:t>
            </a:r>
            <a:r>
              <a:rPr lang="zh-CN" altLang="en-US" sz="2400">
                <a:latin typeface="宋体" pitchFamily="2" charset="-122"/>
              </a:rPr>
              <a:t>和为</a:t>
            </a:r>
            <a:r>
              <a:rPr lang="en-US" altLang="zh-CN" sz="2400">
                <a:latin typeface="Times New Roman" pitchFamily="18" charset="0"/>
                <a:cs typeface="Times New Roman" pitchFamily="18" charset="0"/>
              </a:rPr>
              <a:t>1</a:t>
            </a:r>
            <a:r>
              <a:rPr lang="zh-CN" altLang="en-US" sz="2400">
                <a:latin typeface="宋体" pitchFamily="2" charset="-122"/>
              </a:rPr>
              <a:t>的项找出，统计</a:t>
            </a:r>
            <a:r>
              <a:rPr lang="en-US" altLang="zh-CN" sz="2400">
                <a:latin typeface="Times New Roman" pitchFamily="18" charset="0"/>
                <a:cs typeface="Times New Roman" pitchFamily="18" charset="0"/>
              </a:rPr>
              <a:t>0</a:t>
            </a:r>
            <a:r>
              <a:rPr lang="zh-CN" altLang="en-US" sz="2400">
                <a:latin typeface="宋体" pitchFamily="2" charset="-122"/>
              </a:rPr>
              <a:t>和</a:t>
            </a:r>
            <a:r>
              <a:rPr lang="en-US" altLang="zh-CN" sz="2400">
                <a:latin typeface="Times New Roman" pitchFamily="18" charset="0"/>
                <a:cs typeface="Times New Roman" pitchFamily="18" charset="0"/>
              </a:rPr>
              <a:t>1</a:t>
            </a:r>
            <a:r>
              <a:rPr lang="zh-CN" altLang="en-US" sz="2400">
                <a:latin typeface="宋体" pitchFamily="2" charset="-122"/>
              </a:rPr>
              <a:t>的个数，并删除数组中所有为零的项，将后续项向前压缩。</a:t>
            </a:r>
          </a:p>
          <a:p>
            <a:pPr>
              <a:lnSpc>
                <a:spcPct val="90000"/>
              </a:lnSpc>
              <a:buFontTx/>
              <a:buNone/>
            </a:pPr>
            <a:r>
              <a:rPr lang="en-US" altLang="zh-CN" sz="2400">
                <a:latin typeface="Times New Roman" pitchFamily="18" charset="0"/>
                <a:cs typeface="Times New Roman" pitchFamily="18" charset="0"/>
              </a:rPr>
              <a:t>2</a:t>
            </a:r>
            <a:r>
              <a:rPr lang="zh-CN" altLang="en-US" sz="2400">
                <a:latin typeface="宋体" pitchFamily="2" charset="-122"/>
              </a:rPr>
              <a:t>．在</a:t>
            </a:r>
            <a:r>
              <a:rPr lang="en-US" altLang="zh-CN" sz="2400">
                <a:latin typeface="Times New Roman" pitchFamily="18" charset="0"/>
                <a:cs typeface="Times New Roman" pitchFamily="18" charset="0"/>
              </a:rPr>
              <a:t>BUFFER</a:t>
            </a:r>
            <a:r>
              <a:rPr lang="zh-CN" altLang="en-US" sz="2400">
                <a:latin typeface="宋体" pitchFamily="2" charset="-122"/>
              </a:rPr>
              <a:t>到</a:t>
            </a:r>
            <a:r>
              <a:rPr lang="en-US" altLang="zh-CN" sz="2400">
                <a:latin typeface="Times New Roman" pitchFamily="18" charset="0"/>
                <a:cs typeface="Times New Roman" pitchFamily="18" charset="0"/>
              </a:rPr>
              <a:t>BUFFER+29</a:t>
            </a:r>
            <a:r>
              <a:rPr lang="zh-CN" altLang="en-US" sz="2400">
                <a:latin typeface="宋体" pitchFamily="2" charset="-122"/>
              </a:rPr>
              <a:t>单元中存放着一个字符串，请判断该字符串中是否存在数字，如有则统计数字的个数，并将此个数存放于</a:t>
            </a:r>
            <a:r>
              <a:rPr lang="en-US" altLang="zh-CN" sz="2400">
                <a:latin typeface="Times New Roman" pitchFamily="18" charset="0"/>
                <a:cs typeface="Times New Roman" pitchFamily="18" charset="0"/>
              </a:rPr>
              <a:t>BUF</a:t>
            </a:r>
            <a:r>
              <a:rPr lang="zh-CN" altLang="en-US" sz="2400">
                <a:latin typeface="宋体" pitchFamily="2" charset="-122"/>
              </a:rPr>
              <a:t>单元中。如无数字则将</a:t>
            </a:r>
            <a:r>
              <a:rPr lang="en-US" altLang="zh-CN" sz="2400">
                <a:latin typeface="Times New Roman" pitchFamily="18" charset="0"/>
                <a:cs typeface="Times New Roman" pitchFamily="18" charset="0"/>
              </a:rPr>
              <a:t>BUF</a:t>
            </a:r>
            <a:r>
              <a:rPr lang="zh-CN" altLang="en-US" sz="2400">
                <a:latin typeface="宋体" pitchFamily="2" charset="-122"/>
              </a:rPr>
              <a:t>单元置</a:t>
            </a:r>
            <a:r>
              <a:rPr lang="en-US" altLang="zh-CN" sz="2400">
                <a:latin typeface="Times New Roman" pitchFamily="18" charset="0"/>
                <a:cs typeface="Times New Roman" pitchFamily="18" charset="0"/>
              </a:rPr>
              <a:t>0</a:t>
            </a:r>
            <a:r>
              <a:rPr lang="zh-CN" altLang="en-US" sz="2400">
                <a:latin typeface="宋体" pitchFamily="2" charset="-122"/>
              </a:rPr>
              <a:t>。</a:t>
            </a:r>
            <a:endParaRPr lang="zh-CN" altLang="en-US" sz="2400"/>
          </a:p>
        </p:txBody>
      </p:sp>
    </p:spTree>
  </p:cSld>
  <p:clrMapOvr>
    <a:masterClrMapping/>
  </p:clrMapOvr>
  <p:transition spd="med">
    <p:pull dir="d"/>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AD2DE9E-6DED-4D61-A409-05D73D9A1BB7}" type="datetime1">
              <a:rPr lang="zh-CN" altLang="en-US"/>
              <a:pPr/>
              <a:t>2016-6-13</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888E7AC9-74C4-4DB6-9EA6-DF1BF6452590}" type="slidenum">
              <a:rPr lang="en-US" altLang="zh-CN"/>
              <a:pPr/>
              <a:t>62</a:t>
            </a:fld>
            <a:endParaRPr lang="en-US" altLang="zh-CN"/>
          </a:p>
        </p:txBody>
      </p:sp>
      <p:sp>
        <p:nvSpPr>
          <p:cNvPr id="668674" name="Rectangle 2"/>
          <p:cNvSpPr>
            <a:spLocks noGrp="1" noChangeArrowheads="1"/>
          </p:cNvSpPr>
          <p:nvPr>
            <p:ph type="title"/>
          </p:nvPr>
        </p:nvSpPr>
        <p:spPr/>
        <p:txBody>
          <a:bodyPr/>
          <a:lstStyle/>
          <a:p>
            <a:r>
              <a:rPr lang="zh-CN" altLang="en-US" b="1">
                <a:solidFill>
                  <a:srgbClr val="336699"/>
                </a:solidFill>
                <a:latin typeface="宋体" pitchFamily="2" charset="-122"/>
              </a:rPr>
              <a:t>子程序设计</a:t>
            </a:r>
            <a:endParaRPr lang="zh-CN" altLang="en-US">
              <a:solidFill>
                <a:srgbClr val="336699"/>
              </a:solidFill>
            </a:endParaRPr>
          </a:p>
        </p:txBody>
      </p:sp>
      <p:sp>
        <p:nvSpPr>
          <p:cNvPr id="668675" name="Rectangle 3"/>
          <p:cNvSpPr>
            <a:spLocks noGrp="1" noChangeArrowheads="1"/>
          </p:cNvSpPr>
          <p:nvPr>
            <p:ph type="body" idx="1"/>
          </p:nvPr>
        </p:nvSpPr>
        <p:spPr>
          <a:xfrm>
            <a:off x="457200" y="1447800"/>
            <a:ext cx="8229600" cy="4525963"/>
          </a:xfrm>
        </p:spPr>
        <p:txBody>
          <a:bodyPr/>
          <a:lstStyle/>
          <a:p>
            <a:pPr>
              <a:lnSpc>
                <a:spcPct val="90000"/>
              </a:lnSpc>
            </a:pPr>
            <a:r>
              <a:rPr lang="zh-CN" altLang="en-US" sz="2400">
                <a:latin typeface="宋体" pitchFamily="2" charset="-122"/>
              </a:rPr>
              <a:t>通过程序调试，观察子程序调用及嵌套过程，进一步理解</a:t>
            </a:r>
            <a:r>
              <a:rPr lang="en-US" altLang="zh-CN" sz="2400">
                <a:latin typeface="Times New Roman" pitchFamily="18" charset="0"/>
                <a:cs typeface="Times New Roman" pitchFamily="18" charset="0"/>
              </a:rPr>
              <a:t>CALL</a:t>
            </a:r>
            <a:r>
              <a:rPr lang="zh-CN" altLang="en-US" sz="2400">
                <a:latin typeface="宋体" pitchFamily="2" charset="-122"/>
              </a:rPr>
              <a:t>指令和</a:t>
            </a:r>
            <a:r>
              <a:rPr lang="en-US" altLang="zh-CN" sz="2400">
                <a:latin typeface="Times New Roman" pitchFamily="18" charset="0"/>
                <a:cs typeface="Times New Roman" pitchFamily="18" charset="0"/>
              </a:rPr>
              <a:t>RET</a:t>
            </a:r>
            <a:r>
              <a:rPr lang="zh-CN" altLang="en-US" sz="2400">
                <a:latin typeface="宋体" pitchFamily="2" charset="-122"/>
              </a:rPr>
              <a:t>指令的功能；掌握子程序调用时参数传递的方法。</a:t>
            </a:r>
          </a:p>
          <a:p>
            <a:pPr>
              <a:lnSpc>
                <a:spcPct val="90000"/>
              </a:lnSpc>
            </a:pPr>
            <a:r>
              <a:rPr lang="zh-CN" altLang="en-US" sz="2400">
                <a:latin typeface="宋体" pitchFamily="2" charset="-122"/>
              </a:rPr>
              <a:t>例</a:t>
            </a:r>
            <a:r>
              <a:rPr lang="en-US" altLang="zh-CN" sz="2400">
                <a:latin typeface="Times New Roman" pitchFamily="18" charset="0"/>
                <a:cs typeface="Times New Roman" pitchFamily="18" charset="0"/>
              </a:rPr>
              <a:t>10.4  </a:t>
            </a:r>
            <a:r>
              <a:rPr lang="zh-CN" altLang="en-US" sz="2400">
                <a:latin typeface="宋体" pitchFamily="2" charset="-122"/>
              </a:rPr>
              <a:t>将两个多位十进制数相加，并在屏幕上显示加数、被加数以及和。已知被加数和加数均以</a:t>
            </a:r>
            <a:r>
              <a:rPr lang="en-US" altLang="zh-CN" sz="2400">
                <a:latin typeface="Times New Roman" pitchFamily="18" charset="0"/>
                <a:cs typeface="Times New Roman" pitchFamily="18" charset="0"/>
              </a:rPr>
              <a:t>ASCII</a:t>
            </a:r>
            <a:r>
              <a:rPr lang="zh-CN" altLang="en-US" sz="2400">
                <a:latin typeface="宋体" pitchFamily="2" charset="-122"/>
              </a:rPr>
              <a:t>码形式存放在</a:t>
            </a:r>
            <a:r>
              <a:rPr lang="en-US" altLang="zh-CN" sz="2400">
                <a:latin typeface="Times New Roman" pitchFamily="18" charset="0"/>
                <a:cs typeface="Times New Roman" pitchFamily="18" charset="0"/>
              </a:rPr>
              <a:t>DATA1</a:t>
            </a:r>
            <a:r>
              <a:rPr lang="zh-CN" altLang="en-US" sz="2400">
                <a:latin typeface="宋体" pitchFamily="2" charset="-122"/>
              </a:rPr>
              <a:t>和</a:t>
            </a:r>
            <a:r>
              <a:rPr lang="en-US" altLang="zh-CN" sz="2400">
                <a:latin typeface="Times New Roman" pitchFamily="18" charset="0"/>
                <a:cs typeface="Times New Roman" pitchFamily="18" charset="0"/>
              </a:rPr>
              <a:t>DATA2</a:t>
            </a:r>
            <a:r>
              <a:rPr lang="zh-CN" altLang="en-US" sz="2400">
                <a:latin typeface="宋体" pitchFamily="2" charset="-122"/>
              </a:rPr>
              <a:t>为首的单元中（低位位于低地址），结果送回</a:t>
            </a:r>
            <a:r>
              <a:rPr lang="en-US" altLang="zh-CN" sz="2400">
                <a:latin typeface="Times New Roman" pitchFamily="18" charset="0"/>
                <a:cs typeface="Times New Roman" pitchFamily="18" charset="0"/>
              </a:rPr>
              <a:t>DATA1</a:t>
            </a:r>
            <a:r>
              <a:rPr lang="zh-CN" altLang="en-US" sz="2400">
                <a:latin typeface="宋体" pitchFamily="2" charset="-122"/>
              </a:rPr>
              <a:t>处。</a:t>
            </a:r>
            <a:endParaRPr lang="zh-CN" altLang="en-US" sz="2400"/>
          </a:p>
          <a:p>
            <a:pPr>
              <a:lnSpc>
                <a:spcPct val="90000"/>
              </a:lnSpc>
            </a:pPr>
            <a:r>
              <a:rPr lang="zh-CN" altLang="en-US" sz="2400">
                <a:latin typeface="宋体" pitchFamily="2" charset="-122"/>
              </a:rPr>
              <a:t>练习题：</a:t>
            </a:r>
          </a:p>
          <a:p>
            <a:pPr>
              <a:lnSpc>
                <a:spcPct val="90000"/>
              </a:lnSpc>
              <a:buFontTx/>
              <a:buNone/>
            </a:pPr>
            <a:r>
              <a:rPr lang="en-US" altLang="zh-CN" sz="2400">
                <a:latin typeface="Times New Roman" pitchFamily="18" charset="0"/>
                <a:cs typeface="Times New Roman" pitchFamily="18" charset="0"/>
              </a:rPr>
              <a:t>1</a:t>
            </a:r>
            <a:r>
              <a:rPr lang="zh-CN" altLang="en-US" sz="2400">
                <a:latin typeface="宋体" pitchFamily="2" charset="-122"/>
              </a:rPr>
              <a:t>．修改例</a:t>
            </a:r>
            <a:r>
              <a:rPr lang="en-US" altLang="zh-CN" sz="2400">
                <a:latin typeface="Times New Roman" pitchFamily="18" charset="0"/>
                <a:cs typeface="Times New Roman" pitchFamily="18" charset="0"/>
              </a:rPr>
              <a:t>10.4</a:t>
            </a:r>
            <a:r>
              <a:rPr lang="zh-CN" altLang="en-US" sz="2400">
                <a:latin typeface="宋体" pitchFamily="2" charset="-122"/>
              </a:rPr>
              <a:t>实验程序中主程序与子程序之间参数传递的方法：要求用堆栈传送参数，调试并运行通过。</a:t>
            </a:r>
          </a:p>
          <a:p>
            <a:pPr>
              <a:lnSpc>
                <a:spcPct val="90000"/>
              </a:lnSpc>
              <a:buFontTx/>
              <a:buNone/>
            </a:pPr>
            <a:r>
              <a:rPr lang="en-US" altLang="zh-CN" sz="2400">
                <a:latin typeface="Times New Roman" pitchFamily="18" charset="0"/>
                <a:cs typeface="Times New Roman" pitchFamily="18" charset="0"/>
              </a:rPr>
              <a:t>2</a:t>
            </a:r>
            <a:r>
              <a:rPr lang="zh-CN" altLang="en-US" sz="2400">
                <a:latin typeface="宋体" pitchFamily="2" charset="-122"/>
              </a:rPr>
              <a:t>．统计双字变量</a:t>
            </a:r>
            <a:r>
              <a:rPr lang="en-US" altLang="zh-CN" sz="2400">
                <a:latin typeface="Times New Roman" pitchFamily="18" charset="0"/>
                <a:cs typeface="Times New Roman" pitchFamily="18" charset="0"/>
              </a:rPr>
              <a:t>X</a:t>
            </a:r>
            <a:r>
              <a:rPr lang="zh-CN" altLang="en-US" sz="2400">
                <a:latin typeface="宋体" pitchFamily="2" charset="-122"/>
              </a:rPr>
              <a:t>（</a:t>
            </a:r>
            <a:r>
              <a:rPr lang="en-US" altLang="zh-CN" sz="2400">
                <a:latin typeface="Times New Roman" pitchFamily="18" charset="0"/>
                <a:cs typeface="Times New Roman" pitchFamily="18" charset="0"/>
              </a:rPr>
              <a:t>32</a:t>
            </a:r>
            <a:r>
              <a:rPr lang="zh-CN" altLang="en-US" sz="2400">
                <a:latin typeface="宋体" pitchFamily="2" charset="-122"/>
              </a:rPr>
              <a:t>位）中的值有多少位为</a:t>
            </a:r>
            <a:r>
              <a:rPr lang="en-US" altLang="zh-CN" sz="2400">
                <a:latin typeface="Times New Roman" pitchFamily="18" charset="0"/>
                <a:cs typeface="Times New Roman" pitchFamily="18" charset="0"/>
              </a:rPr>
              <a:t>0</a:t>
            </a:r>
            <a:r>
              <a:rPr lang="zh-CN" altLang="en-US" sz="2400">
                <a:latin typeface="宋体" pitchFamily="2" charset="-122"/>
              </a:rPr>
              <a:t>，多少位为</a:t>
            </a:r>
            <a:r>
              <a:rPr lang="en-US" altLang="zh-CN" sz="2400">
                <a:latin typeface="Times New Roman" pitchFamily="18" charset="0"/>
                <a:cs typeface="Times New Roman" pitchFamily="18" charset="0"/>
              </a:rPr>
              <a:t>1</a:t>
            </a:r>
            <a:r>
              <a:rPr lang="zh-CN" altLang="en-US" sz="2400">
                <a:latin typeface="宋体" pitchFamily="2" charset="-122"/>
              </a:rPr>
              <a:t>，并分别记入</a:t>
            </a:r>
            <a:r>
              <a:rPr lang="en-US" altLang="zh-CN" sz="2400">
                <a:latin typeface="Times New Roman" pitchFamily="18" charset="0"/>
                <a:cs typeface="Times New Roman" pitchFamily="18" charset="0"/>
              </a:rPr>
              <a:t>A0</a:t>
            </a:r>
            <a:r>
              <a:rPr lang="zh-CN" altLang="en-US" sz="2400">
                <a:latin typeface="宋体" pitchFamily="2" charset="-122"/>
              </a:rPr>
              <a:t>及</a:t>
            </a:r>
            <a:r>
              <a:rPr lang="en-US" altLang="zh-CN" sz="2400">
                <a:latin typeface="Times New Roman" pitchFamily="18" charset="0"/>
                <a:cs typeface="Times New Roman" pitchFamily="18" charset="0"/>
              </a:rPr>
              <a:t>A1</a:t>
            </a:r>
            <a:r>
              <a:rPr lang="zh-CN" altLang="en-US" sz="2400">
                <a:latin typeface="宋体" pitchFamily="2" charset="-122"/>
              </a:rPr>
              <a:t>单元中，要求将统计字节的</a:t>
            </a:r>
            <a:r>
              <a:rPr lang="en-US" altLang="zh-CN" sz="2400">
                <a:latin typeface="Times New Roman" pitchFamily="18" charset="0"/>
                <a:cs typeface="Times New Roman" pitchFamily="18" charset="0"/>
              </a:rPr>
              <a:t>0</a:t>
            </a:r>
            <a:r>
              <a:rPr lang="zh-CN" altLang="en-US" sz="2400">
                <a:latin typeface="宋体" pitchFamily="2" charset="-122"/>
              </a:rPr>
              <a:t>、</a:t>
            </a:r>
            <a:r>
              <a:rPr lang="en-US" altLang="zh-CN" sz="2400">
                <a:latin typeface="Times New Roman" pitchFamily="18" charset="0"/>
                <a:cs typeface="Times New Roman" pitchFamily="18" charset="0"/>
              </a:rPr>
              <a:t>1</a:t>
            </a:r>
            <a:r>
              <a:rPr lang="zh-CN" altLang="en-US" sz="2400">
                <a:latin typeface="宋体" pitchFamily="2" charset="-122"/>
              </a:rPr>
              <a:t>位数功能定义为子程序。</a:t>
            </a:r>
            <a:endParaRPr lang="zh-CN" altLang="en-US" sz="2400"/>
          </a:p>
        </p:txBody>
      </p:sp>
    </p:spTree>
  </p:cSld>
  <p:clrMapOvr>
    <a:masterClrMapping/>
  </p:clrMapOvr>
  <p:transition spd="med">
    <p:pull dir="d"/>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06FDC82-1E88-4A81-8168-83B802766F68}" type="datetime1">
              <a:rPr lang="zh-CN" altLang="en-US"/>
              <a:pPr/>
              <a:t>2016-6-13</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C02EA501-C1DF-4B9D-AA41-54FADD513F25}" type="slidenum">
              <a:rPr lang="en-US" altLang="zh-CN"/>
              <a:pPr/>
              <a:t>63</a:t>
            </a:fld>
            <a:endParaRPr lang="en-US" altLang="zh-CN"/>
          </a:p>
        </p:txBody>
      </p:sp>
      <p:sp>
        <p:nvSpPr>
          <p:cNvPr id="669698" name="Rectangle 2"/>
          <p:cNvSpPr>
            <a:spLocks noGrp="1" noChangeArrowheads="1"/>
          </p:cNvSpPr>
          <p:nvPr>
            <p:ph type="title"/>
          </p:nvPr>
        </p:nvSpPr>
        <p:spPr/>
        <p:txBody>
          <a:bodyPr/>
          <a:lstStyle/>
          <a:p>
            <a:r>
              <a:rPr lang="zh-CN" altLang="en-US" b="1">
                <a:solidFill>
                  <a:srgbClr val="336699"/>
                </a:solidFill>
                <a:latin typeface="宋体" pitchFamily="2" charset="-122"/>
              </a:rPr>
              <a:t>系统功能调用</a:t>
            </a:r>
            <a:endParaRPr lang="zh-CN" altLang="en-US">
              <a:solidFill>
                <a:srgbClr val="336699"/>
              </a:solidFill>
            </a:endParaRPr>
          </a:p>
        </p:txBody>
      </p:sp>
      <p:sp>
        <p:nvSpPr>
          <p:cNvPr id="669699" name="Rectangle 3"/>
          <p:cNvSpPr>
            <a:spLocks noGrp="1" noChangeArrowheads="1"/>
          </p:cNvSpPr>
          <p:nvPr>
            <p:ph type="body" idx="1"/>
          </p:nvPr>
        </p:nvSpPr>
        <p:spPr/>
        <p:txBody>
          <a:bodyPr/>
          <a:lstStyle/>
          <a:p>
            <a:pPr>
              <a:lnSpc>
                <a:spcPct val="90000"/>
              </a:lnSpc>
            </a:pPr>
            <a:r>
              <a:rPr lang="zh-CN" altLang="en-US" sz="2800">
                <a:latin typeface="宋体" pitchFamily="2" charset="-122"/>
              </a:rPr>
              <a:t>学习并掌握常用的</a:t>
            </a:r>
            <a:r>
              <a:rPr lang="en-US" altLang="zh-CN" sz="2800">
                <a:latin typeface="Times New Roman" pitchFamily="18" charset="0"/>
                <a:cs typeface="Times New Roman" pitchFamily="18" charset="0"/>
              </a:rPr>
              <a:t>DOS</a:t>
            </a:r>
            <a:r>
              <a:rPr lang="zh-CN" altLang="en-US" sz="2800">
                <a:latin typeface="宋体" pitchFamily="2" charset="-122"/>
              </a:rPr>
              <a:t>系统功能和</a:t>
            </a:r>
            <a:r>
              <a:rPr lang="en-US" altLang="zh-CN" sz="2800">
                <a:latin typeface="Times New Roman" pitchFamily="18" charset="0"/>
                <a:cs typeface="Times New Roman" pitchFamily="18" charset="0"/>
              </a:rPr>
              <a:t>BIOS</a:t>
            </a:r>
            <a:r>
              <a:rPr lang="zh-CN" altLang="en-US" sz="2800">
                <a:latin typeface="宋体" pitchFamily="2" charset="-122"/>
              </a:rPr>
              <a:t>中断功能的调用方法。</a:t>
            </a:r>
          </a:p>
          <a:p>
            <a:pPr>
              <a:lnSpc>
                <a:spcPct val="90000"/>
              </a:lnSpc>
            </a:pPr>
            <a:r>
              <a:rPr lang="zh-CN" altLang="en-US" sz="2800">
                <a:latin typeface="宋体" pitchFamily="2" charset="-122"/>
              </a:rPr>
              <a:t>例</a:t>
            </a:r>
            <a:r>
              <a:rPr lang="en-US" altLang="zh-CN" sz="2800">
                <a:latin typeface="Times New Roman" pitchFamily="18" charset="0"/>
                <a:cs typeface="Times New Roman" pitchFamily="18" charset="0"/>
              </a:rPr>
              <a:t>10.5  </a:t>
            </a:r>
            <a:r>
              <a:rPr lang="zh-CN" altLang="en-US" sz="2800">
                <a:latin typeface="宋体" pitchFamily="2" charset="-122"/>
              </a:rPr>
              <a:t>编写程序实现一架红色的飞机在黑色的屏幕背景上飞行的功能。</a:t>
            </a:r>
            <a:endParaRPr lang="zh-CN" altLang="en-US" sz="2800"/>
          </a:p>
          <a:p>
            <a:pPr>
              <a:lnSpc>
                <a:spcPct val="90000"/>
              </a:lnSpc>
            </a:pPr>
            <a:r>
              <a:rPr lang="zh-CN" altLang="en-US" sz="2800">
                <a:latin typeface="宋体" pitchFamily="2" charset="-122"/>
              </a:rPr>
              <a:t>练习题：</a:t>
            </a:r>
          </a:p>
          <a:p>
            <a:pPr>
              <a:lnSpc>
                <a:spcPct val="90000"/>
              </a:lnSpc>
              <a:buFontTx/>
              <a:buNone/>
            </a:pPr>
            <a:r>
              <a:rPr lang="en-US" altLang="zh-CN" sz="2800">
                <a:latin typeface="Times New Roman" pitchFamily="18" charset="0"/>
                <a:cs typeface="Times New Roman" pitchFamily="18" charset="0"/>
              </a:rPr>
              <a:t>1</a:t>
            </a:r>
            <a:r>
              <a:rPr lang="zh-CN" altLang="en-US" sz="2800">
                <a:latin typeface="宋体" pitchFamily="2" charset="-122"/>
              </a:rPr>
              <a:t>．从键盘上输入两个字符存于</a:t>
            </a:r>
            <a:r>
              <a:rPr lang="en-US" altLang="zh-CN" sz="2800">
                <a:latin typeface="Times New Roman" pitchFamily="18" charset="0"/>
                <a:cs typeface="Times New Roman" pitchFamily="18" charset="0"/>
              </a:rPr>
              <a:t>A</a:t>
            </a:r>
            <a:r>
              <a:rPr lang="zh-CN" altLang="en-US" sz="2800">
                <a:latin typeface="宋体" pitchFamily="2" charset="-122"/>
              </a:rPr>
              <a:t>，</a:t>
            </a:r>
            <a:r>
              <a:rPr lang="en-US" altLang="zh-CN" sz="2800">
                <a:latin typeface="Times New Roman" pitchFamily="18" charset="0"/>
                <a:cs typeface="Times New Roman" pitchFamily="18" charset="0"/>
              </a:rPr>
              <a:t>B</a:t>
            </a:r>
            <a:r>
              <a:rPr lang="zh-CN" altLang="en-US" sz="2800">
                <a:latin typeface="宋体" pitchFamily="2" charset="-122"/>
              </a:rPr>
              <a:t>单元中，比较它们的大小，并在屏幕上显示两个数的大小关系。</a:t>
            </a:r>
          </a:p>
          <a:p>
            <a:pPr>
              <a:lnSpc>
                <a:spcPct val="90000"/>
              </a:lnSpc>
              <a:buFontTx/>
              <a:buNone/>
            </a:pPr>
            <a:r>
              <a:rPr lang="en-US" altLang="zh-CN" sz="2800">
                <a:latin typeface="Times New Roman" pitchFamily="18" charset="0"/>
                <a:cs typeface="Times New Roman" pitchFamily="18" charset="0"/>
              </a:rPr>
              <a:t>2</a:t>
            </a:r>
            <a:r>
              <a:rPr lang="zh-CN" altLang="en-US" sz="2800">
                <a:latin typeface="宋体" pitchFamily="2" charset="-122"/>
              </a:rPr>
              <a:t>．在屏幕中间位置显示</a:t>
            </a:r>
            <a:r>
              <a:rPr lang="en-US" altLang="zh-CN" sz="2800">
                <a:latin typeface="Times New Roman" pitchFamily="18" charset="0"/>
                <a:cs typeface="Times New Roman" pitchFamily="18" charset="0"/>
              </a:rPr>
              <a:t>10</a:t>
            </a:r>
            <a:r>
              <a:rPr lang="zh-CN" altLang="en-US" sz="2800">
                <a:latin typeface="宋体" pitchFamily="2" charset="-122"/>
              </a:rPr>
              <a:t>个心形字符，位于单数位置的心形字符颜色为品红底黄心，不闪烁；位于双数位置的心形字符颜色为蓝底红心，能够闪烁。</a:t>
            </a:r>
            <a:endParaRPr lang="zh-CN" altLang="en-US" sz="2800"/>
          </a:p>
        </p:txBody>
      </p:sp>
    </p:spTree>
  </p:cSld>
  <p:clrMapOvr>
    <a:masterClrMapping/>
  </p:clrMapOvr>
  <p:transition spd="med">
    <p:pull dir="d"/>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10CCD13-5476-43C5-9F97-8C9034DC8821}" type="datetime1">
              <a:rPr lang="zh-CN" altLang="en-US"/>
              <a:pPr/>
              <a:t>2016-6-13</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26AC628B-0C9B-4E8A-A2F1-0A6FFE523DBB}" type="slidenum">
              <a:rPr lang="en-US" altLang="zh-CN"/>
              <a:pPr/>
              <a:t>64</a:t>
            </a:fld>
            <a:endParaRPr lang="en-US" altLang="zh-CN"/>
          </a:p>
        </p:txBody>
      </p:sp>
      <p:sp>
        <p:nvSpPr>
          <p:cNvPr id="43010" name="Rectangle 2"/>
          <p:cNvSpPr>
            <a:spLocks noGrp="1" noChangeArrowheads="1"/>
          </p:cNvSpPr>
          <p:nvPr>
            <p:ph type="title"/>
          </p:nvPr>
        </p:nvSpPr>
        <p:spPr/>
        <p:txBody>
          <a:bodyPr/>
          <a:lstStyle/>
          <a:p>
            <a:r>
              <a:rPr lang="en-US" altLang="zh-CN" b="1">
                <a:solidFill>
                  <a:srgbClr val="336699"/>
                </a:solidFill>
              </a:rPr>
              <a:t>10.4  </a:t>
            </a:r>
            <a:r>
              <a:rPr lang="zh-CN" altLang="en-US" b="1">
                <a:solidFill>
                  <a:srgbClr val="336699"/>
                </a:solidFill>
              </a:rPr>
              <a:t>调试程序</a:t>
            </a:r>
            <a:r>
              <a:rPr lang="en-US" altLang="zh-CN" b="1">
                <a:solidFill>
                  <a:srgbClr val="336699"/>
                </a:solidFill>
              </a:rPr>
              <a:t>CodeView</a:t>
            </a:r>
            <a:r>
              <a:rPr lang="zh-CN" altLang="en-US" b="1">
                <a:solidFill>
                  <a:srgbClr val="336699"/>
                </a:solidFill>
              </a:rPr>
              <a:t>的使用</a:t>
            </a:r>
          </a:p>
        </p:txBody>
      </p:sp>
      <p:sp>
        <p:nvSpPr>
          <p:cNvPr id="43011" name="Rectangle 3"/>
          <p:cNvSpPr>
            <a:spLocks noGrp="1" noChangeArrowheads="1"/>
          </p:cNvSpPr>
          <p:nvPr>
            <p:ph type="body" idx="1"/>
          </p:nvPr>
        </p:nvSpPr>
        <p:spPr/>
        <p:txBody>
          <a:bodyPr/>
          <a:lstStyle/>
          <a:p>
            <a:r>
              <a:rPr lang="en-US" altLang="zh-CN" sz="2800">
                <a:latin typeface="Times New Roman" pitchFamily="18" charset="0"/>
                <a:cs typeface="Times New Roman" pitchFamily="18" charset="0"/>
              </a:rPr>
              <a:t>CodeView</a:t>
            </a:r>
            <a:r>
              <a:rPr lang="zh-CN" altLang="en-US" sz="2800">
                <a:latin typeface="宋体" pitchFamily="2" charset="-122"/>
              </a:rPr>
              <a:t>是</a:t>
            </a:r>
            <a:r>
              <a:rPr lang="en-US" altLang="zh-CN" sz="2800">
                <a:latin typeface="Times New Roman" pitchFamily="18" charset="0"/>
                <a:cs typeface="Times New Roman" pitchFamily="18" charset="0"/>
              </a:rPr>
              <a:t>MASM</a:t>
            </a:r>
            <a:r>
              <a:rPr lang="zh-CN" altLang="en-US" sz="2800">
                <a:latin typeface="宋体" pitchFamily="2" charset="-122"/>
              </a:rPr>
              <a:t>开发软件包中的源程序级调试程序，也集成于</a:t>
            </a:r>
            <a:r>
              <a:rPr lang="en-US" altLang="zh-CN" sz="2800">
                <a:latin typeface="Times New Roman" pitchFamily="18" charset="0"/>
                <a:cs typeface="Times New Roman" pitchFamily="18" charset="0"/>
              </a:rPr>
              <a:t>Microsoft C/C++</a:t>
            </a:r>
            <a:r>
              <a:rPr lang="zh-CN" altLang="en-US" sz="2800">
                <a:latin typeface="宋体" pitchFamily="2" charset="-122"/>
              </a:rPr>
              <a:t>和</a:t>
            </a:r>
            <a:r>
              <a:rPr lang="en-US" altLang="zh-CN" sz="2800">
                <a:latin typeface="Times New Roman" pitchFamily="18" charset="0"/>
                <a:cs typeface="Times New Roman" pitchFamily="18" charset="0"/>
              </a:rPr>
              <a:t>Visual C++</a:t>
            </a:r>
            <a:r>
              <a:rPr lang="zh-CN" altLang="en-US" sz="2800">
                <a:latin typeface="宋体" pitchFamily="2" charset="-122"/>
              </a:rPr>
              <a:t>开发环境，可用于调试用</a:t>
            </a:r>
            <a:r>
              <a:rPr lang="en-US" altLang="zh-CN" sz="2800">
                <a:latin typeface="Times New Roman" pitchFamily="18" charset="0"/>
                <a:cs typeface="Times New Roman" pitchFamily="18" charset="0"/>
              </a:rPr>
              <a:t>MASM</a:t>
            </a:r>
            <a:r>
              <a:rPr lang="zh-CN" altLang="en-US" sz="2800">
                <a:latin typeface="宋体" pitchFamily="2" charset="-122"/>
              </a:rPr>
              <a:t>或</a:t>
            </a:r>
            <a:r>
              <a:rPr lang="en-US" altLang="zh-CN" sz="2800">
                <a:latin typeface="Times New Roman" pitchFamily="18" charset="0"/>
                <a:cs typeface="Times New Roman" pitchFamily="18" charset="0"/>
              </a:rPr>
              <a:t>Microsoft C/C++</a:t>
            </a:r>
            <a:r>
              <a:rPr lang="zh-CN" altLang="en-US" sz="2800">
                <a:latin typeface="宋体" pitchFamily="2" charset="-122"/>
              </a:rPr>
              <a:t>开发的</a:t>
            </a:r>
            <a:r>
              <a:rPr lang="en-US" altLang="zh-CN" sz="2800">
                <a:latin typeface="Times New Roman" pitchFamily="18" charset="0"/>
                <a:cs typeface="Times New Roman" pitchFamily="18" charset="0"/>
              </a:rPr>
              <a:t>MS-DOS</a:t>
            </a:r>
            <a:r>
              <a:rPr lang="zh-CN" altLang="en-US" sz="2800">
                <a:latin typeface="宋体" pitchFamily="2" charset="-122"/>
              </a:rPr>
              <a:t>或</a:t>
            </a:r>
            <a:r>
              <a:rPr lang="en-US" altLang="zh-CN" sz="2800">
                <a:latin typeface="Times New Roman" pitchFamily="18" charset="0"/>
                <a:cs typeface="Times New Roman" pitchFamily="18" charset="0"/>
              </a:rPr>
              <a:t>Windows</a:t>
            </a:r>
            <a:r>
              <a:rPr lang="zh-CN" altLang="en-US" sz="2800">
                <a:latin typeface="宋体" pitchFamily="2" charset="-122"/>
              </a:rPr>
              <a:t>程序。</a:t>
            </a:r>
          </a:p>
          <a:p>
            <a:r>
              <a:rPr lang="zh-CN" altLang="en-US" sz="2800">
                <a:latin typeface="宋体" pitchFamily="2" charset="-122"/>
              </a:rPr>
              <a:t>调试程序</a:t>
            </a:r>
            <a:r>
              <a:rPr lang="en-US" altLang="zh-CN" sz="2800">
                <a:latin typeface="Times New Roman" pitchFamily="18" charset="0"/>
                <a:cs typeface="Times New Roman" pitchFamily="18" charset="0"/>
              </a:rPr>
              <a:t>CodeView</a:t>
            </a:r>
            <a:r>
              <a:rPr lang="zh-CN" altLang="en-US" sz="2800">
                <a:latin typeface="宋体" pitchFamily="2" charset="-122"/>
              </a:rPr>
              <a:t>提供多窗口全屏幕调试环境，支持</a:t>
            </a:r>
            <a:r>
              <a:rPr lang="en-US" altLang="zh-CN" sz="2800">
                <a:latin typeface="Times New Roman" pitchFamily="18" charset="0"/>
                <a:cs typeface="Times New Roman" pitchFamily="18" charset="0"/>
              </a:rPr>
              <a:t>16</a:t>
            </a:r>
            <a:r>
              <a:rPr lang="zh-CN" altLang="en-US" sz="2800">
                <a:latin typeface="宋体" pitchFamily="2" charset="-122"/>
              </a:rPr>
              <a:t>位或</a:t>
            </a:r>
            <a:r>
              <a:rPr lang="en-US" altLang="zh-CN" sz="2800">
                <a:latin typeface="Times New Roman" pitchFamily="18" charset="0"/>
                <a:cs typeface="Times New Roman" pitchFamily="18" charset="0"/>
              </a:rPr>
              <a:t>32</a:t>
            </a:r>
            <a:r>
              <a:rPr lang="zh-CN" altLang="en-US" sz="2800">
                <a:latin typeface="宋体" pitchFamily="2" charset="-122"/>
              </a:rPr>
              <a:t>位指令，能够对照源程序给出指令代码，同时察看变量或表达式的值，是跟踪程序、查找逻辑错误的有力工具。</a:t>
            </a:r>
            <a:endParaRPr lang="zh-CN" altLang="en-US" sz="2800"/>
          </a:p>
        </p:txBody>
      </p:sp>
    </p:spTree>
  </p:cSld>
  <p:clrMapOvr>
    <a:masterClrMapping/>
  </p:clrMapOvr>
  <p:transition spd="med">
    <p:pull dir="d"/>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9856F25-75DA-4D5C-A5AF-5E14EDB30A64}" type="datetime1">
              <a:rPr lang="zh-CN" altLang="en-US"/>
              <a:pPr/>
              <a:t>2016-6-13</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4FF11DA4-DD9F-4682-96C0-061A3006BAF8}" type="slidenum">
              <a:rPr lang="en-US" altLang="zh-CN"/>
              <a:pPr/>
              <a:t>65</a:t>
            </a:fld>
            <a:endParaRPr lang="en-US" altLang="zh-CN"/>
          </a:p>
        </p:txBody>
      </p:sp>
      <p:sp>
        <p:nvSpPr>
          <p:cNvPr id="670722" name="Rectangle 2"/>
          <p:cNvSpPr>
            <a:spLocks noGrp="1" noChangeArrowheads="1"/>
          </p:cNvSpPr>
          <p:nvPr>
            <p:ph type="title"/>
          </p:nvPr>
        </p:nvSpPr>
        <p:spPr/>
        <p:txBody>
          <a:bodyPr/>
          <a:lstStyle/>
          <a:p>
            <a:r>
              <a:rPr lang="en-US" altLang="zh-CN" b="1">
                <a:solidFill>
                  <a:srgbClr val="336699"/>
                </a:solidFill>
                <a:latin typeface="Times New Roman" pitchFamily="18" charset="0"/>
                <a:cs typeface="Times New Roman" pitchFamily="18" charset="0"/>
              </a:rPr>
              <a:t>CodeView</a:t>
            </a:r>
            <a:r>
              <a:rPr lang="zh-CN" altLang="en-US" b="1">
                <a:solidFill>
                  <a:srgbClr val="336699"/>
                </a:solidFill>
                <a:latin typeface="宋体" pitchFamily="2" charset="-122"/>
              </a:rPr>
              <a:t>概述</a:t>
            </a:r>
            <a:endParaRPr lang="zh-CN" altLang="en-US" b="1">
              <a:solidFill>
                <a:srgbClr val="336699"/>
              </a:solidFill>
            </a:endParaRPr>
          </a:p>
        </p:txBody>
      </p:sp>
      <p:sp>
        <p:nvSpPr>
          <p:cNvPr id="670723" name="Rectangle 3"/>
          <p:cNvSpPr>
            <a:spLocks noGrp="1" noChangeArrowheads="1"/>
          </p:cNvSpPr>
          <p:nvPr>
            <p:ph type="body" idx="1"/>
          </p:nvPr>
        </p:nvSpPr>
        <p:spPr/>
        <p:txBody>
          <a:bodyPr/>
          <a:lstStyle/>
          <a:p>
            <a:pPr>
              <a:lnSpc>
                <a:spcPct val="90000"/>
              </a:lnSpc>
            </a:pPr>
            <a:r>
              <a:rPr lang="en-US" altLang="zh-CN" sz="2400">
                <a:latin typeface="Times New Roman" pitchFamily="18" charset="0"/>
                <a:cs typeface="Times New Roman" pitchFamily="18" charset="0"/>
              </a:rPr>
              <a:t>CodeView</a:t>
            </a:r>
            <a:r>
              <a:rPr lang="zh-CN" altLang="en-US" sz="2400">
                <a:latin typeface="宋体" pitchFamily="2" charset="-122"/>
              </a:rPr>
              <a:t>可以在源程序级或机器码级上进行调试。为了充分运用</a:t>
            </a:r>
            <a:r>
              <a:rPr lang="en-US" altLang="zh-CN" sz="2400">
                <a:latin typeface="Times New Roman" pitchFamily="18" charset="0"/>
                <a:cs typeface="Times New Roman" pitchFamily="18" charset="0"/>
              </a:rPr>
              <a:t>CodeView</a:t>
            </a:r>
            <a:r>
              <a:rPr lang="zh-CN" altLang="en-US" sz="2400">
                <a:latin typeface="宋体" pitchFamily="2" charset="-122"/>
              </a:rPr>
              <a:t>的优势，应该在汇编和连接时选择附加</a:t>
            </a:r>
            <a:r>
              <a:rPr lang="en-US" altLang="zh-CN" sz="2400">
                <a:latin typeface="Times New Roman" pitchFamily="18" charset="0"/>
                <a:cs typeface="Times New Roman" pitchFamily="18" charset="0"/>
              </a:rPr>
              <a:t>CodeView</a:t>
            </a:r>
            <a:r>
              <a:rPr lang="zh-CN" altLang="en-US" sz="2400">
                <a:latin typeface="宋体" pitchFamily="2" charset="-122"/>
              </a:rPr>
              <a:t>调试信息。如果没有这些调试信息，就不能进行源代码级的程序调试，只能以汇编语言显示格式察看程序。此外，调试时源程序文件还必须存在于当前目录或汇编时指明的源程序文件所在路径中。</a:t>
            </a:r>
          </a:p>
          <a:p>
            <a:pPr>
              <a:lnSpc>
                <a:spcPct val="90000"/>
              </a:lnSpc>
            </a:pPr>
            <a:r>
              <a:rPr lang="en-US" altLang="zh-CN" sz="2400">
                <a:latin typeface="Times New Roman" pitchFamily="18" charset="0"/>
                <a:cs typeface="Times New Roman" pitchFamily="18" charset="0"/>
              </a:rPr>
              <a:t>CodeView</a:t>
            </a:r>
            <a:r>
              <a:rPr lang="zh-CN" altLang="en-US" sz="2400">
                <a:latin typeface="宋体" pitchFamily="2" charset="-122"/>
              </a:rPr>
              <a:t>采用菜单驱动方式，只要在键盘上同时按下</a:t>
            </a:r>
            <a:r>
              <a:rPr lang="en-US" altLang="zh-CN" sz="2400">
                <a:latin typeface="Times New Roman" pitchFamily="18" charset="0"/>
                <a:cs typeface="Times New Roman" pitchFamily="18" charset="0"/>
              </a:rPr>
              <a:t>Alt</a:t>
            </a:r>
            <a:r>
              <a:rPr lang="zh-CN" altLang="en-US" sz="2400">
                <a:latin typeface="宋体" pitchFamily="2" charset="-122"/>
              </a:rPr>
              <a:t>和菜单首字母键（如</a:t>
            </a:r>
            <a:r>
              <a:rPr lang="en-US" altLang="zh-CN" sz="2400">
                <a:latin typeface="Times New Roman" pitchFamily="18" charset="0"/>
                <a:cs typeface="Times New Roman" pitchFamily="18" charset="0"/>
              </a:rPr>
              <a:t>Alt+F</a:t>
            </a:r>
            <a:r>
              <a:rPr lang="zh-CN" altLang="en-US" sz="2400">
                <a:latin typeface="宋体" pitchFamily="2" charset="-122"/>
              </a:rPr>
              <a:t>选择</a:t>
            </a:r>
            <a:r>
              <a:rPr lang="en-US" altLang="zh-CN" sz="2400">
                <a:latin typeface="Times New Roman" pitchFamily="18" charset="0"/>
                <a:cs typeface="Times New Roman" pitchFamily="18" charset="0"/>
              </a:rPr>
              <a:t>File</a:t>
            </a:r>
            <a:r>
              <a:rPr lang="zh-CN" altLang="en-US" sz="2400">
                <a:latin typeface="宋体" pitchFamily="2" charset="-122"/>
              </a:rPr>
              <a:t>）激活相应菜单，或者用鼠标点击菜单。菜单激活后，系统在该菜单下弹出一组相关命令，菜单命令的执行可在键盘上按下命令中加亮字母键或者用鼠标点击命令。常用菜单命令也可以通过快捷键直接激活执行。</a:t>
            </a:r>
            <a:endParaRPr lang="zh-CN" altLang="en-US" sz="2400"/>
          </a:p>
        </p:txBody>
      </p:sp>
    </p:spTree>
  </p:cSld>
  <p:clrMapOvr>
    <a:masterClrMapping/>
  </p:clrMapOvr>
  <p:transition spd="med">
    <p:pull dir="d"/>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8F4E17C-68E9-4105-8824-766F7F5C7836}" type="datetime1">
              <a:rPr lang="zh-CN" altLang="en-US"/>
              <a:pPr/>
              <a:t>2016-6-13</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5E87B408-CB8D-4BD9-BF9C-532F0769FED1}" type="slidenum">
              <a:rPr lang="en-US" altLang="zh-CN"/>
              <a:pPr/>
              <a:t>66</a:t>
            </a:fld>
            <a:endParaRPr lang="en-US" altLang="zh-CN"/>
          </a:p>
        </p:txBody>
      </p:sp>
      <p:sp>
        <p:nvSpPr>
          <p:cNvPr id="671746" name="Rectangle 2"/>
          <p:cNvSpPr>
            <a:spLocks noGrp="1" noChangeArrowheads="1"/>
          </p:cNvSpPr>
          <p:nvPr>
            <p:ph type="title"/>
          </p:nvPr>
        </p:nvSpPr>
        <p:spPr/>
        <p:txBody>
          <a:bodyPr/>
          <a:lstStyle/>
          <a:p>
            <a:r>
              <a:rPr lang="en-US" altLang="zh-CN" b="1">
                <a:solidFill>
                  <a:srgbClr val="336699"/>
                </a:solidFill>
                <a:latin typeface="Times New Roman" pitchFamily="18" charset="0"/>
                <a:cs typeface="Times New Roman" pitchFamily="18" charset="0"/>
              </a:rPr>
              <a:t>CodeView</a:t>
            </a:r>
            <a:r>
              <a:rPr lang="zh-CN" altLang="en-US" b="1">
                <a:solidFill>
                  <a:srgbClr val="336699"/>
                </a:solidFill>
                <a:latin typeface="宋体" pitchFamily="2" charset="-122"/>
              </a:rPr>
              <a:t>的菜单命令</a:t>
            </a:r>
            <a:endParaRPr lang="zh-CN" altLang="en-US" b="1">
              <a:solidFill>
                <a:srgbClr val="336699"/>
              </a:solidFill>
            </a:endParaRPr>
          </a:p>
        </p:txBody>
      </p:sp>
      <p:sp>
        <p:nvSpPr>
          <p:cNvPr id="671747" name="Rectangle 3"/>
          <p:cNvSpPr>
            <a:spLocks noGrp="1" noChangeArrowheads="1"/>
          </p:cNvSpPr>
          <p:nvPr>
            <p:ph type="body" idx="1"/>
          </p:nvPr>
        </p:nvSpPr>
        <p:spPr/>
        <p:txBody>
          <a:bodyPr/>
          <a:lstStyle/>
          <a:p>
            <a:pPr>
              <a:lnSpc>
                <a:spcPct val="90000"/>
              </a:lnSpc>
            </a:pPr>
            <a:r>
              <a:rPr lang="en-US" altLang="zh-CN" sz="2800">
                <a:latin typeface="Times New Roman" pitchFamily="18" charset="0"/>
                <a:cs typeface="Times New Roman" pitchFamily="18" charset="0"/>
              </a:rPr>
              <a:t>CodeView</a:t>
            </a:r>
            <a:r>
              <a:rPr lang="zh-CN" altLang="en-US" sz="2800">
                <a:latin typeface="宋体" pitchFamily="2" charset="-122"/>
              </a:rPr>
              <a:t>的菜单共分九类。</a:t>
            </a:r>
          </a:p>
          <a:p>
            <a:pPr algn="just">
              <a:lnSpc>
                <a:spcPct val="90000"/>
              </a:lnSpc>
              <a:buFontTx/>
              <a:buNone/>
            </a:pPr>
            <a:r>
              <a:rPr lang="zh-CN" altLang="en-US" sz="2800">
                <a:latin typeface="宋体" pitchFamily="2" charset="-122"/>
              </a:rPr>
              <a:t>（</a:t>
            </a:r>
            <a:r>
              <a:rPr lang="en-US" altLang="zh-CN" sz="2800">
                <a:latin typeface="Times New Roman" pitchFamily="18" charset="0"/>
                <a:cs typeface="Times New Roman" pitchFamily="18" charset="0"/>
              </a:rPr>
              <a:t>1</a:t>
            </a:r>
            <a:r>
              <a:rPr lang="zh-CN" altLang="en-US" sz="2800">
                <a:latin typeface="宋体" pitchFamily="2" charset="-122"/>
              </a:rPr>
              <a:t>）文件</a:t>
            </a:r>
            <a:r>
              <a:rPr lang="en-US" altLang="zh-CN" sz="2800">
                <a:latin typeface="Times New Roman" pitchFamily="18" charset="0"/>
                <a:cs typeface="Times New Roman" pitchFamily="18" charset="0"/>
              </a:rPr>
              <a:t>File</a:t>
            </a:r>
            <a:r>
              <a:rPr lang="zh-CN" altLang="en-US" sz="2800">
                <a:latin typeface="宋体" pitchFamily="2" charset="-122"/>
              </a:rPr>
              <a:t>菜单</a:t>
            </a:r>
            <a:endParaRPr lang="zh-CN" altLang="en-US" sz="2800">
              <a:latin typeface="Times New Roman" pitchFamily="18" charset="0"/>
              <a:cs typeface="Times New Roman" pitchFamily="18" charset="0"/>
            </a:endParaRPr>
          </a:p>
          <a:p>
            <a:pPr algn="just">
              <a:lnSpc>
                <a:spcPct val="90000"/>
              </a:lnSpc>
              <a:buFontTx/>
              <a:buNone/>
            </a:pPr>
            <a:r>
              <a:rPr lang="zh-CN" altLang="en-US" sz="2800">
                <a:latin typeface="宋体" pitchFamily="2" charset="-122"/>
              </a:rPr>
              <a:t>（</a:t>
            </a:r>
            <a:r>
              <a:rPr lang="en-US" altLang="zh-CN" sz="2800">
                <a:latin typeface="Times New Roman" pitchFamily="18" charset="0"/>
                <a:cs typeface="Times New Roman" pitchFamily="18" charset="0"/>
              </a:rPr>
              <a:t>2</a:t>
            </a:r>
            <a:r>
              <a:rPr lang="zh-CN" altLang="en-US" sz="2800">
                <a:latin typeface="宋体" pitchFamily="2" charset="-122"/>
              </a:rPr>
              <a:t>）编辑</a:t>
            </a:r>
            <a:r>
              <a:rPr lang="en-US" altLang="zh-CN" sz="2800">
                <a:latin typeface="Times New Roman" pitchFamily="18" charset="0"/>
                <a:cs typeface="Times New Roman" pitchFamily="18" charset="0"/>
              </a:rPr>
              <a:t>Edit</a:t>
            </a:r>
            <a:r>
              <a:rPr lang="zh-CN" altLang="en-US" sz="2800">
                <a:latin typeface="宋体" pitchFamily="2" charset="-122"/>
              </a:rPr>
              <a:t>菜单</a:t>
            </a:r>
            <a:endParaRPr lang="zh-CN" altLang="en-US" sz="2800">
              <a:latin typeface="Times New Roman" pitchFamily="18" charset="0"/>
              <a:cs typeface="Times New Roman" pitchFamily="18" charset="0"/>
            </a:endParaRPr>
          </a:p>
          <a:p>
            <a:pPr algn="just">
              <a:lnSpc>
                <a:spcPct val="90000"/>
              </a:lnSpc>
              <a:buFontTx/>
              <a:buNone/>
            </a:pPr>
            <a:r>
              <a:rPr lang="zh-CN" altLang="en-US" sz="2800">
                <a:latin typeface="宋体" pitchFamily="2" charset="-122"/>
              </a:rPr>
              <a:t>（</a:t>
            </a:r>
            <a:r>
              <a:rPr lang="en-US" altLang="zh-CN" sz="2800">
                <a:latin typeface="Times New Roman" pitchFamily="18" charset="0"/>
                <a:cs typeface="Times New Roman" pitchFamily="18" charset="0"/>
              </a:rPr>
              <a:t>3</a:t>
            </a:r>
            <a:r>
              <a:rPr lang="zh-CN" altLang="en-US" sz="2800">
                <a:latin typeface="宋体" pitchFamily="2" charset="-122"/>
              </a:rPr>
              <a:t>）搜索</a:t>
            </a:r>
            <a:r>
              <a:rPr lang="en-US" altLang="zh-CN" sz="2800">
                <a:latin typeface="Times New Roman" pitchFamily="18" charset="0"/>
                <a:cs typeface="Times New Roman" pitchFamily="18" charset="0"/>
              </a:rPr>
              <a:t>Search</a:t>
            </a:r>
            <a:r>
              <a:rPr lang="zh-CN" altLang="en-US" sz="2800">
                <a:latin typeface="宋体" pitchFamily="2" charset="-122"/>
              </a:rPr>
              <a:t>菜单</a:t>
            </a:r>
            <a:endParaRPr lang="zh-CN" altLang="en-US" sz="2800">
              <a:latin typeface="Times New Roman" pitchFamily="18" charset="0"/>
              <a:cs typeface="Times New Roman" pitchFamily="18" charset="0"/>
            </a:endParaRPr>
          </a:p>
          <a:p>
            <a:pPr algn="just">
              <a:lnSpc>
                <a:spcPct val="90000"/>
              </a:lnSpc>
              <a:buFontTx/>
              <a:buNone/>
            </a:pPr>
            <a:r>
              <a:rPr lang="zh-CN" altLang="en-US" sz="2800">
                <a:latin typeface="宋体" pitchFamily="2" charset="-122"/>
              </a:rPr>
              <a:t>（</a:t>
            </a:r>
            <a:r>
              <a:rPr lang="en-US" altLang="zh-CN" sz="2800">
                <a:latin typeface="Times New Roman" pitchFamily="18" charset="0"/>
                <a:cs typeface="Times New Roman" pitchFamily="18" charset="0"/>
              </a:rPr>
              <a:t>4</a:t>
            </a:r>
            <a:r>
              <a:rPr lang="zh-CN" altLang="en-US" sz="2800">
                <a:latin typeface="宋体" pitchFamily="2" charset="-122"/>
              </a:rPr>
              <a:t>）运行</a:t>
            </a:r>
            <a:r>
              <a:rPr lang="en-US" altLang="zh-CN" sz="2800">
                <a:latin typeface="Times New Roman" pitchFamily="18" charset="0"/>
                <a:cs typeface="Times New Roman" pitchFamily="18" charset="0"/>
              </a:rPr>
              <a:t>Run</a:t>
            </a:r>
            <a:r>
              <a:rPr lang="zh-CN" altLang="en-US" sz="2800">
                <a:latin typeface="宋体" pitchFamily="2" charset="-122"/>
              </a:rPr>
              <a:t>菜单</a:t>
            </a:r>
            <a:endParaRPr lang="zh-CN" altLang="en-US" sz="2800">
              <a:latin typeface="Times New Roman" pitchFamily="18" charset="0"/>
              <a:cs typeface="Times New Roman" pitchFamily="18" charset="0"/>
            </a:endParaRPr>
          </a:p>
          <a:p>
            <a:pPr algn="just">
              <a:lnSpc>
                <a:spcPct val="90000"/>
              </a:lnSpc>
              <a:buFontTx/>
              <a:buNone/>
            </a:pPr>
            <a:r>
              <a:rPr lang="zh-CN" altLang="en-US" sz="2800">
                <a:latin typeface="宋体" pitchFamily="2" charset="-122"/>
              </a:rPr>
              <a:t>（</a:t>
            </a:r>
            <a:r>
              <a:rPr lang="en-US" altLang="zh-CN" sz="2800">
                <a:latin typeface="Times New Roman" pitchFamily="18" charset="0"/>
                <a:cs typeface="Times New Roman" pitchFamily="18" charset="0"/>
              </a:rPr>
              <a:t>5</a:t>
            </a:r>
            <a:r>
              <a:rPr lang="zh-CN" altLang="en-US" sz="2800">
                <a:latin typeface="宋体" pitchFamily="2" charset="-122"/>
              </a:rPr>
              <a:t>）数据</a:t>
            </a:r>
            <a:r>
              <a:rPr lang="en-US" altLang="zh-CN" sz="2800">
                <a:latin typeface="Times New Roman" pitchFamily="18" charset="0"/>
                <a:cs typeface="Times New Roman" pitchFamily="18" charset="0"/>
              </a:rPr>
              <a:t>Data</a:t>
            </a:r>
            <a:r>
              <a:rPr lang="zh-CN" altLang="en-US" sz="2800">
                <a:latin typeface="宋体" pitchFamily="2" charset="-122"/>
              </a:rPr>
              <a:t>菜单</a:t>
            </a:r>
            <a:endParaRPr lang="zh-CN" altLang="en-US" sz="2800">
              <a:latin typeface="Times New Roman" pitchFamily="18" charset="0"/>
              <a:cs typeface="Times New Roman" pitchFamily="18" charset="0"/>
            </a:endParaRPr>
          </a:p>
          <a:p>
            <a:pPr algn="just">
              <a:lnSpc>
                <a:spcPct val="90000"/>
              </a:lnSpc>
              <a:buFontTx/>
              <a:buNone/>
            </a:pPr>
            <a:r>
              <a:rPr lang="zh-CN" altLang="en-US" sz="2800">
                <a:latin typeface="宋体" pitchFamily="2" charset="-122"/>
              </a:rPr>
              <a:t>（</a:t>
            </a:r>
            <a:r>
              <a:rPr lang="en-US" altLang="zh-CN" sz="2800">
                <a:latin typeface="Times New Roman" pitchFamily="18" charset="0"/>
                <a:cs typeface="Times New Roman" pitchFamily="18" charset="0"/>
              </a:rPr>
              <a:t>6</a:t>
            </a:r>
            <a:r>
              <a:rPr lang="zh-CN" altLang="en-US" sz="2800">
                <a:latin typeface="宋体" pitchFamily="2" charset="-122"/>
              </a:rPr>
              <a:t>）选项</a:t>
            </a:r>
            <a:r>
              <a:rPr lang="en-US" altLang="zh-CN" sz="2800">
                <a:latin typeface="Times New Roman" pitchFamily="18" charset="0"/>
                <a:cs typeface="Times New Roman" pitchFamily="18" charset="0"/>
              </a:rPr>
              <a:t>Options</a:t>
            </a:r>
            <a:r>
              <a:rPr lang="zh-CN" altLang="en-US" sz="2800">
                <a:latin typeface="宋体" pitchFamily="2" charset="-122"/>
              </a:rPr>
              <a:t>菜单</a:t>
            </a:r>
            <a:endParaRPr lang="zh-CN" altLang="en-US" sz="2800">
              <a:latin typeface="Times New Roman" pitchFamily="18" charset="0"/>
              <a:cs typeface="Times New Roman" pitchFamily="18" charset="0"/>
            </a:endParaRPr>
          </a:p>
          <a:p>
            <a:pPr algn="just">
              <a:lnSpc>
                <a:spcPct val="90000"/>
              </a:lnSpc>
              <a:buFontTx/>
              <a:buNone/>
            </a:pPr>
            <a:r>
              <a:rPr lang="zh-CN" altLang="en-US" sz="2800">
                <a:latin typeface="宋体" pitchFamily="2" charset="-122"/>
              </a:rPr>
              <a:t>（</a:t>
            </a:r>
            <a:r>
              <a:rPr lang="en-US" altLang="zh-CN" sz="2800">
                <a:latin typeface="Times New Roman" pitchFamily="18" charset="0"/>
                <a:cs typeface="Times New Roman" pitchFamily="18" charset="0"/>
              </a:rPr>
              <a:t>7</a:t>
            </a:r>
            <a:r>
              <a:rPr lang="zh-CN" altLang="en-US" sz="2800">
                <a:latin typeface="宋体" pitchFamily="2" charset="-122"/>
              </a:rPr>
              <a:t>）调用</a:t>
            </a:r>
            <a:r>
              <a:rPr lang="en-US" altLang="zh-CN" sz="2800">
                <a:latin typeface="Times New Roman" pitchFamily="18" charset="0"/>
                <a:cs typeface="Times New Roman" pitchFamily="18" charset="0"/>
              </a:rPr>
              <a:t>Calls</a:t>
            </a:r>
            <a:r>
              <a:rPr lang="zh-CN" altLang="en-US" sz="2800">
                <a:latin typeface="宋体" pitchFamily="2" charset="-122"/>
              </a:rPr>
              <a:t>菜单</a:t>
            </a:r>
            <a:endParaRPr lang="zh-CN" altLang="en-US" sz="2800">
              <a:latin typeface="Times New Roman" pitchFamily="18" charset="0"/>
              <a:cs typeface="Times New Roman" pitchFamily="18" charset="0"/>
            </a:endParaRPr>
          </a:p>
          <a:p>
            <a:pPr algn="just">
              <a:lnSpc>
                <a:spcPct val="90000"/>
              </a:lnSpc>
              <a:buFontTx/>
              <a:buNone/>
            </a:pPr>
            <a:r>
              <a:rPr lang="zh-CN" altLang="en-US" sz="2800">
                <a:latin typeface="宋体" pitchFamily="2" charset="-122"/>
              </a:rPr>
              <a:t>（</a:t>
            </a:r>
            <a:r>
              <a:rPr lang="en-US" altLang="zh-CN" sz="2800">
                <a:latin typeface="Times New Roman" pitchFamily="18" charset="0"/>
                <a:cs typeface="Times New Roman" pitchFamily="18" charset="0"/>
              </a:rPr>
              <a:t>8</a:t>
            </a:r>
            <a:r>
              <a:rPr lang="zh-CN" altLang="en-US" sz="2800">
                <a:latin typeface="宋体" pitchFamily="2" charset="-122"/>
              </a:rPr>
              <a:t>）窗口</a:t>
            </a:r>
            <a:r>
              <a:rPr lang="en-US" altLang="zh-CN" sz="2800">
                <a:latin typeface="Times New Roman" pitchFamily="18" charset="0"/>
                <a:cs typeface="Times New Roman" pitchFamily="18" charset="0"/>
              </a:rPr>
              <a:t>Window</a:t>
            </a:r>
            <a:r>
              <a:rPr lang="zh-CN" altLang="en-US" sz="2800">
                <a:latin typeface="宋体" pitchFamily="2" charset="-122"/>
              </a:rPr>
              <a:t>菜单</a:t>
            </a:r>
            <a:endParaRPr lang="zh-CN" altLang="en-US" sz="2800"/>
          </a:p>
        </p:txBody>
      </p:sp>
    </p:spTree>
  </p:cSld>
  <p:clrMapOvr>
    <a:masterClrMapping/>
  </p:clrMapOvr>
  <p:transition spd="med">
    <p:pull dir="d"/>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80C4A98-21A5-4D76-B6B5-05A095EC91CF}" type="datetime1">
              <a:rPr lang="zh-CN" altLang="en-US"/>
              <a:pPr/>
              <a:t>2016-6-13</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4C075C8A-56B5-4B71-8AE9-2B3A588BDBC7}" type="slidenum">
              <a:rPr lang="en-US" altLang="zh-CN"/>
              <a:pPr/>
              <a:t>67</a:t>
            </a:fld>
            <a:endParaRPr lang="en-US" altLang="zh-CN"/>
          </a:p>
        </p:txBody>
      </p:sp>
      <p:sp>
        <p:nvSpPr>
          <p:cNvPr id="672770" name="Rectangle 2"/>
          <p:cNvSpPr>
            <a:spLocks noGrp="1" noChangeArrowheads="1"/>
          </p:cNvSpPr>
          <p:nvPr>
            <p:ph type="title"/>
          </p:nvPr>
        </p:nvSpPr>
        <p:spPr/>
        <p:txBody>
          <a:bodyPr/>
          <a:lstStyle/>
          <a:p>
            <a:r>
              <a:rPr lang="fr-FR" altLang="zh-CN" b="1">
                <a:solidFill>
                  <a:srgbClr val="336699"/>
                </a:solidFill>
                <a:latin typeface="Times New Roman" pitchFamily="18" charset="0"/>
                <a:cs typeface="Times New Roman" pitchFamily="18" charset="0"/>
              </a:rPr>
              <a:t>CodeView</a:t>
            </a:r>
            <a:r>
              <a:rPr lang="zh-CN" altLang="en-US" b="1">
                <a:solidFill>
                  <a:srgbClr val="336699"/>
                </a:solidFill>
                <a:latin typeface="宋体" pitchFamily="2" charset="-122"/>
              </a:rPr>
              <a:t>的窗口</a:t>
            </a:r>
            <a:endParaRPr lang="zh-CN" altLang="en-US" b="1">
              <a:solidFill>
                <a:srgbClr val="336699"/>
              </a:solidFill>
            </a:endParaRPr>
          </a:p>
        </p:txBody>
      </p:sp>
      <p:sp>
        <p:nvSpPr>
          <p:cNvPr id="672771" name="Rectangle 3"/>
          <p:cNvSpPr>
            <a:spLocks noGrp="1" noChangeArrowheads="1"/>
          </p:cNvSpPr>
          <p:nvPr>
            <p:ph type="body" idx="1"/>
          </p:nvPr>
        </p:nvSpPr>
        <p:spPr/>
        <p:txBody>
          <a:bodyPr/>
          <a:lstStyle/>
          <a:p>
            <a:pPr>
              <a:lnSpc>
                <a:spcPct val="90000"/>
              </a:lnSpc>
            </a:pPr>
            <a:r>
              <a:rPr lang="en-US" altLang="zh-CN" sz="2800">
                <a:latin typeface="Times New Roman" pitchFamily="18" charset="0"/>
                <a:cs typeface="Times New Roman" pitchFamily="18" charset="0"/>
              </a:rPr>
              <a:t>CodeView</a:t>
            </a:r>
            <a:r>
              <a:rPr lang="zh-CN" altLang="en-US" sz="2800">
                <a:latin typeface="宋体" pitchFamily="2" charset="-122"/>
              </a:rPr>
              <a:t>环境中有</a:t>
            </a:r>
            <a:r>
              <a:rPr lang="en-US" altLang="zh-CN" sz="2800">
                <a:latin typeface="Times New Roman" pitchFamily="18" charset="0"/>
                <a:cs typeface="Times New Roman" pitchFamily="18" charset="0"/>
              </a:rPr>
              <a:t>10</a:t>
            </a:r>
            <a:r>
              <a:rPr lang="zh-CN" altLang="en-US" sz="2800">
                <a:latin typeface="宋体" pitchFamily="2" charset="-122"/>
              </a:rPr>
              <a:t>种窗口，每种窗口都反映被调试程序静态或动态的某方面信息。程序员可以在一个窗口查看源程序代码，在另一个窗口输入命令并得到响应，而在第三个窗口观察寄存器和标志位的变化。</a:t>
            </a:r>
            <a:endParaRPr lang="zh-CN" altLang="en-US" sz="2800"/>
          </a:p>
          <a:p>
            <a:pPr algn="just">
              <a:lnSpc>
                <a:spcPct val="90000"/>
              </a:lnSpc>
              <a:buFontTx/>
              <a:buNone/>
            </a:pPr>
            <a:r>
              <a:rPr lang="zh-CN" altLang="en-US" sz="2800">
                <a:latin typeface="宋体" pitchFamily="2" charset="-122"/>
              </a:rPr>
              <a:t>（</a:t>
            </a:r>
            <a:r>
              <a:rPr lang="zh-CN" altLang="fr-FR" sz="2800">
                <a:latin typeface="Times New Roman" pitchFamily="18" charset="0"/>
                <a:cs typeface="Times New Roman" pitchFamily="18" charset="0"/>
              </a:rPr>
              <a:t>1</a:t>
            </a:r>
            <a:r>
              <a:rPr lang="zh-CN" altLang="en-US" sz="2800">
                <a:latin typeface="宋体" pitchFamily="2" charset="-122"/>
              </a:rPr>
              <a:t>）</a:t>
            </a:r>
            <a:r>
              <a:rPr lang="fr-FR" altLang="zh-CN" sz="2800">
                <a:latin typeface="Times New Roman" pitchFamily="18" charset="0"/>
                <a:cs typeface="Times New Roman" pitchFamily="18" charset="0"/>
              </a:rPr>
              <a:t>Source</a:t>
            </a:r>
            <a:r>
              <a:rPr lang="zh-CN" altLang="fr-FR" sz="2800">
                <a:latin typeface="宋体" pitchFamily="2" charset="-122"/>
              </a:rPr>
              <a:t>源程序窗口</a:t>
            </a:r>
            <a:endParaRPr lang="zh-CN" altLang="en-US" sz="2800">
              <a:latin typeface="Times New Roman" pitchFamily="18" charset="0"/>
              <a:cs typeface="Times New Roman" pitchFamily="18" charset="0"/>
            </a:endParaRPr>
          </a:p>
          <a:p>
            <a:pPr algn="just">
              <a:lnSpc>
                <a:spcPct val="90000"/>
              </a:lnSpc>
              <a:buFontTx/>
              <a:buNone/>
            </a:pPr>
            <a:r>
              <a:rPr lang="zh-CN" altLang="fr-FR" sz="2800">
                <a:latin typeface="宋体" pitchFamily="2" charset="-122"/>
              </a:rPr>
              <a:t>（</a:t>
            </a:r>
            <a:r>
              <a:rPr lang="zh-CN" altLang="fr-FR" sz="2800">
                <a:latin typeface="Times New Roman" pitchFamily="18" charset="0"/>
                <a:cs typeface="Times New Roman" pitchFamily="18" charset="0"/>
              </a:rPr>
              <a:t>2</a:t>
            </a:r>
            <a:r>
              <a:rPr lang="zh-CN" altLang="fr-FR" sz="2800">
                <a:latin typeface="宋体" pitchFamily="2" charset="-122"/>
              </a:rPr>
              <a:t>）</a:t>
            </a:r>
            <a:r>
              <a:rPr lang="fr-FR" altLang="zh-CN" sz="2800">
                <a:latin typeface="Times New Roman" pitchFamily="18" charset="0"/>
                <a:cs typeface="Times New Roman" pitchFamily="18" charset="0"/>
              </a:rPr>
              <a:t>Memory</a:t>
            </a:r>
            <a:r>
              <a:rPr lang="zh-CN" altLang="fr-FR" sz="2800">
                <a:latin typeface="宋体" pitchFamily="2" charset="-122"/>
              </a:rPr>
              <a:t>存储器窗口</a:t>
            </a:r>
            <a:endParaRPr lang="zh-CN" altLang="en-US" sz="2800">
              <a:latin typeface="Times New Roman" pitchFamily="18" charset="0"/>
              <a:cs typeface="Times New Roman" pitchFamily="18" charset="0"/>
            </a:endParaRPr>
          </a:p>
          <a:p>
            <a:pPr algn="just">
              <a:lnSpc>
                <a:spcPct val="90000"/>
              </a:lnSpc>
              <a:buFontTx/>
              <a:buNone/>
            </a:pPr>
            <a:r>
              <a:rPr lang="zh-CN" altLang="fr-FR" sz="2800">
                <a:latin typeface="宋体" pitchFamily="2" charset="-122"/>
              </a:rPr>
              <a:t>（</a:t>
            </a:r>
            <a:r>
              <a:rPr lang="zh-CN" altLang="fr-FR" sz="2800">
                <a:latin typeface="Times New Roman" pitchFamily="18" charset="0"/>
                <a:cs typeface="Times New Roman" pitchFamily="18" charset="0"/>
              </a:rPr>
              <a:t>3</a:t>
            </a:r>
            <a:r>
              <a:rPr lang="zh-CN" altLang="fr-FR" sz="2800">
                <a:latin typeface="宋体" pitchFamily="2" charset="-122"/>
              </a:rPr>
              <a:t>）</a:t>
            </a:r>
            <a:r>
              <a:rPr lang="fr-FR" altLang="zh-CN" sz="2800">
                <a:latin typeface="Times New Roman" pitchFamily="18" charset="0"/>
                <a:cs typeface="Times New Roman" pitchFamily="18" charset="0"/>
              </a:rPr>
              <a:t>Register</a:t>
            </a:r>
            <a:r>
              <a:rPr lang="zh-CN" altLang="fr-FR" sz="2800">
                <a:latin typeface="宋体" pitchFamily="2" charset="-122"/>
              </a:rPr>
              <a:t>寄存器窗口</a:t>
            </a:r>
            <a:endParaRPr lang="zh-CN" altLang="en-US" sz="2800">
              <a:latin typeface="Times New Roman" pitchFamily="18" charset="0"/>
              <a:cs typeface="Times New Roman" pitchFamily="18" charset="0"/>
            </a:endParaRPr>
          </a:p>
          <a:p>
            <a:pPr algn="just">
              <a:lnSpc>
                <a:spcPct val="90000"/>
              </a:lnSpc>
              <a:buFontTx/>
              <a:buNone/>
            </a:pPr>
            <a:r>
              <a:rPr lang="zh-CN" altLang="fr-FR" sz="2800">
                <a:latin typeface="宋体" pitchFamily="2" charset="-122"/>
              </a:rPr>
              <a:t>（</a:t>
            </a:r>
            <a:r>
              <a:rPr lang="zh-CN" altLang="fr-FR" sz="2800">
                <a:latin typeface="Times New Roman" pitchFamily="18" charset="0"/>
                <a:cs typeface="Times New Roman" pitchFamily="18" charset="0"/>
              </a:rPr>
              <a:t>4</a:t>
            </a:r>
            <a:r>
              <a:rPr lang="zh-CN" altLang="fr-FR" sz="2800">
                <a:latin typeface="宋体" pitchFamily="2" charset="-122"/>
              </a:rPr>
              <a:t>）</a:t>
            </a:r>
            <a:r>
              <a:rPr lang="fr-FR" altLang="zh-CN" sz="2800">
                <a:latin typeface="Times New Roman" pitchFamily="18" charset="0"/>
                <a:cs typeface="Times New Roman" pitchFamily="18" charset="0"/>
              </a:rPr>
              <a:t>Command</a:t>
            </a:r>
            <a:r>
              <a:rPr lang="zh-CN" altLang="fr-FR" sz="2800">
                <a:latin typeface="宋体" pitchFamily="2" charset="-122"/>
              </a:rPr>
              <a:t>命令窗口</a:t>
            </a:r>
            <a:endParaRPr lang="zh-CN" altLang="en-US" sz="2800">
              <a:latin typeface="Times New Roman" pitchFamily="18" charset="0"/>
              <a:cs typeface="Times New Roman" pitchFamily="18" charset="0"/>
            </a:endParaRPr>
          </a:p>
          <a:p>
            <a:pPr algn="just">
              <a:lnSpc>
                <a:spcPct val="90000"/>
              </a:lnSpc>
              <a:buFontTx/>
              <a:buNone/>
            </a:pPr>
            <a:r>
              <a:rPr lang="zh-CN" altLang="fr-FR" sz="2800">
                <a:latin typeface="宋体" pitchFamily="2" charset="-122"/>
              </a:rPr>
              <a:t>（</a:t>
            </a:r>
            <a:r>
              <a:rPr lang="zh-CN" altLang="fr-FR" sz="2800">
                <a:latin typeface="Times New Roman" pitchFamily="18" charset="0"/>
                <a:cs typeface="Times New Roman" pitchFamily="18" charset="0"/>
              </a:rPr>
              <a:t>5</a:t>
            </a:r>
            <a:r>
              <a:rPr lang="zh-CN" altLang="fr-FR" sz="2800">
                <a:latin typeface="宋体" pitchFamily="2" charset="-122"/>
              </a:rPr>
              <a:t>）</a:t>
            </a:r>
            <a:r>
              <a:rPr lang="fr-FR" altLang="zh-CN" sz="2800">
                <a:latin typeface="Times New Roman" pitchFamily="18" charset="0"/>
                <a:cs typeface="Times New Roman" pitchFamily="18" charset="0"/>
              </a:rPr>
              <a:t>Output</a:t>
            </a:r>
            <a:r>
              <a:rPr lang="zh-CN" altLang="fr-FR" sz="2800">
                <a:latin typeface="宋体" pitchFamily="2" charset="-122"/>
              </a:rPr>
              <a:t>输出窗口</a:t>
            </a:r>
            <a:endParaRPr lang="zh-CN" altLang="en-US" sz="2800"/>
          </a:p>
        </p:txBody>
      </p:sp>
    </p:spTree>
  </p:cSld>
  <p:clrMapOvr>
    <a:masterClrMapping/>
  </p:clrMapOvr>
  <p:transition spd="med">
    <p:pull dir="d"/>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B64D01A-CDE6-4100-89C9-F424D2551B18}" type="datetime1">
              <a:rPr lang="zh-CN" altLang="en-US"/>
              <a:pPr/>
              <a:t>2016-6-13</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23D9D80A-FDD2-4DFB-BEC3-7078C044ED93}" type="slidenum">
              <a:rPr lang="en-US" altLang="zh-CN"/>
              <a:pPr/>
              <a:t>68</a:t>
            </a:fld>
            <a:endParaRPr lang="en-US" altLang="zh-CN"/>
          </a:p>
        </p:txBody>
      </p:sp>
      <p:sp>
        <p:nvSpPr>
          <p:cNvPr id="673794" name="Rectangle 2"/>
          <p:cNvSpPr>
            <a:spLocks noGrp="1" noChangeArrowheads="1"/>
          </p:cNvSpPr>
          <p:nvPr>
            <p:ph type="title"/>
          </p:nvPr>
        </p:nvSpPr>
        <p:spPr/>
        <p:txBody>
          <a:bodyPr/>
          <a:lstStyle/>
          <a:p>
            <a:r>
              <a:rPr lang="fr-FR" altLang="zh-CN" b="1">
                <a:solidFill>
                  <a:srgbClr val="336699"/>
                </a:solidFill>
                <a:latin typeface="Times New Roman" pitchFamily="18" charset="0"/>
                <a:cs typeface="Times New Roman" pitchFamily="18" charset="0"/>
              </a:rPr>
              <a:t>CodeView</a:t>
            </a:r>
            <a:r>
              <a:rPr lang="zh-CN" altLang="en-US" b="1">
                <a:solidFill>
                  <a:srgbClr val="336699"/>
                </a:solidFill>
                <a:latin typeface="宋体" pitchFamily="2" charset="-122"/>
              </a:rPr>
              <a:t>的设置和使用</a:t>
            </a:r>
            <a:endParaRPr lang="zh-CN" altLang="en-US" b="1">
              <a:solidFill>
                <a:srgbClr val="336699"/>
              </a:solidFill>
            </a:endParaRPr>
          </a:p>
        </p:txBody>
      </p:sp>
      <p:sp>
        <p:nvSpPr>
          <p:cNvPr id="673795" name="Rectangle 3"/>
          <p:cNvSpPr>
            <a:spLocks noGrp="1" noChangeArrowheads="1"/>
          </p:cNvSpPr>
          <p:nvPr>
            <p:ph type="body" idx="1"/>
          </p:nvPr>
        </p:nvSpPr>
        <p:spPr/>
        <p:txBody>
          <a:bodyPr/>
          <a:lstStyle/>
          <a:p>
            <a:r>
              <a:rPr lang="en-US" altLang="zh-CN" sz="2400">
                <a:latin typeface="Times New Roman" pitchFamily="18" charset="0"/>
                <a:cs typeface="Times New Roman" pitchFamily="18" charset="0"/>
              </a:rPr>
              <a:t>CodeView</a:t>
            </a:r>
            <a:r>
              <a:rPr lang="zh-CN" altLang="en-US" sz="2400">
                <a:latin typeface="宋体" pitchFamily="2" charset="-122"/>
              </a:rPr>
              <a:t>利用</a:t>
            </a:r>
            <a:r>
              <a:rPr lang="en-US" altLang="zh-CN" sz="2400">
                <a:latin typeface="Times New Roman" pitchFamily="18" charset="0"/>
                <a:cs typeface="Times New Roman" pitchFamily="18" charset="0"/>
              </a:rPr>
              <a:t>Options</a:t>
            </a:r>
            <a:r>
              <a:rPr lang="zh-CN" altLang="en-US" sz="2400">
                <a:latin typeface="宋体" pitchFamily="2" charset="-122"/>
              </a:rPr>
              <a:t>菜单下的命令定制调试环境，通常采用它的默认选项，但有时需要进行必要的设置以满足特定调试要求。</a:t>
            </a:r>
          </a:p>
          <a:p>
            <a:r>
              <a:rPr lang="en-US" altLang="zh-CN" sz="2400">
                <a:latin typeface="Times New Roman" pitchFamily="18" charset="0"/>
                <a:cs typeface="Times New Roman" pitchFamily="18" charset="0"/>
              </a:rPr>
              <a:t>CodeView </a:t>
            </a:r>
            <a:r>
              <a:rPr lang="zh-CN" altLang="en-US" sz="2400">
                <a:latin typeface="宋体" pitchFamily="2" charset="-122"/>
              </a:rPr>
              <a:t>需要使用</a:t>
            </a:r>
            <a:r>
              <a:rPr lang="en-US" altLang="zh-CN" sz="2400">
                <a:latin typeface="Times New Roman" pitchFamily="18" charset="0"/>
                <a:cs typeface="Times New Roman" pitchFamily="18" charset="0"/>
              </a:rPr>
              <a:t>TOOLS.INI</a:t>
            </a:r>
            <a:r>
              <a:rPr lang="zh-CN" altLang="en-US" sz="2400">
                <a:latin typeface="宋体" pitchFamily="2" charset="-122"/>
              </a:rPr>
              <a:t>文件，该文件保存运行</a:t>
            </a:r>
            <a:r>
              <a:rPr lang="en-US" altLang="zh-CN" sz="2400">
                <a:latin typeface="Times New Roman" pitchFamily="18" charset="0"/>
                <a:cs typeface="Times New Roman" pitchFamily="18" charset="0"/>
              </a:rPr>
              <a:t>CodeView </a:t>
            </a:r>
            <a:r>
              <a:rPr lang="zh-CN" altLang="en-US" sz="2400">
                <a:latin typeface="宋体" pitchFamily="2" charset="-122"/>
              </a:rPr>
              <a:t>时的推荐设置。</a:t>
            </a:r>
          </a:p>
          <a:p>
            <a:r>
              <a:rPr lang="zh-CN" altLang="en-US" sz="2400">
                <a:latin typeface="宋体" pitchFamily="2" charset="-122"/>
              </a:rPr>
              <a:t>如果没有该文件，可以将安装时形成的</a:t>
            </a:r>
            <a:r>
              <a:rPr lang="en-US" altLang="zh-CN" sz="2400">
                <a:latin typeface="Times New Roman" pitchFamily="18" charset="0"/>
                <a:cs typeface="Times New Roman" pitchFamily="18" charset="0"/>
              </a:rPr>
              <a:t>TOOLS.PRE</a:t>
            </a:r>
            <a:r>
              <a:rPr lang="zh-CN" altLang="en-US" sz="2400">
                <a:latin typeface="宋体" pitchFamily="2" charset="-122"/>
              </a:rPr>
              <a:t>改为该文件名即可。</a:t>
            </a:r>
          </a:p>
          <a:p>
            <a:r>
              <a:rPr lang="zh-CN" altLang="en-US" sz="2400">
                <a:latin typeface="宋体" pitchFamily="2" charset="-122"/>
              </a:rPr>
              <a:t>程序的动态调试主要有两种方法：一个是单步执行，仔细了解每个指令执行的情况；另一个是断点执行，通过设置断点，观察一段程序执行后的情况。用户可以在寄存器窗口、存储器窗口、输出窗口检查程序运行的情况。</a:t>
            </a:r>
          </a:p>
        </p:txBody>
      </p:sp>
    </p:spTree>
  </p:cSld>
  <p:clrMapOvr>
    <a:masterClrMapping/>
  </p:clrMapOvr>
  <p:transition spd="med">
    <p:pull dir="d"/>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A08C0DD-6306-480B-8E75-C766ECEB4E38}" type="datetime1">
              <a:rPr lang="zh-CN" altLang="en-US"/>
              <a:pPr/>
              <a:t>2016-6-13</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578D1282-D89E-476F-9B27-D2D00D181786}" type="slidenum">
              <a:rPr lang="en-US" altLang="zh-CN"/>
              <a:pPr/>
              <a:t>69</a:t>
            </a:fld>
            <a:endParaRPr lang="en-US" altLang="zh-CN"/>
          </a:p>
        </p:txBody>
      </p:sp>
      <p:sp>
        <p:nvSpPr>
          <p:cNvPr id="80898" name="Rectangle 2"/>
          <p:cNvSpPr>
            <a:spLocks noGrp="1" noChangeArrowheads="1"/>
          </p:cNvSpPr>
          <p:nvPr>
            <p:ph type="title"/>
          </p:nvPr>
        </p:nvSpPr>
        <p:spPr/>
        <p:txBody>
          <a:bodyPr/>
          <a:lstStyle/>
          <a:p>
            <a:r>
              <a:rPr lang="en-US" altLang="zh-CN" sz="4000" b="1">
                <a:solidFill>
                  <a:srgbClr val="336699"/>
                </a:solidFill>
              </a:rPr>
              <a:t>10.5  </a:t>
            </a:r>
            <a:r>
              <a:rPr lang="zh-CN" altLang="en-US" sz="4000" b="1">
                <a:solidFill>
                  <a:srgbClr val="336699"/>
                </a:solidFill>
              </a:rPr>
              <a:t>汇编语言与</a:t>
            </a:r>
            <a:r>
              <a:rPr lang="en-US" altLang="zh-CN" sz="4000" b="1">
                <a:solidFill>
                  <a:srgbClr val="336699"/>
                </a:solidFill>
              </a:rPr>
              <a:t>C/C++</a:t>
            </a:r>
            <a:r>
              <a:rPr lang="zh-CN" altLang="en-US" sz="4000" b="1">
                <a:solidFill>
                  <a:srgbClr val="336699"/>
                </a:solidFill>
              </a:rPr>
              <a:t>的混合编程</a:t>
            </a:r>
          </a:p>
        </p:txBody>
      </p:sp>
      <p:sp>
        <p:nvSpPr>
          <p:cNvPr id="80899" name="Rectangle 3"/>
          <p:cNvSpPr>
            <a:spLocks noGrp="1" noChangeArrowheads="1"/>
          </p:cNvSpPr>
          <p:nvPr>
            <p:ph type="body" idx="1"/>
          </p:nvPr>
        </p:nvSpPr>
        <p:spPr/>
        <p:txBody>
          <a:bodyPr/>
          <a:lstStyle/>
          <a:p>
            <a:pPr algn="just"/>
            <a:r>
              <a:rPr lang="zh-CN" altLang="en-US" sz="2000">
                <a:latin typeface="宋体" pitchFamily="2" charset="-122"/>
              </a:rPr>
              <a:t>汇编语言与高级语言间常常需要通过彼此联系、取长补短，力图充分利用系统和硬件技术所给予的支持。这种组合多种编程语言，通过相互调用、参数传递、共享数据结构和数据信息开发程序的过程就是混合编程。</a:t>
            </a:r>
          </a:p>
          <a:p>
            <a:pPr algn="just"/>
            <a:r>
              <a:rPr lang="zh-CN" altLang="en-US" sz="2000">
                <a:latin typeface="宋体" pitchFamily="2" charset="-122"/>
              </a:rPr>
              <a:t>混合编程中的关键问题是建立不同语言之间的接口，即在不同格式的两种语言间提供有效的通信方式，做出符合两种语言调用约定的某种形式说明，实现两种语言间的程序模块互相调用、变量的相互传送以及参数和返回值的正确使用。</a:t>
            </a:r>
          </a:p>
          <a:p>
            <a:pPr algn="just"/>
            <a:r>
              <a:rPr lang="zh-CN" altLang="en-US" sz="2000">
                <a:latin typeface="宋体" pitchFamily="2" charset="-122"/>
              </a:rPr>
              <a:t>有两种方式可以实现汇编语言与</a:t>
            </a:r>
            <a:r>
              <a:rPr lang="en-US" altLang="zh-CN" sz="2000">
                <a:latin typeface="Times New Roman" pitchFamily="18" charset="0"/>
                <a:cs typeface="Times New Roman" pitchFamily="18" charset="0"/>
              </a:rPr>
              <a:t>C/C++</a:t>
            </a:r>
            <a:r>
              <a:rPr lang="zh-CN" altLang="en-US" sz="2000">
                <a:latin typeface="宋体" pitchFamily="2" charset="-122"/>
              </a:rPr>
              <a:t>语言的混合程序设计。</a:t>
            </a:r>
          </a:p>
          <a:p>
            <a:pPr lvl="1"/>
            <a:r>
              <a:rPr lang="zh-CN" altLang="en-US" sz="1800">
                <a:latin typeface="宋体" pitchFamily="2" charset="-122"/>
              </a:rPr>
              <a:t>一种方法是，在</a:t>
            </a:r>
            <a:r>
              <a:rPr lang="en-US" altLang="zh-CN" sz="1800">
                <a:latin typeface="Times New Roman" pitchFamily="18" charset="0"/>
                <a:cs typeface="Times New Roman" pitchFamily="18" charset="0"/>
              </a:rPr>
              <a:t>C/C++</a:t>
            </a:r>
            <a:r>
              <a:rPr lang="zh-CN" altLang="en-US" sz="1800">
                <a:latin typeface="宋体" pitchFamily="2" charset="-122"/>
              </a:rPr>
              <a:t>语言中直接使用汇编语言语句，即嵌入式汇编。</a:t>
            </a:r>
          </a:p>
          <a:p>
            <a:pPr lvl="1"/>
            <a:r>
              <a:rPr lang="zh-CN" altLang="en-US" sz="1800">
                <a:latin typeface="宋体" pitchFamily="2" charset="-122"/>
              </a:rPr>
              <a:t>另一种方法是，两种语言分别编写独立的程序模块，分别产生目标代码</a:t>
            </a:r>
            <a:r>
              <a:rPr lang="en-US" altLang="zh-CN" sz="1800">
                <a:latin typeface="Times New Roman" pitchFamily="18" charset="0"/>
                <a:cs typeface="Times New Roman" pitchFamily="18" charset="0"/>
              </a:rPr>
              <a:t>OBJ</a:t>
            </a:r>
            <a:r>
              <a:rPr lang="zh-CN" altLang="en-US" sz="1800">
                <a:latin typeface="宋体" pitchFamily="2" charset="-122"/>
              </a:rPr>
              <a:t>文件，然后进行连接，形成一个完整的程序。</a:t>
            </a:r>
            <a:endParaRPr lang="zh-CN" altLang="en-US" sz="1800"/>
          </a:p>
        </p:txBody>
      </p:sp>
    </p:spTree>
  </p:cSld>
  <p:clrMapOvr>
    <a:masterClrMapping/>
  </p:clrMapOvr>
  <p:transition spd="med">
    <p:pull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573E337-0D54-4380-9CBA-414BF36CF839}" type="datetime1">
              <a:rPr lang="zh-CN" altLang="en-US"/>
              <a:pPr/>
              <a:t>2016-6-13</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73CC4BAF-5A36-4FA1-9E16-F623908B3A57}" type="slidenum">
              <a:rPr lang="en-US" altLang="zh-CN"/>
              <a:pPr/>
              <a:t>7</a:t>
            </a:fld>
            <a:endParaRPr lang="en-US" altLang="zh-CN"/>
          </a:p>
        </p:txBody>
      </p:sp>
      <p:sp>
        <p:nvSpPr>
          <p:cNvPr id="595970" name="Rectangle 2"/>
          <p:cNvSpPr>
            <a:spLocks noGrp="1" noChangeArrowheads="1"/>
          </p:cNvSpPr>
          <p:nvPr>
            <p:ph type="title"/>
          </p:nvPr>
        </p:nvSpPr>
        <p:spPr/>
        <p:txBody>
          <a:bodyPr/>
          <a:lstStyle/>
          <a:p>
            <a:r>
              <a:rPr lang="zh-CN" altLang="en-US" sz="4000" b="1">
                <a:solidFill>
                  <a:srgbClr val="336699"/>
                </a:solidFill>
                <a:latin typeface="宋体" pitchFamily="2" charset="-122"/>
              </a:rPr>
              <a:t>开发</a:t>
            </a:r>
            <a:r>
              <a:rPr lang="en-US" altLang="zh-CN" sz="4000" b="1">
                <a:solidFill>
                  <a:srgbClr val="336699"/>
                </a:solidFill>
                <a:latin typeface="Times New Roman" pitchFamily="18" charset="0"/>
                <a:cs typeface="Times New Roman" pitchFamily="18" charset="0"/>
              </a:rPr>
              <a:t>80x86</a:t>
            </a:r>
            <a:r>
              <a:rPr lang="zh-CN" altLang="en-US" sz="4000" b="1">
                <a:solidFill>
                  <a:srgbClr val="336699"/>
                </a:solidFill>
                <a:latin typeface="宋体" pitchFamily="2" charset="-122"/>
              </a:rPr>
              <a:t>汇编语言源程序的过程</a:t>
            </a:r>
            <a:endParaRPr lang="zh-CN" altLang="en-US" sz="4000" b="1">
              <a:solidFill>
                <a:srgbClr val="336699"/>
              </a:solidFill>
            </a:endParaRPr>
          </a:p>
        </p:txBody>
      </p:sp>
      <p:sp>
        <p:nvSpPr>
          <p:cNvPr id="595971" name="Rectangle 3"/>
          <p:cNvSpPr>
            <a:spLocks noGrp="1" noChangeArrowheads="1"/>
          </p:cNvSpPr>
          <p:nvPr>
            <p:ph type="body" idx="1"/>
          </p:nvPr>
        </p:nvSpPr>
        <p:spPr/>
        <p:txBody>
          <a:bodyPr/>
          <a:lstStyle/>
          <a:p>
            <a:pPr algn="just">
              <a:buFontTx/>
              <a:buNone/>
            </a:pPr>
            <a:r>
              <a:rPr lang="zh-CN" altLang="en-US" sz="2400">
                <a:latin typeface="宋体" pitchFamily="2" charset="-122"/>
              </a:rPr>
              <a:t>（</a:t>
            </a:r>
            <a:r>
              <a:rPr lang="en-US" altLang="zh-CN" sz="2400">
                <a:latin typeface="Times New Roman" pitchFamily="18" charset="0"/>
                <a:cs typeface="Times New Roman" pitchFamily="18" charset="0"/>
              </a:rPr>
              <a:t>1</a:t>
            </a:r>
            <a:r>
              <a:rPr lang="zh-CN" altLang="en-US" sz="2400">
                <a:latin typeface="宋体" pitchFamily="2" charset="-122"/>
              </a:rPr>
              <a:t>）编辑</a:t>
            </a:r>
            <a:endParaRPr lang="zh-CN" altLang="en-US" sz="2400">
              <a:latin typeface="Times New Roman" pitchFamily="18" charset="0"/>
              <a:cs typeface="Times New Roman" pitchFamily="18" charset="0"/>
            </a:endParaRPr>
          </a:p>
          <a:p>
            <a:pPr algn="just"/>
            <a:r>
              <a:rPr lang="zh-CN" altLang="en-US" sz="2400">
                <a:latin typeface="宋体" pitchFamily="2" charset="-122"/>
              </a:rPr>
              <a:t>为了将源程序送入计算机并建立一个源程序名为</a:t>
            </a:r>
            <a:r>
              <a:rPr lang="zh-CN" altLang="en-US" sz="2400">
                <a:latin typeface="Times New Roman" pitchFamily="18" charset="0"/>
                <a:cs typeface="Times New Roman" pitchFamily="18" charset="0"/>
              </a:rPr>
              <a:t>*</a:t>
            </a:r>
            <a:r>
              <a:rPr lang="en-US" altLang="zh-CN" sz="2400">
                <a:latin typeface="Times New Roman" pitchFamily="18" charset="0"/>
                <a:cs typeface="Times New Roman" pitchFamily="18" charset="0"/>
              </a:rPr>
              <a:t>.ASM</a:t>
            </a:r>
            <a:r>
              <a:rPr lang="zh-CN" altLang="en-US" sz="2400">
                <a:latin typeface="宋体" pitchFamily="2" charset="-122"/>
              </a:rPr>
              <a:t>的源文件，我们可以使用任何流行的字处理程序或能编辑</a:t>
            </a:r>
            <a:r>
              <a:rPr lang="en-US" altLang="zh-CN" sz="2400">
                <a:latin typeface="Times New Roman" pitchFamily="18" charset="0"/>
                <a:cs typeface="Times New Roman" pitchFamily="18" charset="0"/>
              </a:rPr>
              <a:t>ASCII</a:t>
            </a:r>
            <a:r>
              <a:rPr lang="zh-CN" altLang="en-US" sz="2400">
                <a:latin typeface="宋体" pitchFamily="2" charset="-122"/>
              </a:rPr>
              <a:t>码文字符号的编辑程序。</a:t>
            </a:r>
          </a:p>
          <a:p>
            <a:pPr algn="just">
              <a:buFontTx/>
              <a:buNone/>
            </a:pPr>
            <a:r>
              <a:rPr lang="zh-CN" altLang="en-US" sz="2400">
                <a:latin typeface="宋体" pitchFamily="2" charset="-122"/>
              </a:rPr>
              <a:t>（</a:t>
            </a:r>
            <a:r>
              <a:rPr lang="en-US" altLang="zh-CN" sz="2400">
                <a:latin typeface="Times New Roman" pitchFamily="18" charset="0"/>
                <a:cs typeface="Times New Roman" pitchFamily="18" charset="0"/>
              </a:rPr>
              <a:t>2</a:t>
            </a:r>
            <a:r>
              <a:rPr lang="zh-CN" altLang="en-US" sz="2400">
                <a:latin typeface="宋体" pitchFamily="2" charset="-122"/>
              </a:rPr>
              <a:t>）汇编</a:t>
            </a:r>
            <a:endParaRPr lang="zh-CN" altLang="en-US" sz="2400">
              <a:latin typeface="Times New Roman" pitchFamily="18" charset="0"/>
              <a:cs typeface="Times New Roman" pitchFamily="18" charset="0"/>
            </a:endParaRPr>
          </a:p>
          <a:p>
            <a:pPr algn="just"/>
            <a:r>
              <a:rPr lang="zh-CN" altLang="en-US" sz="2400">
                <a:latin typeface="宋体" pitchFamily="2" charset="-122"/>
              </a:rPr>
              <a:t>对已经编辑好的名为</a:t>
            </a:r>
            <a:r>
              <a:rPr lang="zh-CN" altLang="en-US" sz="2400">
                <a:latin typeface="Times New Roman" pitchFamily="18" charset="0"/>
                <a:cs typeface="Times New Roman" pitchFamily="18" charset="0"/>
              </a:rPr>
              <a:t>*</a:t>
            </a:r>
            <a:r>
              <a:rPr lang="en-US" altLang="zh-CN" sz="2400">
                <a:latin typeface="Times New Roman" pitchFamily="18" charset="0"/>
                <a:cs typeface="Times New Roman" pitchFamily="18" charset="0"/>
              </a:rPr>
              <a:t>.ASM</a:t>
            </a:r>
            <a:r>
              <a:rPr lang="zh-CN" altLang="en-US" sz="2400">
                <a:latin typeface="宋体" pitchFamily="2" charset="-122"/>
              </a:rPr>
              <a:t>的源文件，我们可以调用</a:t>
            </a:r>
            <a:r>
              <a:rPr lang="en-US" altLang="zh-CN" sz="2400">
                <a:latin typeface="Times New Roman" pitchFamily="18" charset="0"/>
                <a:cs typeface="Times New Roman" pitchFamily="18" charset="0"/>
              </a:rPr>
              <a:t>DOS</a:t>
            </a:r>
            <a:r>
              <a:rPr lang="zh-CN" altLang="en-US" sz="2400">
                <a:latin typeface="宋体" pitchFamily="2" charset="-122"/>
              </a:rPr>
              <a:t>下的宏汇编程序</a:t>
            </a:r>
            <a:r>
              <a:rPr lang="en-US" altLang="zh-CN" sz="2400">
                <a:latin typeface="Times New Roman" pitchFamily="18" charset="0"/>
                <a:cs typeface="Times New Roman" pitchFamily="18" charset="0"/>
              </a:rPr>
              <a:t>MASM</a:t>
            </a:r>
            <a:r>
              <a:rPr lang="zh-CN" altLang="en-US" sz="2400">
                <a:latin typeface="宋体" pitchFamily="2" charset="-122"/>
              </a:rPr>
              <a:t>或小汇编程序</a:t>
            </a:r>
            <a:r>
              <a:rPr lang="en-US" altLang="zh-CN" sz="2400">
                <a:latin typeface="Times New Roman" pitchFamily="18" charset="0"/>
                <a:cs typeface="Times New Roman" pitchFamily="18" charset="0"/>
              </a:rPr>
              <a:t>ASM</a:t>
            </a:r>
            <a:r>
              <a:rPr lang="zh-CN" altLang="en-US" sz="2400">
                <a:latin typeface="宋体" pitchFamily="2" charset="-122"/>
              </a:rPr>
              <a:t>进行汇编。</a:t>
            </a:r>
          </a:p>
          <a:p>
            <a:pPr algn="just"/>
            <a:r>
              <a:rPr lang="zh-CN" altLang="en-US" sz="2400">
                <a:latin typeface="宋体" pitchFamily="2" charset="-122"/>
              </a:rPr>
              <a:t>为了适应编制多模块组成的大程序和调用</a:t>
            </a:r>
            <a:r>
              <a:rPr lang="en-US" altLang="zh-CN" sz="2400">
                <a:latin typeface="Times New Roman" pitchFamily="18" charset="0"/>
                <a:cs typeface="Times New Roman" pitchFamily="18" charset="0"/>
              </a:rPr>
              <a:t>DOS</a:t>
            </a:r>
            <a:r>
              <a:rPr lang="zh-CN" altLang="en-US" sz="2400">
                <a:latin typeface="宋体" pitchFamily="2" charset="-122"/>
              </a:rPr>
              <a:t>支持下的公共子程序的需要，汇编以后的目标程序中的地址部分仍不是可执行的绝对地址，而是可浮动的相对地址。</a:t>
            </a:r>
            <a:endParaRPr lang="zh-CN" altLang="en-US" sz="2400"/>
          </a:p>
        </p:txBody>
      </p:sp>
    </p:spTree>
  </p:cSld>
  <p:clrMapOvr>
    <a:masterClrMapping/>
  </p:clrMapOvr>
  <p:transition spd="med">
    <p:pull dir="d"/>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D833590-503B-408D-88CF-4E8A22FC6961}" type="datetime1">
              <a:rPr lang="zh-CN" altLang="en-US"/>
              <a:pPr/>
              <a:t>2016-6-13</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A5E43702-055C-4235-A7EA-FFA6168D5F55}" type="slidenum">
              <a:rPr lang="en-US" altLang="zh-CN"/>
              <a:pPr/>
              <a:t>70</a:t>
            </a:fld>
            <a:endParaRPr lang="en-US" altLang="zh-CN"/>
          </a:p>
        </p:txBody>
      </p:sp>
      <p:sp>
        <p:nvSpPr>
          <p:cNvPr id="674818" name="Rectangle 2"/>
          <p:cNvSpPr>
            <a:spLocks noGrp="1" noChangeArrowheads="1"/>
          </p:cNvSpPr>
          <p:nvPr>
            <p:ph type="title"/>
          </p:nvPr>
        </p:nvSpPr>
        <p:spPr/>
        <p:txBody>
          <a:bodyPr/>
          <a:lstStyle/>
          <a:p>
            <a:r>
              <a:rPr lang="zh-CN" altLang="en-US" b="1">
                <a:solidFill>
                  <a:srgbClr val="336699"/>
                </a:solidFill>
                <a:latin typeface="宋体" pitchFamily="2" charset="-122"/>
              </a:rPr>
              <a:t>嵌入式汇编</a:t>
            </a:r>
            <a:endParaRPr lang="zh-CN" altLang="en-US" b="1">
              <a:solidFill>
                <a:srgbClr val="336699"/>
              </a:solidFill>
            </a:endParaRPr>
          </a:p>
        </p:txBody>
      </p:sp>
      <p:sp>
        <p:nvSpPr>
          <p:cNvPr id="674819" name="Rectangle 3"/>
          <p:cNvSpPr>
            <a:spLocks noGrp="1" noChangeArrowheads="1"/>
          </p:cNvSpPr>
          <p:nvPr>
            <p:ph type="body" idx="1"/>
          </p:nvPr>
        </p:nvSpPr>
        <p:spPr/>
        <p:txBody>
          <a:bodyPr/>
          <a:lstStyle/>
          <a:p>
            <a:r>
              <a:rPr lang="zh-CN" altLang="en-US">
                <a:latin typeface="宋体" pitchFamily="2" charset="-122"/>
              </a:rPr>
              <a:t>嵌入式汇编方式把插入的汇编语句作为</a:t>
            </a:r>
            <a:r>
              <a:rPr lang="en-US" altLang="zh-CN">
                <a:latin typeface="Times New Roman" pitchFamily="18" charset="0"/>
                <a:cs typeface="Times New Roman" pitchFamily="18" charset="0"/>
              </a:rPr>
              <a:t>C</a:t>
            </a:r>
            <a:r>
              <a:rPr lang="zh-CN" altLang="en-US">
                <a:latin typeface="宋体" pitchFamily="2" charset="-122"/>
              </a:rPr>
              <a:t>语言的组成部分，不使用完全独立的汇编模块，所以比调用汇编子程序更方便和快捷。嵌入式汇编又称行内汇编。</a:t>
            </a:r>
          </a:p>
          <a:p>
            <a:r>
              <a:rPr lang="en-US" altLang="zh-CN">
                <a:latin typeface="Times New Roman" pitchFamily="18" charset="0"/>
                <a:cs typeface="Times New Roman" pitchFamily="18" charset="0"/>
              </a:rPr>
              <a:t>C/C++</a:t>
            </a:r>
            <a:r>
              <a:rPr lang="zh-CN" altLang="en-US">
                <a:latin typeface="宋体" pitchFamily="2" charset="-122"/>
              </a:rPr>
              <a:t>语言编译系统一般都提供嵌入式汇编功能，它们允许在</a:t>
            </a:r>
            <a:r>
              <a:rPr lang="en-US" altLang="zh-CN">
                <a:latin typeface="Times New Roman" pitchFamily="18" charset="0"/>
                <a:cs typeface="Times New Roman" pitchFamily="18" charset="0"/>
              </a:rPr>
              <a:t>C/C++</a:t>
            </a:r>
            <a:r>
              <a:rPr lang="zh-CN" altLang="en-US">
                <a:latin typeface="宋体" pitchFamily="2" charset="-122"/>
              </a:rPr>
              <a:t>源程序中直接插入汇编语言指令的语句。</a:t>
            </a:r>
            <a:endParaRPr lang="zh-CN" altLang="en-US"/>
          </a:p>
        </p:txBody>
      </p:sp>
    </p:spTree>
  </p:cSld>
  <p:clrMapOvr>
    <a:masterClrMapping/>
  </p:clrMapOvr>
  <p:transition spd="med">
    <p:pull dir="d"/>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4C307FD-B535-4A1C-A78C-1DA203F0FAB7}" type="datetime1">
              <a:rPr lang="zh-CN" altLang="en-US"/>
              <a:pPr/>
              <a:t>2016-6-13</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E13EF13A-629F-4C11-B7C8-601F85554A60}" type="slidenum">
              <a:rPr lang="en-US" altLang="zh-CN"/>
              <a:pPr/>
              <a:t>71</a:t>
            </a:fld>
            <a:endParaRPr lang="en-US" altLang="zh-CN" dirty="0"/>
          </a:p>
        </p:txBody>
      </p:sp>
      <p:sp>
        <p:nvSpPr>
          <p:cNvPr id="111618" name="Rectangle 2"/>
          <p:cNvSpPr>
            <a:spLocks noGrp="1" noChangeArrowheads="1"/>
          </p:cNvSpPr>
          <p:nvPr>
            <p:ph type="title"/>
          </p:nvPr>
        </p:nvSpPr>
        <p:spPr/>
        <p:txBody>
          <a:bodyPr/>
          <a:lstStyle/>
          <a:p>
            <a:pPr algn="l"/>
            <a:r>
              <a:rPr lang="zh-CN" altLang="zh-CN" sz="2800" b="1" dirty="0" smtClean="0">
                <a:solidFill>
                  <a:srgbClr val="336699"/>
                </a:solidFill>
              </a:rPr>
              <a:t>在使用嵌入式汇编中要注意的几个问题</a:t>
            </a:r>
            <a:endParaRPr lang="zh-CN" altLang="en-US" sz="2800" b="1" dirty="0">
              <a:solidFill>
                <a:srgbClr val="336699"/>
              </a:solidFill>
            </a:endParaRPr>
          </a:p>
        </p:txBody>
      </p:sp>
      <p:sp>
        <p:nvSpPr>
          <p:cNvPr id="111619" name="Rectangle 3"/>
          <p:cNvSpPr>
            <a:spLocks noGrp="1" noChangeArrowheads="1"/>
          </p:cNvSpPr>
          <p:nvPr>
            <p:ph type="body" idx="1"/>
          </p:nvPr>
        </p:nvSpPr>
        <p:spPr/>
        <p:txBody>
          <a:bodyPr/>
          <a:lstStyle/>
          <a:p>
            <a:pPr lvl="0"/>
            <a:r>
              <a:rPr lang="zh-CN" altLang="zh-CN" sz="2800" dirty="0" smtClean="0"/>
              <a:t>操作码支持</a:t>
            </a:r>
            <a:r>
              <a:rPr lang="en-US" altLang="zh-CN" sz="2800" dirty="0" smtClean="0"/>
              <a:t>8086/8087</a:t>
            </a:r>
            <a:r>
              <a:rPr lang="zh-CN" altLang="zh-CN" sz="2800" dirty="0" smtClean="0"/>
              <a:t>指令或若干伪指令：</a:t>
            </a:r>
            <a:r>
              <a:rPr lang="en-US" altLang="zh-CN" sz="2800" dirty="0" smtClean="0"/>
              <a:t>db/</a:t>
            </a:r>
            <a:r>
              <a:rPr lang="en-US" altLang="zh-CN" sz="2800" dirty="0" err="1" smtClean="0"/>
              <a:t>dw</a:t>
            </a:r>
            <a:r>
              <a:rPr lang="en-US" altLang="zh-CN" sz="2800" dirty="0" smtClean="0"/>
              <a:t>/</a:t>
            </a:r>
            <a:r>
              <a:rPr lang="en-US" altLang="zh-CN" sz="2800" dirty="0" err="1" smtClean="0"/>
              <a:t>dd</a:t>
            </a:r>
            <a:r>
              <a:rPr lang="zh-CN" altLang="zh-CN" sz="2800" dirty="0" smtClean="0"/>
              <a:t>和</a:t>
            </a:r>
            <a:r>
              <a:rPr lang="en-US" altLang="zh-CN" sz="2800" dirty="0" smtClean="0"/>
              <a:t>extern</a:t>
            </a:r>
            <a:r>
              <a:rPr lang="zh-CN" altLang="zh-CN" sz="2800" dirty="0" smtClean="0"/>
              <a:t>。</a:t>
            </a:r>
          </a:p>
          <a:p>
            <a:pPr lvl="0"/>
            <a:r>
              <a:rPr lang="zh-CN" altLang="zh-CN" sz="2800" dirty="0" smtClean="0"/>
              <a:t>操作数是操作码可接受的数据：立即数、寄存器名，还可以是</a:t>
            </a:r>
            <a:r>
              <a:rPr lang="en-US" altLang="zh-CN" sz="2800" dirty="0" smtClean="0"/>
              <a:t>C/C++</a:t>
            </a:r>
            <a:r>
              <a:rPr lang="zh-CN" altLang="zh-CN" sz="2800" dirty="0" smtClean="0"/>
              <a:t>程序中的常量、变量和标号等。</a:t>
            </a:r>
          </a:p>
          <a:p>
            <a:pPr lvl="0"/>
            <a:r>
              <a:rPr lang="zh-CN" altLang="zh-CN" sz="2800" dirty="0" smtClean="0"/>
              <a:t>内嵌的汇编语句可以用分号</a:t>
            </a:r>
            <a:r>
              <a:rPr lang="en-US" altLang="zh-CN" sz="2800" dirty="0" smtClean="0"/>
              <a:t>“</a:t>
            </a:r>
            <a:r>
              <a:rPr lang="zh-CN" altLang="zh-CN" sz="2800" dirty="0" smtClean="0"/>
              <a:t>；</a:t>
            </a:r>
            <a:r>
              <a:rPr lang="en-US" altLang="zh-CN" sz="2800" dirty="0" smtClean="0"/>
              <a:t>”</a:t>
            </a:r>
            <a:r>
              <a:rPr lang="zh-CN" altLang="zh-CN" sz="2800" dirty="0" smtClean="0"/>
              <a:t>结束，也可以用换行符结束。</a:t>
            </a:r>
          </a:p>
          <a:p>
            <a:pPr lvl="0"/>
            <a:r>
              <a:rPr lang="zh-CN" altLang="zh-CN" sz="2800" dirty="0" smtClean="0"/>
              <a:t>使用</a:t>
            </a:r>
            <a:r>
              <a:rPr lang="en-US" altLang="zh-CN" sz="2800" dirty="0" smtClean="0"/>
              <a:t>C</a:t>
            </a:r>
            <a:r>
              <a:rPr lang="zh-CN" altLang="zh-CN" sz="2800" dirty="0" smtClean="0"/>
              <a:t>的注释，如</a:t>
            </a:r>
            <a:r>
              <a:rPr lang="en-US" altLang="zh-CN" sz="2800" dirty="0" smtClean="0"/>
              <a:t>/* …… */</a:t>
            </a:r>
            <a:r>
              <a:rPr lang="zh-CN" altLang="zh-CN" sz="2800" dirty="0" smtClean="0"/>
              <a:t>。</a:t>
            </a:r>
          </a:p>
          <a:p>
            <a:pPr lvl="0"/>
            <a:r>
              <a:rPr lang="zh-CN" altLang="zh-CN" sz="2800" dirty="0" smtClean="0"/>
              <a:t>正确运用通用寄存器、标号等。</a:t>
            </a:r>
          </a:p>
        </p:txBody>
      </p:sp>
    </p:spTree>
  </p:cSld>
  <p:clrMapOvr>
    <a:masterClrMapping/>
  </p:clrMapOvr>
  <p:transition spd="med">
    <p:pull dir="d"/>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EC1943FF-8BE4-42F7-AF29-1F9B3B29AF7E}" type="datetime1">
              <a:rPr lang="zh-CN" altLang="en-US"/>
              <a:pPr/>
              <a:t>2016-6-13</a:t>
            </a:fld>
            <a:endParaRPr lang="en-US" altLang="zh-CN"/>
          </a:p>
        </p:txBody>
      </p:sp>
      <p:sp>
        <p:nvSpPr>
          <p:cNvPr id="6" name="页脚占位符 4"/>
          <p:cNvSpPr>
            <a:spLocks noGrp="1"/>
          </p:cNvSpPr>
          <p:nvPr>
            <p:ph type="ftr" sz="quarter" idx="11"/>
          </p:nvPr>
        </p:nvSpPr>
        <p:spPr/>
        <p:txBody>
          <a:bodyPr/>
          <a:lstStyle/>
          <a:p>
            <a:r>
              <a:rPr lang="en-US" altLang="zh-CN"/>
              <a:t>汇编语言程序设计教程</a:t>
            </a:r>
          </a:p>
        </p:txBody>
      </p:sp>
      <p:sp>
        <p:nvSpPr>
          <p:cNvPr id="7" name="灯片编号占位符 5"/>
          <p:cNvSpPr>
            <a:spLocks noGrp="1"/>
          </p:cNvSpPr>
          <p:nvPr>
            <p:ph type="sldNum" sz="quarter" idx="12"/>
          </p:nvPr>
        </p:nvSpPr>
        <p:spPr/>
        <p:txBody>
          <a:bodyPr/>
          <a:lstStyle/>
          <a:p>
            <a:fld id="{82656C7F-7FD2-4F2F-BBD3-1D8DAAF3828C}" type="slidenum">
              <a:rPr lang="en-US" altLang="zh-CN"/>
              <a:pPr/>
              <a:t>72</a:t>
            </a:fld>
            <a:endParaRPr lang="en-US" altLang="zh-CN"/>
          </a:p>
        </p:txBody>
      </p:sp>
      <p:sp>
        <p:nvSpPr>
          <p:cNvPr id="675842" name="Rectangle 2"/>
          <p:cNvSpPr>
            <a:spLocks noGrp="1" noChangeArrowheads="1"/>
          </p:cNvSpPr>
          <p:nvPr>
            <p:ph type="title"/>
          </p:nvPr>
        </p:nvSpPr>
        <p:spPr/>
        <p:txBody>
          <a:bodyPr/>
          <a:lstStyle/>
          <a:p>
            <a:r>
              <a:rPr lang="zh-CN" altLang="en-US" b="1">
                <a:solidFill>
                  <a:srgbClr val="336699"/>
                </a:solidFill>
                <a:latin typeface="宋体" pitchFamily="2" charset="-122"/>
              </a:rPr>
              <a:t>模块连接方式</a:t>
            </a:r>
            <a:endParaRPr lang="zh-CN" altLang="en-US" b="1">
              <a:solidFill>
                <a:srgbClr val="336699"/>
              </a:solidFill>
            </a:endParaRPr>
          </a:p>
        </p:txBody>
      </p:sp>
      <p:sp>
        <p:nvSpPr>
          <p:cNvPr id="675843" name="Rectangle 3"/>
          <p:cNvSpPr>
            <a:spLocks noGrp="1" noChangeArrowheads="1"/>
          </p:cNvSpPr>
          <p:nvPr>
            <p:ph type="body" idx="1"/>
          </p:nvPr>
        </p:nvSpPr>
        <p:spPr/>
        <p:txBody>
          <a:bodyPr/>
          <a:lstStyle/>
          <a:p>
            <a:r>
              <a:rPr lang="zh-CN" altLang="en-US" sz="2800">
                <a:latin typeface="宋体" pitchFamily="2" charset="-122"/>
              </a:rPr>
              <a:t>模块连接方式是不同程序设计语言之间混合编程经常使用的方法。各种语言的程序分别编写，利用各自的开发环境编译形成</a:t>
            </a:r>
            <a:r>
              <a:rPr lang="en-US" altLang="zh-CN" sz="2800">
                <a:latin typeface="Times New Roman" pitchFamily="18" charset="0"/>
                <a:cs typeface="Times New Roman" pitchFamily="18" charset="0"/>
              </a:rPr>
              <a:t>.obj</a:t>
            </a:r>
            <a:r>
              <a:rPr lang="zh-CN" altLang="en-US" sz="2800">
                <a:latin typeface="宋体" pitchFamily="2" charset="-122"/>
              </a:rPr>
              <a:t>模块文件，然后将它们连接在一起，最终生成可执行文件。</a:t>
            </a:r>
          </a:p>
          <a:p>
            <a:r>
              <a:rPr lang="zh-CN" altLang="en-US" sz="2800">
                <a:latin typeface="宋体" pitchFamily="2" charset="-122"/>
              </a:rPr>
              <a:t>为了能够正确连接，分别编写</a:t>
            </a:r>
            <a:r>
              <a:rPr lang="en-US" altLang="zh-CN" sz="2800">
                <a:latin typeface="Times New Roman" pitchFamily="18" charset="0"/>
                <a:cs typeface="Times New Roman" pitchFamily="18" charset="0"/>
              </a:rPr>
              <a:t>C</a:t>
            </a:r>
            <a:r>
              <a:rPr lang="zh-CN" altLang="en-US" sz="2800">
                <a:latin typeface="宋体" pitchFamily="2" charset="-122"/>
              </a:rPr>
              <a:t>语言程序和汇编语言程序时，必须遵循一些共同的约定规则，它们主要是命名约定、声明约定、寄存器使用约定、存储模式约定以及参数传递约定等。</a:t>
            </a:r>
            <a:endParaRPr lang="zh-CN" altLang="en-US" sz="2800"/>
          </a:p>
        </p:txBody>
      </p:sp>
    </p:spTree>
  </p:cSld>
  <p:clrMapOvr>
    <a:masterClrMapping/>
  </p:clrMapOvr>
  <p:transition spd="med">
    <p:pull dir="d"/>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4C307FD-B535-4A1C-A78C-1DA203F0FAB7}" type="datetime1">
              <a:rPr lang="zh-CN" altLang="en-US"/>
              <a:pPr/>
              <a:t>2016-6-13</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E13EF13A-629F-4C11-B7C8-601F85554A60}" type="slidenum">
              <a:rPr lang="en-US" altLang="zh-CN"/>
              <a:pPr/>
              <a:t>73</a:t>
            </a:fld>
            <a:endParaRPr lang="en-US" altLang="zh-CN"/>
          </a:p>
        </p:txBody>
      </p:sp>
      <p:sp>
        <p:nvSpPr>
          <p:cNvPr id="111618" name="Rectangle 2"/>
          <p:cNvSpPr>
            <a:spLocks noGrp="1" noChangeArrowheads="1"/>
          </p:cNvSpPr>
          <p:nvPr>
            <p:ph type="title"/>
          </p:nvPr>
        </p:nvSpPr>
        <p:spPr/>
        <p:txBody>
          <a:bodyPr/>
          <a:lstStyle/>
          <a:p>
            <a:r>
              <a:rPr lang="en-US" altLang="zh-CN" b="1" dirty="0" smtClean="0">
                <a:solidFill>
                  <a:srgbClr val="336699"/>
                </a:solidFill>
              </a:rPr>
              <a:t>10.6  </a:t>
            </a:r>
            <a:r>
              <a:rPr lang="zh-CN" altLang="zh-CN" b="1" dirty="0" smtClean="0">
                <a:solidFill>
                  <a:srgbClr val="336699"/>
                </a:solidFill>
              </a:rPr>
              <a:t>软件逆向工程与反汇编</a:t>
            </a:r>
            <a:endParaRPr lang="zh-CN" altLang="en-US" b="1" dirty="0">
              <a:solidFill>
                <a:srgbClr val="336699"/>
              </a:solidFill>
            </a:endParaRPr>
          </a:p>
        </p:txBody>
      </p:sp>
      <p:sp>
        <p:nvSpPr>
          <p:cNvPr id="111619" name="Rectangle 3"/>
          <p:cNvSpPr>
            <a:spLocks noGrp="1" noChangeArrowheads="1"/>
          </p:cNvSpPr>
          <p:nvPr>
            <p:ph type="body" idx="1"/>
          </p:nvPr>
        </p:nvSpPr>
        <p:spPr/>
        <p:txBody>
          <a:bodyPr/>
          <a:lstStyle/>
          <a:p>
            <a:r>
              <a:rPr lang="zh-CN" altLang="zh-CN" sz="2800" dirty="0" smtClean="0"/>
              <a:t>软件逆向工程是从可执行的程序出发，逆向分析可执行程序的源代码或反汇编的伪汇编代码，运用程序理解等技术手段，还原出目标程序的源代码、系统架构及相关设计文档等。</a:t>
            </a:r>
          </a:p>
          <a:p>
            <a:r>
              <a:rPr lang="zh-CN" altLang="zh-CN" sz="2800" dirty="0" smtClean="0"/>
              <a:t>把对软件进行反向分析的整个过程统称为软件逆向工程，把在这个过程中所采用的技术都统称为软件逆向工程技术。</a:t>
            </a:r>
            <a:endParaRPr lang="zh-CN" altLang="zh-CN" sz="2800" dirty="0"/>
          </a:p>
        </p:txBody>
      </p:sp>
    </p:spTree>
  </p:cSld>
  <p:clrMapOvr>
    <a:masterClrMapping/>
  </p:clrMapOvr>
  <p:transition spd="med">
    <p:pull dir="d"/>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4C307FD-B535-4A1C-A78C-1DA203F0FAB7}" type="datetime1">
              <a:rPr lang="zh-CN" altLang="en-US"/>
              <a:pPr/>
              <a:t>2016-6-13</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E13EF13A-629F-4C11-B7C8-601F85554A60}" type="slidenum">
              <a:rPr lang="en-US" altLang="zh-CN"/>
              <a:pPr/>
              <a:t>74</a:t>
            </a:fld>
            <a:endParaRPr lang="en-US" altLang="zh-CN"/>
          </a:p>
        </p:txBody>
      </p:sp>
      <p:sp>
        <p:nvSpPr>
          <p:cNvPr id="111618" name="Rectangle 2"/>
          <p:cNvSpPr>
            <a:spLocks noGrp="1" noChangeArrowheads="1"/>
          </p:cNvSpPr>
          <p:nvPr>
            <p:ph type="title"/>
          </p:nvPr>
        </p:nvSpPr>
        <p:spPr/>
        <p:txBody>
          <a:bodyPr/>
          <a:lstStyle/>
          <a:p>
            <a:r>
              <a:rPr lang="zh-CN" altLang="zh-CN" sz="3600" b="1" dirty="0" smtClean="0">
                <a:solidFill>
                  <a:srgbClr val="336699"/>
                </a:solidFill>
              </a:rPr>
              <a:t>软件逆向工程分析的步骤</a:t>
            </a:r>
            <a:endParaRPr lang="zh-CN" altLang="en-US" sz="3600" b="1" dirty="0">
              <a:solidFill>
                <a:srgbClr val="336699"/>
              </a:solidFill>
            </a:endParaRPr>
          </a:p>
        </p:txBody>
      </p:sp>
      <p:sp>
        <p:nvSpPr>
          <p:cNvPr id="111619" name="Rectangle 3"/>
          <p:cNvSpPr>
            <a:spLocks noGrp="1" noChangeArrowheads="1"/>
          </p:cNvSpPr>
          <p:nvPr>
            <p:ph type="body" idx="1"/>
          </p:nvPr>
        </p:nvSpPr>
        <p:spPr>
          <a:xfrm>
            <a:off x="457200" y="1772816"/>
            <a:ext cx="8229600" cy="4353347"/>
          </a:xfrm>
        </p:spPr>
        <p:txBody>
          <a:bodyPr/>
          <a:lstStyle/>
          <a:p>
            <a:pPr>
              <a:buNone/>
            </a:pPr>
            <a:r>
              <a:rPr lang="zh-CN" altLang="zh-CN" sz="2800" dirty="0" smtClean="0"/>
              <a:t>（</a:t>
            </a:r>
            <a:r>
              <a:rPr lang="en-US" altLang="zh-CN" sz="2800" dirty="0" smtClean="0"/>
              <a:t>1</a:t>
            </a:r>
            <a:r>
              <a:rPr lang="zh-CN" altLang="zh-CN" sz="2800" dirty="0" smtClean="0"/>
              <a:t>）研究保护方法，去除保护功能。</a:t>
            </a:r>
          </a:p>
          <a:p>
            <a:pPr>
              <a:buNone/>
            </a:pPr>
            <a:r>
              <a:rPr lang="zh-CN" altLang="zh-CN" sz="2800" dirty="0" smtClean="0"/>
              <a:t>（</a:t>
            </a:r>
            <a:r>
              <a:rPr lang="en-US" altLang="zh-CN" sz="2800" dirty="0" smtClean="0"/>
              <a:t>2</a:t>
            </a:r>
            <a:r>
              <a:rPr lang="zh-CN" altLang="zh-CN" sz="2800" dirty="0" smtClean="0"/>
              <a:t>）反汇编目标软件，跟踪、分析代码功能。</a:t>
            </a:r>
          </a:p>
          <a:p>
            <a:pPr>
              <a:buNone/>
            </a:pPr>
            <a:r>
              <a:rPr lang="zh-CN" altLang="zh-CN" sz="2800" dirty="0" smtClean="0"/>
              <a:t>（</a:t>
            </a:r>
            <a:r>
              <a:rPr lang="en-US" altLang="zh-CN" sz="2800" dirty="0" smtClean="0"/>
              <a:t>3</a:t>
            </a:r>
            <a:r>
              <a:rPr lang="zh-CN" altLang="zh-CN" sz="2800" dirty="0" smtClean="0"/>
              <a:t>）生成目标软件的设计思想、架构、算法等相关文档，并在此基础上设计出对目标软件进行功能扩展等的文档。</a:t>
            </a:r>
          </a:p>
          <a:p>
            <a:pPr>
              <a:buNone/>
            </a:pPr>
            <a:r>
              <a:rPr lang="zh-CN" altLang="zh-CN" sz="2800" dirty="0" smtClean="0"/>
              <a:t>（</a:t>
            </a:r>
            <a:r>
              <a:rPr lang="en-US" altLang="zh-CN" sz="2800" dirty="0" smtClean="0"/>
              <a:t>4</a:t>
            </a:r>
            <a:r>
              <a:rPr lang="zh-CN" altLang="zh-CN" sz="2800" dirty="0" smtClean="0"/>
              <a:t>）向目标软件的可执行程序中注入代码，开发出更完善的应用软件。</a:t>
            </a:r>
          </a:p>
          <a:p>
            <a:pPr>
              <a:buNone/>
            </a:pPr>
            <a:endParaRPr lang="zh-CN" altLang="zh-CN" sz="2800" dirty="0" smtClean="0"/>
          </a:p>
        </p:txBody>
      </p:sp>
    </p:spTree>
  </p:cSld>
  <p:clrMapOvr>
    <a:masterClrMapping/>
  </p:clrMapOvr>
  <p:transition spd="med">
    <p:pull dir="d"/>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4C307FD-B535-4A1C-A78C-1DA203F0FAB7}" type="datetime1">
              <a:rPr lang="zh-CN" altLang="en-US"/>
              <a:pPr/>
              <a:t>2016-6-13</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E13EF13A-629F-4C11-B7C8-601F85554A60}" type="slidenum">
              <a:rPr lang="en-US" altLang="zh-CN"/>
              <a:pPr/>
              <a:t>75</a:t>
            </a:fld>
            <a:endParaRPr lang="en-US" altLang="zh-CN"/>
          </a:p>
        </p:txBody>
      </p:sp>
      <p:sp>
        <p:nvSpPr>
          <p:cNvPr id="111618" name="Rectangle 2"/>
          <p:cNvSpPr>
            <a:spLocks noGrp="1" noChangeArrowheads="1"/>
          </p:cNvSpPr>
          <p:nvPr>
            <p:ph type="title"/>
          </p:nvPr>
        </p:nvSpPr>
        <p:spPr>
          <a:xfrm>
            <a:off x="457200" y="274638"/>
            <a:ext cx="6779096" cy="1143000"/>
          </a:xfrm>
        </p:spPr>
        <p:txBody>
          <a:bodyPr/>
          <a:lstStyle/>
          <a:p>
            <a:r>
              <a:rPr lang="zh-CN" altLang="zh-CN" sz="3600" b="1" dirty="0" smtClean="0">
                <a:solidFill>
                  <a:srgbClr val="336699"/>
                </a:solidFill>
              </a:rPr>
              <a:t>需要进行反汇编的常见情况</a:t>
            </a:r>
            <a:endParaRPr lang="zh-CN" altLang="en-US" sz="3600" b="1" dirty="0">
              <a:solidFill>
                <a:srgbClr val="336699"/>
              </a:solidFill>
            </a:endParaRPr>
          </a:p>
        </p:txBody>
      </p:sp>
      <p:sp>
        <p:nvSpPr>
          <p:cNvPr id="111619" name="Rectangle 3"/>
          <p:cNvSpPr>
            <a:spLocks noGrp="1" noChangeArrowheads="1"/>
          </p:cNvSpPr>
          <p:nvPr>
            <p:ph type="body" idx="1"/>
          </p:nvPr>
        </p:nvSpPr>
        <p:spPr>
          <a:xfrm>
            <a:off x="971600" y="1700808"/>
            <a:ext cx="7211144" cy="4525963"/>
          </a:xfrm>
        </p:spPr>
        <p:txBody>
          <a:bodyPr/>
          <a:lstStyle/>
          <a:p>
            <a:pPr>
              <a:buNone/>
            </a:pPr>
            <a:r>
              <a:rPr lang="zh-CN" altLang="zh-CN" sz="2800" dirty="0" smtClean="0"/>
              <a:t>（</a:t>
            </a:r>
            <a:r>
              <a:rPr lang="en-US" altLang="zh-CN" sz="2800" dirty="0" smtClean="0"/>
              <a:t>1</a:t>
            </a:r>
            <a:r>
              <a:rPr lang="zh-CN" altLang="zh-CN" sz="2800" dirty="0" smtClean="0"/>
              <a:t>）分析恶意软件。</a:t>
            </a:r>
          </a:p>
          <a:p>
            <a:pPr>
              <a:buNone/>
            </a:pPr>
            <a:r>
              <a:rPr lang="zh-CN" altLang="zh-CN" sz="2800" dirty="0" smtClean="0"/>
              <a:t>（</a:t>
            </a:r>
            <a:r>
              <a:rPr lang="en-US" altLang="zh-CN" sz="2800" dirty="0" smtClean="0"/>
              <a:t>2</a:t>
            </a:r>
            <a:r>
              <a:rPr lang="zh-CN" altLang="zh-CN" sz="2800" dirty="0" smtClean="0"/>
              <a:t>）分析闭源软件的漏洞。</a:t>
            </a:r>
          </a:p>
          <a:p>
            <a:pPr>
              <a:buNone/>
            </a:pPr>
            <a:r>
              <a:rPr lang="zh-CN" altLang="zh-CN" sz="2800" dirty="0" smtClean="0"/>
              <a:t>（</a:t>
            </a:r>
            <a:r>
              <a:rPr lang="en-US" altLang="zh-CN" sz="2800" dirty="0" smtClean="0"/>
              <a:t>3</a:t>
            </a:r>
            <a:r>
              <a:rPr lang="zh-CN" altLang="zh-CN" sz="2800" dirty="0" smtClean="0"/>
              <a:t>）分析闭源软件的互操作性</a:t>
            </a:r>
          </a:p>
          <a:p>
            <a:pPr>
              <a:buNone/>
            </a:pPr>
            <a:r>
              <a:rPr lang="zh-CN" altLang="zh-CN" sz="2800" dirty="0" smtClean="0"/>
              <a:t>（</a:t>
            </a:r>
            <a:r>
              <a:rPr lang="en-US" altLang="zh-CN" sz="2800" dirty="0" smtClean="0"/>
              <a:t>4</a:t>
            </a:r>
            <a:r>
              <a:rPr lang="zh-CN" altLang="zh-CN" sz="2800" dirty="0" smtClean="0"/>
              <a:t>）分析编译器生成的代码，以验证编译器的性能和准确性。</a:t>
            </a:r>
          </a:p>
          <a:p>
            <a:pPr>
              <a:buNone/>
            </a:pPr>
            <a:r>
              <a:rPr lang="zh-CN" altLang="zh-CN" sz="2800" dirty="0" smtClean="0"/>
              <a:t>（</a:t>
            </a:r>
            <a:r>
              <a:rPr lang="en-US" altLang="zh-CN" sz="2800" dirty="0" smtClean="0"/>
              <a:t>5</a:t>
            </a:r>
            <a:r>
              <a:rPr lang="zh-CN" altLang="zh-CN" sz="2800" dirty="0" smtClean="0"/>
              <a:t>）在调试时显示程序指令</a:t>
            </a:r>
          </a:p>
        </p:txBody>
      </p:sp>
    </p:spTree>
  </p:cSld>
  <p:clrMapOvr>
    <a:masterClrMapping/>
  </p:clrMapOvr>
  <p:transition spd="med">
    <p:pull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BFB1AD5-E95F-4628-8AAB-4AA56E6BDF68}" type="datetime1">
              <a:rPr lang="zh-CN" altLang="en-US"/>
              <a:pPr/>
              <a:t>2016-6-13</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B6AD57FA-918E-4263-9A61-0FB6B72DBA10}" type="slidenum">
              <a:rPr lang="en-US" altLang="zh-CN"/>
              <a:pPr/>
              <a:t>8</a:t>
            </a:fld>
            <a:endParaRPr lang="en-US" altLang="zh-CN"/>
          </a:p>
        </p:txBody>
      </p:sp>
      <p:sp>
        <p:nvSpPr>
          <p:cNvPr id="596994" name="Rectangle 2"/>
          <p:cNvSpPr>
            <a:spLocks noGrp="1" noChangeArrowheads="1"/>
          </p:cNvSpPr>
          <p:nvPr>
            <p:ph type="title"/>
          </p:nvPr>
        </p:nvSpPr>
        <p:spPr/>
        <p:txBody>
          <a:bodyPr/>
          <a:lstStyle/>
          <a:p>
            <a:r>
              <a:rPr lang="zh-CN" altLang="en-US" sz="4000" b="1">
                <a:solidFill>
                  <a:srgbClr val="336699"/>
                </a:solidFill>
                <a:latin typeface="宋体" pitchFamily="2" charset="-122"/>
              </a:rPr>
              <a:t>开发</a:t>
            </a:r>
            <a:r>
              <a:rPr lang="en-US" altLang="zh-CN" sz="4000" b="1">
                <a:solidFill>
                  <a:srgbClr val="336699"/>
                </a:solidFill>
                <a:latin typeface="Times New Roman" pitchFamily="18" charset="0"/>
                <a:cs typeface="Times New Roman" pitchFamily="18" charset="0"/>
              </a:rPr>
              <a:t>80x86</a:t>
            </a:r>
            <a:r>
              <a:rPr lang="zh-CN" altLang="en-US" sz="4000" b="1">
                <a:solidFill>
                  <a:srgbClr val="336699"/>
                </a:solidFill>
                <a:latin typeface="宋体" pitchFamily="2" charset="-122"/>
              </a:rPr>
              <a:t>汇编语言源程序的过程</a:t>
            </a:r>
          </a:p>
        </p:txBody>
      </p:sp>
      <p:sp>
        <p:nvSpPr>
          <p:cNvPr id="596995" name="Rectangle 3"/>
          <p:cNvSpPr>
            <a:spLocks noGrp="1" noChangeArrowheads="1"/>
          </p:cNvSpPr>
          <p:nvPr>
            <p:ph type="body" idx="1"/>
          </p:nvPr>
        </p:nvSpPr>
        <p:spPr/>
        <p:txBody>
          <a:bodyPr/>
          <a:lstStyle/>
          <a:p>
            <a:pPr algn="just">
              <a:buFontTx/>
              <a:buNone/>
            </a:pPr>
            <a:r>
              <a:rPr lang="zh-CN" altLang="en-US" sz="2000">
                <a:latin typeface="宋体" pitchFamily="2" charset="-122"/>
              </a:rPr>
              <a:t>（</a:t>
            </a:r>
            <a:r>
              <a:rPr lang="en-US" altLang="zh-CN" sz="2000">
                <a:latin typeface="Times New Roman" pitchFamily="18" charset="0"/>
                <a:cs typeface="Times New Roman" pitchFamily="18" charset="0"/>
              </a:rPr>
              <a:t>3</a:t>
            </a:r>
            <a:r>
              <a:rPr lang="zh-CN" altLang="en-US" sz="2000">
                <a:latin typeface="宋体" pitchFamily="2" charset="-122"/>
              </a:rPr>
              <a:t>）连接</a:t>
            </a:r>
            <a:endParaRPr lang="zh-CN" altLang="en-US" sz="2000">
              <a:latin typeface="Times New Roman" pitchFamily="18" charset="0"/>
              <a:cs typeface="Times New Roman" pitchFamily="18" charset="0"/>
            </a:endParaRPr>
          </a:p>
          <a:p>
            <a:r>
              <a:rPr lang="zh-CN" altLang="en-US" sz="2000">
                <a:latin typeface="宋体" pitchFamily="2" charset="-122"/>
              </a:rPr>
              <a:t>经过连接程序处理，形成可执行文件（</a:t>
            </a:r>
            <a:r>
              <a:rPr lang="en-US" altLang="zh-CN" sz="2000">
                <a:latin typeface="Times New Roman" pitchFamily="18" charset="0"/>
                <a:cs typeface="Times New Roman" pitchFamily="18" charset="0"/>
              </a:rPr>
              <a:t>.EXE</a:t>
            </a:r>
            <a:r>
              <a:rPr lang="zh-CN" altLang="en-US" sz="2000">
                <a:latin typeface="宋体" pitchFamily="2" charset="-122"/>
              </a:rPr>
              <a:t>）；必须经过连接，把程序的各个模块连接在一起，或把要调用的子程序与主程序连接在一起，把相对地址变为绝对地址，形成可执行的文件。</a:t>
            </a:r>
            <a:endParaRPr lang="zh-CN" altLang="en-US" sz="2000"/>
          </a:p>
          <a:p>
            <a:pPr algn="just">
              <a:buFontTx/>
              <a:buNone/>
            </a:pPr>
            <a:r>
              <a:rPr lang="zh-CN" altLang="en-US" sz="2000">
                <a:latin typeface="宋体" pitchFamily="2" charset="-122"/>
              </a:rPr>
              <a:t>（</a:t>
            </a:r>
            <a:r>
              <a:rPr lang="en-US" altLang="zh-CN" sz="2000">
                <a:latin typeface="Times New Roman" pitchFamily="18" charset="0"/>
                <a:cs typeface="Times New Roman" pitchFamily="18" charset="0"/>
              </a:rPr>
              <a:t>4</a:t>
            </a:r>
            <a:r>
              <a:rPr lang="zh-CN" altLang="en-US" sz="2000">
                <a:latin typeface="宋体" pitchFamily="2" charset="-122"/>
              </a:rPr>
              <a:t>）调试</a:t>
            </a:r>
            <a:endParaRPr lang="zh-CN" altLang="en-US" sz="2000">
              <a:latin typeface="Times New Roman" pitchFamily="18" charset="0"/>
              <a:cs typeface="Times New Roman" pitchFamily="18" charset="0"/>
            </a:endParaRPr>
          </a:p>
          <a:p>
            <a:r>
              <a:rPr lang="zh-CN" altLang="en-US" sz="2000">
                <a:latin typeface="宋体" pitchFamily="2" charset="-122"/>
              </a:rPr>
              <a:t>一般情况下，经过一次汇编就能顺利通过的应用程序往往是较少的。对一个大的程序，往往被划分为若干个模块，并对它们分别进行编写、汇编和连接，然后利用</a:t>
            </a:r>
            <a:r>
              <a:rPr lang="en-US" altLang="zh-CN" sz="2000">
                <a:latin typeface="Times New Roman" pitchFamily="18" charset="0"/>
                <a:cs typeface="Times New Roman" pitchFamily="18" charset="0"/>
              </a:rPr>
              <a:t>DEBUG</a:t>
            </a:r>
            <a:r>
              <a:rPr lang="zh-CN" altLang="en-US" sz="2000">
                <a:latin typeface="宋体" pitchFamily="2" charset="-122"/>
              </a:rPr>
              <a:t>程序分别对各个模块进行调试。</a:t>
            </a:r>
            <a:r>
              <a:rPr lang="zh-CN" altLang="en-US" sz="2000"/>
              <a:t> </a:t>
            </a:r>
          </a:p>
          <a:p>
            <a:pPr algn="just">
              <a:buFontTx/>
              <a:buNone/>
            </a:pPr>
            <a:r>
              <a:rPr lang="zh-CN" altLang="en-US" sz="2000">
                <a:latin typeface="宋体" pitchFamily="2" charset="-122"/>
              </a:rPr>
              <a:t>（</a:t>
            </a:r>
            <a:r>
              <a:rPr lang="en-US" altLang="zh-CN" sz="2000">
                <a:latin typeface="Times New Roman" pitchFamily="18" charset="0"/>
                <a:cs typeface="Times New Roman" pitchFamily="18" charset="0"/>
              </a:rPr>
              <a:t>5</a:t>
            </a:r>
            <a:r>
              <a:rPr lang="zh-CN" altLang="en-US" sz="2000">
                <a:latin typeface="宋体" pitchFamily="2" charset="-122"/>
              </a:rPr>
              <a:t>）运行</a:t>
            </a:r>
            <a:endParaRPr lang="zh-CN" altLang="en-US" sz="2000">
              <a:latin typeface="Times New Roman" pitchFamily="18" charset="0"/>
              <a:cs typeface="Times New Roman" pitchFamily="18" charset="0"/>
            </a:endParaRPr>
          </a:p>
          <a:p>
            <a:r>
              <a:rPr lang="zh-CN" altLang="en-US" sz="2000">
                <a:latin typeface="宋体" pitchFamily="2" charset="-122"/>
              </a:rPr>
              <a:t>对汇编连接后生成的</a:t>
            </a:r>
            <a:r>
              <a:rPr lang="en-US" altLang="zh-CN" sz="2000">
                <a:latin typeface="Times New Roman" pitchFamily="18" charset="0"/>
                <a:cs typeface="Times New Roman" pitchFamily="18" charset="0"/>
              </a:rPr>
              <a:t>.EXE</a:t>
            </a:r>
            <a:r>
              <a:rPr lang="zh-CN" altLang="en-US" sz="2000">
                <a:latin typeface="宋体" pitchFamily="2" charset="-122"/>
              </a:rPr>
              <a:t>文件，</a:t>
            </a:r>
            <a:r>
              <a:rPr lang="en-US" altLang="zh-CN" sz="2000">
                <a:latin typeface="Times New Roman" pitchFamily="18" charset="0"/>
                <a:cs typeface="Times New Roman" pitchFamily="18" charset="0"/>
              </a:rPr>
              <a:t>DOS</a:t>
            </a:r>
            <a:r>
              <a:rPr lang="zh-CN" altLang="en-US" sz="2000">
                <a:latin typeface="宋体" pitchFamily="2" charset="-122"/>
              </a:rPr>
              <a:t>把它当成外部命令对待，在</a:t>
            </a:r>
            <a:r>
              <a:rPr lang="en-US" altLang="zh-CN" sz="2000">
                <a:latin typeface="Times New Roman" pitchFamily="18" charset="0"/>
                <a:cs typeface="Times New Roman" pitchFamily="18" charset="0"/>
              </a:rPr>
              <a:t>DOS</a:t>
            </a:r>
            <a:r>
              <a:rPr lang="zh-CN" altLang="en-US" sz="2000">
                <a:latin typeface="宋体" pitchFamily="2" charset="-122"/>
              </a:rPr>
              <a:t>提示符下，可直接键入</a:t>
            </a:r>
            <a:r>
              <a:rPr lang="en-US" altLang="zh-CN" sz="2000">
                <a:latin typeface="Times New Roman" pitchFamily="18" charset="0"/>
                <a:cs typeface="Times New Roman" pitchFamily="18" charset="0"/>
              </a:rPr>
              <a:t>.EXE</a:t>
            </a:r>
            <a:r>
              <a:rPr lang="zh-CN" altLang="en-US" sz="2000">
                <a:latin typeface="宋体" pitchFamily="2" charset="-122"/>
              </a:rPr>
              <a:t>文件的文件名，不键入扩展名，然后按回车键，</a:t>
            </a:r>
            <a:r>
              <a:rPr lang="en-US" altLang="zh-CN" sz="2000">
                <a:latin typeface="Times New Roman" pitchFamily="18" charset="0"/>
                <a:cs typeface="Times New Roman" pitchFamily="18" charset="0"/>
              </a:rPr>
              <a:t>.EXE</a:t>
            </a:r>
            <a:r>
              <a:rPr lang="zh-CN" altLang="en-US" sz="2000">
                <a:latin typeface="宋体" pitchFamily="2" charset="-122"/>
              </a:rPr>
              <a:t>文件将被执行。</a:t>
            </a:r>
            <a:r>
              <a:rPr lang="zh-CN" altLang="en-US" sz="2000"/>
              <a:t> </a:t>
            </a:r>
          </a:p>
        </p:txBody>
      </p:sp>
    </p:spTree>
  </p:cSld>
  <p:clrMapOvr>
    <a:masterClrMapping/>
  </p:clrMapOvr>
  <p:transition spd="med">
    <p:pull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F7A8152-D1CC-438C-8342-31F59F4366DD}" type="datetime1">
              <a:rPr lang="zh-CN" altLang="en-US"/>
              <a:pPr/>
              <a:t>2016-6-13</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D1DC92BD-F3E8-4491-9504-C940482ACE83}" type="slidenum">
              <a:rPr lang="en-US" altLang="zh-CN"/>
              <a:pPr/>
              <a:t>9</a:t>
            </a:fld>
            <a:endParaRPr lang="en-US" altLang="zh-CN"/>
          </a:p>
        </p:txBody>
      </p:sp>
      <p:sp>
        <p:nvSpPr>
          <p:cNvPr id="598018" name="Rectangle 2"/>
          <p:cNvSpPr>
            <a:spLocks noGrp="1" noChangeArrowheads="1"/>
          </p:cNvSpPr>
          <p:nvPr>
            <p:ph type="title"/>
          </p:nvPr>
        </p:nvSpPr>
        <p:spPr/>
        <p:txBody>
          <a:bodyPr/>
          <a:lstStyle/>
          <a:p>
            <a:r>
              <a:rPr lang="zh-CN" altLang="en-US" b="1">
                <a:solidFill>
                  <a:srgbClr val="336699"/>
                </a:solidFill>
                <a:latin typeface="宋体" pitchFamily="2" charset="-122"/>
              </a:rPr>
              <a:t>常用</a:t>
            </a:r>
            <a:r>
              <a:rPr lang="en-US" altLang="zh-CN" b="1">
                <a:solidFill>
                  <a:srgbClr val="336699"/>
                </a:solidFill>
                <a:latin typeface="Times New Roman" pitchFamily="18" charset="0"/>
                <a:cs typeface="Times New Roman" pitchFamily="18" charset="0"/>
              </a:rPr>
              <a:t>DOS</a:t>
            </a:r>
            <a:r>
              <a:rPr lang="zh-CN" altLang="en-US" b="1">
                <a:solidFill>
                  <a:srgbClr val="336699"/>
                </a:solidFill>
                <a:latin typeface="宋体" pitchFamily="2" charset="-122"/>
              </a:rPr>
              <a:t>命令</a:t>
            </a:r>
            <a:endParaRPr lang="zh-CN" altLang="en-US">
              <a:solidFill>
                <a:srgbClr val="336699"/>
              </a:solidFill>
            </a:endParaRPr>
          </a:p>
        </p:txBody>
      </p:sp>
      <p:sp>
        <p:nvSpPr>
          <p:cNvPr id="598019" name="Rectangle 3"/>
          <p:cNvSpPr>
            <a:spLocks noGrp="1" noChangeArrowheads="1"/>
          </p:cNvSpPr>
          <p:nvPr>
            <p:ph type="body" idx="1"/>
          </p:nvPr>
        </p:nvSpPr>
        <p:spPr/>
        <p:txBody>
          <a:bodyPr/>
          <a:lstStyle/>
          <a:p>
            <a:pPr algn="just"/>
            <a:r>
              <a:rPr lang="zh-CN" altLang="en-US" sz="2400">
                <a:latin typeface="宋体" pitchFamily="2" charset="-122"/>
              </a:rPr>
              <a:t>查看目录命令</a:t>
            </a:r>
            <a:r>
              <a:rPr lang="en-US" altLang="zh-CN" sz="2400">
                <a:latin typeface="Times New Roman" pitchFamily="18" charset="0"/>
                <a:cs typeface="Times New Roman" pitchFamily="18" charset="0"/>
              </a:rPr>
              <a:t>DIR</a:t>
            </a:r>
            <a:r>
              <a:rPr lang="zh-CN" altLang="en-US" sz="2400">
                <a:latin typeface="宋体" pitchFamily="2" charset="-122"/>
              </a:rPr>
              <a:t>，它列出指定盘上的文件目录。</a:t>
            </a:r>
            <a:endParaRPr lang="zh-CN" altLang="en-US" sz="2400">
              <a:latin typeface="Times New Roman" pitchFamily="18" charset="0"/>
              <a:cs typeface="Times New Roman" pitchFamily="18" charset="0"/>
            </a:endParaRPr>
          </a:p>
          <a:p>
            <a:pPr algn="just"/>
            <a:r>
              <a:rPr lang="zh-CN" altLang="en-US" sz="2400">
                <a:latin typeface="宋体" pitchFamily="2" charset="-122"/>
              </a:rPr>
              <a:t>如：</a:t>
            </a:r>
            <a:r>
              <a:rPr lang="en-US" altLang="zh-CN" sz="2400">
                <a:latin typeface="Times New Roman" pitchFamily="18" charset="0"/>
                <a:cs typeface="Times New Roman" pitchFamily="18" charset="0"/>
              </a:rPr>
              <a:t>C&gt;DIR D</a:t>
            </a:r>
            <a:r>
              <a:rPr lang="zh-CN" altLang="en-US" sz="2400">
                <a:latin typeface="宋体" pitchFamily="2" charset="-122"/>
              </a:rPr>
              <a:t>：</a:t>
            </a:r>
            <a:r>
              <a:rPr lang="zh-CN" altLang="en-US" sz="2400">
                <a:latin typeface="Times New Roman" pitchFamily="18" charset="0"/>
                <a:cs typeface="Times New Roman" pitchFamily="18" charset="0"/>
              </a:rPr>
              <a:t>       </a:t>
            </a:r>
            <a:r>
              <a:rPr lang="zh-CN" altLang="en-US" sz="2400">
                <a:latin typeface="宋体" pitchFamily="2" charset="-122"/>
              </a:rPr>
              <a:t>或</a:t>
            </a:r>
            <a:r>
              <a:rPr lang="zh-CN" altLang="en-US" sz="2400">
                <a:latin typeface="Times New Roman" pitchFamily="18" charset="0"/>
                <a:cs typeface="Times New Roman" pitchFamily="18" charset="0"/>
              </a:rPr>
              <a:t>    </a:t>
            </a:r>
            <a:r>
              <a:rPr lang="en-US" altLang="zh-CN" sz="2400">
                <a:latin typeface="Times New Roman" pitchFamily="18" charset="0"/>
                <a:cs typeface="Times New Roman" pitchFamily="18" charset="0"/>
              </a:rPr>
              <a:t>C&gt;DIR D</a:t>
            </a:r>
            <a:r>
              <a:rPr lang="zh-CN" altLang="en-US" sz="2400">
                <a:latin typeface="宋体" pitchFamily="2" charset="-122"/>
              </a:rPr>
              <a:t>：</a:t>
            </a:r>
            <a:r>
              <a:rPr lang="en-US" altLang="zh-CN" sz="2400">
                <a:latin typeface="Times New Roman" pitchFamily="18" charset="0"/>
                <a:cs typeface="Times New Roman" pitchFamily="18" charset="0"/>
              </a:rPr>
              <a:t>/W</a:t>
            </a:r>
          </a:p>
          <a:p>
            <a:pPr algn="just"/>
            <a:r>
              <a:rPr lang="zh-CN" altLang="en-US" sz="2400">
                <a:latin typeface="宋体" pitchFamily="2" charset="-122"/>
              </a:rPr>
              <a:t>它们将列出</a:t>
            </a:r>
            <a:r>
              <a:rPr lang="en-US" altLang="zh-CN" sz="2400">
                <a:latin typeface="Times New Roman" pitchFamily="18" charset="0"/>
                <a:cs typeface="Times New Roman" pitchFamily="18" charset="0"/>
              </a:rPr>
              <a:t>D</a:t>
            </a:r>
            <a:r>
              <a:rPr lang="zh-CN" altLang="en-US" sz="2400">
                <a:latin typeface="宋体" pitchFamily="2" charset="-122"/>
              </a:rPr>
              <a:t>盘上全部文件。</a:t>
            </a:r>
            <a:endParaRPr lang="zh-CN" altLang="en-US" sz="2400">
              <a:latin typeface="Times New Roman" pitchFamily="18" charset="0"/>
              <a:cs typeface="Times New Roman" pitchFamily="18" charset="0"/>
            </a:endParaRPr>
          </a:p>
          <a:p>
            <a:pPr algn="just"/>
            <a:r>
              <a:rPr lang="zh-CN" altLang="en-US" sz="2400">
                <a:latin typeface="宋体" pitchFamily="2" charset="-122"/>
              </a:rPr>
              <a:t>显示命令</a:t>
            </a:r>
            <a:r>
              <a:rPr lang="en-US" altLang="zh-CN" sz="2400">
                <a:latin typeface="Times New Roman" pitchFamily="18" charset="0"/>
                <a:cs typeface="Times New Roman" pitchFamily="18" charset="0"/>
              </a:rPr>
              <a:t>TYPE</a:t>
            </a:r>
            <a:r>
              <a:rPr lang="zh-CN" altLang="en-US" sz="2400">
                <a:latin typeface="宋体" pitchFamily="2" charset="-122"/>
              </a:rPr>
              <a:t>，它将磁盘上所指文件的内容显示在屏幕上或在打印机上输出（若打印机已联机）。</a:t>
            </a:r>
            <a:endParaRPr lang="zh-CN" altLang="en-US" sz="2400">
              <a:latin typeface="Times New Roman" pitchFamily="18" charset="0"/>
              <a:cs typeface="Times New Roman" pitchFamily="18" charset="0"/>
            </a:endParaRPr>
          </a:p>
          <a:p>
            <a:pPr algn="just"/>
            <a:r>
              <a:rPr lang="zh-CN" altLang="en-US" sz="2400">
                <a:latin typeface="宋体" pitchFamily="2" charset="-122"/>
              </a:rPr>
              <a:t>如：</a:t>
            </a:r>
            <a:r>
              <a:rPr lang="en-US" altLang="zh-CN" sz="2400">
                <a:latin typeface="Times New Roman" pitchFamily="18" charset="0"/>
                <a:cs typeface="Times New Roman" pitchFamily="18" charset="0"/>
              </a:rPr>
              <a:t>C&gt;TYPE TEST.ASM</a:t>
            </a:r>
          </a:p>
          <a:p>
            <a:pPr algn="just"/>
            <a:r>
              <a:rPr lang="zh-CN" altLang="en-US" sz="2400">
                <a:latin typeface="宋体" pitchFamily="2" charset="-122"/>
              </a:rPr>
              <a:t>此命令将当前目录下的文件</a:t>
            </a:r>
            <a:r>
              <a:rPr lang="en-US" altLang="zh-CN" sz="2400">
                <a:latin typeface="Times New Roman" pitchFamily="18" charset="0"/>
                <a:cs typeface="Times New Roman" pitchFamily="18" charset="0"/>
              </a:rPr>
              <a:t>TEST.ASM</a:t>
            </a:r>
            <a:r>
              <a:rPr lang="zh-CN" altLang="en-US" sz="2400">
                <a:latin typeface="宋体" pitchFamily="2" charset="-122"/>
              </a:rPr>
              <a:t>的内容显示出来。</a:t>
            </a:r>
            <a:endParaRPr lang="zh-CN" altLang="en-US" sz="2400">
              <a:latin typeface="Times New Roman" pitchFamily="18" charset="0"/>
              <a:cs typeface="Times New Roman" pitchFamily="18" charset="0"/>
            </a:endParaRPr>
          </a:p>
          <a:p>
            <a:pPr algn="just"/>
            <a:r>
              <a:rPr lang="zh-CN" altLang="en-US" sz="2400">
                <a:latin typeface="宋体" pitchFamily="2" charset="-122"/>
              </a:rPr>
              <a:t>拷贝命令</a:t>
            </a:r>
            <a:r>
              <a:rPr lang="en-US" altLang="zh-CN" sz="2400">
                <a:latin typeface="Times New Roman" pitchFamily="18" charset="0"/>
                <a:cs typeface="Times New Roman" pitchFamily="18" charset="0"/>
              </a:rPr>
              <a:t>COPY</a:t>
            </a:r>
            <a:r>
              <a:rPr lang="zh-CN" altLang="en-US" sz="2400">
                <a:latin typeface="宋体" pitchFamily="2" charset="-122"/>
              </a:rPr>
              <a:t>，它把一个或多个文件拷贝成副本。</a:t>
            </a:r>
            <a:endParaRPr lang="zh-CN" altLang="en-US" sz="2400">
              <a:latin typeface="Times New Roman" pitchFamily="18" charset="0"/>
              <a:cs typeface="Times New Roman" pitchFamily="18" charset="0"/>
            </a:endParaRPr>
          </a:p>
          <a:p>
            <a:pPr algn="just"/>
            <a:r>
              <a:rPr lang="zh-CN" altLang="en-US" sz="2400">
                <a:latin typeface="宋体" pitchFamily="2" charset="-122"/>
              </a:rPr>
              <a:t>如：</a:t>
            </a:r>
            <a:r>
              <a:rPr lang="en-US" altLang="zh-CN" sz="2400">
                <a:latin typeface="Times New Roman" pitchFamily="18" charset="0"/>
                <a:cs typeface="Times New Roman" pitchFamily="18" charset="0"/>
              </a:rPr>
              <a:t>C&gt;COPY TEST1.ASM A</a:t>
            </a:r>
            <a:r>
              <a:rPr lang="zh-CN" altLang="en-US" sz="2400">
                <a:latin typeface="宋体" pitchFamily="2" charset="-122"/>
              </a:rPr>
              <a:t>：</a:t>
            </a:r>
            <a:endParaRPr lang="zh-CN" altLang="en-US" sz="2400">
              <a:latin typeface="Times New Roman" pitchFamily="18" charset="0"/>
              <a:cs typeface="Times New Roman" pitchFamily="18" charset="0"/>
            </a:endParaRPr>
          </a:p>
          <a:p>
            <a:pPr algn="just"/>
            <a:r>
              <a:rPr lang="zh-CN" altLang="en-US" sz="2400">
                <a:latin typeface="宋体" pitchFamily="2" charset="-122"/>
              </a:rPr>
              <a:t>将把</a:t>
            </a:r>
            <a:r>
              <a:rPr lang="en-US" altLang="zh-CN" sz="2400">
                <a:latin typeface="Times New Roman" pitchFamily="18" charset="0"/>
                <a:cs typeface="Times New Roman" pitchFamily="18" charset="0"/>
              </a:rPr>
              <a:t>C</a:t>
            </a:r>
            <a:r>
              <a:rPr lang="zh-CN" altLang="en-US" sz="2400">
                <a:latin typeface="宋体" pitchFamily="2" charset="-122"/>
              </a:rPr>
              <a:t>盘的文件</a:t>
            </a:r>
            <a:r>
              <a:rPr lang="en-US" altLang="zh-CN" sz="2400">
                <a:latin typeface="Times New Roman" pitchFamily="18" charset="0"/>
                <a:cs typeface="Times New Roman" pitchFamily="18" charset="0"/>
              </a:rPr>
              <a:t>TEST1.ASM</a:t>
            </a:r>
            <a:r>
              <a:rPr lang="zh-CN" altLang="en-US" sz="2400">
                <a:latin typeface="宋体" pitchFamily="2" charset="-122"/>
              </a:rPr>
              <a:t>同名复制到</a:t>
            </a:r>
            <a:r>
              <a:rPr lang="en-US" altLang="zh-CN" sz="2400">
                <a:latin typeface="Times New Roman" pitchFamily="18" charset="0"/>
                <a:cs typeface="Times New Roman" pitchFamily="18" charset="0"/>
              </a:rPr>
              <a:t>A</a:t>
            </a:r>
            <a:r>
              <a:rPr lang="zh-CN" altLang="en-US" sz="2400">
                <a:latin typeface="宋体" pitchFamily="2" charset="-122"/>
              </a:rPr>
              <a:t>盘上。</a:t>
            </a:r>
            <a:endParaRPr lang="zh-CN" altLang="en-US" sz="2400"/>
          </a:p>
        </p:txBody>
      </p:sp>
    </p:spTree>
  </p:cSld>
  <p:clrMapOvr>
    <a:masterClrMapping/>
  </p:clrMapOvr>
  <p:transition spd="med">
    <p:pull dir="d"/>
  </p:transition>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2199</TotalTime>
  <Words>6862</Words>
  <Application>Microsoft Office PowerPoint</Application>
  <PresentationFormat>全屏显示(4:3)</PresentationFormat>
  <Paragraphs>680</Paragraphs>
  <Slides>75</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75</vt:i4>
      </vt:variant>
    </vt:vector>
  </HeadingPairs>
  <TitlesOfParts>
    <vt:vector size="77" baseType="lpstr">
      <vt:lpstr>默认设计模板</vt:lpstr>
      <vt:lpstr>位图图像</vt:lpstr>
      <vt:lpstr>第10章  汇编语言上机实验 </vt:lpstr>
      <vt:lpstr>10.1  汇编语言程序设计上机实验相关知识</vt:lpstr>
      <vt:lpstr>汇编程序</vt:lpstr>
      <vt:lpstr>汇编程序的功能</vt:lpstr>
      <vt:lpstr>汇编语言程序的处理过程</vt:lpstr>
      <vt:lpstr>汇编语言程序的建立及汇编过程</vt:lpstr>
      <vt:lpstr>开发80x86汇编语言源程序的过程</vt:lpstr>
      <vt:lpstr>开发80x86汇编语言源程序的过程</vt:lpstr>
      <vt:lpstr>常用DOS命令</vt:lpstr>
      <vt:lpstr>常用DOS命令</vt:lpstr>
      <vt:lpstr>常用DOS命令</vt:lpstr>
      <vt:lpstr>DEBUG命令的使用</vt:lpstr>
      <vt:lpstr>DEBUG命令中的地址格式</vt:lpstr>
      <vt:lpstr>DEBUG的命令清单</vt:lpstr>
      <vt:lpstr>常用DEBUG命令示例</vt:lpstr>
      <vt:lpstr>常用DEBUG命令示例</vt:lpstr>
      <vt:lpstr>常用DEBUG命令示例</vt:lpstr>
      <vt:lpstr>常用DEBUG命令示例</vt:lpstr>
      <vt:lpstr>常用DEBUG命令示例</vt:lpstr>
      <vt:lpstr>汇编错误信息</vt:lpstr>
      <vt:lpstr>常见错误信息及其含义</vt:lpstr>
      <vt:lpstr>常见错误信息及其含义</vt:lpstr>
      <vt:lpstr>常见错误信息及其含义</vt:lpstr>
      <vt:lpstr>常见错误信息及其含义</vt:lpstr>
      <vt:lpstr>常见错误信息及其含义</vt:lpstr>
      <vt:lpstr>常见错误信息及其含义</vt:lpstr>
      <vt:lpstr>常见错误信息及其含义</vt:lpstr>
      <vt:lpstr>常见错误信息及其含义</vt:lpstr>
      <vt:lpstr>常见错误信息及其含义</vt:lpstr>
      <vt:lpstr>常见错误信息及其含义</vt:lpstr>
      <vt:lpstr>常见错误信息及其含义</vt:lpstr>
      <vt:lpstr>文件访问错误</vt:lpstr>
      <vt:lpstr>10.2  微型计算机操作系统介绍</vt:lpstr>
      <vt:lpstr>微型机操作系统MS-DOS</vt:lpstr>
      <vt:lpstr>MS-DOS的层次化模块结构</vt:lpstr>
      <vt:lpstr>基本输入输出模块</vt:lpstr>
      <vt:lpstr>基本输入输出模块</vt:lpstr>
      <vt:lpstr>基本输入输出模块</vt:lpstr>
      <vt:lpstr>磁盘管理模块</vt:lpstr>
      <vt:lpstr>命令处理模块</vt:lpstr>
      <vt:lpstr>MS-DOS中三个主要模块的关系</vt:lpstr>
      <vt:lpstr>命令的识别和执行</vt:lpstr>
      <vt:lpstr>程序段前缀</vt:lpstr>
      <vt:lpstr>程序段前缀的格式</vt:lpstr>
      <vt:lpstr>PSP中各字节的含义</vt:lpstr>
      <vt:lpstr>PSP中各字节的含义</vt:lpstr>
      <vt:lpstr>文件控制块</vt:lpstr>
      <vt:lpstr>FCB的格式</vt:lpstr>
      <vt:lpstr>微型机操作系统Windows</vt:lpstr>
      <vt:lpstr>Windows的设计思想</vt:lpstr>
      <vt:lpstr>Windows的体系结构</vt:lpstr>
      <vt:lpstr>Windows的体系结构</vt:lpstr>
      <vt:lpstr>可扩展的BIOS</vt:lpstr>
      <vt:lpstr>以多线程为机制的Windows主体</vt:lpstr>
      <vt:lpstr>以多线程为机制的Windows主体</vt:lpstr>
      <vt:lpstr>图形化的用户界面</vt:lpstr>
      <vt:lpstr>丰富多彩的应用程序</vt:lpstr>
      <vt:lpstr>10.3  程序设计实例分析及实验任务</vt:lpstr>
      <vt:lpstr>顺序程序设计</vt:lpstr>
      <vt:lpstr>分支程序设计</vt:lpstr>
      <vt:lpstr>循环程序设计</vt:lpstr>
      <vt:lpstr>子程序设计</vt:lpstr>
      <vt:lpstr>系统功能调用</vt:lpstr>
      <vt:lpstr>10.4  调试程序CodeView的使用</vt:lpstr>
      <vt:lpstr>CodeView概述</vt:lpstr>
      <vt:lpstr>CodeView的菜单命令</vt:lpstr>
      <vt:lpstr>CodeView的窗口</vt:lpstr>
      <vt:lpstr>CodeView的设置和使用</vt:lpstr>
      <vt:lpstr>10.5  汇编语言与C/C++的混合编程</vt:lpstr>
      <vt:lpstr>嵌入式汇编</vt:lpstr>
      <vt:lpstr>在使用嵌入式汇编中要注意的几个问题</vt:lpstr>
      <vt:lpstr>模块连接方式</vt:lpstr>
      <vt:lpstr>10.6  软件逆向工程与反汇编</vt:lpstr>
      <vt:lpstr>软件逆向工程分析的步骤</vt:lpstr>
      <vt:lpstr>需要进行反汇编的常见情况</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微软用户</dc:creator>
  <cp:lastModifiedBy>DELL</cp:lastModifiedBy>
  <cp:revision>575</cp:revision>
  <dcterms:created xsi:type="dcterms:W3CDTF">2011-01-12T06:28:18Z</dcterms:created>
  <dcterms:modified xsi:type="dcterms:W3CDTF">2016-06-13T07:48:17Z</dcterms:modified>
</cp:coreProperties>
</file>